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476" r:id="rId2"/>
    <p:sldId id="475" r:id="rId3"/>
    <p:sldId id="396" r:id="rId4"/>
    <p:sldId id="397" r:id="rId5"/>
    <p:sldId id="398" r:id="rId6"/>
    <p:sldId id="399" r:id="rId7"/>
    <p:sldId id="401" r:id="rId8"/>
    <p:sldId id="402" r:id="rId9"/>
    <p:sldId id="403" r:id="rId10"/>
    <p:sldId id="404" r:id="rId11"/>
    <p:sldId id="405" r:id="rId12"/>
    <p:sldId id="406" r:id="rId13"/>
    <p:sldId id="407" r:id="rId14"/>
    <p:sldId id="408" r:id="rId15"/>
    <p:sldId id="409" r:id="rId16"/>
    <p:sldId id="410" r:id="rId17"/>
    <p:sldId id="411" r:id="rId18"/>
    <p:sldId id="412" r:id="rId19"/>
    <p:sldId id="413" r:id="rId20"/>
    <p:sldId id="414" r:id="rId21"/>
    <p:sldId id="415" r:id="rId22"/>
    <p:sldId id="416" r:id="rId23"/>
    <p:sldId id="417" r:id="rId24"/>
    <p:sldId id="418" r:id="rId25"/>
    <p:sldId id="419" r:id="rId26"/>
    <p:sldId id="420" r:id="rId27"/>
    <p:sldId id="421" r:id="rId28"/>
    <p:sldId id="425" r:id="rId29"/>
    <p:sldId id="426" r:id="rId30"/>
    <p:sldId id="427" r:id="rId31"/>
    <p:sldId id="428" r:id="rId32"/>
    <p:sldId id="429" r:id="rId33"/>
    <p:sldId id="430" r:id="rId34"/>
    <p:sldId id="431" r:id="rId35"/>
    <p:sldId id="439" r:id="rId36"/>
    <p:sldId id="440" r:id="rId37"/>
    <p:sldId id="441" r:id="rId38"/>
    <p:sldId id="443" r:id="rId39"/>
    <p:sldId id="445" r:id="rId40"/>
    <p:sldId id="446" r:id="rId41"/>
    <p:sldId id="447" r:id="rId42"/>
    <p:sldId id="448" r:id="rId43"/>
    <p:sldId id="449" r:id="rId44"/>
    <p:sldId id="450" r:id="rId45"/>
    <p:sldId id="451" r:id="rId46"/>
    <p:sldId id="452" r:id="rId47"/>
    <p:sldId id="453" r:id="rId48"/>
    <p:sldId id="454" r:id="rId49"/>
    <p:sldId id="455" r:id="rId50"/>
    <p:sldId id="477" r:id="rId51"/>
    <p:sldId id="478" r:id="rId52"/>
    <p:sldId id="457" r:id="rId53"/>
    <p:sldId id="458" r:id="rId54"/>
    <p:sldId id="459" r:id="rId55"/>
    <p:sldId id="460" r:id="rId56"/>
    <p:sldId id="461" r:id="rId57"/>
    <p:sldId id="462" r:id="rId58"/>
    <p:sldId id="464" r:id="rId59"/>
    <p:sldId id="465" r:id="rId60"/>
    <p:sldId id="466" r:id="rId61"/>
    <p:sldId id="467" r:id="rId62"/>
    <p:sldId id="468" r:id="rId63"/>
    <p:sldId id="469" r:id="rId64"/>
    <p:sldId id="470" r:id="rId65"/>
    <p:sldId id="473" r:id="rId66"/>
    <p:sldId id="474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6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347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6F46D-1E54-4356-8854-D139EDD3D2C1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C689C-5768-4503-8078-941F48F61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BFE4-94C1-4BF9-98DE-831B0C39361A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4EC9-6243-4A0F-B55E-4F90096F4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BFE4-94C1-4BF9-98DE-831B0C39361A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4EC9-6243-4A0F-B55E-4F90096F4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BFE4-94C1-4BF9-98DE-831B0C39361A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4EC9-6243-4A0F-B55E-4F90096F4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BFE4-94C1-4BF9-98DE-831B0C39361A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4EC9-6243-4A0F-B55E-4F90096F4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BFE4-94C1-4BF9-98DE-831B0C39361A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4EC9-6243-4A0F-B55E-4F90096F4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BFE4-94C1-4BF9-98DE-831B0C39361A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4EC9-6243-4A0F-B55E-4F90096F4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BFE4-94C1-4BF9-98DE-831B0C39361A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4EC9-6243-4A0F-B55E-4F90096F4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BFE4-94C1-4BF9-98DE-831B0C39361A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4EC9-6243-4A0F-B55E-4F90096F4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BFE4-94C1-4BF9-98DE-831B0C39361A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4EC9-6243-4A0F-B55E-4F90096F4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BFE4-94C1-4BF9-98DE-831B0C39361A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4EC9-6243-4A0F-B55E-4F90096F4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BFE4-94C1-4BF9-98DE-831B0C39361A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4EC9-6243-4A0F-B55E-4F90096F4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0BFE4-94C1-4BF9-98DE-831B0C39361A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24EC9-6243-4A0F-B55E-4F90096F4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6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6.wmf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8.wmf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9.wmf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12" y="274638"/>
            <a:ext cx="8662988" cy="269716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300" b="1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Numerical </a:t>
            </a:r>
            <a:r>
              <a:rPr lang="en-US" sz="53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Summary Measures</a:t>
            </a:r>
            <a:r>
              <a:rPr lang="en-US" sz="5300" dirty="0">
                <a:latin typeface="Tw Cen MT" panose="020B0602020104020603" pitchFamily="34" charset="0"/>
              </a:rPr>
              <a:t/>
            </a:r>
            <a:br>
              <a:rPr lang="en-US" sz="5300" dirty="0">
                <a:latin typeface="Tw Cen MT" panose="020B0602020104020603" pitchFamily="34" charset="0"/>
              </a:rPr>
            </a:br>
            <a:endParaRPr lang="en-US" sz="5300" dirty="0">
              <a:latin typeface="Tw Cen MT" panose="020B0602020104020603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4114800"/>
            <a:ext cx="8153400" cy="2057400"/>
          </a:xfrm>
          <a:prstGeom prst="rect">
            <a:avLst/>
          </a:prstGeom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98488"/>
            <a:ext cx="273685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76250"/>
            <a:ext cx="2016125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701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The Summation Notation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1" y="1676399"/>
            <a:ext cx="5715000" cy="2362201"/>
          </a:xfrm>
          <a:noFill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191000"/>
            <a:ext cx="5334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Arithmetic…..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600200"/>
            <a:ext cx="8305800" cy="46482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Arithmetic…..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2971800"/>
            <a:ext cx="8001000" cy="3886200"/>
          </a:xfr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04800" y="1371600"/>
            <a:ext cx="8458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The heart rates for n=10 patients were as follows (beats per minute):</a:t>
            </a:r>
            <a:br>
              <a:rPr kumimoji="0" lang="en-US" sz="2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                167, 120, 150, 125, 150, 140, 40, 136, 120, 150 </a:t>
            </a:r>
            <a:br>
              <a:rPr kumimoji="0" lang="en-US" sz="2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What is the arithmetic mean for the heart rate of these patients?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Arithmetic…..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763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Arithmetic…..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305800" cy="4525963"/>
          </a:xfrm>
        </p:spPr>
        <p:txBody>
          <a:bodyPr/>
          <a:lstStyle/>
          <a:p>
            <a:pPr algn="l" eaLnBrk="1" hangingPunct="1">
              <a:buNone/>
            </a:pPr>
            <a:r>
              <a:rPr lang="en-US" sz="2000" b="1" i="1" dirty="0" smtClean="0">
                <a:latin typeface="Gill Sans MT" pitchFamily="34" charset="0"/>
                <a:cs typeface="Andalus" pitchFamily="18" charset="-78"/>
              </a:rPr>
              <a:t>Example</a:t>
            </a:r>
          </a:p>
          <a:p>
            <a:pPr algn="l" eaLnBrk="1" hangingPunct="1">
              <a:buNone/>
            </a:pPr>
            <a:r>
              <a:rPr lang="en-US" sz="2000" b="1" i="1" dirty="0" smtClean="0">
                <a:latin typeface="Gill Sans MT" pitchFamily="34" charset="0"/>
                <a:cs typeface="Andalus" pitchFamily="18" charset="-78"/>
              </a:rPr>
              <a:t> Compute the mean age of 169 subjects from the grouped data.</a:t>
            </a:r>
            <a:r>
              <a:rPr lang="en-US" sz="2800" b="1" dirty="0" smtClean="0">
                <a:latin typeface="Gill Sans MT" pitchFamily="34" charset="0"/>
                <a:cs typeface="Andalus" pitchFamily="18" charset="-78"/>
              </a:rPr>
              <a:t/>
            </a:r>
            <a:br>
              <a:rPr lang="en-US" sz="2800" b="1" dirty="0" smtClean="0">
                <a:latin typeface="Gill Sans MT" pitchFamily="34" charset="0"/>
                <a:cs typeface="Andalus" pitchFamily="18" charset="-78"/>
              </a:rPr>
            </a:br>
            <a:r>
              <a:rPr lang="en-US" sz="2800" b="1" dirty="0" smtClean="0">
                <a:latin typeface="Gill Sans MT" pitchFamily="34" charset="0"/>
                <a:cs typeface="Andalus" pitchFamily="18" charset="-78"/>
              </a:rPr>
              <a:t>Mean = 5810.5/169 = 34.48 years</a:t>
            </a:r>
            <a:br>
              <a:rPr lang="en-US" sz="2800" b="1" dirty="0" smtClean="0">
                <a:latin typeface="Gill Sans MT" pitchFamily="34" charset="0"/>
                <a:cs typeface="Andalus" pitchFamily="18" charset="-78"/>
              </a:rPr>
            </a:br>
            <a:endParaRPr lang="en-US" sz="2800" b="1" dirty="0" smtClean="0">
              <a:latin typeface="Gill Sans MT" pitchFamily="34" charset="0"/>
              <a:cs typeface="Andalus" pitchFamily="18" charset="-78"/>
            </a:endParaRPr>
          </a:p>
        </p:txBody>
      </p:sp>
      <p:graphicFrame>
        <p:nvGraphicFramePr>
          <p:cNvPr id="5" name="Group 110"/>
          <p:cNvGraphicFramePr>
            <a:graphicFrameLocks/>
          </p:cNvGraphicFramePr>
          <p:nvPr/>
        </p:nvGraphicFramePr>
        <p:xfrm>
          <a:off x="381000" y="3276599"/>
          <a:ext cx="8077199" cy="3519810"/>
        </p:xfrm>
        <a:graphic>
          <a:graphicData uri="http://schemas.openxmlformats.org/drawingml/2006/table">
            <a:tbl>
              <a:tblPr/>
              <a:tblGrid>
                <a:gridCol w="2637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5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8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5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3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 interval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Mid-point (m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Frequency (f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m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10-19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20-29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30-39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40-49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50-59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60-69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64.5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58.0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1617.0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1621.5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1602.0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654.0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258.0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169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5810.5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2667000"/>
            <a:ext cx="7047705" cy="2514600"/>
          </a:xfrm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2800" b="1" dirty="0" smtClean="0">
                <a:latin typeface="Gill Sans MT" pitchFamily="34" charset="0"/>
                <a:cs typeface="Andalus" pitchFamily="18" charset="-78"/>
              </a:rPr>
              <a:t>The mean can be thought of as a “balancing point”, “center of gravity”</a:t>
            </a:r>
            <a:r>
              <a:rPr lang="en-US" sz="2800" dirty="0" smtClean="0">
                <a:latin typeface="Gill Sans MT" pitchFamily="34" charset="0"/>
                <a:cs typeface="Andalus" pitchFamily="18" charset="-78"/>
              </a:rPr>
              <a:t/>
            </a:r>
            <a:br>
              <a:rPr lang="en-US" sz="2800" dirty="0" smtClean="0">
                <a:latin typeface="Gill Sans MT" pitchFamily="34" charset="0"/>
                <a:cs typeface="Andalus" pitchFamily="18" charset="-78"/>
              </a:rPr>
            </a:br>
            <a:endParaRPr lang="en-US" sz="2800" dirty="0" smtClean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Arithmetic…..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2667000"/>
            <a:ext cx="8229600" cy="2117504"/>
          </a:xfr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5800" y="4876800"/>
            <a:ext cx="7924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i="1" dirty="0">
                <a:solidFill>
                  <a:srgbClr val="0000FF"/>
                </a:solidFill>
              </a:rPr>
              <a:t> </a:t>
            </a:r>
            <a:r>
              <a:rPr lang="en-US" b="1" dirty="0" smtClean="0"/>
              <a:t>It </a:t>
            </a:r>
            <a:r>
              <a:rPr lang="en-US" b="1" dirty="0"/>
              <a:t>is possible in extreme cases for all but one of the sample points to be on </a:t>
            </a:r>
            <a:r>
              <a:rPr lang="en-US" b="1" dirty="0" smtClean="0"/>
              <a:t>   one </a:t>
            </a:r>
            <a:r>
              <a:rPr lang="en-US" b="1" dirty="0"/>
              <a:t>side of the arithmetic mean &amp; in this case, the mean is a poor measure of central location or does not reflect the center of the sample.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1676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When the data are skewed, the mean is “dragged” in the direction of the skewness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Properties of the Arithmetic Mean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The arithmetic mean is easily understood and easy to compute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For a given set of data there is one and only one arithmetic mean (uniqueness).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Easy to calculate and understand (simple).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Influenced by each and every value in a data set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Greatly affected by the extreme values</a:t>
            </a:r>
            <a:r>
              <a:rPr lang="en-GB" dirty="0" smtClean="0">
                <a:latin typeface="Gill Sans MT" pitchFamily="34" charset="0"/>
                <a:cs typeface="Andalus" pitchFamily="18" charset="-78"/>
              </a:rPr>
              <a:t>.</a:t>
            </a:r>
            <a:endParaRPr lang="en-GB" dirty="0" smtClean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2. Median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 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Ungrouped data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The median is the value which divides the data set into two equal parts.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If the number of values is odd, the median will be the middle value when all values are arranged in order of magnitude.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When the number of observations is even, there is no single middle value but two middle observations.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In this case the median is the mean of these two middle observations, when all observations have been arranged in the order of their magnitude.</a:t>
            </a:r>
          </a:p>
          <a:p>
            <a:pPr>
              <a:lnSpc>
                <a:spcPct val="90000"/>
              </a:lnSpc>
              <a:buNone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Median…..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905000"/>
            <a:ext cx="8229600" cy="39624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smtClean="0">
                <a:latin typeface="Tw Cen MT" panose="020B0602020104020603" pitchFamily="34" charset="0"/>
              </a:rPr>
              <a:t>Learning objectives </a:t>
            </a:r>
            <a:endParaRPr lang="en-US" b="1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876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>
                <a:latin typeface="Tw Cen MT" panose="020B0602020104020603" pitchFamily="34" charset="0"/>
              </a:rPr>
              <a:t>At the end of this chapter, the students will be able to: </a:t>
            </a:r>
          </a:p>
          <a:p>
            <a:pPr lvl="1" algn="just">
              <a:lnSpc>
                <a:spcPct val="150000"/>
              </a:lnSpc>
            </a:pPr>
            <a:r>
              <a:rPr lang="en-US" b="1" dirty="0">
                <a:latin typeface="Tw Cen MT" panose="020B0602020104020603" pitchFamily="34" charset="0"/>
              </a:rPr>
              <a:t>Identify the different methods of data summarization </a:t>
            </a:r>
          </a:p>
          <a:p>
            <a:pPr lvl="1" algn="just">
              <a:lnSpc>
                <a:spcPct val="150000"/>
              </a:lnSpc>
            </a:pPr>
            <a:r>
              <a:rPr lang="en-US" b="1" dirty="0">
                <a:latin typeface="Tw Cen MT" panose="020B0602020104020603" pitchFamily="34" charset="0"/>
              </a:rPr>
              <a:t>Compute appropriate summary values for a set of data </a:t>
            </a:r>
          </a:p>
          <a:p>
            <a:pPr lvl="1" algn="just">
              <a:lnSpc>
                <a:spcPct val="150000"/>
              </a:lnSpc>
            </a:pPr>
            <a:r>
              <a:rPr lang="en-US" b="1" dirty="0">
                <a:latin typeface="Tw Cen MT" panose="020B0602020104020603" pitchFamily="34" charset="0"/>
              </a:rPr>
              <a:t>Appreciate the properties and limitations of summary values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Median…..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828800"/>
            <a:ext cx="8382000" cy="4572000"/>
          </a:xfr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Median…..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752600"/>
            <a:ext cx="7772399" cy="4114800"/>
          </a:xfr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/>
            </a:r>
            <a:br>
              <a:rPr lang="en-US" sz="2700" b="1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US" sz="2700" b="1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/>
            </a:r>
            <a:br>
              <a:rPr lang="en-US" sz="2700" b="1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US" sz="2700" b="1" dirty="0" smtClean="0">
                <a:latin typeface="Gill Sans MT" pitchFamily="34" charset="0"/>
                <a:cs typeface="Andalus" pitchFamily="18" charset="-78"/>
              </a:rPr>
              <a:t>The median is a better description (than the mean) of the majority when the distribution is skewed</a:t>
            </a: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/>
            </a:r>
            <a:br>
              <a:rPr lang="en-US" b="1" dirty="0" smtClean="0">
                <a:latin typeface="Gill Sans MT" pitchFamily="34" charset="0"/>
                <a:cs typeface="Andalus" pitchFamily="18" charset="-78"/>
              </a:rPr>
            </a:b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b="1" dirty="0" smtClean="0">
                <a:latin typeface="Gill Sans MT" pitchFamily="34" charset="0"/>
                <a:cs typeface="Andalus" pitchFamily="18" charset="-78"/>
              </a:rPr>
              <a:t>Example</a:t>
            </a:r>
          </a:p>
          <a:p>
            <a:pPr lvl="1" eaLnBrk="1" hangingPunct="1"/>
            <a:r>
              <a:rPr lang="en-US" sz="2000" b="1" dirty="0" smtClean="0">
                <a:latin typeface="Gill Sans MT" pitchFamily="34" charset="0"/>
                <a:cs typeface="Andalus" pitchFamily="18" charset="-78"/>
              </a:rPr>
              <a:t>Data: 14, 89, 93, 95, 96</a:t>
            </a:r>
          </a:p>
          <a:p>
            <a:pPr lvl="1" eaLnBrk="1" hangingPunct="1"/>
            <a:r>
              <a:rPr lang="en-US" sz="2000" b="1" dirty="0" smtClean="0">
                <a:latin typeface="Gill Sans MT" pitchFamily="34" charset="0"/>
                <a:cs typeface="Andalus" pitchFamily="18" charset="-78"/>
              </a:rPr>
              <a:t>Skewness is reflected in the outlying low value of 14</a:t>
            </a:r>
          </a:p>
          <a:p>
            <a:pPr lvl="1" eaLnBrk="1" hangingPunct="1"/>
            <a:r>
              <a:rPr lang="en-US" sz="2000" b="1" dirty="0" smtClean="0">
                <a:latin typeface="Gill Sans MT" pitchFamily="34" charset="0"/>
                <a:cs typeface="Andalus" pitchFamily="18" charset="-78"/>
              </a:rPr>
              <a:t>The sample mean is 77.4</a:t>
            </a:r>
          </a:p>
          <a:p>
            <a:pPr lvl="1" eaLnBrk="1" hangingPunct="1"/>
            <a:r>
              <a:rPr lang="en-US" sz="2000" b="1" dirty="0" smtClean="0">
                <a:latin typeface="Gill Sans MT" pitchFamily="34" charset="0"/>
                <a:cs typeface="Andalus" pitchFamily="18" charset="-78"/>
              </a:rPr>
              <a:t>The median is 93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657600"/>
            <a:ext cx="780256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b) Grouped data</a:t>
            </a:r>
            <a:endParaRPr lang="en-US" b="1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en-GB" sz="2800" dirty="0" smtClean="0">
                <a:latin typeface="Gill Sans MT" pitchFamily="34" charset="0"/>
                <a:cs typeface="Andalus" pitchFamily="18" charset="-78"/>
              </a:rPr>
              <a:t> In calculating the median from grouped data, we assume that the values within a class-interval are evenly distributed through the interval. 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GB" sz="2800" dirty="0" smtClean="0">
                <a:latin typeface="Gill Sans MT" pitchFamily="34" charset="0"/>
                <a:cs typeface="Andalus" pitchFamily="18" charset="-78"/>
              </a:rPr>
              <a:t> The first step is to locate the class interval in which the median is located, using the following procedure. 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GB" sz="2800" dirty="0" smtClean="0">
                <a:latin typeface="Gill Sans MT" pitchFamily="34" charset="0"/>
                <a:cs typeface="Andalus" pitchFamily="18" charset="-78"/>
              </a:rPr>
              <a:t> Find n/</a:t>
            </a:r>
            <a:r>
              <a:rPr lang="en-GB" sz="1800" dirty="0" smtClean="0">
                <a:latin typeface="Gill Sans MT" pitchFamily="34" charset="0"/>
                <a:cs typeface="Andalus" pitchFamily="18" charset="-78"/>
              </a:rPr>
              <a:t>2</a:t>
            </a:r>
            <a:r>
              <a:rPr lang="en-GB" sz="2800" dirty="0" smtClean="0">
                <a:latin typeface="Gill Sans MT" pitchFamily="34" charset="0"/>
                <a:cs typeface="Andalus" pitchFamily="18" charset="-78"/>
              </a:rPr>
              <a:t> and see a class interval with a minimum cumulative frequency which contains n/</a:t>
            </a:r>
            <a:r>
              <a:rPr lang="en-GB" sz="2000" dirty="0" smtClean="0">
                <a:latin typeface="Gill Sans MT" pitchFamily="34" charset="0"/>
                <a:cs typeface="Andalus" pitchFamily="18" charset="-78"/>
              </a:rPr>
              <a:t>2</a:t>
            </a:r>
            <a:r>
              <a:rPr lang="en-GB" sz="2800" dirty="0" smtClean="0">
                <a:latin typeface="Gill Sans MT" pitchFamily="34" charset="0"/>
                <a:cs typeface="Andalus" pitchFamily="18" charset="-78"/>
              </a:rPr>
              <a:t>. 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GB" sz="2800" dirty="0" smtClean="0">
                <a:latin typeface="Gill Sans MT" pitchFamily="34" charset="0"/>
                <a:cs typeface="Andalus" pitchFamily="18" charset="-78"/>
              </a:rPr>
              <a:t> Then, use the following formal.</a:t>
            </a:r>
          </a:p>
          <a:p>
            <a:pPr eaLnBrk="1" hangingPunct="1"/>
            <a:endParaRPr lang="en-US" sz="2800" dirty="0" smtClean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Median…..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graphicFrame>
        <p:nvGraphicFramePr>
          <p:cNvPr id="158722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43000" y="1447801"/>
          <a:ext cx="55626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Microsoft Equation 3.0" r:id="rId3" imgW="1346200" imgH="787400" progId="Equation.3">
                  <p:embed/>
                </p:oleObj>
              </mc:Choice>
              <mc:Fallback>
                <p:oleObj name="Microsoft Equation 3.0" r:id="rId3" imgW="1346200" imgH="787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447801"/>
                        <a:ext cx="5562600" cy="236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3811012"/>
            <a:ext cx="8610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where,</a:t>
            </a:r>
          </a:p>
          <a:p>
            <a:pPr eaLnBrk="0" hangingPunct="0"/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GB" sz="2400" baseline="-30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= lower true class boundary of the interval containing the median</a:t>
            </a:r>
          </a:p>
          <a:p>
            <a:pPr eaLnBrk="0" hangingPunct="0"/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GB" sz="2400" baseline="-30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= cumulative frequency of the interval just above the median class </a:t>
            </a:r>
          </a:p>
          <a:p>
            <a:pPr eaLnBrk="0" hangingPunct="0"/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       interval</a:t>
            </a:r>
          </a:p>
          <a:p>
            <a:pPr eaLnBrk="0" hangingPunct="0"/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GB" sz="2400" baseline="-30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= frequency of the interval containing the median</a:t>
            </a:r>
          </a:p>
          <a:p>
            <a:pPr eaLnBrk="0" hangingPunct="0"/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W= class interval width</a:t>
            </a:r>
          </a:p>
          <a:p>
            <a:pPr eaLnBrk="0" hangingPunct="0"/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n = total number of observations</a:t>
            </a:r>
          </a:p>
          <a:p>
            <a:pPr eaLnBrk="0" hangingPunct="0"/>
            <a:endParaRPr lang="en-GB" sz="2400" dirty="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Example. Compute the median age of 169 subjects from the grouped data.</a:t>
            </a:r>
            <a:br>
              <a:rPr lang="en-US" b="1" dirty="0" smtClean="0">
                <a:latin typeface="Gill Sans MT" pitchFamily="34" charset="0"/>
                <a:cs typeface="Andalus" pitchFamily="18" charset="-78"/>
              </a:rPr>
            </a:b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algn="l" eaLnBrk="1" hangingPunct="1"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/>
            </a:r>
            <a:br>
              <a:rPr lang="en-US" sz="2800" b="1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US" sz="2800" b="1" dirty="0" smtClean="0">
                <a:latin typeface="Gill Sans MT" pitchFamily="34" charset="0"/>
                <a:cs typeface="Andalus" pitchFamily="18" charset="-78"/>
              </a:rPr>
              <a:t>n/</a:t>
            </a:r>
            <a:r>
              <a:rPr lang="en-US" sz="1800" b="1" dirty="0" smtClean="0">
                <a:latin typeface="Gill Sans MT" pitchFamily="34" charset="0"/>
                <a:cs typeface="Andalus" pitchFamily="18" charset="-78"/>
              </a:rPr>
              <a:t>2</a:t>
            </a:r>
            <a:r>
              <a:rPr lang="en-US" sz="2800" b="1" dirty="0" smtClean="0">
                <a:latin typeface="Gill Sans MT" pitchFamily="34" charset="0"/>
                <a:cs typeface="Andalus" pitchFamily="18" charset="-78"/>
              </a:rPr>
              <a:t> = 169/2 = 84.5</a:t>
            </a:r>
            <a:br>
              <a:rPr lang="en-US" sz="2800" b="1" dirty="0" smtClean="0">
                <a:latin typeface="Gill Sans MT" pitchFamily="34" charset="0"/>
                <a:cs typeface="Andalus" pitchFamily="18" charset="-78"/>
              </a:rPr>
            </a:br>
            <a:endParaRPr lang="en-US" sz="2800" b="1" dirty="0" smtClean="0">
              <a:latin typeface="Gill Sans MT" pitchFamily="34" charset="0"/>
              <a:cs typeface="Andalus" pitchFamily="18" charset="-78"/>
            </a:endParaRPr>
          </a:p>
        </p:txBody>
      </p:sp>
      <p:graphicFrame>
        <p:nvGraphicFramePr>
          <p:cNvPr id="5" name="Group 52"/>
          <p:cNvGraphicFramePr>
            <a:graphicFrameLocks/>
          </p:cNvGraphicFramePr>
          <p:nvPr/>
        </p:nvGraphicFramePr>
        <p:xfrm>
          <a:off x="381000" y="2209800"/>
          <a:ext cx="7467600" cy="3886200"/>
        </p:xfrm>
        <a:graphic>
          <a:graphicData uri="http://schemas.openxmlformats.org/drawingml/2006/table">
            <a:tbl>
              <a:tblPr/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27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 interval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Mid-point (m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Frequency (f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Cum. freq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4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10-19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20-29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30-39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40-49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50-59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60-69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64.5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70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169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5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Median…..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n/</a:t>
            </a:r>
            <a:r>
              <a:rPr lang="en-US" sz="2000" dirty="0" smtClean="0">
                <a:latin typeface="Gill Sans MT" pitchFamily="34" charset="0"/>
                <a:cs typeface="Andalus" pitchFamily="18" charset="-78"/>
              </a:rPr>
              <a:t>2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 = 84.5 = in the 3</a:t>
            </a:r>
            <a:r>
              <a:rPr lang="en-US" baseline="30000" dirty="0" smtClean="0">
                <a:latin typeface="Gill Sans MT" pitchFamily="34" charset="0"/>
                <a:cs typeface="Andalus" pitchFamily="18" charset="-78"/>
              </a:rPr>
              <a:t>rd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 class interval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Lower limit = 29.5, Upper limit = 39.5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Frequency of the class = 47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(n/</a:t>
            </a:r>
            <a:r>
              <a:rPr lang="en-US" sz="2000" dirty="0" smtClean="0">
                <a:latin typeface="Gill Sans MT" pitchFamily="34" charset="0"/>
                <a:cs typeface="Andalus" pitchFamily="18" charset="-78"/>
              </a:rPr>
              <a:t>2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 – f</a:t>
            </a:r>
            <a:r>
              <a:rPr lang="en-US" sz="2400" dirty="0" smtClean="0">
                <a:latin typeface="Gill Sans MT" pitchFamily="34" charset="0"/>
                <a:cs typeface="Andalus" pitchFamily="18" charset="-78"/>
              </a:rPr>
              <a:t>c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) = 84.5-70 = 14.5</a:t>
            </a:r>
          </a:p>
          <a:p>
            <a:pPr eaLnBrk="1" hangingPunct="1"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Median = 29.5 + (14.5/47)10 = 32.58 ≈ 33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Properties of the median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 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There is only one median for a given set of data (uniqueness)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The median is easy to calculate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Median is a positional average and hence it is insensitive to very large or very small values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It is determined mainly by the middle points and less sensitive to the remaining data points (weakness).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It is not a good representative of data if the number of items is small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3. Mode</a:t>
            </a:r>
            <a:endParaRPr lang="en-US" b="1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The mode is the most frequently occurring value among all the observations in a set of data. 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It is not influenced by extreme values.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It is possible to have more than one mode or no mode.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It is not a good summary of the majority of the data.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Mode……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6" name="Rectangle 107"/>
          <p:cNvSpPr>
            <a:spLocks noGrp="1" noChangeArrowheads="1"/>
          </p:cNvSpPr>
          <p:nvPr>
            <p:ph idx="1"/>
          </p:nvPr>
        </p:nvSpPr>
        <p:spPr bwMode="auto">
          <a:xfrm>
            <a:off x="990600" y="3124200"/>
            <a:ext cx="6096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buNone/>
            </a:pPr>
            <a:r>
              <a:rPr lang="en-GB" sz="1700" b="1" dirty="0" smtClean="0">
                <a:solidFill>
                  <a:srgbClr val="000000"/>
                </a:solidFill>
                <a:latin typeface="Gill Sans MT" pitchFamily="34" charset="0"/>
                <a:cs typeface="Andalus" pitchFamily="18" charset="-78"/>
              </a:rPr>
              <a:t>20</a:t>
            </a:r>
            <a:endParaRPr lang="en-GB" sz="1600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7" name="Rectangle 106"/>
          <p:cNvSpPr>
            <a:spLocks noChangeArrowheads="1"/>
          </p:cNvSpPr>
          <p:nvPr/>
        </p:nvSpPr>
        <p:spPr bwMode="auto">
          <a:xfrm>
            <a:off x="990600" y="3352800"/>
            <a:ext cx="4572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n-GB" sz="1700" b="1" dirty="0">
                <a:solidFill>
                  <a:srgbClr val="000000"/>
                </a:solidFill>
              </a:rPr>
              <a:t>18</a:t>
            </a:r>
            <a:endParaRPr lang="en-GB" sz="1600" dirty="0"/>
          </a:p>
        </p:txBody>
      </p:sp>
      <p:sp>
        <p:nvSpPr>
          <p:cNvPr id="8" name="Rectangle 105"/>
          <p:cNvSpPr>
            <a:spLocks noChangeArrowheads="1"/>
          </p:cNvSpPr>
          <p:nvPr/>
        </p:nvSpPr>
        <p:spPr bwMode="auto">
          <a:xfrm>
            <a:off x="990600" y="3657600"/>
            <a:ext cx="3619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n-GB" sz="1700" b="1" dirty="0">
                <a:solidFill>
                  <a:srgbClr val="000000"/>
                </a:solidFill>
              </a:rPr>
              <a:t>16</a:t>
            </a:r>
            <a:endParaRPr lang="en-GB" sz="1600" dirty="0"/>
          </a:p>
        </p:txBody>
      </p:sp>
      <p:sp>
        <p:nvSpPr>
          <p:cNvPr id="9" name="Rectangle 104"/>
          <p:cNvSpPr>
            <a:spLocks noChangeArrowheads="1"/>
          </p:cNvSpPr>
          <p:nvPr/>
        </p:nvSpPr>
        <p:spPr bwMode="auto">
          <a:xfrm>
            <a:off x="1035050" y="3997325"/>
            <a:ext cx="36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700" b="1" dirty="0">
                <a:solidFill>
                  <a:srgbClr val="000000"/>
                </a:solidFill>
              </a:rPr>
              <a:t>14</a:t>
            </a:r>
            <a:endParaRPr lang="en-GB" sz="1600" dirty="0"/>
          </a:p>
        </p:txBody>
      </p:sp>
      <p:sp>
        <p:nvSpPr>
          <p:cNvPr id="10" name="Rectangle 103"/>
          <p:cNvSpPr>
            <a:spLocks noChangeArrowheads="1"/>
          </p:cNvSpPr>
          <p:nvPr/>
        </p:nvSpPr>
        <p:spPr bwMode="auto">
          <a:xfrm>
            <a:off x="1035050" y="4310063"/>
            <a:ext cx="36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700" b="1" dirty="0">
                <a:solidFill>
                  <a:srgbClr val="000000"/>
                </a:solidFill>
              </a:rPr>
              <a:t>12</a:t>
            </a:r>
            <a:endParaRPr lang="en-GB" sz="1600" dirty="0"/>
          </a:p>
        </p:txBody>
      </p:sp>
      <p:sp>
        <p:nvSpPr>
          <p:cNvPr id="11" name="Rectangle 102"/>
          <p:cNvSpPr>
            <a:spLocks noChangeArrowheads="1"/>
          </p:cNvSpPr>
          <p:nvPr/>
        </p:nvSpPr>
        <p:spPr bwMode="auto">
          <a:xfrm>
            <a:off x="1035050" y="4624388"/>
            <a:ext cx="36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700" b="1" dirty="0">
                <a:solidFill>
                  <a:srgbClr val="000000"/>
                </a:solidFill>
              </a:rPr>
              <a:t>10</a:t>
            </a:r>
            <a:endParaRPr lang="en-GB" sz="1600" dirty="0"/>
          </a:p>
        </p:txBody>
      </p:sp>
      <p:sp>
        <p:nvSpPr>
          <p:cNvPr id="12" name="Rectangle 101"/>
          <p:cNvSpPr>
            <a:spLocks noChangeArrowheads="1"/>
          </p:cNvSpPr>
          <p:nvPr/>
        </p:nvSpPr>
        <p:spPr bwMode="auto">
          <a:xfrm>
            <a:off x="1152525" y="4938713"/>
            <a:ext cx="234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700" b="1" dirty="0">
                <a:solidFill>
                  <a:srgbClr val="000000"/>
                </a:solidFill>
              </a:rPr>
              <a:t>8</a:t>
            </a:r>
            <a:endParaRPr lang="en-GB" sz="1600" dirty="0"/>
          </a:p>
        </p:txBody>
      </p:sp>
      <p:sp>
        <p:nvSpPr>
          <p:cNvPr id="13" name="Rectangle 100"/>
          <p:cNvSpPr>
            <a:spLocks noChangeArrowheads="1"/>
          </p:cNvSpPr>
          <p:nvPr/>
        </p:nvSpPr>
        <p:spPr bwMode="auto">
          <a:xfrm>
            <a:off x="1152525" y="5251450"/>
            <a:ext cx="234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700" b="1" dirty="0">
                <a:solidFill>
                  <a:srgbClr val="000000"/>
                </a:solidFill>
              </a:rPr>
              <a:t>6</a:t>
            </a:r>
            <a:endParaRPr lang="en-GB" sz="1600" dirty="0"/>
          </a:p>
        </p:txBody>
      </p:sp>
      <p:sp>
        <p:nvSpPr>
          <p:cNvPr id="14" name="Rectangle 99"/>
          <p:cNvSpPr>
            <a:spLocks noChangeArrowheads="1"/>
          </p:cNvSpPr>
          <p:nvPr/>
        </p:nvSpPr>
        <p:spPr bwMode="auto">
          <a:xfrm>
            <a:off x="1152525" y="5565775"/>
            <a:ext cx="234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700" b="1" dirty="0">
                <a:solidFill>
                  <a:srgbClr val="000000"/>
                </a:solidFill>
              </a:rPr>
              <a:t>4</a:t>
            </a:r>
            <a:endParaRPr lang="en-GB" sz="1600" dirty="0"/>
          </a:p>
        </p:txBody>
      </p:sp>
      <p:sp>
        <p:nvSpPr>
          <p:cNvPr id="16" name="Rectangle 98"/>
          <p:cNvSpPr>
            <a:spLocks noChangeArrowheads="1"/>
          </p:cNvSpPr>
          <p:nvPr/>
        </p:nvSpPr>
        <p:spPr bwMode="auto">
          <a:xfrm>
            <a:off x="1152525" y="5880100"/>
            <a:ext cx="234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700" b="1" dirty="0">
                <a:solidFill>
                  <a:srgbClr val="000000"/>
                </a:solidFill>
              </a:rPr>
              <a:t>2</a:t>
            </a:r>
            <a:endParaRPr lang="en-GB" sz="1600" dirty="0"/>
          </a:p>
        </p:txBody>
      </p:sp>
      <p:sp>
        <p:nvSpPr>
          <p:cNvPr id="17" name="Rectangle 97"/>
          <p:cNvSpPr>
            <a:spLocks noChangeArrowheads="1"/>
          </p:cNvSpPr>
          <p:nvPr/>
        </p:nvSpPr>
        <p:spPr bwMode="auto">
          <a:xfrm>
            <a:off x="1152525" y="6192838"/>
            <a:ext cx="234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700" b="1" dirty="0">
                <a:solidFill>
                  <a:srgbClr val="000000"/>
                </a:solidFill>
              </a:rPr>
              <a:t>0</a:t>
            </a:r>
            <a:endParaRPr lang="en-GB" sz="1600" dirty="0"/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1452563" y="6002338"/>
            <a:ext cx="161925" cy="31273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0201" y="5373688"/>
            <a:ext cx="331788" cy="94138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2095500" y="5216525"/>
            <a:ext cx="161925" cy="109855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931988" y="5530850"/>
            <a:ext cx="163512" cy="7842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2257425" y="5373688"/>
            <a:ext cx="153988" cy="94138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2411413" y="5216525"/>
            <a:ext cx="163512" cy="109855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2574925" y="5060950"/>
            <a:ext cx="163513" cy="12541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2738438" y="4746625"/>
            <a:ext cx="153987" cy="156845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2892425" y="4903788"/>
            <a:ext cx="163513" cy="141128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3055938" y="4589463"/>
            <a:ext cx="161925" cy="1725612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217863" y="4432300"/>
            <a:ext cx="153987" cy="188277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3371850" y="4746625"/>
            <a:ext cx="163513" cy="156845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3535363" y="4276725"/>
            <a:ext cx="163512" cy="203835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auto">
          <a:xfrm>
            <a:off x="3698875" y="3962400"/>
            <a:ext cx="161925" cy="235267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3860800" y="3335338"/>
            <a:ext cx="153988" cy="297973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4" name="Rectangle 19"/>
          <p:cNvSpPr>
            <a:spLocks noChangeArrowheads="1"/>
          </p:cNvSpPr>
          <p:nvPr/>
        </p:nvSpPr>
        <p:spPr bwMode="auto">
          <a:xfrm>
            <a:off x="4014788" y="3805238"/>
            <a:ext cx="163512" cy="250983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4178300" y="4119563"/>
            <a:ext cx="163513" cy="2195512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6" name="Rectangle 21"/>
          <p:cNvSpPr>
            <a:spLocks noChangeArrowheads="1"/>
          </p:cNvSpPr>
          <p:nvPr/>
        </p:nvSpPr>
        <p:spPr bwMode="auto">
          <a:xfrm>
            <a:off x="4341813" y="4432300"/>
            <a:ext cx="153987" cy="188277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7" name="Rectangle 22"/>
          <p:cNvSpPr>
            <a:spLocks noChangeArrowheads="1"/>
          </p:cNvSpPr>
          <p:nvPr/>
        </p:nvSpPr>
        <p:spPr bwMode="auto">
          <a:xfrm>
            <a:off x="4495800" y="4432300"/>
            <a:ext cx="163513" cy="188277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4659313" y="4746625"/>
            <a:ext cx="161925" cy="156845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4821238" y="4589463"/>
            <a:ext cx="153987" cy="1725612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4975225" y="4432300"/>
            <a:ext cx="163513" cy="188277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5138738" y="4432300"/>
            <a:ext cx="163512" cy="188277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42" name="Rectangle 27"/>
          <p:cNvSpPr>
            <a:spLocks noChangeArrowheads="1"/>
          </p:cNvSpPr>
          <p:nvPr/>
        </p:nvSpPr>
        <p:spPr bwMode="auto">
          <a:xfrm>
            <a:off x="5302250" y="4746625"/>
            <a:ext cx="161925" cy="156845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43" name="Rectangle 28"/>
          <p:cNvSpPr>
            <a:spLocks noChangeArrowheads="1"/>
          </p:cNvSpPr>
          <p:nvPr/>
        </p:nvSpPr>
        <p:spPr bwMode="auto">
          <a:xfrm>
            <a:off x="5464175" y="4746625"/>
            <a:ext cx="153988" cy="156845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44" name="Rectangle 29"/>
          <p:cNvSpPr>
            <a:spLocks noChangeArrowheads="1"/>
          </p:cNvSpPr>
          <p:nvPr/>
        </p:nvSpPr>
        <p:spPr bwMode="auto">
          <a:xfrm>
            <a:off x="5618163" y="4903788"/>
            <a:ext cx="163512" cy="141128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45" name="Rectangle 30"/>
          <p:cNvSpPr>
            <a:spLocks noChangeArrowheads="1"/>
          </p:cNvSpPr>
          <p:nvPr/>
        </p:nvSpPr>
        <p:spPr bwMode="auto">
          <a:xfrm>
            <a:off x="5781675" y="4746625"/>
            <a:ext cx="163513" cy="156845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46" name="Rectangle 31"/>
          <p:cNvSpPr>
            <a:spLocks noChangeArrowheads="1"/>
          </p:cNvSpPr>
          <p:nvPr/>
        </p:nvSpPr>
        <p:spPr bwMode="auto">
          <a:xfrm>
            <a:off x="5945188" y="4903788"/>
            <a:ext cx="153987" cy="141128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47" name="Rectangle 33"/>
          <p:cNvSpPr>
            <a:spLocks noChangeArrowheads="1"/>
          </p:cNvSpPr>
          <p:nvPr/>
        </p:nvSpPr>
        <p:spPr bwMode="auto">
          <a:xfrm>
            <a:off x="6261100" y="5216525"/>
            <a:ext cx="163513" cy="109855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48" name="Rectangle 32"/>
          <p:cNvSpPr>
            <a:spLocks noChangeArrowheads="1"/>
          </p:cNvSpPr>
          <p:nvPr/>
        </p:nvSpPr>
        <p:spPr bwMode="auto">
          <a:xfrm>
            <a:off x="6099175" y="4903788"/>
            <a:ext cx="161925" cy="141128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49" name="Rectangle 34"/>
          <p:cNvSpPr>
            <a:spLocks noChangeArrowheads="1"/>
          </p:cNvSpPr>
          <p:nvPr/>
        </p:nvSpPr>
        <p:spPr bwMode="auto">
          <a:xfrm>
            <a:off x="6424613" y="5373688"/>
            <a:ext cx="153987" cy="94138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50" name="Rectangle 35"/>
          <p:cNvSpPr>
            <a:spLocks noChangeArrowheads="1"/>
          </p:cNvSpPr>
          <p:nvPr/>
        </p:nvSpPr>
        <p:spPr bwMode="auto">
          <a:xfrm>
            <a:off x="6578600" y="5060950"/>
            <a:ext cx="163513" cy="12541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51" name="Rectangle 36"/>
          <p:cNvSpPr>
            <a:spLocks noChangeArrowheads="1"/>
          </p:cNvSpPr>
          <p:nvPr/>
        </p:nvSpPr>
        <p:spPr bwMode="auto">
          <a:xfrm>
            <a:off x="6742113" y="5373688"/>
            <a:ext cx="163512" cy="94138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52" name="Rectangle 37"/>
          <p:cNvSpPr>
            <a:spLocks noChangeArrowheads="1"/>
          </p:cNvSpPr>
          <p:nvPr/>
        </p:nvSpPr>
        <p:spPr bwMode="auto">
          <a:xfrm>
            <a:off x="6905625" y="5216525"/>
            <a:ext cx="161925" cy="109855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53" name="Rectangle 38"/>
          <p:cNvSpPr>
            <a:spLocks noChangeArrowheads="1"/>
          </p:cNvSpPr>
          <p:nvPr/>
        </p:nvSpPr>
        <p:spPr bwMode="auto">
          <a:xfrm>
            <a:off x="7067550" y="5060950"/>
            <a:ext cx="153988" cy="12541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54" name="Rectangle 39"/>
          <p:cNvSpPr>
            <a:spLocks noChangeArrowheads="1"/>
          </p:cNvSpPr>
          <p:nvPr/>
        </p:nvSpPr>
        <p:spPr bwMode="auto">
          <a:xfrm>
            <a:off x="7221538" y="5373688"/>
            <a:ext cx="163512" cy="94138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55" name="Rectangle 40"/>
          <p:cNvSpPr>
            <a:spLocks noChangeArrowheads="1"/>
          </p:cNvSpPr>
          <p:nvPr/>
        </p:nvSpPr>
        <p:spPr bwMode="auto">
          <a:xfrm>
            <a:off x="7385050" y="5373688"/>
            <a:ext cx="163513" cy="94138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56" name="Rectangle 41"/>
          <p:cNvSpPr>
            <a:spLocks noChangeArrowheads="1"/>
          </p:cNvSpPr>
          <p:nvPr/>
        </p:nvSpPr>
        <p:spPr bwMode="auto">
          <a:xfrm>
            <a:off x="7548563" y="5373688"/>
            <a:ext cx="153987" cy="94138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57" name="Rectangle 42"/>
          <p:cNvSpPr>
            <a:spLocks noChangeArrowheads="1"/>
          </p:cNvSpPr>
          <p:nvPr/>
        </p:nvSpPr>
        <p:spPr bwMode="auto">
          <a:xfrm>
            <a:off x="7702550" y="5530850"/>
            <a:ext cx="161925" cy="7842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58" name="Rectangle 2"/>
          <p:cNvSpPr>
            <a:spLocks noChangeArrowheads="1"/>
          </p:cNvSpPr>
          <p:nvPr/>
        </p:nvSpPr>
        <p:spPr bwMode="auto">
          <a:xfrm>
            <a:off x="457200" y="13716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fr-FR" sz="3600" b="1" dirty="0"/>
              <a:t>Mode</a:t>
            </a:r>
          </a:p>
        </p:txBody>
      </p:sp>
      <p:sp>
        <p:nvSpPr>
          <p:cNvPr id="59" name="Line 113"/>
          <p:cNvSpPr>
            <a:spLocks noChangeShapeType="1"/>
          </p:cNvSpPr>
          <p:nvPr/>
        </p:nvSpPr>
        <p:spPr bwMode="auto">
          <a:xfrm>
            <a:off x="3962400" y="1981200"/>
            <a:ext cx="0" cy="137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0" name="Rectangle 4"/>
          <p:cNvSpPr>
            <a:spLocks noChangeArrowheads="1"/>
          </p:cNvSpPr>
          <p:nvPr/>
        </p:nvSpPr>
        <p:spPr bwMode="auto">
          <a:xfrm>
            <a:off x="1614488" y="5530850"/>
            <a:ext cx="153987" cy="7842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61" name="Rectangle 5"/>
          <p:cNvSpPr>
            <a:spLocks noChangeArrowheads="1"/>
          </p:cNvSpPr>
          <p:nvPr/>
        </p:nvSpPr>
        <p:spPr bwMode="auto">
          <a:xfrm>
            <a:off x="1768475" y="5373688"/>
            <a:ext cx="163513" cy="94138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62" name="Line 43"/>
          <p:cNvSpPr>
            <a:spLocks noChangeShapeType="1"/>
          </p:cNvSpPr>
          <p:nvPr/>
        </p:nvSpPr>
        <p:spPr bwMode="auto">
          <a:xfrm>
            <a:off x="1452563" y="3178175"/>
            <a:ext cx="1587" cy="3136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" name="Line 55"/>
          <p:cNvSpPr>
            <a:spLocks noChangeShapeType="1"/>
          </p:cNvSpPr>
          <p:nvPr/>
        </p:nvSpPr>
        <p:spPr bwMode="auto">
          <a:xfrm>
            <a:off x="1452563" y="6315075"/>
            <a:ext cx="6411912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Descriptive Statistics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648200"/>
          </a:xfrm>
        </p:spPr>
        <p:txBody>
          <a:bodyPr/>
          <a:lstStyle/>
          <a:p>
            <a:pPr>
              <a:buNone/>
            </a:pPr>
            <a:endParaRPr lang="en-US" b="1" dirty="0" smtClean="0">
              <a:solidFill>
                <a:srgbClr val="0000FF"/>
              </a:solidFill>
              <a:latin typeface="Gill Sans MT" pitchFamily="34" charset="0"/>
              <a:cs typeface="Andalus" pitchFamily="18" charset="-78"/>
            </a:endParaRPr>
          </a:p>
          <a:p>
            <a:pPr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Numerical Summary Measures</a:t>
            </a:r>
          </a:p>
          <a:p>
            <a:pPr>
              <a:buNone/>
            </a:pPr>
            <a:r>
              <a:rPr lang="en-US" sz="4000" b="1" dirty="0" smtClean="0">
                <a:latin typeface="Gill Sans MT" pitchFamily="34" charset="0"/>
                <a:cs typeface="Andalus" pitchFamily="18" charset="-78"/>
              </a:rPr>
              <a:t> </a:t>
            </a: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Single numbers which quantify the characteristics of a distribution of values</a:t>
            </a:r>
          </a:p>
          <a:p>
            <a:pPr lvl="2">
              <a:lnSpc>
                <a:spcPct val="125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Measures of central tendency (location)</a:t>
            </a:r>
          </a:p>
          <a:p>
            <a:pPr lvl="2">
              <a:lnSpc>
                <a:spcPct val="125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Measures of dispersion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latin typeface="Gill Sans MT" pitchFamily="34" charset="0"/>
                <a:cs typeface="Andalus" pitchFamily="18" charset="-78"/>
              </a:rPr>
              <a:t> </a:t>
            </a:r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Ungrouped data</a:t>
            </a:r>
            <a:endParaRPr lang="en-US" b="1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It is a value which occurs most frequently in a set of values. </a:t>
            </a:r>
          </a:p>
          <a:p>
            <a:pPr algn="just"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If all the values are different there is no mode, on the other hand, a set of values may have more than one mode.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Mode……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Example</a:t>
            </a:r>
          </a:p>
          <a:p>
            <a:pPr lvl="1"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1, 2, 3, 4, 4, 4, 4, 5, 5, 6</a:t>
            </a:r>
          </a:p>
          <a:p>
            <a:pPr lvl="1"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Mode is 4 “Unimodal”</a:t>
            </a:r>
          </a:p>
          <a:p>
            <a:pPr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Example</a:t>
            </a:r>
          </a:p>
          <a:p>
            <a:pPr lvl="1"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1, 2, 2, 2, 3, 4, 5, 5, 5, 6, 6, 8</a:t>
            </a:r>
          </a:p>
          <a:p>
            <a:pPr lvl="1"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There are two modes – 2 &amp; 5</a:t>
            </a:r>
          </a:p>
          <a:p>
            <a:pPr lvl="1"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This distribution is said to be “bi-modal”</a:t>
            </a:r>
          </a:p>
          <a:p>
            <a:pPr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Example</a:t>
            </a:r>
          </a:p>
          <a:p>
            <a:pPr lvl="1"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2.62, 2.75, 2.76, 2.86, 3.05, 3.12</a:t>
            </a:r>
          </a:p>
          <a:p>
            <a:pPr lvl="1"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No mode, since all the values are different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 Grouped data</a:t>
            </a:r>
            <a:endParaRPr lang="en-US" b="1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To find the mode of grouped data, we usually refer to the modal class, where the modal class is the class interval with the highest frequency. </a:t>
            </a:r>
          </a:p>
          <a:p>
            <a:pPr algn="just"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If a single value for the mode of grouped data must be specified, it is taken as the mid-point of the modal class interval.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Mode……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524000"/>
            <a:ext cx="7086600" cy="50292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Properties of mode</a:t>
            </a: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</a:t>
            </a:r>
            <a:endParaRPr lang="en-US" b="1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It is not affected by extreme values 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It can be calculated for distributions with open end classes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Often its value is not unique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The main drawback of mode is that often it does not exist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Given a set of observations, an investigator may naturally ask which measure of central tendency is best to use with the data. </a:t>
            </a:r>
          </a:p>
          <a:p>
            <a:pPr>
              <a:buNone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Two factors are important in making this decisions: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 </a:t>
            </a:r>
          </a:p>
          <a:p>
            <a:pPr>
              <a:buNone/>
            </a:pP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>
                <a:latin typeface="Gill Sans MT" pitchFamily="34" charset="0"/>
                <a:cs typeface="Andalus" pitchFamily="18" charset="-78"/>
              </a:rPr>
              <a:t/>
            </a:r>
            <a:br>
              <a:rPr lang="en-US" sz="2800" dirty="0" smtClean="0">
                <a:latin typeface="Gill Sans MT" pitchFamily="34" charset="0"/>
                <a:cs typeface="Andalus" pitchFamily="18" charset="-78"/>
              </a:rPr>
            </a:br>
            <a:r>
              <a:rPr lang="en-US" sz="2800" dirty="0" smtClean="0">
                <a:latin typeface="Gill Sans MT" pitchFamily="34" charset="0"/>
                <a:cs typeface="Andalus" pitchFamily="18" charset="-78"/>
              </a:rPr>
              <a:t/>
            </a:r>
            <a:br>
              <a:rPr lang="en-US" sz="2800" dirty="0" smtClean="0">
                <a:latin typeface="Gill Sans MT" pitchFamily="34" charset="0"/>
                <a:cs typeface="Andalus" pitchFamily="18" charset="-78"/>
              </a:rPr>
            </a:br>
            <a:r>
              <a:rPr lang="en-US" sz="3600" b="1" dirty="0" smtClean="0">
                <a:latin typeface="Gill Sans MT" pitchFamily="34" charset="0"/>
                <a:cs typeface="Andalus" pitchFamily="18" charset="-78"/>
              </a:rPr>
              <a:t>Using measures of central tendency</a:t>
            </a:r>
            <a:r>
              <a:rPr lang="en-GB" sz="2600" b="1" dirty="0" smtClean="0">
                <a:latin typeface="Gill Sans MT" pitchFamily="34" charset="0"/>
                <a:cs typeface="Andalus" pitchFamily="18" charset="-78"/>
              </a:rPr>
              <a:t/>
            </a:r>
            <a:br>
              <a:rPr lang="en-GB" sz="2600" b="1" dirty="0" smtClean="0">
                <a:latin typeface="Gill Sans MT" pitchFamily="34" charset="0"/>
                <a:cs typeface="Andalus" pitchFamily="18" charset="-78"/>
              </a:rPr>
            </a:br>
            <a:endParaRPr lang="en-US" sz="2600" b="1" dirty="0" smtClean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Which.....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pic>
        <p:nvPicPr>
          <p:cNvPr id="3420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429000"/>
            <a:ext cx="6781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990600" y="1676400"/>
            <a:ext cx="5867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scale of measurement (type of data)</a:t>
            </a:r>
          </a:p>
          <a:p>
            <a:pPr lvl="1"/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 The shape of the distribution of the  </a:t>
            </a:r>
          </a:p>
          <a:p>
            <a:pPr lvl="1">
              <a:buNone/>
            </a:pPr>
            <a:r>
              <a:rPr lang="en-US" sz="2400" dirty="0" smtClean="0"/>
              <a:t>    observations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1295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latin typeface="Gill Sans MT" pitchFamily="34" charset="0"/>
                <a:cs typeface="Andalus" pitchFamily="18" charset="-78"/>
              </a:rPr>
              <a:t>which measure of central tendency is best with a given set of data</a:t>
            </a:r>
            <a:endParaRPr lang="en-US" sz="3600" b="1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The arithmetic mean is used for interval and ratio data and for symmetric distribution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The median and quartiles are used for ordinal, interval and ratio data whose distribution is skewed.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For nominal data mode is the appropriate MCT</a:t>
            </a:r>
          </a:p>
          <a:p>
            <a:pPr>
              <a:buNone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For discrete or continuous data, the “modal class” can be used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Which.....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</a:t>
            </a: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Symmetric and unimodal distribution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— Mean, median, and mode should all be approximately the same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267200"/>
            <a:ext cx="4038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200400" y="3124200"/>
            <a:ext cx="266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Mean, Median &amp; Mode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4419600" y="3581400"/>
            <a:ext cx="0" cy="762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Which.....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Skewed to the right (positively skewed)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—Mean is sensitive to extreme values, so median might be more appropriate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429000"/>
            <a:ext cx="5410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05200" y="3505200"/>
            <a:ext cx="30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Mode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0" y="4495800"/>
            <a:ext cx="914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Median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495800" y="49530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Mean</a:t>
            </a: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H="1">
            <a:off x="2895600" y="3810000"/>
            <a:ext cx="457200" cy="76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3429000" y="4648200"/>
            <a:ext cx="457200" cy="76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>
            <a:off x="3962400" y="5334000"/>
            <a:ext cx="53340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Descriptive……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A frequency distribution:  a general picture of the distribution of a variable</a:t>
            </a:r>
          </a:p>
          <a:p>
            <a:pPr>
              <a:buNone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But, can’t indicate the average value and the spread of the values</a:t>
            </a:r>
          </a:p>
          <a:p>
            <a:pPr>
              <a:buNone/>
            </a:pP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Which......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</a:t>
            </a: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Skewed to the left (negatively skewed)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— The same to previous</a:t>
            </a:r>
          </a:p>
          <a:p>
            <a:pPr eaLnBrk="1" hangingPunct="1">
              <a:buFontTx/>
              <a:buNone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514600"/>
            <a:ext cx="5638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724400" y="27432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Mode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572000" y="33528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Median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343400" y="37338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Mean</a:t>
            </a: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5715000" y="2971800"/>
            <a:ext cx="60960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5486400" y="3505200"/>
            <a:ext cx="60960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257800" y="4114800"/>
            <a:ext cx="60960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Gill Sans MT" pitchFamily="34" charset="0"/>
                <a:cs typeface="Andalus" pitchFamily="18" charset="-78"/>
              </a:rPr>
              <a:t>Measures of Dispersion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Consider the following two sets of data:</a:t>
            </a:r>
          </a:p>
          <a:p>
            <a:pPr>
              <a:buNone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A:    177  193  195    209   226      Mean = 200</a:t>
            </a:r>
          </a:p>
          <a:p>
            <a:pPr>
              <a:buNone/>
            </a:pPr>
            <a:endParaRPr lang="en-US" b="1" dirty="0" smtClean="0">
              <a:latin typeface="Gill Sans MT" pitchFamily="34" charset="0"/>
              <a:cs typeface="Andalus" pitchFamily="18" charset="-78"/>
            </a:endParaRPr>
          </a:p>
          <a:p>
            <a:pPr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B:   192   197  200  202  209         Mean = 200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    </a:t>
            </a:r>
          </a:p>
          <a:p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Gill Sans MT" pitchFamily="34" charset="0"/>
                <a:cs typeface="Andalus" pitchFamily="18" charset="-78"/>
              </a:rPr>
              <a:t>These two distributions have the same mean,</a:t>
            </a:r>
            <a:br>
              <a:rPr lang="en-US" sz="3200" dirty="0" smtClean="0">
                <a:latin typeface="Gill Sans MT" pitchFamily="34" charset="0"/>
                <a:cs typeface="Andalus" pitchFamily="18" charset="-78"/>
              </a:rPr>
            </a:br>
            <a:r>
              <a:rPr lang="en-US" sz="3200" dirty="0" smtClean="0">
                <a:latin typeface="Gill Sans MT" pitchFamily="34" charset="0"/>
                <a:cs typeface="Andalus" pitchFamily="18" charset="-78"/>
              </a:rPr>
              <a:t>median, and mode</a:t>
            </a:r>
            <a:endParaRPr lang="en-US" sz="3200" dirty="0">
              <a:latin typeface="Gill Sans MT" pitchFamily="34" charset="0"/>
              <a:cs typeface="Andalus" pitchFamily="18" charset="-78"/>
            </a:endParaRP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14400" y="1752600"/>
            <a:ext cx="7315200" cy="4419599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Gill Sans MT" pitchFamily="34" charset="0"/>
                <a:cs typeface="Andalus" pitchFamily="18" charset="-78"/>
              </a:rPr>
              <a:t>Dispersion….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MCT are not enough to give a clear understanding about the distribution of the data. </a:t>
            </a:r>
          </a:p>
          <a:p>
            <a:pPr algn="just">
              <a:buNone/>
            </a:pPr>
            <a:endParaRPr lang="en-GB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We need to know something about the variability or spread of the values — whether they tend to be clustered close together, or spread out over a broad range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Measures of Dispersion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Measures that quantify the variation or dispersion of a set of data from its central location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None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Dispersion refers to the variety exhibited by the values of the data. 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The amount may be small when the values are close together.</a:t>
            </a: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If all the values are the same, no dispersion</a:t>
            </a:r>
            <a:br>
              <a:rPr lang="en-US" dirty="0" smtClean="0">
                <a:latin typeface="Gill Sans MT" pitchFamily="34" charset="0"/>
                <a:cs typeface="Andalus" pitchFamily="18" charset="-78"/>
              </a:rPr>
            </a:b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Gill Sans MT" pitchFamily="34" charset="0"/>
                <a:cs typeface="Andalus" pitchFamily="18" charset="-78"/>
              </a:rPr>
              <a:t>Dispersion……..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  <a:spcBef>
                <a:spcPct val="0"/>
              </a:spcBef>
              <a:buClr>
                <a:srgbClr val="FF0000"/>
              </a:buClr>
              <a:buNone/>
            </a:pPr>
            <a:r>
              <a:rPr lang="en-US" sz="3600" dirty="0" smtClean="0">
                <a:latin typeface="Gill Sans MT" pitchFamily="34" charset="0"/>
                <a:cs typeface="Andalus" pitchFamily="18" charset="-78"/>
              </a:rPr>
              <a:t>Other synonymous term:</a:t>
            </a:r>
          </a:p>
          <a:p>
            <a:pPr lvl="1">
              <a:lnSpc>
                <a:spcPct val="125000"/>
              </a:lnSpc>
              <a:spcBef>
                <a:spcPct val="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“Measure of Variation”</a:t>
            </a:r>
          </a:p>
          <a:p>
            <a:pPr lvl="1">
              <a:lnSpc>
                <a:spcPct val="125000"/>
              </a:lnSpc>
              <a:spcBef>
                <a:spcPct val="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“Measure of Spread”</a:t>
            </a:r>
          </a:p>
          <a:p>
            <a:pPr lvl="1">
              <a:lnSpc>
                <a:spcPct val="125000"/>
              </a:lnSpc>
              <a:spcBef>
                <a:spcPct val="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“Measures of Scatter”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Gill Sans MT" pitchFamily="34" charset="0"/>
                <a:cs typeface="Andalus" pitchFamily="18" charset="-78"/>
              </a:rPr>
              <a:t>Dispersion…..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Measures of dispersion include: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</a:t>
            </a: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Range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Inter-quartile range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Variance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Standard deviation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Coefficient of variation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Standard error</a:t>
            </a:r>
          </a:p>
          <a:p>
            <a:pPr lvl="1">
              <a:buNone/>
            </a:pPr>
            <a:endParaRPr lang="en-US" b="1" dirty="0" smtClean="0">
              <a:latin typeface="Gill Sans MT" pitchFamily="34" charset="0"/>
              <a:cs typeface="Andalus" pitchFamily="18" charset="-78"/>
            </a:endParaRP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1. Range (R)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The difference between the largest and smallest observations in a sample.</a:t>
            </a:r>
          </a:p>
          <a:p>
            <a:pPr>
              <a:buNone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 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Range = Maximum value – Minimum value</a:t>
            </a:r>
          </a:p>
          <a:p>
            <a:endParaRPr lang="en-US" dirty="0" smtClean="0">
              <a:solidFill>
                <a:srgbClr val="0000FF"/>
              </a:solidFill>
              <a:latin typeface="Gill Sans MT" pitchFamily="34" charset="0"/>
              <a:cs typeface="Andalus" pitchFamily="18" charset="-78"/>
            </a:endParaRPr>
          </a:p>
          <a:p>
            <a:pPr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Example </a:t>
            </a:r>
          </a:p>
          <a:p>
            <a:pPr lvl="1"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Data values: 5, 9, 12, 16, 23, 34, 37, 42</a:t>
            </a:r>
          </a:p>
          <a:p>
            <a:pPr lvl="1"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Range = 42-5 = 37</a:t>
            </a:r>
            <a:endParaRPr lang="en-US" dirty="0" smtClean="0">
              <a:solidFill>
                <a:srgbClr val="0000FF"/>
              </a:solidFill>
              <a:latin typeface="Gill Sans MT" pitchFamily="34" charset="0"/>
              <a:cs typeface="Andalus" pitchFamily="18" charset="-78"/>
            </a:endParaRP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Properties of range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It is the simplest crude measure and can be easily  understood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It takes into account only two values which causes it to be a poor measure of dispersion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Very sensitive to extreme observations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The larger the sample size, the larger the</a:t>
            </a:r>
          </a:p>
          <a:p>
            <a:pPr>
              <a:buNone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   range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2. Interquartile range (IQR)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Indicates the spread of the middle 50% of the observations, and used with median</a:t>
            </a:r>
          </a:p>
          <a:p>
            <a:pPr>
              <a:lnSpc>
                <a:spcPct val="80000"/>
              </a:lnSpc>
              <a:buNone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            </a:t>
            </a:r>
          </a:p>
          <a:p>
            <a:pPr>
              <a:lnSpc>
                <a:spcPct val="80000"/>
              </a:lnSpc>
              <a:buNone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                IQR = Q</a:t>
            </a:r>
            <a:r>
              <a:rPr lang="en-GB" sz="2000" dirty="0" smtClean="0">
                <a:latin typeface="Gill Sans MT" pitchFamily="34" charset="0"/>
                <a:cs typeface="Andalus" pitchFamily="18" charset="-78"/>
              </a:rPr>
              <a:t>3</a:t>
            </a:r>
            <a:r>
              <a:rPr lang="en-GB" dirty="0" smtClean="0">
                <a:latin typeface="Gill Sans MT" pitchFamily="34" charset="0"/>
                <a:cs typeface="Andalus" pitchFamily="18" charset="-78"/>
              </a:rPr>
              <a:t> - Q</a:t>
            </a:r>
            <a:r>
              <a:rPr lang="en-GB" baseline="-30000" dirty="0" smtClean="0">
                <a:latin typeface="Gill Sans MT" pitchFamily="34" charset="0"/>
                <a:cs typeface="Andalus" pitchFamily="18" charset="-78"/>
              </a:rPr>
              <a:t>1</a:t>
            </a:r>
            <a:endParaRPr lang="en-GB" dirty="0" smtClean="0">
              <a:latin typeface="Gill Sans MT" pitchFamily="34" charset="0"/>
              <a:cs typeface="Andalus" pitchFamily="18" charset="-78"/>
            </a:endParaRPr>
          </a:p>
          <a:p>
            <a:pPr>
              <a:lnSpc>
                <a:spcPct val="80000"/>
              </a:lnSpc>
              <a:buNone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Example:</a:t>
            </a:r>
            <a:r>
              <a:rPr lang="en-GB" dirty="0" smtClean="0">
                <a:latin typeface="Gill Sans MT" pitchFamily="34" charset="0"/>
                <a:cs typeface="Andalus" pitchFamily="18" charset="-78"/>
              </a:rPr>
              <a:t> Suppose the first and third quartile for weights of girls 12 months of age are 8.8 Kg and 10.2 Kg, respectively. </a:t>
            </a:r>
            <a:endParaRPr lang="en-GB" b="1" dirty="0" smtClean="0">
              <a:latin typeface="Gill Sans MT" pitchFamily="34" charset="0"/>
              <a:cs typeface="Andalus" pitchFamily="18" charset="-78"/>
            </a:endParaRPr>
          </a:p>
          <a:p>
            <a:pPr>
              <a:lnSpc>
                <a:spcPct val="80000"/>
              </a:lnSpc>
              <a:buNone/>
            </a:pPr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                            IQR = 10.2 Kg – 8.8 Kg</a:t>
            </a:r>
          </a:p>
          <a:p>
            <a:pPr>
              <a:lnSpc>
                <a:spcPct val="80000"/>
              </a:lnSpc>
              <a:buNone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i.e., 50% of the infant girls weigh between 8.8 and 10.2 Kg.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>
                <a:latin typeface="Gill Sans MT" pitchFamily="34" charset="0"/>
                <a:cs typeface="Andalus" pitchFamily="18" charset="-78"/>
              </a:rPr>
              <a:t>Measures of Central Tendency (MCT)</a:t>
            </a:r>
            <a:br>
              <a:rPr lang="en-GB" sz="3600" b="1" dirty="0" smtClean="0">
                <a:latin typeface="Gill Sans MT" pitchFamily="34" charset="0"/>
                <a:cs typeface="Andalus" pitchFamily="18" charset="-78"/>
              </a:rPr>
            </a:br>
            <a:endParaRPr lang="en-US" sz="3600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On the scale of values of a variable there is a certain stage at which the largest number of items tend to cluster. 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Since this stage is usually in the centre of distribution, the tendency of the statistical data to get concentrated  at a certain value is called </a:t>
            </a:r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“central tendency”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The various methods of determining the point about which the observations tend to concentrate are called </a:t>
            </a:r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MCT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618" y="914400"/>
            <a:ext cx="8330381" cy="762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05000"/>
            <a:ext cx="8001000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91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231932"/>
            <a:ext cx="7620000" cy="4114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14600" y="4346732"/>
            <a:ext cx="4572000" cy="17666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IQR=(Q3-Q1)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IQR=89.75-67.75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IQR= 22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22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/>
            </a:r>
            <a:br>
              <a:rPr lang="en-GB" b="1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Properties of IQR:</a:t>
            </a:r>
            <a:br>
              <a:rPr lang="en-GB" b="1" dirty="0" smtClean="0">
                <a:latin typeface="Gill Sans MT" pitchFamily="34" charset="0"/>
                <a:cs typeface="Andalus" pitchFamily="18" charset="-78"/>
              </a:rPr>
            </a:b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It is a simple and versatile measure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It encloses the central 50% of the observations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It is not based on all observations but only on two specific values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It is important in selecting cut-off points in the formulation of clinical standards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Since it excludes the lowest and highest 25% values, it is not affected by extreme values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Less sensitive to the size of the sample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3. Variance (</a:t>
            </a:r>
            <a:r>
              <a:rPr lang="en-GB" b="1" dirty="0" smtClean="0">
                <a:latin typeface="Gill Sans MT" pitchFamily="34" charset="0"/>
                <a:cs typeface="Andalus" pitchFamily="18" charset="-78"/>
                <a:sym typeface="Symbol" pitchFamily="18" charset="2"/>
              </a:rPr>
              <a:t></a:t>
            </a:r>
            <a:r>
              <a:rPr lang="en-GB" b="1" baseline="30000" dirty="0" smtClean="0">
                <a:latin typeface="Gill Sans MT" pitchFamily="34" charset="0"/>
                <a:cs typeface="Andalus" pitchFamily="18" charset="-78"/>
              </a:rPr>
              <a:t>2</a:t>
            </a:r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, s</a:t>
            </a:r>
            <a:r>
              <a:rPr lang="en-GB" b="1" baseline="30000" dirty="0" smtClean="0">
                <a:latin typeface="Gill Sans MT" pitchFamily="34" charset="0"/>
                <a:cs typeface="Andalus" pitchFamily="18" charset="-78"/>
              </a:rPr>
              <a:t>2</a:t>
            </a:r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)</a:t>
            </a:r>
            <a:r>
              <a:rPr lang="en-GB" dirty="0" smtClean="0">
                <a:latin typeface="Gill Sans MT" pitchFamily="34" charset="0"/>
                <a:cs typeface="Andalus" pitchFamily="18" charset="-78"/>
              </a:rPr>
              <a:t/>
            </a:r>
            <a:br>
              <a:rPr lang="en-GB" dirty="0" smtClean="0">
                <a:latin typeface="Gill Sans MT" pitchFamily="34" charset="0"/>
                <a:cs typeface="Andalus" pitchFamily="18" charset="-78"/>
              </a:rPr>
            </a:b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The main objection of mean deviation, that the negative signs are ignored, is removed by taking the square of the deviations from the mean.</a:t>
            </a:r>
          </a:p>
          <a:p>
            <a:pPr>
              <a:buNone/>
            </a:pPr>
            <a:endParaRPr lang="en-GB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q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The variance is the average of the squares of the deviations taken from the mean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Variance.....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It is squared because the sum of the deviations of the individual observations of a sample about the sample mean is always 0</a:t>
            </a:r>
          </a:p>
          <a:p>
            <a:pPr algn="just">
              <a:buNone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                 </a:t>
            </a:r>
          </a:p>
          <a:p>
            <a:pPr algn="just">
              <a:buNone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                 0 =    </a:t>
            </a:r>
            <a:r>
              <a:rPr lang="en-GB" dirty="0" smtClean="0">
                <a:latin typeface="Gill Sans MT" pitchFamily="34" charset="0"/>
                <a:cs typeface="Andalus" pitchFamily="18" charset="-78"/>
              </a:rPr>
              <a:t> -      </a:t>
            </a:r>
            <a:endParaRPr lang="en-GB" dirty="0" smtClean="0">
              <a:latin typeface="Gill Sans MT" pitchFamily="34" charset="0"/>
              <a:cs typeface="Andalus" pitchFamily="18" charset="-78"/>
            </a:endParaRPr>
          </a:p>
          <a:p>
            <a:pPr>
              <a:buNone/>
            </a:pPr>
            <a:endParaRPr lang="en-GB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The variance can be thought of as an average of squared deviations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2667000" y="3733800"/>
            <a:ext cx="381000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fr-FR" sz="3500" dirty="0" smtClean="0">
                <a:solidFill>
                  <a:srgbClr val="000000"/>
                </a:solidFill>
                <a:latin typeface="Symbol" pitchFamily="18" charset="2"/>
                <a:cs typeface="Arial" charset="0"/>
              </a:rPr>
              <a:t>å</a:t>
            </a:r>
            <a:endParaRPr lang="fr-FR" sz="1600" dirty="0">
              <a:cs typeface="Arial" charset="0"/>
            </a:endParaRP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200400" y="3810000"/>
            <a:ext cx="1142433" cy="609600"/>
            <a:chOff x="4272" y="3216"/>
            <a:chExt cx="775" cy="336"/>
          </a:xfrm>
        </p:grpSpPr>
        <p:sp>
          <p:nvSpPr>
            <p:cNvPr id="6" name="Rectangle 20"/>
            <p:cNvSpPr>
              <a:spLocks noChangeArrowheads="1"/>
            </p:cNvSpPr>
            <p:nvPr/>
          </p:nvSpPr>
          <p:spPr bwMode="auto">
            <a:xfrm>
              <a:off x="4272" y="3216"/>
              <a:ext cx="775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/>
              <a:r>
                <a:rPr lang="fr-FR" sz="3500" b="1" dirty="0">
                  <a:solidFill>
                    <a:srgbClr val="000000"/>
                  </a:solidFill>
                  <a:cs typeface="Arial" charset="0"/>
                </a:rPr>
                <a:t> -</a:t>
              </a:r>
              <a:endParaRPr lang="fr-FR" sz="1600" dirty="0">
                <a:cs typeface="Arial" charset="0"/>
              </a:endParaRPr>
            </a:p>
          </p:txBody>
        </p: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788" y="3216"/>
              <a:ext cx="15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fr-CH" sz="3500" b="1" dirty="0">
                  <a:solidFill>
                    <a:srgbClr val="000000"/>
                  </a:solidFill>
                  <a:cs typeface="Arial" charset="0"/>
                </a:rPr>
                <a:t>x</a:t>
              </a:r>
              <a:endParaRPr lang="fr-FR" sz="1600" dirty="0">
                <a:cs typeface="Arial" charset="0"/>
              </a:endParaRPr>
            </a:p>
          </p:txBody>
        </p:sp>
        <p:sp>
          <p:nvSpPr>
            <p:cNvPr id="8" name="Line 22"/>
            <p:cNvSpPr>
              <a:spLocks noChangeShapeType="1"/>
            </p:cNvSpPr>
            <p:nvPr/>
          </p:nvSpPr>
          <p:spPr bwMode="auto">
            <a:xfrm>
              <a:off x="4795" y="3282"/>
              <a:ext cx="1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4272" y="3216"/>
              <a:ext cx="15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fr-FR" sz="3500" b="1" dirty="0">
                  <a:solidFill>
                    <a:srgbClr val="000000"/>
                  </a:solidFill>
                  <a:cs typeface="Arial" charset="0"/>
                </a:rPr>
                <a:t>x</a:t>
              </a:r>
              <a:endParaRPr lang="fr-FR" sz="1600" dirty="0">
                <a:cs typeface="Arial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4476" y="3320"/>
              <a:ext cx="47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fr-FR" sz="2100" b="1" dirty="0">
                  <a:solidFill>
                    <a:srgbClr val="000000"/>
                  </a:solidFill>
                  <a:cs typeface="Arial" charset="0"/>
                </a:rPr>
                <a:t>i</a:t>
              </a:r>
              <a:endParaRPr lang="fr-FR" sz="1600" dirty="0">
                <a:cs typeface="Arial" charset="0"/>
              </a:endParaRPr>
            </a:p>
          </p:txBody>
        </p: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Variance.....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Variance is used to measure the dispersion of values relative to the mean.  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When values are close to their mean (narrow range) the dispersion is less than when there is scattering over a wide range.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Population variance = σ</a:t>
            </a:r>
            <a:r>
              <a:rPr lang="en-US" b="1" baseline="30000" dirty="0" smtClean="0">
                <a:latin typeface="Gill Sans MT" pitchFamily="34" charset="0"/>
                <a:cs typeface="Andalus" pitchFamily="18" charset="-78"/>
              </a:rPr>
              <a:t>2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Sample variance = S</a:t>
            </a:r>
            <a:r>
              <a:rPr lang="en-US" baseline="30000" dirty="0" smtClean="0">
                <a:latin typeface="Gill Sans MT" pitchFamily="34" charset="0"/>
                <a:cs typeface="Andalus" pitchFamily="18" charset="-78"/>
              </a:rPr>
              <a:t>2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771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990600" y="2133600"/>
          <a:ext cx="64770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23" r:id="rId3" imgW="2159000" imgH="1244600" progId="Equation.3">
                  <p:embed/>
                </p:oleObj>
              </mc:Choice>
              <mc:Fallback>
                <p:oleObj r:id="rId3" imgW="2159000" imgH="1244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133600"/>
                        <a:ext cx="6477000" cy="297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09600" indent="-609600" eaLnBrk="1" hangingPunct="1"/>
            <a: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/>
            </a:r>
            <a:b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/>
            </a:r>
            <a:b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/>
            </a:r>
            <a:b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/>
            </a:r>
            <a:b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/>
            </a:r>
            <a:b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/>
            </a:r>
            <a:b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/>
            </a:r>
            <a:b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/>
            </a:r>
            <a:b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/>
            </a:r>
            <a:b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/>
            </a:r>
            <a:br>
              <a:rPr lang="en-GB" sz="2200" b="1" u="sng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GB" sz="3600" b="1" dirty="0" smtClean="0">
                <a:latin typeface="Gill Sans MT" pitchFamily="34" charset="0"/>
                <a:cs typeface="Andalus" pitchFamily="18" charset="-78"/>
              </a:rPr>
              <a:t>Ungrouped data</a:t>
            </a:r>
            <a:r>
              <a:rPr lang="en-US" sz="3600" b="1" dirty="0" smtClean="0">
                <a:latin typeface="Gill Sans MT" pitchFamily="34" charset="0"/>
                <a:cs typeface="Andalus" pitchFamily="18" charset="-78"/>
              </a:rPr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en-GB" sz="3600" dirty="0" smtClean="0">
                <a:latin typeface="Gill Sans MT" pitchFamily="34" charset="0"/>
                <a:cs typeface="Andalus" pitchFamily="18" charset="-78"/>
              </a:rPr>
              <a:t> Let X</a:t>
            </a:r>
            <a:r>
              <a:rPr lang="en-GB" sz="3600" baseline="-30000" dirty="0" smtClean="0">
                <a:latin typeface="Gill Sans MT" pitchFamily="34" charset="0"/>
                <a:cs typeface="Andalus" pitchFamily="18" charset="-78"/>
              </a:rPr>
              <a:t>1</a:t>
            </a:r>
            <a:r>
              <a:rPr lang="en-GB" sz="3600" dirty="0" smtClean="0">
                <a:latin typeface="Gill Sans MT" pitchFamily="34" charset="0"/>
                <a:cs typeface="Andalus" pitchFamily="18" charset="-78"/>
              </a:rPr>
              <a:t>, X</a:t>
            </a:r>
            <a:r>
              <a:rPr lang="en-GB" sz="3600" baseline="-30000" dirty="0" smtClean="0">
                <a:latin typeface="Gill Sans MT" pitchFamily="34" charset="0"/>
                <a:cs typeface="Andalus" pitchFamily="18" charset="-78"/>
              </a:rPr>
              <a:t>2</a:t>
            </a:r>
            <a:r>
              <a:rPr lang="en-GB" sz="3600" dirty="0" smtClean="0">
                <a:latin typeface="Gill Sans MT" pitchFamily="34" charset="0"/>
                <a:cs typeface="Andalus" pitchFamily="18" charset="-78"/>
              </a:rPr>
              <a:t>, ..., X</a:t>
            </a:r>
            <a:r>
              <a:rPr lang="en-GB" sz="3600" baseline="-30000" dirty="0" smtClean="0">
                <a:latin typeface="Gill Sans MT" pitchFamily="34" charset="0"/>
                <a:cs typeface="Andalus" pitchFamily="18" charset="-78"/>
              </a:rPr>
              <a:t>N  </a:t>
            </a:r>
            <a:r>
              <a:rPr lang="en-GB" sz="3600" dirty="0" smtClean="0">
                <a:latin typeface="Gill Sans MT" pitchFamily="34" charset="0"/>
                <a:cs typeface="Andalus" pitchFamily="18" charset="-78"/>
              </a:rPr>
              <a:t>be the measurement on N population units, then:</a:t>
            </a:r>
          </a:p>
          <a:p>
            <a:pPr marL="609600" indent="-609600" eaLnBrk="1" hangingPunct="1">
              <a:buFontTx/>
              <a:buNone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 marL="609600" indent="-609600" eaLnBrk="1" hangingPunct="1"/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 marL="609600" indent="-609600" eaLnBrk="1" hangingPunct="1"/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 marL="609600" indent="-609600" eaLnBrk="1" hangingPunct="1">
              <a:buFontTx/>
              <a:buNone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3000" y="2057400"/>
            <a:ext cx="7010399" cy="4038600"/>
          </a:xfrm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>
            <a:normAutofit fontScale="90000"/>
          </a:bodyPr>
          <a:lstStyle/>
          <a:p>
            <a:pPr algn="just" eaLnBrk="1" hangingPunct="1"/>
            <a:r>
              <a:rPr lang="en-US" sz="2400" b="1" dirty="0" smtClean="0">
                <a:latin typeface="Gill Sans MT" pitchFamily="34" charset="0"/>
                <a:cs typeface="Andalus" pitchFamily="18" charset="-78"/>
              </a:rPr>
              <a:t>A sample variance is calculated for a sample of individual values (X</a:t>
            </a:r>
            <a:r>
              <a:rPr lang="en-US" sz="1800" b="1" dirty="0" smtClean="0">
                <a:latin typeface="Gill Sans MT" pitchFamily="34" charset="0"/>
                <a:cs typeface="Andalus" pitchFamily="18" charset="-78"/>
              </a:rPr>
              <a:t>1</a:t>
            </a:r>
            <a:r>
              <a:rPr lang="en-US" sz="2400" b="1" dirty="0" smtClean="0">
                <a:latin typeface="Gill Sans MT" pitchFamily="34" charset="0"/>
                <a:cs typeface="Andalus" pitchFamily="18" charset="-78"/>
              </a:rPr>
              <a:t>, X</a:t>
            </a:r>
            <a:r>
              <a:rPr lang="en-US" sz="1800" b="1" dirty="0" smtClean="0">
                <a:latin typeface="Gill Sans MT" pitchFamily="34" charset="0"/>
                <a:cs typeface="Andalus" pitchFamily="18" charset="-78"/>
              </a:rPr>
              <a:t>2</a:t>
            </a:r>
            <a:r>
              <a:rPr lang="en-US" sz="2400" b="1" dirty="0" smtClean="0">
                <a:latin typeface="Gill Sans MT" pitchFamily="34" charset="0"/>
                <a:cs typeface="Andalus" pitchFamily="18" charset="-78"/>
              </a:rPr>
              <a:t>, … X</a:t>
            </a:r>
            <a:r>
              <a:rPr lang="en-US" sz="1800" b="1" dirty="0" smtClean="0">
                <a:latin typeface="Gill Sans MT" pitchFamily="34" charset="0"/>
                <a:cs typeface="Andalus" pitchFamily="18" charset="-78"/>
              </a:rPr>
              <a:t>n</a:t>
            </a:r>
            <a:r>
              <a:rPr lang="en-US" sz="2400" b="1" dirty="0" smtClean="0">
                <a:latin typeface="Gill Sans MT" pitchFamily="34" charset="0"/>
                <a:cs typeface="Andalus" pitchFamily="18" charset="-78"/>
              </a:rPr>
              <a:t>) and uses the sample</a:t>
            </a:r>
            <a:br>
              <a:rPr lang="en-US" sz="2400" b="1" dirty="0" smtClean="0">
                <a:latin typeface="Gill Sans MT" pitchFamily="34" charset="0"/>
                <a:cs typeface="Andalus" pitchFamily="18" charset="-78"/>
              </a:rPr>
            </a:br>
            <a:r>
              <a:rPr lang="en-US" sz="2400" b="1" dirty="0" smtClean="0">
                <a:latin typeface="Gill Sans MT" pitchFamily="34" charset="0"/>
                <a:cs typeface="Andalus" pitchFamily="18" charset="-78"/>
              </a:rPr>
              <a:t>mean (</a:t>
            </a:r>
            <a:r>
              <a:rPr lang="en-US" sz="2400" b="1" dirty="0" smtClean="0">
                <a:latin typeface="Gill Sans MT" pitchFamily="34" charset="0"/>
                <a:cs typeface="Andalus" pitchFamily="18" charset="-78"/>
              </a:rPr>
              <a:t>e.g) </a:t>
            </a:r>
            <a:r>
              <a:rPr lang="en-US" sz="2400" b="1" dirty="0" smtClean="0">
                <a:latin typeface="Gill Sans MT" pitchFamily="34" charset="0"/>
                <a:cs typeface="Andalus" pitchFamily="18" charset="-78"/>
              </a:rPr>
              <a:t>rather than the population mean </a:t>
            </a:r>
            <a:r>
              <a:rPr lang="en-US" sz="2400" dirty="0" smtClean="0">
                <a:latin typeface="Gill Sans MT" pitchFamily="34" charset="0"/>
                <a:cs typeface="Andalus" pitchFamily="18" charset="-78"/>
              </a:rPr>
              <a:t>µ</a:t>
            </a:r>
            <a:r>
              <a:rPr lang="en-US" sz="2400" b="1" dirty="0" smtClean="0">
                <a:latin typeface="Gill Sans MT" pitchFamily="34" charset="0"/>
                <a:cs typeface="Andalus" pitchFamily="18" charset="-78"/>
              </a:rPr>
              <a:t>.</a:t>
            </a:r>
            <a:r>
              <a:rPr lang="en-US" sz="2400" dirty="0" smtClean="0">
                <a:latin typeface="Gill Sans MT" pitchFamily="34" charset="0"/>
                <a:cs typeface="Andalus" pitchFamily="18" charset="-78"/>
              </a:rPr>
              <a:t/>
            </a:r>
            <a:br>
              <a:rPr lang="en-US" sz="2400" dirty="0" smtClean="0">
                <a:latin typeface="Gill Sans MT" pitchFamily="34" charset="0"/>
                <a:cs typeface="Andalus" pitchFamily="18" charset="-78"/>
              </a:rPr>
            </a:br>
            <a:endParaRPr lang="en-US" sz="2400" dirty="0" smtClean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b) Grouped data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graphicFrame>
        <p:nvGraphicFramePr>
          <p:cNvPr id="161794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1981200" y="1143000"/>
          <a:ext cx="47244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7" r:id="rId3" imgW="1320227" imgH="863225" progId="Equation.3">
                  <p:embed/>
                </p:oleObj>
              </mc:Choice>
              <mc:Fallback>
                <p:oleObj r:id="rId3" imgW="1320227" imgH="86322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143000"/>
                        <a:ext cx="47244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1143000"/>
            <a:ext cx="80010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                                  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where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  m</a:t>
            </a:r>
            <a:r>
              <a:rPr kumimoji="0" lang="en-GB" sz="3200" b="0" i="0" u="none" strike="noStrike" kern="1200" cap="none" spc="0" normalizeH="0" baseline="-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i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= the mid-point of the i</a:t>
            </a:r>
            <a:r>
              <a:rPr kumimoji="0" lang="en-GB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th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class interval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	 f</a:t>
            </a:r>
            <a:r>
              <a:rPr kumimoji="0" lang="en-GB" sz="3200" b="0" i="0" u="none" strike="noStrike" kern="1200" cap="none" spc="0" normalizeH="0" baseline="-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i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 = the frequency of the i</a:t>
            </a:r>
            <a:r>
              <a:rPr kumimoji="0" lang="en-GB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th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class interval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   X 	= the sample mean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	 k  = the number of class intervals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Properties of Variance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The main disadvantage of variance is that its unit is the square of the unit of the original measurement values</a:t>
            </a:r>
          </a:p>
          <a:p>
            <a:pPr algn="just">
              <a:buNone/>
            </a:pPr>
            <a:r>
              <a:rPr lang="en-GB" dirty="0" smtClean="0">
                <a:latin typeface="Gill Sans MT" pitchFamily="34" charset="0"/>
                <a:cs typeface="Andalus" pitchFamily="18" charset="-78"/>
                <a:sym typeface="Symbol" pitchFamily="18" charset="2"/>
              </a:rPr>
              <a:t></a:t>
            </a:r>
            <a:r>
              <a:rPr lang="en-GB" dirty="0" smtClean="0">
                <a:latin typeface="Gill Sans MT" pitchFamily="34" charset="0"/>
                <a:cs typeface="Andalus" pitchFamily="18" charset="-78"/>
              </a:rPr>
              <a:t> The variance gives more weight to the extreme values as compared to those which are near to mean value, because the difference is squared in variance.</a:t>
            </a:r>
          </a:p>
          <a:p>
            <a:pPr algn="just"/>
            <a:r>
              <a:rPr lang="en-GB" dirty="0" smtClean="0">
                <a:latin typeface="Gill Sans MT" pitchFamily="34" charset="0"/>
                <a:cs typeface="Andalus" pitchFamily="18" charset="-78"/>
              </a:rPr>
              <a:t>The drawbacks of variance are overcome by the standard deviation.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59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Measures......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The objective of calculating MCT is to determine a single figure which may be used to represent the whole data set.</a:t>
            </a:r>
          </a:p>
          <a:p>
            <a:pPr>
              <a:lnSpc>
                <a:spcPct val="90000"/>
              </a:lnSpc>
              <a:buNone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In that sense it is an even more compact description of the statistical data than the frequency distribution. </a:t>
            </a:r>
          </a:p>
          <a:p>
            <a:pPr>
              <a:lnSpc>
                <a:spcPct val="90000"/>
              </a:lnSpc>
              <a:buNone/>
            </a:pPr>
            <a:endParaRPr lang="en-GB" dirty="0" smtClean="0">
              <a:latin typeface="Gill Sans MT" pitchFamily="34" charset="0"/>
              <a:cs typeface="Andalus" pitchFamily="18" charset="-78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Since a MCT represents the entire data, it facilitates comparison within one group or between groups of data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4. Standard deviation (</a:t>
            </a:r>
            <a:r>
              <a:rPr lang="en-GB" b="1" dirty="0" smtClean="0">
                <a:latin typeface="Gill Sans MT" pitchFamily="34" charset="0"/>
                <a:cs typeface="Andalus" pitchFamily="18" charset="-78"/>
                <a:sym typeface="Symbol" pitchFamily="18" charset="2"/>
              </a:rPr>
              <a:t></a:t>
            </a:r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, s)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 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graphicFrame>
        <p:nvGraphicFramePr>
          <p:cNvPr id="162818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228600" y="3124200"/>
          <a:ext cx="89154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1" r:id="rId3" imgW="1409088" imgH="253890" progId="Equation.3">
                  <p:embed/>
                </p:oleObj>
              </mc:Choice>
              <mc:Fallback>
                <p:oleObj r:id="rId3" imgW="1409088" imgH="25389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124200"/>
                        <a:ext cx="89154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0" y="1524000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cs typeface="Times New Roman" pitchFamily="18" charset="0"/>
              </a:rPr>
              <a:t>It is the square root of the variance.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This produces a measure having the same scale as that of the individual values.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60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Standard deviation.....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Following are the survival times of n=11 patients after heart transplant surgery.</a:t>
            </a:r>
          </a:p>
          <a:p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The survival time for the “ith” patient is represented as Xi for i= 1, …, 11.</a:t>
            </a:r>
          </a:p>
          <a:p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Calculate the sample variance and SD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Standard deviation......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371601"/>
            <a:ext cx="8229600" cy="3505199"/>
          </a:xfr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524000" y="5105400"/>
            <a:ext cx="6705600" cy="17526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62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2286000"/>
          <a:ext cx="84582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90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Class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interval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(m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(m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-Mean)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(m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-Mean)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(m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-Mean)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2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10-19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20-29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30-39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40-49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50-59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60-69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64.5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-19.98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-9-98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0.02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10.02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20.02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30.02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399.20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99.60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100.40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400.80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901.20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1596.80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6573.60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0.0188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3614.40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4809.60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3604.80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1901.20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20199.22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US" sz="2800" b="1" i="1" dirty="0" smtClean="0">
                <a:latin typeface="Gill Sans MT" pitchFamily="34" charset="0"/>
                <a:cs typeface="Andalus" pitchFamily="18" charset="-78"/>
              </a:rPr>
              <a:t/>
            </a:r>
            <a:br>
              <a:rPr lang="en-US" sz="2800" b="1" i="1" dirty="0" smtClean="0">
                <a:latin typeface="Gill Sans MT" pitchFamily="34" charset="0"/>
                <a:cs typeface="Andalus" pitchFamily="18" charset="-78"/>
              </a:rPr>
            </a:br>
            <a:r>
              <a:rPr lang="en-US" sz="3100" b="1" i="1" dirty="0" smtClean="0">
                <a:latin typeface="Gill Sans MT" pitchFamily="34" charset="0"/>
                <a:cs typeface="Andalus" pitchFamily="18" charset="-78"/>
              </a:rPr>
              <a:t>Example. Compute the variance and SD of the age of 169 subjects from the grouped data.</a:t>
            </a:r>
            <a:r>
              <a:rPr lang="en-US" sz="3100" b="1" dirty="0" smtClean="0">
                <a:latin typeface="Gill Sans MT" pitchFamily="34" charset="0"/>
                <a:cs typeface="Andalus" pitchFamily="18" charset="-78"/>
              </a:rPr>
              <a:t/>
            </a:r>
            <a:br>
              <a:rPr lang="en-US" sz="3100" b="1" dirty="0" smtClean="0">
                <a:latin typeface="Gill Sans MT" pitchFamily="34" charset="0"/>
                <a:cs typeface="Andalus" pitchFamily="18" charset="-78"/>
              </a:rPr>
            </a:br>
            <a:r>
              <a:rPr lang="en-US" sz="3100" b="1" dirty="0" smtClean="0">
                <a:latin typeface="Gill Sans MT" pitchFamily="34" charset="0"/>
                <a:cs typeface="Andalus" pitchFamily="18" charset="-78"/>
              </a:rPr>
              <a:t>          </a:t>
            </a:r>
            <a:r>
              <a:rPr lang="en-US" sz="3100" b="1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Mean = 5810.5/169 = 34.48 years</a:t>
            </a:r>
            <a:br>
              <a:rPr lang="en-US" sz="3100" b="1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US" sz="3100" b="1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          S</a:t>
            </a:r>
            <a:r>
              <a:rPr lang="en-US" sz="3100" b="1" baseline="30000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2</a:t>
            </a:r>
            <a:r>
              <a:rPr lang="en-US" sz="3100" b="1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 = 20199.22/169-1 = 120.23</a:t>
            </a:r>
            <a:br>
              <a:rPr lang="en-US" sz="3100" b="1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</a:br>
            <a:r>
              <a:rPr lang="en-US" sz="3100" b="1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          SD = √S2 = √120.23 = 10.96</a:t>
            </a:r>
            <a:r>
              <a:rPr lang="en-US" sz="3100" dirty="0" smtClean="0">
                <a:latin typeface="Gill Sans MT" pitchFamily="34" charset="0"/>
                <a:cs typeface="Andalus" pitchFamily="18" charset="-78"/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63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Properties of SD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The SD has the advantage of being expressed in the same units of measurement as the mean</a:t>
            </a:r>
          </a:p>
          <a:p>
            <a:endParaRPr lang="en-GB" dirty="0" smtClean="0">
              <a:latin typeface="Gill Sans MT" pitchFamily="34" charset="0"/>
              <a:cs typeface="Andalus" pitchFamily="18" charset="-78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SD is considered to be the best measure of dispersion and is used widely because of the properties of the theoretical normal curve.</a:t>
            </a:r>
          </a:p>
          <a:p>
            <a:endParaRPr lang="en-GB" dirty="0" smtClean="0">
              <a:latin typeface="Gill Sans MT" pitchFamily="34" charset="0"/>
              <a:cs typeface="Andalus" pitchFamily="18" charset="-78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However, if the units of measurements of variables of two data sets is not the same, then their variability can’t be compared by comparing the values of SD.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64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5</a:t>
            </a:r>
            <a:r>
              <a:rPr lang="en-GB" dirty="0" smtClean="0">
                <a:latin typeface="Gill Sans MT" pitchFamily="34" charset="0"/>
                <a:cs typeface="Andalus" pitchFamily="18" charset="-78"/>
              </a:rPr>
              <a:t>. </a:t>
            </a:r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Coefficient of variation (CV)</a:t>
            </a:r>
            <a:r>
              <a:rPr lang="en-GB" dirty="0" smtClean="0">
                <a:latin typeface="Gill Sans MT" pitchFamily="34" charset="0"/>
                <a:cs typeface="Andalus" pitchFamily="18" charset="-78"/>
              </a:rPr>
              <a:t/>
            </a:r>
            <a:br>
              <a:rPr lang="en-GB" dirty="0" smtClean="0">
                <a:latin typeface="Gill Sans MT" pitchFamily="34" charset="0"/>
                <a:cs typeface="Andalus" pitchFamily="18" charset="-78"/>
              </a:rPr>
            </a:b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When two data sets have different units of measurements, or their means differ sufficiently in size, the CV should be used as a measure of dispersion.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It is the best measure to compare the variability of two series of sets of observations.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 smtClean="0">
                <a:latin typeface="Gill Sans MT" pitchFamily="34" charset="0"/>
                <a:cs typeface="Andalus" pitchFamily="18" charset="-78"/>
              </a:rPr>
              <a:t> Data with less coefficient of variation is considered more consistent. </a:t>
            </a:r>
          </a:p>
          <a:p>
            <a:pPr>
              <a:buNone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65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Coefficient.....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graphicFrame>
        <p:nvGraphicFramePr>
          <p:cNvPr id="163842" name="Object 13"/>
          <p:cNvGraphicFramePr>
            <a:graphicFrameLocks noGrp="1" noChangeAspect="1"/>
          </p:cNvGraphicFramePr>
          <p:nvPr>
            <p:ph idx="1"/>
          </p:nvPr>
        </p:nvGraphicFramePr>
        <p:xfrm>
          <a:off x="3124200" y="2286000"/>
          <a:ext cx="36576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5" r:id="rId3" imgW="901309" imgH="393529" progId="Equation.3">
                  <p:embed/>
                </p:oleObj>
              </mc:Choice>
              <mc:Fallback>
                <p:oleObj r:id="rId3" imgW="901309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286000"/>
                        <a:ext cx="36576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57"/>
          <p:cNvSpPr>
            <a:spLocks noChangeArrowheads="1"/>
          </p:cNvSpPr>
          <p:nvPr/>
        </p:nvSpPr>
        <p:spPr bwMode="auto">
          <a:xfrm>
            <a:off x="685800" y="1600200"/>
            <a:ext cx="6934200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3200" dirty="0"/>
              <a:t>CV is the ratio of the SD to the mean multiplied by 100.</a:t>
            </a:r>
          </a:p>
        </p:txBody>
      </p:sp>
      <p:graphicFrame>
        <p:nvGraphicFramePr>
          <p:cNvPr id="6" name="Group 56"/>
          <p:cNvGraphicFramePr>
            <a:graphicFrameLocks/>
          </p:cNvGraphicFramePr>
          <p:nvPr/>
        </p:nvGraphicFramePr>
        <p:xfrm>
          <a:off x="457200" y="4038600"/>
          <a:ext cx="7696200" cy="1905000"/>
        </p:xfrm>
        <a:graphic>
          <a:graphicData uri="http://schemas.openxmlformats.org/drawingml/2006/table">
            <a:tbl>
              <a:tblPr/>
              <a:tblGrid>
                <a:gridCol w="2174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9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4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6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CV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8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SBP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Cholesterol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15mm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40mg/dl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130mm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200md/dl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12"/>
          <p:cNvSpPr txBox="1">
            <a:spLocks noChangeArrowheads="1"/>
          </p:cNvSpPr>
          <p:nvPr/>
        </p:nvSpPr>
        <p:spPr>
          <a:xfrm>
            <a:off x="457200" y="6019800"/>
            <a:ext cx="7391400" cy="609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Cholesterol is more variable than systolic blood pressure”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66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GB" sz="2800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 </a:t>
            </a:r>
            <a:r>
              <a:rPr lang="en-GB" sz="2800" dirty="0" smtClean="0">
                <a:latin typeface="Gill Sans MT" pitchFamily="34" charset="0"/>
                <a:cs typeface="Andalus" pitchFamily="18" charset="-78"/>
              </a:rPr>
              <a:t>A MCT is good or satisfactory if it possesses the following characteristics:</a:t>
            </a:r>
          </a:p>
          <a:p>
            <a:pPr lvl="1">
              <a:buFontTx/>
              <a:buAutoNum type="arabicPeriod"/>
            </a:pPr>
            <a:r>
              <a:rPr lang="en-GB" sz="2400" dirty="0" smtClean="0">
                <a:latin typeface="Gill Sans MT" pitchFamily="34" charset="0"/>
                <a:cs typeface="Andalus" pitchFamily="18" charset="-78"/>
              </a:rPr>
              <a:t> It should be based on all the observations</a:t>
            </a:r>
            <a:endParaRPr lang="en-US" sz="2400" dirty="0" smtClean="0">
              <a:latin typeface="Gill Sans MT" pitchFamily="34" charset="0"/>
              <a:cs typeface="Andalus" pitchFamily="18" charset="-78"/>
            </a:endParaRPr>
          </a:p>
          <a:p>
            <a:pPr lvl="1" algn="just">
              <a:buFontTx/>
              <a:buAutoNum type="arabicPeriod"/>
            </a:pPr>
            <a:r>
              <a:rPr lang="en-GB" sz="2400" dirty="0" smtClean="0">
                <a:latin typeface="Gill Sans MT" pitchFamily="34" charset="0"/>
                <a:cs typeface="Andalus" pitchFamily="18" charset="-78"/>
              </a:rPr>
              <a:t> It should not be affected by the extreme values</a:t>
            </a:r>
            <a:endParaRPr lang="en-US" sz="2400" dirty="0" smtClean="0">
              <a:latin typeface="Gill Sans MT" pitchFamily="34" charset="0"/>
              <a:cs typeface="Andalus" pitchFamily="18" charset="-78"/>
            </a:endParaRPr>
          </a:p>
          <a:p>
            <a:pPr lvl="1" algn="just">
              <a:buFontTx/>
              <a:buAutoNum type="arabicPeriod"/>
            </a:pPr>
            <a:r>
              <a:rPr lang="en-GB" sz="2400" dirty="0" smtClean="0">
                <a:latin typeface="Gill Sans MT" pitchFamily="34" charset="0"/>
                <a:cs typeface="Andalus" pitchFamily="18" charset="-78"/>
              </a:rPr>
              <a:t> It should be as close to the maximum number of  values as possible</a:t>
            </a:r>
            <a:endParaRPr lang="en-US" sz="2400" dirty="0" smtClean="0">
              <a:latin typeface="Gill Sans MT" pitchFamily="34" charset="0"/>
              <a:cs typeface="Andalus" pitchFamily="18" charset="-78"/>
            </a:endParaRPr>
          </a:p>
          <a:p>
            <a:pPr lvl="1" algn="just">
              <a:buFontTx/>
              <a:buAutoNum type="arabicPeriod"/>
            </a:pPr>
            <a:r>
              <a:rPr lang="en-GB" sz="2400" dirty="0" smtClean="0">
                <a:latin typeface="Gill Sans MT" pitchFamily="34" charset="0"/>
                <a:cs typeface="Andalus" pitchFamily="18" charset="-78"/>
              </a:rPr>
              <a:t> It should have a definite value</a:t>
            </a:r>
            <a:endParaRPr lang="en-US" sz="2400" dirty="0" smtClean="0">
              <a:latin typeface="Gill Sans MT" pitchFamily="34" charset="0"/>
              <a:cs typeface="Andalus" pitchFamily="18" charset="-78"/>
            </a:endParaRPr>
          </a:p>
          <a:p>
            <a:pPr lvl="1" algn="just">
              <a:buFontTx/>
              <a:buAutoNum type="arabicPeriod"/>
            </a:pPr>
            <a:r>
              <a:rPr lang="en-GB" sz="2400" dirty="0" smtClean="0">
                <a:latin typeface="Gill Sans MT" pitchFamily="34" charset="0"/>
                <a:cs typeface="Andalus" pitchFamily="18" charset="-78"/>
              </a:rPr>
              <a:t> It should not be subjected to complicated and  tedious calculations</a:t>
            </a:r>
            <a:endParaRPr lang="en-US" sz="2400" dirty="0" smtClean="0">
              <a:latin typeface="Gill Sans MT" pitchFamily="34" charset="0"/>
              <a:cs typeface="Andalus" pitchFamily="18" charset="-78"/>
            </a:endParaRPr>
          </a:p>
          <a:p>
            <a:pPr lvl="1" algn="just">
              <a:buFontTx/>
              <a:buAutoNum type="arabicPeriod"/>
            </a:pPr>
            <a:r>
              <a:rPr lang="en-GB" sz="2400" dirty="0" smtClean="0">
                <a:latin typeface="Gill Sans MT" pitchFamily="34" charset="0"/>
                <a:cs typeface="Andalus" pitchFamily="18" charset="-78"/>
              </a:rPr>
              <a:t> It should be capable of further algebraic treatment</a:t>
            </a:r>
            <a:endParaRPr lang="en-US" sz="2400" dirty="0" smtClean="0">
              <a:latin typeface="Gill Sans MT" pitchFamily="34" charset="0"/>
              <a:cs typeface="Andalus" pitchFamily="18" charset="-78"/>
            </a:endParaRPr>
          </a:p>
          <a:p>
            <a:pPr lvl="1" algn="just">
              <a:buFontTx/>
              <a:buAutoNum type="arabicPeriod"/>
            </a:pPr>
            <a:r>
              <a:rPr lang="en-GB" sz="2400" dirty="0" smtClean="0">
                <a:latin typeface="Gill Sans MT" pitchFamily="34" charset="0"/>
                <a:cs typeface="Andalus" pitchFamily="18" charset="-78"/>
              </a:rPr>
              <a:t> It should be stable with regard to sampling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dirty="0" smtClean="0">
                <a:latin typeface="Gill Sans MT" pitchFamily="34" charset="0"/>
                <a:cs typeface="Andalus" pitchFamily="18" charset="-78"/>
              </a:rPr>
              <a:t>Characteristics of a good MCT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ill Sans MT" pitchFamily="34" charset="0"/>
                <a:cs typeface="Andalus" pitchFamily="18" charset="-78"/>
              </a:rPr>
              <a:t>Measures......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 The most common measures of central tendency include:</a:t>
            </a: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Arithmetic Mean</a:t>
            </a: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 Median</a:t>
            </a: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 Mode</a:t>
            </a: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Others</a:t>
            </a: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1. Arithmetic Mean</a:t>
            </a:r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Ungrouped Data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The arithmetic mean is the "average" of the data set and by far the most widely used measure of central location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Is the sum of all the observations divided by the total number of observations.</a:t>
            </a:r>
            <a:br>
              <a:rPr lang="en-US" dirty="0" smtClean="0">
                <a:latin typeface="Gill Sans MT" pitchFamily="34" charset="0"/>
                <a:cs typeface="Andalus" pitchFamily="18" charset="-78"/>
              </a:rPr>
            </a:b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endParaRPr lang="en-US" dirty="0">
              <a:latin typeface="Gill Sans MT" pitchFamily="34" charset="0"/>
              <a:cs typeface="Andalus" pitchFamily="18" charset="-78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295400" y="4724400"/>
            <a:ext cx="6096000" cy="13716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18D1-58AB-48C0-BF41-50C758541D79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2140</TotalTime>
  <Words>2490</Words>
  <Application>Microsoft Office PowerPoint</Application>
  <PresentationFormat>On-screen Show (4:3)</PresentationFormat>
  <Paragraphs>492</Paragraphs>
  <Slides>66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6" baseType="lpstr">
      <vt:lpstr>Andalus</vt:lpstr>
      <vt:lpstr>Arial</vt:lpstr>
      <vt:lpstr>Calibri</vt:lpstr>
      <vt:lpstr>Gill Sans MT</vt:lpstr>
      <vt:lpstr>Symbol</vt:lpstr>
      <vt:lpstr>Times New Roman</vt:lpstr>
      <vt:lpstr>Tw Cen MT</vt:lpstr>
      <vt:lpstr>Wingdings</vt:lpstr>
      <vt:lpstr>Office Theme</vt:lpstr>
      <vt:lpstr>Microsoft Equation 3.0</vt:lpstr>
      <vt:lpstr>    Numerical Summary Measures </vt:lpstr>
      <vt:lpstr>Learning objectives </vt:lpstr>
      <vt:lpstr>Descriptive Statistics</vt:lpstr>
      <vt:lpstr>Descriptive……</vt:lpstr>
      <vt:lpstr>Measures of Central Tendency (MCT) </vt:lpstr>
      <vt:lpstr>Measures......</vt:lpstr>
      <vt:lpstr>Characteristics of a good MCT </vt:lpstr>
      <vt:lpstr>Measures......</vt:lpstr>
      <vt:lpstr>1. Arithmetic Mean</vt:lpstr>
      <vt:lpstr>The Summation Notation</vt:lpstr>
      <vt:lpstr>Arithmetic…..</vt:lpstr>
      <vt:lpstr>Arithmetic…..</vt:lpstr>
      <vt:lpstr>Arithmetic…..</vt:lpstr>
      <vt:lpstr>Arithmetic…..</vt:lpstr>
      <vt:lpstr>The mean can be thought of as a “balancing point”, “center of gravity” </vt:lpstr>
      <vt:lpstr>Arithmetic…..</vt:lpstr>
      <vt:lpstr>Properties of the Arithmetic Mean</vt:lpstr>
      <vt:lpstr>2. Median </vt:lpstr>
      <vt:lpstr>Median…..</vt:lpstr>
      <vt:lpstr>Median…..</vt:lpstr>
      <vt:lpstr>Median…..</vt:lpstr>
      <vt:lpstr>  The median is a better description (than the mean) of the majority when the distribution is skewed </vt:lpstr>
      <vt:lpstr>b) Grouped data</vt:lpstr>
      <vt:lpstr>Median…..</vt:lpstr>
      <vt:lpstr>Example. Compute the median age of 169 subjects from the grouped data. </vt:lpstr>
      <vt:lpstr>Median…..</vt:lpstr>
      <vt:lpstr>Properties of the median </vt:lpstr>
      <vt:lpstr>3. Mode</vt:lpstr>
      <vt:lpstr>Mode……</vt:lpstr>
      <vt:lpstr> Ungrouped data</vt:lpstr>
      <vt:lpstr>Mode……</vt:lpstr>
      <vt:lpstr> Grouped data</vt:lpstr>
      <vt:lpstr>Mode……</vt:lpstr>
      <vt:lpstr>Properties of mode </vt:lpstr>
      <vt:lpstr>  Using measures of central tendency </vt:lpstr>
      <vt:lpstr>Which.....</vt:lpstr>
      <vt:lpstr>which measure of central tendency is best with a given set of data</vt:lpstr>
      <vt:lpstr>Which.....</vt:lpstr>
      <vt:lpstr>Which.....</vt:lpstr>
      <vt:lpstr>Which......</vt:lpstr>
      <vt:lpstr>Measures of Dispersion</vt:lpstr>
      <vt:lpstr>These two distributions have the same mean, median, and mode</vt:lpstr>
      <vt:lpstr>Dispersion….</vt:lpstr>
      <vt:lpstr>Measures of Dispersion</vt:lpstr>
      <vt:lpstr>Dispersion……..</vt:lpstr>
      <vt:lpstr>Dispersion…..</vt:lpstr>
      <vt:lpstr>1. Range (R)</vt:lpstr>
      <vt:lpstr>Properties of range</vt:lpstr>
      <vt:lpstr>2. Interquartile range (IQR)</vt:lpstr>
      <vt:lpstr>Example </vt:lpstr>
      <vt:lpstr>PowerPoint Presentation</vt:lpstr>
      <vt:lpstr> Properties of IQR: </vt:lpstr>
      <vt:lpstr>3. Variance (2, s2) </vt:lpstr>
      <vt:lpstr>Variance.....</vt:lpstr>
      <vt:lpstr>Variance.....</vt:lpstr>
      <vt:lpstr>          Ungrouped data   Let X1, X2, ..., XN  be the measurement on N population units, then:    </vt:lpstr>
      <vt:lpstr>A sample variance is calculated for a sample of individual values (X1, X2, … Xn) and uses the sample mean (e.g) rather than the population mean µ. </vt:lpstr>
      <vt:lpstr>b) Grouped data</vt:lpstr>
      <vt:lpstr>Properties of Variance</vt:lpstr>
      <vt:lpstr>4. Standard deviation (, s) </vt:lpstr>
      <vt:lpstr>Standard deviation.....</vt:lpstr>
      <vt:lpstr>Standard deviation......</vt:lpstr>
      <vt:lpstr> Example. Compute the variance and SD of the age of 169 subjects from the grouped data.           Mean = 5810.5/169 = 34.48 years           S2 = 20199.22/169-1 = 120.23           SD = √S2 = √120.23 = 10.96 </vt:lpstr>
      <vt:lpstr>Properties of SD</vt:lpstr>
      <vt:lpstr>5. Coefficient of variation (CV) </vt:lpstr>
      <vt:lpstr>Coefficient.....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Dani</cp:lastModifiedBy>
  <cp:revision>56</cp:revision>
  <dcterms:created xsi:type="dcterms:W3CDTF">2012-06-16T06:27:06Z</dcterms:created>
  <dcterms:modified xsi:type="dcterms:W3CDTF">2020-01-26T11:09:45Z</dcterms:modified>
</cp:coreProperties>
</file>