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7"/>
  </p:notesMasterIdLst>
  <p:sldIdLst>
    <p:sldId id="257" r:id="rId2"/>
    <p:sldId id="295" r:id="rId3"/>
    <p:sldId id="296" r:id="rId4"/>
    <p:sldId id="297" r:id="rId5"/>
    <p:sldId id="298" r:id="rId6"/>
    <p:sldId id="299" r:id="rId7"/>
    <p:sldId id="300" r:id="rId8"/>
    <p:sldId id="301" r:id="rId9"/>
    <p:sldId id="302" r:id="rId10"/>
    <p:sldId id="303" r:id="rId11"/>
    <p:sldId id="304" r:id="rId12"/>
    <p:sldId id="305" r:id="rId13"/>
    <p:sldId id="306" r:id="rId14"/>
    <p:sldId id="307" r:id="rId15"/>
    <p:sldId id="311" r:id="rId16"/>
    <p:sldId id="312" r:id="rId17"/>
    <p:sldId id="313" r:id="rId18"/>
    <p:sldId id="314" r:id="rId19"/>
    <p:sldId id="315" r:id="rId20"/>
    <p:sldId id="316" r:id="rId21"/>
    <p:sldId id="317" r:id="rId22"/>
    <p:sldId id="318" r:id="rId23"/>
    <p:sldId id="319" r:id="rId24"/>
    <p:sldId id="320" r:id="rId25"/>
    <p:sldId id="321" r:id="rId26"/>
    <p:sldId id="322" r:id="rId27"/>
    <p:sldId id="586" r:id="rId28"/>
    <p:sldId id="323" r:id="rId29"/>
    <p:sldId id="324" r:id="rId30"/>
    <p:sldId id="325" r:id="rId31"/>
    <p:sldId id="326" r:id="rId32"/>
    <p:sldId id="327" r:id="rId33"/>
    <p:sldId id="328" r:id="rId34"/>
    <p:sldId id="329" r:id="rId35"/>
    <p:sldId id="330" r:id="rId36"/>
    <p:sldId id="331" r:id="rId37"/>
    <p:sldId id="332" r:id="rId38"/>
    <p:sldId id="333" r:id="rId39"/>
    <p:sldId id="334" r:id="rId40"/>
    <p:sldId id="335" r:id="rId41"/>
    <p:sldId id="336" r:id="rId42"/>
    <p:sldId id="337" r:id="rId43"/>
    <p:sldId id="338" r:id="rId44"/>
    <p:sldId id="339" r:id="rId45"/>
    <p:sldId id="340" r:id="rId46"/>
    <p:sldId id="341" r:id="rId47"/>
    <p:sldId id="342" r:id="rId48"/>
    <p:sldId id="343" r:id="rId49"/>
    <p:sldId id="344" r:id="rId50"/>
    <p:sldId id="345" r:id="rId51"/>
    <p:sldId id="346" r:id="rId52"/>
    <p:sldId id="347" r:id="rId53"/>
    <p:sldId id="348" r:id="rId54"/>
    <p:sldId id="349" r:id="rId55"/>
    <p:sldId id="350" r:id="rId56"/>
    <p:sldId id="351" r:id="rId57"/>
    <p:sldId id="352" r:id="rId58"/>
    <p:sldId id="353" r:id="rId59"/>
    <p:sldId id="354" r:id="rId60"/>
    <p:sldId id="355" r:id="rId61"/>
    <p:sldId id="356" r:id="rId62"/>
    <p:sldId id="357" r:id="rId63"/>
    <p:sldId id="358" r:id="rId64"/>
    <p:sldId id="359" r:id="rId65"/>
    <p:sldId id="361" r:id="rId66"/>
    <p:sldId id="367" r:id="rId67"/>
    <p:sldId id="368" r:id="rId68"/>
    <p:sldId id="369" r:id="rId69"/>
    <p:sldId id="372" r:id="rId70"/>
    <p:sldId id="374" r:id="rId71"/>
    <p:sldId id="378" r:id="rId72"/>
    <p:sldId id="379" r:id="rId73"/>
    <p:sldId id="380" r:id="rId74"/>
    <p:sldId id="381" r:id="rId75"/>
    <p:sldId id="382" r:id="rId76"/>
    <p:sldId id="383" r:id="rId77"/>
    <p:sldId id="384" r:id="rId78"/>
    <p:sldId id="385" r:id="rId79"/>
    <p:sldId id="386" r:id="rId80"/>
    <p:sldId id="387" r:id="rId81"/>
    <p:sldId id="388" r:id="rId82"/>
    <p:sldId id="389" r:id="rId83"/>
    <p:sldId id="390" r:id="rId84"/>
    <p:sldId id="391" r:id="rId85"/>
    <p:sldId id="392" r:id="rId8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65" d="100"/>
          <a:sy n="65" d="100"/>
        </p:scale>
        <p:origin x="666" y="48"/>
      </p:cViewPr>
      <p:guideLst>
        <p:guide orient="horz" pos="2160"/>
        <p:guide pos="2880"/>
      </p:guideLst>
    </p:cSldViewPr>
  </p:slideViewPr>
  <p:outlineViewPr>
    <p:cViewPr>
      <p:scale>
        <a:sx n="33" d="100"/>
        <a:sy n="33" d="100"/>
      </p:scale>
      <p:origin x="0" y="213474"/>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theme" Target="theme/theme1.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notesMaster" Target="notesMasters/notes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Excel.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684014869888476"/>
          <c:y val="5.3691275167785227E-2"/>
          <c:w val="0.71747211895910779"/>
          <c:h val="0.70134228187919467"/>
        </c:manualLayout>
      </c:layout>
      <c:barChart>
        <c:barDir val="col"/>
        <c:grouping val="stacked"/>
        <c:varyColors val="0"/>
        <c:ser>
          <c:idx val="0"/>
          <c:order val="0"/>
          <c:tx>
            <c:strRef>
              <c:f>Sheet1!$E$15</c:f>
              <c:strCache>
                <c:ptCount val="1"/>
                <c:pt idx="0">
                  <c:v>P. falciparum</c:v>
                </c:pt>
              </c:strCache>
            </c:strRef>
          </c:tx>
          <c:spPr>
            <a:solidFill>
              <a:srgbClr val="FF0000"/>
            </a:solidFill>
            <a:ln w="15913">
              <a:solidFill>
                <a:srgbClr val="000000"/>
              </a:solidFill>
              <a:prstDash val="solid"/>
            </a:ln>
          </c:spPr>
          <c:invertIfNegative val="0"/>
          <c:cat>
            <c:strRef>
              <c:f>Sheet1!$F$14:$H$14</c:f>
              <c:strCache>
                <c:ptCount val="3"/>
                <c:pt idx="0">
                  <c:v>August</c:v>
                </c:pt>
                <c:pt idx="1">
                  <c:v>October</c:v>
                </c:pt>
                <c:pt idx="2">
                  <c:v>December</c:v>
                </c:pt>
              </c:strCache>
            </c:strRef>
          </c:cat>
          <c:val>
            <c:numRef>
              <c:f>Sheet1!$F$15:$H$15</c:f>
              <c:numCache>
                <c:formatCode>General</c:formatCode>
                <c:ptCount val="3"/>
                <c:pt idx="0">
                  <c:v>80.239999999999995</c:v>
                </c:pt>
                <c:pt idx="1">
                  <c:v>62.3</c:v>
                </c:pt>
                <c:pt idx="2">
                  <c:v>75.959999999999994</c:v>
                </c:pt>
              </c:numCache>
            </c:numRef>
          </c:val>
          <c:extLst>
            <c:ext xmlns:c16="http://schemas.microsoft.com/office/drawing/2014/chart" uri="{C3380CC4-5D6E-409C-BE32-E72D297353CC}">
              <c16:uniqueId val="{00000000-489F-42C0-987C-CB6269CD8B09}"/>
            </c:ext>
          </c:extLst>
        </c:ser>
        <c:ser>
          <c:idx val="1"/>
          <c:order val="1"/>
          <c:tx>
            <c:strRef>
              <c:f>Sheet1!$E$16</c:f>
              <c:strCache>
                <c:ptCount val="1"/>
                <c:pt idx="0">
                  <c:v>P. vivax</c:v>
                </c:pt>
              </c:strCache>
            </c:strRef>
          </c:tx>
          <c:spPr>
            <a:solidFill>
              <a:srgbClr val="008000"/>
            </a:solidFill>
            <a:ln w="15913">
              <a:solidFill>
                <a:srgbClr val="000000"/>
              </a:solidFill>
              <a:prstDash val="solid"/>
            </a:ln>
          </c:spPr>
          <c:invertIfNegative val="0"/>
          <c:cat>
            <c:strRef>
              <c:f>Sheet1!$F$14:$H$14</c:f>
              <c:strCache>
                <c:ptCount val="3"/>
                <c:pt idx="0">
                  <c:v>August</c:v>
                </c:pt>
                <c:pt idx="1">
                  <c:v>October</c:v>
                </c:pt>
                <c:pt idx="2">
                  <c:v>December</c:v>
                </c:pt>
              </c:strCache>
            </c:strRef>
          </c:cat>
          <c:val>
            <c:numRef>
              <c:f>Sheet1!$F$16:$H$16</c:f>
              <c:numCache>
                <c:formatCode>General</c:formatCode>
                <c:ptCount val="3"/>
                <c:pt idx="0">
                  <c:v>18.97</c:v>
                </c:pt>
                <c:pt idx="1">
                  <c:v>36.6</c:v>
                </c:pt>
                <c:pt idx="2">
                  <c:v>22.39</c:v>
                </c:pt>
              </c:numCache>
            </c:numRef>
          </c:val>
          <c:extLst>
            <c:ext xmlns:c16="http://schemas.microsoft.com/office/drawing/2014/chart" uri="{C3380CC4-5D6E-409C-BE32-E72D297353CC}">
              <c16:uniqueId val="{00000001-489F-42C0-987C-CB6269CD8B09}"/>
            </c:ext>
          </c:extLst>
        </c:ser>
        <c:ser>
          <c:idx val="2"/>
          <c:order val="2"/>
          <c:tx>
            <c:strRef>
              <c:f>Sheet1!$E$17</c:f>
              <c:strCache>
                <c:ptCount val="1"/>
                <c:pt idx="0">
                  <c:v>Mixed</c:v>
                </c:pt>
              </c:strCache>
            </c:strRef>
          </c:tx>
          <c:spPr>
            <a:solidFill>
              <a:srgbClr val="0000FF"/>
            </a:solidFill>
            <a:ln w="15913">
              <a:solidFill>
                <a:srgbClr val="000000"/>
              </a:solidFill>
              <a:prstDash val="solid"/>
            </a:ln>
          </c:spPr>
          <c:invertIfNegative val="0"/>
          <c:cat>
            <c:strRef>
              <c:f>Sheet1!$F$14:$H$14</c:f>
              <c:strCache>
                <c:ptCount val="3"/>
                <c:pt idx="0">
                  <c:v>August</c:v>
                </c:pt>
                <c:pt idx="1">
                  <c:v>October</c:v>
                </c:pt>
                <c:pt idx="2">
                  <c:v>December</c:v>
                </c:pt>
              </c:strCache>
            </c:strRef>
          </c:cat>
          <c:val>
            <c:numRef>
              <c:f>Sheet1!$F$17:$H$17</c:f>
              <c:numCache>
                <c:formatCode>General</c:formatCode>
                <c:ptCount val="3"/>
                <c:pt idx="0">
                  <c:v>0.79</c:v>
                </c:pt>
                <c:pt idx="1">
                  <c:v>1.1000000000000001</c:v>
                </c:pt>
                <c:pt idx="2">
                  <c:v>1.6500000000000001</c:v>
                </c:pt>
              </c:numCache>
            </c:numRef>
          </c:val>
          <c:extLst>
            <c:ext xmlns:c16="http://schemas.microsoft.com/office/drawing/2014/chart" uri="{C3380CC4-5D6E-409C-BE32-E72D297353CC}">
              <c16:uniqueId val="{00000002-489F-42C0-987C-CB6269CD8B09}"/>
            </c:ext>
          </c:extLst>
        </c:ser>
        <c:dLbls>
          <c:showLegendKey val="0"/>
          <c:showVal val="0"/>
          <c:showCatName val="0"/>
          <c:showSerName val="0"/>
          <c:showPercent val="0"/>
          <c:showBubbleSize val="0"/>
        </c:dLbls>
        <c:gapWidth val="150"/>
        <c:overlap val="100"/>
        <c:axId val="76107136"/>
        <c:axId val="65476096"/>
      </c:barChart>
      <c:catAx>
        <c:axId val="76107136"/>
        <c:scaling>
          <c:orientation val="minMax"/>
        </c:scaling>
        <c:delete val="0"/>
        <c:axPos val="b"/>
        <c:title>
          <c:tx>
            <c:rich>
              <a:bodyPr/>
              <a:lstStyle/>
              <a:p>
                <a:pPr>
                  <a:defRPr sz="1253" b="1" i="0" u="none" strike="noStrike" baseline="0">
                    <a:solidFill>
                      <a:srgbClr val="000000"/>
                    </a:solidFill>
                    <a:latin typeface="Arial"/>
                    <a:ea typeface="Arial"/>
                    <a:cs typeface="Arial"/>
                  </a:defRPr>
                </a:pPr>
                <a:r>
                  <a:rPr lang="en-US" dirty="0"/>
                  <a:t>2003</a:t>
                </a:r>
              </a:p>
            </c:rich>
          </c:tx>
          <c:layout>
            <c:manualLayout>
              <c:xMode val="edge"/>
              <c:yMode val="edge"/>
              <c:x val="0.47583643122676822"/>
              <c:y val="0.90268456375838924"/>
            </c:manualLayout>
          </c:layout>
          <c:overlay val="0"/>
          <c:spPr>
            <a:noFill/>
            <a:ln w="31827">
              <a:noFill/>
            </a:ln>
          </c:spPr>
        </c:title>
        <c:numFmt formatCode="General" sourceLinked="1"/>
        <c:majorTickMark val="out"/>
        <c:minorTickMark val="none"/>
        <c:tickLblPos val="nextTo"/>
        <c:spPr>
          <a:ln w="3978">
            <a:solidFill>
              <a:srgbClr val="000000"/>
            </a:solidFill>
            <a:prstDash val="solid"/>
          </a:ln>
        </c:spPr>
        <c:txPr>
          <a:bodyPr rot="0" vert="horz"/>
          <a:lstStyle/>
          <a:p>
            <a:pPr>
              <a:defRPr sz="1817" b="1" i="0" u="none" strike="noStrike" baseline="0">
                <a:solidFill>
                  <a:srgbClr val="000000"/>
                </a:solidFill>
                <a:latin typeface="Arial"/>
                <a:ea typeface="Arial"/>
                <a:cs typeface="Arial"/>
              </a:defRPr>
            </a:pPr>
            <a:endParaRPr lang="en-US"/>
          </a:p>
        </c:txPr>
        <c:crossAx val="65476096"/>
        <c:crosses val="autoZero"/>
        <c:auto val="1"/>
        <c:lblAlgn val="ctr"/>
        <c:lblOffset val="100"/>
        <c:tickLblSkip val="1"/>
        <c:tickMarkSkip val="1"/>
        <c:noMultiLvlLbl val="0"/>
      </c:catAx>
      <c:valAx>
        <c:axId val="65476096"/>
        <c:scaling>
          <c:orientation val="minMax"/>
          <c:max val="100"/>
        </c:scaling>
        <c:delete val="0"/>
        <c:axPos val="l"/>
        <c:title>
          <c:tx>
            <c:rich>
              <a:bodyPr/>
              <a:lstStyle/>
              <a:p>
                <a:pPr>
                  <a:defRPr sz="1253" b="1" i="0" u="none" strike="noStrike" baseline="0">
                    <a:solidFill>
                      <a:srgbClr val="000000"/>
                    </a:solidFill>
                    <a:latin typeface="Arial"/>
                    <a:ea typeface="Arial"/>
                    <a:cs typeface="Arial"/>
                  </a:defRPr>
                </a:pPr>
                <a:r>
                  <a:rPr lang="en-US" dirty="0"/>
                  <a:t>Percent</a:t>
                </a:r>
              </a:p>
            </c:rich>
          </c:tx>
          <c:layout>
            <c:manualLayout>
              <c:xMode val="edge"/>
              <c:yMode val="edge"/>
              <c:x val="9.2936802973978966E-3"/>
              <c:y val="0.3154362416107383"/>
            </c:manualLayout>
          </c:layout>
          <c:overlay val="0"/>
          <c:spPr>
            <a:noFill/>
            <a:ln w="31827">
              <a:noFill/>
            </a:ln>
          </c:spPr>
        </c:title>
        <c:numFmt formatCode="General" sourceLinked="1"/>
        <c:majorTickMark val="out"/>
        <c:minorTickMark val="none"/>
        <c:tickLblPos val="nextTo"/>
        <c:spPr>
          <a:ln w="3978">
            <a:solidFill>
              <a:srgbClr val="000000"/>
            </a:solidFill>
            <a:prstDash val="solid"/>
          </a:ln>
        </c:spPr>
        <c:txPr>
          <a:bodyPr rot="0" vert="horz"/>
          <a:lstStyle/>
          <a:p>
            <a:pPr>
              <a:defRPr sz="1817" b="1" i="0" u="none" strike="noStrike" baseline="0">
                <a:solidFill>
                  <a:srgbClr val="000000"/>
                </a:solidFill>
                <a:latin typeface="Arial"/>
                <a:ea typeface="Arial"/>
                <a:cs typeface="Arial"/>
              </a:defRPr>
            </a:pPr>
            <a:endParaRPr lang="en-US"/>
          </a:p>
        </c:txPr>
        <c:crossAx val="76107136"/>
        <c:crosses val="autoZero"/>
        <c:crossBetween val="between"/>
        <c:majorUnit val="20"/>
      </c:valAx>
      <c:spPr>
        <a:noFill/>
        <a:ln w="31827">
          <a:noFill/>
        </a:ln>
      </c:spPr>
    </c:plotArea>
    <c:legend>
      <c:legendPos val="r"/>
      <c:layout>
        <c:manualLayout>
          <c:xMode val="edge"/>
          <c:yMode val="edge"/>
          <c:x val="0.81412639405204457"/>
          <c:y val="4.0268456375838924E-2"/>
          <c:w val="0.18029739776951803"/>
          <c:h val="0.21476510067114293"/>
        </c:manualLayout>
      </c:layout>
      <c:overlay val="0"/>
      <c:spPr>
        <a:solidFill>
          <a:srgbClr val="FFFFFF"/>
        </a:solidFill>
        <a:ln w="31827">
          <a:noFill/>
        </a:ln>
      </c:spPr>
      <c:txPr>
        <a:bodyPr/>
        <a:lstStyle/>
        <a:p>
          <a:pPr>
            <a:defRPr sz="1153" b="0" i="1" u="none" strike="noStrike" baseline="0">
              <a:solidFill>
                <a:srgbClr val="000000"/>
              </a:solidFill>
              <a:latin typeface="Arial"/>
              <a:ea typeface="Arial"/>
              <a:cs typeface="Arial"/>
            </a:defRPr>
          </a:pPr>
          <a:endParaRPr lang="en-US"/>
        </a:p>
      </c:txPr>
    </c:legend>
    <c:plotVisOnly val="1"/>
    <c:dispBlanksAs val="gap"/>
    <c:showDLblsOverMax val="0"/>
  </c:chart>
  <c:spPr>
    <a:solidFill>
      <a:srgbClr val="FFFFFF"/>
    </a:solidFill>
    <a:ln>
      <a:noFill/>
    </a:ln>
  </c:spPr>
  <c:txPr>
    <a:bodyPr/>
    <a:lstStyle/>
    <a:p>
      <a:pPr>
        <a:defRPr sz="1316" b="0"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0.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B6F46D-1E54-4356-8854-D139EDD3D2C1}" type="datetimeFigureOut">
              <a:rPr lang="en-US" smtClean="0"/>
              <a:pPr/>
              <a:t>1/24/2020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CC689C-5768-4503-8078-941F48F6183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800" kern="1200" dirty="0" smtClean="0">
                <a:solidFill>
                  <a:schemeClr val="tx1"/>
                </a:solidFill>
                <a:latin typeface="+mn-lt"/>
                <a:ea typeface="+mn-ea"/>
                <a:cs typeface="+mn-cs"/>
              </a:rPr>
              <a:t>Data collection techniques allow us to systematically collect data about our objects of study (people, objects,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800" kern="1200" dirty="0" smtClean="0">
                <a:solidFill>
                  <a:schemeClr val="tx1"/>
                </a:solidFill>
                <a:latin typeface="+mn-lt"/>
                <a:ea typeface="+mn-ea"/>
                <a:cs typeface="+mn-cs"/>
              </a:rPr>
              <a:t>and phenomena) and about the setting in which they occur.</a:t>
            </a:r>
          </a:p>
          <a:p>
            <a:endParaRPr lang="en-US" dirty="0"/>
          </a:p>
        </p:txBody>
      </p:sp>
      <p:sp>
        <p:nvSpPr>
          <p:cNvPr id="4" name="Slide Number Placeholder 3"/>
          <p:cNvSpPr>
            <a:spLocks noGrp="1"/>
          </p:cNvSpPr>
          <p:nvPr>
            <p:ph type="sldNum" sz="quarter" idx="10"/>
          </p:nvPr>
        </p:nvSpPr>
        <p:spPr/>
        <p:txBody>
          <a:bodyPr/>
          <a:lstStyle/>
          <a:p>
            <a:fld id="{FACC689C-5768-4503-8078-941F48F61832}" type="slidenum">
              <a:rPr lang="en-US" smtClean="0"/>
              <a:pPr/>
              <a:t>2</a:t>
            </a:fld>
            <a:endParaRPr lang="en-US"/>
          </a:p>
        </p:txBody>
      </p:sp>
    </p:spTree>
    <p:extLst>
      <p:ext uri="{BB962C8B-B14F-4D97-AF65-F5344CB8AC3E}">
        <p14:creationId xmlns:p14="http://schemas.microsoft.com/office/powerpoint/2010/main" val="12360738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ACC689C-5768-4503-8078-941F48F61832}" type="slidenum">
              <a:rPr lang="en-US" smtClean="0"/>
              <a:pPr/>
              <a:t>46</a:t>
            </a:fld>
            <a:endParaRPr lang="en-US"/>
          </a:p>
        </p:txBody>
      </p:sp>
    </p:spTree>
    <p:extLst>
      <p:ext uri="{BB962C8B-B14F-4D97-AF65-F5344CB8AC3E}">
        <p14:creationId xmlns:p14="http://schemas.microsoft.com/office/powerpoint/2010/main" val="26277019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910BFE4-94C1-4BF9-98DE-831B0C39361A}" type="datetimeFigureOut">
              <a:rPr lang="en-US" smtClean="0"/>
              <a:pPr/>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024EC9-6243-4A0F-B55E-4F90096F453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10BFE4-94C1-4BF9-98DE-831B0C39361A}" type="datetimeFigureOut">
              <a:rPr lang="en-US" smtClean="0"/>
              <a:pPr/>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024EC9-6243-4A0F-B55E-4F90096F453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10BFE4-94C1-4BF9-98DE-831B0C39361A}" type="datetimeFigureOut">
              <a:rPr lang="en-US" smtClean="0"/>
              <a:pPr/>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024EC9-6243-4A0F-B55E-4F90096F453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10BFE4-94C1-4BF9-98DE-831B0C39361A}" type="datetimeFigureOut">
              <a:rPr lang="en-US" smtClean="0"/>
              <a:pPr/>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024EC9-6243-4A0F-B55E-4F90096F453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10BFE4-94C1-4BF9-98DE-831B0C39361A}" type="datetimeFigureOut">
              <a:rPr lang="en-US" smtClean="0"/>
              <a:pPr/>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024EC9-6243-4A0F-B55E-4F90096F453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10BFE4-94C1-4BF9-98DE-831B0C39361A}" type="datetimeFigureOut">
              <a:rPr lang="en-US" smtClean="0"/>
              <a:pPr/>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024EC9-6243-4A0F-B55E-4F90096F453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10BFE4-94C1-4BF9-98DE-831B0C39361A}" type="datetimeFigureOut">
              <a:rPr lang="en-US" smtClean="0"/>
              <a:pPr/>
              <a:t>1/24/2020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024EC9-6243-4A0F-B55E-4F90096F453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10BFE4-94C1-4BF9-98DE-831B0C39361A}" type="datetimeFigureOut">
              <a:rPr lang="en-US" smtClean="0"/>
              <a:pPr/>
              <a:t>1/24/2020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024EC9-6243-4A0F-B55E-4F90096F453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10BFE4-94C1-4BF9-98DE-831B0C39361A}" type="datetimeFigureOut">
              <a:rPr lang="en-US" smtClean="0"/>
              <a:pPr/>
              <a:t>1/24/2020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024EC9-6243-4A0F-B55E-4F90096F453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10BFE4-94C1-4BF9-98DE-831B0C39361A}" type="datetimeFigureOut">
              <a:rPr lang="en-US" smtClean="0"/>
              <a:pPr/>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024EC9-6243-4A0F-B55E-4F90096F453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10BFE4-94C1-4BF9-98DE-831B0C39361A}" type="datetimeFigureOut">
              <a:rPr lang="en-US" smtClean="0"/>
              <a:pPr/>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024EC9-6243-4A0F-B55E-4F90096F453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10BFE4-94C1-4BF9-98DE-831B0C39361A}" type="datetimeFigureOut">
              <a:rPr lang="en-US" smtClean="0"/>
              <a:pPr/>
              <a:t>1/24/2020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024EC9-6243-4A0F-B55E-4F90096F453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1.wmf"/></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12.emf"/></Relationships>
</file>

<file path=ppt/slides/_rels/slide68.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8.wmf"/></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20.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8763000" cy="4525963"/>
          </a:xfrm>
        </p:spPr>
        <p:txBody>
          <a:bodyPr/>
          <a:lstStyle/>
          <a:p>
            <a:pPr>
              <a:buNone/>
            </a:pPr>
            <a:endParaRPr lang="en-US" dirty="0" smtClean="0">
              <a:latin typeface="Gill Sans MT" pitchFamily="34" charset="0"/>
              <a:cs typeface="Andalus" pitchFamily="18" charset="-78"/>
            </a:endParaRPr>
          </a:p>
          <a:p>
            <a:pPr>
              <a:buNone/>
            </a:pPr>
            <a:endParaRPr lang="en-US" dirty="0">
              <a:latin typeface="Gill Sans MT" pitchFamily="34" charset="0"/>
              <a:cs typeface="Andalus" pitchFamily="18" charset="-78"/>
            </a:endParaRPr>
          </a:p>
          <a:p>
            <a:pPr algn="just">
              <a:buNone/>
            </a:pPr>
            <a:r>
              <a:rPr lang="en-US" sz="6000" b="1" dirty="0" smtClean="0">
                <a:latin typeface="Gill Sans MT" pitchFamily="34" charset="0"/>
                <a:cs typeface="Andalus" pitchFamily="18" charset="-78"/>
              </a:rPr>
              <a:t>   </a:t>
            </a:r>
            <a:r>
              <a:rPr lang="en-US" sz="4800" b="1" dirty="0">
                <a:solidFill>
                  <a:srgbClr val="0070C0"/>
                </a:solidFill>
                <a:latin typeface="Gill Sans MT" pitchFamily="34" charset="0"/>
                <a:cs typeface="Andalus" pitchFamily="18" charset="-78"/>
              </a:rPr>
              <a:t>Methods of data collection</a:t>
            </a:r>
            <a:r>
              <a:rPr lang="en-US" dirty="0" smtClean="0">
                <a:latin typeface="Gill Sans MT" pitchFamily="34" charset="0"/>
                <a:cs typeface="Andalus" pitchFamily="18" charset="-78"/>
              </a:rPr>
              <a:t/>
            </a:r>
            <a:br>
              <a:rPr lang="en-US" dirty="0" smtClean="0">
                <a:latin typeface="Gill Sans MT" pitchFamily="34" charset="0"/>
                <a:cs typeface="Andalus" pitchFamily="18" charset="-78"/>
              </a:rPr>
            </a:br>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ill Sans MT" pitchFamily="34" charset="0"/>
                <a:cs typeface="Andalus" pitchFamily="18" charset="-78"/>
              </a:rPr>
              <a:t>Methods……</a:t>
            </a:r>
            <a:endParaRPr lang="en-US" dirty="0">
              <a:latin typeface="Gill Sans MT" pitchFamily="34" charset="0"/>
              <a:cs typeface="Andalus" pitchFamily="18" charset="-78"/>
            </a:endParaRPr>
          </a:p>
        </p:txBody>
      </p:sp>
      <p:sp>
        <p:nvSpPr>
          <p:cNvPr id="3" name="Content Placeholder 2"/>
          <p:cNvSpPr>
            <a:spLocks noGrp="1"/>
          </p:cNvSpPr>
          <p:nvPr>
            <p:ph idx="1"/>
          </p:nvPr>
        </p:nvSpPr>
        <p:spPr>
          <a:xfrm>
            <a:off x="457200" y="1417638"/>
            <a:ext cx="8229600" cy="5059362"/>
          </a:xfrm>
        </p:spPr>
        <p:txBody>
          <a:bodyPr>
            <a:normAutofit fontScale="25000" lnSpcReduction="20000"/>
          </a:bodyPr>
          <a:lstStyle/>
          <a:p>
            <a:pPr>
              <a:buNone/>
            </a:pPr>
            <a:r>
              <a:rPr lang="en-US" sz="12800" dirty="0" smtClean="0">
                <a:latin typeface="Gill Sans MT" pitchFamily="34" charset="0"/>
                <a:cs typeface="Andalus" pitchFamily="18" charset="-78"/>
              </a:rPr>
              <a:t>Disadvantage- under representation of the groups without telephone</a:t>
            </a:r>
          </a:p>
          <a:p>
            <a:pPr>
              <a:buFontTx/>
              <a:buChar char="-"/>
            </a:pPr>
            <a:r>
              <a:rPr lang="en-US" sz="12800" dirty="0" smtClean="0">
                <a:latin typeface="Gill Sans MT" pitchFamily="34" charset="0"/>
                <a:cs typeface="Andalus" pitchFamily="18" charset="-78"/>
              </a:rPr>
              <a:t>Problems with unlisted telephone numbers</a:t>
            </a:r>
          </a:p>
          <a:p>
            <a:pPr>
              <a:buFontTx/>
              <a:buChar char="-"/>
            </a:pPr>
            <a:r>
              <a:rPr lang="en-US" sz="12800" dirty="0" smtClean="0">
                <a:latin typeface="Gill Sans MT" pitchFamily="34" charset="0"/>
                <a:cs typeface="Andalus" pitchFamily="18" charset="-78"/>
              </a:rPr>
              <a:t>Respondent may be substituted by another</a:t>
            </a:r>
          </a:p>
          <a:p>
            <a:pPr>
              <a:buFontTx/>
              <a:buChar char="-"/>
            </a:pPr>
            <a:r>
              <a:rPr lang="en-US" sz="12800" dirty="0" smtClean="0">
                <a:latin typeface="Gill Sans MT" pitchFamily="34" charset="0"/>
                <a:cs typeface="Andalus" pitchFamily="18" charset="-78"/>
              </a:rPr>
              <a:t>Repeated call may be necessary</a:t>
            </a:r>
          </a:p>
          <a:p>
            <a:pPr>
              <a:buNone/>
            </a:pPr>
            <a:r>
              <a:rPr lang="en-US" sz="12800" b="1" dirty="0" smtClean="0">
                <a:latin typeface="Gill Sans MT" pitchFamily="34" charset="0"/>
                <a:cs typeface="Andalus" pitchFamily="18" charset="-78"/>
              </a:rPr>
              <a:t>Mail /postal method-</a:t>
            </a:r>
            <a:r>
              <a:rPr lang="en-US" sz="12800" dirty="0" smtClean="0">
                <a:latin typeface="Gill Sans MT" pitchFamily="34" charset="0"/>
                <a:cs typeface="Andalus" pitchFamily="18" charset="-78"/>
              </a:rPr>
              <a:t>low</a:t>
            </a:r>
            <a:r>
              <a:rPr lang="en-US" sz="12800" b="1" dirty="0" smtClean="0">
                <a:latin typeface="Gill Sans MT" pitchFamily="34" charset="0"/>
                <a:cs typeface="Andalus" pitchFamily="18" charset="-78"/>
              </a:rPr>
              <a:t> </a:t>
            </a:r>
            <a:r>
              <a:rPr lang="en-US" sz="12800" dirty="0" smtClean="0">
                <a:latin typeface="Gill Sans MT" pitchFamily="34" charset="0"/>
                <a:cs typeface="Andalus" pitchFamily="18" charset="-78"/>
              </a:rPr>
              <a:t>response rate</a:t>
            </a:r>
          </a:p>
          <a:p>
            <a:pPr>
              <a:buNone/>
            </a:pPr>
            <a:r>
              <a:rPr lang="en-US" sz="12800" dirty="0" smtClean="0">
                <a:latin typeface="Gill Sans MT" pitchFamily="34" charset="0"/>
                <a:cs typeface="Andalus" pitchFamily="18" charset="-78"/>
              </a:rPr>
              <a:t> - under representation of the illiterate individuals</a:t>
            </a:r>
          </a:p>
          <a:p>
            <a:pPr>
              <a:buNone/>
            </a:pPr>
            <a:endParaRPr lang="en-US" sz="12800" dirty="0" smtClean="0">
              <a:latin typeface="Gill Sans MT" pitchFamily="34" charset="0"/>
              <a:cs typeface="Andalus" pitchFamily="18" charset="-78"/>
            </a:endParaRPr>
          </a:p>
          <a:p>
            <a:pPr>
              <a:buNone/>
            </a:pPr>
            <a:endParaRPr lang="en-US" dirty="0" smtClean="0">
              <a:latin typeface="Gill Sans MT" pitchFamily="34" charset="0"/>
              <a:cs typeface="Andalus" pitchFamily="18" charset="-78"/>
            </a:endParaRPr>
          </a:p>
          <a:p>
            <a:pPr>
              <a:buNone/>
            </a:pPr>
            <a:endParaRPr lang="en-US" dirty="0" smtClean="0">
              <a:latin typeface="Gill Sans MT" pitchFamily="34" charset="0"/>
              <a:cs typeface="Andalus" pitchFamily="18" charset="-78"/>
            </a:endParaRPr>
          </a:p>
          <a:p>
            <a:pPr>
              <a:buNone/>
            </a:pPr>
            <a:endParaRPr lang="en-US" dirty="0" smtClean="0">
              <a:latin typeface="Gill Sans MT" pitchFamily="34" charset="0"/>
              <a:cs typeface="Andalus" pitchFamily="18" charset="-78"/>
            </a:endParaRPr>
          </a:p>
          <a:p>
            <a:pPr>
              <a:buNone/>
            </a:pPr>
            <a:r>
              <a:rPr lang="en-US" dirty="0" smtClean="0">
                <a:latin typeface="Gill Sans MT" pitchFamily="34" charset="0"/>
                <a:cs typeface="Andalus" pitchFamily="18" charset="-78"/>
              </a:rPr>
              <a:t>                                        </a:t>
            </a:r>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ill Sans MT" pitchFamily="34" charset="0"/>
                <a:cs typeface="Andalus" pitchFamily="18" charset="-78"/>
              </a:rPr>
              <a:t>Methods……</a:t>
            </a:r>
            <a:endParaRPr lang="en-US" dirty="0">
              <a:latin typeface="Gill Sans MT" pitchFamily="34" charset="0"/>
              <a:cs typeface="Andalus" pitchFamily="18" charset="-78"/>
            </a:endParaRPr>
          </a:p>
        </p:txBody>
      </p:sp>
      <p:sp>
        <p:nvSpPr>
          <p:cNvPr id="3" name="Content Placeholder 2"/>
          <p:cNvSpPr>
            <a:spLocks noGrp="1"/>
          </p:cNvSpPr>
          <p:nvPr>
            <p:ph idx="1"/>
          </p:nvPr>
        </p:nvSpPr>
        <p:spPr/>
        <p:txBody>
          <a:bodyPr>
            <a:normAutofit lnSpcReduction="10000"/>
          </a:bodyPr>
          <a:lstStyle/>
          <a:p>
            <a:pPr>
              <a:buNone/>
            </a:pPr>
            <a:r>
              <a:rPr lang="en-US" b="1" dirty="0" smtClean="0">
                <a:latin typeface="Gill Sans MT" pitchFamily="34" charset="0"/>
                <a:cs typeface="Andalus" pitchFamily="18" charset="-78"/>
              </a:rPr>
              <a:t>Use of documentary records</a:t>
            </a:r>
          </a:p>
          <a:p>
            <a:pPr>
              <a:buNone/>
            </a:pPr>
            <a:r>
              <a:rPr lang="en-US" dirty="0" smtClean="0">
                <a:latin typeface="Gill Sans MT" pitchFamily="34" charset="0"/>
                <a:cs typeface="Andalus" pitchFamily="18" charset="-78"/>
              </a:rPr>
              <a:t>Such as clinical and personal records, death certificates, published mortality statistics, census publications etc are known as documentary sources</a:t>
            </a:r>
          </a:p>
          <a:p>
            <a:pPr>
              <a:buNone/>
            </a:pPr>
            <a:r>
              <a:rPr lang="en-US" dirty="0" smtClean="0">
                <a:latin typeface="Gill Sans MT" pitchFamily="34" charset="0"/>
                <a:cs typeface="Andalus" pitchFamily="18" charset="-78"/>
              </a:rPr>
              <a:t>e.g. publications of CSA,MOH, newspapers and journals international publications like world bank, UNICEF and records of hospitals or any health institutions </a:t>
            </a:r>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ill Sans MT" pitchFamily="34" charset="0"/>
                <a:cs typeface="Andalus" pitchFamily="18" charset="-78"/>
              </a:rPr>
              <a:t>Methods……</a:t>
            </a:r>
            <a:endParaRPr lang="en-US" dirty="0">
              <a:latin typeface="Gill Sans MT" pitchFamily="34" charset="0"/>
              <a:cs typeface="Andalus" pitchFamily="18" charset="-78"/>
            </a:endParaRPr>
          </a:p>
        </p:txBody>
      </p:sp>
      <p:sp>
        <p:nvSpPr>
          <p:cNvPr id="3" name="Content Placeholder 2"/>
          <p:cNvSpPr>
            <a:spLocks noGrp="1"/>
          </p:cNvSpPr>
          <p:nvPr>
            <p:ph idx="1"/>
          </p:nvPr>
        </p:nvSpPr>
        <p:spPr/>
        <p:txBody>
          <a:bodyPr/>
          <a:lstStyle/>
          <a:p>
            <a:pPr>
              <a:buNone/>
            </a:pPr>
            <a:r>
              <a:rPr lang="en-US" dirty="0" smtClean="0">
                <a:latin typeface="Gill Sans MT" pitchFamily="34" charset="0"/>
                <a:cs typeface="Andalus" pitchFamily="18" charset="-78"/>
              </a:rPr>
              <a:t>Others like FGDs, case history and life history are not commonly used but they used as a supplement</a:t>
            </a:r>
          </a:p>
          <a:p>
            <a:pPr>
              <a:buNone/>
            </a:pPr>
            <a:r>
              <a:rPr lang="en-US" dirty="0" smtClean="0">
                <a:latin typeface="Gill Sans MT" pitchFamily="34" charset="0"/>
                <a:cs typeface="Andalus" pitchFamily="18" charset="-78"/>
              </a:rPr>
              <a:t>FGDs is used when we conduct a qualitative research </a:t>
            </a:r>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Gill Sans MT" pitchFamily="34" charset="0"/>
                <a:cs typeface="Andalus" pitchFamily="18" charset="-78"/>
              </a:rPr>
              <a:t>Common problems in collecting data</a:t>
            </a:r>
            <a:endParaRPr lang="en-US" b="1" dirty="0">
              <a:latin typeface="Gill Sans MT" pitchFamily="34" charset="0"/>
              <a:cs typeface="Andalus" pitchFamily="18" charset="-78"/>
            </a:endParaRPr>
          </a:p>
        </p:txBody>
      </p:sp>
      <p:sp>
        <p:nvSpPr>
          <p:cNvPr id="3" name="Content Placeholder 2"/>
          <p:cNvSpPr>
            <a:spLocks noGrp="1"/>
          </p:cNvSpPr>
          <p:nvPr>
            <p:ph idx="1"/>
          </p:nvPr>
        </p:nvSpPr>
        <p:spPr/>
        <p:txBody>
          <a:bodyPr>
            <a:normAutofit lnSpcReduction="10000"/>
          </a:bodyPr>
          <a:lstStyle/>
          <a:p>
            <a:r>
              <a:rPr lang="en-US" dirty="0" smtClean="0">
                <a:latin typeface="Gill Sans MT" pitchFamily="34" charset="0"/>
                <a:cs typeface="Andalus" pitchFamily="18" charset="-78"/>
              </a:rPr>
              <a:t>Language barrier</a:t>
            </a:r>
          </a:p>
          <a:p>
            <a:r>
              <a:rPr lang="en-US" dirty="0" smtClean="0">
                <a:latin typeface="Gill Sans MT" pitchFamily="34" charset="0"/>
                <a:cs typeface="Andalus" pitchFamily="18" charset="-78"/>
              </a:rPr>
              <a:t>Lack of adequate time</a:t>
            </a:r>
          </a:p>
          <a:p>
            <a:r>
              <a:rPr lang="en-US" dirty="0" smtClean="0">
                <a:latin typeface="Gill Sans MT" pitchFamily="34" charset="0"/>
                <a:cs typeface="Andalus" pitchFamily="18" charset="-78"/>
              </a:rPr>
              <a:t>Inadequately trained and experienced statistician</a:t>
            </a:r>
          </a:p>
          <a:p>
            <a:r>
              <a:rPr lang="en-US" dirty="0" smtClean="0">
                <a:latin typeface="Gill Sans MT" pitchFamily="34" charset="0"/>
                <a:cs typeface="Andalus" pitchFamily="18" charset="-78"/>
              </a:rPr>
              <a:t>Expense</a:t>
            </a:r>
          </a:p>
          <a:p>
            <a:r>
              <a:rPr lang="en-US" dirty="0" smtClean="0">
                <a:latin typeface="Gill Sans MT" pitchFamily="34" charset="0"/>
                <a:cs typeface="Andalus" pitchFamily="18" charset="-78"/>
              </a:rPr>
              <a:t>Biases</a:t>
            </a:r>
          </a:p>
          <a:p>
            <a:r>
              <a:rPr lang="en-US" dirty="0" smtClean="0">
                <a:latin typeface="Gill Sans MT" pitchFamily="34" charset="0"/>
                <a:cs typeface="Andalus" pitchFamily="18" charset="-78"/>
              </a:rPr>
              <a:t>Suspicion</a:t>
            </a:r>
          </a:p>
          <a:p>
            <a:r>
              <a:rPr lang="en-US" dirty="0" smtClean="0">
                <a:latin typeface="Gill Sans MT" pitchFamily="34" charset="0"/>
                <a:cs typeface="Andalus" pitchFamily="18" charset="-78"/>
              </a:rPr>
              <a:t>Cultural norms</a:t>
            </a:r>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Gill Sans MT" pitchFamily="34" charset="0"/>
                <a:cs typeface="Andalus" pitchFamily="18" charset="-78"/>
              </a:rPr>
              <a:t>Drafting the questionnaires</a:t>
            </a:r>
            <a:endParaRPr lang="en-US" b="1" dirty="0">
              <a:latin typeface="Gill Sans MT" pitchFamily="34" charset="0"/>
              <a:cs typeface="Andalus" pitchFamily="18" charset="-78"/>
            </a:endParaRPr>
          </a:p>
        </p:txBody>
      </p:sp>
      <p:sp>
        <p:nvSpPr>
          <p:cNvPr id="3" name="Content Placeholder 2"/>
          <p:cNvSpPr>
            <a:spLocks noGrp="1"/>
          </p:cNvSpPr>
          <p:nvPr>
            <p:ph idx="1"/>
          </p:nvPr>
        </p:nvSpPr>
        <p:spPr/>
        <p:txBody>
          <a:bodyPr>
            <a:normAutofit fontScale="92500"/>
          </a:bodyPr>
          <a:lstStyle/>
          <a:p>
            <a:pPr>
              <a:buFont typeface="Wingdings" pitchFamily="2" charset="2"/>
              <a:buChar char="Ø"/>
            </a:pPr>
            <a:r>
              <a:rPr lang="en-US" dirty="0" smtClean="0">
                <a:latin typeface="Gill Sans MT" pitchFamily="34" charset="0"/>
                <a:cs typeface="Andalus" pitchFamily="18" charset="-78"/>
              </a:rPr>
              <a:t>Is the questionnaire is the best method to collect my data?</a:t>
            </a:r>
          </a:p>
          <a:p>
            <a:pPr>
              <a:buFont typeface="Wingdings" pitchFamily="2" charset="2"/>
              <a:buChar char="Ø"/>
            </a:pPr>
            <a:r>
              <a:rPr lang="en-US" dirty="0" smtClean="0">
                <a:latin typeface="Gill Sans MT" pitchFamily="34" charset="0"/>
                <a:cs typeface="Andalus" pitchFamily="18" charset="-78"/>
              </a:rPr>
              <a:t>List the major areas you wish to cover i.e. identify the variables you want to measure</a:t>
            </a:r>
          </a:p>
          <a:p>
            <a:pPr>
              <a:buFont typeface="Wingdings" pitchFamily="2" charset="2"/>
              <a:buChar char="Ø"/>
            </a:pPr>
            <a:r>
              <a:rPr lang="en-US" dirty="0" smtClean="0">
                <a:latin typeface="Gill Sans MT" pitchFamily="34" charset="0"/>
                <a:cs typeface="Andalus" pitchFamily="18" charset="-78"/>
              </a:rPr>
              <a:t>The wording and sequence of information should be designed to motivate respondent</a:t>
            </a:r>
          </a:p>
          <a:p>
            <a:pPr>
              <a:buFont typeface="Wingdings" pitchFamily="2" charset="2"/>
              <a:buChar char="Ø"/>
            </a:pPr>
            <a:r>
              <a:rPr lang="en-US" dirty="0" smtClean="0">
                <a:latin typeface="Gill Sans MT" pitchFamily="34" charset="0"/>
                <a:cs typeface="Andalus" pitchFamily="18" charset="-78"/>
              </a:rPr>
              <a:t>Do pretest to check weather the questionnaire is understandable or not by both the interviewer as well as the respondent</a:t>
            </a:r>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Gill Sans MT" pitchFamily="34" charset="0"/>
                <a:cs typeface="Andalus" pitchFamily="18" charset="-78"/>
              </a:rPr>
              <a:t>How we can select study variable?</a:t>
            </a:r>
            <a:endParaRPr lang="en-US" b="1" dirty="0">
              <a:latin typeface="Gill Sans MT" pitchFamily="34" charset="0"/>
              <a:cs typeface="Andalus" pitchFamily="18" charset="-78"/>
            </a:endParaRPr>
          </a:p>
        </p:txBody>
      </p:sp>
      <p:sp>
        <p:nvSpPr>
          <p:cNvPr id="3" name="Content Placeholder 2"/>
          <p:cNvSpPr>
            <a:spLocks noGrp="1"/>
          </p:cNvSpPr>
          <p:nvPr>
            <p:ph idx="1"/>
          </p:nvPr>
        </p:nvSpPr>
        <p:spPr/>
        <p:txBody>
          <a:bodyPr/>
          <a:lstStyle/>
          <a:p>
            <a:r>
              <a:rPr lang="en-US" dirty="0" smtClean="0">
                <a:latin typeface="Gill Sans MT" pitchFamily="34" charset="0"/>
                <a:cs typeface="Andalus" pitchFamily="18" charset="-78"/>
              </a:rPr>
              <a:t>Discuss the problem with friends or colleagues</a:t>
            </a:r>
          </a:p>
          <a:p>
            <a:r>
              <a:rPr lang="en-US" dirty="0" smtClean="0">
                <a:latin typeface="Gill Sans MT" pitchFamily="34" charset="0"/>
                <a:cs typeface="Andalus" pitchFamily="18" charset="-78"/>
              </a:rPr>
              <a:t>Literature review</a:t>
            </a:r>
          </a:p>
          <a:p>
            <a:r>
              <a:rPr lang="en-US" dirty="0" smtClean="0">
                <a:latin typeface="Gill Sans MT" pitchFamily="34" charset="0"/>
                <a:cs typeface="Andalus" pitchFamily="18" charset="-78"/>
              </a:rPr>
              <a:t>Consult authorities(experts)</a:t>
            </a:r>
          </a:p>
          <a:p>
            <a:r>
              <a:rPr lang="en-US" dirty="0" smtClean="0">
                <a:latin typeface="Gill Sans MT" pitchFamily="34" charset="0"/>
                <a:cs typeface="Andalus" pitchFamily="18" charset="-78"/>
              </a:rPr>
              <a:t>Discuss the problem with focus groups in the population</a:t>
            </a:r>
          </a:p>
          <a:p>
            <a:pPr>
              <a:buNone/>
            </a:pPr>
            <a:r>
              <a:rPr lang="en-US" dirty="0" smtClean="0">
                <a:latin typeface="Gill Sans MT" pitchFamily="34" charset="0"/>
                <a:cs typeface="Andalus" pitchFamily="18" charset="-78"/>
              </a:rPr>
              <a:t>e.g. key informants like edir and religious leaders</a:t>
            </a:r>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Gill Sans MT" pitchFamily="34" charset="0"/>
                <a:cs typeface="Andalus" pitchFamily="18" charset="-78"/>
              </a:rPr>
              <a:t>Types of questions</a:t>
            </a:r>
            <a:endParaRPr lang="en-US" b="1" dirty="0">
              <a:latin typeface="Gill Sans MT" pitchFamily="34" charset="0"/>
              <a:cs typeface="Andalus" pitchFamily="18" charset="-78"/>
            </a:endParaRPr>
          </a:p>
        </p:txBody>
      </p:sp>
      <p:sp>
        <p:nvSpPr>
          <p:cNvPr id="3" name="Content Placeholder 2"/>
          <p:cNvSpPr>
            <a:spLocks noGrp="1"/>
          </p:cNvSpPr>
          <p:nvPr>
            <p:ph idx="1"/>
          </p:nvPr>
        </p:nvSpPr>
        <p:spPr/>
        <p:txBody>
          <a:bodyPr/>
          <a:lstStyle/>
          <a:p>
            <a:pPr>
              <a:buNone/>
            </a:pPr>
            <a:r>
              <a:rPr lang="en-US" dirty="0" smtClean="0">
                <a:latin typeface="Gill Sans MT" pitchFamily="34" charset="0"/>
                <a:cs typeface="Andalus" pitchFamily="18" charset="-78"/>
              </a:rPr>
              <a:t>There are two types of questions </a:t>
            </a:r>
          </a:p>
          <a:p>
            <a:pPr marL="514350" indent="-514350">
              <a:buAutoNum type="arabicPeriod"/>
            </a:pPr>
            <a:r>
              <a:rPr lang="en-US" dirty="0" smtClean="0">
                <a:latin typeface="Gill Sans MT" pitchFamily="34" charset="0"/>
                <a:cs typeface="Andalus" pitchFamily="18" charset="-78"/>
              </a:rPr>
              <a:t>Open ended(free-response)</a:t>
            </a:r>
          </a:p>
          <a:p>
            <a:pPr marL="514350" indent="-514350">
              <a:buAutoNum type="arabicPeriod"/>
            </a:pPr>
            <a:r>
              <a:rPr lang="en-US" dirty="0" smtClean="0">
                <a:latin typeface="Gill Sans MT" pitchFamily="34" charset="0"/>
                <a:cs typeface="Andalus" pitchFamily="18" charset="-78"/>
              </a:rPr>
              <a:t>Close ended(restricted choice)</a:t>
            </a:r>
          </a:p>
          <a:p>
            <a:pPr marL="514350" indent="-514350">
              <a:buNone/>
            </a:pPr>
            <a:r>
              <a:rPr lang="en-US" dirty="0" smtClean="0">
                <a:latin typeface="Gill Sans MT" pitchFamily="34" charset="0"/>
                <a:cs typeface="Andalus" pitchFamily="18" charset="-78"/>
              </a:rPr>
              <a:t>  </a:t>
            </a:r>
            <a:r>
              <a:rPr lang="en-US" b="1" dirty="0" smtClean="0">
                <a:latin typeface="Gill Sans MT" pitchFamily="34" charset="0"/>
                <a:cs typeface="Andalus" pitchFamily="18" charset="-78"/>
              </a:rPr>
              <a:t> open ended</a:t>
            </a:r>
          </a:p>
          <a:p>
            <a:pPr marL="514350" indent="-514350">
              <a:buNone/>
            </a:pPr>
            <a:r>
              <a:rPr lang="en-US" dirty="0" smtClean="0">
                <a:latin typeface="Gill Sans MT" pitchFamily="34" charset="0"/>
                <a:cs typeface="Andalus" pitchFamily="18" charset="-78"/>
              </a:rPr>
              <a:t>e.g. in your opinion what is the biggest barrier in getting your hospitals ANC unit patient </a:t>
            </a:r>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ill Sans MT" pitchFamily="34" charset="0"/>
                <a:cs typeface="Andalus" pitchFamily="18" charset="-78"/>
              </a:rPr>
              <a:t>Types……</a:t>
            </a:r>
            <a:endParaRPr lang="en-US" dirty="0">
              <a:latin typeface="Gill Sans MT" pitchFamily="34" charset="0"/>
              <a:cs typeface="Andalus" pitchFamily="18" charset="-78"/>
            </a:endParaRPr>
          </a:p>
        </p:txBody>
      </p:sp>
      <p:sp>
        <p:nvSpPr>
          <p:cNvPr id="3" name="Content Placeholder 2"/>
          <p:cNvSpPr>
            <a:spLocks noGrp="1"/>
          </p:cNvSpPr>
          <p:nvPr>
            <p:ph idx="1"/>
          </p:nvPr>
        </p:nvSpPr>
        <p:spPr/>
        <p:txBody>
          <a:bodyPr>
            <a:normAutofit fontScale="92500"/>
          </a:bodyPr>
          <a:lstStyle/>
          <a:p>
            <a:pPr>
              <a:buNone/>
            </a:pPr>
            <a:r>
              <a:rPr lang="en-US" dirty="0" smtClean="0">
                <a:latin typeface="Gill Sans MT" pitchFamily="34" charset="0"/>
                <a:cs typeface="Andalus" pitchFamily="18" charset="-78"/>
              </a:rPr>
              <a:t>Advantages-it stimulates free thoughts of respondent</a:t>
            </a:r>
          </a:p>
          <a:p>
            <a:pPr>
              <a:buNone/>
            </a:pPr>
            <a:r>
              <a:rPr lang="en-US" dirty="0" smtClean="0">
                <a:latin typeface="Gill Sans MT" pitchFamily="34" charset="0"/>
                <a:cs typeface="Andalus" pitchFamily="18" charset="-78"/>
              </a:rPr>
              <a:t>Helpful to obtain information on sensitive issues</a:t>
            </a:r>
          </a:p>
          <a:p>
            <a:pPr>
              <a:buNone/>
            </a:pPr>
            <a:r>
              <a:rPr lang="en-US" dirty="0" smtClean="0">
                <a:latin typeface="Gill Sans MT" pitchFamily="34" charset="0"/>
                <a:cs typeface="Andalus" pitchFamily="18" charset="-78"/>
              </a:rPr>
              <a:t>Disadvantages- there may problem of recalling answers</a:t>
            </a:r>
          </a:p>
          <a:p>
            <a:pPr>
              <a:buNone/>
            </a:pPr>
            <a:r>
              <a:rPr lang="en-US" dirty="0" smtClean="0">
                <a:latin typeface="Gill Sans MT" pitchFamily="34" charset="0"/>
                <a:cs typeface="Andalus" pitchFamily="18" charset="-78"/>
              </a:rPr>
              <a:t>It is not suitable for mailed question</a:t>
            </a:r>
          </a:p>
          <a:p>
            <a:pPr>
              <a:buNone/>
            </a:pPr>
            <a:r>
              <a:rPr lang="en-US" dirty="0" smtClean="0">
                <a:latin typeface="Gill Sans MT" pitchFamily="34" charset="0"/>
                <a:cs typeface="Andalus" pitchFamily="18" charset="-78"/>
              </a:rPr>
              <a:t>Answers are difficult to code for statistical analysis</a:t>
            </a:r>
          </a:p>
          <a:p>
            <a:pPr>
              <a:buNone/>
            </a:pPr>
            <a:r>
              <a:rPr lang="en-US" dirty="0" smtClean="0">
                <a:latin typeface="Gill Sans MT" pitchFamily="34" charset="0"/>
                <a:cs typeface="Andalus" pitchFamily="18" charset="-78"/>
              </a:rPr>
              <a:t>The problem of poor hand writing</a:t>
            </a:r>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ill Sans MT" pitchFamily="34" charset="0"/>
                <a:cs typeface="Andalus" pitchFamily="18" charset="-78"/>
              </a:rPr>
              <a:t>Types……</a:t>
            </a:r>
            <a:endParaRPr lang="en-US" dirty="0">
              <a:latin typeface="Gill Sans MT" pitchFamily="34" charset="0"/>
              <a:cs typeface="Andalus" pitchFamily="18" charset="-78"/>
            </a:endParaRPr>
          </a:p>
        </p:txBody>
      </p:sp>
      <p:sp>
        <p:nvSpPr>
          <p:cNvPr id="3" name="Content Placeholder 2"/>
          <p:cNvSpPr>
            <a:spLocks noGrp="1"/>
          </p:cNvSpPr>
          <p:nvPr>
            <p:ph idx="1"/>
          </p:nvPr>
        </p:nvSpPr>
        <p:spPr/>
        <p:txBody>
          <a:bodyPr/>
          <a:lstStyle/>
          <a:p>
            <a:pPr>
              <a:buNone/>
            </a:pPr>
            <a:r>
              <a:rPr lang="en-US" b="1" dirty="0" smtClean="0">
                <a:latin typeface="Gill Sans MT" pitchFamily="34" charset="0"/>
                <a:cs typeface="Andalus" pitchFamily="18" charset="-78"/>
              </a:rPr>
              <a:t>Close ended- </a:t>
            </a:r>
            <a:r>
              <a:rPr lang="en-US" dirty="0" smtClean="0">
                <a:latin typeface="Gill Sans MT" pitchFamily="34" charset="0"/>
                <a:cs typeface="Andalus" pitchFamily="18" charset="-78"/>
              </a:rPr>
              <a:t>provides fixed answers</a:t>
            </a:r>
          </a:p>
          <a:p>
            <a:pPr>
              <a:buNone/>
            </a:pPr>
            <a:r>
              <a:rPr lang="en-US" dirty="0" smtClean="0">
                <a:latin typeface="Gill Sans MT" pitchFamily="34" charset="0"/>
                <a:cs typeface="Andalus" pitchFamily="18" charset="-78"/>
              </a:rPr>
              <a:t>e.g. including your present visit how many times did you visit this hospital in the past two yrs?</a:t>
            </a:r>
          </a:p>
          <a:p>
            <a:pPr marL="514350" indent="-514350">
              <a:buAutoNum type="alphaUcPeriod"/>
            </a:pPr>
            <a:r>
              <a:rPr lang="en-US" dirty="0" smtClean="0">
                <a:latin typeface="Gill Sans MT" pitchFamily="34" charset="0"/>
                <a:cs typeface="Andalus" pitchFamily="18" charset="-78"/>
              </a:rPr>
              <a:t>Once B. Twice C. 3x  D. 6x    E. &gt;6</a:t>
            </a:r>
          </a:p>
          <a:p>
            <a:pPr marL="514350" indent="-514350">
              <a:buNone/>
            </a:pPr>
            <a:r>
              <a:rPr lang="en-US" dirty="0" smtClean="0">
                <a:latin typeface="Gill Sans MT" pitchFamily="34" charset="0"/>
                <a:cs typeface="Andalus" pitchFamily="18" charset="-78"/>
              </a:rPr>
              <a:t>Advantage-suitable for many forms of statistical analysis</a:t>
            </a:r>
          </a:p>
          <a:p>
            <a:pPr marL="514350" indent="-514350">
              <a:buNone/>
            </a:pPr>
            <a:r>
              <a:rPr lang="en-US" dirty="0" smtClean="0">
                <a:latin typeface="Gill Sans MT" pitchFamily="34" charset="0"/>
                <a:cs typeface="Andalus" pitchFamily="18" charset="-78"/>
              </a:rPr>
              <a:t>     Not difficult to code</a:t>
            </a:r>
          </a:p>
          <a:p>
            <a:pPr marL="514350" indent="-514350">
              <a:buNone/>
            </a:pPr>
            <a:r>
              <a:rPr lang="en-US" dirty="0" smtClean="0">
                <a:latin typeface="Gill Sans MT" pitchFamily="34" charset="0"/>
                <a:cs typeface="Andalus" pitchFamily="18" charset="-78"/>
              </a:rPr>
              <a:t>Disadvantage-limits a variety of details</a:t>
            </a:r>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ill Sans MT" pitchFamily="34" charset="0"/>
                <a:cs typeface="Andalus" pitchFamily="18" charset="-78"/>
              </a:rPr>
              <a:t>Types……</a:t>
            </a:r>
            <a:endParaRPr lang="en-US" dirty="0">
              <a:latin typeface="Gill Sans MT" pitchFamily="34" charset="0"/>
              <a:cs typeface="Andalus" pitchFamily="18" charset="-78"/>
            </a:endParaRPr>
          </a:p>
        </p:txBody>
      </p:sp>
      <p:sp>
        <p:nvSpPr>
          <p:cNvPr id="3" name="Content Placeholder 2"/>
          <p:cNvSpPr>
            <a:spLocks noGrp="1"/>
          </p:cNvSpPr>
          <p:nvPr>
            <p:ph idx="1"/>
          </p:nvPr>
        </p:nvSpPr>
        <p:spPr/>
        <p:txBody>
          <a:bodyPr>
            <a:normAutofit fontScale="92500" lnSpcReduction="10000"/>
          </a:bodyPr>
          <a:lstStyle/>
          <a:p>
            <a:pPr>
              <a:buNone/>
            </a:pPr>
            <a:r>
              <a:rPr lang="en-US" b="1" dirty="0" smtClean="0">
                <a:latin typeface="Gill Sans MT" pitchFamily="34" charset="0"/>
                <a:cs typeface="Andalus" pitchFamily="18" charset="-78"/>
              </a:rPr>
              <a:t>Partially open ended question</a:t>
            </a:r>
          </a:p>
          <a:p>
            <a:pPr>
              <a:buNone/>
            </a:pPr>
            <a:r>
              <a:rPr lang="en-US" dirty="0" smtClean="0">
                <a:latin typeface="Gill Sans MT" pitchFamily="34" charset="0"/>
                <a:cs typeface="Andalus" pitchFamily="18" charset="-78"/>
              </a:rPr>
              <a:t>Advantage- provides alternatives if certain option are over looked</a:t>
            </a:r>
          </a:p>
          <a:p>
            <a:pPr>
              <a:buNone/>
            </a:pPr>
            <a:r>
              <a:rPr lang="en-US" dirty="0" smtClean="0">
                <a:latin typeface="Gill Sans MT" pitchFamily="34" charset="0"/>
                <a:cs typeface="Andalus" pitchFamily="18" charset="-78"/>
              </a:rPr>
              <a:t>  it identifies missing categories for future use</a:t>
            </a:r>
          </a:p>
          <a:p>
            <a:pPr>
              <a:buNone/>
            </a:pPr>
            <a:r>
              <a:rPr lang="en-US" dirty="0" smtClean="0">
                <a:latin typeface="Gill Sans MT" pitchFamily="34" charset="0"/>
                <a:cs typeface="Andalus" pitchFamily="18" charset="-78"/>
              </a:rPr>
              <a:t>Disadvantage- respondent may ignore other options</a:t>
            </a:r>
          </a:p>
          <a:p>
            <a:pPr>
              <a:buNone/>
            </a:pPr>
            <a:r>
              <a:rPr lang="en-US" dirty="0" smtClean="0">
                <a:latin typeface="Gill Sans MT" pitchFamily="34" charset="0"/>
                <a:cs typeface="Andalus" pitchFamily="18" charset="-78"/>
              </a:rPr>
              <a:t>e.g. if the house hold lost any of its members due to</a:t>
            </a:r>
          </a:p>
          <a:p>
            <a:pPr>
              <a:buNone/>
            </a:pPr>
            <a:r>
              <a:rPr lang="en-US" dirty="0" smtClean="0">
                <a:latin typeface="Gill Sans MT" pitchFamily="34" charset="0"/>
                <a:cs typeface="Andalus" pitchFamily="18" charset="-78"/>
              </a:rPr>
              <a:t> death in the last 12 months what was the cause</a:t>
            </a:r>
          </a:p>
          <a:p>
            <a:pPr>
              <a:buNone/>
            </a:pPr>
            <a:r>
              <a:rPr lang="en-US" dirty="0" smtClean="0">
                <a:latin typeface="Gill Sans MT" pitchFamily="34" charset="0"/>
                <a:cs typeface="Andalus" pitchFamily="18" charset="-78"/>
              </a:rPr>
              <a:t> of death.  1.Malaria 2. famine/hunger 3. car </a:t>
            </a:r>
          </a:p>
          <a:p>
            <a:pPr>
              <a:buNone/>
            </a:pPr>
            <a:r>
              <a:rPr lang="en-US" dirty="0" smtClean="0">
                <a:latin typeface="Gill Sans MT" pitchFamily="34" charset="0"/>
                <a:cs typeface="Andalus" pitchFamily="18" charset="-78"/>
              </a:rPr>
              <a:t>accident 4.others specify</a:t>
            </a:r>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latin typeface="Gill Sans MT" pitchFamily="34" charset="0"/>
                <a:cs typeface="Andalus" pitchFamily="18" charset="-78"/>
              </a:rPr>
              <a:t>Methods of data collection</a:t>
            </a:r>
            <a:endParaRPr lang="en-US" sz="4800" b="1" dirty="0">
              <a:latin typeface="Gill Sans MT" pitchFamily="34" charset="0"/>
              <a:cs typeface="Andalus" pitchFamily="18" charset="-78"/>
            </a:endParaRPr>
          </a:p>
        </p:txBody>
      </p:sp>
      <p:sp>
        <p:nvSpPr>
          <p:cNvPr id="3" name="Content Placeholder 2"/>
          <p:cNvSpPr>
            <a:spLocks noGrp="1"/>
          </p:cNvSpPr>
          <p:nvPr>
            <p:ph idx="1"/>
          </p:nvPr>
        </p:nvSpPr>
        <p:spPr>
          <a:xfrm>
            <a:off x="152400" y="1600200"/>
            <a:ext cx="8763000" cy="4525963"/>
          </a:xfrm>
        </p:spPr>
        <p:txBody>
          <a:bodyPr>
            <a:normAutofit/>
          </a:bodyPr>
          <a:lstStyle/>
          <a:p>
            <a:pPr algn="just">
              <a:buNone/>
            </a:pPr>
            <a:r>
              <a:rPr lang="en-US" altLang="en-US" sz="3600" dirty="0"/>
              <a:t>An ideal data collection procedure should </a:t>
            </a:r>
            <a:r>
              <a:rPr lang="en-US" altLang="en-US" sz="3600" dirty="0" smtClean="0"/>
              <a:t>be clear</a:t>
            </a:r>
            <a:r>
              <a:rPr lang="en-US" altLang="en-US" sz="3600" dirty="0"/>
              <a:t>, unbiased, reliable and valid</a:t>
            </a:r>
            <a:r>
              <a:rPr lang="en-US" altLang="en-US" sz="3600" dirty="0" smtClean="0"/>
              <a:t>.</a:t>
            </a:r>
            <a:endParaRPr lang="en-US" dirty="0" smtClean="0">
              <a:latin typeface="Gill Sans MT" pitchFamily="34" charset="0"/>
              <a:cs typeface="Andalus" pitchFamily="18" charset="-78"/>
            </a:endParaRPr>
          </a:p>
          <a:p>
            <a:pPr>
              <a:buNone/>
            </a:pPr>
            <a:r>
              <a:rPr lang="en-US" dirty="0" smtClean="0">
                <a:latin typeface="Gill Sans MT" pitchFamily="34" charset="0"/>
                <a:cs typeface="Andalus" pitchFamily="18" charset="-78"/>
              </a:rPr>
              <a:t>There are four methods of data collection</a:t>
            </a:r>
          </a:p>
          <a:p>
            <a:pPr marL="514350" indent="-514350">
              <a:buAutoNum type="arabicPeriod"/>
            </a:pPr>
            <a:r>
              <a:rPr lang="en-US" dirty="0" smtClean="0">
                <a:latin typeface="Gill Sans MT" pitchFamily="34" charset="0"/>
                <a:cs typeface="Andalus" pitchFamily="18" charset="-78"/>
              </a:rPr>
              <a:t>Observation(measurement)</a:t>
            </a:r>
          </a:p>
          <a:p>
            <a:pPr marL="514350" indent="-514350">
              <a:buAutoNum type="arabicPeriod"/>
            </a:pPr>
            <a:r>
              <a:rPr lang="en-US" dirty="0" smtClean="0">
                <a:latin typeface="Gill Sans MT" pitchFamily="34" charset="0"/>
                <a:cs typeface="Andalus" pitchFamily="18" charset="-78"/>
              </a:rPr>
              <a:t>Interview(questionnaire)</a:t>
            </a:r>
          </a:p>
          <a:p>
            <a:pPr marL="514350" indent="-514350">
              <a:buAutoNum type="arabicPeriod"/>
            </a:pPr>
            <a:r>
              <a:rPr lang="en-US" dirty="0" smtClean="0">
                <a:latin typeface="Gill Sans MT" pitchFamily="34" charset="0"/>
                <a:cs typeface="Andalus" pitchFamily="18" charset="-78"/>
              </a:rPr>
              <a:t>Use of documentary sources</a:t>
            </a:r>
          </a:p>
          <a:p>
            <a:pPr marL="514350" indent="-514350">
              <a:buAutoNum type="arabicPeriod"/>
            </a:pPr>
            <a:r>
              <a:rPr lang="en-US" dirty="0" smtClean="0">
                <a:latin typeface="Gill Sans MT" pitchFamily="34" charset="0"/>
                <a:cs typeface="Andalus" pitchFamily="18" charset="-78"/>
              </a:rPr>
              <a:t>Others(FGDs, life history, case studies etc)</a:t>
            </a:r>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ill Sans MT" pitchFamily="34" charset="0"/>
                <a:cs typeface="Andalus" pitchFamily="18" charset="-78"/>
              </a:rPr>
              <a:t>Types……</a:t>
            </a:r>
            <a:endParaRPr lang="en-US" dirty="0">
              <a:latin typeface="Gill Sans MT" pitchFamily="34" charset="0"/>
              <a:cs typeface="Andalus" pitchFamily="18" charset="-78"/>
            </a:endParaRPr>
          </a:p>
        </p:txBody>
      </p:sp>
      <p:sp>
        <p:nvSpPr>
          <p:cNvPr id="3" name="Content Placeholder 2"/>
          <p:cNvSpPr>
            <a:spLocks noGrp="1"/>
          </p:cNvSpPr>
          <p:nvPr>
            <p:ph idx="1"/>
          </p:nvPr>
        </p:nvSpPr>
        <p:spPr/>
        <p:txBody>
          <a:bodyPr>
            <a:normAutofit/>
          </a:bodyPr>
          <a:lstStyle/>
          <a:p>
            <a:pPr>
              <a:buNone/>
            </a:pPr>
            <a:r>
              <a:rPr lang="en-US" dirty="0" smtClean="0">
                <a:latin typeface="Gill Sans MT" pitchFamily="34" charset="0"/>
                <a:cs typeface="Andalus" pitchFamily="18" charset="-78"/>
              </a:rPr>
              <a:t>The selection of a method is based on practical considerations such as:</a:t>
            </a:r>
          </a:p>
          <a:p>
            <a:pPr>
              <a:buFont typeface="Wingdings" pitchFamily="2" charset="2"/>
              <a:buChar char="ü"/>
            </a:pPr>
            <a:r>
              <a:rPr lang="en-US" dirty="0" smtClean="0">
                <a:latin typeface="Gill Sans MT" pitchFamily="34" charset="0"/>
                <a:cs typeface="Andalus" pitchFamily="18" charset="-78"/>
              </a:rPr>
              <a:t>The need for resources</a:t>
            </a:r>
          </a:p>
          <a:p>
            <a:pPr>
              <a:buFont typeface="Wingdings" pitchFamily="2" charset="2"/>
              <a:buChar char="ü"/>
            </a:pPr>
            <a:r>
              <a:rPr lang="en-US" dirty="0" smtClean="0">
                <a:latin typeface="Gill Sans MT" pitchFamily="34" charset="0"/>
                <a:cs typeface="Andalus" pitchFamily="18" charset="-78"/>
              </a:rPr>
              <a:t>The acceptability of the procedures to the subjects</a:t>
            </a:r>
          </a:p>
          <a:p>
            <a:pPr>
              <a:buFont typeface="Wingdings" pitchFamily="2" charset="2"/>
              <a:buChar char="ü"/>
            </a:pPr>
            <a:r>
              <a:rPr lang="en-US" dirty="0" smtClean="0">
                <a:latin typeface="Gill Sans MT" pitchFamily="34" charset="0"/>
                <a:cs typeface="Andalus" pitchFamily="18" charset="-78"/>
              </a:rPr>
              <a:t>The probability that the method will provide a good coverage</a:t>
            </a:r>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ill Sans MT" pitchFamily="34" charset="0"/>
                <a:cs typeface="Andalus" pitchFamily="18" charset="-78"/>
              </a:rPr>
              <a:t>Types……</a:t>
            </a:r>
            <a:endParaRPr lang="en-US" dirty="0">
              <a:latin typeface="Gill Sans MT" pitchFamily="34" charset="0"/>
              <a:cs typeface="Andalus" pitchFamily="18" charset="-78"/>
            </a:endParaRPr>
          </a:p>
        </p:txBody>
      </p:sp>
      <p:sp>
        <p:nvSpPr>
          <p:cNvPr id="3" name="Content Placeholder 2"/>
          <p:cNvSpPr>
            <a:spLocks noGrp="1"/>
          </p:cNvSpPr>
          <p:nvPr>
            <p:ph idx="1"/>
          </p:nvPr>
        </p:nvSpPr>
        <p:spPr/>
        <p:txBody>
          <a:bodyPr>
            <a:normAutofit fontScale="92500"/>
          </a:bodyPr>
          <a:lstStyle/>
          <a:p>
            <a:pPr>
              <a:buNone/>
            </a:pPr>
            <a:r>
              <a:rPr lang="en-US" dirty="0" smtClean="0">
                <a:latin typeface="Gill Sans MT" pitchFamily="34" charset="0"/>
                <a:cs typeface="Andalus" pitchFamily="18" charset="-78"/>
              </a:rPr>
              <a:t>How to choose an accurate and practicable method</a:t>
            </a:r>
          </a:p>
          <a:p>
            <a:pPr>
              <a:buFont typeface="Wingdings" pitchFamily="2" charset="2"/>
              <a:buChar char="Ø"/>
            </a:pPr>
            <a:r>
              <a:rPr lang="en-US" dirty="0" smtClean="0">
                <a:latin typeface="Gill Sans MT" pitchFamily="34" charset="0"/>
                <a:cs typeface="Andalus" pitchFamily="18" charset="-78"/>
              </a:rPr>
              <a:t> from review of previous methodological studies or experiences in other studies</a:t>
            </a:r>
          </a:p>
          <a:p>
            <a:pPr>
              <a:buFont typeface="Wingdings" pitchFamily="2" charset="2"/>
              <a:buChar char="Ø"/>
            </a:pPr>
            <a:r>
              <a:rPr lang="en-US" dirty="0" smtClean="0">
                <a:latin typeface="Gill Sans MT" pitchFamily="34" charset="0"/>
                <a:cs typeface="Andalus" pitchFamily="18" charset="-78"/>
              </a:rPr>
              <a:t>Through testing proposed methods on a small scale approach i.e. pre-test or pilot study to determine clarity of questions, the length of the time that an interview will take, how acceptable and convenient the proposed method .</a:t>
            </a:r>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Gill Sans MT" pitchFamily="34" charset="0"/>
                <a:cs typeface="Andalus" pitchFamily="18" charset="-78"/>
              </a:rPr>
              <a:t>Descriptive Statistics</a:t>
            </a:r>
            <a:endParaRPr lang="en-US" dirty="0">
              <a:latin typeface="Gill Sans MT" pitchFamily="34" charset="0"/>
              <a:cs typeface="Andalus" pitchFamily="18" charset="-78"/>
            </a:endParaRPr>
          </a:p>
        </p:txBody>
      </p:sp>
      <p:sp>
        <p:nvSpPr>
          <p:cNvPr id="3" name="Content Placeholder 2"/>
          <p:cNvSpPr>
            <a:spLocks noGrp="1"/>
          </p:cNvSpPr>
          <p:nvPr>
            <p:ph idx="1"/>
          </p:nvPr>
        </p:nvSpPr>
        <p:spPr/>
        <p:txBody>
          <a:bodyPr/>
          <a:lstStyle/>
          <a:p>
            <a:pPr>
              <a:buFont typeface="Wingdings" pitchFamily="2" charset="2"/>
              <a:buChar char="Ø"/>
            </a:pPr>
            <a:r>
              <a:rPr lang="en-US" dirty="0" smtClean="0">
                <a:latin typeface="Gill Sans MT" pitchFamily="34" charset="0"/>
                <a:cs typeface="Andalus" pitchFamily="18" charset="-78"/>
              </a:rPr>
              <a:t>Techniques used to organize and summarize a set of data in a concise way.</a:t>
            </a:r>
          </a:p>
          <a:p>
            <a:pPr lvl="1"/>
            <a:r>
              <a:rPr lang="en-US" sz="3200" i="1" dirty="0" smtClean="0">
                <a:latin typeface="Gill Sans MT" pitchFamily="34" charset="0"/>
                <a:cs typeface="Andalus" pitchFamily="18" charset="-78"/>
              </a:rPr>
              <a:t>Organization of data</a:t>
            </a:r>
          </a:p>
          <a:p>
            <a:pPr lvl="1"/>
            <a:r>
              <a:rPr lang="en-US" sz="3200" i="1" dirty="0" smtClean="0">
                <a:latin typeface="Gill Sans MT" pitchFamily="34" charset="0"/>
                <a:cs typeface="Andalus" pitchFamily="18" charset="-78"/>
              </a:rPr>
              <a:t>Summarization of data</a:t>
            </a:r>
          </a:p>
          <a:p>
            <a:pPr lvl="1"/>
            <a:r>
              <a:rPr lang="en-US" sz="3200" i="1" dirty="0" smtClean="0">
                <a:latin typeface="Gill Sans MT" pitchFamily="34" charset="0"/>
                <a:cs typeface="Andalus" pitchFamily="18" charset="-78"/>
              </a:rPr>
              <a:t>Presentation of data</a:t>
            </a:r>
          </a:p>
          <a:p>
            <a:pPr>
              <a:buFont typeface="Wingdings" pitchFamily="2" charset="2"/>
              <a:buChar char="Ø"/>
            </a:pPr>
            <a:r>
              <a:rPr lang="en-US" dirty="0" smtClean="0">
                <a:latin typeface="Gill Sans MT" pitchFamily="34" charset="0"/>
                <a:cs typeface="Andalus" pitchFamily="18" charset="-78"/>
              </a:rPr>
              <a:t>Numbers that have not been summarized and organized are called </a:t>
            </a:r>
            <a:r>
              <a:rPr lang="en-US" b="1" dirty="0" smtClean="0">
                <a:latin typeface="Gill Sans MT" pitchFamily="34" charset="0"/>
                <a:cs typeface="Andalus" pitchFamily="18" charset="-78"/>
              </a:rPr>
              <a:t>raw data</a:t>
            </a:r>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22</a:t>
            </a:fld>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Gill Sans MT" pitchFamily="34" charset="0"/>
                <a:cs typeface="Andalus" pitchFamily="18" charset="-78"/>
              </a:rPr>
              <a:t>Descriptive……..</a:t>
            </a:r>
            <a:endParaRPr lang="en-US" dirty="0">
              <a:latin typeface="Gill Sans MT" pitchFamily="34" charset="0"/>
              <a:cs typeface="Andalus" pitchFamily="18" charset="-78"/>
            </a:endParaRPr>
          </a:p>
        </p:txBody>
      </p:sp>
      <p:sp>
        <p:nvSpPr>
          <p:cNvPr id="3" name="Content Placeholder 2"/>
          <p:cNvSpPr>
            <a:spLocks noGrp="1"/>
          </p:cNvSpPr>
          <p:nvPr>
            <p:ph idx="1"/>
          </p:nvPr>
        </p:nvSpPr>
        <p:spPr/>
        <p:txBody>
          <a:bodyPr/>
          <a:lstStyle/>
          <a:p>
            <a:pPr>
              <a:buNone/>
            </a:pPr>
            <a:r>
              <a:rPr lang="en-US" b="1" dirty="0" smtClean="0">
                <a:latin typeface="Gill Sans MT" pitchFamily="34" charset="0"/>
                <a:cs typeface="Andalus" pitchFamily="18" charset="-78"/>
              </a:rPr>
              <a:t>Descriptive statistics include:</a:t>
            </a:r>
          </a:p>
          <a:p>
            <a:pPr lvl="1">
              <a:buFont typeface="Wingdings" pitchFamily="2" charset="2"/>
              <a:buChar char="ü"/>
            </a:pPr>
            <a:r>
              <a:rPr lang="en-US" sz="3200" dirty="0" smtClean="0">
                <a:latin typeface="Gill Sans MT" pitchFamily="34" charset="0"/>
                <a:cs typeface="Andalus" pitchFamily="18" charset="-78"/>
              </a:rPr>
              <a:t>Tables</a:t>
            </a:r>
          </a:p>
          <a:p>
            <a:pPr lvl="1">
              <a:buFont typeface="Wingdings" pitchFamily="2" charset="2"/>
              <a:buChar char="ü"/>
            </a:pPr>
            <a:r>
              <a:rPr lang="en-US" sz="3200" dirty="0" smtClean="0">
                <a:latin typeface="Gill Sans MT" pitchFamily="34" charset="0"/>
                <a:cs typeface="Andalus" pitchFamily="18" charset="-78"/>
              </a:rPr>
              <a:t>Graphs</a:t>
            </a:r>
          </a:p>
          <a:p>
            <a:pPr lvl="1">
              <a:buFont typeface="Wingdings" pitchFamily="2" charset="2"/>
              <a:buChar char="ü"/>
            </a:pPr>
            <a:r>
              <a:rPr lang="en-US" sz="3200" dirty="0" smtClean="0">
                <a:latin typeface="Gill Sans MT" pitchFamily="34" charset="0"/>
                <a:cs typeface="Andalus" pitchFamily="18" charset="-78"/>
              </a:rPr>
              <a:t>Numerical summary measures</a:t>
            </a:r>
          </a:p>
          <a:p>
            <a:pPr lvl="2">
              <a:buFontTx/>
              <a:buChar char="-"/>
            </a:pPr>
            <a:r>
              <a:rPr lang="en-US" sz="3200" dirty="0" smtClean="0">
                <a:latin typeface="Gill Sans MT" pitchFamily="34" charset="0"/>
                <a:cs typeface="Andalus" pitchFamily="18" charset="-78"/>
              </a:rPr>
              <a:t>Measures of central tendency</a:t>
            </a:r>
          </a:p>
          <a:p>
            <a:pPr lvl="2">
              <a:buFontTx/>
              <a:buChar char="-"/>
            </a:pPr>
            <a:r>
              <a:rPr lang="en-US" sz="3200" dirty="0" smtClean="0">
                <a:latin typeface="Gill Sans MT" pitchFamily="34" charset="0"/>
                <a:cs typeface="Andalus" pitchFamily="18" charset="-78"/>
              </a:rPr>
              <a:t>Measures of variability</a:t>
            </a:r>
          </a:p>
          <a:p>
            <a:pPr>
              <a:buNone/>
            </a:pPr>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23</a:t>
            </a:fld>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Gill Sans MT" pitchFamily="34" charset="0"/>
                <a:cs typeface="Andalus" pitchFamily="18" charset="-78"/>
              </a:rPr>
              <a:t>Descriptive……..</a:t>
            </a:r>
            <a:endParaRPr lang="en-US" dirty="0">
              <a:latin typeface="Gill Sans MT" pitchFamily="34" charset="0"/>
              <a:cs typeface="Andalus" pitchFamily="18" charset="-78"/>
            </a:endParaRPr>
          </a:p>
        </p:txBody>
      </p:sp>
      <p:sp>
        <p:nvSpPr>
          <p:cNvPr id="3" name="Content Placeholder 2"/>
          <p:cNvSpPr>
            <a:spLocks noGrp="1"/>
          </p:cNvSpPr>
          <p:nvPr>
            <p:ph idx="1"/>
          </p:nvPr>
        </p:nvSpPr>
        <p:spPr/>
        <p:txBody>
          <a:bodyPr/>
          <a:lstStyle/>
          <a:p>
            <a:pPr>
              <a:lnSpc>
                <a:spcPct val="140000"/>
              </a:lnSpc>
              <a:buFont typeface="Wingdings" pitchFamily="2" charset="2"/>
              <a:buChar char="v"/>
            </a:pPr>
            <a:r>
              <a:rPr lang="en-GB" i="1" dirty="0" smtClean="0">
                <a:latin typeface="Gill Sans MT" pitchFamily="34" charset="0"/>
                <a:cs typeface="Andalus" pitchFamily="18" charset="-78"/>
              </a:rPr>
              <a:t> </a:t>
            </a:r>
            <a:r>
              <a:rPr lang="en-GB" dirty="0" smtClean="0">
                <a:latin typeface="Gill Sans MT" pitchFamily="34" charset="0"/>
                <a:cs typeface="Andalus" pitchFamily="18" charset="-78"/>
              </a:rPr>
              <a:t>Before summarization and organization, we need to know the types of variables and measurement scales of our data.</a:t>
            </a:r>
          </a:p>
          <a:p>
            <a:pPr>
              <a:lnSpc>
                <a:spcPct val="140000"/>
              </a:lnSpc>
              <a:buFont typeface="Wingdings" pitchFamily="2" charset="2"/>
              <a:buChar char="v"/>
            </a:pPr>
            <a:r>
              <a:rPr lang="en-GB" dirty="0" smtClean="0">
                <a:latin typeface="Gill Sans MT" pitchFamily="34" charset="0"/>
                <a:cs typeface="Andalus" pitchFamily="18" charset="-78"/>
              </a:rPr>
              <a:t> Before displaying or analyzing data, classify the variables into their different types</a:t>
            </a:r>
            <a:endParaRPr lang="en-US" b="1" i="1" dirty="0" smtClean="0">
              <a:solidFill>
                <a:srgbClr val="0000FF"/>
              </a:solidFill>
              <a:latin typeface="Gill Sans MT" pitchFamily="34" charset="0"/>
              <a:cs typeface="Andalus" pitchFamily="18" charset="-78"/>
            </a:endParaRPr>
          </a:p>
          <a:p>
            <a:pPr>
              <a:buNone/>
            </a:pPr>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24</a:t>
            </a:fld>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endParaRPr lang="en-US" b="1" dirty="0" smtClean="0">
              <a:solidFill>
                <a:srgbClr val="0000FF"/>
              </a:solidFill>
              <a:latin typeface="Gill Sans MT" pitchFamily="34" charset="0"/>
              <a:cs typeface="Andalus" pitchFamily="18" charset="-78"/>
            </a:endParaRPr>
          </a:p>
          <a:p>
            <a:pPr>
              <a:buNone/>
            </a:pPr>
            <a:endParaRPr lang="en-US" b="1" dirty="0" smtClean="0">
              <a:solidFill>
                <a:srgbClr val="0000FF"/>
              </a:solidFill>
              <a:latin typeface="Gill Sans MT" pitchFamily="34" charset="0"/>
              <a:cs typeface="Andalus" pitchFamily="18" charset="-78"/>
            </a:endParaRPr>
          </a:p>
          <a:p>
            <a:pPr algn="ctr">
              <a:buNone/>
            </a:pPr>
            <a:r>
              <a:rPr lang="en-US" b="1" dirty="0" smtClean="0">
                <a:solidFill>
                  <a:srgbClr val="0070C0"/>
                </a:solidFill>
                <a:latin typeface="Tw Cen MT" panose="020B0602020104020603" pitchFamily="34" charset="0"/>
                <a:cs typeface="Andalus" pitchFamily="18" charset="-78"/>
              </a:rPr>
              <a:t>METHODS OF DATA ORGANIZATION           AND PRESENTATION</a:t>
            </a:r>
            <a:r>
              <a:rPr lang="en-US" b="1" dirty="0" smtClean="0">
                <a:latin typeface="Gill Sans MT" pitchFamily="34" charset="0"/>
                <a:cs typeface="Andalus" pitchFamily="18" charset="-78"/>
              </a:rPr>
              <a:t/>
            </a:r>
            <a:br>
              <a:rPr lang="en-US" b="1" dirty="0" smtClean="0">
                <a:latin typeface="Gill Sans MT" pitchFamily="34" charset="0"/>
                <a:cs typeface="Andalus" pitchFamily="18" charset="-78"/>
              </a:rPr>
            </a:br>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25</a:t>
            </a:fld>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Gill Sans MT" pitchFamily="34" charset="0"/>
                <a:cs typeface="Andalus" pitchFamily="18" charset="-78"/>
              </a:rPr>
              <a:t/>
            </a:r>
            <a:br>
              <a:rPr lang="en-US" dirty="0" smtClean="0">
                <a:latin typeface="Gill Sans MT" pitchFamily="34" charset="0"/>
                <a:cs typeface="Andalus" pitchFamily="18" charset="-78"/>
              </a:rPr>
            </a:br>
            <a:endParaRPr lang="en-US" dirty="0">
              <a:latin typeface="Gill Sans MT" pitchFamily="34" charset="0"/>
              <a:cs typeface="Andalus" pitchFamily="18" charset="-78"/>
            </a:endParaRPr>
          </a:p>
        </p:txBody>
      </p:sp>
      <p:sp>
        <p:nvSpPr>
          <p:cNvPr id="3" name="Content Placeholder 2"/>
          <p:cNvSpPr>
            <a:spLocks noGrp="1"/>
          </p:cNvSpPr>
          <p:nvPr>
            <p:ph idx="1"/>
          </p:nvPr>
        </p:nvSpPr>
        <p:spPr>
          <a:xfrm>
            <a:off x="228600" y="274638"/>
            <a:ext cx="8610600" cy="6278562"/>
          </a:xfrm>
        </p:spPr>
        <p:txBody>
          <a:bodyPr>
            <a:normAutofit/>
          </a:bodyPr>
          <a:lstStyle/>
          <a:p>
            <a:r>
              <a:rPr lang="en-US" b="1" dirty="0" smtClean="0">
                <a:latin typeface="Gill Sans MT" pitchFamily="34" charset="0"/>
                <a:cs typeface="Andalus" pitchFamily="18" charset="-78"/>
              </a:rPr>
              <a:t>Ordered array</a:t>
            </a:r>
            <a:r>
              <a:rPr lang="en-US" dirty="0" smtClean="0">
                <a:latin typeface="Gill Sans MT" pitchFamily="34" charset="0"/>
                <a:cs typeface="Andalus" pitchFamily="18" charset="-78"/>
              </a:rPr>
              <a:t>: A simple arrangement of individual observations in order of magnitude</a:t>
            </a:r>
            <a:r>
              <a:rPr lang="en-US" b="1" dirty="0" smtClean="0">
                <a:latin typeface="Gill Sans MT" pitchFamily="34" charset="0"/>
                <a:cs typeface="Andalus" pitchFamily="18" charset="-78"/>
              </a:rPr>
              <a:t>.</a:t>
            </a:r>
          </a:p>
          <a:p>
            <a:r>
              <a:rPr lang="en-US" b="1" dirty="0" smtClean="0">
                <a:latin typeface="Gill Sans MT" pitchFamily="34" charset="0"/>
                <a:cs typeface="Andalus" pitchFamily="18" charset="-78"/>
              </a:rPr>
              <a:t>Frequency distribution: </a:t>
            </a:r>
            <a:r>
              <a:rPr lang="en-US" dirty="0" smtClean="0">
                <a:latin typeface="Gill Sans MT" pitchFamily="34" charset="0"/>
                <a:cs typeface="Andalus" pitchFamily="18" charset="-78"/>
              </a:rPr>
              <a:t>A table which involves a listing of all observed values of the variable being studied and how many times each value is observed</a:t>
            </a:r>
            <a:r>
              <a:rPr lang="en-US" b="1" dirty="0" smtClean="0">
                <a:latin typeface="Gill Sans MT" pitchFamily="34" charset="0"/>
                <a:cs typeface="Andalus" pitchFamily="18" charset="-78"/>
              </a:rPr>
              <a:t>.</a:t>
            </a:r>
          </a:p>
          <a:p>
            <a:pPr>
              <a:buNone/>
            </a:pPr>
            <a:r>
              <a:rPr lang="en-US" dirty="0" smtClean="0">
                <a:latin typeface="Gill Sans MT" pitchFamily="34" charset="0"/>
                <a:cs typeface="Andalus" pitchFamily="18" charset="-78"/>
              </a:rPr>
              <a:t>a) </a:t>
            </a:r>
            <a:r>
              <a:rPr lang="en-US" b="1" dirty="0" smtClean="0">
                <a:latin typeface="Gill Sans MT" pitchFamily="34" charset="0"/>
                <a:cs typeface="Andalus" pitchFamily="18" charset="-78"/>
              </a:rPr>
              <a:t>Qualitative variable</a:t>
            </a:r>
            <a:r>
              <a:rPr lang="en-US" dirty="0" smtClean="0">
                <a:latin typeface="Gill Sans MT" pitchFamily="34" charset="0"/>
                <a:cs typeface="Andalus" pitchFamily="18" charset="-78"/>
              </a:rPr>
              <a:t>: Count the number of cases in each category.</a:t>
            </a:r>
          </a:p>
          <a:p>
            <a:pPr>
              <a:buNone/>
            </a:pPr>
            <a:r>
              <a:rPr lang="en-US" dirty="0" smtClean="0">
                <a:latin typeface="Gill Sans MT" pitchFamily="34" charset="0"/>
                <a:cs typeface="Andalus" pitchFamily="18" charset="-78"/>
              </a:rPr>
              <a:t>b) </a:t>
            </a:r>
            <a:r>
              <a:rPr lang="en-US" b="1" dirty="0" smtClean="0">
                <a:latin typeface="Gill Sans MT" pitchFamily="34" charset="0"/>
                <a:cs typeface="Andalus" pitchFamily="18" charset="-78"/>
              </a:rPr>
              <a:t>Quantitative variable</a:t>
            </a:r>
            <a:r>
              <a:rPr lang="en-US" dirty="0" smtClean="0">
                <a:latin typeface="Gill Sans MT" pitchFamily="34" charset="0"/>
                <a:cs typeface="Andalus" pitchFamily="18" charset="-78"/>
              </a:rPr>
              <a:t>: Select a set of continuous, non-overlapping intervals such that each value in the set of observations can be placed in one, and only one of the intervals</a:t>
            </a:r>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26</a:t>
            </a:fld>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Grp="1" noChangeAspect="1" noChangeArrowheads="1"/>
          </p:cNvPicPr>
          <p:nvPr>
            <p:ph idx="1"/>
          </p:nvPr>
        </p:nvPicPr>
        <p:blipFill>
          <a:blip r:embed="rId2" cstate="print"/>
          <a:srcRect/>
          <a:stretch>
            <a:fillRect/>
          </a:stretch>
        </p:blipFill>
        <p:spPr>
          <a:xfrm>
            <a:off x="762000" y="609600"/>
            <a:ext cx="6629400" cy="5943600"/>
          </a:xfrm>
          <a:noFill/>
        </p:spPr>
      </p:pic>
      <p:sp>
        <p:nvSpPr>
          <p:cNvPr id="5" name="Rectangle 4"/>
          <p:cNvSpPr/>
          <p:nvPr/>
        </p:nvSpPr>
        <p:spPr>
          <a:xfrm>
            <a:off x="2133600" y="152400"/>
            <a:ext cx="2935804" cy="584775"/>
          </a:xfrm>
          <a:prstGeom prst="rect">
            <a:avLst/>
          </a:prstGeom>
        </p:spPr>
        <p:txBody>
          <a:bodyPr wrap="none">
            <a:spAutoFit/>
          </a:bodyPr>
          <a:lstStyle/>
          <a:p>
            <a:r>
              <a:rPr lang="en-US" sz="3200" b="1" dirty="0">
                <a:solidFill>
                  <a:prstClr val="black"/>
                </a:solidFill>
                <a:latin typeface="Gill Sans MT" pitchFamily="34" charset="0"/>
                <a:cs typeface="Andalus" pitchFamily="18" charset="-78"/>
              </a:rPr>
              <a:t>Ordered array</a:t>
            </a:r>
            <a:endParaRPr lang="en-US" dirty="0"/>
          </a:p>
        </p:txBody>
      </p:sp>
    </p:spTree>
    <p:extLst>
      <p:ext uri="{BB962C8B-B14F-4D97-AF65-F5344CB8AC3E}">
        <p14:creationId xmlns:p14="http://schemas.microsoft.com/office/powerpoint/2010/main" val="19203266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latin typeface="Gill Sans MT" pitchFamily="34" charset="0"/>
                <a:cs typeface="Andalus" pitchFamily="18" charset="-78"/>
              </a:rPr>
              <a:t>Methods…..</a:t>
            </a:r>
            <a:endParaRPr lang="en-US" dirty="0">
              <a:latin typeface="Gill Sans MT" pitchFamily="34" charset="0"/>
              <a:cs typeface="Andalus" pitchFamily="18" charset="-78"/>
            </a:endParaRPr>
          </a:p>
        </p:txBody>
      </p:sp>
      <p:sp>
        <p:nvSpPr>
          <p:cNvPr id="3" name="Content Placeholder 2"/>
          <p:cNvSpPr>
            <a:spLocks noGrp="1"/>
          </p:cNvSpPr>
          <p:nvPr>
            <p:ph idx="1"/>
          </p:nvPr>
        </p:nvSpPr>
        <p:spPr>
          <a:xfrm>
            <a:off x="304800" y="1066800"/>
            <a:ext cx="8686800" cy="5654675"/>
          </a:xfrm>
        </p:spPr>
        <p:txBody>
          <a:bodyPr/>
          <a:lstStyle/>
          <a:p>
            <a:pPr>
              <a:buNone/>
            </a:pPr>
            <a:r>
              <a:rPr lang="en-GB" b="1" dirty="0" smtClean="0">
                <a:latin typeface="Gill Sans MT" pitchFamily="34" charset="0"/>
                <a:cs typeface="Andalus" pitchFamily="18" charset="-78"/>
              </a:rPr>
              <a:t>Frequency</a:t>
            </a:r>
            <a:r>
              <a:rPr lang="en-GB" b="1" dirty="0" smtClean="0">
                <a:solidFill>
                  <a:srgbClr val="0000FF"/>
                </a:solidFill>
                <a:latin typeface="Gill Sans MT" pitchFamily="34" charset="0"/>
                <a:cs typeface="Andalus" pitchFamily="18" charset="-78"/>
              </a:rPr>
              <a:t> </a:t>
            </a:r>
            <a:r>
              <a:rPr lang="en-GB" b="1" dirty="0" smtClean="0">
                <a:latin typeface="Gill Sans MT" pitchFamily="34" charset="0"/>
                <a:cs typeface="Andalus" pitchFamily="18" charset="-78"/>
              </a:rPr>
              <a:t>distribution</a:t>
            </a:r>
            <a:r>
              <a:rPr lang="en-GB" dirty="0" smtClean="0">
                <a:latin typeface="Gill Sans MT" pitchFamily="34" charset="0"/>
                <a:cs typeface="Andalus" pitchFamily="18" charset="-78"/>
              </a:rPr>
              <a:t>: A table which has a list of each of the possible values that the data can assume along with the number of times each value occurs.</a:t>
            </a:r>
          </a:p>
          <a:p>
            <a:pPr>
              <a:buNone/>
            </a:pPr>
            <a:r>
              <a:rPr lang="en-GB" dirty="0" smtClean="0">
                <a:latin typeface="Gill Sans MT" pitchFamily="34" charset="0"/>
                <a:cs typeface="Andalus" pitchFamily="18" charset="-78"/>
              </a:rPr>
              <a:t>The actual summarization and organization of</a:t>
            </a:r>
          </a:p>
          <a:p>
            <a:pPr>
              <a:buNone/>
            </a:pPr>
            <a:r>
              <a:rPr lang="en-GB" dirty="0" smtClean="0">
                <a:latin typeface="Gill Sans MT" pitchFamily="34" charset="0"/>
                <a:cs typeface="Andalus" pitchFamily="18" charset="-78"/>
              </a:rPr>
              <a:t> data starts from frequency distribution.</a:t>
            </a:r>
          </a:p>
          <a:p>
            <a:pPr>
              <a:buNone/>
            </a:pPr>
            <a:endParaRPr lang="en-GB" dirty="0" smtClean="0">
              <a:latin typeface="Gill Sans MT" pitchFamily="34" charset="0"/>
              <a:cs typeface="Andalus" pitchFamily="18" charset="-78"/>
            </a:endParaRPr>
          </a:p>
          <a:p>
            <a:pPr>
              <a:buNone/>
            </a:pPr>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28</a:t>
            </a:fld>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ill Sans MT" pitchFamily="34" charset="0"/>
                <a:cs typeface="Andalus" pitchFamily="18" charset="-78"/>
              </a:rPr>
              <a:t>Methods…..</a:t>
            </a:r>
            <a:endParaRPr lang="en-US" dirty="0">
              <a:latin typeface="Gill Sans MT" pitchFamily="34" charset="0"/>
              <a:cs typeface="Andalus" pitchFamily="18" charset="-78"/>
            </a:endParaRPr>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Ø"/>
            </a:pPr>
            <a:r>
              <a:rPr lang="en-US" dirty="0" smtClean="0">
                <a:latin typeface="Gill Sans MT" pitchFamily="34" charset="0"/>
                <a:cs typeface="Andalus" pitchFamily="18" charset="-78"/>
              </a:rPr>
              <a:t>For nominal and ordinal data frequency distributions are often used as a summary.</a:t>
            </a:r>
          </a:p>
          <a:p>
            <a:pPr>
              <a:buNone/>
            </a:pPr>
            <a:r>
              <a:rPr lang="en-US" dirty="0" smtClean="0">
                <a:latin typeface="Gill Sans MT" pitchFamily="34" charset="0"/>
                <a:cs typeface="Andalus" pitchFamily="18" charset="-78"/>
              </a:rPr>
              <a:t>     Example:</a:t>
            </a:r>
          </a:p>
          <a:p>
            <a:endParaRPr lang="en-US" dirty="0" smtClean="0">
              <a:latin typeface="Gill Sans MT" pitchFamily="34" charset="0"/>
              <a:cs typeface="Andalus" pitchFamily="18" charset="-78"/>
            </a:endParaRPr>
          </a:p>
          <a:p>
            <a:pPr>
              <a:buNone/>
            </a:pPr>
            <a:endParaRPr lang="en-US" dirty="0" smtClean="0">
              <a:latin typeface="Gill Sans MT" pitchFamily="34" charset="0"/>
              <a:cs typeface="Andalus" pitchFamily="18" charset="-78"/>
            </a:endParaRPr>
          </a:p>
          <a:p>
            <a:pPr>
              <a:buNone/>
            </a:pPr>
            <a:endParaRPr lang="en-US" dirty="0" smtClean="0">
              <a:latin typeface="Gill Sans MT" pitchFamily="34" charset="0"/>
              <a:cs typeface="Andalus" pitchFamily="18" charset="-78"/>
            </a:endParaRPr>
          </a:p>
          <a:p>
            <a:pPr>
              <a:buFont typeface="Wingdings" pitchFamily="2" charset="2"/>
              <a:buChar char="Ø"/>
            </a:pPr>
            <a:r>
              <a:rPr lang="en-US" dirty="0" smtClean="0">
                <a:latin typeface="Gill Sans MT" pitchFamily="34" charset="0"/>
                <a:cs typeface="Andalus" pitchFamily="18" charset="-78"/>
              </a:rPr>
              <a:t>The % of times that each value occurs, or the relative frequency is often listed</a:t>
            </a:r>
          </a:p>
          <a:p>
            <a:pPr>
              <a:buFont typeface="Wingdings" pitchFamily="2" charset="2"/>
              <a:buChar char="Ø"/>
            </a:pPr>
            <a:r>
              <a:rPr lang="en-US" dirty="0" smtClean="0">
                <a:latin typeface="Gill Sans MT" pitchFamily="34" charset="0"/>
                <a:cs typeface="Andalus" pitchFamily="18" charset="-78"/>
              </a:rPr>
              <a:t>Tables make it easier to see how the data are distributed</a:t>
            </a:r>
          </a:p>
          <a:p>
            <a:endParaRPr lang="en-US" dirty="0">
              <a:latin typeface="Gill Sans MT" pitchFamily="34" charset="0"/>
              <a:cs typeface="Andalus" pitchFamily="18" charset="-78"/>
            </a:endParaRPr>
          </a:p>
        </p:txBody>
      </p:sp>
      <p:pic>
        <p:nvPicPr>
          <p:cNvPr id="4" name="Picture 4"/>
          <p:cNvPicPr>
            <a:picLocks noChangeAspect="1" noChangeArrowheads="1"/>
          </p:cNvPicPr>
          <p:nvPr/>
        </p:nvPicPr>
        <p:blipFill>
          <a:blip r:embed="rId2" cstate="print"/>
          <a:srcRect/>
          <a:stretch>
            <a:fillRect/>
          </a:stretch>
        </p:blipFill>
        <p:spPr bwMode="auto">
          <a:xfrm>
            <a:off x="2438400" y="2590800"/>
            <a:ext cx="4495800" cy="1676400"/>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A7F818D1-58AB-48C0-BF41-50C758541D79}" type="slidenum">
              <a:rPr lang="en-US" smtClean="0"/>
              <a:pPr/>
              <a:t>29</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ill Sans MT" pitchFamily="34" charset="0"/>
                <a:cs typeface="Andalus" pitchFamily="18" charset="-78"/>
              </a:rPr>
              <a:t>Methods……</a:t>
            </a:r>
            <a:endParaRPr lang="en-US" dirty="0">
              <a:latin typeface="Gill Sans MT" pitchFamily="34" charset="0"/>
              <a:cs typeface="Andalus" pitchFamily="18" charset="-78"/>
            </a:endParaRPr>
          </a:p>
        </p:txBody>
      </p:sp>
      <p:sp>
        <p:nvSpPr>
          <p:cNvPr id="3" name="Content Placeholder 2"/>
          <p:cNvSpPr>
            <a:spLocks noGrp="1"/>
          </p:cNvSpPr>
          <p:nvPr>
            <p:ph idx="1"/>
          </p:nvPr>
        </p:nvSpPr>
        <p:spPr/>
        <p:txBody>
          <a:bodyPr/>
          <a:lstStyle/>
          <a:p>
            <a:pPr>
              <a:buNone/>
            </a:pPr>
            <a:r>
              <a:rPr lang="en-US" b="1" dirty="0" smtClean="0">
                <a:latin typeface="Gill Sans MT" pitchFamily="34" charset="0"/>
                <a:cs typeface="Andalus" pitchFamily="18" charset="-78"/>
              </a:rPr>
              <a:t>Observation</a:t>
            </a:r>
            <a:r>
              <a:rPr lang="en-US" dirty="0" smtClean="0">
                <a:latin typeface="Gill Sans MT" pitchFamily="34" charset="0"/>
                <a:cs typeface="Andalus" pitchFamily="18" charset="-78"/>
              </a:rPr>
              <a:t>- it is technique that involves systematically selecting, watching and recording behaviors of people or other phenomena and aspects of the population.</a:t>
            </a:r>
          </a:p>
          <a:p>
            <a:pPr>
              <a:buNone/>
            </a:pPr>
            <a:r>
              <a:rPr lang="en-US" dirty="0" smtClean="0">
                <a:latin typeface="Gill Sans MT" pitchFamily="34" charset="0"/>
                <a:cs typeface="Andalus" pitchFamily="18" charset="-78"/>
              </a:rPr>
              <a:t>e.g. simple visual observation use of high level machines(X-ray, ultrasound) clinical examination etc</a:t>
            </a:r>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3</a:t>
            </a:fld>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ill Sans MT" pitchFamily="34" charset="0"/>
                <a:cs typeface="Andalus" pitchFamily="18" charset="-78"/>
              </a:rPr>
              <a:t>Methods…..</a:t>
            </a:r>
            <a:endParaRPr lang="en-US" dirty="0">
              <a:latin typeface="Gill Sans MT" pitchFamily="34" charset="0"/>
              <a:cs typeface="Andalus" pitchFamily="18" charset="-78"/>
            </a:endParaRPr>
          </a:p>
        </p:txBody>
      </p:sp>
      <p:sp>
        <p:nvSpPr>
          <p:cNvPr id="3" name="Content Placeholder 2"/>
          <p:cNvSpPr>
            <a:spLocks noGrp="1"/>
          </p:cNvSpPr>
          <p:nvPr>
            <p:ph idx="1"/>
          </p:nvPr>
        </p:nvSpPr>
        <p:spPr/>
        <p:txBody>
          <a:bodyPr/>
          <a:lstStyle/>
          <a:p>
            <a:pPr>
              <a:buFont typeface="Wingdings" pitchFamily="2" charset="2"/>
              <a:buChar char="Ø"/>
            </a:pPr>
            <a:r>
              <a:rPr lang="en-US" dirty="0" smtClean="0">
                <a:latin typeface="Gill Sans MT" pitchFamily="34" charset="0"/>
                <a:cs typeface="Andalus" pitchFamily="18" charset="-78"/>
              </a:rPr>
              <a:t>For both discrete and continuous data the values are grouped into non-overlapping intervals, usually of equal width.</a:t>
            </a:r>
          </a:p>
          <a:p>
            <a:pPr>
              <a:buNone/>
            </a:pPr>
            <a:endParaRPr lang="en-US" dirty="0" smtClean="0">
              <a:latin typeface="Gill Sans MT" pitchFamily="34" charset="0"/>
              <a:cs typeface="Andalus" pitchFamily="18" charset="-78"/>
            </a:endParaRPr>
          </a:p>
          <a:p>
            <a:endParaRPr lang="en-US" dirty="0" smtClean="0">
              <a:latin typeface="Gill Sans MT" pitchFamily="34" charset="0"/>
              <a:cs typeface="Andalus" pitchFamily="18" charset="-78"/>
            </a:endParaRPr>
          </a:p>
          <a:p>
            <a:pPr>
              <a:buNone/>
            </a:pPr>
            <a:endParaRPr lang="en-US" dirty="0">
              <a:latin typeface="Gill Sans MT" pitchFamily="34" charset="0"/>
              <a:cs typeface="Andalus" pitchFamily="18" charset="-78"/>
            </a:endParaRPr>
          </a:p>
        </p:txBody>
      </p:sp>
      <p:pic>
        <p:nvPicPr>
          <p:cNvPr id="4" name="Picture 4"/>
          <p:cNvPicPr>
            <a:picLocks noChangeAspect="1" noChangeArrowheads="1"/>
          </p:cNvPicPr>
          <p:nvPr/>
        </p:nvPicPr>
        <p:blipFill>
          <a:blip r:embed="rId2" cstate="print"/>
          <a:srcRect/>
          <a:stretch>
            <a:fillRect/>
          </a:stretch>
        </p:blipFill>
        <p:spPr bwMode="auto">
          <a:xfrm>
            <a:off x="1295400" y="3505200"/>
            <a:ext cx="6248400" cy="2743200"/>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A7F818D1-58AB-48C0-BF41-50C758541D79}" type="slidenum">
              <a:rPr lang="en-US" smtClean="0"/>
              <a:pPr/>
              <a:t>30</a:t>
            </a:fld>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ill Sans MT" pitchFamily="34" charset="0"/>
                <a:cs typeface="Andalus" pitchFamily="18" charset="-78"/>
              </a:rPr>
              <a:t>Methods…..</a:t>
            </a:r>
            <a:endParaRPr lang="en-US" dirty="0">
              <a:latin typeface="Gill Sans MT" pitchFamily="34" charset="0"/>
              <a:cs typeface="Andalus" pitchFamily="18" charset="-78"/>
            </a:endParaRPr>
          </a:p>
        </p:txBody>
      </p:sp>
      <p:sp>
        <p:nvSpPr>
          <p:cNvPr id="3" name="Content Placeholder 2"/>
          <p:cNvSpPr>
            <a:spLocks noGrp="1"/>
          </p:cNvSpPr>
          <p:nvPr>
            <p:ph idx="1"/>
          </p:nvPr>
        </p:nvSpPr>
        <p:spPr/>
        <p:txBody>
          <a:bodyPr>
            <a:normAutofit fontScale="92500" lnSpcReduction="10000"/>
          </a:bodyPr>
          <a:lstStyle/>
          <a:p>
            <a:pPr>
              <a:lnSpc>
                <a:spcPct val="80000"/>
              </a:lnSpc>
              <a:buNone/>
            </a:pPr>
            <a:r>
              <a:rPr lang="en-GB" sz="2400" dirty="0" smtClean="0">
                <a:latin typeface="Gill Sans MT" pitchFamily="34" charset="0"/>
                <a:cs typeface="Andalus" pitchFamily="18" charset="-78"/>
              </a:rPr>
              <a:t> </a:t>
            </a:r>
            <a:r>
              <a:rPr lang="en-GB" sz="3500" b="1" dirty="0" smtClean="0">
                <a:latin typeface="Gill Sans MT" pitchFamily="34" charset="0"/>
                <a:cs typeface="Andalus" pitchFamily="18" charset="-78"/>
              </a:rPr>
              <a:t>(A). </a:t>
            </a:r>
            <a:r>
              <a:rPr lang="en-GB" b="1" dirty="0" smtClean="0">
                <a:latin typeface="Gill Sans MT" pitchFamily="34" charset="0"/>
                <a:cs typeface="Andalus" pitchFamily="18" charset="-78"/>
              </a:rPr>
              <a:t>Qualitative variable</a:t>
            </a:r>
            <a:r>
              <a:rPr lang="en-GB" dirty="0" smtClean="0">
                <a:latin typeface="Gill Sans MT" pitchFamily="34" charset="0"/>
                <a:cs typeface="Andalus" pitchFamily="18" charset="-78"/>
              </a:rPr>
              <a:t>: Count the number of </a:t>
            </a:r>
          </a:p>
          <a:p>
            <a:pPr>
              <a:lnSpc>
                <a:spcPct val="80000"/>
              </a:lnSpc>
              <a:buNone/>
            </a:pPr>
            <a:r>
              <a:rPr lang="en-GB" dirty="0" smtClean="0">
                <a:latin typeface="Gill Sans MT" pitchFamily="34" charset="0"/>
                <a:cs typeface="Andalus" pitchFamily="18" charset="-78"/>
              </a:rPr>
              <a:t>cases in each category.</a:t>
            </a:r>
          </a:p>
          <a:p>
            <a:pPr>
              <a:lnSpc>
                <a:spcPct val="125000"/>
              </a:lnSpc>
              <a:buNone/>
            </a:pPr>
            <a:r>
              <a:rPr lang="en-GB" dirty="0" smtClean="0">
                <a:latin typeface="Gill Sans MT" pitchFamily="34" charset="0"/>
                <a:cs typeface="Andalus" pitchFamily="18" charset="-78"/>
              </a:rPr>
              <a:t>Example: The ICU type of 25 patients entering intensive care unit at a given hospital: </a:t>
            </a:r>
          </a:p>
          <a:p>
            <a:pPr>
              <a:lnSpc>
                <a:spcPct val="125000"/>
              </a:lnSpc>
              <a:buNone/>
            </a:pPr>
            <a:r>
              <a:rPr lang="en-GB" dirty="0" smtClean="0">
                <a:latin typeface="Gill Sans MT" pitchFamily="34" charset="0"/>
                <a:cs typeface="Andalus" pitchFamily="18" charset="-78"/>
              </a:rPr>
              <a:t>           1. Medical</a:t>
            </a:r>
          </a:p>
          <a:p>
            <a:pPr>
              <a:lnSpc>
                <a:spcPct val="125000"/>
              </a:lnSpc>
              <a:buNone/>
            </a:pPr>
            <a:r>
              <a:rPr lang="en-GB" dirty="0" smtClean="0">
                <a:latin typeface="Gill Sans MT" pitchFamily="34" charset="0"/>
                <a:cs typeface="Andalus" pitchFamily="18" charset="-78"/>
              </a:rPr>
              <a:t>           2. Surgical</a:t>
            </a:r>
          </a:p>
          <a:p>
            <a:pPr>
              <a:lnSpc>
                <a:spcPct val="125000"/>
              </a:lnSpc>
              <a:buNone/>
            </a:pPr>
            <a:r>
              <a:rPr lang="en-GB" dirty="0" smtClean="0">
                <a:latin typeface="Gill Sans MT" pitchFamily="34" charset="0"/>
                <a:cs typeface="Andalus" pitchFamily="18" charset="-78"/>
              </a:rPr>
              <a:t>           3. Cardiac</a:t>
            </a:r>
          </a:p>
          <a:p>
            <a:pPr>
              <a:lnSpc>
                <a:spcPct val="125000"/>
              </a:lnSpc>
              <a:buNone/>
            </a:pPr>
            <a:r>
              <a:rPr lang="en-GB" dirty="0" smtClean="0">
                <a:latin typeface="Gill Sans MT" pitchFamily="34" charset="0"/>
                <a:cs typeface="Andalus" pitchFamily="18" charset="-78"/>
              </a:rPr>
              <a:t>  	       4. Other</a:t>
            </a:r>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31</a:t>
            </a:fld>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ill Sans MT" pitchFamily="34" charset="0"/>
                <a:cs typeface="Andalus" pitchFamily="18" charset="-78"/>
              </a:rPr>
              <a:t>Methods…..</a:t>
            </a:r>
            <a:endParaRPr lang="en-US" dirty="0">
              <a:latin typeface="Gill Sans MT" pitchFamily="34" charset="0"/>
              <a:cs typeface="Andalus" pitchFamily="18" charset="-78"/>
            </a:endParaRPr>
          </a:p>
        </p:txBody>
      </p:sp>
      <p:graphicFrame>
        <p:nvGraphicFramePr>
          <p:cNvPr id="4" name="Content Placeholder 3"/>
          <p:cNvGraphicFramePr>
            <a:graphicFrameLocks noGrp="1"/>
          </p:cNvGraphicFramePr>
          <p:nvPr>
            <p:ph idx="1"/>
          </p:nvPr>
        </p:nvGraphicFramePr>
        <p:xfrm>
          <a:off x="457200" y="1600200"/>
          <a:ext cx="8229600" cy="3212592"/>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cap="none" normalizeH="0" baseline="0" dirty="0" smtClean="0">
                          <a:ln>
                            <a:noFill/>
                          </a:ln>
                          <a:solidFill>
                            <a:schemeClr val="bg1"/>
                          </a:solidFill>
                          <a:effectLst/>
                          <a:latin typeface="Arial" charset="0"/>
                        </a:rPr>
                        <a:t>ICU Type</a:t>
                      </a:r>
                    </a:p>
                    <a:p>
                      <a:endParaRPr lang="en-US" dirty="0"/>
                    </a:p>
                  </a:txBody>
                  <a:tcPr/>
                </a:tc>
                <a:tc>
                  <a:txBody>
                    <a:bodyPr/>
                    <a:lstStyle/>
                    <a:p>
                      <a:r>
                        <a:rPr kumimoji="0" lang="en-US" sz="1800" b="0" i="0" u="none" strike="noStrike" cap="none" normalizeH="0" baseline="0" dirty="0" smtClean="0">
                          <a:ln>
                            <a:noFill/>
                          </a:ln>
                          <a:solidFill>
                            <a:schemeClr val="bg1"/>
                          </a:solidFill>
                          <a:effectLst/>
                          <a:latin typeface="Arial" charset="0"/>
                        </a:rPr>
                        <a:t>Frequency</a:t>
                      </a:r>
                      <a:endParaRPr lang="en-US" dirty="0">
                        <a:solidFill>
                          <a:schemeClr val="bg1"/>
                        </a:solidFill>
                      </a:endParaRPr>
                    </a:p>
                  </a:txBody>
                  <a:tcPr/>
                </a:tc>
                <a:tc>
                  <a:txBody>
                    <a:bodyPr/>
                    <a:lstStyle/>
                    <a:p>
                      <a:r>
                        <a:rPr kumimoji="0" lang="en-US" sz="1800" b="0" i="0" u="none" strike="noStrike" cap="none" normalizeH="0" baseline="0" dirty="0" smtClean="0">
                          <a:ln>
                            <a:noFill/>
                          </a:ln>
                          <a:solidFill>
                            <a:schemeClr val="bg1"/>
                          </a:solidFill>
                          <a:effectLst/>
                          <a:latin typeface="Arial" charset="0"/>
                        </a:rPr>
                        <a:t>Relative Frequency</a:t>
                      </a:r>
                      <a:endParaRPr lang="en-US" dirty="0">
                        <a:solidFill>
                          <a:schemeClr val="bg1"/>
                        </a:solidFill>
                      </a:endParaRPr>
                    </a:p>
                  </a:txBody>
                  <a:tcPr/>
                </a:tc>
                <a:extLst>
                  <a:ext uri="{0D108BD9-81ED-4DB2-BD59-A6C34878D82A}">
                    <a16:rowId xmlns:a16="http://schemas.microsoft.com/office/drawing/2014/main" val="10000"/>
                  </a:ext>
                </a:extLst>
              </a:tr>
              <a:tr h="3708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Medical</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Surgical</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Cardiac</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Other</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12</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6</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5</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2</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0.48</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0.24</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0.20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0.08</a:t>
                      </a:r>
                    </a:p>
                  </a:txBody>
                  <a:tcPr horzOverflow="overflow"/>
                </a:tc>
                <a:extLst>
                  <a:ext uri="{0D108BD9-81ED-4DB2-BD59-A6C34878D82A}">
                    <a16:rowId xmlns:a16="http://schemas.microsoft.com/office/drawing/2014/main" val="10001"/>
                  </a:ext>
                </a:extLst>
              </a:tr>
              <a:tr h="3708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rgbClr val="0000FF"/>
                          </a:solidFill>
                          <a:effectLst/>
                          <a:latin typeface="Arial" charset="0"/>
                        </a:rPr>
                        <a:t>Total</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rgbClr val="0000FF"/>
                          </a:solidFill>
                          <a:effectLst/>
                          <a:latin typeface="Arial" charset="0"/>
                        </a:rPr>
                        <a:t>25</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rgbClr val="0000FF"/>
                          </a:solidFill>
                          <a:effectLst/>
                          <a:latin typeface="Arial" charset="0"/>
                        </a:rPr>
                        <a:t>1.00</a:t>
                      </a:r>
                    </a:p>
                  </a:txBody>
                  <a:tcPr horzOverflow="overflow"/>
                </a:tc>
                <a:extLst>
                  <a:ext uri="{0D108BD9-81ED-4DB2-BD59-A6C34878D82A}">
                    <a16:rowId xmlns:a16="http://schemas.microsoft.com/office/drawing/2014/main" val="10002"/>
                  </a:ext>
                </a:extLst>
              </a:tr>
            </a:tbl>
          </a:graphicData>
        </a:graphic>
      </p:graphicFrame>
      <p:sp>
        <p:nvSpPr>
          <p:cNvPr id="5" name="Slide Number Placeholder 4"/>
          <p:cNvSpPr>
            <a:spLocks noGrp="1"/>
          </p:cNvSpPr>
          <p:nvPr>
            <p:ph type="sldNum" sz="quarter" idx="12"/>
          </p:nvPr>
        </p:nvSpPr>
        <p:spPr/>
        <p:txBody>
          <a:bodyPr/>
          <a:lstStyle/>
          <a:p>
            <a:fld id="{A7F818D1-58AB-48C0-BF41-50C758541D79}" type="slidenum">
              <a:rPr lang="en-US" smtClean="0"/>
              <a:pPr/>
              <a:t>32</a:t>
            </a:fld>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ill Sans MT" pitchFamily="34" charset="0"/>
                <a:cs typeface="Andalus" pitchFamily="18" charset="-78"/>
              </a:rPr>
              <a:t>Methods…..</a:t>
            </a:r>
            <a:endParaRPr lang="en-US" dirty="0">
              <a:latin typeface="Gill Sans MT" pitchFamily="34" charset="0"/>
              <a:cs typeface="Andalus" pitchFamily="18" charset="-78"/>
            </a:endParaRPr>
          </a:p>
        </p:txBody>
      </p:sp>
      <p:sp>
        <p:nvSpPr>
          <p:cNvPr id="3" name="Content Placeholder 2"/>
          <p:cNvSpPr>
            <a:spLocks noGrp="1"/>
          </p:cNvSpPr>
          <p:nvPr>
            <p:ph idx="1"/>
          </p:nvPr>
        </p:nvSpPr>
        <p:spPr/>
        <p:txBody>
          <a:bodyPr/>
          <a:lstStyle/>
          <a:p>
            <a:pPr>
              <a:lnSpc>
                <a:spcPct val="140000"/>
              </a:lnSpc>
              <a:buNone/>
            </a:pPr>
            <a:r>
              <a:rPr lang="en-GB" b="1" dirty="0" smtClean="0">
                <a:latin typeface="Gill Sans MT" pitchFamily="34" charset="0"/>
                <a:cs typeface="Andalus" pitchFamily="18" charset="-78"/>
              </a:rPr>
              <a:t>(B) Quantitative variable</a:t>
            </a:r>
            <a:r>
              <a:rPr lang="en-GB" dirty="0" smtClean="0">
                <a:latin typeface="Gill Sans MT" pitchFamily="34" charset="0"/>
                <a:cs typeface="Andalus" pitchFamily="18" charset="-78"/>
              </a:rPr>
              <a:t>: </a:t>
            </a:r>
          </a:p>
          <a:p>
            <a:pPr>
              <a:lnSpc>
                <a:spcPct val="140000"/>
              </a:lnSpc>
              <a:buFont typeface="Wingdings" pitchFamily="2" charset="2"/>
              <a:buChar char="ü"/>
            </a:pPr>
            <a:r>
              <a:rPr lang="en-GB" dirty="0" smtClean="0">
                <a:latin typeface="Gill Sans MT" pitchFamily="34" charset="0"/>
                <a:cs typeface="Andalus" pitchFamily="18" charset="-78"/>
              </a:rPr>
              <a:t>Select a set of continuous, non-overlapping  intervals such that each value can be placed in one, and only one, of the intervals.</a:t>
            </a:r>
          </a:p>
          <a:p>
            <a:pPr>
              <a:lnSpc>
                <a:spcPct val="140000"/>
              </a:lnSpc>
              <a:buFont typeface="Wingdings" pitchFamily="2" charset="2"/>
              <a:buChar char="ü"/>
            </a:pPr>
            <a:r>
              <a:rPr lang="en-GB" dirty="0" smtClean="0">
                <a:latin typeface="Gill Sans MT" pitchFamily="34" charset="0"/>
                <a:cs typeface="Andalus" pitchFamily="18" charset="-78"/>
              </a:rPr>
              <a:t>The first consideration is how many intervals to include</a:t>
            </a:r>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33</a:t>
            </a:fld>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ill Sans MT" pitchFamily="34" charset="0"/>
                <a:cs typeface="Andalus" pitchFamily="18" charset="-78"/>
              </a:rPr>
              <a:t>Methods…..</a:t>
            </a:r>
            <a:endParaRPr lang="en-US" dirty="0">
              <a:latin typeface="Gill Sans MT" pitchFamily="34" charset="0"/>
              <a:cs typeface="Andalus" pitchFamily="18" charset="-78"/>
            </a:endParaRPr>
          </a:p>
        </p:txBody>
      </p:sp>
      <p:sp>
        <p:nvSpPr>
          <p:cNvPr id="3" name="Content Placeholder 2"/>
          <p:cNvSpPr>
            <a:spLocks noGrp="1"/>
          </p:cNvSpPr>
          <p:nvPr>
            <p:ph idx="1"/>
          </p:nvPr>
        </p:nvSpPr>
        <p:spPr/>
        <p:txBody>
          <a:bodyPr/>
          <a:lstStyle/>
          <a:p>
            <a:pPr>
              <a:buFont typeface="Wingdings" pitchFamily="2" charset="2"/>
              <a:buChar char="Ø"/>
            </a:pPr>
            <a:r>
              <a:rPr lang="en-US" dirty="0" smtClean="0">
                <a:latin typeface="Gill Sans MT" pitchFamily="34" charset="0"/>
                <a:cs typeface="Andalus" pitchFamily="18" charset="-78"/>
              </a:rPr>
              <a:t> To group a set of observations we select a </a:t>
            </a:r>
            <a:r>
              <a:rPr lang="en-GB" dirty="0" smtClean="0">
                <a:latin typeface="Gill Sans MT" pitchFamily="34" charset="0"/>
                <a:cs typeface="Andalus" pitchFamily="18" charset="-78"/>
              </a:rPr>
              <a:t> continuous</a:t>
            </a:r>
            <a:r>
              <a:rPr lang="en-US" dirty="0" smtClean="0">
                <a:latin typeface="Gill Sans MT" pitchFamily="34" charset="0"/>
                <a:cs typeface="Andalus" pitchFamily="18" charset="-78"/>
              </a:rPr>
              <a:t>, non-overlapping intervals such that each value in the set of observations can be placed in one and only one, of the intervals.</a:t>
            </a:r>
          </a:p>
          <a:p>
            <a:pPr>
              <a:buNone/>
            </a:pPr>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34</a:t>
            </a:fld>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ill Sans MT" pitchFamily="34" charset="0"/>
                <a:cs typeface="Andalus" pitchFamily="18" charset="-78"/>
              </a:rPr>
              <a:t>Methods…..</a:t>
            </a:r>
            <a:endParaRPr lang="en-US" dirty="0">
              <a:latin typeface="Gill Sans MT" pitchFamily="34" charset="0"/>
              <a:cs typeface="Andalus" pitchFamily="18" charset="-78"/>
            </a:endParaRPr>
          </a:p>
        </p:txBody>
      </p:sp>
      <p:pic>
        <p:nvPicPr>
          <p:cNvPr id="4" name="Picture 4"/>
          <p:cNvPicPr>
            <a:picLocks noGrp="1" noChangeAspect="1" noChangeArrowheads="1"/>
          </p:cNvPicPr>
          <p:nvPr>
            <p:ph idx="1"/>
          </p:nvPr>
        </p:nvPicPr>
        <p:blipFill>
          <a:blip r:embed="rId2" cstate="print"/>
          <a:srcRect/>
          <a:stretch>
            <a:fillRect/>
          </a:stretch>
        </p:blipFill>
        <p:spPr>
          <a:xfrm>
            <a:off x="2438400" y="1295400"/>
            <a:ext cx="3352800" cy="5562600"/>
          </a:xfrm>
          <a:noFill/>
        </p:spPr>
      </p:pic>
      <p:sp>
        <p:nvSpPr>
          <p:cNvPr id="5" name="Slide Number Placeholder 4"/>
          <p:cNvSpPr>
            <a:spLocks noGrp="1"/>
          </p:cNvSpPr>
          <p:nvPr>
            <p:ph type="sldNum" sz="quarter" idx="12"/>
          </p:nvPr>
        </p:nvSpPr>
        <p:spPr/>
        <p:txBody>
          <a:bodyPr/>
          <a:lstStyle/>
          <a:p>
            <a:fld id="{A7F818D1-58AB-48C0-BF41-50C758541D79}" type="slidenum">
              <a:rPr lang="en-US" smtClean="0"/>
              <a:pPr/>
              <a:t>35</a:t>
            </a:fld>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ill Sans MT" pitchFamily="34" charset="0"/>
                <a:cs typeface="Andalus" pitchFamily="18" charset="-78"/>
              </a:rPr>
              <a:t>Methods…..</a:t>
            </a:r>
            <a:endParaRPr lang="en-US" dirty="0">
              <a:latin typeface="Gill Sans MT" pitchFamily="34" charset="0"/>
              <a:cs typeface="Andalus" pitchFamily="18" charset="-78"/>
            </a:endParaRPr>
          </a:p>
        </p:txBody>
      </p:sp>
      <p:pic>
        <p:nvPicPr>
          <p:cNvPr id="4" name="Picture 4"/>
          <p:cNvPicPr>
            <a:picLocks noGrp="1" noChangeAspect="1" noChangeArrowheads="1"/>
          </p:cNvPicPr>
          <p:nvPr>
            <p:ph idx="1"/>
          </p:nvPr>
        </p:nvPicPr>
        <p:blipFill>
          <a:blip r:embed="rId2" cstate="print"/>
          <a:srcRect/>
          <a:stretch>
            <a:fillRect/>
          </a:stretch>
        </p:blipFill>
        <p:spPr>
          <a:xfrm>
            <a:off x="762001" y="1905000"/>
            <a:ext cx="4191000" cy="4572000"/>
          </a:xfrm>
          <a:noFill/>
        </p:spPr>
      </p:pic>
      <p:sp>
        <p:nvSpPr>
          <p:cNvPr id="5" name="Slide Number Placeholder 4"/>
          <p:cNvSpPr>
            <a:spLocks noGrp="1"/>
          </p:cNvSpPr>
          <p:nvPr>
            <p:ph type="sldNum" sz="quarter" idx="12"/>
          </p:nvPr>
        </p:nvSpPr>
        <p:spPr/>
        <p:txBody>
          <a:bodyPr/>
          <a:lstStyle/>
          <a:p>
            <a:fld id="{A7F818D1-58AB-48C0-BF41-50C758541D79}" type="slidenum">
              <a:rPr lang="en-US" smtClean="0"/>
              <a:pPr/>
              <a:t>36</a:t>
            </a:fld>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smtClean="0">
                <a:latin typeface="Gill Sans MT" pitchFamily="34" charset="0"/>
                <a:cs typeface="Andalus" pitchFamily="18" charset="-78"/>
              </a:rPr>
              <a:t>Methods…..</a:t>
            </a:r>
            <a:endParaRPr lang="en-US" b="1" dirty="0">
              <a:latin typeface="Gill Sans MT" pitchFamily="34" charset="0"/>
              <a:cs typeface="Andalus" pitchFamily="18" charset="-78"/>
            </a:endParaRPr>
          </a:p>
        </p:txBody>
      </p:sp>
      <p:sp>
        <p:nvSpPr>
          <p:cNvPr id="3" name="Content Placeholder 2"/>
          <p:cNvSpPr>
            <a:spLocks noGrp="1"/>
          </p:cNvSpPr>
          <p:nvPr>
            <p:ph idx="1"/>
          </p:nvPr>
        </p:nvSpPr>
        <p:spPr>
          <a:xfrm>
            <a:off x="76200" y="1066800"/>
            <a:ext cx="8763000" cy="5654675"/>
          </a:xfrm>
        </p:spPr>
        <p:txBody>
          <a:bodyPr>
            <a:normAutofit fontScale="77500" lnSpcReduction="20000"/>
          </a:bodyPr>
          <a:lstStyle/>
          <a:p>
            <a:pPr>
              <a:buFont typeface="Wingdings" pitchFamily="2" charset="2"/>
              <a:buChar char="Ø"/>
            </a:pPr>
            <a:r>
              <a:rPr lang="en-GB" sz="3600" b="1" dirty="0" smtClean="0">
                <a:latin typeface="Gill Sans MT" pitchFamily="34" charset="0"/>
                <a:cs typeface="Andalus" pitchFamily="18" charset="-78"/>
              </a:rPr>
              <a:t>To determine the number of class intervals and the corresponding width, we use:</a:t>
            </a:r>
          </a:p>
          <a:p>
            <a:endParaRPr lang="en-GB" sz="3600" b="1" dirty="0" smtClean="0">
              <a:latin typeface="Gill Sans MT" pitchFamily="34" charset="0"/>
              <a:cs typeface="Andalus" pitchFamily="18" charset="-78"/>
            </a:endParaRPr>
          </a:p>
          <a:p>
            <a:pPr>
              <a:buFont typeface="Wingdings" pitchFamily="2" charset="2"/>
              <a:buChar char="Ø"/>
            </a:pPr>
            <a:r>
              <a:rPr lang="en-GB" sz="3600" b="1" dirty="0" smtClean="0">
                <a:latin typeface="Gill Sans MT" pitchFamily="34" charset="0"/>
                <a:cs typeface="Andalus" pitchFamily="18" charset="-78"/>
              </a:rPr>
              <a:t> Sturge’s rule:</a:t>
            </a:r>
            <a:endParaRPr lang="en-US" sz="2800" dirty="0" smtClean="0">
              <a:latin typeface="Gill Sans MT" pitchFamily="34" charset="0"/>
              <a:cs typeface="Andalus" pitchFamily="18" charset="-78"/>
            </a:endParaRPr>
          </a:p>
          <a:p>
            <a:pPr>
              <a:buNone/>
            </a:pPr>
            <a:r>
              <a:rPr lang="en-US" sz="2800" b="1" dirty="0" smtClean="0">
                <a:latin typeface="Gill Sans MT" pitchFamily="34" charset="0"/>
                <a:cs typeface="Andalus" pitchFamily="18" charset="-78"/>
              </a:rPr>
              <a:t>                                     </a:t>
            </a:r>
            <a:r>
              <a:rPr lang="en-US" sz="5100" b="1" dirty="0" smtClean="0">
                <a:latin typeface="Gill Sans MT" pitchFamily="34" charset="0"/>
                <a:cs typeface="Andalus" pitchFamily="18" charset="-78"/>
              </a:rPr>
              <a:t>K=1+3.322(logn)</a:t>
            </a:r>
          </a:p>
          <a:p>
            <a:pPr>
              <a:buNone/>
            </a:pPr>
            <a:r>
              <a:rPr lang="en-US" sz="5100" b="1" dirty="0" smtClean="0">
                <a:latin typeface="Gill Sans MT" pitchFamily="34" charset="0"/>
                <a:cs typeface="Andalus" pitchFamily="18" charset="-78"/>
              </a:rPr>
              <a:t>                   W=</a:t>
            </a:r>
            <a:r>
              <a:rPr lang="en-US" sz="5100" b="1" u="sng" dirty="0" smtClean="0">
                <a:latin typeface="Gill Sans MT" pitchFamily="34" charset="0"/>
                <a:cs typeface="Andalus" pitchFamily="18" charset="-78"/>
              </a:rPr>
              <a:t>L-S</a:t>
            </a:r>
            <a:r>
              <a:rPr lang="en-GB" sz="3600" b="1" dirty="0" smtClean="0">
                <a:latin typeface="Gill Sans MT" pitchFamily="34" charset="0"/>
                <a:cs typeface="Andalus" pitchFamily="18" charset="-78"/>
              </a:rPr>
              <a:t>	</a:t>
            </a:r>
          </a:p>
          <a:p>
            <a:pPr>
              <a:buNone/>
            </a:pPr>
            <a:r>
              <a:rPr lang="en-GB" sz="3600" b="1" dirty="0" smtClean="0">
                <a:latin typeface="Gill Sans MT" pitchFamily="34" charset="0"/>
                <a:cs typeface="Andalus" pitchFamily="18" charset="-78"/>
              </a:rPr>
              <a:t>                                        K</a:t>
            </a:r>
          </a:p>
          <a:p>
            <a:pPr>
              <a:buNone/>
            </a:pPr>
            <a:r>
              <a:rPr lang="en-GB" b="1" dirty="0" smtClean="0">
                <a:latin typeface="Gill Sans MT" pitchFamily="34" charset="0"/>
                <a:cs typeface="Andalus" pitchFamily="18" charset="-78"/>
              </a:rPr>
              <a:t>where</a:t>
            </a:r>
          </a:p>
          <a:p>
            <a:pPr eaLnBrk="0" hangingPunct="0">
              <a:buNone/>
            </a:pPr>
            <a:r>
              <a:rPr lang="en-GB" dirty="0" smtClean="0">
                <a:latin typeface="Gill Sans MT" pitchFamily="34" charset="0"/>
                <a:cs typeface="Andalus" pitchFamily="18" charset="-78"/>
              </a:rPr>
              <a:t>  </a:t>
            </a:r>
            <a:r>
              <a:rPr lang="en-GB" b="1" dirty="0" smtClean="0">
                <a:latin typeface="Gill Sans MT" pitchFamily="34" charset="0"/>
                <a:cs typeface="Andalus" pitchFamily="18" charset="-78"/>
              </a:rPr>
              <a:t>K =</a:t>
            </a:r>
            <a:r>
              <a:rPr lang="en-GB" dirty="0" smtClean="0">
                <a:latin typeface="Gill Sans MT" pitchFamily="34" charset="0"/>
                <a:cs typeface="Andalus" pitchFamily="18" charset="-78"/>
              </a:rPr>
              <a:t>  </a:t>
            </a:r>
            <a:r>
              <a:rPr lang="en-GB" b="1" dirty="0" smtClean="0">
                <a:latin typeface="Gill Sans MT" pitchFamily="34" charset="0"/>
                <a:cs typeface="Andalus" pitchFamily="18" charset="-78"/>
              </a:rPr>
              <a:t>number of class intervals	n = no. of observations</a:t>
            </a:r>
          </a:p>
          <a:p>
            <a:pPr eaLnBrk="0" hangingPunct="0">
              <a:buNone/>
            </a:pPr>
            <a:r>
              <a:rPr lang="en-GB" b="1" dirty="0" smtClean="0">
                <a:latin typeface="Gill Sans MT" pitchFamily="34" charset="0"/>
                <a:cs typeface="Andalus" pitchFamily="18" charset="-78"/>
              </a:rPr>
              <a:t>  W = width of the class interval	L = the largest value</a:t>
            </a:r>
          </a:p>
          <a:p>
            <a:pPr eaLnBrk="0" hangingPunct="0">
              <a:buNone/>
            </a:pPr>
            <a:r>
              <a:rPr lang="en-GB" b="1" dirty="0" smtClean="0">
                <a:latin typeface="Gill Sans MT" pitchFamily="34" charset="0"/>
                <a:cs typeface="Andalus" pitchFamily="18" charset="-78"/>
              </a:rPr>
              <a:t>   S =  the smallest value</a:t>
            </a:r>
          </a:p>
          <a:p>
            <a:pPr>
              <a:buNone/>
            </a:pPr>
            <a:endParaRPr lang="en-US" dirty="0" smtClean="0">
              <a:latin typeface="Gill Sans MT" pitchFamily="34" charset="0"/>
              <a:cs typeface="Andalus" pitchFamily="18" charset="-78"/>
            </a:endParaRPr>
          </a:p>
          <a:p>
            <a:pPr>
              <a:buNone/>
            </a:pPr>
            <a:endParaRPr lang="en-US" dirty="0" smtClean="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37</a:t>
            </a:fld>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ill Sans MT" pitchFamily="34" charset="0"/>
                <a:cs typeface="Andalus" pitchFamily="18" charset="-78"/>
              </a:rPr>
              <a:t>Methods…..</a:t>
            </a:r>
            <a:endParaRPr lang="en-US" dirty="0">
              <a:latin typeface="Gill Sans MT" pitchFamily="34" charset="0"/>
              <a:cs typeface="Andalus" pitchFamily="18" charset="-78"/>
            </a:endParaRPr>
          </a:p>
        </p:txBody>
      </p:sp>
      <p:sp>
        <p:nvSpPr>
          <p:cNvPr id="3" name="Content Placeholder 2"/>
          <p:cNvSpPr>
            <a:spLocks noGrp="1"/>
          </p:cNvSpPr>
          <p:nvPr>
            <p:ph idx="1"/>
          </p:nvPr>
        </p:nvSpPr>
        <p:spPr/>
        <p:txBody>
          <a:bodyPr>
            <a:normAutofit fontScale="92500" lnSpcReduction="20000"/>
          </a:bodyPr>
          <a:lstStyle/>
          <a:p>
            <a:pPr>
              <a:buNone/>
            </a:pPr>
            <a:r>
              <a:rPr lang="en-US" b="1" dirty="0" smtClean="0">
                <a:latin typeface="Gill Sans MT" pitchFamily="34" charset="0"/>
                <a:cs typeface="Andalus" pitchFamily="18" charset="-78"/>
              </a:rPr>
              <a:t>Example</a:t>
            </a:r>
          </a:p>
          <a:p>
            <a:pPr>
              <a:buNone/>
            </a:pPr>
            <a:r>
              <a:rPr lang="en-US" dirty="0" smtClean="0">
                <a:latin typeface="Gill Sans MT" pitchFamily="34" charset="0"/>
                <a:cs typeface="Andalus" pitchFamily="18" charset="-78"/>
              </a:rPr>
              <a:t>The birth weights (in Kilogram) of 30 children were</a:t>
            </a:r>
          </a:p>
          <a:p>
            <a:pPr>
              <a:buNone/>
            </a:pPr>
            <a:r>
              <a:rPr lang="en-US" dirty="0" smtClean="0">
                <a:latin typeface="Gill Sans MT" pitchFamily="34" charset="0"/>
                <a:cs typeface="Andalus" pitchFamily="18" charset="-78"/>
              </a:rPr>
              <a:t> recorded as follow:</a:t>
            </a:r>
          </a:p>
          <a:p>
            <a:pPr>
              <a:buNone/>
            </a:pPr>
            <a:r>
              <a:rPr lang="en-US" dirty="0" smtClean="0">
                <a:latin typeface="Gill Sans MT" pitchFamily="34" charset="0"/>
                <a:cs typeface="Andalus" pitchFamily="18" charset="-78"/>
              </a:rPr>
              <a:t>2.0, 2.1, 2.3, 3.0, 2.7, 2.8, 3.5, 3.1, 3.7, 4.0, 2.3, 3.5, 4.2, </a:t>
            </a:r>
          </a:p>
          <a:p>
            <a:pPr>
              <a:buNone/>
            </a:pPr>
            <a:r>
              <a:rPr lang="en-US" dirty="0" smtClean="0">
                <a:latin typeface="Gill Sans MT" pitchFamily="34" charset="0"/>
                <a:cs typeface="Andalus" pitchFamily="18" charset="-78"/>
              </a:rPr>
              <a:t>3.7, 3.2, 2.7, 2.5, 2.7, 3.8, 3.1, 3.0, 2.6, 2.8, 2.9, 3.5, 4.1, </a:t>
            </a:r>
          </a:p>
          <a:p>
            <a:pPr>
              <a:buNone/>
            </a:pPr>
            <a:r>
              <a:rPr lang="en-US" dirty="0" smtClean="0">
                <a:latin typeface="Gill Sans MT" pitchFamily="34" charset="0"/>
                <a:cs typeface="Andalus" pitchFamily="18" charset="-78"/>
              </a:rPr>
              <a:t>3.9, 2.8, 2.2, 3.1.</a:t>
            </a:r>
          </a:p>
          <a:p>
            <a:pPr>
              <a:buNone/>
            </a:pPr>
            <a:r>
              <a:rPr lang="en-US" dirty="0" smtClean="0">
                <a:latin typeface="Gill Sans MT" pitchFamily="34" charset="0"/>
                <a:cs typeface="Andalus" pitchFamily="18" charset="-78"/>
              </a:rPr>
              <a:t>K = 1+3.322(log30) = 5.91</a:t>
            </a:r>
          </a:p>
          <a:p>
            <a:pPr>
              <a:buNone/>
            </a:pPr>
            <a:r>
              <a:rPr lang="en-US" dirty="0" smtClean="0">
                <a:latin typeface="Gill Sans MT" pitchFamily="34" charset="0"/>
                <a:cs typeface="Andalus" pitchFamily="18" charset="-78"/>
              </a:rPr>
              <a:t>W = </a:t>
            </a:r>
            <a:r>
              <a:rPr lang="en-US" u="sng" dirty="0" smtClean="0">
                <a:latin typeface="Gill Sans MT" pitchFamily="34" charset="0"/>
                <a:cs typeface="Andalus" pitchFamily="18" charset="-78"/>
              </a:rPr>
              <a:t>4.2-2.0</a:t>
            </a:r>
            <a:r>
              <a:rPr lang="en-US" dirty="0" smtClean="0">
                <a:latin typeface="Gill Sans MT" pitchFamily="34" charset="0"/>
                <a:cs typeface="Andalus" pitchFamily="18" charset="-78"/>
              </a:rPr>
              <a:t> = 0.37 ≈0.4</a:t>
            </a:r>
          </a:p>
          <a:p>
            <a:pPr>
              <a:buNone/>
            </a:pPr>
            <a:r>
              <a:rPr lang="en-US" dirty="0" smtClean="0">
                <a:latin typeface="Gill Sans MT" pitchFamily="34" charset="0"/>
                <a:cs typeface="Andalus" pitchFamily="18" charset="-78"/>
              </a:rPr>
              <a:t>        5.91</a:t>
            </a:r>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38</a:t>
            </a:fld>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ill Sans MT" pitchFamily="34" charset="0"/>
                <a:cs typeface="Andalus" pitchFamily="18" charset="-78"/>
              </a:rPr>
              <a:t>Methods…..</a:t>
            </a:r>
            <a:endParaRPr lang="en-US" dirty="0">
              <a:latin typeface="Gill Sans MT" pitchFamily="34" charset="0"/>
              <a:cs typeface="Andalus" pitchFamily="18" charset="-78"/>
            </a:endParaRPr>
          </a:p>
        </p:txBody>
      </p:sp>
      <p:graphicFrame>
        <p:nvGraphicFramePr>
          <p:cNvPr id="5" name="Content Placeholder 4"/>
          <p:cNvGraphicFramePr>
            <a:graphicFrameLocks noGrp="1"/>
          </p:cNvGraphicFramePr>
          <p:nvPr>
            <p:ph idx="1"/>
          </p:nvPr>
        </p:nvGraphicFramePr>
        <p:xfrm>
          <a:off x="381000" y="1219200"/>
          <a:ext cx="8229600" cy="5394960"/>
        </p:xfrm>
        <a:graphic>
          <a:graphicData uri="http://schemas.openxmlformats.org/drawingml/2006/table">
            <a:tbl>
              <a:tblPr firstRow="1" bandRow="1">
                <a:tableStyleId>{5C22544A-7EE6-4342-B048-85BDC9FD1C3A}</a:tableStyleId>
              </a:tblPr>
              <a:tblGrid>
                <a:gridCol w="1645920">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gridCol w="1645920">
                  <a:extLst>
                    <a:ext uri="{9D8B030D-6E8A-4147-A177-3AD203B41FA5}">
                      <a16:colId xmlns:a16="http://schemas.microsoft.com/office/drawing/2014/main" val="20002"/>
                    </a:ext>
                  </a:extLst>
                </a:gridCol>
                <a:gridCol w="1645920">
                  <a:extLst>
                    <a:ext uri="{9D8B030D-6E8A-4147-A177-3AD203B41FA5}">
                      <a16:colId xmlns:a16="http://schemas.microsoft.com/office/drawing/2014/main" val="20003"/>
                    </a:ext>
                  </a:extLst>
                </a:gridCol>
                <a:gridCol w="1645920">
                  <a:extLst>
                    <a:ext uri="{9D8B030D-6E8A-4147-A177-3AD203B41FA5}">
                      <a16:colId xmlns:a16="http://schemas.microsoft.com/office/drawing/2014/main" val="20004"/>
                    </a:ext>
                  </a:extLst>
                </a:gridCol>
              </a:tblGrid>
              <a:tr h="370840">
                <a:tc>
                  <a:txBody>
                    <a:bodyPr/>
                    <a:lstStyle/>
                    <a:p>
                      <a:endParaRPr lang="en-US" sz="1800" b="1" kern="1200" baseline="0" dirty="0" smtClean="0">
                        <a:solidFill>
                          <a:schemeClr val="lt1"/>
                        </a:solidFill>
                        <a:latin typeface="+mn-lt"/>
                        <a:ea typeface="+mn-ea"/>
                        <a:cs typeface="+mn-cs"/>
                      </a:endParaRPr>
                    </a:p>
                    <a:p>
                      <a:r>
                        <a:rPr lang="en-US" sz="1800" b="1" kern="1200" baseline="0" dirty="0" smtClean="0">
                          <a:solidFill>
                            <a:schemeClr val="lt1"/>
                          </a:solidFill>
                          <a:latin typeface="+mn-lt"/>
                          <a:ea typeface="+mn-ea"/>
                          <a:cs typeface="+mn-cs"/>
                        </a:rPr>
                        <a:t>Birth weight </a:t>
                      </a:r>
                    </a:p>
                    <a:p>
                      <a:endParaRPr lang="en-US" dirty="0"/>
                    </a:p>
                  </a:txBody>
                  <a:tcPr/>
                </a:tc>
                <a:tc>
                  <a:txBody>
                    <a:bodyPr/>
                    <a:lstStyle/>
                    <a:p>
                      <a:endParaRPr lang="en-US" sz="1800" b="1" kern="1200" baseline="0" dirty="0" smtClean="0">
                        <a:solidFill>
                          <a:schemeClr val="lt1"/>
                        </a:solidFill>
                        <a:latin typeface="+mn-lt"/>
                        <a:ea typeface="+mn-ea"/>
                        <a:cs typeface="+mn-cs"/>
                      </a:endParaRPr>
                    </a:p>
                    <a:p>
                      <a:r>
                        <a:rPr lang="en-US" sz="1800" b="1" kern="1200" baseline="0" dirty="0" smtClean="0">
                          <a:solidFill>
                            <a:schemeClr val="lt1"/>
                          </a:solidFill>
                          <a:latin typeface="+mn-lt"/>
                          <a:ea typeface="+mn-ea"/>
                          <a:cs typeface="+mn-cs"/>
                        </a:rPr>
                        <a:t>Tally mark </a:t>
                      </a:r>
                    </a:p>
                    <a:p>
                      <a:endParaRPr lang="en-US" dirty="0"/>
                    </a:p>
                  </a:txBody>
                  <a:tcPr/>
                </a:tc>
                <a:tc>
                  <a:txBody>
                    <a:bodyPr/>
                    <a:lstStyle/>
                    <a:p>
                      <a:endParaRPr lang="en-US" sz="1800" b="1" kern="1200" baseline="0" dirty="0" smtClean="0">
                        <a:solidFill>
                          <a:schemeClr val="lt1"/>
                        </a:solidFill>
                        <a:latin typeface="+mn-lt"/>
                        <a:ea typeface="+mn-ea"/>
                        <a:cs typeface="+mn-cs"/>
                      </a:endParaRPr>
                    </a:p>
                    <a:p>
                      <a:r>
                        <a:rPr lang="en-US" sz="1800" b="1" kern="1200" baseline="0" dirty="0" smtClean="0">
                          <a:solidFill>
                            <a:schemeClr val="lt1"/>
                          </a:solidFill>
                          <a:latin typeface="+mn-lt"/>
                          <a:ea typeface="+mn-ea"/>
                          <a:cs typeface="+mn-cs"/>
                        </a:rPr>
                        <a:t>No. of children </a:t>
                      </a:r>
                    </a:p>
                    <a:p>
                      <a:endParaRPr lang="en-US" dirty="0"/>
                    </a:p>
                  </a:txBody>
                  <a:tcPr/>
                </a:tc>
                <a:tc>
                  <a:txBody>
                    <a:bodyPr/>
                    <a:lstStyle/>
                    <a:p>
                      <a:endParaRPr lang="en-US" sz="1800" b="1" kern="1200" baseline="0" dirty="0" smtClean="0">
                        <a:solidFill>
                          <a:schemeClr val="lt1"/>
                        </a:solidFill>
                        <a:latin typeface="+mn-lt"/>
                        <a:ea typeface="+mn-ea"/>
                        <a:cs typeface="+mn-cs"/>
                      </a:endParaRPr>
                    </a:p>
                    <a:p>
                      <a:r>
                        <a:rPr lang="en-US" sz="1800" b="1" kern="1200" baseline="0" dirty="0" smtClean="0">
                          <a:solidFill>
                            <a:schemeClr val="lt1"/>
                          </a:solidFill>
                          <a:latin typeface="+mn-lt"/>
                          <a:ea typeface="+mn-ea"/>
                          <a:cs typeface="+mn-cs"/>
                        </a:rPr>
                        <a:t>% </a:t>
                      </a:r>
                    </a:p>
                    <a:p>
                      <a:endParaRPr lang="en-US" dirty="0"/>
                    </a:p>
                  </a:txBody>
                  <a:tcPr/>
                </a:tc>
                <a:tc>
                  <a:txBody>
                    <a:bodyPr/>
                    <a:lstStyle/>
                    <a:p>
                      <a:endParaRPr lang="en-US" sz="1800" b="1" kern="1200" baseline="0" dirty="0" smtClean="0">
                        <a:solidFill>
                          <a:schemeClr val="lt1"/>
                        </a:solidFill>
                        <a:latin typeface="+mn-lt"/>
                        <a:ea typeface="+mn-ea"/>
                        <a:cs typeface="+mn-cs"/>
                      </a:endParaRPr>
                    </a:p>
                    <a:p>
                      <a:r>
                        <a:rPr lang="en-US" sz="1800" b="1" kern="1200" baseline="0" dirty="0" smtClean="0">
                          <a:solidFill>
                            <a:schemeClr val="lt1"/>
                          </a:solidFill>
                          <a:latin typeface="+mn-lt"/>
                          <a:ea typeface="+mn-ea"/>
                          <a:cs typeface="+mn-cs"/>
                        </a:rPr>
                        <a:t>Cumulative freq. </a:t>
                      </a:r>
                    </a:p>
                    <a:p>
                      <a:endParaRPr lang="en-US" dirty="0"/>
                    </a:p>
                  </a:txBody>
                  <a:tcPr/>
                </a:tc>
                <a:extLst>
                  <a:ext uri="{0D108BD9-81ED-4DB2-BD59-A6C34878D82A}">
                    <a16:rowId xmlns:a16="http://schemas.microsoft.com/office/drawing/2014/main" val="10000"/>
                  </a:ext>
                </a:extLst>
              </a:tr>
              <a:tr h="370840">
                <a:tc>
                  <a:txBody>
                    <a:bodyPr/>
                    <a:lstStyle/>
                    <a:p>
                      <a:endParaRPr lang="en-US" sz="1800" kern="1200" baseline="0" dirty="0" smtClean="0">
                        <a:solidFill>
                          <a:schemeClr val="dk1"/>
                        </a:solidFill>
                        <a:latin typeface="+mn-lt"/>
                        <a:ea typeface="+mn-ea"/>
                        <a:cs typeface="+mn-cs"/>
                      </a:endParaRPr>
                    </a:p>
                    <a:p>
                      <a:r>
                        <a:rPr lang="en-US" sz="1800" kern="1200" baseline="0" dirty="0" smtClean="0">
                          <a:solidFill>
                            <a:schemeClr val="dk1"/>
                          </a:solidFill>
                          <a:latin typeface="+mn-lt"/>
                          <a:ea typeface="+mn-ea"/>
                          <a:cs typeface="+mn-cs"/>
                        </a:rPr>
                        <a:t>2.0 - 2.3 </a:t>
                      </a:r>
                    </a:p>
                    <a:p>
                      <a:endParaRPr lang="en-US" sz="1800" kern="1200" baseline="0" dirty="0" smtClean="0">
                        <a:solidFill>
                          <a:schemeClr val="dk1"/>
                        </a:solidFill>
                        <a:latin typeface="+mn-lt"/>
                        <a:ea typeface="+mn-ea"/>
                        <a:cs typeface="+mn-cs"/>
                      </a:endParaRPr>
                    </a:p>
                    <a:p>
                      <a:r>
                        <a:rPr lang="en-US" sz="1800" kern="1200" baseline="0" dirty="0" smtClean="0">
                          <a:solidFill>
                            <a:schemeClr val="dk1"/>
                          </a:solidFill>
                          <a:latin typeface="+mn-lt"/>
                          <a:ea typeface="+mn-ea"/>
                          <a:cs typeface="+mn-cs"/>
                        </a:rPr>
                        <a:t>2.4 - 2.7 </a:t>
                      </a:r>
                    </a:p>
                    <a:p>
                      <a:endParaRPr lang="en-US" sz="1800" kern="1200" baseline="0" dirty="0" smtClean="0">
                        <a:solidFill>
                          <a:schemeClr val="dk1"/>
                        </a:solidFill>
                        <a:latin typeface="+mn-lt"/>
                        <a:ea typeface="+mn-ea"/>
                        <a:cs typeface="+mn-cs"/>
                      </a:endParaRPr>
                    </a:p>
                    <a:p>
                      <a:r>
                        <a:rPr lang="en-US" sz="1800" kern="1200" baseline="0" dirty="0" smtClean="0">
                          <a:solidFill>
                            <a:schemeClr val="dk1"/>
                          </a:solidFill>
                          <a:latin typeface="+mn-lt"/>
                          <a:ea typeface="+mn-ea"/>
                          <a:cs typeface="+mn-cs"/>
                        </a:rPr>
                        <a:t>2.8 - 3.1 </a:t>
                      </a:r>
                    </a:p>
                    <a:p>
                      <a:endParaRPr lang="en-US" sz="1800" kern="1200" baseline="0" dirty="0" smtClean="0">
                        <a:solidFill>
                          <a:schemeClr val="dk1"/>
                        </a:solidFill>
                        <a:latin typeface="+mn-lt"/>
                        <a:ea typeface="+mn-ea"/>
                        <a:cs typeface="+mn-cs"/>
                      </a:endParaRPr>
                    </a:p>
                    <a:p>
                      <a:r>
                        <a:rPr lang="en-US" sz="1800" kern="1200" baseline="0" dirty="0" smtClean="0">
                          <a:solidFill>
                            <a:schemeClr val="dk1"/>
                          </a:solidFill>
                          <a:latin typeface="+mn-lt"/>
                          <a:ea typeface="+mn-ea"/>
                          <a:cs typeface="+mn-cs"/>
                        </a:rPr>
                        <a:t>3.2 - 3.5 </a:t>
                      </a:r>
                    </a:p>
                    <a:p>
                      <a:endParaRPr lang="en-US" sz="1800" kern="1200" baseline="0" dirty="0" smtClean="0">
                        <a:solidFill>
                          <a:schemeClr val="dk1"/>
                        </a:solidFill>
                        <a:latin typeface="+mn-lt"/>
                        <a:ea typeface="+mn-ea"/>
                        <a:cs typeface="+mn-cs"/>
                      </a:endParaRPr>
                    </a:p>
                    <a:p>
                      <a:r>
                        <a:rPr lang="en-US" sz="1800" kern="1200" baseline="0" dirty="0" smtClean="0">
                          <a:solidFill>
                            <a:schemeClr val="dk1"/>
                          </a:solidFill>
                          <a:latin typeface="+mn-lt"/>
                          <a:ea typeface="+mn-ea"/>
                          <a:cs typeface="+mn-cs"/>
                        </a:rPr>
                        <a:t>3.6 - 3.9 </a:t>
                      </a:r>
                    </a:p>
                    <a:p>
                      <a:endParaRPr lang="en-US" sz="1800" kern="1200" baseline="0" dirty="0" smtClean="0">
                        <a:solidFill>
                          <a:schemeClr val="dk1"/>
                        </a:solidFill>
                        <a:latin typeface="+mn-lt"/>
                        <a:ea typeface="+mn-ea"/>
                        <a:cs typeface="+mn-cs"/>
                      </a:endParaRPr>
                    </a:p>
                    <a:p>
                      <a:r>
                        <a:rPr lang="en-US" sz="1800" kern="1200" baseline="0" dirty="0" smtClean="0">
                          <a:solidFill>
                            <a:schemeClr val="dk1"/>
                          </a:solidFill>
                          <a:latin typeface="+mn-lt"/>
                          <a:ea typeface="+mn-ea"/>
                          <a:cs typeface="+mn-cs"/>
                        </a:rPr>
                        <a:t>4.0 - 4.3 </a:t>
                      </a:r>
                    </a:p>
                    <a:p>
                      <a:endParaRPr lang="en-US" sz="1800" kern="1200" baseline="0" dirty="0" smtClean="0">
                        <a:solidFill>
                          <a:schemeClr val="dk1"/>
                        </a:solidFill>
                        <a:latin typeface="+mn-lt"/>
                        <a:ea typeface="+mn-ea"/>
                        <a:cs typeface="+mn-cs"/>
                      </a:endParaRPr>
                    </a:p>
                    <a:p>
                      <a:r>
                        <a:rPr lang="en-US" sz="1800" b="1" kern="1200" baseline="0" dirty="0" smtClean="0">
                          <a:solidFill>
                            <a:schemeClr val="dk1"/>
                          </a:solidFill>
                          <a:latin typeface="+mn-lt"/>
                          <a:ea typeface="+mn-ea"/>
                          <a:cs typeface="+mn-cs"/>
                        </a:rPr>
                        <a:t>Total </a:t>
                      </a:r>
                    </a:p>
                    <a:p>
                      <a:endParaRPr lang="en-US" dirty="0"/>
                    </a:p>
                  </a:txBody>
                  <a:tcPr/>
                </a:tc>
                <a:tc>
                  <a:txBody>
                    <a:bodyPr/>
                    <a:lstStyle/>
                    <a:p>
                      <a:endParaRPr lang="en-US" dirty="0" smtClean="0"/>
                    </a:p>
                    <a:p>
                      <a:r>
                        <a:rPr lang="en-US" sz="1800" kern="1200" baseline="0" dirty="0" smtClean="0">
                          <a:solidFill>
                            <a:schemeClr val="dk1"/>
                          </a:solidFill>
                          <a:latin typeface="+mn-lt"/>
                          <a:ea typeface="+mn-ea"/>
                          <a:cs typeface="+mn-cs"/>
                        </a:rPr>
                        <a:t>||||</a:t>
                      </a:r>
                    </a:p>
                    <a:p>
                      <a:endParaRPr lang="en-US" sz="1800" kern="1200" baseline="0" dirty="0" smtClean="0">
                        <a:solidFill>
                          <a:schemeClr val="dk1"/>
                        </a:solidFill>
                        <a:latin typeface="+mn-lt"/>
                        <a:ea typeface="+mn-ea"/>
                        <a:cs typeface="+mn-cs"/>
                      </a:endParaRPr>
                    </a:p>
                    <a:p>
                      <a:r>
                        <a:rPr lang="en-US" sz="1800" kern="1200" baseline="0" dirty="0" smtClean="0">
                          <a:solidFill>
                            <a:schemeClr val="dk1"/>
                          </a:solidFill>
                          <a:latin typeface="+mn-lt"/>
                          <a:ea typeface="+mn-ea"/>
                          <a:cs typeface="+mn-cs"/>
                        </a:rPr>
                        <a:t>|||||</a:t>
                      </a:r>
                    </a:p>
                    <a:p>
                      <a:endParaRPr lang="en-US" sz="1800" kern="1200" baseline="0" dirty="0" smtClean="0">
                        <a:solidFill>
                          <a:schemeClr val="dk1"/>
                        </a:solidFill>
                        <a:latin typeface="+mn-lt"/>
                        <a:ea typeface="+mn-ea"/>
                        <a:cs typeface="+mn-cs"/>
                      </a:endParaRPr>
                    </a:p>
                    <a:p>
                      <a:r>
                        <a:rPr lang="en-US" sz="1800" kern="1200" baseline="0" dirty="0" smtClean="0">
                          <a:solidFill>
                            <a:schemeClr val="dk1"/>
                          </a:solidFill>
                          <a:latin typeface="+mn-lt"/>
                          <a:ea typeface="+mn-ea"/>
                          <a:cs typeface="+mn-cs"/>
                        </a:rPr>
                        <a:t>|||| |||||</a:t>
                      </a:r>
                    </a:p>
                    <a:p>
                      <a:endParaRPr lang="en-US" sz="1800" kern="1200" baseline="0" dirty="0" smtClean="0">
                        <a:solidFill>
                          <a:schemeClr val="dk1"/>
                        </a:solidFill>
                        <a:latin typeface="+mn-lt"/>
                        <a:ea typeface="+mn-ea"/>
                        <a:cs typeface="+mn-cs"/>
                      </a:endParaRPr>
                    </a:p>
                    <a:p>
                      <a:r>
                        <a:rPr lang="en-US" sz="1800" kern="1200" baseline="0" dirty="0" smtClean="0">
                          <a:solidFill>
                            <a:schemeClr val="dk1"/>
                          </a:solidFill>
                          <a:latin typeface="+mn-lt"/>
                          <a:ea typeface="+mn-ea"/>
                          <a:cs typeface="+mn-cs"/>
                        </a:rPr>
                        <a:t>|||| </a:t>
                      </a:r>
                    </a:p>
                    <a:p>
                      <a:endParaRPr lang="en-US" sz="1800" kern="1200" baseline="0" dirty="0" smtClean="0">
                        <a:solidFill>
                          <a:schemeClr val="dk1"/>
                        </a:solidFill>
                        <a:latin typeface="+mn-lt"/>
                        <a:ea typeface="+mn-ea"/>
                        <a:cs typeface="+mn-cs"/>
                      </a:endParaRPr>
                    </a:p>
                    <a:p>
                      <a:r>
                        <a:rPr lang="en-US" sz="1800" kern="1200" baseline="0" dirty="0" smtClean="0">
                          <a:solidFill>
                            <a:schemeClr val="dk1"/>
                          </a:solidFill>
                          <a:latin typeface="+mn-lt"/>
                          <a:ea typeface="+mn-ea"/>
                          <a:cs typeface="+mn-cs"/>
                        </a:rPr>
                        <a:t>||| </a:t>
                      </a:r>
                    </a:p>
                    <a:p>
                      <a:endParaRPr lang="en-US" sz="1800" kern="1200" baseline="0" dirty="0" smtClean="0">
                        <a:solidFill>
                          <a:schemeClr val="dk1"/>
                        </a:solidFill>
                        <a:latin typeface="+mn-lt"/>
                        <a:ea typeface="+mn-ea"/>
                        <a:cs typeface="+mn-cs"/>
                      </a:endParaRPr>
                    </a:p>
                    <a:p>
                      <a:r>
                        <a:rPr lang="en-US" sz="1800" kern="1200" baseline="0" dirty="0" smtClean="0">
                          <a:solidFill>
                            <a:schemeClr val="dk1"/>
                          </a:solidFill>
                          <a:latin typeface="+mn-lt"/>
                          <a:ea typeface="+mn-ea"/>
                          <a:cs typeface="+mn-cs"/>
                        </a:rPr>
                        <a:t>||| </a:t>
                      </a:r>
                    </a:p>
                    <a:p>
                      <a:r>
                        <a:rPr lang="en-US" sz="1800" kern="1200" baseline="0" dirty="0" smtClean="0">
                          <a:solidFill>
                            <a:schemeClr val="dk1"/>
                          </a:solidFill>
                          <a:latin typeface="+mn-lt"/>
                          <a:ea typeface="+mn-ea"/>
                          <a:cs typeface="+mn-cs"/>
                        </a:rPr>
                        <a:t> </a:t>
                      </a:r>
                    </a:p>
                    <a:p>
                      <a:endParaRPr lang="en-US" sz="1800" kern="1200" baseline="0" dirty="0" smtClean="0">
                        <a:solidFill>
                          <a:schemeClr val="dk1"/>
                        </a:solidFill>
                        <a:latin typeface="+mn-lt"/>
                        <a:ea typeface="+mn-ea"/>
                        <a:cs typeface="+mn-cs"/>
                      </a:endParaRPr>
                    </a:p>
                    <a:p>
                      <a:endParaRPr lang="en-US" dirty="0"/>
                    </a:p>
                  </a:txBody>
                  <a:tcPr/>
                </a:tc>
                <a:tc>
                  <a:txBody>
                    <a:bodyPr/>
                    <a:lstStyle/>
                    <a:p>
                      <a:endParaRPr lang="en-US" sz="1800" kern="1200" baseline="0" dirty="0" smtClean="0">
                        <a:solidFill>
                          <a:schemeClr val="dk1"/>
                        </a:solidFill>
                        <a:latin typeface="+mn-lt"/>
                        <a:ea typeface="+mn-ea"/>
                        <a:cs typeface="+mn-cs"/>
                      </a:endParaRPr>
                    </a:p>
                    <a:p>
                      <a:r>
                        <a:rPr lang="en-US" sz="1800" kern="1200" baseline="0" dirty="0" smtClean="0">
                          <a:solidFill>
                            <a:schemeClr val="dk1"/>
                          </a:solidFill>
                          <a:latin typeface="+mn-lt"/>
                          <a:ea typeface="+mn-ea"/>
                          <a:cs typeface="+mn-cs"/>
                        </a:rPr>
                        <a:t>5 </a:t>
                      </a:r>
                    </a:p>
                    <a:p>
                      <a:endParaRPr lang="en-US" sz="1800" kern="1200" baseline="0" dirty="0" smtClean="0">
                        <a:solidFill>
                          <a:schemeClr val="dk1"/>
                        </a:solidFill>
                        <a:latin typeface="+mn-lt"/>
                        <a:ea typeface="+mn-ea"/>
                        <a:cs typeface="+mn-cs"/>
                      </a:endParaRPr>
                    </a:p>
                    <a:p>
                      <a:r>
                        <a:rPr lang="en-US" sz="1800" kern="1200" baseline="0" dirty="0" smtClean="0">
                          <a:solidFill>
                            <a:schemeClr val="dk1"/>
                          </a:solidFill>
                          <a:latin typeface="+mn-lt"/>
                          <a:ea typeface="+mn-ea"/>
                          <a:cs typeface="+mn-cs"/>
                        </a:rPr>
                        <a:t>5 </a:t>
                      </a:r>
                    </a:p>
                    <a:p>
                      <a:endParaRPr lang="en-US" sz="1800" kern="1200" baseline="0" dirty="0" smtClean="0">
                        <a:solidFill>
                          <a:schemeClr val="dk1"/>
                        </a:solidFill>
                        <a:latin typeface="+mn-lt"/>
                        <a:ea typeface="+mn-ea"/>
                        <a:cs typeface="+mn-cs"/>
                      </a:endParaRPr>
                    </a:p>
                    <a:p>
                      <a:r>
                        <a:rPr lang="en-US" sz="1800" kern="1200" baseline="0" dirty="0" smtClean="0">
                          <a:solidFill>
                            <a:schemeClr val="dk1"/>
                          </a:solidFill>
                          <a:latin typeface="+mn-lt"/>
                          <a:ea typeface="+mn-ea"/>
                          <a:cs typeface="+mn-cs"/>
                        </a:rPr>
                        <a:t>9 </a:t>
                      </a:r>
                    </a:p>
                    <a:p>
                      <a:endParaRPr lang="en-US" sz="1800" kern="1200" baseline="0" dirty="0" smtClean="0">
                        <a:solidFill>
                          <a:schemeClr val="dk1"/>
                        </a:solidFill>
                        <a:latin typeface="+mn-lt"/>
                        <a:ea typeface="+mn-ea"/>
                        <a:cs typeface="+mn-cs"/>
                      </a:endParaRPr>
                    </a:p>
                    <a:p>
                      <a:r>
                        <a:rPr lang="en-US" sz="1800" kern="1200" baseline="0" dirty="0" smtClean="0">
                          <a:solidFill>
                            <a:schemeClr val="dk1"/>
                          </a:solidFill>
                          <a:latin typeface="+mn-lt"/>
                          <a:ea typeface="+mn-ea"/>
                          <a:cs typeface="+mn-cs"/>
                        </a:rPr>
                        <a:t>4 </a:t>
                      </a:r>
                    </a:p>
                    <a:p>
                      <a:endParaRPr lang="en-US" sz="1800" kern="1200" baseline="0" dirty="0" smtClean="0">
                        <a:solidFill>
                          <a:schemeClr val="dk1"/>
                        </a:solidFill>
                        <a:latin typeface="+mn-lt"/>
                        <a:ea typeface="+mn-ea"/>
                        <a:cs typeface="+mn-cs"/>
                      </a:endParaRPr>
                    </a:p>
                    <a:p>
                      <a:r>
                        <a:rPr lang="en-US" sz="1800" kern="1200" baseline="0" dirty="0" smtClean="0">
                          <a:solidFill>
                            <a:schemeClr val="dk1"/>
                          </a:solidFill>
                          <a:latin typeface="+mn-lt"/>
                          <a:ea typeface="+mn-ea"/>
                          <a:cs typeface="+mn-cs"/>
                        </a:rPr>
                        <a:t>4 </a:t>
                      </a:r>
                    </a:p>
                    <a:p>
                      <a:endParaRPr lang="en-US" sz="1800" kern="1200" baseline="0" dirty="0" smtClean="0">
                        <a:solidFill>
                          <a:schemeClr val="dk1"/>
                        </a:solidFill>
                        <a:latin typeface="+mn-lt"/>
                        <a:ea typeface="+mn-ea"/>
                        <a:cs typeface="+mn-cs"/>
                      </a:endParaRPr>
                    </a:p>
                    <a:p>
                      <a:r>
                        <a:rPr lang="en-US" sz="1800" kern="1200" baseline="0" dirty="0" smtClean="0">
                          <a:solidFill>
                            <a:schemeClr val="dk1"/>
                          </a:solidFill>
                          <a:latin typeface="+mn-lt"/>
                          <a:ea typeface="+mn-ea"/>
                          <a:cs typeface="+mn-cs"/>
                        </a:rPr>
                        <a:t>3 </a:t>
                      </a:r>
                    </a:p>
                    <a:p>
                      <a:endParaRPr lang="en-US" sz="1800" kern="1200" baseline="0" dirty="0" smtClean="0">
                        <a:solidFill>
                          <a:schemeClr val="dk1"/>
                        </a:solidFill>
                        <a:latin typeface="+mn-lt"/>
                        <a:ea typeface="+mn-ea"/>
                        <a:cs typeface="+mn-cs"/>
                      </a:endParaRPr>
                    </a:p>
                    <a:p>
                      <a:r>
                        <a:rPr lang="en-US" sz="1800" kern="1200" baseline="0" dirty="0" smtClean="0">
                          <a:solidFill>
                            <a:schemeClr val="dk1"/>
                          </a:solidFill>
                          <a:latin typeface="+mn-lt"/>
                          <a:ea typeface="+mn-ea"/>
                          <a:cs typeface="+mn-cs"/>
                        </a:rPr>
                        <a:t>30 </a:t>
                      </a:r>
                    </a:p>
                    <a:p>
                      <a:endParaRPr lang="en-US" dirty="0"/>
                    </a:p>
                  </a:txBody>
                  <a:tcPr/>
                </a:tc>
                <a:tc>
                  <a:txBody>
                    <a:bodyPr/>
                    <a:lstStyle/>
                    <a:p>
                      <a:endParaRPr lang="en-US" sz="1800" kern="1200" baseline="0" dirty="0" smtClean="0">
                        <a:solidFill>
                          <a:schemeClr val="dk1"/>
                        </a:solidFill>
                        <a:latin typeface="+mn-lt"/>
                        <a:ea typeface="+mn-ea"/>
                        <a:cs typeface="+mn-cs"/>
                      </a:endParaRPr>
                    </a:p>
                    <a:p>
                      <a:r>
                        <a:rPr lang="en-US" sz="1800" kern="1200" baseline="0" dirty="0" smtClean="0">
                          <a:solidFill>
                            <a:schemeClr val="dk1"/>
                          </a:solidFill>
                          <a:latin typeface="+mn-lt"/>
                          <a:ea typeface="+mn-ea"/>
                          <a:cs typeface="+mn-cs"/>
                        </a:rPr>
                        <a:t>16.7 </a:t>
                      </a:r>
                    </a:p>
                    <a:p>
                      <a:endParaRPr lang="en-US" sz="1800" kern="1200" baseline="0" dirty="0" smtClean="0">
                        <a:solidFill>
                          <a:schemeClr val="dk1"/>
                        </a:solidFill>
                        <a:latin typeface="+mn-lt"/>
                        <a:ea typeface="+mn-ea"/>
                        <a:cs typeface="+mn-cs"/>
                      </a:endParaRPr>
                    </a:p>
                    <a:p>
                      <a:r>
                        <a:rPr lang="en-US" sz="1800" kern="1200" baseline="0" dirty="0" smtClean="0">
                          <a:solidFill>
                            <a:schemeClr val="dk1"/>
                          </a:solidFill>
                          <a:latin typeface="+mn-lt"/>
                          <a:ea typeface="+mn-ea"/>
                          <a:cs typeface="+mn-cs"/>
                        </a:rPr>
                        <a:t>16.7 </a:t>
                      </a:r>
                    </a:p>
                    <a:p>
                      <a:endParaRPr lang="en-US" sz="1800" kern="1200" baseline="0" dirty="0" smtClean="0">
                        <a:solidFill>
                          <a:schemeClr val="dk1"/>
                        </a:solidFill>
                        <a:latin typeface="+mn-lt"/>
                        <a:ea typeface="+mn-ea"/>
                        <a:cs typeface="+mn-cs"/>
                      </a:endParaRPr>
                    </a:p>
                    <a:p>
                      <a:r>
                        <a:rPr lang="en-US" sz="1800" kern="1200" baseline="0" dirty="0" smtClean="0">
                          <a:solidFill>
                            <a:schemeClr val="dk1"/>
                          </a:solidFill>
                          <a:latin typeface="+mn-lt"/>
                          <a:ea typeface="+mn-ea"/>
                          <a:cs typeface="+mn-cs"/>
                        </a:rPr>
                        <a:t>30.0 </a:t>
                      </a:r>
                    </a:p>
                    <a:p>
                      <a:endParaRPr lang="en-US" sz="1800" kern="1200" baseline="0" dirty="0" smtClean="0">
                        <a:solidFill>
                          <a:schemeClr val="dk1"/>
                        </a:solidFill>
                        <a:latin typeface="+mn-lt"/>
                        <a:ea typeface="+mn-ea"/>
                        <a:cs typeface="+mn-cs"/>
                      </a:endParaRPr>
                    </a:p>
                    <a:p>
                      <a:r>
                        <a:rPr lang="en-US" sz="1800" kern="1200" baseline="0" dirty="0" smtClean="0">
                          <a:solidFill>
                            <a:schemeClr val="dk1"/>
                          </a:solidFill>
                          <a:latin typeface="+mn-lt"/>
                          <a:ea typeface="+mn-ea"/>
                          <a:cs typeface="+mn-cs"/>
                        </a:rPr>
                        <a:t>13.3 </a:t>
                      </a:r>
                    </a:p>
                    <a:p>
                      <a:endParaRPr lang="en-US" sz="1800" kern="1200" baseline="0" dirty="0" smtClean="0">
                        <a:solidFill>
                          <a:schemeClr val="dk1"/>
                        </a:solidFill>
                        <a:latin typeface="+mn-lt"/>
                        <a:ea typeface="+mn-ea"/>
                        <a:cs typeface="+mn-cs"/>
                      </a:endParaRPr>
                    </a:p>
                    <a:p>
                      <a:r>
                        <a:rPr lang="en-US" sz="1800" kern="1200" baseline="0" dirty="0" smtClean="0">
                          <a:solidFill>
                            <a:schemeClr val="dk1"/>
                          </a:solidFill>
                          <a:latin typeface="+mn-lt"/>
                          <a:ea typeface="+mn-ea"/>
                          <a:cs typeface="+mn-cs"/>
                        </a:rPr>
                        <a:t>13.3 </a:t>
                      </a:r>
                    </a:p>
                    <a:p>
                      <a:endParaRPr lang="en-US" sz="1800" kern="1200" baseline="0" dirty="0" smtClean="0">
                        <a:solidFill>
                          <a:schemeClr val="dk1"/>
                        </a:solidFill>
                        <a:latin typeface="+mn-lt"/>
                        <a:ea typeface="+mn-ea"/>
                        <a:cs typeface="+mn-cs"/>
                      </a:endParaRPr>
                    </a:p>
                    <a:p>
                      <a:r>
                        <a:rPr lang="en-US" sz="1800" kern="1200" baseline="0" dirty="0" smtClean="0">
                          <a:solidFill>
                            <a:schemeClr val="dk1"/>
                          </a:solidFill>
                          <a:latin typeface="+mn-lt"/>
                          <a:ea typeface="+mn-ea"/>
                          <a:cs typeface="+mn-cs"/>
                        </a:rPr>
                        <a:t>10.0 </a:t>
                      </a:r>
                    </a:p>
                    <a:p>
                      <a:endParaRPr lang="en-US" sz="1800" kern="1200" baseline="0" dirty="0" smtClean="0">
                        <a:solidFill>
                          <a:schemeClr val="dk1"/>
                        </a:solidFill>
                        <a:latin typeface="+mn-lt"/>
                        <a:ea typeface="+mn-ea"/>
                        <a:cs typeface="+mn-cs"/>
                      </a:endParaRPr>
                    </a:p>
                    <a:p>
                      <a:r>
                        <a:rPr lang="en-US" sz="1800" kern="1200" baseline="0" dirty="0" smtClean="0">
                          <a:solidFill>
                            <a:schemeClr val="dk1"/>
                          </a:solidFill>
                          <a:latin typeface="+mn-lt"/>
                          <a:ea typeface="+mn-ea"/>
                          <a:cs typeface="+mn-cs"/>
                        </a:rPr>
                        <a:t>100.0 </a:t>
                      </a:r>
                    </a:p>
                    <a:p>
                      <a:endParaRPr lang="en-US" dirty="0"/>
                    </a:p>
                  </a:txBody>
                  <a:tcPr/>
                </a:tc>
                <a:tc>
                  <a:txBody>
                    <a:bodyPr/>
                    <a:lstStyle/>
                    <a:p>
                      <a:endParaRPr lang="en-US" sz="1800" kern="1200" baseline="0" dirty="0" smtClean="0">
                        <a:solidFill>
                          <a:schemeClr val="dk1"/>
                        </a:solidFill>
                        <a:latin typeface="+mn-lt"/>
                        <a:ea typeface="+mn-ea"/>
                        <a:cs typeface="+mn-cs"/>
                      </a:endParaRPr>
                    </a:p>
                    <a:p>
                      <a:r>
                        <a:rPr lang="en-US" sz="1800" kern="1200" baseline="0" dirty="0" smtClean="0">
                          <a:solidFill>
                            <a:schemeClr val="dk1"/>
                          </a:solidFill>
                          <a:latin typeface="+mn-lt"/>
                          <a:ea typeface="+mn-ea"/>
                          <a:cs typeface="+mn-cs"/>
                        </a:rPr>
                        <a:t>5 </a:t>
                      </a:r>
                    </a:p>
                    <a:p>
                      <a:endParaRPr lang="en-US" sz="1800" kern="1200" baseline="0" dirty="0" smtClean="0">
                        <a:solidFill>
                          <a:schemeClr val="dk1"/>
                        </a:solidFill>
                        <a:latin typeface="+mn-lt"/>
                        <a:ea typeface="+mn-ea"/>
                        <a:cs typeface="+mn-cs"/>
                      </a:endParaRPr>
                    </a:p>
                    <a:p>
                      <a:r>
                        <a:rPr lang="en-US" sz="1800" kern="1200" baseline="0" dirty="0" smtClean="0">
                          <a:solidFill>
                            <a:schemeClr val="dk1"/>
                          </a:solidFill>
                          <a:latin typeface="+mn-lt"/>
                          <a:ea typeface="+mn-ea"/>
                          <a:cs typeface="+mn-cs"/>
                        </a:rPr>
                        <a:t>10 </a:t>
                      </a:r>
                    </a:p>
                    <a:p>
                      <a:endParaRPr lang="en-US" sz="1800" kern="1200" baseline="0" dirty="0" smtClean="0">
                        <a:solidFill>
                          <a:schemeClr val="dk1"/>
                        </a:solidFill>
                        <a:latin typeface="+mn-lt"/>
                        <a:ea typeface="+mn-ea"/>
                        <a:cs typeface="+mn-cs"/>
                      </a:endParaRPr>
                    </a:p>
                    <a:p>
                      <a:r>
                        <a:rPr lang="en-US" sz="1800" kern="1200" baseline="0" dirty="0" smtClean="0">
                          <a:solidFill>
                            <a:schemeClr val="dk1"/>
                          </a:solidFill>
                          <a:latin typeface="+mn-lt"/>
                          <a:ea typeface="+mn-ea"/>
                          <a:cs typeface="+mn-cs"/>
                        </a:rPr>
                        <a:t>19 </a:t>
                      </a:r>
                    </a:p>
                    <a:p>
                      <a:endParaRPr lang="en-US" sz="1800" kern="1200" baseline="0" dirty="0" smtClean="0">
                        <a:solidFill>
                          <a:schemeClr val="dk1"/>
                        </a:solidFill>
                        <a:latin typeface="+mn-lt"/>
                        <a:ea typeface="+mn-ea"/>
                        <a:cs typeface="+mn-cs"/>
                      </a:endParaRPr>
                    </a:p>
                    <a:p>
                      <a:r>
                        <a:rPr lang="en-US" sz="1800" kern="1200" baseline="0" dirty="0" smtClean="0">
                          <a:solidFill>
                            <a:schemeClr val="dk1"/>
                          </a:solidFill>
                          <a:latin typeface="+mn-lt"/>
                          <a:ea typeface="+mn-ea"/>
                          <a:cs typeface="+mn-cs"/>
                        </a:rPr>
                        <a:t>23 </a:t>
                      </a:r>
                    </a:p>
                    <a:p>
                      <a:endParaRPr lang="en-US" sz="1800" kern="1200" baseline="0" dirty="0" smtClean="0">
                        <a:solidFill>
                          <a:schemeClr val="dk1"/>
                        </a:solidFill>
                        <a:latin typeface="+mn-lt"/>
                        <a:ea typeface="+mn-ea"/>
                        <a:cs typeface="+mn-cs"/>
                      </a:endParaRPr>
                    </a:p>
                    <a:p>
                      <a:r>
                        <a:rPr lang="en-US" sz="1800" kern="1200" baseline="0" dirty="0" smtClean="0">
                          <a:solidFill>
                            <a:schemeClr val="dk1"/>
                          </a:solidFill>
                          <a:latin typeface="+mn-lt"/>
                          <a:ea typeface="+mn-ea"/>
                          <a:cs typeface="+mn-cs"/>
                        </a:rPr>
                        <a:t>27 </a:t>
                      </a:r>
                    </a:p>
                    <a:p>
                      <a:endParaRPr lang="en-US" sz="1800" kern="1200" baseline="0" dirty="0" smtClean="0">
                        <a:solidFill>
                          <a:schemeClr val="dk1"/>
                        </a:solidFill>
                        <a:latin typeface="+mn-lt"/>
                        <a:ea typeface="+mn-ea"/>
                        <a:cs typeface="+mn-cs"/>
                      </a:endParaRPr>
                    </a:p>
                    <a:p>
                      <a:r>
                        <a:rPr lang="en-US" sz="1800" kern="1200" baseline="0" dirty="0" smtClean="0">
                          <a:solidFill>
                            <a:schemeClr val="dk1"/>
                          </a:solidFill>
                          <a:latin typeface="+mn-lt"/>
                          <a:ea typeface="+mn-ea"/>
                          <a:cs typeface="+mn-cs"/>
                        </a:rPr>
                        <a:t>30 </a:t>
                      </a:r>
                    </a:p>
                    <a:p>
                      <a:endParaRPr lang="en-US" dirty="0"/>
                    </a:p>
                  </a:txBody>
                  <a:tcPr/>
                </a:tc>
                <a:extLst>
                  <a:ext uri="{0D108BD9-81ED-4DB2-BD59-A6C34878D82A}">
                    <a16:rowId xmlns:a16="http://schemas.microsoft.com/office/drawing/2014/main" val="10001"/>
                  </a:ext>
                </a:extLst>
              </a:tr>
            </a:tbl>
          </a:graphicData>
        </a:graphic>
      </p:graphicFrame>
      <p:sp>
        <p:nvSpPr>
          <p:cNvPr id="4" name="Slide Number Placeholder 3"/>
          <p:cNvSpPr>
            <a:spLocks noGrp="1"/>
          </p:cNvSpPr>
          <p:nvPr>
            <p:ph type="sldNum" sz="quarter" idx="12"/>
          </p:nvPr>
        </p:nvSpPr>
        <p:spPr/>
        <p:txBody>
          <a:bodyPr/>
          <a:lstStyle/>
          <a:p>
            <a:fld id="{A7F818D1-58AB-48C0-BF41-50C758541D79}" type="slidenum">
              <a:rPr lang="en-US" smtClean="0"/>
              <a:pPr/>
              <a:t>39</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ill Sans MT" pitchFamily="34" charset="0"/>
                <a:cs typeface="Andalus" pitchFamily="18" charset="-78"/>
              </a:rPr>
              <a:t>Methods……</a:t>
            </a:r>
            <a:endParaRPr lang="en-US" dirty="0">
              <a:latin typeface="Gill Sans MT" pitchFamily="34" charset="0"/>
              <a:cs typeface="Andalus" pitchFamily="18" charset="-78"/>
            </a:endParaRPr>
          </a:p>
        </p:txBody>
      </p:sp>
      <p:sp>
        <p:nvSpPr>
          <p:cNvPr id="3" name="Content Placeholder 2"/>
          <p:cNvSpPr>
            <a:spLocks noGrp="1"/>
          </p:cNvSpPr>
          <p:nvPr>
            <p:ph idx="1"/>
          </p:nvPr>
        </p:nvSpPr>
        <p:spPr/>
        <p:txBody>
          <a:bodyPr/>
          <a:lstStyle/>
          <a:p>
            <a:pPr>
              <a:buNone/>
            </a:pPr>
            <a:r>
              <a:rPr lang="en-US" dirty="0" smtClean="0">
                <a:latin typeface="Gill Sans MT" pitchFamily="34" charset="0"/>
                <a:cs typeface="Andalus" pitchFamily="18" charset="-78"/>
              </a:rPr>
              <a:t>Advantage- it gives relatively more accurate data on behavior and activities</a:t>
            </a:r>
          </a:p>
          <a:p>
            <a:pPr>
              <a:buNone/>
            </a:pPr>
            <a:r>
              <a:rPr lang="en-US" dirty="0" smtClean="0">
                <a:latin typeface="Gill Sans MT" pitchFamily="34" charset="0"/>
                <a:cs typeface="Andalus" pitchFamily="18" charset="-78"/>
              </a:rPr>
              <a:t>Disadvantage- investigator’s(observers)bias</a:t>
            </a:r>
          </a:p>
          <a:p>
            <a:pPr>
              <a:buNone/>
            </a:pPr>
            <a:r>
              <a:rPr lang="en-US" dirty="0" smtClean="0">
                <a:latin typeface="Gill Sans MT" pitchFamily="34" charset="0"/>
                <a:cs typeface="Andalus" pitchFamily="18" charset="-78"/>
              </a:rPr>
              <a:t>                        -it requires more resource and      </a:t>
            </a:r>
          </a:p>
          <a:p>
            <a:pPr>
              <a:buNone/>
            </a:pPr>
            <a:r>
              <a:rPr lang="en-US" dirty="0" smtClean="0">
                <a:latin typeface="Gill Sans MT" pitchFamily="34" charset="0"/>
                <a:cs typeface="Andalus" pitchFamily="18" charset="-78"/>
              </a:rPr>
              <a:t>                          skilled human power</a:t>
            </a:r>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4</a:t>
            </a:fld>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ill Sans MT" pitchFamily="34" charset="0"/>
                <a:cs typeface="Andalus" pitchFamily="18" charset="-78"/>
              </a:rPr>
              <a:t>Methods…..</a:t>
            </a:r>
            <a:endParaRPr lang="en-US" dirty="0">
              <a:latin typeface="Gill Sans MT" pitchFamily="34" charset="0"/>
              <a:cs typeface="Andalus" pitchFamily="18" charset="-78"/>
            </a:endParaRPr>
          </a:p>
        </p:txBody>
      </p:sp>
      <p:sp>
        <p:nvSpPr>
          <p:cNvPr id="3" name="Content Placeholder 2"/>
          <p:cNvSpPr>
            <a:spLocks noGrp="1"/>
          </p:cNvSpPr>
          <p:nvPr>
            <p:ph idx="1"/>
          </p:nvPr>
        </p:nvSpPr>
        <p:spPr/>
        <p:txBody>
          <a:bodyPr>
            <a:normAutofit fontScale="92500" lnSpcReduction="10000"/>
          </a:bodyPr>
          <a:lstStyle/>
          <a:p>
            <a:pPr>
              <a:lnSpc>
                <a:spcPct val="90000"/>
              </a:lnSpc>
              <a:buFont typeface="Wingdings" pitchFamily="2" charset="2"/>
              <a:buChar char="ü"/>
            </a:pPr>
            <a:r>
              <a:rPr lang="en-US" b="1" dirty="0" smtClean="0">
                <a:latin typeface="Gill Sans MT" pitchFamily="34" charset="0"/>
                <a:cs typeface="Andalus" pitchFamily="18" charset="-78"/>
              </a:rPr>
              <a:t>Cumulative frequencies: </a:t>
            </a:r>
            <a:r>
              <a:rPr lang="en-US" dirty="0" smtClean="0">
                <a:latin typeface="Gill Sans MT" pitchFamily="34" charset="0"/>
                <a:cs typeface="Andalus" pitchFamily="18" charset="-78"/>
              </a:rPr>
              <a:t>When frequencies of two or more classes are added. </a:t>
            </a:r>
          </a:p>
          <a:p>
            <a:pPr>
              <a:lnSpc>
                <a:spcPct val="90000"/>
              </a:lnSpc>
              <a:buNone/>
            </a:pPr>
            <a:endParaRPr lang="en-US" b="1" dirty="0" smtClean="0">
              <a:latin typeface="Gill Sans MT" pitchFamily="34" charset="0"/>
              <a:cs typeface="Andalus" pitchFamily="18" charset="-78"/>
            </a:endParaRPr>
          </a:p>
          <a:p>
            <a:pPr algn="just">
              <a:lnSpc>
                <a:spcPct val="90000"/>
              </a:lnSpc>
              <a:buFont typeface="Wingdings" pitchFamily="2" charset="2"/>
              <a:buChar char="ü"/>
            </a:pPr>
            <a:r>
              <a:rPr lang="en-US" b="1" dirty="0" smtClean="0">
                <a:latin typeface="Gill Sans MT" pitchFamily="34" charset="0"/>
                <a:cs typeface="Andalus" pitchFamily="18" charset="-78"/>
              </a:rPr>
              <a:t>Cumulative relative frequency: </a:t>
            </a:r>
            <a:r>
              <a:rPr lang="en-US" dirty="0" smtClean="0">
                <a:latin typeface="Gill Sans MT" pitchFamily="34" charset="0"/>
                <a:cs typeface="Andalus" pitchFamily="18" charset="-78"/>
              </a:rPr>
              <a:t>The percentage of the total number of observations that have a value either in that interval or below it</a:t>
            </a:r>
            <a:r>
              <a:rPr lang="en-US" b="1" dirty="0" smtClean="0">
                <a:latin typeface="Gill Sans MT" pitchFamily="34" charset="0"/>
                <a:cs typeface="Andalus" pitchFamily="18" charset="-78"/>
              </a:rPr>
              <a:t>.</a:t>
            </a:r>
          </a:p>
          <a:p>
            <a:pPr>
              <a:lnSpc>
                <a:spcPct val="90000"/>
              </a:lnSpc>
              <a:buNone/>
            </a:pPr>
            <a:endParaRPr lang="en-US" b="1" dirty="0" smtClean="0">
              <a:latin typeface="Gill Sans MT" pitchFamily="34" charset="0"/>
              <a:cs typeface="Andalus" pitchFamily="18" charset="-78"/>
            </a:endParaRPr>
          </a:p>
          <a:p>
            <a:pPr>
              <a:lnSpc>
                <a:spcPct val="90000"/>
              </a:lnSpc>
              <a:buFont typeface="Wingdings" pitchFamily="2" charset="2"/>
              <a:buChar char="ü"/>
            </a:pPr>
            <a:r>
              <a:rPr lang="en-US" b="1" dirty="0" smtClean="0">
                <a:latin typeface="Gill Sans MT" pitchFamily="34" charset="0"/>
                <a:cs typeface="Andalus" pitchFamily="18" charset="-78"/>
              </a:rPr>
              <a:t>Mid-point</a:t>
            </a:r>
            <a:r>
              <a:rPr lang="en-US" dirty="0" smtClean="0">
                <a:latin typeface="Gill Sans MT" pitchFamily="34" charset="0"/>
                <a:cs typeface="Andalus" pitchFamily="18" charset="-78"/>
              </a:rPr>
              <a:t>: The value of the interval which lies midway between the lower and the upper limits of a class.</a:t>
            </a:r>
          </a:p>
          <a:p>
            <a:pPr>
              <a:buNone/>
            </a:pPr>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40</a:t>
            </a:fld>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ill Sans MT" pitchFamily="34" charset="0"/>
                <a:cs typeface="Andalus" pitchFamily="18" charset="-78"/>
              </a:rPr>
              <a:t>Methods…..</a:t>
            </a:r>
            <a:endParaRPr lang="en-US" dirty="0">
              <a:latin typeface="Gill Sans MT" pitchFamily="34" charset="0"/>
              <a:cs typeface="Andalus" pitchFamily="18" charset="-78"/>
            </a:endParaRPr>
          </a:p>
        </p:txBody>
      </p:sp>
      <p:sp>
        <p:nvSpPr>
          <p:cNvPr id="3" name="Content Placeholder 2"/>
          <p:cNvSpPr>
            <a:spLocks noGrp="1"/>
          </p:cNvSpPr>
          <p:nvPr>
            <p:ph idx="1"/>
          </p:nvPr>
        </p:nvSpPr>
        <p:spPr/>
        <p:txBody>
          <a:bodyPr/>
          <a:lstStyle/>
          <a:p>
            <a:pPr>
              <a:buFont typeface="Wingdings" pitchFamily="2" charset="2"/>
              <a:buChar char="ü"/>
            </a:pPr>
            <a:r>
              <a:rPr lang="en-US" b="1" dirty="0" smtClean="0">
                <a:latin typeface="Gill Sans MT" pitchFamily="34" charset="0"/>
                <a:cs typeface="Andalus" pitchFamily="18" charset="-78"/>
              </a:rPr>
              <a:t>True limits(class boundaries): </a:t>
            </a:r>
            <a:r>
              <a:rPr lang="en-US" dirty="0" smtClean="0">
                <a:latin typeface="Gill Sans MT" pitchFamily="34" charset="0"/>
                <a:cs typeface="Andalus" pitchFamily="18" charset="-78"/>
              </a:rPr>
              <a:t>Are those limits that make an interval of a continuous variable continuous in both directions</a:t>
            </a:r>
          </a:p>
          <a:p>
            <a:endParaRPr lang="en-US" dirty="0" smtClean="0">
              <a:latin typeface="Gill Sans MT" pitchFamily="34" charset="0"/>
              <a:cs typeface="Andalus" pitchFamily="18" charset="-78"/>
            </a:endParaRPr>
          </a:p>
          <a:p>
            <a:pPr>
              <a:buFont typeface="Wingdings" pitchFamily="2" charset="2"/>
              <a:buChar char="ü"/>
            </a:pPr>
            <a:r>
              <a:rPr lang="en-US" dirty="0" smtClean="0">
                <a:latin typeface="Gill Sans MT" pitchFamily="34" charset="0"/>
                <a:cs typeface="Andalus" pitchFamily="18" charset="-78"/>
              </a:rPr>
              <a:t>Used for smoothening of the class intervals</a:t>
            </a:r>
          </a:p>
          <a:p>
            <a:endParaRPr lang="en-US" dirty="0" smtClean="0">
              <a:latin typeface="Gill Sans MT" pitchFamily="34" charset="0"/>
              <a:cs typeface="Andalus" pitchFamily="18" charset="-78"/>
            </a:endParaRPr>
          </a:p>
          <a:p>
            <a:pPr>
              <a:buFont typeface="Wingdings" pitchFamily="2" charset="2"/>
              <a:buChar char="ü"/>
            </a:pPr>
            <a:r>
              <a:rPr lang="en-US" dirty="0" smtClean="0">
                <a:latin typeface="Gill Sans MT" pitchFamily="34" charset="0"/>
                <a:cs typeface="Andalus" pitchFamily="18" charset="-78"/>
              </a:rPr>
              <a:t>Subtract 0.5 from the lower and add it to the upper limit</a:t>
            </a:r>
          </a:p>
          <a:p>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41</a:t>
            </a:fld>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ill Sans MT" pitchFamily="34" charset="0"/>
                <a:cs typeface="Andalus" pitchFamily="18" charset="-78"/>
              </a:rPr>
              <a:t>Methods…..</a:t>
            </a:r>
            <a:endParaRPr lang="en-US" dirty="0">
              <a:latin typeface="Gill Sans MT" pitchFamily="34" charset="0"/>
              <a:cs typeface="Andalus" pitchFamily="18" charset="-78"/>
            </a:endParaRPr>
          </a:p>
        </p:txBody>
      </p:sp>
      <p:graphicFrame>
        <p:nvGraphicFramePr>
          <p:cNvPr id="4" name="Content Placeholder 3"/>
          <p:cNvGraphicFramePr>
            <a:graphicFrameLocks noGrp="1"/>
          </p:cNvGraphicFramePr>
          <p:nvPr>
            <p:ph idx="1"/>
          </p:nvPr>
        </p:nvGraphicFramePr>
        <p:xfrm>
          <a:off x="457200" y="1600200"/>
          <a:ext cx="8229600" cy="4565904"/>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3708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bg1"/>
                          </a:solidFill>
                          <a:effectLst/>
                          <a:latin typeface="Arial" charset="0"/>
                        </a:rPr>
                        <a:t>Time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bg1"/>
                          </a:solidFill>
                          <a:effectLst/>
                          <a:latin typeface="Arial" charset="0"/>
                        </a:rPr>
                        <a:t>(Hours)</a:t>
                      </a:r>
                    </a:p>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cap="none" normalizeH="0" baseline="0" dirty="0" smtClean="0">
                          <a:ln>
                            <a:noFill/>
                          </a:ln>
                          <a:solidFill>
                            <a:schemeClr val="bg1"/>
                          </a:solidFill>
                          <a:effectLst/>
                          <a:latin typeface="Arial" charset="0"/>
                        </a:rPr>
                        <a:t>True limit</a:t>
                      </a:r>
                    </a:p>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cap="none" normalizeH="0" baseline="0" dirty="0" smtClean="0">
                          <a:ln>
                            <a:noFill/>
                          </a:ln>
                          <a:solidFill>
                            <a:schemeClr val="bg1"/>
                          </a:solidFill>
                          <a:effectLst/>
                          <a:latin typeface="Arial" charset="0"/>
                        </a:rPr>
                        <a:t>Mid-point</a:t>
                      </a:r>
                    </a:p>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cap="none" normalizeH="0" baseline="0" dirty="0" smtClean="0">
                          <a:ln>
                            <a:noFill/>
                          </a:ln>
                          <a:solidFill>
                            <a:schemeClr val="bg1"/>
                          </a:solidFill>
                          <a:effectLst/>
                          <a:latin typeface="Arial" charset="0"/>
                        </a:rPr>
                        <a:t>Frequency</a:t>
                      </a:r>
                    </a:p>
                    <a:p>
                      <a:endParaRPr lang="en-US" dirty="0"/>
                    </a:p>
                  </a:txBody>
                  <a:tcPr/>
                </a:tc>
                <a:extLst>
                  <a:ext uri="{0D108BD9-81ED-4DB2-BD59-A6C34878D82A}">
                    <a16:rowId xmlns:a16="http://schemas.microsoft.com/office/drawing/2014/main" val="10000"/>
                  </a:ext>
                </a:extLst>
              </a:tr>
              <a:tr h="37084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10-14</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15-19</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20-24</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25-29</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30-34</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35-39</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9.5 – 14.5</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14.5 – 19.5</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19.5 – 24.5</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24.5 – 29.5</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29.5 – 34.5</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34.5 - 39.5</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12</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17</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22</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27</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32</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37</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5</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12</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7</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3</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2</a:t>
                      </a:r>
                    </a:p>
                  </a:txBody>
                  <a:tcPr horzOverflow="overflow"/>
                </a:tc>
                <a:extLst>
                  <a:ext uri="{0D108BD9-81ED-4DB2-BD59-A6C34878D82A}">
                    <a16:rowId xmlns:a16="http://schemas.microsoft.com/office/drawing/2014/main" val="10001"/>
                  </a:ext>
                </a:extLst>
              </a:tr>
              <a:tr h="37084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rgbClr val="0000FF"/>
                          </a:solidFill>
                          <a:effectLst/>
                          <a:latin typeface="Arial" charset="0"/>
                        </a:rPr>
                        <a:t>Total</a:t>
                      </a:r>
                    </a:p>
                  </a:txBody>
                  <a:tcPr horzOverflow="overflow"/>
                </a:tc>
                <a:tc>
                  <a:txBody>
                    <a:bodyPr/>
                    <a:lstStyle/>
                    <a:p>
                      <a:endParaRPr lang="en-US" dirty="0"/>
                    </a:p>
                  </a:txBody>
                  <a:tcPr/>
                </a:tc>
                <a:tc>
                  <a:txBody>
                    <a:bodyPr/>
                    <a:lstStyle/>
                    <a:p>
                      <a:endParaRPr lang="en-US" dirty="0"/>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rgbClr val="0000FF"/>
                          </a:solidFill>
                          <a:effectLst/>
                          <a:latin typeface="Arial" charset="0"/>
                        </a:rPr>
                        <a:t>40</a:t>
                      </a:r>
                    </a:p>
                  </a:txBody>
                  <a:tcPr horzOverflow="overflow"/>
                </a:tc>
                <a:extLst>
                  <a:ext uri="{0D108BD9-81ED-4DB2-BD59-A6C34878D82A}">
                    <a16:rowId xmlns:a16="http://schemas.microsoft.com/office/drawing/2014/main" val="10002"/>
                  </a:ext>
                </a:extLst>
              </a:tr>
            </a:tbl>
          </a:graphicData>
        </a:graphic>
      </p:graphicFrame>
      <p:sp>
        <p:nvSpPr>
          <p:cNvPr id="5" name="Slide Number Placeholder 4"/>
          <p:cNvSpPr>
            <a:spLocks noGrp="1"/>
          </p:cNvSpPr>
          <p:nvPr>
            <p:ph type="sldNum" sz="quarter" idx="12"/>
          </p:nvPr>
        </p:nvSpPr>
        <p:spPr/>
        <p:txBody>
          <a:bodyPr/>
          <a:lstStyle/>
          <a:p>
            <a:fld id="{A7F818D1-58AB-48C0-BF41-50C758541D79}" type="slidenum">
              <a:rPr lang="en-US" smtClean="0"/>
              <a:pPr/>
              <a:t>42</a:t>
            </a:fld>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Gill Sans MT" pitchFamily="34" charset="0"/>
                <a:cs typeface="Andalus" pitchFamily="18" charset="-78"/>
              </a:rPr>
              <a:t>Guidelines for constructing tables</a:t>
            </a:r>
            <a:endParaRPr lang="en-US" b="1" dirty="0">
              <a:latin typeface="Gill Sans MT" pitchFamily="34" charset="0"/>
              <a:cs typeface="Andalus" pitchFamily="18" charset="-78"/>
            </a:endParaRPr>
          </a:p>
        </p:txBody>
      </p:sp>
      <p:sp>
        <p:nvSpPr>
          <p:cNvPr id="3" name="Content Placeholder 2"/>
          <p:cNvSpPr>
            <a:spLocks noGrp="1"/>
          </p:cNvSpPr>
          <p:nvPr>
            <p:ph idx="1"/>
          </p:nvPr>
        </p:nvSpPr>
        <p:spPr/>
        <p:txBody>
          <a:bodyPr>
            <a:normAutofit fontScale="70000" lnSpcReduction="20000"/>
          </a:bodyPr>
          <a:lstStyle/>
          <a:p>
            <a:pPr>
              <a:lnSpc>
                <a:spcPct val="135000"/>
              </a:lnSpc>
            </a:pPr>
            <a:r>
              <a:rPr lang="en-US" b="1" dirty="0" smtClean="0">
                <a:latin typeface="Gill Sans MT" pitchFamily="34" charset="0"/>
                <a:cs typeface="Andalus" pitchFamily="18" charset="-78"/>
              </a:rPr>
              <a:t>Keep them simple</a:t>
            </a:r>
          </a:p>
          <a:p>
            <a:pPr>
              <a:lnSpc>
                <a:spcPct val="135000"/>
              </a:lnSpc>
            </a:pPr>
            <a:r>
              <a:rPr lang="en-US" b="1" dirty="0" smtClean="0">
                <a:latin typeface="Gill Sans MT" pitchFamily="34" charset="0"/>
                <a:cs typeface="Andalus" pitchFamily="18" charset="-78"/>
              </a:rPr>
              <a:t>Limit the number of variables to three or less</a:t>
            </a:r>
          </a:p>
          <a:p>
            <a:pPr>
              <a:lnSpc>
                <a:spcPct val="135000"/>
              </a:lnSpc>
            </a:pPr>
            <a:r>
              <a:rPr lang="en-US" b="1" dirty="0" smtClean="0">
                <a:latin typeface="Gill Sans MT" pitchFamily="34" charset="0"/>
                <a:cs typeface="Andalus" pitchFamily="18" charset="-78"/>
              </a:rPr>
              <a:t>All tables should be self-explanatory</a:t>
            </a:r>
          </a:p>
          <a:p>
            <a:pPr>
              <a:lnSpc>
                <a:spcPct val="135000"/>
              </a:lnSpc>
            </a:pPr>
            <a:r>
              <a:rPr lang="en-US" b="1" dirty="0" smtClean="0">
                <a:latin typeface="Gill Sans MT" pitchFamily="34" charset="0"/>
                <a:cs typeface="Andalus" pitchFamily="18" charset="-78"/>
              </a:rPr>
              <a:t>Include clear title telling what, when and where</a:t>
            </a:r>
          </a:p>
          <a:p>
            <a:pPr>
              <a:lnSpc>
                <a:spcPct val="135000"/>
              </a:lnSpc>
            </a:pPr>
            <a:r>
              <a:rPr lang="en-US" b="1" dirty="0" smtClean="0">
                <a:latin typeface="Gill Sans MT" pitchFamily="34" charset="0"/>
                <a:cs typeface="Andalus" pitchFamily="18" charset="-78"/>
              </a:rPr>
              <a:t>Clearly label the rows and columns</a:t>
            </a:r>
          </a:p>
          <a:p>
            <a:pPr>
              <a:lnSpc>
                <a:spcPct val="135000"/>
              </a:lnSpc>
            </a:pPr>
            <a:r>
              <a:rPr lang="en-US" b="1" dirty="0" smtClean="0">
                <a:latin typeface="Gill Sans MT" pitchFamily="34" charset="0"/>
                <a:cs typeface="Andalus" pitchFamily="18" charset="-78"/>
              </a:rPr>
              <a:t>State clearly the unit of measurement used</a:t>
            </a:r>
          </a:p>
          <a:p>
            <a:pPr>
              <a:lnSpc>
                <a:spcPct val="135000"/>
              </a:lnSpc>
            </a:pPr>
            <a:r>
              <a:rPr lang="en-US" b="1" dirty="0" smtClean="0">
                <a:latin typeface="Gill Sans MT" pitchFamily="34" charset="0"/>
                <a:cs typeface="Andalus" pitchFamily="18" charset="-78"/>
              </a:rPr>
              <a:t>Explain codes and abbreviations in the foot-note</a:t>
            </a:r>
          </a:p>
          <a:p>
            <a:pPr>
              <a:lnSpc>
                <a:spcPct val="135000"/>
              </a:lnSpc>
            </a:pPr>
            <a:r>
              <a:rPr lang="en-US" b="1" dirty="0" smtClean="0">
                <a:latin typeface="Gill Sans MT" pitchFamily="34" charset="0"/>
                <a:cs typeface="Andalus" pitchFamily="18" charset="-78"/>
              </a:rPr>
              <a:t>Show totals</a:t>
            </a:r>
          </a:p>
          <a:p>
            <a:pPr>
              <a:lnSpc>
                <a:spcPct val="135000"/>
              </a:lnSpc>
            </a:pPr>
            <a:r>
              <a:rPr lang="en-US" b="1" dirty="0" smtClean="0">
                <a:latin typeface="Gill Sans MT" pitchFamily="34" charset="0"/>
                <a:cs typeface="Andalus" pitchFamily="18" charset="-78"/>
              </a:rPr>
              <a:t>If data is not original, indicate the source in foot-note</a:t>
            </a:r>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43</a:t>
            </a:fld>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ill Sans MT" pitchFamily="34" charset="0"/>
                <a:cs typeface="Andalus" pitchFamily="18" charset="-78"/>
              </a:rPr>
              <a:t>Types of tables </a:t>
            </a:r>
            <a:endParaRPr lang="en-US" dirty="0">
              <a:latin typeface="Gill Sans MT" pitchFamily="34" charset="0"/>
              <a:cs typeface="Andalus" pitchFamily="18" charset="-78"/>
            </a:endParaRPr>
          </a:p>
        </p:txBody>
      </p:sp>
      <p:sp>
        <p:nvSpPr>
          <p:cNvPr id="3" name="Content Placeholder 2"/>
          <p:cNvSpPr>
            <a:spLocks noGrp="1"/>
          </p:cNvSpPr>
          <p:nvPr>
            <p:ph idx="1"/>
          </p:nvPr>
        </p:nvSpPr>
        <p:spPr/>
        <p:txBody>
          <a:bodyPr/>
          <a:lstStyle/>
          <a:p>
            <a:pPr marL="514350" indent="-514350">
              <a:buAutoNum type="arabicPeriod"/>
            </a:pPr>
            <a:r>
              <a:rPr lang="en-US" dirty="0" smtClean="0">
                <a:latin typeface="Gill Sans MT" pitchFamily="34" charset="0"/>
                <a:cs typeface="Andalus" pitchFamily="18" charset="-78"/>
              </a:rPr>
              <a:t>Simple or one way table: involves only a single variable </a:t>
            </a:r>
          </a:p>
          <a:p>
            <a:pPr marL="514350" indent="-514350">
              <a:buAutoNum type="arabicPeriod"/>
            </a:pPr>
            <a:r>
              <a:rPr lang="en-US" dirty="0" smtClean="0">
                <a:latin typeface="Gill Sans MT" pitchFamily="34" charset="0"/>
                <a:cs typeface="Andalus" pitchFamily="18" charset="-78"/>
              </a:rPr>
              <a:t>Two-way table: involves two characteristics and is formed when either caption or the stub is divided into two parts </a:t>
            </a:r>
          </a:p>
          <a:p>
            <a:pPr marL="514350" indent="-514350">
              <a:buAutoNum type="arabicPeriod"/>
            </a:pPr>
            <a:r>
              <a:rPr lang="en-US" dirty="0" smtClean="0">
                <a:latin typeface="Gill Sans MT" pitchFamily="34" charset="0"/>
                <a:cs typeface="Andalus" pitchFamily="18" charset="-78"/>
              </a:rPr>
              <a:t>Higher order table: three or more characteristics in a single table </a:t>
            </a:r>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44</a:t>
            </a:fld>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pPr>
              <a:buNone/>
            </a:pPr>
            <a:endParaRPr lang="en-US" dirty="0" smtClean="0">
              <a:latin typeface="Gill Sans MT" pitchFamily="34" charset="0"/>
              <a:cs typeface="Andalus" pitchFamily="18" charset="-78"/>
            </a:endParaRPr>
          </a:p>
          <a:p>
            <a:pPr>
              <a:buNone/>
            </a:pPr>
            <a:endParaRPr lang="en-US" sz="4000" b="1" dirty="0" smtClean="0">
              <a:solidFill>
                <a:srgbClr val="0070C0"/>
              </a:solidFill>
              <a:latin typeface="Gill Sans MT" pitchFamily="34" charset="0"/>
              <a:ea typeface="+mj-ea"/>
              <a:cs typeface="Andalus" pitchFamily="18" charset="-78"/>
            </a:endParaRPr>
          </a:p>
          <a:p>
            <a:pPr>
              <a:buNone/>
            </a:pPr>
            <a:r>
              <a:rPr lang="en-US" sz="4000" b="1" dirty="0" smtClean="0">
                <a:solidFill>
                  <a:srgbClr val="0070C0"/>
                </a:solidFill>
                <a:latin typeface="Gill Sans MT" pitchFamily="34" charset="0"/>
                <a:ea typeface="+mj-ea"/>
                <a:cs typeface="Andalus" pitchFamily="18" charset="-78"/>
              </a:rPr>
              <a:t>Diagrammatic </a:t>
            </a:r>
            <a:r>
              <a:rPr lang="en-US" sz="4000" b="1" dirty="0">
                <a:solidFill>
                  <a:srgbClr val="0070C0"/>
                </a:solidFill>
                <a:latin typeface="Gill Sans MT" pitchFamily="34" charset="0"/>
                <a:ea typeface="+mj-ea"/>
                <a:cs typeface="Andalus" pitchFamily="18" charset="-78"/>
              </a:rPr>
              <a:t>Representation</a:t>
            </a:r>
            <a:br>
              <a:rPr lang="en-US" sz="4000" b="1" dirty="0">
                <a:solidFill>
                  <a:srgbClr val="0070C0"/>
                </a:solidFill>
                <a:latin typeface="Gill Sans MT" pitchFamily="34" charset="0"/>
                <a:ea typeface="+mj-ea"/>
                <a:cs typeface="Andalus" pitchFamily="18" charset="-78"/>
              </a:rPr>
            </a:br>
            <a:endParaRPr lang="en-US" b="1" dirty="0" smtClean="0">
              <a:solidFill>
                <a:srgbClr val="0070C0"/>
              </a:solidFill>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45</a:t>
            </a:fld>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Gill Sans MT" pitchFamily="34" charset="0"/>
                <a:cs typeface="Andalus" pitchFamily="18" charset="-78"/>
              </a:rPr>
              <a:t>Advantages of diagrams</a:t>
            </a:r>
            <a:endParaRPr lang="en-US" b="1" dirty="0">
              <a:latin typeface="Gill Sans MT" pitchFamily="34" charset="0"/>
              <a:cs typeface="Andalus" pitchFamily="18" charset="-78"/>
            </a:endParaRPr>
          </a:p>
        </p:txBody>
      </p:sp>
      <p:sp>
        <p:nvSpPr>
          <p:cNvPr id="3" name="Content Placeholder 2"/>
          <p:cNvSpPr>
            <a:spLocks noGrp="1"/>
          </p:cNvSpPr>
          <p:nvPr>
            <p:ph idx="1"/>
          </p:nvPr>
        </p:nvSpPr>
        <p:spPr/>
        <p:txBody>
          <a:bodyPr/>
          <a:lstStyle/>
          <a:p>
            <a:pPr marL="812800" indent="-812800">
              <a:buFont typeface="Wingdings" pitchFamily="2" charset="2"/>
              <a:buChar char="Ø"/>
            </a:pPr>
            <a:r>
              <a:rPr lang="en-US" dirty="0" smtClean="0">
                <a:latin typeface="Gill Sans MT" pitchFamily="34" charset="0"/>
                <a:cs typeface="Andalus" pitchFamily="18" charset="-78"/>
              </a:rPr>
              <a:t>Much attractive than numerical facts</a:t>
            </a:r>
          </a:p>
          <a:p>
            <a:pPr marL="812800" indent="-812800">
              <a:buFont typeface="Wingdings" pitchFamily="2" charset="2"/>
              <a:buChar char="Ø"/>
            </a:pPr>
            <a:r>
              <a:rPr lang="en-US" dirty="0" smtClean="0">
                <a:latin typeface="Gill Sans MT" pitchFamily="34" charset="0"/>
                <a:cs typeface="Andalus" pitchFamily="18" charset="-78"/>
              </a:rPr>
              <a:t>Required information can be obtained in Less time without mental strain.</a:t>
            </a:r>
          </a:p>
          <a:p>
            <a:pPr marL="812800" indent="-812800">
              <a:buFont typeface="Wingdings" pitchFamily="2" charset="2"/>
              <a:buChar char="Ø"/>
            </a:pPr>
            <a:r>
              <a:rPr lang="en-US" dirty="0" smtClean="0">
                <a:latin typeface="Gill Sans MT" pitchFamily="34" charset="0"/>
                <a:cs typeface="Andalus" pitchFamily="18" charset="-78"/>
              </a:rPr>
              <a:t>Facilitates comparison</a:t>
            </a:r>
          </a:p>
          <a:p>
            <a:pPr marL="812800" indent="-812800">
              <a:buFont typeface="Wingdings" pitchFamily="2" charset="2"/>
              <a:buChar char="Ø"/>
            </a:pPr>
            <a:r>
              <a:rPr lang="en-US" dirty="0" smtClean="0">
                <a:latin typeface="Gill Sans MT" pitchFamily="34" charset="0"/>
                <a:cs typeface="Andalus" pitchFamily="18" charset="-78"/>
              </a:rPr>
              <a:t>Pattern of change in data can be detected easily</a:t>
            </a:r>
          </a:p>
          <a:p>
            <a:pPr marL="812800" indent="-812800">
              <a:buFont typeface="Wingdings" pitchFamily="2" charset="2"/>
              <a:buChar char="Ø"/>
            </a:pPr>
            <a:r>
              <a:rPr lang="en-US" dirty="0" smtClean="0">
                <a:latin typeface="Gill Sans MT" pitchFamily="34" charset="0"/>
                <a:cs typeface="Andalus" pitchFamily="18" charset="-78"/>
              </a:rPr>
              <a:t>Stays in memory for long time</a:t>
            </a:r>
          </a:p>
          <a:p>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46</a:t>
            </a:fld>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Gill Sans MT" pitchFamily="34" charset="0"/>
                <a:cs typeface="Andalus" pitchFamily="18" charset="-78"/>
              </a:rPr>
              <a:t>Limitations of diagrams</a:t>
            </a:r>
            <a:endParaRPr lang="en-US" b="1" dirty="0">
              <a:latin typeface="Gill Sans MT" pitchFamily="34" charset="0"/>
              <a:cs typeface="Andalus" pitchFamily="18" charset="-78"/>
            </a:endParaRPr>
          </a:p>
        </p:txBody>
      </p:sp>
      <p:sp>
        <p:nvSpPr>
          <p:cNvPr id="3" name="Content Placeholder 2"/>
          <p:cNvSpPr>
            <a:spLocks noGrp="1"/>
          </p:cNvSpPr>
          <p:nvPr>
            <p:ph idx="1"/>
          </p:nvPr>
        </p:nvSpPr>
        <p:spPr/>
        <p:txBody>
          <a:bodyPr/>
          <a:lstStyle/>
          <a:p>
            <a:pPr>
              <a:buFont typeface="Wingdings" pitchFamily="2" charset="2"/>
              <a:buChar char="v"/>
            </a:pPr>
            <a:r>
              <a:rPr lang="en-US" dirty="0" smtClean="0">
                <a:latin typeface="Gill Sans MT" pitchFamily="34" charset="0"/>
                <a:cs typeface="Andalus" pitchFamily="18" charset="-78"/>
              </a:rPr>
              <a:t>Not an alternative to tabulation</a:t>
            </a:r>
          </a:p>
          <a:p>
            <a:pPr>
              <a:buFont typeface="Wingdings" pitchFamily="2" charset="2"/>
              <a:buChar char="v"/>
            </a:pPr>
            <a:r>
              <a:rPr lang="en-US" dirty="0" smtClean="0">
                <a:latin typeface="Gill Sans MT" pitchFamily="34" charset="0"/>
                <a:cs typeface="Andalus" pitchFamily="18" charset="-78"/>
              </a:rPr>
              <a:t> No accuracy ensured , gives only approximate idea</a:t>
            </a:r>
          </a:p>
          <a:p>
            <a:pPr>
              <a:buFont typeface="Wingdings" pitchFamily="2" charset="2"/>
              <a:buChar char="v"/>
            </a:pPr>
            <a:r>
              <a:rPr lang="en-US" dirty="0" smtClean="0">
                <a:latin typeface="Gill Sans MT" pitchFamily="34" charset="0"/>
                <a:cs typeface="Andalus" pitchFamily="18" charset="-78"/>
              </a:rPr>
              <a:t> Small/minute details can not be inferred </a:t>
            </a:r>
          </a:p>
          <a:p>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47</a:t>
            </a:fld>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Gill Sans MT" pitchFamily="34" charset="0"/>
                <a:cs typeface="Andalus" pitchFamily="18" charset="-78"/>
              </a:rPr>
              <a:t>Diagrammatic……</a:t>
            </a:r>
            <a:endParaRPr lang="en-US" dirty="0">
              <a:latin typeface="Gill Sans MT" pitchFamily="34" charset="0"/>
              <a:cs typeface="Andalus" pitchFamily="18" charset="-78"/>
            </a:endParaRPr>
          </a:p>
        </p:txBody>
      </p:sp>
      <p:sp>
        <p:nvSpPr>
          <p:cNvPr id="3" name="Content Placeholder 2"/>
          <p:cNvSpPr>
            <a:spLocks noGrp="1"/>
          </p:cNvSpPr>
          <p:nvPr>
            <p:ph idx="1"/>
          </p:nvPr>
        </p:nvSpPr>
        <p:spPr/>
        <p:txBody>
          <a:bodyPr>
            <a:normAutofit fontScale="92500" lnSpcReduction="10000"/>
          </a:bodyPr>
          <a:lstStyle/>
          <a:p>
            <a:pPr>
              <a:buNone/>
            </a:pPr>
            <a:r>
              <a:rPr lang="en-US" sz="2800" b="1" dirty="0" smtClean="0">
                <a:latin typeface="Gill Sans MT" pitchFamily="34" charset="0"/>
                <a:cs typeface="Andalus" pitchFamily="18" charset="-78"/>
              </a:rPr>
              <a:t>Specific types of graphs include:</a:t>
            </a:r>
          </a:p>
          <a:p>
            <a:pPr lvl="2"/>
            <a:r>
              <a:rPr lang="en-US" sz="2800" dirty="0" smtClean="0">
                <a:latin typeface="Gill Sans MT" pitchFamily="34" charset="0"/>
                <a:cs typeface="Andalus" pitchFamily="18" charset="-78"/>
              </a:rPr>
              <a:t>Bar graph</a:t>
            </a:r>
          </a:p>
          <a:p>
            <a:pPr lvl="2"/>
            <a:r>
              <a:rPr lang="en-US" sz="2800" dirty="0" smtClean="0">
                <a:latin typeface="Gill Sans MT" pitchFamily="34" charset="0"/>
                <a:cs typeface="Andalus" pitchFamily="18" charset="-78"/>
              </a:rPr>
              <a:t>Pie chart</a:t>
            </a:r>
          </a:p>
          <a:p>
            <a:pPr lvl="2"/>
            <a:endParaRPr lang="en-US" sz="2800" dirty="0" smtClean="0">
              <a:latin typeface="Gill Sans MT" pitchFamily="34" charset="0"/>
              <a:cs typeface="Andalus" pitchFamily="18" charset="-78"/>
            </a:endParaRPr>
          </a:p>
          <a:p>
            <a:pPr lvl="2"/>
            <a:r>
              <a:rPr lang="en-US" sz="2800" dirty="0" smtClean="0">
                <a:latin typeface="Gill Sans MT" pitchFamily="34" charset="0"/>
                <a:cs typeface="Andalus" pitchFamily="18" charset="-78"/>
              </a:rPr>
              <a:t>Histogram</a:t>
            </a:r>
          </a:p>
          <a:p>
            <a:pPr lvl="2"/>
            <a:r>
              <a:rPr lang="en-US" sz="2800" dirty="0" smtClean="0">
                <a:latin typeface="Gill Sans MT" pitchFamily="34" charset="0"/>
                <a:cs typeface="Andalus" pitchFamily="18" charset="-78"/>
              </a:rPr>
              <a:t>Stem-and-leaf plot</a:t>
            </a:r>
          </a:p>
          <a:p>
            <a:pPr lvl="2"/>
            <a:r>
              <a:rPr lang="en-US" sz="2800" dirty="0" smtClean="0">
                <a:latin typeface="Gill Sans MT" pitchFamily="34" charset="0"/>
                <a:cs typeface="Andalus" pitchFamily="18" charset="-78"/>
              </a:rPr>
              <a:t>Box plot</a:t>
            </a:r>
          </a:p>
          <a:p>
            <a:pPr lvl="2"/>
            <a:r>
              <a:rPr lang="en-US" sz="2800" dirty="0" smtClean="0">
                <a:latin typeface="Gill Sans MT" pitchFamily="34" charset="0"/>
                <a:cs typeface="Andalus" pitchFamily="18" charset="-78"/>
              </a:rPr>
              <a:t>Scatter plot</a:t>
            </a:r>
          </a:p>
          <a:p>
            <a:pPr lvl="2"/>
            <a:r>
              <a:rPr lang="en-US" sz="2800" dirty="0" smtClean="0">
                <a:latin typeface="Gill Sans MT" pitchFamily="34" charset="0"/>
                <a:cs typeface="Andalus" pitchFamily="18" charset="-78"/>
              </a:rPr>
              <a:t>Line graph</a:t>
            </a:r>
          </a:p>
          <a:p>
            <a:pPr lvl="2"/>
            <a:r>
              <a:rPr lang="en-US" sz="2800" dirty="0" smtClean="0">
                <a:latin typeface="Gill Sans MT" pitchFamily="34" charset="0"/>
                <a:cs typeface="Andalus" pitchFamily="18" charset="-78"/>
              </a:rPr>
              <a:t>Others</a:t>
            </a:r>
          </a:p>
          <a:p>
            <a:endParaRPr lang="en-US" dirty="0">
              <a:latin typeface="Gill Sans MT" pitchFamily="34" charset="0"/>
              <a:cs typeface="Andalus" pitchFamily="18" charset="-78"/>
            </a:endParaRPr>
          </a:p>
        </p:txBody>
      </p:sp>
      <p:sp>
        <p:nvSpPr>
          <p:cNvPr id="4" name="AutoShape 4"/>
          <p:cNvSpPr>
            <a:spLocks/>
          </p:cNvSpPr>
          <p:nvPr/>
        </p:nvSpPr>
        <p:spPr bwMode="auto">
          <a:xfrm>
            <a:off x="3200400" y="2133600"/>
            <a:ext cx="76200" cy="762000"/>
          </a:xfrm>
          <a:prstGeom prst="rightBrace">
            <a:avLst>
              <a:gd name="adj1" fmla="val 83333"/>
              <a:gd name="adj2" fmla="val 50000"/>
            </a:avLst>
          </a:prstGeom>
          <a:noFill/>
          <a:ln w="41275">
            <a:solidFill>
              <a:srgbClr val="0000FF"/>
            </a:solidFill>
            <a:round/>
            <a:headEnd/>
            <a:tailEnd/>
          </a:ln>
        </p:spPr>
        <p:txBody>
          <a:bodyPr wrap="none" anchor="ctr"/>
          <a:lstStyle/>
          <a:p>
            <a:endParaRPr lang="en-GB" dirty="0"/>
          </a:p>
        </p:txBody>
      </p:sp>
      <p:sp>
        <p:nvSpPr>
          <p:cNvPr id="5" name="AutoShape 13"/>
          <p:cNvSpPr>
            <a:spLocks/>
          </p:cNvSpPr>
          <p:nvPr/>
        </p:nvSpPr>
        <p:spPr bwMode="auto">
          <a:xfrm>
            <a:off x="4343400" y="3276600"/>
            <a:ext cx="381000" cy="2438400"/>
          </a:xfrm>
          <a:prstGeom prst="rightBrace">
            <a:avLst>
              <a:gd name="adj1" fmla="val 53333"/>
              <a:gd name="adj2" fmla="val 50000"/>
            </a:avLst>
          </a:prstGeom>
          <a:noFill/>
          <a:ln w="41275">
            <a:solidFill>
              <a:srgbClr val="0000FF"/>
            </a:solidFill>
            <a:round/>
            <a:headEnd/>
            <a:tailEnd/>
          </a:ln>
        </p:spPr>
        <p:txBody>
          <a:bodyPr wrap="none" anchor="ctr"/>
          <a:lstStyle/>
          <a:p>
            <a:endParaRPr lang="en-GB" dirty="0"/>
          </a:p>
        </p:txBody>
      </p:sp>
      <p:sp>
        <p:nvSpPr>
          <p:cNvPr id="6" name="Line 5"/>
          <p:cNvSpPr>
            <a:spLocks noChangeShapeType="1"/>
          </p:cNvSpPr>
          <p:nvPr/>
        </p:nvSpPr>
        <p:spPr bwMode="auto">
          <a:xfrm>
            <a:off x="3352800" y="2514600"/>
            <a:ext cx="990600" cy="0"/>
          </a:xfrm>
          <a:prstGeom prst="line">
            <a:avLst/>
          </a:prstGeom>
          <a:noFill/>
          <a:ln w="57150">
            <a:solidFill>
              <a:srgbClr val="FF0000"/>
            </a:solidFill>
            <a:round/>
            <a:headEnd/>
            <a:tailEnd type="triangle" w="med" len="med"/>
          </a:ln>
        </p:spPr>
        <p:txBody>
          <a:bodyPr/>
          <a:lstStyle/>
          <a:p>
            <a:endParaRPr lang="en-US" dirty="0"/>
          </a:p>
        </p:txBody>
      </p:sp>
      <p:sp>
        <p:nvSpPr>
          <p:cNvPr id="7" name="Line 5"/>
          <p:cNvSpPr>
            <a:spLocks noChangeShapeType="1"/>
          </p:cNvSpPr>
          <p:nvPr/>
        </p:nvSpPr>
        <p:spPr bwMode="auto">
          <a:xfrm>
            <a:off x="4800600" y="4495800"/>
            <a:ext cx="990600" cy="0"/>
          </a:xfrm>
          <a:prstGeom prst="line">
            <a:avLst/>
          </a:prstGeom>
          <a:noFill/>
          <a:ln w="57150">
            <a:solidFill>
              <a:srgbClr val="FF0000"/>
            </a:solidFill>
            <a:round/>
            <a:headEnd/>
            <a:tailEnd type="triangle" w="med" len="med"/>
          </a:ln>
        </p:spPr>
        <p:txBody>
          <a:bodyPr/>
          <a:lstStyle/>
          <a:p>
            <a:endParaRPr lang="en-US" dirty="0"/>
          </a:p>
        </p:txBody>
      </p:sp>
      <p:sp>
        <p:nvSpPr>
          <p:cNvPr id="8" name="Text Box 12"/>
          <p:cNvSpPr txBox="1">
            <a:spLocks noChangeArrowheads="1"/>
          </p:cNvSpPr>
          <p:nvPr/>
        </p:nvSpPr>
        <p:spPr bwMode="auto">
          <a:xfrm>
            <a:off x="4572000" y="2286000"/>
            <a:ext cx="3429000" cy="461665"/>
          </a:xfrm>
          <a:prstGeom prst="rect">
            <a:avLst/>
          </a:prstGeom>
          <a:noFill/>
          <a:ln w="9525">
            <a:noFill/>
            <a:miter lim="800000"/>
            <a:headEnd/>
            <a:tailEnd/>
          </a:ln>
        </p:spPr>
        <p:txBody>
          <a:bodyPr wrap="square">
            <a:spAutoFit/>
          </a:bodyPr>
          <a:lstStyle/>
          <a:p>
            <a:pPr>
              <a:spcBef>
                <a:spcPct val="50000"/>
              </a:spcBef>
            </a:pPr>
            <a:r>
              <a:rPr lang="en-US" sz="2400" b="1" dirty="0"/>
              <a:t>Nominal, ordinal data</a:t>
            </a:r>
          </a:p>
        </p:txBody>
      </p:sp>
      <p:sp>
        <p:nvSpPr>
          <p:cNvPr id="9" name="Text Box 15"/>
          <p:cNvSpPr txBox="1">
            <a:spLocks noChangeArrowheads="1"/>
          </p:cNvSpPr>
          <p:nvPr/>
        </p:nvSpPr>
        <p:spPr bwMode="auto">
          <a:xfrm>
            <a:off x="5867400" y="4267201"/>
            <a:ext cx="2286000" cy="830997"/>
          </a:xfrm>
          <a:prstGeom prst="rect">
            <a:avLst/>
          </a:prstGeom>
          <a:noFill/>
          <a:ln w="9525">
            <a:noFill/>
            <a:miter lim="800000"/>
            <a:headEnd/>
            <a:tailEnd/>
          </a:ln>
        </p:spPr>
        <p:txBody>
          <a:bodyPr wrap="square">
            <a:spAutoFit/>
          </a:bodyPr>
          <a:lstStyle/>
          <a:p>
            <a:pPr>
              <a:spcBef>
                <a:spcPct val="50000"/>
              </a:spcBef>
            </a:pPr>
            <a:r>
              <a:rPr lang="en-US" sz="2400" b="1" dirty="0"/>
              <a:t>Quantitative data</a:t>
            </a:r>
          </a:p>
        </p:txBody>
      </p:sp>
      <p:sp>
        <p:nvSpPr>
          <p:cNvPr id="10" name="Slide Number Placeholder 9"/>
          <p:cNvSpPr>
            <a:spLocks noGrp="1"/>
          </p:cNvSpPr>
          <p:nvPr>
            <p:ph type="sldNum" sz="quarter" idx="12"/>
          </p:nvPr>
        </p:nvSpPr>
        <p:spPr/>
        <p:txBody>
          <a:bodyPr/>
          <a:lstStyle/>
          <a:p>
            <a:fld id="{A7F818D1-58AB-48C0-BF41-50C758541D79}" type="slidenum">
              <a:rPr lang="en-US" smtClean="0"/>
              <a:pPr/>
              <a:t>48</a:t>
            </a:fld>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latin typeface="Gill Sans MT" pitchFamily="34" charset="0"/>
                <a:cs typeface="Andalus" pitchFamily="18" charset="-78"/>
              </a:rPr>
              <a:t>1. Bar charts/ graphs</a:t>
            </a:r>
            <a:endParaRPr lang="en-US" dirty="0">
              <a:latin typeface="Gill Sans MT" pitchFamily="34" charset="0"/>
              <a:cs typeface="Andalus" pitchFamily="18" charset="-78"/>
            </a:endParaRPr>
          </a:p>
        </p:txBody>
      </p:sp>
      <p:sp>
        <p:nvSpPr>
          <p:cNvPr id="3" name="Content Placeholder 2"/>
          <p:cNvSpPr>
            <a:spLocks noGrp="1"/>
          </p:cNvSpPr>
          <p:nvPr>
            <p:ph idx="1"/>
          </p:nvPr>
        </p:nvSpPr>
        <p:spPr>
          <a:xfrm>
            <a:off x="228600" y="1219200"/>
            <a:ext cx="8686800" cy="5257800"/>
          </a:xfrm>
        </p:spPr>
        <p:txBody>
          <a:bodyPr>
            <a:normAutofit/>
          </a:bodyPr>
          <a:lstStyle/>
          <a:p>
            <a:pPr algn="just">
              <a:buFont typeface="Wingdings" pitchFamily="2" charset="2"/>
              <a:buChar char="ü"/>
            </a:pPr>
            <a:r>
              <a:rPr lang="en-US" dirty="0" smtClean="0">
                <a:latin typeface="Gill Sans MT" pitchFamily="34" charset="0"/>
                <a:cs typeface="Andalus" pitchFamily="18" charset="-78"/>
              </a:rPr>
              <a:t>Used to display a frequency distribution for nominal and ordinal data</a:t>
            </a:r>
          </a:p>
          <a:p>
            <a:pPr algn="just">
              <a:buFont typeface="Wingdings" pitchFamily="2" charset="2"/>
              <a:buChar char="ü"/>
            </a:pPr>
            <a:r>
              <a:rPr lang="en-US" dirty="0" smtClean="0">
                <a:latin typeface="Gill Sans MT" pitchFamily="34" charset="0"/>
                <a:cs typeface="Andalus" pitchFamily="18" charset="-78"/>
              </a:rPr>
              <a:t>Categories are listed on the horizontal axis (X-axis)</a:t>
            </a:r>
          </a:p>
          <a:p>
            <a:pPr algn="just">
              <a:buFont typeface="Wingdings" pitchFamily="2" charset="2"/>
              <a:buChar char="ü"/>
            </a:pPr>
            <a:r>
              <a:rPr lang="en-GB" dirty="0" smtClean="0">
                <a:latin typeface="Gill Sans MT" pitchFamily="34" charset="0"/>
                <a:cs typeface="Andalus" pitchFamily="18" charset="-78"/>
              </a:rPr>
              <a:t>Frequencies or relative frequencies are represented on the Y-axis (ordinate)</a:t>
            </a:r>
            <a:endParaRPr lang="en-US" dirty="0" smtClean="0">
              <a:latin typeface="Gill Sans MT" pitchFamily="34" charset="0"/>
              <a:cs typeface="Andalus" pitchFamily="18" charset="-78"/>
            </a:endParaRPr>
          </a:p>
          <a:p>
            <a:pPr algn="just">
              <a:buFont typeface="Wingdings" pitchFamily="2" charset="2"/>
              <a:buChar char="ü"/>
            </a:pPr>
            <a:r>
              <a:rPr lang="en-US" dirty="0" smtClean="0">
                <a:latin typeface="Gill Sans MT" pitchFamily="34" charset="0"/>
                <a:cs typeface="Andalus" pitchFamily="18" charset="-78"/>
              </a:rPr>
              <a:t>The height of each bar is proportional to the frequency or relative frequency of observations in that category</a:t>
            </a:r>
          </a:p>
          <a:p>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49</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ill Sans MT" pitchFamily="34" charset="0"/>
                <a:cs typeface="Andalus" pitchFamily="18" charset="-78"/>
              </a:rPr>
              <a:t>Methods……</a:t>
            </a:r>
            <a:endParaRPr lang="en-US" dirty="0">
              <a:latin typeface="Gill Sans MT" pitchFamily="34" charset="0"/>
              <a:cs typeface="Andalus" pitchFamily="18" charset="-78"/>
            </a:endParaRPr>
          </a:p>
        </p:txBody>
      </p:sp>
      <p:sp>
        <p:nvSpPr>
          <p:cNvPr id="3" name="Content Placeholder 2"/>
          <p:cNvSpPr>
            <a:spLocks noGrp="1"/>
          </p:cNvSpPr>
          <p:nvPr>
            <p:ph idx="1"/>
          </p:nvPr>
        </p:nvSpPr>
        <p:spPr/>
        <p:txBody>
          <a:bodyPr>
            <a:normAutofit fontScale="85000" lnSpcReduction="10000"/>
          </a:bodyPr>
          <a:lstStyle/>
          <a:p>
            <a:pPr>
              <a:buNone/>
            </a:pPr>
            <a:r>
              <a:rPr lang="en-US" b="1" dirty="0" smtClean="0">
                <a:latin typeface="Gill Sans MT" pitchFamily="34" charset="0"/>
                <a:cs typeface="Andalus" pitchFamily="18" charset="-78"/>
              </a:rPr>
              <a:t>Interview(questionnaire)- </a:t>
            </a:r>
            <a:r>
              <a:rPr lang="en-US" dirty="0" smtClean="0">
                <a:latin typeface="Gill Sans MT" pitchFamily="34" charset="0"/>
                <a:cs typeface="Andalus" pitchFamily="18" charset="-78"/>
              </a:rPr>
              <a:t>there are different types of interview they are face to face, self administered questionnaire, telephone interview and postal/mail method</a:t>
            </a:r>
          </a:p>
          <a:p>
            <a:pPr>
              <a:buNone/>
            </a:pPr>
            <a:r>
              <a:rPr lang="en-US" b="1" dirty="0" smtClean="0">
                <a:latin typeface="Gill Sans MT" pitchFamily="34" charset="0"/>
                <a:cs typeface="Andalus" pitchFamily="18" charset="-78"/>
              </a:rPr>
              <a:t>Questionnaires</a:t>
            </a:r>
            <a:r>
              <a:rPr lang="en-US" dirty="0" smtClean="0">
                <a:latin typeface="Gill Sans MT" pitchFamily="34" charset="0"/>
                <a:cs typeface="Andalus" pitchFamily="18" charset="-78"/>
              </a:rPr>
              <a:t>- are written documents which instruct the reader or listener to answer the question written for the purpose of a particular research. Interviewee(responder),interviewer(asker)</a:t>
            </a:r>
          </a:p>
          <a:p>
            <a:pPr>
              <a:buNone/>
            </a:pPr>
            <a:r>
              <a:rPr lang="en-US" dirty="0" smtClean="0">
                <a:latin typeface="Gill Sans MT" pitchFamily="34" charset="0"/>
                <a:cs typeface="Andalus" pitchFamily="18" charset="-78"/>
              </a:rPr>
              <a:t>    Two types of questionnaire</a:t>
            </a:r>
          </a:p>
          <a:p>
            <a:pPr>
              <a:buNone/>
            </a:pPr>
            <a:r>
              <a:rPr lang="en-US" dirty="0">
                <a:latin typeface="Gill Sans MT" pitchFamily="34" charset="0"/>
                <a:cs typeface="Andalus" pitchFamily="18" charset="-78"/>
              </a:rPr>
              <a:t> </a:t>
            </a:r>
            <a:r>
              <a:rPr lang="en-US" dirty="0" smtClean="0">
                <a:latin typeface="Gill Sans MT" pitchFamily="34" charset="0"/>
                <a:cs typeface="Andalus" pitchFamily="18" charset="-78"/>
              </a:rPr>
              <a:t>                                     -structured </a:t>
            </a:r>
          </a:p>
          <a:p>
            <a:pPr>
              <a:buNone/>
            </a:pPr>
            <a:r>
              <a:rPr lang="en-US" dirty="0" smtClean="0">
                <a:latin typeface="Gill Sans MT" pitchFamily="34" charset="0"/>
                <a:cs typeface="Andalus" pitchFamily="18" charset="-78"/>
              </a:rPr>
              <a:t>                                     -unstructured</a:t>
            </a:r>
          </a:p>
        </p:txBody>
      </p:sp>
      <p:sp>
        <p:nvSpPr>
          <p:cNvPr id="4" name="Slide Number Placeholder 3"/>
          <p:cNvSpPr>
            <a:spLocks noGrp="1"/>
          </p:cNvSpPr>
          <p:nvPr>
            <p:ph type="sldNum" sz="quarter" idx="12"/>
          </p:nvPr>
        </p:nvSpPr>
        <p:spPr/>
        <p:txBody>
          <a:bodyPr/>
          <a:lstStyle/>
          <a:p>
            <a:fld id="{A7F818D1-58AB-48C0-BF41-50C758541D79}" type="slidenum">
              <a:rPr lang="en-US" smtClean="0"/>
              <a:pPr/>
              <a:t>5</a:t>
            </a:fld>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noChangeArrowheads="1"/>
          </p:cNvPicPr>
          <p:nvPr>
            <p:ph idx="1"/>
          </p:nvPr>
        </p:nvPicPr>
        <p:blipFill>
          <a:blip r:embed="rId2" cstate="print"/>
          <a:srcRect/>
          <a:stretch>
            <a:fillRect/>
          </a:stretch>
        </p:blipFill>
        <p:spPr>
          <a:xfrm>
            <a:off x="914400" y="1905000"/>
            <a:ext cx="7162800" cy="4419600"/>
          </a:xfrm>
          <a:solidFill>
            <a:srgbClr val="FF0000"/>
          </a:solidFill>
        </p:spPr>
      </p:pic>
      <p:sp>
        <p:nvSpPr>
          <p:cNvPr id="5" name="Rectangle 2"/>
          <p:cNvSpPr>
            <a:spLocks noGrp="1" noChangeArrowheads="1"/>
          </p:cNvSpPr>
          <p:nvPr>
            <p:ph type="title"/>
          </p:nvPr>
        </p:nvSpPr>
        <p:spPr/>
        <p:txBody>
          <a:bodyPr/>
          <a:lstStyle/>
          <a:p>
            <a:pPr eaLnBrk="1" hangingPunct="1"/>
            <a:r>
              <a:rPr lang="en-US" sz="3200" b="1" dirty="0" smtClean="0">
                <a:latin typeface="Gill Sans MT" pitchFamily="34" charset="0"/>
                <a:cs typeface="Andalus" pitchFamily="18" charset="-78"/>
              </a:rPr>
              <a:t>Bar chart for the type of ICU for 25 patients</a:t>
            </a:r>
          </a:p>
        </p:txBody>
      </p:sp>
      <p:sp>
        <p:nvSpPr>
          <p:cNvPr id="6" name="Slide Number Placeholder 5"/>
          <p:cNvSpPr>
            <a:spLocks noGrp="1"/>
          </p:cNvSpPr>
          <p:nvPr>
            <p:ph type="sldNum" sz="quarter" idx="12"/>
          </p:nvPr>
        </p:nvSpPr>
        <p:spPr/>
        <p:txBody>
          <a:bodyPr/>
          <a:lstStyle/>
          <a:p>
            <a:fld id="{A7F818D1-58AB-48C0-BF41-50C758541D79}" type="slidenum">
              <a:rPr lang="en-US" smtClean="0"/>
              <a:pPr/>
              <a:t>50</a:t>
            </a:fld>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Wingdings" pitchFamily="2" charset="2"/>
              <a:buChar char="Ø"/>
            </a:pPr>
            <a:r>
              <a:rPr lang="en-US" dirty="0" smtClean="0">
                <a:latin typeface="Gill Sans MT" pitchFamily="34" charset="0"/>
                <a:cs typeface="Andalus" pitchFamily="18" charset="-78"/>
              </a:rPr>
              <a:t>All the bars must have equal width</a:t>
            </a:r>
            <a:endParaRPr lang="en-GB" dirty="0" smtClean="0">
              <a:latin typeface="Gill Sans MT" pitchFamily="34" charset="0"/>
              <a:cs typeface="Andalus" pitchFamily="18" charset="-78"/>
            </a:endParaRPr>
          </a:p>
          <a:p>
            <a:pPr>
              <a:buFont typeface="Wingdings" pitchFamily="2" charset="2"/>
              <a:buChar char="Ø"/>
            </a:pPr>
            <a:r>
              <a:rPr lang="en-US" dirty="0" smtClean="0">
                <a:latin typeface="Gill Sans MT" pitchFamily="34" charset="0"/>
                <a:cs typeface="Andalus" pitchFamily="18" charset="-78"/>
              </a:rPr>
              <a:t>The bars are not joined together (leave space between bars)</a:t>
            </a:r>
          </a:p>
          <a:p>
            <a:pPr>
              <a:buFont typeface="Wingdings" pitchFamily="2" charset="2"/>
              <a:buChar char="Ø"/>
            </a:pPr>
            <a:r>
              <a:rPr lang="en-GB" dirty="0" smtClean="0">
                <a:latin typeface="Gill Sans MT" pitchFamily="34" charset="0"/>
                <a:cs typeface="Andalus" pitchFamily="18" charset="-78"/>
              </a:rPr>
              <a:t>The different bars should be separated by equal distances</a:t>
            </a:r>
          </a:p>
          <a:p>
            <a:pPr>
              <a:buFont typeface="Wingdings" pitchFamily="2" charset="2"/>
              <a:buChar char="Ø"/>
            </a:pPr>
            <a:r>
              <a:rPr lang="en-GB" dirty="0" smtClean="0">
                <a:latin typeface="Gill Sans MT" pitchFamily="34" charset="0"/>
                <a:cs typeface="Andalus" pitchFamily="18" charset="-78"/>
              </a:rPr>
              <a:t>All the bars should rest on the same line called the base</a:t>
            </a:r>
          </a:p>
          <a:p>
            <a:pPr>
              <a:buFont typeface="Wingdings" pitchFamily="2" charset="2"/>
              <a:buChar char="Ø"/>
            </a:pPr>
            <a:r>
              <a:rPr lang="en-GB" dirty="0" smtClean="0">
                <a:latin typeface="Gill Sans MT" pitchFamily="34" charset="0"/>
                <a:cs typeface="Andalus" pitchFamily="18" charset="-78"/>
              </a:rPr>
              <a:t>Label both axes clearly</a:t>
            </a:r>
          </a:p>
          <a:p>
            <a:endParaRPr lang="en-US" dirty="0">
              <a:latin typeface="Gill Sans MT" pitchFamily="34" charset="0"/>
              <a:cs typeface="Andalus" pitchFamily="18" charset="-78"/>
            </a:endParaRPr>
          </a:p>
        </p:txBody>
      </p:sp>
      <p:sp>
        <p:nvSpPr>
          <p:cNvPr id="4" name="Rectangle 2"/>
          <p:cNvSpPr>
            <a:spLocks noGrp="1" noChangeArrowheads="1"/>
          </p:cNvSpPr>
          <p:nvPr>
            <p:ph type="title"/>
          </p:nvPr>
        </p:nvSpPr>
        <p:spPr/>
        <p:txBody>
          <a:bodyPr/>
          <a:lstStyle/>
          <a:p>
            <a:pPr eaLnBrk="1" hangingPunct="1"/>
            <a:r>
              <a:rPr lang="en-GB" sz="4000" b="1" dirty="0" smtClean="0">
                <a:latin typeface="Gill Sans MT" pitchFamily="34" charset="0"/>
                <a:cs typeface="Andalus" pitchFamily="18" charset="-78"/>
              </a:rPr>
              <a:t>Method of constructing bar chart</a:t>
            </a:r>
            <a:r>
              <a:rPr lang="en-US" dirty="0" smtClean="0">
                <a:latin typeface="Gill Sans MT" pitchFamily="34" charset="0"/>
                <a:cs typeface="Andalus" pitchFamily="18" charset="-78"/>
              </a:rPr>
              <a:t> </a:t>
            </a:r>
          </a:p>
        </p:txBody>
      </p:sp>
      <p:sp>
        <p:nvSpPr>
          <p:cNvPr id="5" name="Slide Number Placeholder 4"/>
          <p:cNvSpPr>
            <a:spLocks noGrp="1"/>
          </p:cNvSpPr>
          <p:nvPr>
            <p:ph type="sldNum" sz="quarter" idx="12"/>
          </p:nvPr>
        </p:nvSpPr>
        <p:spPr/>
        <p:txBody>
          <a:bodyPr/>
          <a:lstStyle/>
          <a:p>
            <a:fld id="{A7F818D1-58AB-48C0-BF41-50C758541D79}" type="slidenum">
              <a:rPr lang="en-US" smtClean="0"/>
              <a:pPr/>
              <a:t>51</a:t>
            </a:fld>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noChangeArrowheads="1"/>
          </p:cNvPicPr>
          <p:nvPr>
            <p:ph idx="1"/>
          </p:nvPr>
        </p:nvPicPr>
        <p:blipFill>
          <a:blip r:embed="rId2" cstate="print"/>
          <a:srcRect/>
          <a:stretch>
            <a:fillRect/>
          </a:stretch>
        </p:blipFill>
        <p:spPr>
          <a:xfrm>
            <a:off x="685800" y="1905000"/>
            <a:ext cx="7467600" cy="4953000"/>
          </a:xfrm>
          <a:noFill/>
        </p:spPr>
      </p:pic>
      <p:sp>
        <p:nvSpPr>
          <p:cNvPr id="5" name="Rectangle 2"/>
          <p:cNvSpPr>
            <a:spLocks noGrp="1" noChangeArrowheads="1"/>
          </p:cNvSpPr>
          <p:nvPr>
            <p:ph type="title"/>
          </p:nvPr>
        </p:nvSpPr>
        <p:spPr/>
        <p:txBody>
          <a:bodyPr/>
          <a:lstStyle/>
          <a:p>
            <a:pPr algn="l" eaLnBrk="1" hangingPunct="1"/>
            <a:r>
              <a:rPr lang="en-GB" sz="2400" b="1" dirty="0" smtClean="0">
                <a:latin typeface="Gill Sans MT" pitchFamily="34" charset="0"/>
                <a:cs typeface="Andalus" pitchFamily="18" charset="-78"/>
              </a:rPr>
              <a:t>Example: Construct a bar chart for the following data.</a:t>
            </a:r>
            <a:r>
              <a:rPr lang="en-GB" dirty="0" smtClean="0">
                <a:latin typeface="Gill Sans MT" pitchFamily="34" charset="0"/>
                <a:cs typeface="Andalus" pitchFamily="18" charset="-78"/>
              </a:rPr>
              <a:t> </a:t>
            </a:r>
            <a:endParaRPr lang="en-US" dirty="0" smtClean="0">
              <a:latin typeface="Gill Sans MT" pitchFamily="34" charset="0"/>
              <a:cs typeface="Andalus" pitchFamily="18" charset="-78"/>
            </a:endParaRPr>
          </a:p>
        </p:txBody>
      </p:sp>
      <p:sp>
        <p:nvSpPr>
          <p:cNvPr id="6" name="Slide Number Placeholder 5"/>
          <p:cNvSpPr>
            <a:spLocks noGrp="1"/>
          </p:cNvSpPr>
          <p:nvPr>
            <p:ph type="sldNum" sz="quarter" idx="12"/>
          </p:nvPr>
        </p:nvSpPr>
        <p:spPr/>
        <p:txBody>
          <a:bodyPr/>
          <a:lstStyle/>
          <a:p>
            <a:fld id="{A7F818D1-58AB-48C0-BF41-50C758541D79}" type="slidenum">
              <a:rPr lang="en-US" smtClean="0"/>
              <a:pPr/>
              <a:t>52</a:t>
            </a:fld>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ill Sans MT" pitchFamily="34" charset="0"/>
                <a:cs typeface="Andalus" pitchFamily="18" charset="-78"/>
              </a:rPr>
              <a:t>Bar…..</a:t>
            </a:r>
            <a:endParaRPr lang="en-US" dirty="0">
              <a:latin typeface="Gill Sans MT" pitchFamily="34" charset="0"/>
              <a:cs typeface="Andalus" pitchFamily="18" charset="-78"/>
            </a:endParaRPr>
          </a:p>
        </p:txBody>
      </p:sp>
      <p:pic>
        <p:nvPicPr>
          <p:cNvPr id="4" name="Picture 2"/>
          <p:cNvPicPr>
            <a:picLocks noGrp="1" noChangeAspect="1" noChangeArrowheads="1"/>
          </p:cNvPicPr>
          <p:nvPr>
            <p:ph idx="1"/>
          </p:nvPr>
        </p:nvPicPr>
        <p:blipFill>
          <a:blip r:embed="rId2" cstate="print"/>
          <a:srcRect/>
          <a:stretch>
            <a:fillRect/>
          </a:stretch>
        </p:blipFill>
        <p:spPr bwMode="auto">
          <a:xfrm>
            <a:off x="685800" y="1676400"/>
            <a:ext cx="7772400" cy="4815681"/>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A7F818D1-58AB-48C0-BF41-50C758541D79}" type="slidenum">
              <a:rPr lang="en-US" smtClean="0"/>
              <a:pPr/>
              <a:t>53</a:t>
            </a:fld>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Gill Sans MT" pitchFamily="34" charset="0"/>
                <a:cs typeface="Andalus" pitchFamily="18" charset="-78"/>
              </a:rPr>
              <a:t>2. Sub-divided bar chart</a:t>
            </a:r>
            <a:endParaRPr lang="en-US" dirty="0">
              <a:latin typeface="Gill Sans MT" pitchFamily="34" charset="0"/>
              <a:cs typeface="Andalus" pitchFamily="18" charset="-78"/>
            </a:endParaRPr>
          </a:p>
        </p:txBody>
      </p:sp>
      <p:sp>
        <p:nvSpPr>
          <p:cNvPr id="3" name="Content Placeholder 2"/>
          <p:cNvSpPr>
            <a:spLocks noGrp="1"/>
          </p:cNvSpPr>
          <p:nvPr>
            <p:ph idx="1"/>
          </p:nvPr>
        </p:nvSpPr>
        <p:spPr/>
        <p:txBody>
          <a:bodyPr>
            <a:normAutofit lnSpcReduction="10000"/>
          </a:bodyPr>
          <a:lstStyle/>
          <a:p>
            <a:pPr algn="just">
              <a:buFont typeface="Wingdings" pitchFamily="2" charset="2"/>
              <a:buChar char="v"/>
            </a:pPr>
            <a:r>
              <a:rPr lang="en-GB" dirty="0" smtClean="0">
                <a:latin typeface="Gill Sans MT" pitchFamily="34" charset="0"/>
                <a:cs typeface="Andalus" pitchFamily="18" charset="-78"/>
              </a:rPr>
              <a:t>If there are different  quantities forming the sub-divisions of the totals, simple bars may be sub-divided in the ratio of the various sub-divisions to exhibit the relationship of the parts to the whole. </a:t>
            </a:r>
          </a:p>
          <a:p>
            <a:pPr algn="just">
              <a:buFont typeface="Wingdings" pitchFamily="2" charset="2"/>
              <a:buChar char="v"/>
            </a:pPr>
            <a:r>
              <a:rPr lang="en-GB" dirty="0" smtClean="0">
                <a:latin typeface="Gill Sans MT" pitchFamily="34" charset="0"/>
                <a:cs typeface="Andalus" pitchFamily="18" charset="-78"/>
              </a:rPr>
              <a:t>The order in which the components are shown in a “bar” is followed in all bars used in the diagram.</a:t>
            </a:r>
          </a:p>
          <a:p>
            <a:pPr algn="just">
              <a:buFont typeface="Wingdings" pitchFamily="2" charset="2"/>
              <a:buChar char="v"/>
            </a:pPr>
            <a:r>
              <a:rPr lang="en-GB" dirty="0" smtClean="0">
                <a:latin typeface="Gill Sans MT" pitchFamily="34" charset="0"/>
                <a:cs typeface="Andalus" pitchFamily="18" charset="-78"/>
              </a:rPr>
              <a:t>This can be actual or percentage component</a:t>
            </a:r>
          </a:p>
          <a:p>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54</a:t>
            </a:fld>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5"/>
          <p:cNvGraphicFramePr>
            <a:graphicFrameLocks noGrp="1" noChangeAspect="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2"/>
          <p:cNvSpPr>
            <a:spLocks noGrp="1" noChangeArrowheads="1"/>
          </p:cNvSpPr>
          <p:nvPr>
            <p:ph type="title"/>
          </p:nvPr>
        </p:nvSpPr>
        <p:spPr/>
        <p:txBody>
          <a:bodyPr/>
          <a:lstStyle/>
          <a:p>
            <a:pPr algn="l" eaLnBrk="1" hangingPunct="1"/>
            <a:r>
              <a:rPr lang="en-US" sz="2400" b="1" dirty="0" smtClean="0">
                <a:latin typeface="Gill Sans MT" pitchFamily="34" charset="0"/>
                <a:cs typeface="Andalus" pitchFamily="18" charset="-78"/>
              </a:rPr>
              <a:t>Example: Plasmodium species distribution for confirmed malaria cases, Zeway, 2003</a:t>
            </a:r>
          </a:p>
        </p:txBody>
      </p:sp>
      <p:sp>
        <p:nvSpPr>
          <p:cNvPr id="6" name="Slide Number Placeholder 5"/>
          <p:cNvSpPr>
            <a:spLocks noGrp="1"/>
          </p:cNvSpPr>
          <p:nvPr>
            <p:ph type="sldNum" sz="quarter" idx="12"/>
          </p:nvPr>
        </p:nvSpPr>
        <p:spPr/>
        <p:txBody>
          <a:bodyPr/>
          <a:lstStyle/>
          <a:p>
            <a:fld id="{A7F818D1-58AB-48C0-BF41-50C758541D79}" type="slidenum">
              <a:rPr lang="en-US" smtClean="0"/>
              <a:pPr/>
              <a:t>55</a:t>
            </a:fld>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Gill Sans MT" pitchFamily="34" charset="0"/>
                <a:cs typeface="Andalus" pitchFamily="18" charset="-78"/>
              </a:rPr>
              <a:t>3. Multiple bar graph</a:t>
            </a:r>
            <a:endParaRPr lang="en-US" dirty="0">
              <a:latin typeface="Gill Sans MT" pitchFamily="34" charset="0"/>
              <a:cs typeface="Andalus" pitchFamily="18" charset="-78"/>
            </a:endParaRPr>
          </a:p>
        </p:txBody>
      </p:sp>
      <p:sp>
        <p:nvSpPr>
          <p:cNvPr id="3" name="Content Placeholder 2"/>
          <p:cNvSpPr>
            <a:spLocks noGrp="1"/>
          </p:cNvSpPr>
          <p:nvPr>
            <p:ph idx="1"/>
          </p:nvPr>
        </p:nvSpPr>
        <p:spPr/>
        <p:txBody>
          <a:bodyPr/>
          <a:lstStyle/>
          <a:p>
            <a:pPr algn="just">
              <a:buFont typeface="Wingdings" pitchFamily="2" charset="2"/>
              <a:buChar char="ü"/>
            </a:pPr>
            <a:r>
              <a:rPr lang="en-GB" dirty="0" smtClean="0">
                <a:latin typeface="Gill Sans MT" pitchFamily="34" charset="0"/>
                <a:cs typeface="Andalus" pitchFamily="18" charset="-78"/>
              </a:rPr>
              <a:t>Bar charts can be used to represent the relationships among more than two variables</a:t>
            </a:r>
            <a:r>
              <a:rPr lang="en-GB" i="1" dirty="0" smtClean="0">
                <a:solidFill>
                  <a:srgbClr val="FF0000"/>
                </a:solidFill>
                <a:latin typeface="Gill Sans MT" pitchFamily="34" charset="0"/>
                <a:cs typeface="Andalus" pitchFamily="18" charset="-78"/>
              </a:rPr>
              <a:t>. </a:t>
            </a:r>
          </a:p>
          <a:p>
            <a:pPr algn="just">
              <a:buFont typeface="Wingdings" pitchFamily="2" charset="2"/>
              <a:buChar char="ü"/>
            </a:pPr>
            <a:r>
              <a:rPr lang="en-GB" dirty="0" smtClean="0">
                <a:latin typeface="Gill Sans MT" pitchFamily="34" charset="0"/>
                <a:cs typeface="Andalus" pitchFamily="18" charset="-78"/>
              </a:rPr>
              <a:t>The following figure shows the relationship between children’s reports of breathlessness and cigarette smoking by themselves and their parents.</a:t>
            </a:r>
          </a:p>
          <a:p>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56</a:t>
            </a:fld>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229600" cy="1406346"/>
          </a:xfrm>
        </p:spPr>
        <p:txBody>
          <a:bodyPr/>
          <a:lstStyle/>
          <a:p>
            <a:r>
              <a:rPr lang="en-US" dirty="0" smtClean="0">
                <a:latin typeface="Gill Sans MT" pitchFamily="34" charset="0"/>
                <a:cs typeface="Andalus" pitchFamily="18" charset="-78"/>
              </a:rPr>
              <a:t>Multiple….</a:t>
            </a:r>
            <a:endParaRPr lang="en-US" dirty="0">
              <a:latin typeface="Gill Sans MT" pitchFamily="34" charset="0"/>
              <a:cs typeface="Andalus" pitchFamily="18" charset="-78"/>
            </a:endParaRPr>
          </a:p>
        </p:txBody>
      </p:sp>
      <p:pic>
        <p:nvPicPr>
          <p:cNvPr id="4" name="Picture 2"/>
          <p:cNvPicPr>
            <a:picLocks noGrp="1" noChangeAspect="1" noChangeArrowheads="1"/>
          </p:cNvPicPr>
          <p:nvPr>
            <p:ph idx="1"/>
          </p:nvPr>
        </p:nvPicPr>
        <p:blipFill>
          <a:blip r:embed="rId2" cstate="print"/>
          <a:srcRect/>
          <a:stretch>
            <a:fillRect/>
          </a:stretch>
        </p:blipFill>
        <p:spPr bwMode="auto">
          <a:xfrm>
            <a:off x="685800" y="1447800"/>
            <a:ext cx="7848600" cy="4191000"/>
          </a:xfrm>
          <a:prstGeom prst="rect">
            <a:avLst/>
          </a:prstGeom>
          <a:noFill/>
          <a:ln w="9525">
            <a:noFill/>
            <a:miter lim="800000"/>
            <a:headEnd/>
            <a:tailEnd/>
          </a:ln>
        </p:spPr>
      </p:pic>
      <p:sp>
        <p:nvSpPr>
          <p:cNvPr id="5" name="Rectangle 3"/>
          <p:cNvSpPr>
            <a:spLocks noChangeArrowheads="1"/>
          </p:cNvSpPr>
          <p:nvPr/>
        </p:nvSpPr>
        <p:spPr bwMode="auto">
          <a:xfrm>
            <a:off x="152400" y="5562600"/>
            <a:ext cx="8991600" cy="1200329"/>
          </a:xfrm>
          <a:prstGeom prst="rect">
            <a:avLst/>
          </a:prstGeom>
          <a:noFill/>
          <a:ln w="9525">
            <a:noFill/>
            <a:miter lim="800000"/>
            <a:headEnd/>
            <a:tailEnd/>
          </a:ln>
        </p:spPr>
        <p:txBody>
          <a:bodyPr wrap="square">
            <a:spAutoFit/>
          </a:bodyPr>
          <a:lstStyle/>
          <a:p>
            <a:r>
              <a:rPr lang="en-GB" sz="2400" dirty="0">
                <a:latin typeface="Times New Roman" pitchFamily="18" charset="0"/>
                <a:cs typeface="Times New Roman" pitchFamily="18" charset="0"/>
              </a:rPr>
              <a:t>We can see from the graph quickly that the prevalence of the symptoms increases both with the child’s smoking and with that of their parents.</a:t>
            </a:r>
          </a:p>
          <a:p>
            <a:pPr eaLnBrk="0" hangingPunct="0"/>
            <a:endParaRPr lang="en-GB" sz="2400" dirty="0">
              <a:latin typeface="Times New Roman" pitchFamily="18" charset="0"/>
            </a:endParaRPr>
          </a:p>
        </p:txBody>
      </p:sp>
      <p:sp>
        <p:nvSpPr>
          <p:cNvPr id="6" name="Slide Number Placeholder 5"/>
          <p:cNvSpPr>
            <a:spLocks noGrp="1"/>
          </p:cNvSpPr>
          <p:nvPr>
            <p:ph type="sldNum" sz="quarter" idx="12"/>
          </p:nvPr>
        </p:nvSpPr>
        <p:spPr/>
        <p:txBody>
          <a:bodyPr/>
          <a:lstStyle/>
          <a:p>
            <a:fld id="{A7F818D1-58AB-48C0-BF41-50C758541D79}" type="slidenum">
              <a:rPr lang="en-US" smtClean="0"/>
              <a:pPr/>
              <a:t>57</a:t>
            </a:fld>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830763"/>
          </a:xfrm>
        </p:spPr>
        <p:txBody>
          <a:bodyPr/>
          <a:lstStyle/>
          <a:p>
            <a:pPr algn="just">
              <a:buFont typeface="Wingdings" pitchFamily="2" charset="2"/>
              <a:buChar char="Ø"/>
            </a:pPr>
            <a:r>
              <a:rPr lang="en-GB" dirty="0" smtClean="0">
                <a:latin typeface="Gill Sans MT" pitchFamily="34" charset="0"/>
                <a:cs typeface="Andalus" pitchFamily="18" charset="-78"/>
              </a:rPr>
              <a:t>Shows the relative frequency for each category by dividing a circle into sectors, the angles of which are proportional to the relative frequency.</a:t>
            </a:r>
          </a:p>
          <a:p>
            <a:pPr algn="just">
              <a:buFont typeface="Wingdings" pitchFamily="2" charset="2"/>
              <a:buChar char="Ø"/>
            </a:pPr>
            <a:r>
              <a:rPr lang="en-GB" dirty="0" smtClean="0">
                <a:latin typeface="Gill Sans MT" pitchFamily="34" charset="0"/>
                <a:cs typeface="Andalus" pitchFamily="18" charset="-78"/>
              </a:rPr>
              <a:t>Used for qualitative and quantitative discrete </a:t>
            </a:r>
          </a:p>
          <a:p>
            <a:pPr algn="just">
              <a:buFont typeface="Wingdings" pitchFamily="2" charset="2"/>
              <a:buChar char="Ø"/>
            </a:pPr>
            <a:r>
              <a:rPr lang="en-GB" dirty="0" smtClean="0">
                <a:latin typeface="Gill Sans MT" pitchFamily="34" charset="0"/>
                <a:cs typeface="Andalus" pitchFamily="18" charset="-78"/>
              </a:rPr>
              <a:t>Used for a single categorical variable</a:t>
            </a:r>
          </a:p>
          <a:p>
            <a:pPr>
              <a:buFont typeface="Wingdings" pitchFamily="2" charset="2"/>
              <a:buChar char="Ø"/>
            </a:pPr>
            <a:r>
              <a:rPr lang="en-GB" dirty="0" smtClean="0">
                <a:latin typeface="Gill Sans MT" pitchFamily="34" charset="0"/>
                <a:cs typeface="Andalus" pitchFamily="18" charset="-78"/>
              </a:rPr>
              <a:t>Use percentage distributions</a:t>
            </a:r>
          </a:p>
          <a:p>
            <a:pPr>
              <a:buNone/>
            </a:pPr>
            <a:endParaRPr lang="en-US" dirty="0">
              <a:latin typeface="Gill Sans MT" pitchFamily="34" charset="0"/>
              <a:cs typeface="Andalus" pitchFamily="18" charset="-78"/>
            </a:endParaRPr>
          </a:p>
        </p:txBody>
      </p:sp>
      <p:pic>
        <p:nvPicPr>
          <p:cNvPr id="4" name="Picture 4"/>
          <p:cNvPicPr>
            <a:picLocks noChangeAspect="1" noChangeArrowheads="1"/>
          </p:cNvPicPr>
          <p:nvPr/>
        </p:nvPicPr>
        <p:blipFill>
          <a:blip r:embed="rId2" cstate="print"/>
          <a:srcRect/>
          <a:stretch>
            <a:fillRect/>
          </a:stretch>
        </p:blipFill>
        <p:spPr bwMode="auto">
          <a:xfrm>
            <a:off x="762000" y="4953000"/>
            <a:ext cx="6477000" cy="1676400"/>
          </a:xfrm>
          <a:prstGeom prst="rect">
            <a:avLst/>
          </a:prstGeom>
          <a:noFill/>
          <a:ln w="9525">
            <a:noFill/>
            <a:miter lim="800000"/>
            <a:headEnd/>
            <a:tailEnd/>
          </a:ln>
        </p:spPr>
      </p:pic>
      <p:sp>
        <p:nvSpPr>
          <p:cNvPr id="5" name="Rectangle 2"/>
          <p:cNvSpPr>
            <a:spLocks noGrp="1" noChangeArrowheads="1"/>
          </p:cNvSpPr>
          <p:nvPr>
            <p:ph type="title"/>
          </p:nvPr>
        </p:nvSpPr>
        <p:spPr/>
        <p:txBody>
          <a:bodyPr/>
          <a:lstStyle/>
          <a:p>
            <a:pPr eaLnBrk="1" hangingPunct="1"/>
            <a:r>
              <a:rPr lang="en-GB" b="1" dirty="0" smtClean="0">
                <a:latin typeface="Gill Sans MT" pitchFamily="34" charset="0"/>
                <a:cs typeface="Andalus" pitchFamily="18" charset="-78"/>
              </a:rPr>
              <a:t>4</a:t>
            </a:r>
            <a:r>
              <a:rPr lang="en-GB" dirty="0" smtClean="0">
                <a:latin typeface="Gill Sans MT" pitchFamily="34" charset="0"/>
                <a:cs typeface="Andalus" pitchFamily="18" charset="-78"/>
              </a:rPr>
              <a:t>. </a:t>
            </a:r>
            <a:r>
              <a:rPr lang="en-GB" b="1" dirty="0" smtClean="0">
                <a:latin typeface="Gill Sans MT" pitchFamily="34" charset="0"/>
                <a:cs typeface="Andalus" pitchFamily="18" charset="-78"/>
              </a:rPr>
              <a:t>Pie chart</a:t>
            </a:r>
            <a:r>
              <a:rPr lang="en-US" dirty="0" smtClean="0">
                <a:latin typeface="Gill Sans MT" pitchFamily="34" charset="0"/>
                <a:cs typeface="Andalus" pitchFamily="18" charset="-78"/>
              </a:rPr>
              <a:t> </a:t>
            </a:r>
          </a:p>
        </p:txBody>
      </p:sp>
      <p:sp>
        <p:nvSpPr>
          <p:cNvPr id="6" name="Slide Number Placeholder 5"/>
          <p:cNvSpPr>
            <a:spLocks noGrp="1"/>
          </p:cNvSpPr>
          <p:nvPr>
            <p:ph type="sldNum" sz="quarter" idx="12"/>
          </p:nvPr>
        </p:nvSpPr>
        <p:spPr/>
        <p:txBody>
          <a:bodyPr/>
          <a:lstStyle/>
          <a:p>
            <a:fld id="{A7F818D1-58AB-48C0-BF41-50C758541D79}" type="slidenum">
              <a:rPr lang="en-US" smtClean="0"/>
              <a:pPr/>
              <a:t>58</a:t>
            </a:fld>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Gill Sans MT" pitchFamily="34" charset="0"/>
                <a:cs typeface="Andalus" pitchFamily="18" charset="-78"/>
              </a:rPr>
              <a:t>Steps to construct a pie-chart</a:t>
            </a:r>
            <a:r>
              <a:rPr lang="en-US" dirty="0" smtClean="0">
                <a:latin typeface="Gill Sans MT" pitchFamily="34" charset="0"/>
                <a:cs typeface="Andalus" pitchFamily="18" charset="-78"/>
              </a:rPr>
              <a:t> </a:t>
            </a:r>
            <a:endParaRPr lang="en-US" dirty="0">
              <a:latin typeface="Gill Sans MT" pitchFamily="34" charset="0"/>
              <a:cs typeface="Andalus" pitchFamily="18" charset="-78"/>
            </a:endParaRPr>
          </a:p>
        </p:txBody>
      </p:sp>
      <p:sp>
        <p:nvSpPr>
          <p:cNvPr id="3" name="Content Placeholder 2"/>
          <p:cNvSpPr>
            <a:spLocks noGrp="1"/>
          </p:cNvSpPr>
          <p:nvPr>
            <p:ph idx="1"/>
          </p:nvPr>
        </p:nvSpPr>
        <p:spPr/>
        <p:txBody>
          <a:bodyPr>
            <a:normAutofit lnSpcReduction="10000"/>
          </a:bodyPr>
          <a:lstStyle/>
          <a:p>
            <a:pPr>
              <a:buFont typeface="Wingdings" pitchFamily="2" charset="2"/>
              <a:buChar char="ü"/>
            </a:pPr>
            <a:r>
              <a:rPr lang="en-GB" dirty="0" smtClean="0">
                <a:latin typeface="Gill Sans MT" pitchFamily="34" charset="0"/>
                <a:cs typeface="Andalus" pitchFamily="18" charset="-78"/>
              </a:rPr>
              <a:t>Construct a frequency table</a:t>
            </a:r>
          </a:p>
          <a:p>
            <a:endParaRPr lang="en-GB" dirty="0" smtClean="0">
              <a:latin typeface="Gill Sans MT" pitchFamily="34" charset="0"/>
              <a:cs typeface="Andalus" pitchFamily="18" charset="-78"/>
            </a:endParaRPr>
          </a:p>
          <a:p>
            <a:pPr>
              <a:buFont typeface="Wingdings" pitchFamily="2" charset="2"/>
              <a:buChar char="ü"/>
            </a:pPr>
            <a:r>
              <a:rPr lang="en-GB" dirty="0" smtClean="0">
                <a:latin typeface="Gill Sans MT" pitchFamily="34" charset="0"/>
                <a:cs typeface="Andalus" pitchFamily="18" charset="-78"/>
              </a:rPr>
              <a:t>Change the frequency into percentage (P)</a:t>
            </a:r>
          </a:p>
          <a:p>
            <a:endParaRPr lang="en-GB" dirty="0" smtClean="0">
              <a:latin typeface="Gill Sans MT" pitchFamily="34" charset="0"/>
              <a:cs typeface="Andalus" pitchFamily="18" charset="-78"/>
            </a:endParaRPr>
          </a:p>
          <a:p>
            <a:pPr>
              <a:buFont typeface="Wingdings" pitchFamily="2" charset="2"/>
              <a:buChar char="ü"/>
            </a:pPr>
            <a:r>
              <a:rPr lang="en-GB" dirty="0" smtClean="0">
                <a:latin typeface="Gill Sans MT" pitchFamily="34" charset="0"/>
                <a:cs typeface="Andalus" pitchFamily="18" charset="-78"/>
              </a:rPr>
              <a:t>Change the percentages into degrees, where: degree = Percentage X 360</a:t>
            </a:r>
            <a:r>
              <a:rPr lang="en-GB" baseline="30000" dirty="0" smtClean="0">
                <a:latin typeface="Gill Sans MT" pitchFamily="34" charset="0"/>
                <a:cs typeface="Andalus" pitchFamily="18" charset="-78"/>
              </a:rPr>
              <a:t>o</a:t>
            </a:r>
          </a:p>
          <a:p>
            <a:pPr>
              <a:buNone/>
            </a:pPr>
            <a:endParaRPr lang="en-GB" dirty="0" smtClean="0">
              <a:latin typeface="Gill Sans MT" pitchFamily="34" charset="0"/>
              <a:cs typeface="Andalus" pitchFamily="18" charset="-78"/>
            </a:endParaRPr>
          </a:p>
          <a:p>
            <a:pPr>
              <a:buFont typeface="Wingdings" pitchFamily="2" charset="2"/>
              <a:buChar char="ü"/>
            </a:pPr>
            <a:r>
              <a:rPr lang="en-GB" dirty="0" smtClean="0">
                <a:latin typeface="Gill Sans MT" pitchFamily="34" charset="0"/>
                <a:cs typeface="Andalus" pitchFamily="18" charset="-78"/>
              </a:rPr>
              <a:t>Draw a circle and divide it accordingly</a:t>
            </a:r>
          </a:p>
          <a:p>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59</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ill Sans MT" pitchFamily="34" charset="0"/>
                <a:cs typeface="Andalus" pitchFamily="18" charset="-78"/>
              </a:rPr>
              <a:t>Methods……</a:t>
            </a:r>
            <a:endParaRPr lang="en-US" dirty="0">
              <a:latin typeface="Gill Sans MT" pitchFamily="34" charset="0"/>
              <a:cs typeface="Andalus" pitchFamily="18" charset="-78"/>
            </a:endParaRPr>
          </a:p>
        </p:txBody>
      </p:sp>
      <p:sp>
        <p:nvSpPr>
          <p:cNvPr id="3" name="Content Placeholder 2"/>
          <p:cNvSpPr>
            <a:spLocks noGrp="1"/>
          </p:cNvSpPr>
          <p:nvPr>
            <p:ph idx="1"/>
          </p:nvPr>
        </p:nvSpPr>
        <p:spPr/>
        <p:txBody>
          <a:bodyPr>
            <a:normAutofit lnSpcReduction="10000"/>
          </a:bodyPr>
          <a:lstStyle/>
          <a:p>
            <a:pPr>
              <a:buNone/>
            </a:pPr>
            <a:r>
              <a:rPr lang="en-US" b="1" dirty="0" smtClean="0">
                <a:latin typeface="Gill Sans MT" pitchFamily="34" charset="0"/>
                <a:cs typeface="Andalus" pitchFamily="18" charset="-78"/>
              </a:rPr>
              <a:t>                 Face to face interview</a:t>
            </a:r>
          </a:p>
          <a:p>
            <a:pPr>
              <a:buNone/>
            </a:pPr>
            <a:r>
              <a:rPr lang="en-US" dirty="0" smtClean="0">
                <a:latin typeface="Gill Sans MT" pitchFamily="34" charset="0"/>
                <a:cs typeface="Andalus" pitchFamily="18" charset="-78"/>
              </a:rPr>
              <a:t>Advantage-both the interviewer and respondent</a:t>
            </a:r>
          </a:p>
          <a:p>
            <a:pPr>
              <a:buNone/>
            </a:pPr>
            <a:r>
              <a:rPr lang="en-US" dirty="0" smtClean="0">
                <a:latin typeface="Gill Sans MT" pitchFamily="34" charset="0"/>
                <a:cs typeface="Andalus" pitchFamily="18" charset="-78"/>
              </a:rPr>
              <a:t>                   are together</a:t>
            </a:r>
          </a:p>
          <a:p>
            <a:pPr>
              <a:buNone/>
            </a:pPr>
            <a:r>
              <a:rPr lang="en-US" dirty="0" smtClean="0">
                <a:latin typeface="Gill Sans MT" pitchFamily="34" charset="0"/>
                <a:cs typeface="Andalus" pitchFamily="18" charset="-78"/>
              </a:rPr>
              <a:t>         - clarification about the question is possible</a:t>
            </a:r>
          </a:p>
          <a:p>
            <a:pPr>
              <a:buNone/>
            </a:pPr>
            <a:r>
              <a:rPr lang="en-US" dirty="0" smtClean="0">
                <a:latin typeface="Gill Sans MT" pitchFamily="34" charset="0"/>
                <a:cs typeface="Andalus" pitchFamily="18" charset="-78"/>
              </a:rPr>
              <a:t>Disadvantage- it requires an interviewer skill</a:t>
            </a:r>
          </a:p>
          <a:p>
            <a:pPr>
              <a:buNone/>
            </a:pPr>
            <a:r>
              <a:rPr lang="en-US" dirty="0" smtClean="0">
                <a:latin typeface="Gill Sans MT" pitchFamily="34" charset="0"/>
                <a:cs typeface="Andalus" pitchFamily="18" charset="-78"/>
              </a:rPr>
              <a:t>                           -time and financial problem</a:t>
            </a:r>
          </a:p>
          <a:p>
            <a:pPr>
              <a:buNone/>
            </a:pPr>
            <a:r>
              <a:rPr lang="en-US" dirty="0" smtClean="0">
                <a:latin typeface="Gill Sans MT" pitchFamily="34" charset="0"/>
                <a:cs typeface="Andalus" pitchFamily="18" charset="-78"/>
              </a:rPr>
              <a:t>    </a:t>
            </a:r>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6</a:t>
            </a:fld>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600200"/>
          <a:ext cx="8229600" cy="423672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cap="none" normalizeH="0" baseline="0" dirty="0" smtClean="0">
                          <a:ln>
                            <a:noFill/>
                          </a:ln>
                          <a:solidFill>
                            <a:schemeClr val="bg1"/>
                          </a:solidFill>
                          <a:effectLst/>
                          <a:latin typeface="Arial" charset="0"/>
                        </a:rPr>
                        <a:t>Cause of death</a:t>
                      </a:r>
                    </a:p>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cap="none" normalizeH="0" baseline="0" dirty="0" smtClean="0">
                          <a:ln>
                            <a:noFill/>
                          </a:ln>
                          <a:solidFill>
                            <a:schemeClr val="bg1"/>
                          </a:solidFill>
                          <a:effectLst/>
                          <a:latin typeface="Arial" charset="0"/>
                        </a:rPr>
                        <a:t>No. of death</a:t>
                      </a:r>
                    </a:p>
                    <a:p>
                      <a:endParaRPr lang="en-US" dirty="0"/>
                    </a:p>
                  </a:txBody>
                  <a:tcPr/>
                </a:tc>
                <a:extLst>
                  <a:ext uri="{0D108BD9-81ED-4DB2-BD59-A6C34878D82A}">
                    <a16:rowId xmlns:a16="http://schemas.microsoft.com/office/drawing/2014/main" val="10000"/>
                  </a:ext>
                </a:extLst>
              </a:tr>
              <a:tr h="3708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Circulatory system</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Neoplasm</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Respiratory system</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Injury and poisoning</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Digestive system</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Others</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100 000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70 000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30 000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6 000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10 000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20 000</a:t>
                      </a:r>
                    </a:p>
                  </a:txBody>
                  <a:tcPr horzOverflow="overflow"/>
                </a:tc>
                <a:extLst>
                  <a:ext uri="{0D108BD9-81ED-4DB2-BD59-A6C34878D82A}">
                    <a16:rowId xmlns:a16="http://schemas.microsoft.com/office/drawing/2014/main" val="10001"/>
                  </a:ext>
                </a:extLst>
              </a:tr>
              <a:tr h="3708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Total</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236 000</a:t>
                      </a:r>
                    </a:p>
                  </a:txBody>
                  <a:tcPr horzOverflow="overflow"/>
                </a:tc>
                <a:extLst>
                  <a:ext uri="{0D108BD9-81ED-4DB2-BD59-A6C34878D82A}">
                    <a16:rowId xmlns:a16="http://schemas.microsoft.com/office/drawing/2014/main" val="10002"/>
                  </a:ext>
                </a:extLst>
              </a:tr>
            </a:tbl>
          </a:graphicData>
        </a:graphic>
      </p:graphicFrame>
      <p:sp>
        <p:nvSpPr>
          <p:cNvPr id="4" name="Rectangle 2"/>
          <p:cNvSpPr>
            <a:spLocks noGrp="1" noChangeArrowheads="1"/>
          </p:cNvSpPr>
          <p:nvPr>
            <p:ph type="title"/>
          </p:nvPr>
        </p:nvSpPr>
        <p:spPr>
          <a:xfrm>
            <a:off x="457200" y="152400"/>
            <a:ext cx="8229600" cy="1143000"/>
          </a:xfrm>
        </p:spPr>
        <p:txBody>
          <a:bodyPr/>
          <a:lstStyle/>
          <a:p>
            <a:pPr algn="l" eaLnBrk="1" hangingPunct="1"/>
            <a:r>
              <a:rPr lang="en-GB" sz="2400" b="1" dirty="0" smtClean="0">
                <a:latin typeface="Gill Sans MT" pitchFamily="34" charset="0"/>
                <a:cs typeface="Andalus" pitchFamily="18" charset="-78"/>
              </a:rPr>
              <a:t>Example: Distribution of deaths for females, in England and Wales, 1989</a:t>
            </a:r>
            <a:r>
              <a:rPr lang="en-GB" sz="2400" dirty="0" smtClean="0">
                <a:latin typeface="Gill Sans MT" pitchFamily="34" charset="0"/>
                <a:cs typeface="Andalus" pitchFamily="18" charset="-78"/>
              </a:rPr>
              <a:t>.</a:t>
            </a:r>
            <a:r>
              <a:rPr lang="en-US" sz="4000" dirty="0" smtClean="0">
                <a:latin typeface="Gill Sans MT" pitchFamily="34" charset="0"/>
                <a:cs typeface="Andalus" pitchFamily="18" charset="-78"/>
              </a:rPr>
              <a:t> </a:t>
            </a:r>
          </a:p>
        </p:txBody>
      </p:sp>
      <p:sp>
        <p:nvSpPr>
          <p:cNvPr id="6" name="Slide Number Placeholder 5"/>
          <p:cNvSpPr>
            <a:spLocks noGrp="1"/>
          </p:cNvSpPr>
          <p:nvPr>
            <p:ph type="sldNum" sz="quarter" idx="12"/>
          </p:nvPr>
        </p:nvSpPr>
        <p:spPr/>
        <p:txBody>
          <a:bodyPr/>
          <a:lstStyle/>
          <a:p>
            <a:fld id="{A7F818D1-58AB-48C0-BF41-50C758541D79}" type="slidenum">
              <a:rPr lang="en-US" smtClean="0"/>
              <a:pPr/>
              <a:t>60</a:t>
            </a:fld>
            <a:endParaRPr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5638"/>
          </a:xfrm>
        </p:spPr>
        <p:txBody>
          <a:bodyPr>
            <a:normAutofit fontScale="90000"/>
          </a:bodyPr>
          <a:lstStyle/>
          <a:p>
            <a:r>
              <a:rPr lang="en-US" dirty="0" smtClean="0">
                <a:latin typeface="Gill Sans MT" pitchFamily="34" charset="0"/>
                <a:cs typeface="Andalus" pitchFamily="18" charset="-78"/>
              </a:rPr>
              <a:t>Pie….</a:t>
            </a:r>
            <a:endParaRPr lang="en-US" dirty="0">
              <a:latin typeface="Gill Sans MT" pitchFamily="34" charset="0"/>
              <a:cs typeface="Andalus" pitchFamily="18" charset="-78"/>
            </a:endParaRPr>
          </a:p>
        </p:txBody>
      </p:sp>
      <p:pic>
        <p:nvPicPr>
          <p:cNvPr id="4" name="Picture 2"/>
          <p:cNvPicPr>
            <a:picLocks noGrp="1" noChangeAspect="1" noChangeArrowheads="1"/>
          </p:cNvPicPr>
          <p:nvPr>
            <p:ph idx="1"/>
          </p:nvPr>
        </p:nvPicPr>
        <p:blipFill>
          <a:blip r:embed="rId2" cstate="print"/>
          <a:srcRect/>
          <a:stretch>
            <a:fillRect/>
          </a:stretch>
        </p:blipFill>
        <p:spPr bwMode="auto">
          <a:xfrm>
            <a:off x="-15837" y="762000"/>
            <a:ext cx="9007437" cy="6200914"/>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A7F818D1-58AB-48C0-BF41-50C758541D79}" type="slidenum">
              <a:rPr lang="en-US" smtClean="0"/>
              <a:pPr/>
              <a:t>61</a:t>
            </a:fld>
            <a:endParaRPr 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868362"/>
          </a:xfrm>
        </p:spPr>
        <p:txBody>
          <a:bodyPr/>
          <a:lstStyle/>
          <a:p>
            <a:r>
              <a:rPr lang="en-GB" b="1" dirty="0" smtClean="0">
                <a:latin typeface="Gill Sans MT" pitchFamily="34" charset="0"/>
                <a:cs typeface="Andalus" pitchFamily="18" charset="-78"/>
              </a:rPr>
              <a:t>5. Histogram</a:t>
            </a:r>
            <a:endParaRPr lang="en-US" dirty="0">
              <a:latin typeface="Gill Sans MT" pitchFamily="34" charset="0"/>
              <a:cs typeface="Andalus" pitchFamily="18" charset="-78"/>
            </a:endParaRPr>
          </a:p>
        </p:txBody>
      </p:sp>
      <p:sp>
        <p:nvSpPr>
          <p:cNvPr id="3" name="Content Placeholder 2"/>
          <p:cNvSpPr>
            <a:spLocks noGrp="1"/>
          </p:cNvSpPr>
          <p:nvPr>
            <p:ph idx="1"/>
          </p:nvPr>
        </p:nvSpPr>
        <p:spPr>
          <a:xfrm>
            <a:off x="191729" y="1082676"/>
            <a:ext cx="8799871" cy="5333999"/>
          </a:xfrm>
        </p:spPr>
        <p:txBody>
          <a:bodyPr>
            <a:normAutofit lnSpcReduction="10000"/>
          </a:bodyPr>
          <a:lstStyle/>
          <a:p>
            <a:pPr algn="just">
              <a:buFont typeface="Wingdings" pitchFamily="2" charset="2"/>
              <a:buChar char="ü"/>
            </a:pPr>
            <a:r>
              <a:rPr lang="en-GB" dirty="0" smtClean="0">
                <a:latin typeface="Gill Sans MT" pitchFamily="34" charset="0"/>
                <a:cs typeface="Andalus" pitchFamily="18" charset="-78"/>
              </a:rPr>
              <a:t> Histograms are frequency distributions with continuous class intervals that have been turned into graphs. </a:t>
            </a:r>
          </a:p>
          <a:p>
            <a:pPr marL="0" indent="0" algn="just">
              <a:buNone/>
            </a:pPr>
            <a:endParaRPr lang="en-GB" dirty="0" smtClean="0">
              <a:latin typeface="Gill Sans MT" pitchFamily="34" charset="0"/>
              <a:cs typeface="Andalus" pitchFamily="18" charset="-78"/>
            </a:endParaRPr>
          </a:p>
          <a:p>
            <a:pPr algn="just">
              <a:buFont typeface="Wingdings" pitchFamily="2" charset="2"/>
              <a:buChar char="ü"/>
            </a:pPr>
            <a:r>
              <a:rPr lang="en-GB" dirty="0" smtClean="0">
                <a:latin typeface="Gill Sans MT" pitchFamily="34" charset="0"/>
                <a:cs typeface="Andalus" pitchFamily="18" charset="-78"/>
              </a:rPr>
              <a:t> To construct a histogram, we draw the interval boundaries on a horizontal line and the frequencies on a vertical line. </a:t>
            </a:r>
            <a:endParaRPr lang="en-GB" dirty="0">
              <a:latin typeface="Gill Sans MT" pitchFamily="34" charset="0"/>
              <a:cs typeface="Andalus" pitchFamily="18" charset="-78"/>
            </a:endParaRPr>
          </a:p>
          <a:p>
            <a:pPr marL="0" indent="0" algn="just">
              <a:buNone/>
            </a:pPr>
            <a:endParaRPr lang="en-GB" dirty="0" smtClean="0">
              <a:latin typeface="Gill Sans MT" pitchFamily="34" charset="0"/>
              <a:cs typeface="Andalus" pitchFamily="18" charset="-78"/>
            </a:endParaRPr>
          </a:p>
          <a:p>
            <a:pPr algn="just">
              <a:buFont typeface="Wingdings" pitchFamily="2" charset="2"/>
              <a:buChar char="ü"/>
            </a:pPr>
            <a:r>
              <a:rPr lang="en-GB" dirty="0" smtClean="0">
                <a:latin typeface="Gill Sans MT" pitchFamily="34" charset="0"/>
                <a:cs typeface="Andalus" pitchFamily="18" charset="-78"/>
              </a:rPr>
              <a:t> Non-overlapping intervals that cover all of the data values must be used. </a:t>
            </a:r>
          </a:p>
          <a:p>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62</a:t>
            </a:fld>
            <a:endParaRPr 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ill Sans MT" pitchFamily="34" charset="0"/>
                <a:cs typeface="Andalus" pitchFamily="18" charset="-78"/>
              </a:rPr>
              <a:t>Histogram….</a:t>
            </a:r>
            <a:endParaRPr lang="en-US" dirty="0">
              <a:latin typeface="Gill Sans MT" pitchFamily="34" charset="0"/>
              <a:cs typeface="Andalus" pitchFamily="18" charset="-78"/>
            </a:endParaRPr>
          </a:p>
        </p:txBody>
      </p:sp>
      <p:sp>
        <p:nvSpPr>
          <p:cNvPr id="3" name="Content Placeholder 2"/>
          <p:cNvSpPr>
            <a:spLocks noGrp="1"/>
          </p:cNvSpPr>
          <p:nvPr>
            <p:ph idx="1"/>
          </p:nvPr>
        </p:nvSpPr>
        <p:spPr/>
        <p:txBody>
          <a:bodyPr/>
          <a:lstStyle/>
          <a:p>
            <a:pPr algn="just">
              <a:buFont typeface="Wingdings" pitchFamily="2" charset="2"/>
              <a:buChar char="Ø"/>
            </a:pPr>
            <a:r>
              <a:rPr lang="en-GB" dirty="0" smtClean="0">
                <a:latin typeface="Gill Sans MT" pitchFamily="34" charset="0"/>
                <a:cs typeface="Andalus" pitchFamily="18" charset="-78"/>
              </a:rPr>
              <a:t>Bars are drawn over the intervals in such a way that the areas of the bars are all proportional in the same way to their interval frequencies.</a:t>
            </a:r>
          </a:p>
          <a:p>
            <a:pPr algn="just">
              <a:buFont typeface="Wingdings" pitchFamily="2" charset="2"/>
              <a:buChar char="Ø"/>
            </a:pPr>
            <a:r>
              <a:rPr lang="en-US" dirty="0" smtClean="0">
                <a:latin typeface="Gill Sans MT" pitchFamily="34" charset="0"/>
                <a:cs typeface="Andalus" pitchFamily="18" charset="-78"/>
              </a:rPr>
              <a:t>The area of each bar is proportional to the frequency of observations in the interval</a:t>
            </a:r>
          </a:p>
          <a:p>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63</a:t>
            </a:fld>
            <a:endParaRPr 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 name="Object 5"/>
          <p:cNvGraphicFramePr>
            <a:graphicFrameLocks noGrp="1" noChangeAspect="1"/>
          </p:cNvGraphicFramePr>
          <p:nvPr>
            <p:ph idx="1"/>
            <p:extLst>
              <p:ext uri="{D42A27DB-BD31-4B8C-83A1-F6EECF244321}">
                <p14:modId xmlns:p14="http://schemas.microsoft.com/office/powerpoint/2010/main" val="382610109"/>
              </p:ext>
            </p:extLst>
          </p:nvPr>
        </p:nvGraphicFramePr>
        <p:xfrm>
          <a:off x="410632" y="2758440"/>
          <a:ext cx="7971367" cy="4099560"/>
        </p:xfrm>
        <a:graphic>
          <a:graphicData uri="http://schemas.openxmlformats.org/presentationml/2006/ole">
            <mc:AlternateContent xmlns:mc="http://schemas.openxmlformats.org/markup-compatibility/2006">
              <mc:Choice xmlns:v="urn:schemas-microsoft-com:vml" Requires="v">
                <p:oleObj spid="_x0000_s1047" name="Лист" r:id="rId3" imgW="5257800" imgH="3086100" progId="Excel.Sheet.8">
                  <p:embed/>
                </p:oleObj>
              </mc:Choice>
              <mc:Fallback>
                <p:oleObj name="Лист" r:id="rId3" imgW="5257800" imgH="3086100" progId="Excel.Sheet.8">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0632" y="2758440"/>
                        <a:ext cx="7971367" cy="4099560"/>
                      </a:xfrm>
                      <a:prstGeom prst="rect">
                        <a:avLst/>
                      </a:prstGeom>
                      <a:noFill/>
                      <a:extLst/>
                    </p:spPr>
                  </p:pic>
                </p:oleObj>
              </mc:Fallback>
            </mc:AlternateContent>
          </a:graphicData>
        </a:graphic>
      </p:graphicFrame>
      <p:graphicFrame>
        <p:nvGraphicFramePr>
          <p:cNvPr id="5" name="Group 67"/>
          <p:cNvGraphicFramePr>
            <a:graphicFrameLocks/>
          </p:cNvGraphicFramePr>
          <p:nvPr/>
        </p:nvGraphicFramePr>
        <p:xfrm>
          <a:off x="609600" y="1600200"/>
          <a:ext cx="8229600" cy="1158240"/>
        </p:xfrm>
        <a:graphic>
          <a:graphicData uri="http://schemas.openxmlformats.org/drawingml/2006/table">
            <a:tbl>
              <a:tblPr/>
              <a:tblGrid>
                <a:gridCol w="1290638">
                  <a:extLst>
                    <a:ext uri="{9D8B030D-6E8A-4147-A177-3AD203B41FA5}">
                      <a16:colId xmlns:a16="http://schemas.microsoft.com/office/drawing/2014/main" val="20000"/>
                    </a:ext>
                  </a:extLst>
                </a:gridCol>
                <a:gridCol w="1049337">
                  <a:extLst>
                    <a:ext uri="{9D8B030D-6E8A-4147-A177-3AD203B41FA5}">
                      <a16:colId xmlns:a16="http://schemas.microsoft.com/office/drawing/2014/main" val="20001"/>
                    </a:ext>
                  </a:extLst>
                </a:gridCol>
                <a:gridCol w="1049338">
                  <a:extLst>
                    <a:ext uri="{9D8B030D-6E8A-4147-A177-3AD203B41FA5}">
                      <a16:colId xmlns:a16="http://schemas.microsoft.com/office/drawing/2014/main" val="20002"/>
                    </a:ext>
                  </a:extLst>
                </a:gridCol>
                <a:gridCol w="966787">
                  <a:extLst>
                    <a:ext uri="{9D8B030D-6E8A-4147-A177-3AD203B41FA5}">
                      <a16:colId xmlns:a16="http://schemas.microsoft.com/office/drawing/2014/main" val="20003"/>
                    </a:ext>
                  </a:extLst>
                </a:gridCol>
                <a:gridCol w="968375">
                  <a:extLst>
                    <a:ext uri="{9D8B030D-6E8A-4147-A177-3AD203B41FA5}">
                      <a16:colId xmlns:a16="http://schemas.microsoft.com/office/drawing/2014/main" val="20004"/>
                    </a:ext>
                  </a:extLst>
                </a:gridCol>
                <a:gridCol w="887413">
                  <a:extLst>
                    <a:ext uri="{9D8B030D-6E8A-4147-A177-3AD203B41FA5}">
                      <a16:colId xmlns:a16="http://schemas.microsoft.com/office/drawing/2014/main" val="20005"/>
                    </a:ext>
                  </a:extLst>
                </a:gridCol>
                <a:gridCol w="887412">
                  <a:extLst>
                    <a:ext uri="{9D8B030D-6E8A-4147-A177-3AD203B41FA5}">
                      <a16:colId xmlns:a16="http://schemas.microsoft.com/office/drawing/2014/main" val="20006"/>
                    </a:ext>
                  </a:extLst>
                </a:gridCol>
                <a:gridCol w="1130300">
                  <a:extLst>
                    <a:ext uri="{9D8B030D-6E8A-4147-A177-3AD203B41FA5}">
                      <a16:colId xmlns:a16="http://schemas.microsoft.com/office/drawing/2014/main" val="20007"/>
                    </a:ext>
                  </a:extLst>
                </a:gridCol>
              </a:tblGrid>
              <a:tr h="5016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Age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group</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15-19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20-24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25-29</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30-34</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35-39</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40-44</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45-49</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603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Number</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36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28</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13</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7</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3</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2</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6" name="Rectangle 2"/>
          <p:cNvSpPr>
            <a:spLocks noGrp="1" noChangeArrowheads="1"/>
          </p:cNvSpPr>
          <p:nvPr>
            <p:ph type="title"/>
          </p:nvPr>
        </p:nvSpPr>
        <p:spPr/>
        <p:txBody>
          <a:bodyPr/>
          <a:lstStyle/>
          <a:p>
            <a:pPr algn="l" eaLnBrk="1" hangingPunct="1">
              <a:lnSpc>
                <a:spcPct val="60000"/>
              </a:lnSpc>
            </a:pPr>
            <a:r>
              <a:rPr lang="en-GB" sz="2000" b="1" dirty="0" smtClean="0">
                <a:latin typeface="Gill Sans MT" pitchFamily="34" charset="0"/>
                <a:cs typeface="Andalus" pitchFamily="18" charset="-78"/>
              </a:rPr>
              <a:t>Example:</a:t>
            </a:r>
            <a:r>
              <a:rPr lang="en-GB" sz="3200" b="1" dirty="0" smtClean="0">
                <a:latin typeface="Gill Sans MT" pitchFamily="34" charset="0"/>
                <a:cs typeface="Andalus" pitchFamily="18" charset="-78"/>
              </a:rPr>
              <a:t> </a:t>
            </a:r>
            <a:r>
              <a:rPr lang="en-GB" sz="2000" b="1" dirty="0" smtClean="0">
                <a:latin typeface="Gill Sans MT" pitchFamily="34" charset="0"/>
                <a:cs typeface="Andalus" pitchFamily="18" charset="-78"/>
              </a:rPr>
              <a:t>Distribution of the age of women at the time of marriage</a:t>
            </a:r>
            <a:r>
              <a:rPr lang="en-US" b="1" dirty="0" smtClean="0">
                <a:latin typeface="Gill Sans MT" pitchFamily="34" charset="0"/>
                <a:cs typeface="Andalus" pitchFamily="18" charset="-78"/>
              </a:rPr>
              <a:t> </a:t>
            </a:r>
          </a:p>
        </p:txBody>
      </p:sp>
      <p:sp>
        <p:nvSpPr>
          <p:cNvPr id="7" name="Slide Number Placeholder 6"/>
          <p:cNvSpPr>
            <a:spLocks noGrp="1"/>
          </p:cNvSpPr>
          <p:nvPr>
            <p:ph type="sldNum" sz="quarter" idx="12"/>
          </p:nvPr>
        </p:nvSpPr>
        <p:spPr/>
        <p:txBody>
          <a:bodyPr/>
          <a:lstStyle/>
          <a:p>
            <a:fld id="{A7F818D1-58AB-48C0-BF41-50C758541D79}" type="slidenum">
              <a:rPr lang="en-US" smtClean="0"/>
              <a:pPr/>
              <a:t>64</a:t>
            </a:fld>
            <a:endParaRPr 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Gill Sans MT" pitchFamily="34" charset="0"/>
                <a:cs typeface="Andalus" pitchFamily="18" charset="-78"/>
              </a:rPr>
              <a:t>Two problems with histograms</a:t>
            </a:r>
            <a:endParaRPr lang="en-US" dirty="0">
              <a:latin typeface="Gill Sans MT" pitchFamily="34" charset="0"/>
              <a:cs typeface="Andalus" pitchFamily="18" charset="-78"/>
            </a:endParaRPr>
          </a:p>
        </p:txBody>
      </p:sp>
      <p:sp>
        <p:nvSpPr>
          <p:cNvPr id="3" name="Content Placeholder 2"/>
          <p:cNvSpPr>
            <a:spLocks noGrp="1"/>
          </p:cNvSpPr>
          <p:nvPr>
            <p:ph idx="1"/>
          </p:nvPr>
        </p:nvSpPr>
        <p:spPr/>
        <p:txBody>
          <a:bodyPr/>
          <a:lstStyle/>
          <a:p>
            <a:pPr marL="609600" indent="-609600">
              <a:buFontTx/>
              <a:buAutoNum type="arabicPeriod"/>
            </a:pPr>
            <a:r>
              <a:rPr lang="en-US" dirty="0" smtClean="0">
                <a:latin typeface="Gill Sans MT" pitchFamily="34" charset="0"/>
                <a:cs typeface="Andalus" pitchFamily="18" charset="-78"/>
              </a:rPr>
              <a:t>They are somewhat difficult to construct</a:t>
            </a:r>
          </a:p>
          <a:p>
            <a:pPr marL="609600" indent="-609600">
              <a:buFontTx/>
              <a:buAutoNum type="arabicPeriod"/>
            </a:pPr>
            <a:r>
              <a:rPr lang="en-US" dirty="0" smtClean="0">
                <a:latin typeface="Gill Sans MT" pitchFamily="34" charset="0"/>
                <a:cs typeface="Andalus" pitchFamily="18" charset="-78"/>
              </a:rPr>
              <a:t>The actual values within the respective groups are lost and difficult to reconstruct</a:t>
            </a:r>
          </a:p>
          <a:p>
            <a:pPr marL="609600" indent="-609600">
              <a:buNone/>
            </a:pPr>
            <a:endParaRPr lang="en-US" dirty="0" smtClean="0">
              <a:latin typeface="Gill Sans MT" pitchFamily="34" charset="0"/>
              <a:cs typeface="Andalus" pitchFamily="18" charset="-78"/>
            </a:endParaRPr>
          </a:p>
          <a:p>
            <a:pPr marL="609600" indent="-609600">
              <a:buClr>
                <a:srgbClr val="FF0066"/>
              </a:buClr>
              <a:buFont typeface="Wingdings" pitchFamily="2" charset="2"/>
              <a:buChar char="q"/>
            </a:pPr>
            <a:r>
              <a:rPr lang="en-US" b="1" i="1" dirty="0" smtClean="0">
                <a:latin typeface="Gill Sans MT" pitchFamily="34" charset="0"/>
                <a:cs typeface="Andalus" pitchFamily="18" charset="-78"/>
              </a:rPr>
              <a:t>The other graphic display (stem-and-leaf plot) overcomes these problems</a:t>
            </a:r>
            <a:r>
              <a:rPr lang="en-US" dirty="0" smtClean="0">
                <a:latin typeface="Gill Sans MT" pitchFamily="34" charset="0"/>
                <a:cs typeface="Andalus" pitchFamily="18" charset="-78"/>
              </a:rPr>
              <a:t> </a:t>
            </a:r>
          </a:p>
          <a:p>
            <a:pPr>
              <a:buNone/>
            </a:pPr>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65</a:t>
            </a:fld>
            <a:endParaRPr 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Gill Sans MT" pitchFamily="34" charset="0"/>
                <a:cs typeface="Andalus" pitchFamily="18" charset="-78"/>
              </a:rPr>
              <a:t>6</a:t>
            </a:r>
            <a:r>
              <a:rPr lang="en-GB" b="1" dirty="0" smtClean="0">
                <a:latin typeface="Gill Sans MT" pitchFamily="34" charset="0"/>
                <a:cs typeface="Andalus" pitchFamily="18" charset="-78"/>
              </a:rPr>
              <a:t>.</a:t>
            </a:r>
            <a:r>
              <a:rPr lang="en-GB" dirty="0" smtClean="0">
                <a:latin typeface="Gill Sans MT" pitchFamily="34" charset="0"/>
                <a:cs typeface="Andalus" pitchFamily="18" charset="-78"/>
              </a:rPr>
              <a:t> </a:t>
            </a:r>
            <a:r>
              <a:rPr lang="en-GB" b="1" dirty="0" smtClean="0">
                <a:latin typeface="Gill Sans MT" pitchFamily="34" charset="0"/>
                <a:cs typeface="Andalus" pitchFamily="18" charset="-78"/>
              </a:rPr>
              <a:t>Frequency polygon/curve</a:t>
            </a:r>
            <a:endParaRPr lang="en-US" dirty="0">
              <a:latin typeface="Gill Sans MT" pitchFamily="34" charset="0"/>
              <a:cs typeface="Andalus" pitchFamily="18" charset="-78"/>
            </a:endParaRPr>
          </a:p>
        </p:txBody>
      </p:sp>
      <p:sp>
        <p:nvSpPr>
          <p:cNvPr id="3" name="Content Placeholder 2"/>
          <p:cNvSpPr>
            <a:spLocks noGrp="1"/>
          </p:cNvSpPr>
          <p:nvPr>
            <p:ph idx="1"/>
          </p:nvPr>
        </p:nvSpPr>
        <p:spPr>
          <a:xfrm>
            <a:off x="304800" y="1524000"/>
            <a:ext cx="8534400" cy="5029200"/>
          </a:xfrm>
        </p:spPr>
        <p:txBody>
          <a:bodyPr>
            <a:normAutofit lnSpcReduction="10000"/>
          </a:bodyPr>
          <a:lstStyle/>
          <a:p>
            <a:pPr>
              <a:lnSpc>
                <a:spcPct val="90000"/>
              </a:lnSpc>
              <a:buFont typeface="Wingdings" pitchFamily="2" charset="2"/>
              <a:buChar char="ü"/>
            </a:pPr>
            <a:r>
              <a:rPr lang="en-GB" dirty="0" smtClean="0">
                <a:latin typeface="Gill Sans MT" pitchFamily="34" charset="0"/>
                <a:cs typeface="Andalus" pitchFamily="18" charset="-78"/>
              </a:rPr>
              <a:t>A frequency distribution can be portrayed graphically in yet another way by means of a frequency polygon. </a:t>
            </a:r>
          </a:p>
          <a:p>
            <a:pPr algn="just">
              <a:lnSpc>
                <a:spcPct val="90000"/>
              </a:lnSpc>
              <a:buFont typeface="Wingdings" pitchFamily="2" charset="2"/>
              <a:buChar char="ü"/>
            </a:pPr>
            <a:r>
              <a:rPr lang="en-GB" dirty="0" smtClean="0">
                <a:latin typeface="Gill Sans MT" pitchFamily="34" charset="0"/>
                <a:cs typeface="Andalus" pitchFamily="18" charset="-78"/>
              </a:rPr>
              <a:t>To draw a frequency polygon we connect the mid-point of the tops of the cells of the histogram by a straight line.</a:t>
            </a:r>
          </a:p>
          <a:p>
            <a:pPr algn="just">
              <a:lnSpc>
                <a:spcPct val="90000"/>
              </a:lnSpc>
              <a:buFont typeface="Wingdings" pitchFamily="2" charset="2"/>
              <a:buChar char="ü"/>
            </a:pPr>
            <a:r>
              <a:rPr lang="en-GB" dirty="0" smtClean="0">
                <a:latin typeface="Gill Sans MT" pitchFamily="34" charset="0"/>
                <a:cs typeface="Andalus" pitchFamily="18" charset="-78"/>
              </a:rPr>
              <a:t>The total area under the frequency polygon is equal to the area under the histogram </a:t>
            </a:r>
          </a:p>
          <a:p>
            <a:pPr algn="just">
              <a:lnSpc>
                <a:spcPct val="90000"/>
              </a:lnSpc>
              <a:buFont typeface="Wingdings" pitchFamily="2" charset="2"/>
              <a:buChar char="ü"/>
            </a:pPr>
            <a:r>
              <a:rPr lang="en-GB" dirty="0" smtClean="0">
                <a:latin typeface="Gill Sans MT" pitchFamily="34" charset="0"/>
                <a:cs typeface="Andalus" pitchFamily="18" charset="-78"/>
              </a:rPr>
              <a:t>Useful when comparing two or more frequency distributions by drawing them on the same diagram</a:t>
            </a:r>
          </a:p>
          <a:p>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66</a:t>
            </a:fld>
            <a:endParaRPr lang="en-US"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2882" name="Object 2"/>
          <p:cNvGraphicFramePr>
            <a:graphicFrameLocks noGrp="1" noChangeAspect="1"/>
          </p:cNvGraphicFramePr>
          <p:nvPr>
            <p:ph idx="1"/>
          </p:nvPr>
        </p:nvGraphicFramePr>
        <p:xfrm>
          <a:off x="914400" y="1981200"/>
          <a:ext cx="7010400" cy="3629025"/>
        </p:xfrm>
        <a:graphic>
          <a:graphicData uri="http://schemas.openxmlformats.org/presentationml/2006/ole">
            <mc:AlternateContent xmlns:mc="http://schemas.openxmlformats.org/markup-compatibility/2006">
              <mc:Choice xmlns:v="urn:schemas-microsoft-com:vml" Requires="v">
                <p:oleObj spid="_x0000_s3094" name="Picture" r:id="rId3" imgW="5356800" imgH="4285440" progId="">
                  <p:embed/>
                </p:oleObj>
              </mc:Choice>
              <mc:Fallback>
                <p:oleObj name="Picture" r:id="rId3" imgW="5356800" imgH="4285440" progId="">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1981200"/>
                        <a:ext cx="7010400" cy="3629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3"/>
          <p:cNvSpPr>
            <a:spLocks noGrp="1" noChangeArrowheads="1"/>
          </p:cNvSpPr>
          <p:nvPr>
            <p:ph type="title"/>
          </p:nvPr>
        </p:nvSpPr>
        <p:spPr>
          <a:xfrm>
            <a:off x="457200" y="304800"/>
            <a:ext cx="8229600" cy="1143000"/>
          </a:xfrm>
        </p:spPr>
        <p:txBody>
          <a:bodyPr/>
          <a:lstStyle/>
          <a:p>
            <a:pPr algn="l" eaLnBrk="1" hangingPunct="1"/>
            <a:r>
              <a:rPr lang="en-US" sz="2400" dirty="0" smtClean="0">
                <a:latin typeface="Gill Sans MT" pitchFamily="34" charset="0"/>
                <a:cs typeface="Andalus" pitchFamily="18" charset="-78"/>
              </a:rPr>
              <a:t>Frequency polygon for the ages of 2087 mothers with &lt;5 children, Adam Tulu, 2003</a:t>
            </a:r>
          </a:p>
        </p:txBody>
      </p:sp>
      <p:sp>
        <p:nvSpPr>
          <p:cNvPr id="4" name="Slide Number Placeholder 3"/>
          <p:cNvSpPr>
            <a:spLocks noGrp="1"/>
          </p:cNvSpPr>
          <p:nvPr>
            <p:ph type="sldNum" sz="quarter" idx="12"/>
          </p:nvPr>
        </p:nvSpPr>
        <p:spPr/>
        <p:txBody>
          <a:bodyPr/>
          <a:lstStyle/>
          <a:p>
            <a:fld id="{A7F818D1-58AB-48C0-BF41-50C758541D79}" type="slidenum">
              <a:rPr lang="en-US" smtClean="0"/>
              <a:pPr/>
              <a:t>67</a:t>
            </a:fld>
            <a:endParaRPr 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89038"/>
          </a:xfrm>
        </p:spPr>
        <p:txBody>
          <a:bodyPr>
            <a:normAutofit fontScale="90000"/>
          </a:bodyPr>
          <a:lstStyle/>
          <a:p>
            <a:r>
              <a:rPr lang="en-GB" sz="3100" b="1" dirty="0" smtClean="0">
                <a:latin typeface="Gill Sans MT" pitchFamily="34" charset="0"/>
                <a:cs typeface="Andalus" pitchFamily="18" charset="-78"/>
              </a:rPr>
              <a:t>I</a:t>
            </a:r>
            <a:br>
              <a:rPr lang="en-GB" sz="3100" b="1" dirty="0" smtClean="0">
                <a:latin typeface="Gill Sans MT" pitchFamily="34" charset="0"/>
                <a:cs typeface="Andalus" pitchFamily="18" charset="-78"/>
              </a:rPr>
            </a:br>
            <a:r>
              <a:rPr lang="en-GB" sz="3100" b="1" dirty="0">
                <a:latin typeface="Gill Sans MT" pitchFamily="34" charset="0"/>
                <a:cs typeface="Andalus" pitchFamily="18" charset="-78"/>
              </a:rPr>
              <a:t/>
            </a:r>
            <a:br>
              <a:rPr lang="en-GB" sz="3100" b="1" dirty="0">
                <a:latin typeface="Gill Sans MT" pitchFamily="34" charset="0"/>
                <a:cs typeface="Andalus" pitchFamily="18" charset="-78"/>
              </a:rPr>
            </a:br>
            <a:r>
              <a:rPr lang="en-GB" sz="3100" b="1" dirty="0" smtClean="0">
                <a:latin typeface="Gill Sans MT" pitchFamily="34" charset="0"/>
                <a:cs typeface="Andalus" pitchFamily="18" charset="-78"/>
              </a:rPr>
              <a:t>t can be also drawn without erecting rectangles by joining the top midpoints of the intervals representing the frequency of the classes as follows</a:t>
            </a:r>
            <a:r>
              <a:rPr lang="en-GB" b="1" dirty="0" smtClean="0">
                <a:latin typeface="Gill Sans MT" pitchFamily="34" charset="0"/>
                <a:cs typeface="Andalus" pitchFamily="18" charset="-78"/>
              </a:rPr>
              <a:t>:</a:t>
            </a:r>
            <a:endParaRPr lang="en-US" b="1" dirty="0">
              <a:latin typeface="Gill Sans MT" pitchFamily="34" charset="0"/>
              <a:cs typeface="Andalus" pitchFamily="18" charset="-78"/>
            </a:endParaRPr>
          </a:p>
        </p:txBody>
      </p:sp>
      <p:pic>
        <p:nvPicPr>
          <p:cNvPr id="4" name="Content Placeholder 3"/>
          <p:cNvPicPr>
            <a:picLocks noGrp="1" noChangeAspect="1" noChangeArrowheads="1"/>
          </p:cNvPicPr>
          <p:nvPr>
            <p:ph idx="1"/>
          </p:nvPr>
        </p:nvPicPr>
        <p:blipFill>
          <a:blip r:embed="rId2" cstate="print"/>
          <a:srcRect/>
          <a:stretch>
            <a:fillRect/>
          </a:stretch>
        </p:blipFill>
        <p:spPr>
          <a:xfrm>
            <a:off x="685800" y="1905000"/>
            <a:ext cx="8458200" cy="4953000"/>
          </a:xfrm>
          <a:noFill/>
        </p:spPr>
      </p:pic>
      <p:sp>
        <p:nvSpPr>
          <p:cNvPr id="5" name="Slide Number Placeholder 4"/>
          <p:cNvSpPr>
            <a:spLocks noGrp="1"/>
          </p:cNvSpPr>
          <p:nvPr>
            <p:ph type="sldNum" sz="quarter" idx="12"/>
          </p:nvPr>
        </p:nvSpPr>
        <p:spPr/>
        <p:txBody>
          <a:bodyPr/>
          <a:lstStyle/>
          <a:p>
            <a:fld id="{A7F818D1-58AB-48C0-BF41-50C758541D79}" type="slidenum">
              <a:rPr lang="en-US" smtClean="0"/>
              <a:pPr/>
              <a:t>68</a:t>
            </a:fld>
            <a:endParaRPr lang="en-US"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Gill Sans MT" pitchFamily="34" charset="0"/>
                <a:cs typeface="Andalus" pitchFamily="18" charset="-78"/>
              </a:rPr>
              <a:t>7</a:t>
            </a:r>
            <a:r>
              <a:rPr lang="en-GB" b="1" dirty="0" smtClean="0">
                <a:latin typeface="Gill Sans MT" pitchFamily="34" charset="0"/>
                <a:cs typeface="Andalus" pitchFamily="18" charset="-78"/>
              </a:rPr>
              <a:t>. </a:t>
            </a:r>
            <a:r>
              <a:rPr lang="en-GB" b="1" dirty="0" smtClean="0">
                <a:latin typeface="Gill Sans MT" pitchFamily="34" charset="0"/>
                <a:cs typeface="Andalus" pitchFamily="18" charset="-78"/>
              </a:rPr>
              <a:t>Box and Whisker Plot</a:t>
            </a:r>
            <a:endParaRPr lang="en-US" dirty="0">
              <a:latin typeface="Gill Sans MT" pitchFamily="34" charset="0"/>
              <a:cs typeface="Andalus" pitchFamily="18" charset="-78"/>
            </a:endParaRPr>
          </a:p>
        </p:txBody>
      </p:sp>
      <p:sp>
        <p:nvSpPr>
          <p:cNvPr id="3" name="Content Placeholder 2"/>
          <p:cNvSpPr>
            <a:spLocks noGrp="1"/>
          </p:cNvSpPr>
          <p:nvPr>
            <p:ph idx="1"/>
          </p:nvPr>
        </p:nvSpPr>
        <p:spPr/>
        <p:txBody>
          <a:bodyPr/>
          <a:lstStyle/>
          <a:p>
            <a:pPr>
              <a:buFont typeface="Wingdings" pitchFamily="2" charset="2"/>
              <a:buChar char="Ø"/>
            </a:pPr>
            <a:r>
              <a:rPr lang="en-GB" dirty="0" smtClean="0">
                <a:latin typeface="Gill Sans MT" pitchFamily="34" charset="0"/>
                <a:cs typeface="Andalus" pitchFamily="18" charset="-78"/>
              </a:rPr>
              <a:t>It is another way to display information when the objective is to illustrate certain locations (skewness) in the distribution .</a:t>
            </a:r>
          </a:p>
          <a:p>
            <a:pPr>
              <a:buFont typeface="Wingdings" pitchFamily="2" charset="2"/>
              <a:buChar char="Ø"/>
            </a:pPr>
            <a:r>
              <a:rPr lang="en-GB" dirty="0" smtClean="0">
                <a:latin typeface="Gill Sans MT" pitchFamily="34" charset="0"/>
                <a:cs typeface="Andalus" pitchFamily="18" charset="-78"/>
              </a:rPr>
              <a:t>Can be used to display a set of discrete or continuous observations using a single vertical axis – only certain summaries of the data are shown</a:t>
            </a:r>
          </a:p>
          <a:p>
            <a:pPr>
              <a:lnSpc>
                <a:spcPct val="90000"/>
              </a:lnSpc>
              <a:spcBef>
                <a:spcPts val="688"/>
              </a:spcBef>
              <a:buFontTx/>
              <a:buNone/>
            </a:pPr>
            <a:r>
              <a:rPr lang="en-GB" dirty="0" smtClean="0">
                <a:latin typeface="Gill Sans MT" pitchFamily="34" charset="0"/>
                <a:cs typeface="Andalus" pitchFamily="18" charset="-78"/>
              </a:rPr>
              <a:t>      </a:t>
            </a:r>
          </a:p>
          <a:p>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69</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ill Sans MT" pitchFamily="34" charset="0"/>
                <a:cs typeface="Andalus" pitchFamily="18" charset="-78"/>
              </a:rPr>
              <a:t>Methods……</a:t>
            </a:r>
            <a:endParaRPr lang="en-US" dirty="0">
              <a:latin typeface="Gill Sans MT" pitchFamily="34" charset="0"/>
              <a:cs typeface="Andalus" pitchFamily="18" charset="-78"/>
            </a:endParaRPr>
          </a:p>
        </p:txBody>
      </p:sp>
      <p:sp>
        <p:nvSpPr>
          <p:cNvPr id="3" name="Content Placeholder 2"/>
          <p:cNvSpPr>
            <a:spLocks noGrp="1"/>
          </p:cNvSpPr>
          <p:nvPr>
            <p:ph idx="1"/>
          </p:nvPr>
        </p:nvSpPr>
        <p:spPr/>
        <p:txBody>
          <a:bodyPr/>
          <a:lstStyle/>
          <a:p>
            <a:pPr>
              <a:buNone/>
            </a:pPr>
            <a:r>
              <a:rPr lang="en-US" b="1" dirty="0" smtClean="0">
                <a:latin typeface="Gill Sans MT" pitchFamily="34" charset="0"/>
                <a:cs typeface="Andalus" pitchFamily="18" charset="-78"/>
              </a:rPr>
              <a:t>Self administered questionnaires</a:t>
            </a:r>
          </a:p>
          <a:p>
            <a:pPr>
              <a:buNone/>
            </a:pPr>
            <a:r>
              <a:rPr lang="en-US" dirty="0" smtClean="0">
                <a:latin typeface="Gill Sans MT" pitchFamily="34" charset="0"/>
                <a:cs typeface="Andalus" pitchFamily="18" charset="-78"/>
              </a:rPr>
              <a:t>Advantage-it may be sent to the respondent by using post office </a:t>
            </a:r>
          </a:p>
          <a:p>
            <a:pPr>
              <a:buNone/>
            </a:pPr>
            <a:r>
              <a:rPr lang="en-US" dirty="0" smtClean="0">
                <a:latin typeface="Gill Sans MT" pitchFamily="34" charset="0"/>
                <a:cs typeface="Andalus" pitchFamily="18" charset="-78"/>
              </a:rPr>
              <a:t>-are cheapest because there is no need of trained person to collect data</a:t>
            </a:r>
          </a:p>
          <a:p>
            <a:pPr>
              <a:buNone/>
            </a:pPr>
            <a:r>
              <a:rPr lang="en-US" dirty="0" smtClean="0">
                <a:latin typeface="Gill Sans MT" pitchFamily="34" charset="0"/>
                <a:cs typeface="Andalus" pitchFamily="18" charset="-78"/>
              </a:rPr>
              <a:t>- It can be coordinated being in central position</a:t>
            </a:r>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7</a:t>
            </a:fld>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ill Sans MT" pitchFamily="34" charset="0"/>
                <a:cs typeface="Andalus" pitchFamily="18" charset="-78"/>
              </a:rPr>
              <a:t>Box…..</a:t>
            </a:r>
            <a:endParaRPr lang="en-US" dirty="0">
              <a:latin typeface="Gill Sans MT" pitchFamily="34" charset="0"/>
              <a:cs typeface="Andalus" pitchFamily="18" charset="-78"/>
            </a:endParaRPr>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ü"/>
            </a:pPr>
            <a:r>
              <a:rPr lang="en-GB" dirty="0" smtClean="0">
                <a:latin typeface="Gill Sans MT" pitchFamily="34" charset="0"/>
                <a:cs typeface="Andalus" pitchFamily="18" charset="-78"/>
              </a:rPr>
              <a:t>A box is drawn with the top of the box at the third quartile (75%) and the bottom at the first quartile (25%). </a:t>
            </a:r>
          </a:p>
          <a:p>
            <a:pPr algn="just">
              <a:buFont typeface="Wingdings" pitchFamily="2" charset="2"/>
              <a:buChar char="ü"/>
            </a:pPr>
            <a:r>
              <a:rPr lang="en-GB" dirty="0" smtClean="0">
                <a:latin typeface="Gill Sans MT" pitchFamily="34" charset="0"/>
                <a:cs typeface="Andalus" pitchFamily="18" charset="-78"/>
              </a:rPr>
              <a:t>The location of the mid-point (50%) of the distribution is indicated with  a horizontal line in the box. </a:t>
            </a:r>
          </a:p>
          <a:p>
            <a:pPr algn="just">
              <a:buFont typeface="Wingdings" pitchFamily="2" charset="2"/>
              <a:buChar char="ü"/>
            </a:pPr>
            <a:r>
              <a:rPr lang="en-GB" dirty="0" smtClean="0">
                <a:latin typeface="Gill Sans MT" pitchFamily="34" charset="0"/>
                <a:cs typeface="Andalus" pitchFamily="18" charset="-78"/>
              </a:rPr>
              <a:t>Finally, straight lines, or whiskers, are drawn from the centre of the top of the box to the largest observation and from the centre of the bottom of the box to the smallest observation.</a:t>
            </a:r>
          </a:p>
          <a:p>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70</a:t>
            </a:fld>
            <a:endParaRPr lang="en-US"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Autofit/>
          </a:bodyPr>
          <a:lstStyle/>
          <a:p>
            <a:r>
              <a:rPr lang="en-US" sz="2800" b="1" dirty="0" smtClean="0">
                <a:latin typeface="Gill Sans MT" pitchFamily="34" charset="0"/>
                <a:cs typeface="Andalus" pitchFamily="18" charset="-78"/>
              </a:rPr>
              <a:t>How can the lower quartile, median and upper quartile be used to judge the symmetry of a distribution?</a:t>
            </a:r>
            <a:r>
              <a:rPr lang="en-US" sz="2800" dirty="0" smtClean="0">
                <a:latin typeface="Gill Sans MT" pitchFamily="34" charset="0"/>
                <a:cs typeface="Andalus" pitchFamily="18" charset="-78"/>
              </a:rPr>
              <a:t> </a:t>
            </a:r>
            <a:endParaRPr lang="en-US" sz="2800" dirty="0">
              <a:latin typeface="Gill Sans MT" pitchFamily="34" charset="0"/>
              <a:cs typeface="Andalus" pitchFamily="18" charset="-78"/>
            </a:endParaRPr>
          </a:p>
        </p:txBody>
      </p:sp>
      <p:sp>
        <p:nvSpPr>
          <p:cNvPr id="3" name="Content Placeholder 2"/>
          <p:cNvSpPr>
            <a:spLocks noGrp="1"/>
          </p:cNvSpPr>
          <p:nvPr>
            <p:ph idx="1"/>
          </p:nvPr>
        </p:nvSpPr>
        <p:spPr/>
        <p:txBody>
          <a:bodyPr>
            <a:normAutofit fontScale="92500" lnSpcReduction="20000"/>
          </a:bodyPr>
          <a:lstStyle/>
          <a:p>
            <a:pPr marL="609600" indent="-609600" algn="just">
              <a:buFontTx/>
              <a:buAutoNum type="arabicPeriod"/>
            </a:pPr>
            <a:r>
              <a:rPr lang="en-US" dirty="0" smtClean="0">
                <a:latin typeface="Gill Sans MT" pitchFamily="34" charset="0"/>
                <a:cs typeface="Andalus" pitchFamily="18" charset="-78"/>
              </a:rPr>
              <a:t>If the distribution is symmetric, then the upper and lower quartiles should be approximately equally spaced from the median.</a:t>
            </a:r>
          </a:p>
          <a:p>
            <a:pPr marL="609600" indent="-609600" algn="just">
              <a:buNone/>
            </a:pPr>
            <a:endParaRPr lang="en-US" dirty="0" smtClean="0">
              <a:latin typeface="Gill Sans MT" pitchFamily="34" charset="0"/>
              <a:cs typeface="Andalus" pitchFamily="18" charset="-78"/>
            </a:endParaRPr>
          </a:p>
          <a:p>
            <a:pPr marL="609600" indent="-609600" algn="just">
              <a:buNone/>
            </a:pPr>
            <a:r>
              <a:rPr lang="en-US" dirty="0" smtClean="0">
                <a:latin typeface="Gill Sans MT" pitchFamily="34" charset="0"/>
                <a:cs typeface="Andalus" pitchFamily="18" charset="-78"/>
              </a:rPr>
              <a:t>2. If the upper quartile is farther from the median than the lower quartile, then the distribution is positively skewed.</a:t>
            </a:r>
          </a:p>
          <a:p>
            <a:pPr marL="609600" indent="-609600" algn="just">
              <a:buNone/>
            </a:pPr>
            <a:endParaRPr lang="en-US" dirty="0" smtClean="0">
              <a:latin typeface="Gill Sans MT" pitchFamily="34" charset="0"/>
              <a:cs typeface="Andalus" pitchFamily="18" charset="-78"/>
            </a:endParaRPr>
          </a:p>
          <a:p>
            <a:pPr marL="609600" indent="-609600" algn="just">
              <a:buNone/>
            </a:pPr>
            <a:r>
              <a:rPr lang="en-US" dirty="0" smtClean="0">
                <a:latin typeface="Gill Sans MT" pitchFamily="34" charset="0"/>
                <a:cs typeface="Andalus" pitchFamily="18" charset="-78"/>
              </a:rPr>
              <a:t>3. If the lower quartile is farther from the median than the upper quartile, then the distribution is negatively skewed.</a:t>
            </a:r>
          </a:p>
          <a:p>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71</a:t>
            </a:fld>
            <a:endParaRPr lang="en-US"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ill Sans MT" pitchFamily="34" charset="0"/>
                <a:cs typeface="Andalus" pitchFamily="18" charset="-78"/>
              </a:rPr>
              <a:t>Box…..</a:t>
            </a:r>
            <a:endParaRPr lang="en-US" dirty="0">
              <a:latin typeface="Gill Sans MT" pitchFamily="34" charset="0"/>
              <a:cs typeface="Andalus" pitchFamily="18" charset="-78"/>
            </a:endParaRPr>
          </a:p>
        </p:txBody>
      </p:sp>
      <p:pic>
        <p:nvPicPr>
          <p:cNvPr id="4" name="Picture 4"/>
          <p:cNvPicPr>
            <a:picLocks noGrp="1" noChangeAspect="1" noChangeArrowheads="1"/>
          </p:cNvPicPr>
          <p:nvPr>
            <p:ph idx="1"/>
          </p:nvPr>
        </p:nvPicPr>
        <p:blipFill>
          <a:blip r:embed="rId2" cstate="print"/>
          <a:srcRect/>
          <a:stretch>
            <a:fillRect/>
          </a:stretch>
        </p:blipFill>
        <p:spPr>
          <a:xfrm>
            <a:off x="533400" y="1295400"/>
            <a:ext cx="8229600" cy="4876800"/>
          </a:xfrm>
          <a:noFill/>
        </p:spPr>
      </p:pic>
      <p:sp>
        <p:nvSpPr>
          <p:cNvPr id="5" name="Slide Number Placeholder 4"/>
          <p:cNvSpPr>
            <a:spLocks noGrp="1"/>
          </p:cNvSpPr>
          <p:nvPr>
            <p:ph type="sldNum" sz="quarter" idx="12"/>
          </p:nvPr>
        </p:nvSpPr>
        <p:spPr/>
        <p:txBody>
          <a:bodyPr/>
          <a:lstStyle/>
          <a:p>
            <a:fld id="{A7F818D1-58AB-48C0-BF41-50C758541D79}" type="slidenum">
              <a:rPr lang="en-US" smtClean="0"/>
              <a:pPr/>
              <a:t>72</a:t>
            </a:fld>
            <a:endParaRPr lang="en-US"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Gill Sans MT" pitchFamily="34" charset="0"/>
                <a:cs typeface="Andalus" pitchFamily="18" charset="-78"/>
              </a:rPr>
              <a:t>Box plots are useful for comparing two or</a:t>
            </a:r>
            <a:br>
              <a:rPr lang="en-US" sz="3200" dirty="0" smtClean="0">
                <a:latin typeface="Gill Sans MT" pitchFamily="34" charset="0"/>
                <a:cs typeface="Andalus" pitchFamily="18" charset="-78"/>
              </a:rPr>
            </a:br>
            <a:r>
              <a:rPr lang="en-US" sz="3200" dirty="0" smtClean="0">
                <a:latin typeface="Gill Sans MT" pitchFamily="34" charset="0"/>
                <a:cs typeface="Andalus" pitchFamily="18" charset="-78"/>
              </a:rPr>
              <a:t>more groups of observations</a:t>
            </a:r>
            <a:endParaRPr lang="en-US" sz="3200" dirty="0">
              <a:latin typeface="Gill Sans MT" pitchFamily="34" charset="0"/>
              <a:cs typeface="Andalus" pitchFamily="18" charset="-78"/>
            </a:endParaRPr>
          </a:p>
        </p:txBody>
      </p:sp>
      <p:pic>
        <p:nvPicPr>
          <p:cNvPr id="4" name="Picture 4"/>
          <p:cNvPicPr>
            <a:picLocks noGrp="1" noChangeAspect="1" noChangeArrowheads="1"/>
          </p:cNvPicPr>
          <p:nvPr>
            <p:ph idx="1"/>
          </p:nvPr>
        </p:nvPicPr>
        <p:blipFill>
          <a:blip r:embed="rId2" cstate="print"/>
          <a:srcRect/>
          <a:stretch>
            <a:fillRect/>
          </a:stretch>
        </p:blipFill>
        <p:spPr>
          <a:xfrm>
            <a:off x="838200" y="1752600"/>
            <a:ext cx="7315199" cy="4572000"/>
          </a:xfrm>
          <a:noFill/>
        </p:spPr>
      </p:pic>
      <p:sp>
        <p:nvSpPr>
          <p:cNvPr id="5" name="Slide Number Placeholder 4"/>
          <p:cNvSpPr>
            <a:spLocks noGrp="1"/>
          </p:cNvSpPr>
          <p:nvPr>
            <p:ph type="sldNum" sz="quarter" idx="12"/>
          </p:nvPr>
        </p:nvSpPr>
        <p:spPr/>
        <p:txBody>
          <a:bodyPr/>
          <a:lstStyle/>
          <a:p>
            <a:fld id="{A7F818D1-58AB-48C0-BF41-50C758541D79}" type="slidenum">
              <a:rPr lang="en-US" smtClean="0"/>
              <a:pPr/>
              <a:t>73</a:t>
            </a:fld>
            <a:endParaRPr lang="en-US"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Gill Sans MT" pitchFamily="34" charset="0"/>
                <a:cs typeface="Andalus" pitchFamily="18" charset="-78"/>
              </a:rPr>
              <a:t>Outlying values</a:t>
            </a:r>
            <a:endParaRPr lang="en-US" dirty="0">
              <a:latin typeface="Gill Sans MT" pitchFamily="34" charset="0"/>
              <a:cs typeface="Andalus" pitchFamily="18" charset="-78"/>
            </a:endParaRPr>
          </a:p>
        </p:txBody>
      </p:sp>
      <p:sp>
        <p:nvSpPr>
          <p:cNvPr id="3" name="Content Placeholder 2"/>
          <p:cNvSpPr>
            <a:spLocks noGrp="1"/>
          </p:cNvSpPr>
          <p:nvPr>
            <p:ph idx="1"/>
          </p:nvPr>
        </p:nvSpPr>
        <p:spPr/>
        <p:txBody>
          <a:bodyPr>
            <a:normAutofit fontScale="92500" lnSpcReduction="20000"/>
          </a:bodyPr>
          <a:lstStyle/>
          <a:p>
            <a:pPr>
              <a:lnSpc>
                <a:spcPct val="90000"/>
              </a:lnSpc>
              <a:buFont typeface="Wingdings" pitchFamily="2" charset="2"/>
              <a:buChar char="ü"/>
            </a:pPr>
            <a:r>
              <a:rPr lang="en-US" dirty="0" smtClean="0">
                <a:latin typeface="Gill Sans MT" pitchFamily="34" charset="0"/>
                <a:cs typeface="Andalus" pitchFamily="18" charset="-78"/>
              </a:rPr>
              <a:t>The lines coming out of the box are called the “whiskers”. </a:t>
            </a:r>
          </a:p>
          <a:p>
            <a:pPr>
              <a:lnSpc>
                <a:spcPct val="90000"/>
              </a:lnSpc>
              <a:buFont typeface="Wingdings" pitchFamily="2" charset="2"/>
              <a:buChar char="ü"/>
            </a:pPr>
            <a:r>
              <a:rPr lang="en-US" dirty="0" smtClean="0">
                <a:latin typeface="Gill Sans MT" pitchFamily="34" charset="0"/>
                <a:cs typeface="Andalus" pitchFamily="18" charset="-78"/>
              </a:rPr>
              <a:t>The ends of the “whiskers’ are called “adjacent values) [The largest and smallest non-outlying values].</a:t>
            </a:r>
          </a:p>
          <a:p>
            <a:pPr>
              <a:lnSpc>
                <a:spcPct val="90000"/>
              </a:lnSpc>
              <a:buNone/>
            </a:pPr>
            <a:endParaRPr lang="en-US" dirty="0" smtClean="0">
              <a:latin typeface="Gill Sans MT" pitchFamily="34" charset="0"/>
              <a:cs typeface="Andalus" pitchFamily="18" charset="-78"/>
            </a:endParaRPr>
          </a:p>
          <a:p>
            <a:pPr>
              <a:lnSpc>
                <a:spcPct val="90000"/>
              </a:lnSpc>
              <a:buFont typeface="Wingdings" pitchFamily="2" charset="2"/>
              <a:buChar char="ü"/>
            </a:pPr>
            <a:r>
              <a:rPr lang="en-US" dirty="0" smtClean="0">
                <a:latin typeface="Gill Sans MT" pitchFamily="34" charset="0"/>
                <a:cs typeface="Andalus" pitchFamily="18" charset="-78"/>
              </a:rPr>
              <a:t>Upper “adjacent value” = The largest value that is less than or equal to P</a:t>
            </a:r>
            <a:r>
              <a:rPr lang="en-US" sz="2400" dirty="0" smtClean="0">
                <a:latin typeface="Gill Sans MT" pitchFamily="34" charset="0"/>
                <a:cs typeface="Andalus" pitchFamily="18" charset="-78"/>
              </a:rPr>
              <a:t>75</a:t>
            </a:r>
            <a:r>
              <a:rPr lang="en-US" dirty="0" smtClean="0">
                <a:latin typeface="Gill Sans MT" pitchFamily="34" charset="0"/>
                <a:cs typeface="Andalus" pitchFamily="18" charset="-78"/>
              </a:rPr>
              <a:t> + 1.5*(P</a:t>
            </a:r>
            <a:r>
              <a:rPr lang="en-US" sz="2400" dirty="0" smtClean="0">
                <a:latin typeface="Gill Sans MT" pitchFamily="34" charset="0"/>
                <a:cs typeface="Andalus" pitchFamily="18" charset="-78"/>
              </a:rPr>
              <a:t>75</a:t>
            </a:r>
            <a:r>
              <a:rPr lang="en-US" dirty="0" smtClean="0">
                <a:latin typeface="Gill Sans MT" pitchFamily="34" charset="0"/>
                <a:cs typeface="Andalus" pitchFamily="18" charset="-78"/>
              </a:rPr>
              <a:t> – P</a:t>
            </a:r>
            <a:r>
              <a:rPr lang="en-US" sz="2400" dirty="0" smtClean="0">
                <a:latin typeface="Gill Sans MT" pitchFamily="34" charset="0"/>
                <a:cs typeface="Andalus" pitchFamily="18" charset="-78"/>
              </a:rPr>
              <a:t>25</a:t>
            </a:r>
            <a:r>
              <a:rPr lang="en-US" dirty="0" smtClean="0">
                <a:latin typeface="Gill Sans MT" pitchFamily="34" charset="0"/>
                <a:cs typeface="Andalus" pitchFamily="18" charset="-78"/>
              </a:rPr>
              <a:t>).</a:t>
            </a:r>
          </a:p>
          <a:p>
            <a:pPr>
              <a:lnSpc>
                <a:spcPct val="90000"/>
              </a:lnSpc>
              <a:buNone/>
            </a:pPr>
            <a:endParaRPr lang="en-US" dirty="0" smtClean="0">
              <a:latin typeface="Gill Sans MT" pitchFamily="34" charset="0"/>
              <a:cs typeface="Andalus" pitchFamily="18" charset="-78"/>
            </a:endParaRPr>
          </a:p>
          <a:p>
            <a:pPr>
              <a:lnSpc>
                <a:spcPct val="90000"/>
              </a:lnSpc>
              <a:buFont typeface="Wingdings" pitchFamily="2" charset="2"/>
              <a:buChar char="ü"/>
            </a:pPr>
            <a:r>
              <a:rPr lang="en-US" dirty="0" smtClean="0">
                <a:latin typeface="Gill Sans MT" pitchFamily="34" charset="0"/>
                <a:cs typeface="Andalus" pitchFamily="18" charset="-78"/>
              </a:rPr>
              <a:t>Lower “adjacent value” = The smallest value that is greater than or equal to P</a:t>
            </a:r>
            <a:r>
              <a:rPr lang="en-US" sz="2400" dirty="0" smtClean="0">
                <a:latin typeface="Gill Sans MT" pitchFamily="34" charset="0"/>
                <a:cs typeface="Andalus" pitchFamily="18" charset="-78"/>
              </a:rPr>
              <a:t>25</a:t>
            </a:r>
            <a:r>
              <a:rPr lang="en-US" dirty="0" smtClean="0">
                <a:latin typeface="Gill Sans MT" pitchFamily="34" charset="0"/>
                <a:cs typeface="Andalus" pitchFamily="18" charset="-78"/>
              </a:rPr>
              <a:t> – 1.5*(P</a:t>
            </a:r>
            <a:r>
              <a:rPr lang="en-US" sz="2400" dirty="0" smtClean="0">
                <a:latin typeface="Gill Sans MT" pitchFamily="34" charset="0"/>
                <a:cs typeface="Andalus" pitchFamily="18" charset="-78"/>
              </a:rPr>
              <a:t>75</a:t>
            </a:r>
            <a:r>
              <a:rPr lang="en-US" dirty="0" smtClean="0">
                <a:latin typeface="Gill Sans MT" pitchFamily="34" charset="0"/>
                <a:cs typeface="Andalus" pitchFamily="18" charset="-78"/>
              </a:rPr>
              <a:t> – P</a:t>
            </a:r>
            <a:r>
              <a:rPr lang="en-US" sz="2400" dirty="0" smtClean="0">
                <a:latin typeface="Gill Sans MT" pitchFamily="34" charset="0"/>
                <a:cs typeface="Andalus" pitchFamily="18" charset="-78"/>
              </a:rPr>
              <a:t>25</a:t>
            </a:r>
            <a:r>
              <a:rPr lang="en-US" dirty="0" smtClean="0">
                <a:latin typeface="Gill Sans MT" pitchFamily="34" charset="0"/>
                <a:cs typeface="Andalus" pitchFamily="18" charset="-78"/>
              </a:rPr>
              <a:t>).</a:t>
            </a:r>
          </a:p>
          <a:p>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74</a:t>
            </a:fld>
            <a:endParaRPr lang="en-US"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ill Sans MT" pitchFamily="34" charset="0"/>
                <a:cs typeface="Andalus" pitchFamily="18" charset="-78"/>
              </a:rPr>
              <a:t>Box…..</a:t>
            </a:r>
            <a:endParaRPr lang="en-US" dirty="0">
              <a:latin typeface="Gill Sans MT" pitchFamily="34" charset="0"/>
              <a:cs typeface="Andalus" pitchFamily="18" charset="-78"/>
            </a:endParaRPr>
          </a:p>
        </p:txBody>
      </p:sp>
      <p:sp>
        <p:nvSpPr>
          <p:cNvPr id="3" name="Content Placeholder 2"/>
          <p:cNvSpPr>
            <a:spLocks noGrp="1"/>
          </p:cNvSpPr>
          <p:nvPr>
            <p:ph idx="1"/>
          </p:nvPr>
        </p:nvSpPr>
        <p:spPr/>
        <p:txBody>
          <a:bodyPr>
            <a:normAutofit/>
          </a:bodyPr>
          <a:lstStyle/>
          <a:p>
            <a:pPr lvl="1">
              <a:buNone/>
            </a:pPr>
            <a:r>
              <a:rPr lang="en-US" sz="3200" dirty="0" smtClean="0">
                <a:latin typeface="Gill Sans MT" pitchFamily="34" charset="0"/>
                <a:cs typeface="Andalus" pitchFamily="18" charset="-78"/>
              </a:rPr>
              <a:t>The box plot is  completed</a:t>
            </a:r>
          </a:p>
          <a:p>
            <a:pPr lvl="1">
              <a:buFont typeface="Wingdings" pitchFamily="2" charset="2"/>
              <a:buChar char="ü"/>
            </a:pPr>
            <a:r>
              <a:rPr lang="en-US" sz="3200" dirty="0" smtClean="0">
                <a:latin typeface="Gill Sans MT" pitchFamily="34" charset="0"/>
                <a:cs typeface="Andalus" pitchFamily="18" charset="-78"/>
              </a:rPr>
              <a:t>Draw a vertical bar from the upper quartile to the largest non-outlining value in the sample</a:t>
            </a:r>
          </a:p>
          <a:p>
            <a:pPr lvl="1">
              <a:buFont typeface="Wingdings" pitchFamily="2" charset="2"/>
              <a:buChar char="ü"/>
            </a:pPr>
            <a:r>
              <a:rPr lang="en-US" sz="3200" dirty="0" smtClean="0">
                <a:latin typeface="Gill Sans MT" pitchFamily="34" charset="0"/>
                <a:cs typeface="Andalus" pitchFamily="18" charset="-78"/>
              </a:rPr>
              <a:t>Draw a vertical bar from the lower quartile to the smallest non-outlying value in the sample</a:t>
            </a:r>
          </a:p>
          <a:p>
            <a:pPr lvl="1">
              <a:buNone/>
            </a:pPr>
            <a:endParaRPr lang="en-US" sz="3200"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75</a:t>
            </a:fld>
            <a:endParaRPr lang="en-US"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ill Sans MT" pitchFamily="34" charset="0"/>
                <a:cs typeface="Andalus" pitchFamily="18" charset="-78"/>
              </a:rPr>
              <a:t>Box…..</a:t>
            </a:r>
            <a:endParaRPr lang="en-US" dirty="0">
              <a:latin typeface="Gill Sans MT" pitchFamily="34" charset="0"/>
              <a:cs typeface="Andalus" pitchFamily="18" charset="-78"/>
            </a:endParaRPr>
          </a:p>
        </p:txBody>
      </p:sp>
      <p:sp>
        <p:nvSpPr>
          <p:cNvPr id="3" name="Content Placeholder 2"/>
          <p:cNvSpPr>
            <a:spLocks noGrp="1"/>
          </p:cNvSpPr>
          <p:nvPr>
            <p:ph idx="1"/>
          </p:nvPr>
        </p:nvSpPr>
        <p:spPr/>
        <p:txBody>
          <a:bodyPr>
            <a:normAutofit/>
          </a:bodyPr>
          <a:lstStyle/>
          <a:p>
            <a:pPr lvl="1">
              <a:buFont typeface="Wingdings" pitchFamily="2" charset="2"/>
              <a:buChar char="ü"/>
            </a:pPr>
            <a:r>
              <a:rPr lang="en-US" dirty="0" smtClean="0">
                <a:latin typeface="Gill Sans MT" pitchFamily="34" charset="0"/>
                <a:cs typeface="Andalus" pitchFamily="18" charset="-78"/>
              </a:rPr>
              <a:t>Outliers are displayed as dots (or small circles) and are defined by:</a:t>
            </a:r>
          </a:p>
          <a:p>
            <a:pPr lvl="1">
              <a:buNone/>
            </a:pPr>
            <a:r>
              <a:rPr lang="en-US" dirty="0" smtClean="0">
                <a:latin typeface="Gill Sans MT" pitchFamily="34" charset="0"/>
                <a:cs typeface="Andalus" pitchFamily="18" charset="-78"/>
              </a:rPr>
              <a:t>       </a:t>
            </a:r>
            <a:r>
              <a:rPr lang="en-US" i="1" dirty="0" smtClean="0">
                <a:latin typeface="Gill Sans MT" pitchFamily="34" charset="0"/>
                <a:cs typeface="Andalus" pitchFamily="18" charset="-78"/>
              </a:rPr>
              <a:t>Values greater than 75th percentile + 1.5*IQR</a:t>
            </a:r>
          </a:p>
          <a:p>
            <a:pPr lvl="1">
              <a:buNone/>
            </a:pPr>
            <a:r>
              <a:rPr lang="en-US" i="1" dirty="0" smtClean="0">
                <a:latin typeface="Gill Sans MT" pitchFamily="34" charset="0"/>
                <a:cs typeface="Andalus" pitchFamily="18" charset="-78"/>
              </a:rPr>
              <a:t>       Values smaller than 25th percentile − 1.5*IQR</a:t>
            </a:r>
          </a:p>
          <a:p>
            <a:pPr lvl="1">
              <a:buFont typeface="Wingdings" pitchFamily="2" charset="2"/>
              <a:buChar char="ü"/>
            </a:pPr>
            <a:r>
              <a:rPr lang="en-US" dirty="0" smtClean="0">
                <a:latin typeface="Gill Sans MT" pitchFamily="34" charset="0"/>
                <a:cs typeface="Andalus" pitchFamily="18" charset="-78"/>
              </a:rPr>
              <a:t>Any values that are outside the IQR but are not outliers are marked by the whiskers on the plot.</a:t>
            </a:r>
          </a:p>
          <a:p>
            <a:pPr lvl="1">
              <a:buFont typeface="Wingdings" pitchFamily="2" charset="2"/>
              <a:buChar char="ü"/>
            </a:pPr>
            <a:r>
              <a:rPr lang="en-US" i="1" dirty="0" smtClean="0">
                <a:latin typeface="Gill Sans MT" pitchFamily="34" charset="0"/>
                <a:cs typeface="Andalus" pitchFamily="18" charset="-78"/>
              </a:rPr>
              <a:t>IQR = </a:t>
            </a:r>
            <a:r>
              <a:rPr lang="en-US" dirty="0" smtClean="0">
                <a:latin typeface="Gill Sans MT" pitchFamily="34" charset="0"/>
                <a:cs typeface="Andalus" pitchFamily="18" charset="-78"/>
              </a:rPr>
              <a:t>P75 – P25</a:t>
            </a:r>
          </a:p>
          <a:p>
            <a:r>
              <a:rPr lang="en-US" sz="2800" dirty="0" smtClean="0">
                <a:latin typeface="Gill Sans MT" pitchFamily="34" charset="0"/>
                <a:cs typeface="Andalus" pitchFamily="18" charset="-78"/>
              </a:rPr>
              <a:t>Example: 14,61 ,24,42,21,23,24,32.</a:t>
            </a:r>
            <a:endParaRPr lang="en-US" sz="2800"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76</a:t>
            </a:fld>
            <a:endParaRPr lang="en-US"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Grp="1" noChangeAspect="1" noChangeArrowheads="1"/>
          </p:cNvPicPr>
          <p:nvPr>
            <p:ph idx="1"/>
          </p:nvPr>
        </p:nvPicPr>
        <p:blipFill>
          <a:blip r:embed="rId2" cstate="print"/>
          <a:srcRect/>
          <a:stretch>
            <a:fillRect/>
          </a:stretch>
        </p:blipFill>
        <p:spPr bwMode="auto">
          <a:xfrm>
            <a:off x="1524000" y="2743200"/>
            <a:ext cx="6781800" cy="4114800"/>
          </a:xfrm>
          <a:prstGeom prst="rect">
            <a:avLst/>
          </a:prstGeom>
          <a:noFill/>
          <a:ln w="9525">
            <a:noFill/>
            <a:miter lim="800000"/>
            <a:headEnd/>
            <a:tailEnd/>
          </a:ln>
        </p:spPr>
      </p:pic>
      <p:sp>
        <p:nvSpPr>
          <p:cNvPr id="5" name="Rectangle 3"/>
          <p:cNvSpPr>
            <a:spLocks noGrp="1" noChangeArrowheads="1"/>
          </p:cNvSpPr>
          <p:nvPr>
            <p:ph type="title"/>
          </p:nvPr>
        </p:nvSpPr>
        <p:spPr>
          <a:xfrm>
            <a:off x="457200" y="1295400"/>
            <a:ext cx="8229600" cy="1524000"/>
          </a:xfrm>
        </p:spPr>
        <p:txBody>
          <a:bodyPr>
            <a:normAutofit fontScale="90000"/>
          </a:bodyPr>
          <a:lstStyle/>
          <a:p>
            <a:pPr algn="just" eaLnBrk="1" hangingPunct="1"/>
            <a:r>
              <a:rPr lang="en-US" dirty="0" smtClean="0">
                <a:latin typeface="Gill Sans MT" pitchFamily="34" charset="0"/>
                <a:cs typeface="Andalus" pitchFamily="18" charset="-78"/>
              </a:rPr>
              <a:t>Number of cigarettes smoked per day was measured just before each subject attempted to quit smoking</a:t>
            </a:r>
          </a:p>
          <a:p>
            <a:pPr algn="just" eaLnBrk="1" hangingPunct="1"/>
            <a:endParaRPr lang="en-US" dirty="0" smtClean="0">
              <a:latin typeface="Gill Sans MT" pitchFamily="34" charset="0"/>
              <a:cs typeface="Andalus" pitchFamily="18" charset="-78"/>
            </a:endParaRPr>
          </a:p>
        </p:txBody>
      </p:sp>
      <p:sp>
        <p:nvSpPr>
          <p:cNvPr id="6" name="Slide Number Placeholder 5"/>
          <p:cNvSpPr>
            <a:spLocks noGrp="1"/>
          </p:cNvSpPr>
          <p:nvPr>
            <p:ph type="sldNum" sz="quarter" idx="12"/>
          </p:nvPr>
        </p:nvSpPr>
        <p:spPr/>
        <p:txBody>
          <a:bodyPr/>
          <a:lstStyle/>
          <a:p>
            <a:fld id="{A7F818D1-58AB-48C0-BF41-50C758541D79}" type="slidenum">
              <a:rPr lang="en-US" smtClean="0"/>
              <a:pPr/>
              <a:t>77</a:t>
            </a:fld>
            <a:endParaRPr lang="en-US"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Gill Sans MT" pitchFamily="34" charset="0"/>
                <a:cs typeface="Andalus" pitchFamily="18" charset="-78"/>
              </a:rPr>
              <a:t>8</a:t>
            </a:r>
            <a:r>
              <a:rPr lang="en-US" b="1" dirty="0" smtClean="0">
                <a:latin typeface="Gill Sans MT" pitchFamily="34" charset="0"/>
                <a:cs typeface="Andalus" pitchFamily="18" charset="-78"/>
              </a:rPr>
              <a:t>.</a:t>
            </a:r>
            <a:r>
              <a:rPr lang="en-US" dirty="0" smtClean="0">
                <a:latin typeface="Gill Sans MT" pitchFamily="34" charset="0"/>
                <a:cs typeface="Andalus" pitchFamily="18" charset="-78"/>
              </a:rPr>
              <a:t> </a:t>
            </a:r>
            <a:r>
              <a:rPr lang="en-US" b="1" dirty="0" smtClean="0">
                <a:latin typeface="Gill Sans MT" pitchFamily="34" charset="0"/>
                <a:cs typeface="Andalus" pitchFamily="18" charset="-78"/>
              </a:rPr>
              <a:t>Ogive curve</a:t>
            </a:r>
            <a:endParaRPr lang="en-US" dirty="0">
              <a:latin typeface="Gill Sans MT" pitchFamily="34" charset="0"/>
              <a:cs typeface="Andalus" pitchFamily="18" charset="-78"/>
            </a:endParaRPr>
          </a:p>
        </p:txBody>
      </p:sp>
      <p:sp>
        <p:nvSpPr>
          <p:cNvPr id="3" name="Content Placeholder 2"/>
          <p:cNvSpPr>
            <a:spLocks noGrp="1"/>
          </p:cNvSpPr>
          <p:nvPr>
            <p:ph idx="1"/>
          </p:nvPr>
        </p:nvSpPr>
        <p:spPr/>
        <p:txBody>
          <a:bodyPr>
            <a:normAutofit fontScale="92500" lnSpcReduction="20000"/>
          </a:bodyPr>
          <a:lstStyle/>
          <a:p>
            <a:pPr>
              <a:lnSpc>
                <a:spcPct val="90000"/>
              </a:lnSpc>
              <a:buFont typeface="Wingdings" pitchFamily="2" charset="2"/>
              <a:buChar char="ü"/>
            </a:pPr>
            <a:r>
              <a:rPr lang="en-GB" dirty="0" smtClean="0">
                <a:latin typeface="Gill Sans MT" pitchFamily="34" charset="0"/>
                <a:cs typeface="Andalus" pitchFamily="18" charset="-78"/>
              </a:rPr>
              <a:t>Some times it may be necessary to know the   number of items whose values are more or less than a certain amount. </a:t>
            </a:r>
          </a:p>
          <a:p>
            <a:pPr>
              <a:lnSpc>
                <a:spcPct val="90000"/>
              </a:lnSpc>
              <a:buFont typeface="Wingdings" pitchFamily="2" charset="2"/>
              <a:buChar char="ü"/>
            </a:pPr>
            <a:r>
              <a:rPr lang="en-GB" dirty="0" smtClean="0">
                <a:latin typeface="Gill Sans MT" pitchFamily="34" charset="0"/>
                <a:cs typeface="Andalus" pitchFamily="18" charset="-78"/>
              </a:rPr>
              <a:t>We may, for example, be interested to know the no. of patients whose weight is &lt;50 Kg or &gt;60 Kg. </a:t>
            </a:r>
          </a:p>
          <a:p>
            <a:pPr>
              <a:lnSpc>
                <a:spcPct val="90000"/>
              </a:lnSpc>
              <a:buFont typeface="Wingdings" pitchFamily="2" charset="2"/>
              <a:buChar char="ü"/>
            </a:pPr>
            <a:r>
              <a:rPr lang="en-GB" dirty="0" smtClean="0">
                <a:latin typeface="Gill Sans MT" pitchFamily="34" charset="0"/>
                <a:cs typeface="Andalus" pitchFamily="18" charset="-78"/>
              </a:rPr>
              <a:t>To get this information it is necessary to change the form of the frequency distribution from a ‘simple’ to a ‘cumulative’ distribution. </a:t>
            </a:r>
          </a:p>
          <a:p>
            <a:pPr>
              <a:lnSpc>
                <a:spcPct val="90000"/>
              </a:lnSpc>
              <a:buFont typeface="Wingdings" pitchFamily="2" charset="2"/>
              <a:buChar char="ü"/>
            </a:pPr>
            <a:r>
              <a:rPr lang="en-GB" dirty="0" smtClean="0">
                <a:latin typeface="Gill Sans MT" pitchFamily="34" charset="0"/>
                <a:cs typeface="Andalus" pitchFamily="18" charset="-78"/>
              </a:rPr>
              <a:t>Ogive curve turns a cumulative frequency distribution in to graphs.</a:t>
            </a:r>
          </a:p>
          <a:p>
            <a:pPr>
              <a:lnSpc>
                <a:spcPct val="90000"/>
              </a:lnSpc>
              <a:buFont typeface="Wingdings" pitchFamily="2" charset="2"/>
              <a:buChar char="ü"/>
            </a:pPr>
            <a:r>
              <a:rPr lang="en-US" dirty="0" smtClean="0">
                <a:latin typeface="Gill Sans MT" pitchFamily="34" charset="0"/>
                <a:cs typeface="Andalus" pitchFamily="18" charset="-78"/>
              </a:rPr>
              <a:t> Are much more common than frequency polygons</a:t>
            </a:r>
          </a:p>
          <a:p>
            <a:pPr>
              <a:buFont typeface="Wingdings" pitchFamily="2" charset="2"/>
              <a:buChar char="Ø"/>
            </a:pPr>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78</a:t>
            </a:fld>
            <a:endParaRPr lang="en-US"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b="1" dirty="0" smtClean="0">
                <a:latin typeface="Gill Sans MT" pitchFamily="34" charset="0"/>
                <a:cs typeface="Andalus" pitchFamily="18" charset="-78"/>
              </a:rPr>
              <a:t>Example: Heart rate of patients admitted to hospital Y, 1998</a:t>
            </a:r>
            <a:r>
              <a:rPr lang="en-US" sz="2800" b="1" dirty="0" smtClean="0">
                <a:latin typeface="Gill Sans MT" pitchFamily="34" charset="0"/>
                <a:cs typeface="Andalus" pitchFamily="18" charset="-78"/>
              </a:rPr>
              <a:t> </a:t>
            </a:r>
            <a:endParaRPr lang="en-US" sz="2800" b="1" dirty="0">
              <a:latin typeface="Gill Sans MT" pitchFamily="34" charset="0"/>
              <a:cs typeface="Andalus" pitchFamily="18" charset="-78"/>
            </a:endParaRPr>
          </a:p>
        </p:txBody>
      </p:sp>
      <p:pic>
        <p:nvPicPr>
          <p:cNvPr id="4" name="Content Placeholder 3"/>
          <p:cNvPicPr>
            <a:picLocks noGrp="1" noChangeAspect="1" noChangeArrowheads="1"/>
          </p:cNvPicPr>
          <p:nvPr>
            <p:ph idx="1"/>
          </p:nvPr>
        </p:nvPicPr>
        <p:blipFill>
          <a:blip r:embed="rId2" cstate="print"/>
          <a:srcRect/>
          <a:stretch>
            <a:fillRect/>
          </a:stretch>
        </p:blipFill>
        <p:spPr bwMode="auto">
          <a:xfrm>
            <a:off x="304800" y="1981200"/>
            <a:ext cx="8839200" cy="4419600"/>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fld id="{A7F818D1-58AB-48C0-BF41-50C758541D79}" type="slidenum">
              <a:rPr lang="en-US" smtClean="0"/>
              <a:pPr/>
              <a:t>79</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ill Sans MT" pitchFamily="34" charset="0"/>
                <a:cs typeface="Andalus" pitchFamily="18" charset="-78"/>
              </a:rPr>
              <a:t>Methods……</a:t>
            </a:r>
            <a:endParaRPr lang="en-US" dirty="0">
              <a:latin typeface="Gill Sans MT" pitchFamily="34" charset="0"/>
              <a:cs typeface="Andalus" pitchFamily="18" charset="-78"/>
            </a:endParaRPr>
          </a:p>
        </p:txBody>
      </p:sp>
      <p:sp>
        <p:nvSpPr>
          <p:cNvPr id="3" name="Content Placeholder 2"/>
          <p:cNvSpPr>
            <a:spLocks noGrp="1"/>
          </p:cNvSpPr>
          <p:nvPr>
            <p:ph idx="1"/>
          </p:nvPr>
        </p:nvSpPr>
        <p:spPr/>
        <p:txBody>
          <a:bodyPr/>
          <a:lstStyle/>
          <a:p>
            <a:pPr>
              <a:buNone/>
            </a:pPr>
            <a:r>
              <a:rPr lang="en-US" dirty="0" smtClean="0">
                <a:latin typeface="Gill Sans MT" pitchFamily="34" charset="0"/>
                <a:cs typeface="Andalus" pitchFamily="18" charset="-78"/>
              </a:rPr>
              <a:t>Disadvantage-there may be low respondent rate</a:t>
            </a:r>
          </a:p>
          <a:p>
            <a:pPr>
              <a:buNone/>
            </a:pPr>
            <a:r>
              <a:rPr lang="en-US" dirty="0" smtClean="0">
                <a:latin typeface="Gill Sans MT" pitchFamily="34" charset="0"/>
                <a:cs typeface="Andalus" pitchFamily="18" charset="-78"/>
              </a:rPr>
              <a:t>-requires intense follow up to set a high response rate</a:t>
            </a:r>
          </a:p>
          <a:p>
            <a:pPr>
              <a:buNone/>
            </a:pPr>
            <a:r>
              <a:rPr lang="en-US" dirty="0" smtClean="0">
                <a:latin typeface="Gill Sans MT" pitchFamily="34" charset="0"/>
                <a:cs typeface="Andalus" pitchFamily="18" charset="-78"/>
              </a:rPr>
              <a:t>-no assurance the questionnaire were answered by the intended respondent</a:t>
            </a:r>
          </a:p>
          <a:p>
            <a:pPr>
              <a:buNone/>
            </a:pPr>
            <a:r>
              <a:rPr lang="en-US" dirty="0" smtClean="0">
                <a:latin typeface="Gill Sans MT" pitchFamily="34" charset="0"/>
                <a:cs typeface="Andalus" pitchFamily="18" charset="-78"/>
              </a:rPr>
              <a:t>-incomplete questionnaire either due to omission or invalid response</a:t>
            </a:r>
          </a:p>
          <a:p>
            <a:pPr>
              <a:buNone/>
            </a:pPr>
            <a:r>
              <a:rPr lang="en-US" dirty="0" smtClean="0">
                <a:latin typeface="Gill Sans MT" pitchFamily="34" charset="0"/>
                <a:cs typeface="Andalus" pitchFamily="18" charset="-78"/>
              </a:rPr>
              <a:t>- uneducated people can not fill it</a:t>
            </a:r>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8</a:t>
            </a:fld>
            <a:endParaRPr lang="en-US"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latin typeface="Gill Sans MT" pitchFamily="34" charset="0"/>
              <a:cs typeface="Andalus" pitchFamily="18" charset="-78"/>
            </a:endParaRPr>
          </a:p>
        </p:txBody>
      </p:sp>
      <p:graphicFrame>
        <p:nvGraphicFramePr>
          <p:cNvPr id="343042" name="Object 2"/>
          <p:cNvGraphicFramePr>
            <a:graphicFrameLocks noGrp="1" noChangeAspect="1"/>
          </p:cNvGraphicFramePr>
          <p:nvPr>
            <p:ph idx="1"/>
          </p:nvPr>
        </p:nvGraphicFramePr>
        <p:xfrm>
          <a:off x="304800" y="762000"/>
          <a:ext cx="8305800" cy="5791200"/>
        </p:xfrm>
        <a:graphic>
          <a:graphicData uri="http://schemas.openxmlformats.org/presentationml/2006/ole">
            <mc:AlternateContent xmlns:mc="http://schemas.openxmlformats.org/markup-compatibility/2006">
              <mc:Choice xmlns:v="urn:schemas-microsoft-com:vml" Requires="v">
                <p:oleObj spid="_x0000_s4118" r:id="rId3" imgW="5324475" imgH="3086100" progId="Excel.Chart.8">
                  <p:embed/>
                </p:oleObj>
              </mc:Choice>
              <mc:Fallback>
                <p:oleObj r:id="rId3" imgW="5324475" imgH="3086100" progId="Excel.Chart.8">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762000"/>
                        <a:ext cx="8305800" cy="5791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Slide Number Placeholder 3"/>
          <p:cNvSpPr>
            <a:spLocks noGrp="1"/>
          </p:cNvSpPr>
          <p:nvPr>
            <p:ph type="sldNum" sz="quarter" idx="12"/>
          </p:nvPr>
        </p:nvSpPr>
        <p:spPr/>
        <p:txBody>
          <a:bodyPr/>
          <a:lstStyle/>
          <a:p>
            <a:fld id="{A7F818D1-58AB-48C0-BF41-50C758541D79}" type="slidenum">
              <a:rPr lang="en-US" smtClean="0"/>
              <a:pPr/>
              <a:t>80</a:t>
            </a:fld>
            <a:endParaRPr lang="en-US"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Gill Sans MT" pitchFamily="34" charset="0"/>
                <a:cs typeface="Andalus" pitchFamily="18" charset="-78"/>
              </a:rPr>
              <a:t>9</a:t>
            </a:r>
            <a:r>
              <a:rPr lang="en-GB" b="1" dirty="0" smtClean="0">
                <a:latin typeface="Gill Sans MT" pitchFamily="34" charset="0"/>
                <a:cs typeface="Andalus" pitchFamily="18" charset="-78"/>
              </a:rPr>
              <a:t>. </a:t>
            </a:r>
            <a:r>
              <a:rPr lang="en-GB" b="1" dirty="0" smtClean="0">
                <a:latin typeface="Gill Sans MT" pitchFamily="34" charset="0"/>
                <a:cs typeface="Andalus" pitchFamily="18" charset="-78"/>
              </a:rPr>
              <a:t>Scatter plot</a:t>
            </a:r>
            <a:r>
              <a:rPr lang="en-US" dirty="0" smtClean="0">
                <a:latin typeface="Gill Sans MT" pitchFamily="34" charset="0"/>
                <a:cs typeface="Andalus" pitchFamily="18" charset="-78"/>
              </a:rPr>
              <a:t> </a:t>
            </a:r>
            <a:endParaRPr lang="en-US" dirty="0">
              <a:latin typeface="Gill Sans MT" pitchFamily="34" charset="0"/>
              <a:cs typeface="Andalus" pitchFamily="18" charset="-78"/>
            </a:endParaRPr>
          </a:p>
        </p:txBody>
      </p:sp>
      <p:sp>
        <p:nvSpPr>
          <p:cNvPr id="3" name="Content Placeholder 2"/>
          <p:cNvSpPr>
            <a:spLocks noGrp="1"/>
          </p:cNvSpPr>
          <p:nvPr>
            <p:ph idx="1"/>
          </p:nvPr>
        </p:nvSpPr>
        <p:spPr/>
        <p:txBody>
          <a:bodyPr/>
          <a:lstStyle/>
          <a:p>
            <a:pPr>
              <a:lnSpc>
                <a:spcPct val="90000"/>
              </a:lnSpc>
              <a:buFont typeface="Wingdings" pitchFamily="2" charset="2"/>
              <a:buChar char="Ø"/>
            </a:pPr>
            <a:r>
              <a:rPr lang="en-GB" dirty="0" smtClean="0">
                <a:latin typeface="Gill Sans MT" pitchFamily="34" charset="0"/>
                <a:cs typeface="Andalus" pitchFamily="18" charset="-78"/>
              </a:rPr>
              <a:t>Most studies in medicine involve measuring more than one characteristic, and graphs displaying the relationship between two characteristics are common in literature.</a:t>
            </a:r>
          </a:p>
          <a:p>
            <a:pPr>
              <a:lnSpc>
                <a:spcPct val="90000"/>
              </a:lnSpc>
              <a:buFont typeface="Wingdings" pitchFamily="2" charset="2"/>
              <a:buChar char="Ø"/>
            </a:pPr>
            <a:r>
              <a:rPr lang="en-GB" dirty="0" smtClean="0">
                <a:latin typeface="Gill Sans MT" pitchFamily="34" charset="0"/>
                <a:cs typeface="Andalus" pitchFamily="18" charset="-78"/>
              </a:rPr>
              <a:t>When both the variables are qualitative then we can use a multiple bar graph. </a:t>
            </a:r>
          </a:p>
          <a:p>
            <a:pPr>
              <a:lnSpc>
                <a:spcPct val="90000"/>
              </a:lnSpc>
              <a:buFont typeface="Wingdings" pitchFamily="2" charset="2"/>
              <a:buChar char="Ø"/>
            </a:pPr>
            <a:r>
              <a:rPr lang="en-GB" dirty="0" smtClean="0">
                <a:latin typeface="Gill Sans MT" pitchFamily="34" charset="0"/>
                <a:cs typeface="Andalus" pitchFamily="18" charset="-78"/>
              </a:rPr>
              <a:t>When one of the characteristics is qualitative and the other is quantitative, the data can be displayed in box and whisker plots</a:t>
            </a:r>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81</a:t>
            </a:fld>
            <a:endParaRPr lang="en-US"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Gill Sans MT" pitchFamily="34" charset="0"/>
                <a:cs typeface="Andalus" pitchFamily="18" charset="-78"/>
              </a:rPr>
              <a:t>Scatter….</a:t>
            </a:r>
            <a:endParaRPr lang="en-US" b="1" dirty="0">
              <a:latin typeface="Gill Sans MT" pitchFamily="34" charset="0"/>
              <a:cs typeface="Andalus" pitchFamily="18" charset="-78"/>
            </a:endParaRPr>
          </a:p>
        </p:txBody>
      </p:sp>
      <p:sp>
        <p:nvSpPr>
          <p:cNvPr id="3" name="Content Placeholder 2"/>
          <p:cNvSpPr>
            <a:spLocks noGrp="1"/>
          </p:cNvSpPr>
          <p:nvPr>
            <p:ph idx="1"/>
          </p:nvPr>
        </p:nvSpPr>
        <p:spPr/>
        <p:txBody>
          <a:bodyPr>
            <a:normAutofit fontScale="85000" lnSpcReduction="10000"/>
          </a:bodyPr>
          <a:lstStyle/>
          <a:p>
            <a:pPr>
              <a:buFont typeface="Wingdings" pitchFamily="2" charset="2"/>
              <a:buChar char="Ø"/>
            </a:pPr>
            <a:r>
              <a:rPr lang="en-GB" dirty="0" smtClean="0">
                <a:latin typeface="Gill Sans MT" pitchFamily="34" charset="0"/>
                <a:cs typeface="Andalus" pitchFamily="18" charset="-78"/>
              </a:rPr>
              <a:t>For two quantitative variables we use bivariate plots (also called scatter plots or scatter diagrams). </a:t>
            </a:r>
          </a:p>
          <a:p>
            <a:pPr>
              <a:buFont typeface="Wingdings" pitchFamily="2" charset="2"/>
              <a:buChar char="Ø"/>
            </a:pPr>
            <a:r>
              <a:rPr lang="en-GB" dirty="0" smtClean="0">
                <a:latin typeface="Gill Sans MT" pitchFamily="34" charset="0"/>
                <a:cs typeface="Andalus" pitchFamily="18" charset="-78"/>
              </a:rPr>
              <a:t>In the study on percentage saturation of bile, information was collected on the age of each patient to see whether a relationship existed between the two measures</a:t>
            </a:r>
          </a:p>
          <a:p>
            <a:pPr>
              <a:buFont typeface="Wingdings" pitchFamily="2" charset="2"/>
              <a:buChar char="Ø"/>
            </a:pPr>
            <a:r>
              <a:rPr lang="en-GB" dirty="0" smtClean="0">
                <a:latin typeface="Gill Sans MT" pitchFamily="34" charset="0"/>
                <a:cs typeface="Andalus" pitchFamily="18" charset="-78"/>
              </a:rPr>
              <a:t>A scatter diagram is constructed by drawing X-and   Y-axes</a:t>
            </a:r>
          </a:p>
          <a:p>
            <a:pPr>
              <a:buFont typeface="Wingdings" pitchFamily="2" charset="2"/>
              <a:buChar char="Ø"/>
            </a:pPr>
            <a:r>
              <a:rPr lang="en-GB" dirty="0" smtClean="0">
                <a:latin typeface="Gill Sans MT" pitchFamily="34" charset="0"/>
                <a:cs typeface="Andalus" pitchFamily="18" charset="-78"/>
              </a:rPr>
              <a:t>Each point represented by a point or dot(</a:t>
            </a:r>
            <a:r>
              <a:rPr lang="en-GB" dirty="0" smtClean="0">
                <a:latin typeface="Gill Sans MT" pitchFamily="34" charset="0"/>
                <a:cs typeface="Andalus" pitchFamily="18" charset="-78"/>
                <a:sym typeface="Symbol" pitchFamily="18" charset="2"/>
              </a:rPr>
              <a:t></a:t>
            </a:r>
            <a:r>
              <a:rPr lang="en-GB" dirty="0" smtClean="0">
                <a:latin typeface="Gill Sans MT" pitchFamily="34" charset="0"/>
                <a:cs typeface="Andalus" pitchFamily="18" charset="-78"/>
              </a:rPr>
              <a:t>) represents a pair of  values measured for a single study subject =POSTIVE RELATION</a:t>
            </a:r>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82</a:t>
            </a:fld>
            <a:endParaRPr lang="en-US"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noChangeArrowheads="1"/>
          </p:cNvPicPr>
          <p:nvPr>
            <p:ph idx="1"/>
          </p:nvPr>
        </p:nvPicPr>
        <p:blipFill>
          <a:blip r:embed="rId2" cstate="print"/>
          <a:srcRect/>
          <a:stretch>
            <a:fillRect/>
          </a:stretch>
        </p:blipFill>
        <p:spPr bwMode="auto">
          <a:xfrm>
            <a:off x="0" y="1447800"/>
            <a:ext cx="8915400" cy="5410200"/>
          </a:xfrm>
          <a:prstGeom prst="rect">
            <a:avLst/>
          </a:prstGeom>
          <a:noFill/>
          <a:ln w="9525">
            <a:noFill/>
            <a:miter lim="800000"/>
            <a:headEnd/>
            <a:tailEnd/>
          </a:ln>
        </p:spPr>
      </p:pic>
      <p:sp>
        <p:nvSpPr>
          <p:cNvPr id="6" name="Title 5"/>
          <p:cNvSpPr>
            <a:spLocks noGrp="1"/>
          </p:cNvSpPr>
          <p:nvPr>
            <p:ph type="title"/>
          </p:nvPr>
        </p:nvSpPr>
        <p:spPr/>
        <p:txBody>
          <a:bodyPr/>
          <a:lstStyle/>
          <a:p>
            <a:r>
              <a:rPr lang="en-US" b="1" dirty="0" smtClean="0">
                <a:latin typeface="Gill Sans MT" pitchFamily="34" charset="0"/>
                <a:cs typeface="Andalus" pitchFamily="18" charset="-78"/>
              </a:rPr>
              <a:t>Scatter….</a:t>
            </a:r>
            <a:endParaRPr lang="en-US" b="1" dirty="0">
              <a:latin typeface="Gill Sans MT" pitchFamily="34" charset="0"/>
              <a:cs typeface="Andalus" pitchFamily="18" charset="-78"/>
            </a:endParaRPr>
          </a:p>
        </p:txBody>
      </p:sp>
      <p:sp>
        <p:nvSpPr>
          <p:cNvPr id="5" name="Slide Number Placeholder 4"/>
          <p:cNvSpPr>
            <a:spLocks noGrp="1"/>
          </p:cNvSpPr>
          <p:nvPr>
            <p:ph type="sldNum" sz="quarter" idx="12"/>
          </p:nvPr>
        </p:nvSpPr>
        <p:spPr/>
        <p:txBody>
          <a:bodyPr/>
          <a:lstStyle/>
          <a:p>
            <a:fld id="{A7F818D1-58AB-48C0-BF41-50C758541D79}" type="slidenum">
              <a:rPr lang="en-US" smtClean="0"/>
              <a:pPr/>
              <a:t>83</a:t>
            </a:fld>
            <a:endParaRPr lang="en-US"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Gill Sans MT" pitchFamily="34" charset="0"/>
                <a:cs typeface="Andalus" pitchFamily="18" charset="-78"/>
              </a:rPr>
              <a:t>9</a:t>
            </a:r>
            <a:r>
              <a:rPr lang="en-GB" b="1" dirty="0" smtClean="0">
                <a:latin typeface="Gill Sans MT" pitchFamily="34" charset="0"/>
                <a:cs typeface="Andalus" pitchFamily="18" charset="-78"/>
              </a:rPr>
              <a:t>. </a:t>
            </a:r>
            <a:r>
              <a:rPr lang="en-GB" b="1" dirty="0" smtClean="0">
                <a:latin typeface="Gill Sans MT" pitchFamily="34" charset="0"/>
                <a:cs typeface="Andalus" pitchFamily="18" charset="-78"/>
              </a:rPr>
              <a:t>Line graph</a:t>
            </a:r>
            <a:endParaRPr lang="en-US" dirty="0">
              <a:latin typeface="Gill Sans MT" pitchFamily="34" charset="0"/>
              <a:cs typeface="Andalus" pitchFamily="18" charset="-78"/>
            </a:endParaRPr>
          </a:p>
        </p:txBody>
      </p:sp>
      <p:sp>
        <p:nvSpPr>
          <p:cNvPr id="3" name="Content Placeholder 2"/>
          <p:cNvSpPr>
            <a:spLocks noGrp="1"/>
          </p:cNvSpPr>
          <p:nvPr>
            <p:ph idx="1"/>
          </p:nvPr>
        </p:nvSpPr>
        <p:spPr/>
        <p:txBody>
          <a:bodyPr>
            <a:normAutofit fontScale="25000" lnSpcReduction="20000"/>
          </a:bodyPr>
          <a:lstStyle/>
          <a:p>
            <a:pPr>
              <a:lnSpc>
                <a:spcPct val="130000"/>
              </a:lnSpc>
              <a:buFont typeface="Wingdings" pitchFamily="2" charset="2"/>
              <a:buChar char="ü"/>
            </a:pPr>
            <a:r>
              <a:rPr lang="en-US" sz="9600" b="1" dirty="0" smtClean="0">
                <a:latin typeface="Gill Sans MT" pitchFamily="34" charset="0"/>
                <a:cs typeface="Andalus" pitchFamily="18" charset="-78"/>
              </a:rPr>
              <a:t>Useful for assessing the trend of particular situation overtime.</a:t>
            </a:r>
          </a:p>
          <a:p>
            <a:pPr>
              <a:lnSpc>
                <a:spcPct val="130000"/>
              </a:lnSpc>
              <a:buFont typeface="Wingdings" pitchFamily="2" charset="2"/>
              <a:buChar char="ü"/>
            </a:pPr>
            <a:r>
              <a:rPr lang="en-US" sz="9600" b="1" dirty="0" smtClean="0">
                <a:latin typeface="Gill Sans MT" pitchFamily="34" charset="0"/>
                <a:cs typeface="Andalus" pitchFamily="18" charset="-78"/>
              </a:rPr>
              <a:t>Helps for monitoring the trend of epidemics. </a:t>
            </a:r>
          </a:p>
          <a:p>
            <a:pPr>
              <a:lnSpc>
                <a:spcPct val="130000"/>
              </a:lnSpc>
              <a:buFont typeface="Wingdings" pitchFamily="2" charset="2"/>
              <a:buChar char="ü"/>
            </a:pPr>
            <a:r>
              <a:rPr lang="en-US" sz="9600" b="1" dirty="0" smtClean="0">
                <a:latin typeface="Gill Sans MT" pitchFamily="34" charset="0"/>
                <a:cs typeface="Andalus" pitchFamily="18" charset="-78"/>
              </a:rPr>
              <a:t>The time, in weeks, months or years, is marked along the horizontal axis </a:t>
            </a:r>
          </a:p>
          <a:p>
            <a:pPr>
              <a:lnSpc>
                <a:spcPct val="130000"/>
              </a:lnSpc>
              <a:buFont typeface="Wingdings" pitchFamily="2" charset="2"/>
              <a:buChar char="ü"/>
            </a:pPr>
            <a:r>
              <a:rPr lang="en-US" sz="9600" b="1" dirty="0" smtClean="0">
                <a:latin typeface="Gill Sans MT" pitchFamily="34" charset="0"/>
                <a:cs typeface="Andalus" pitchFamily="18" charset="-78"/>
              </a:rPr>
              <a:t>Values of the quantity being studied is marked on the vertical axis. </a:t>
            </a:r>
          </a:p>
          <a:p>
            <a:pPr>
              <a:lnSpc>
                <a:spcPct val="130000"/>
              </a:lnSpc>
              <a:buFont typeface="Wingdings" pitchFamily="2" charset="2"/>
              <a:buChar char="ü"/>
            </a:pPr>
            <a:r>
              <a:rPr lang="en-US" sz="9600" b="1" dirty="0" smtClean="0">
                <a:latin typeface="Gill Sans MT" pitchFamily="34" charset="0"/>
                <a:cs typeface="Andalus" pitchFamily="18" charset="-78"/>
              </a:rPr>
              <a:t>Values for each category are connected by continuous line. </a:t>
            </a:r>
            <a:endParaRPr lang="en-GB" sz="9600" b="1" dirty="0" smtClean="0">
              <a:latin typeface="Gill Sans MT" pitchFamily="34" charset="0"/>
              <a:cs typeface="Andalus" pitchFamily="18" charset="-78"/>
            </a:endParaRPr>
          </a:p>
          <a:p>
            <a:pPr>
              <a:lnSpc>
                <a:spcPct val="130000"/>
              </a:lnSpc>
              <a:buFont typeface="Wingdings" pitchFamily="2" charset="2"/>
              <a:buChar char="ü"/>
            </a:pPr>
            <a:r>
              <a:rPr lang="en-GB" sz="9600" b="1" dirty="0" smtClean="0">
                <a:latin typeface="Gill Sans MT" pitchFamily="34" charset="0"/>
                <a:cs typeface="Andalus" pitchFamily="18" charset="-78"/>
              </a:rPr>
              <a:t>Sometimes two or more graphs are drawn on the same graph taking the same scale so that the plotted graphs are comparable.</a:t>
            </a:r>
            <a:r>
              <a:rPr lang="en-US" sz="9600" b="1" dirty="0" smtClean="0">
                <a:latin typeface="Gill Sans MT" pitchFamily="34" charset="0"/>
                <a:cs typeface="Andalus" pitchFamily="18" charset="-78"/>
              </a:rPr>
              <a:t> </a:t>
            </a:r>
          </a:p>
          <a:p>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84</a:t>
            </a:fld>
            <a:endParaRPr lang="en-US"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3906" name="Object 3"/>
          <p:cNvGraphicFramePr>
            <a:graphicFrameLocks noGrp="1" noChangeAspect="1"/>
          </p:cNvGraphicFramePr>
          <p:nvPr>
            <p:ph idx="1"/>
          </p:nvPr>
        </p:nvGraphicFramePr>
        <p:xfrm>
          <a:off x="381000" y="1600200"/>
          <a:ext cx="8229600" cy="4952999"/>
        </p:xfrm>
        <a:graphic>
          <a:graphicData uri="http://schemas.openxmlformats.org/presentationml/2006/ole">
            <mc:AlternateContent xmlns:mc="http://schemas.openxmlformats.org/markup-compatibility/2006">
              <mc:Choice xmlns:v="urn:schemas-microsoft-com:vml" Requires="v">
                <p:oleObj spid="_x0000_s5142" name="Chart" r:id="rId3" imgW="5305349" imgH="3390900" progId="Excel.Sheet.8">
                  <p:embed/>
                </p:oleObj>
              </mc:Choice>
              <mc:Fallback>
                <p:oleObj name="Chart" r:id="rId3" imgW="5305349" imgH="3390900" progId="Excel.Sheet.8">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600200"/>
                        <a:ext cx="8229600" cy="495299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2"/>
          <p:cNvSpPr>
            <a:spLocks noGrp="1" noChangeArrowheads="1"/>
          </p:cNvSpPr>
          <p:nvPr>
            <p:ph type="title"/>
          </p:nvPr>
        </p:nvSpPr>
        <p:spPr/>
        <p:txBody>
          <a:bodyPr/>
          <a:lstStyle/>
          <a:p>
            <a:pPr algn="l" eaLnBrk="1" hangingPunct="1"/>
            <a:r>
              <a:rPr lang="en-US" sz="2400" b="1" dirty="0" smtClean="0">
                <a:latin typeface="Gill Sans MT" pitchFamily="34" charset="0"/>
                <a:cs typeface="Andalus" pitchFamily="18" charset="-78"/>
              </a:rPr>
              <a:t>No. of microscopically confirmed malaria cases by species and month at Zeway malaria control unit, 2003</a:t>
            </a:r>
          </a:p>
        </p:txBody>
      </p:sp>
      <p:sp>
        <p:nvSpPr>
          <p:cNvPr id="4" name="Slide Number Placeholder 3"/>
          <p:cNvSpPr>
            <a:spLocks noGrp="1"/>
          </p:cNvSpPr>
          <p:nvPr>
            <p:ph type="sldNum" sz="quarter" idx="12"/>
          </p:nvPr>
        </p:nvSpPr>
        <p:spPr/>
        <p:txBody>
          <a:bodyPr/>
          <a:lstStyle/>
          <a:p>
            <a:fld id="{A7F818D1-58AB-48C0-BF41-50C758541D79}" type="slidenum">
              <a:rPr lang="en-US" smtClean="0"/>
              <a:pPr/>
              <a:t>85</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ill Sans MT" pitchFamily="34" charset="0"/>
                <a:cs typeface="Andalus" pitchFamily="18" charset="-78"/>
              </a:rPr>
              <a:t>Methods……</a:t>
            </a:r>
            <a:endParaRPr lang="en-US" dirty="0">
              <a:latin typeface="Gill Sans MT" pitchFamily="34" charset="0"/>
              <a:cs typeface="Andalus" pitchFamily="18" charset="-78"/>
            </a:endParaRPr>
          </a:p>
        </p:txBody>
      </p:sp>
      <p:sp>
        <p:nvSpPr>
          <p:cNvPr id="3" name="Content Placeholder 2"/>
          <p:cNvSpPr>
            <a:spLocks noGrp="1"/>
          </p:cNvSpPr>
          <p:nvPr>
            <p:ph idx="1"/>
          </p:nvPr>
        </p:nvSpPr>
        <p:spPr/>
        <p:txBody>
          <a:bodyPr/>
          <a:lstStyle/>
          <a:p>
            <a:pPr>
              <a:buNone/>
            </a:pPr>
            <a:r>
              <a:rPr lang="en-US" b="1" dirty="0" smtClean="0">
                <a:latin typeface="Gill Sans MT" pitchFamily="34" charset="0"/>
                <a:cs typeface="Andalus" pitchFamily="18" charset="-78"/>
              </a:rPr>
              <a:t>Telephone interview</a:t>
            </a:r>
          </a:p>
          <a:p>
            <a:pPr>
              <a:buNone/>
            </a:pPr>
            <a:r>
              <a:rPr lang="en-US" dirty="0" smtClean="0">
                <a:latin typeface="Gill Sans MT" pitchFamily="34" charset="0"/>
                <a:cs typeface="Andalus" pitchFamily="18" charset="-78"/>
              </a:rPr>
              <a:t>Advantage-less expensive in terms of time and</a:t>
            </a:r>
          </a:p>
          <a:p>
            <a:pPr>
              <a:buNone/>
            </a:pPr>
            <a:r>
              <a:rPr lang="en-US" dirty="0" smtClean="0">
                <a:latin typeface="Gill Sans MT" pitchFamily="34" charset="0"/>
                <a:cs typeface="Andalus" pitchFamily="18" charset="-78"/>
              </a:rPr>
              <a:t>                     money</a:t>
            </a:r>
          </a:p>
          <a:p>
            <a:pPr>
              <a:buNone/>
            </a:pPr>
            <a:r>
              <a:rPr lang="en-US" dirty="0" smtClean="0">
                <a:latin typeface="Gill Sans MT" pitchFamily="34" charset="0"/>
                <a:cs typeface="Andalus" pitchFamily="18" charset="-78"/>
              </a:rPr>
              <a:t>                  -an interviewer can help the</a:t>
            </a:r>
          </a:p>
          <a:p>
            <a:pPr>
              <a:buNone/>
            </a:pPr>
            <a:r>
              <a:rPr lang="en-US" dirty="0" smtClean="0">
                <a:latin typeface="Gill Sans MT" pitchFamily="34" charset="0"/>
                <a:cs typeface="Andalus" pitchFamily="18" charset="-78"/>
              </a:rPr>
              <a:t>                    respondent in case of difficulties</a:t>
            </a:r>
            <a:endParaRPr lang="en-US" dirty="0">
              <a:latin typeface="Gill Sans MT" pitchFamily="34" charset="0"/>
              <a:cs typeface="Andalus" pitchFamily="18" charset="-78"/>
            </a:endParaRPr>
          </a:p>
        </p:txBody>
      </p:sp>
      <p:sp>
        <p:nvSpPr>
          <p:cNvPr id="4" name="Slide Number Placeholder 3"/>
          <p:cNvSpPr>
            <a:spLocks noGrp="1"/>
          </p:cNvSpPr>
          <p:nvPr>
            <p:ph type="sldNum" sz="quarter" idx="12"/>
          </p:nvPr>
        </p:nvSpPr>
        <p:spPr/>
        <p:txBody>
          <a:bodyPr/>
          <a:lstStyle/>
          <a:p>
            <a:fld id="{A7F818D1-58AB-48C0-BF41-50C758541D79}" type="slidenum">
              <a:rPr lang="en-US" smtClean="0"/>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2881</TotalTime>
  <Words>3454</Words>
  <Application>Microsoft Office PowerPoint</Application>
  <PresentationFormat>On-screen Show (4:3)</PresentationFormat>
  <Paragraphs>627</Paragraphs>
  <Slides>85</Slides>
  <Notes>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4</vt:i4>
      </vt:variant>
      <vt:variant>
        <vt:lpstr>Slide Titles</vt:lpstr>
      </vt:variant>
      <vt:variant>
        <vt:i4>85</vt:i4>
      </vt:variant>
    </vt:vector>
  </HeadingPairs>
  <TitlesOfParts>
    <vt:vector size="98" baseType="lpstr">
      <vt:lpstr>Andalus</vt:lpstr>
      <vt:lpstr>Arial</vt:lpstr>
      <vt:lpstr>Calibri</vt:lpstr>
      <vt:lpstr>Gill Sans MT</vt:lpstr>
      <vt:lpstr>Symbol</vt:lpstr>
      <vt:lpstr>Times New Roman</vt:lpstr>
      <vt:lpstr>Tw Cen MT</vt:lpstr>
      <vt:lpstr>Wingdings</vt:lpstr>
      <vt:lpstr>Office Theme</vt:lpstr>
      <vt:lpstr>Picture</vt:lpstr>
      <vt:lpstr>Диаграмма Microsoft Excel</vt:lpstr>
      <vt:lpstr>Chart</vt:lpstr>
      <vt:lpstr>Microsoft Excel 97-2003 Worksheet</vt:lpstr>
      <vt:lpstr>PowerPoint Presentation</vt:lpstr>
      <vt:lpstr>Methods of data collection</vt:lpstr>
      <vt:lpstr>Methods……</vt:lpstr>
      <vt:lpstr>Methods……</vt:lpstr>
      <vt:lpstr>Methods……</vt:lpstr>
      <vt:lpstr>Methods……</vt:lpstr>
      <vt:lpstr>Methods……</vt:lpstr>
      <vt:lpstr>Methods……</vt:lpstr>
      <vt:lpstr>Methods……</vt:lpstr>
      <vt:lpstr>Methods……</vt:lpstr>
      <vt:lpstr>Methods……</vt:lpstr>
      <vt:lpstr>Methods……</vt:lpstr>
      <vt:lpstr>Common problems in collecting data</vt:lpstr>
      <vt:lpstr>Drafting the questionnaires</vt:lpstr>
      <vt:lpstr>How we can select study variable?</vt:lpstr>
      <vt:lpstr>Types of questions</vt:lpstr>
      <vt:lpstr>Types……</vt:lpstr>
      <vt:lpstr>Types……</vt:lpstr>
      <vt:lpstr>Types……</vt:lpstr>
      <vt:lpstr>Types……</vt:lpstr>
      <vt:lpstr>Types……</vt:lpstr>
      <vt:lpstr>Descriptive Statistics</vt:lpstr>
      <vt:lpstr>Descriptive……..</vt:lpstr>
      <vt:lpstr>Descriptive……..</vt:lpstr>
      <vt:lpstr>PowerPoint Presentation</vt:lpstr>
      <vt:lpstr> </vt:lpstr>
      <vt:lpstr>PowerPoint Presentation</vt:lpstr>
      <vt:lpstr>Methods…..</vt:lpstr>
      <vt:lpstr>Methods…..</vt:lpstr>
      <vt:lpstr>Methods…..</vt:lpstr>
      <vt:lpstr>Methods…..</vt:lpstr>
      <vt:lpstr>Methods…..</vt:lpstr>
      <vt:lpstr>Methods…..</vt:lpstr>
      <vt:lpstr>Methods…..</vt:lpstr>
      <vt:lpstr>Methods…..</vt:lpstr>
      <vt:lpstr>Methods…..</vt:lpstr>
      <vt:lpstr>Methods…..</vt:lpstr>
      <vt:lpstr>Methods…..</vt:lpstr>
      <vt:lpstr>Methods…..</vt:lpstr>
      <vt:lpstr>Methods…..</vt:lpstr>
      <vt:lpstr>Methods…..</vt:lpstr>
      <vt:lpstr>Methods…..</vt:lpstr>
      <vt:lpstr>Guidelines for constructing tables</vt:lpstr>
      <vt:lpstr>Types of tables </vt:lpstr>
      <vt:lpstr>PowerPoint Presentation</vt:lpstr>
      <vt:lpstr>Advantages of diagrams</vt:lpstr>
      <vt:lpstr>Limitations of diagrams</vt:lpstr>
      <vt:lpstr>Diagrammatic……</vt:lpstr>
      <vt:lpstr>1. Bar charts/ graphs</vt:lpstr>
      <vt:lpstr>Bar chart for the type of ICU for 25 patients</vt:lpstr>
      <vt:lpstr>Method of constructing bar chart </vt:lpstr>
      <vt:lpstr>Example: Construct a bar chart for the following data. </vt:lpstr>
      <vt:lpstr>Bar…..</vt:lpstr>
      <vt:lpstr>2. Sub-divided bar chart</vt:lpstr>
      <vt:lpstr>Example: Plasmodium species distribution for confirmed malaria cases, Zeway, 2003</vt:lpstr>
      <vt:lpstr>3. Multiple bar graph</vt:lpstr>
      <vt:lpstr>Multiple….</vt:lpstr>
      <vt:lpstr>4. Pie chart </vt:lpstr>
      <vt:lpstr>Steps to construct a pie-chart </vt:lpstr>
      <vt:lpstr>Example: Distribution of deaths for females, in England and Wales, 1989. </vt:lpstr>
      <vt:lpstr>Pie….</vt:lpstr>
      <vt:lpstr>5. Histogram</vt:lpstr>
      <vt:lpstr>Histogram….</vt:lpstr>
      <vt:lpstr>Example: Distribution of the age of women at the time of marriage </vt:lpstr>
      <vt:lpstr>Two problems with histograms</vt:lpstr>
      <vt:lpstr>6. Frequency polygon/curve</vt:lpstr>
      <vt:lpstr>Frequency polygon for the ages of 2087 mothers with &lt;5 children, Adam Tulu, 2003</vt:lpstr>
      <vt:lpstr>I  t can be also drawn without erecting rectangles by joining the top midpoints of the intervals representing the frequency of the classes as follows:</vt:lpstr>
      <vt:lpstr>7. Box and Whisker Plot</vt:lpstr>
      <vt:lpstr>Box…..</vt:lpstr>
      <vt:lpstr>How can the lower quartile, median and upper quartile be used to judge the symmetry of a distribution? </vt:lpstr>
      <vt:lpstr>Box…..</vt:lpstr>
      <vt:lpstr>Box plots are useful for comparing two or more groups of observations</vt:lpstr>
      <vt:lpstr>Outlying values</vt:lpstr>
      <vt:lpstr>Box…..</vt:lpstr>
      <vt:lpstr>Box…..</vt:lpstr>
      <vt:lpstr>Number of cigarettes smoked per day was measured just before each subject attempted to quit smoking </vt:lpstr>
      <vt:lpstr>8. Ogive curve</vt:lpstr>
      <vt:lpstr>Example: Heart rate of patients admitted to hospital Y, 1998 </vt:lpstr>
      <vt:lpstr>PowerPoint Presentation</vt:lpstr>
      <vt:lpstr>9. Scatter plot </vt:lpstr>
      <vt:lpstr>Scatter….</vt:lpstr>
      <vt:lpstr>Scatter….</vt:lpstr>
      <vt:lpstr>9. Line graph</vt:lpstr>
      <vt:lpstr>No. of microscopically confirmed malaria cases by species and month at Zeway malaria control unit, 2003</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Owner</dc:creator>
  <cp:lastModifiedBy>Dani</cp:lastModifiedBy>
  <cp:revision>66</cp:revision>
  <dcterms:created xsi:type="dcterms:W3CDTF">2012-06-16T06:27:06Z</dcterms:created>
  <dcterms:modified xsi:type="dcterms:W3CDTF">2020-01-24T09:19:21Z</dcterms:modified>
</cp:coreProperties>
</file>