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256" r:id="rId2"/>
    <p:sldId id="258" r:id="rId3"/>
    <p:sldId id="292" r:id="rId4"/>
    <p:sldId id="303" r:id="rId5"/>
    <p:sldId id="304" r:id="rId6"/>
    <p:sldId id="305" r:id="rId7"/>
    <p:sldId id="301" r:id="rId8"/>
    <p:sldId id="294" r:id="rId9"/>
    <p:sldId id="295" r:id="rId10"/>
    <p:sldId id="296" r:id="rId11"/>
    <p:sldId id="297" r:id="rId12"/>
    <p:sldId id="298" r:id="rId13"/>
    <p:sldId id="299" r:id="rId14"/>
    <p:sldId id="300" r:id="rId15"/>
    <p:sldId id="302" r:id="rId16"/>
    <p:sldId id="310" r:id="rId17"/>
    <p:sldId id="265" r:id="rId18"/>
    <p:sldId id="266" r:id="rId19"/>
    <p:sldId id="267" r:id="rId20"/>
    <p:sldId id="268" r:id="rId21"/>
    <p:sldId id="306" r:id="rId22"/>
    <p:sldId id="307" r:id="rId23"/>
    <p:sldId id="308" r:id="rId24"/>
    <p:sldId id="309" r:id="rId25"/>
    <p:sldId id="269" r:id="rId26"/>
    <p:sldId id="270" r:id="rId27"/>
    <p:sldId id="271" r:id="rId28"/>
    <p:sldId id="284" r:id="rId29"/>
    <p:sldId id="285" r:id="rId30"/>
    <p:sldId id="286" r:id="rId31"/>
    <p:sldId id="287" r:id="rId32"/>
    <p:sldId id="293" r:id="rId33"/>
    <p:sldId id="288" r:id="rId34"/>
    <p:sldId id="290" r:id="rId35"/>
    <p:sldId id="311" r:id="rId36"/>
    <p:sldId id="312" r:id="rId37"/>
    <p:sldId id="313" r:id="rId38"/>
    <p:sldId id="314" r:id="rId39"/>
    <p:sldId id="315" r:id="rId40"/>
    <p:sldId id="316" r:id="rId41"/>
    <p:sldId id="326" r:id="rId42"/>
    <p:sldId id="322" r:id="rId43"/>
    <p:sldId id="327" r:id="rId44"/>
    <p:sldId id="323" r:id="rId45"/>
    <p:sldId id="324" r:id="rId46"/>
    <p:sldId id="325"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87" r:id="rId63"/>
    <p:sldId id="343" r:id="rId64"/>
    <p:sldId id="388" r:id="rId65"/>
    <p:sldId id="344" r:id="rId66"/>
    <p:sldId id="389" r:id="rId67"/>
    <p:sldId id="345" r:id="rId68"/>
    <p:sldId id="390" r:id="rId69"/>
    <p:sldId id="346" r:id="rId70"/>
    <p:sldId id="391" r:id="rId71"/>
    <p:sldId id="347" r:id="rId72"/>
    <p:sldId id="348" r:id="rId73"/>
    <p:sldId id="392" r:id="rId74"/>
    <p:sldId id="349" r:id="rId75"/>
    <p:sldId id="350" r:id="rId76"/>
    <p:sldId id="351" r:id="rId77"/>
    <p:sldId id="352" r:id="rId78"/>
    <p:sldId id="353" r:id="rId79"/>
    <p:sldId id="393" r:id="rId80"/>
    <p:sldId id="354" r:id="rId81"/>
    <p:sldId id="355" r:id="rId82"/>
    <p:sldId id="356" r:id="rId83"/>
    <p:sldId id="357" r:id="rId84"/>
    <p:sldId id="394" r:id="rId85"/>
    <p:sldId id="358" r:id="rId86"/>
    <p:sldId id="359" r:id="rId87"/>
    <p:sldId id="360" r:id="rId88"/>
    <p:sldId id="361" r:id="rId89"/>
    <p:sldId id="362" r:id="rId90"/>
    <p:sldId id="363" r:id="rId91"/>
    <p:sldId id="364" r:id="rId92"/>
    <p:sldId id="395" r:id="rId93"/>
    <p:sldId id="365" r:id="rId94"/>
    <p:sldId id="366" r:id="rId95"/>
    <p:sldId id="367" r:id="rId96"/>
    <p:sldId id="404" r:id="rId97"/>
    <p:sldId id="368" r:id="rId98"/>
    <p:sldId id="369" r:id="rId99"/>
    <p:sldId id="397" r:id="rId100"/>
    <p:sldId id="370" r:id="rId101"/>
    <p:sldId id="371" r:id="rId102"/>
    <p:sldId id="372" r:id="rId103"/>
    <p:sldId id="373" r:id="rId104"/>
    <p:sldId id="374" r:id="rId105"/>
    <p:sldId id="375" r:id="rId106"/>
    <p:sldId id="398" r:id="rId107"/>
    <p:sldId id="376" r:id="rId108"/>
    <p:sldId id="377" r:id="rId109"/>
    <p:sldId id="378" r:id="rId110"/>
    <p:sldId id="399" r:id="rId111"/>
    <p:sldId id="379" r:id="rId112"/>
    <p:sldId id="400" r:id="rId113"/>
    <p:sldId id="380" r:id="rId114"/>
    <p:sldId id="381" r:id="rId115"/>
    <p:sldId id="382" r:id="rId116"/>
    <p:sldId id="401" r:id="rId117"/>
    <p:sldId id="383" r:id="rId118"/>
    <p:sldId id="384" r:id="rId119"/>
    <p:sldId id="402" r:id="rId120"/>
    <p:sldId id="385" r:id="rId121"/>
    <p:sldId id="403" r:id="rId122"/>
    <p:sldId id="386" r:id="rId123"/>
    <p:sldId id="405"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FEF9F-7C0A-46A5-959B-9C74CCAC26DC}" type="datetimeFigureOut">
              <a:rPr lang="en-US" smtClean="0"/>
              <a:pPr/>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78E88-DF94-457E-AD2A-216F72E852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78E88-DF94-457E-AD2A-216F72E852F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rmAutofit/>
          </a:bodyPr>
          <a:lstStyle/>
          <a:p>
            <a:r>
              <a:rPr lang="en-US" sz="3600" b="1" dirty="0" smtClean="0">
                <a:latin typeface="Agency FB" pitchFamily="34" charset="0"/>
              </a:rPr>
              <a:t>Debermarkose University</a:t>
            </a:r>
            <a:endParaRPr lang="en-US" sz="3600" b="1" dirty="0">
              <a:latin typeface="Agency FB" pitchFamily="34" charset="0"/>
            </a:endParaRPr>
          </a:p>
        </p:txBody>
      </p:sp>
      <p:sp>
        <p:nvSpPr>
          <p:cNvPr id="3" name="Subtitle 2"/>
          <p:cNvSpPr>
            <a:spLocks noGrp="1"/>
          </p:cNvSpPr>
          <p:nvPr>
            <p:ph type="subTitle" idx="1"/>
          </p:nvPr>
        </p:nvSpPr>
        <p:spPr>
          <a:xfrm>
            <a:off x="1371600" y="3505200"/>
            <a:ext cx="6400800" cy="2819400"/>
          </a:xfrm>
        </p:spPr>
        <p:txBody>
          <a:bodyPr>
            <a:normAutofit/>
          </a:bodyPr>
          <a:lstStyle/>
          <a:p>
            <a:r>
              <a:rPr lang="en-US" sz="2800" b="1" dirty="0" smtClean="0">
                <a:solidFill>
                  <a:schemeClr val="tx1"/>
                </a:solidFill>
                <a:latin typeface="Agency FB" pitchFamily="34" charset="0"/>
              </a:rPr>
              <a:t>College  of health scince  department of Nutrition and food scince  </a:t>
            </a:r>
          </a:p>
          <a:p>
            <a:r>
              <a:rPr lang="en-US" sz="2800" b="1" dirty="0" smtClean="0">
                <a:solidFill>
                  <a:schemeClr val="tx1"/>
                </a:solidFill>
                <a:latin typeface="Agency FB" pitchFamily="34" charset="0"/>
              </a:rPr>
              <a:t>Food  and Nutrition security </a:t>
            </a:r>
          </a:p>
          <a:p>
            <a:endParaRPr lang="en-US" sz="2800" b="1" dirty="0" smtClean="0">
              <a:solidFill>
                <a:schemeClr val="tx1"/>
              </a:solidFill>
              <a:latin typeface="Agency FB" pitchFamily="34" charset="0"/>
            </a:endParaRPr>
          </a:p>
          <a:p>
            <a:pPr lvl="5"/>
            <a:r>
              <a:rPr lang="en-US" sz="1600" b="1" dirty="0" smtClean="0">
                <a:solidFill>
                  <a:schemeClr val="tx1"/>
                </a:solidFill>
                <a:latin typeface="Blackadder ITC" pitchFamily="82" charset="0"/>
              </a:rPr>
              <a:t>BY  Emebet  L.</a:t>
            </a:r>
            <a:endParaRPr lang="en-US" sz="1600" b="1" dirty="0">
              <a:solidFill>
                <a:schemeClr val="tx1"/>
              </a:solidFill>
              <a:latin typeface="Blackadder ITC" pitchFamily="82" charset="0"/>
            </a:endParaRPr>
          </a:p>
        </p:txBody>
      </p:sp>
      <p:pic>
        <p:nvPicPr>
          <p:cNvPr id="4" name="Content Placeholder 3" descr="scan0003"/>
          <p:cNvPicPr>
            <a:picLocks/>
          </p:cNvPicPr>
          <p:nvPr/>
        </p:nvPicPr>
        <p:blipFill>
          <a:blip r:embed="rId3" cstate="print">
            <a:clrChange>
              <a:clrFrom>
                <a:srgbClr val="FFFFFF"/>
              </a:clrFrom>
              <a:clrTo>
                <a:srgbClr val="FFFFFF">
                  <a:alpha val="0"/>
                </a:srgbClr>
              </a:clrTo>
            </a:clrChange>
          </a:blip>
          <a:srcRect/>
          <a:stretch>
            <a:fillRect/>
          </a:stretch>
        </p:blipFill>
        <p:spPr bwMode="auto">
          <a:xfrm>
            <a:off x="2514600" y="381000"/>
            <a:ext cx="3810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t> </a:t>
            </a:r>
            <a:r>
              <a:rPr lang="en-US" sz="2800" dirty="0" smtClean="0">
                <a:latin typeface="Arial" pitchFamily="34" charset="0"/>
                <a:cs typeface="Arial" pitchFamily="34" charset="0"/>
              </a:rPr>
              <a:t>Access depends on income available to the household, on the distribution of income within the household and on the price of food.</a:t>
            </a:r>
          </a:p>
          <a:p>
            <a:pPr algn="just">
              <a:lnSpc>
                <a:spcPct val="150000"/>
              </a:lnSpc>
            </a:pPr>
            <a:r>
              <a:rPr lang="en-US" sz="2800" dirty="0" smtClean="0">
                <a:latin typeface="Arial" pitchFamily="34" charset="0"/>
                <a:cs typeface="Arial" pitchFamily="34" charset="0"/>
              </a:rPr>
              <a:t> It also depends on market, social and institutional entitlement/rights to which individuals have access</a:t>
            </a:r>
            <a:endParaRPr lang="en-US" sz="2800" dirty="0">
              <a:latin typeface="Arial" pitchFamily="34" charset="0"/>
              <a:cs typeface="Arial"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lgn="just">
              <a:lnSpc>
                <a:spcPct val="150000"/>
              </a:lnSpc>
            </a:pPr>
            <a:r>
              <a:rPr lang="en-US" sz="2800" dirty="0" smtClean="0">
                <a:latin typeface="Arial" pitchFamily="34" charset="0"/>
                <a:cs typeface="Arial" pitchFamily="34" charset="0"/>
              </a:rPr>
              <a:t>District health surveys describe health conditions that may reflect food utilization problems. </a:t>
            </a:r>
          </a:p>
          <a:p>
            <a:pPr algn="just">
              <a:lnSpc>
                <a:spcPct val="150000"/>
              </a:lnSpc>
            </a:pPr>
            <a:r>
              <a:rPr lang="en-US" sz="2800" dirty="0" smtClean="0">
                <a:latin typeface="Arial" pitchFamily="34" charset="0"/>
                <a:cs typeface="Arial" pitchFamily="34" charset="0"/>
              </a:rPr>
              <a:t>For quantitative situation analysis, food and nutrition security programs assisted by GTZ use the standardized BASELINE survey method. </a:t>
            </a:r>
          </a:p>
          <a:p>
            <a:pPr algn="just">
              <a:lnSpc>
                <a:spcPct val="150000"/>
              </a:lnSpc>
            </a:pPr>
            <a:r>
              <a:rPr lang="en-US" sz="2800" dirty="0" smtClean="0">
                <a:latin typeface="Arial" pitchFamily="34" charset="0"/>
                <a:cs typeface="Arial" pitchFamily="34" charset="0"/>
              </a:rPr>
              <a:t>In the following, some instruments and methods will be described in more detail</a:t>
            </a:r>
            <a:endParaRPr lang="en-US" sz="2800" dirty="0">
              <a:latin typeface="Arial" pitchFamily="34"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latin typeface="Arial" pitchFamily="34" charset="0"/>
                <a:cs typeface="Arial" pitchFamily="34" charset="0"/>
              </a:rPr>
              <a:t>Anthropometry</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4754563"/>
          </a:xfrm>
        </p:spPr>
        <p:txBody>
          <a:bodyPr>
            <a:normAutofit lnSpcReduction="10000"/>
          </a:bodyPr>
          <a:lstStyle/>
          <a:p>
            <a:pPr algn="just">
              <a:lnSpc>
                <a:spcPct val="160000"/>
              </a:lnSpc>
            </a:pPr>
            <a:r>
              <a:rPr lang="en-US" sz="2800" dirty="0" smtClean="0">
                <a:latin typeface="Arial" pitchFamily="34" charset="0"/>
                <a:cs typeface="Arial" pitchFamily="34" charset="0"/>
              </a:rPr>
              <a:t>Anthropometry is the body measurement for use in classification and comparison. </a:t>
            </a:r>
          </a:p>
          <a:p>
            <a:pPr algn="just">
              <a:lnSpc>
                <a:spcPct val="160000"/>
              </a:lnSpc>
            </a:pPr>
            <a:r>
              <a:rPr lang="en-US" sz="2800" dirty="0" smtClean="0">
                <a:latin typeface="Arial" pitchFamily="34" charset="0"/>
                <a:cs typeface="Arial" pitchFamily="34" charset="0"/>
              </a:rPr>
              <a:t>It is used to assess nutritional status of a person and to monitor e.g. the growth of children. </a:t>
            </a:r>
          </a:p>
          <a:p>
            <a:pPr algn="just">
              <a:lnSpc>
                <a:spcPct val="160000"/>
              </a:lnSpc>
            </a:pPr>
            <a:r>
              <a:rPr lang="en-US" sz="2800" dirty="0" smtClean="0">
                <a:latin typeface="Arial" pitchFamily="34" charset="0"/>
                <a:cs typeface="Arial" pitchFamily="34" charset="0"/>
              </a:rPr>
              <a:t>Measurements that are taken, such as weight, height, MUAC (middle arm circumference) are described under 2.1. </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itchFamily="34" charset="0"/>
                <a:cs typeface="Arial" pitchFamily="34" charset="0"/>
              </a:rPr>
              <a:t>Food consumption surveys – individual dietary surveys</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smtClean="0">
                <a:latin typeface="Arial" pitchFamily="34" charset="0"/>
                <a:cs typeface="Arial" pitchFamily="34" charset="0"/>
              </a:rPr>
              <a:t>Individual-level dietary intake information is particularly useful for studying special subgroups of population, such as pregnant women, infants, the elderly, or persons in special circumstances, such as refugees or hospital patients. </a:t>
            </a:r>
          </a:p>
          <a:p>
            <a:pPr algn="just">
              <a:lnSpc>
                <a:spcPct val="150000"/>
              </a:lnSpc>
            </a:pPr>
            <a:r>
              <a:rPr lang="en-US" sz="2800" dirty="0" smtClean="0">
                <a:latin typeface="Arial" pitchFamily="34" charset="0"/>
                <a:cs typeface="Arial" pitchFamily="34" charset="0"/>
              </a:rPr>
              <a:t>The main objective is to study the nutritional adequacy of diets in relation to requirements. </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gn="just">
              <a:lnSpc>
                <a:spcPct val="150000"/>
              </a:lnSpc>
            </a:pPr>
            <a:r>
              <a:rPr lang="en-US" sz="2800" dirty="0" smtClean="0">
                <a:latin typeface="Arial" pitchFamily="34" charset="0"/>
                <a:cs typeface="Arial" pitchFamily="34" charset="0"/>
              </a:rPr>
              <a:t>To measure individual intake two main categories of methods can be classified: </a:t>
            </a:r>
          </a:p>
          <a:p>
            <a:pPr algn="just">
              <a:lnSpc>
                <a:spcPct val="150000"/>
              </a:lnSpc>
              <a:buFont typeface="Wingdings" charset="2"/>
              <a:buChar char="Ø"/>
            </a:pPr>
            <a:r>
              <a:rPr lang="en-US" sz="2800" dirty="0" smtClean="0">
                <a:latin typeface="Arial" pitchFamily="34" charset="0"/>
                <a:cs typeface="Arial" pitchFamily="34" charset="0"/>
              </a:rPr>
              <a:t>the retrospective reporting of intake from the recent or remote past, and</a:t>
            </a:r>
          </a:p>
          <a:p>
            <a:pPr algn="just">
              <a:lnSpc>
                <a:spcPct val="150000"/>
              </a:lnSpc>
              <a:buFont typeface="Wingdings" charset="2"/>
              <a:buChar char="Ø"/>
            </a:pPr>
            <a:r>
              <a:rPr lang="en-US" sz="2800" dirty="0" smtClean="0">
                <a:latin typeface="Arial" pitchFamily="34" charset="0"/>
                <a:cs typeface="Arial" pitchFamily="34" charset="0"/>
              </a:rPr>
              <a:t> the prospective recording of consumption</a:t>
            </a:r>
            <a:endParaRPr lang="en-US" sz="2800" dirty="0">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45629" b="-45629"/>
          <a:stretch>
            <a:fillRect/>
          </a:stretch>
        </p:blipFill>
        <p:spPr>
          <a:xfrm>
            <a:off x="228600" y="457200"/>
            <a:ext cx="8686800" cy="6096000"/>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lnSpc>
                <a:spcPct val="150000"/>
              </a:lnSpc>
            </a:pPr>
            <a:r>
              <a:rPr lang="en-US" sz="2800" b="1" dirty="0" smtClean="0">
                <a:latin typeface="Arial" pitchFamily="34" charset="0"/>
                <a:cs typeface="Arial" pitchFamily="34" charset="0"/>
              </a:rPr>
              <a:t>The 24 h recall </a:t>
            </a:r>
            <a:r>
              <a:rPr lang="en-US" sz="2800" dirty="0" smtClean="0">
                <a:latin typeface="Arial" pitchFamily="34" charset="0"/>
                <a:cs typeface="Arial" pitchFamily="34" charset="0"/>
              </a:rPr>
              <a:t>measures the food intake of an individual during the immediately preceding 24 hours by asking detailed questions. </a:t>
            </a:r>
          </a:p>
          <a:p>
            <a:pPr algn="just">
              <a:lnSpc>
                <a:spcPct val="150000"/>
              </a:lnSpc>
            </a:pPr>
            <a:r>
              <a:rPr lang="en-US" sz="2800" dirty="0" smtClean="0">
                <a:latin typeface="Arial" pitchFamily="34" charset="0"/>
                <a:cs typeface="Arial" pitchFamily="34" charset="0"/>
              </a:rPr>
              <a:t>It estimates the actual or current food intake, as recalled from memory (e.g. What did you have for breakfast this morning).</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lgn="just">
              <a:lnSpc>
                <a:spcPct val="150000"/>
              </a:lnSpc>
            </a:pPr>
            <a:r>
              <a:rPr lang="en-US" sz="2800" dirty="0" smtClean="0"/>
              <a:t> If the procedure is limited to one interview per respondent, information is limited to the food intake during that particular day. </a:t>
            </a:r>
            <a:endParaRPr lang="en-US" sz="2800" dirty="0" smtClean="0"/>
          </a:p>
          <a:p>
            <a:pPr algn="just">
              <a:lnSpc>
                <a:spcPct val="150000"/>
              </a:lnSpc>
            </a:pPr>
            <a:r>
              <a:rPr lang="en-US" sz="2800" dirty="0" smtClean="0">
                <a:latin typeface="Arial" pitchFamily="34" charset="0"/>
                <a:cs typeface="Arial" pitchFamily="34" charset="0"/>
              </a:rPr>
              <a:t>However</a:t>
            </a:r>
            <a:r>
              <a:rPr lang="en-US" sz="2800" dirty="0" smtClean="0">
                <a:latin typeface="Arial" pitchFamily="34" charset="0"/>
                <a:cs typeface="Arial" pitchFamily="34" charset="0"/>
              </a:rPr>
              <a:t>, day to day or seasonal variation might be high for most areas or people and </a:t>
            </a:r>
            <a:r>
              <a:rPr lang="en-US" sz="2800" b="1" dirty="0" smtClean="0">
                <a:latin typeface="Arial" pitchFamily="34" charset="0"/>
                <a:cs typeface="Arial" pitchFamily="34" charset="0"/>
              </a:rPr>
              <a:t>current intake is not usual intake</a:t>
            </a:r>
            <a:r>
              <a:rPr lang="en-US" sz="2800" dirty="0" smtClean="0">
                <a:latin typeface="Arial" pitchFamily="34" charset="0"/>
                <a:cs typeface="Arial" pitchFamily="34" charset="0"/>
              </a:rPr>
              <a:t>. </a:t>
            </a:r>
          </a:p>
          <a:p>
            <a:pPr algn="just">
              <a:lnSpc>
                <a:spcPct val="150000"/>
              </a:lnSpc>
            </a:pPr>
            <a:r>
              <a:rPr lang="en-US" sz="2800" dirty="0" smtClean="0">
                <a:latin typeface="Arial" pitchFamily="34" charset="0"/>
                <a:cs typeface="Arial" pitchFamily="34" charset="0"/>
              </a:rPr>
              <a:t>Therefore, 24 h recall often is combined with other methods </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a:t>
            </a:r>
            <a:r>
              <a:rPr lang="en-US" b="1" dirty="0" smtClean="0"/>
              <a:t>dietary history </a:t>
            </a:r>
            <a:r>
              <a:rPr lang="en-US" dirty="0" smtClean="0"/>
              <a:t>estimates the usual dietary intake over a period of time (e.g. what do you usually have for breakfast). </a:t>
            </a:r>
          </a:p>
          <a:p>
            <a:r>
              <a:rPr lang="en-US" dirty="0" smtClean="0"/>
              <a:t>The amounts are recorded in common household measures. </a:t>
            </a:r>
          </a:p>
          <a:p>
            <a:r>
              <a:rPr lang="en-US" dirty="0" smtClean="0"/>
              <a:t>If an individual does not have </a:t>
            </a:r>
            <a:r>
              <a:rPr lang="en-US" b="1" dirty="0" smtClean="0"/>
              <a:t>a constant eating pattern</a:t>
            </a:r>
            <a:r>
              <a:rPr lang="en-US" dirty="0" smtClean="0"/>
              <a:t>, the method is not appropriate. </a:t>
            </a:r>
          </a:p>
          <a:p>
            <a:endParaRPr lang="en-US"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77500" lnSpcReduction="20000"/>
          </a:bodyPr>
          <a:lstStyle/>
          <a:p>
            <a:pPr algn="just">
              <a:lnSpc>
                <a:spcPct val="160000"/>
              </a:lnSpc>
            </a:pPr>
            <a:r>
              <a:rPr lang="en-US" sz="3000" dirty="0" smtClean="0">
                <a:latin typeface="Arial" pitchFamily="34" charset="0"/>
                <a:cs typeface="Arial" pitchFamily="34" charset="0"/>
              </a:rPr>
              <a:t>An appropriate method to assess food consumption pattern of a household is the </a:t>
            </a:r>
            <a:r>
              <a:rPr lang="en-US" sz="3000" b="1" dirty="0" smtClean="0">
                <a:latin typeface="Arial" pitchFamily="34" charset="0"/>
                <a:cs typeface="Arial" pitchFamily="34" charset="0"/>
              </a:rPr>
              <a:t>food frequency method</a:t>
            </a:r>
            <a:r>
              <a:rPr lang="en-US" sz="3000" dirty="0" smtClean="0">
                <a:latin typeface="Arial" pitchFamily="34" charset="0"/>
                <a:cs typeface="Arial" pitchFamily="34" charset="0"/>
              </a:rPr>
              <a:t>. </a:t>
            </a:r>
          </a:p>
          <a:p>
            <a:pPr algn="just">
              <a:lnSpc>
                <a:spcPct val="160000"/>
              </a:lnSpc>
            </a:pPr>
            <a:r>
              <a:rPr lang="en-US" sz="3000" dirty="0" smtClean="0">
                <a:latin typeface="Arial" pitchFamily="34" charset="0"/>
                <a:cs typeface="Arial" pitchFamily="34" charset="0"/>
              </a:rPr>
              <a:t>Giving the frequency (daily, weekly, monthly, seldom or seasonally, never) of common foods consumed within a household. </a:t>
            </a:r>
          </a:p>
          <a:p>
            <a:pPr algn="just">
              <a:lnSpc>
                <a:spcPct val="160000"/>
              </a:lnSpc>
            </a:pPr>
            <a:r>
              <a:rPr lang="en-US" sz="3000" dirty="0" smtClean="0">
                <a:latin typeface="Arial" pitchFamily="34" charset="0"/>
                <a:cs typeface="Arial" pitchFamily="34" charset="0"/>
              </a:rPr>
              <a:t>This method </a:t>
            </a:r>
            <a:r>
              <a:rPr lang="en-US" sz="3000" b="1" dirty="0" smtClean="0">
                <a:latin typeface="Arial" pitchFamily="34" charset="0"/>
                <a:cs typeface="Arial" pitchFamily="34" charset="0"/>
              </a:rPr>
              <a:t>does not </a:t>
            </a:r>
            <a:r>
              <a:rPr lang="en-US" sz="3000" dirty="0" smtClean="0">
                <a:latin typeface="Arial" pitchFamily="34" charset="0"/>
                <a:cs typeface="Arial" pitchFamily="34" charset="0"/>
              </a:rPr>
              <a:t>allow one to obtain an exact picture of the nutrient intake of each household member. </a:t>
            </a:r>
          </a:p>
          <a:p>
            <a:pPr algn="just">
              <a:lnSpc>
                <a:spcPct val="160000"/>
              </a:lnSpc>
            </a:pPr>
            <a:r>
              <a:rPr lang="en-US" sz="3000" dirty="0" smtClean="0">
                <a:latin typeface="Arial" pitchFamily="34" charset="0"/>
                <a:cs typeface="Arial" pitchFamily="34" charset="0"/>
              </a:rPr>
              <a:t>But it allows a </a:t>
            </a:r>
            <a:r>
              <a:rPr lang="en-US" sz="3000" b="1" dirty="0" smtClean="0">
                <a:latin typeface="Arial" pitchFamily="34" charset="0"/>
                <a:cs typeface="Arial" pitchFamily="34" charset="0"/>
              </a:rPr>
              <a:t>qualitative statement</a:t>
            </a:r>
            <a:r>
              <a:rPr lang="en-US" sz="3000" dirty="0" smtClean="0">
                <a:latin typeface="Arial" pitchFamily="34" charset="0"/>
                <a:cs typeface="Arial" pitchFamily="34" charset="0"/>
              </a:rPr>
              <a:t> on potential nutritional problems </a:t>
            </a:r>
          </a:p>
          <a:p>
            <a:endParaRPr lang="en-US" dirty="0"/>
          </a:p>
        </p:txBody>
      </p:sp>
      <p:sp>
        <p:nvSpPr>
          <p:cNvPr id="4" name="Title 3"/>
          <p:cNvSpPr>
            <a:spLocks noGrp="1"/>
          </p:cNvSpPr>
          <p:nvPr>
            <p:ph type="title"/>
          </p:nvPr>
        </p:nvSpPr>
        <p:spPr>
          <a:xfrm>
            <a:off x="457200" y="274638"/>
            <a:ext cx="8229600" cy="868362"/>
          </a:xfrm>
        </p:spPr>
        <p:txBody>
          <a:bodyPr/>
          <a:lstStyle/>
          <a:p>
            <a:r>
              <a:rPr lang="en-US" dirty="0" smtClean="0"/>
              <a:t>cont</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algn="just">
              <a:lnSpc>
                <a:spcPct val="150000"/>
              </a:lnSpc>
            </a:pPr>
            <a:r>
              <a:rPr lang="en-US" sz="3000" b="1" dirty="0" smtClean="0">
                <a:latin typeface="Arial" pitchFamily="34" charset="0"/>
                <a:cs typeface="Arial" pitchFamily="34" charset="0"/>
              </a:rPr>
              <a:t>Dietary records </a:t>
            </a:r>
            <a:r>
              <a:rPr lang="en-US" sz="3000" dirty="0" smtClean="0">
                <a:latin typeface="Arial" pitchFamily="34" charset="0"/>
                <a:cs typeface="Arial" pitchFamily="34" charset="0"/>
              </a:rPr>
              <a:t>list present intake or estimate current food intake during one or more days.</a:t>
            </a:r>
          </a:p>
          <a:p>
            <a:pPr algn="just">
              <a:lnSpc>
                <a:spcPct val="150000"/>
              </a:lnSpc>
            </a:pPr>
            <a:r>
              <a:rPr lang="en-US" sz="3000" dirty="0" smtClean="0">
                <a:latin typeface="Arial" pitchFamily="34" charset="0"/>
                <a:cs typeface="Arial" pitchFamily="34" charset="0"/>
              </a:rPr>
              <a:t> The amounts of food eaten can be weighed or estimated using common household measures. </a:t>
            </a:r>
          </a:p>
          <a:p>
            <a:pPr algn="just">
              <a:lnSpc>
                <a:spcPct val="150000"/>
              </a:lnSpc>
            </a:pPr>
            <a:r>
              <a:rPr lang="en-US" sz="3000" dirty="0" smtClean="0">
                <a:latin typeface="Arial" pitchFamily="34" charset="0"/>
                <a:cs typeface="Arial" pitchFamily="34" charset="0"/>
              </a:rPr>
              <a:t>It gives a fairly clear picture of the actual food intake. </a:t>
            </a:r>
          </a:p>
          <a:p>
            <a:pPr algn="just">
              <a:lnSpc>
                <a:spcPct val="150000"/>
              </a:lnSpc>
            </a:pPr>
            <a:r>
              <a:rPr lang="en-US" sz="3000" dirty="0" smtClean="0">
                <a:latin typeface="Arial" pitchFamily="34" charset="0"/>
                <a:cs typeface="Arial" pitchFamily="34" charset="0"/>
              </a:rPr>
              <a:t>However, recording may alter the usual food pattern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lstStyle/>
          <a:p>
            <a:pPr algn="just">
              <a:lnSpc>
                <a:spcPct val="150000"/>
              </a:lnSpc>
            </a:pPr>
            <a:r>
              <a:rPr lang="en-US" dirty="0" smtClean="0">
                <a:latin typeface="Arial" pitchFamily="34" charset="0"/>
                <a:cs typeface="Arial" pitchFamily="34" charset="0"/>
              </a:rPr>
              <a:t>Food access can be negatively influenced by physical insecurity such as conflict, loss of coping options, such as border closure preventing seasonal job migration, or the collapse of safety net institutions that once protected people with low incomes.</a:t>
            </a:r>
            <a:endParaRPr lang="en-US" dirty="0">
              <a:latin typeface="Arial" pitchFamily="34" charset="0"/>
              <a:cs typeface="Arial"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pPr>
            <a:r>
              <a:rPr lang="en-US" sz="2800" dirty="0" smtClean="0">
                <a:latin typeface="Arial" pitchFamily="34" charset="0"/>
                <a:cs typeface="Arial" pitchFamily="34" charset="0"/>
              </a:rPr>
              <a:t>The dietary history needs to be cross checked using a list of all food items consumed in a three days period. </a:t>
            </a:r>
          </a:p>
          <a:p>
            <a:pPr algn="just">
              <a:lnSpc>
                <a:spcPct val="150000"/>
              </a:lnSpc>
            </a:pPr>
            <a:r>
              <a:rPr lang="en-US" sz="2800" dirty="0" smtClean="0">
                <a:latin typeface="Arial" pitchFamily="34" charset="0"/>
                <a:cs typeface="Arial" pitchFamily="34" charset="0"/>
              </a:rPr>
              <a:t>Dietary history and cross checking give a good picture of food intake for a group of individuals over a period of past time. </a:t>
            </a:r>
          </a:p>
          <a:p>
            <a:pPr algn="just">
              <a:lnSpc>
                <a:spcPct val="150000"/>
              </a:lnSpc>
            </a:pPr>
            <a:r>
              <a:rPr lang="en-US" sz="2800" dirty="0" smtClean="0">
                <a:latin typeface="Arial" pitchFamily="34" charset="0"/>
                <a:cs typeface="Arial" pitchFamily="34" charset="0"/>
              </a:rPr>
              <a:t>Food intake can be related to the nutrition status</a:t>
            </a:r>
            <a:endParaRPr lang="en-US" sz="2800" dirty="0">
              <a:latin typeface="Arial" pitchFamily="34" charset="0"/>
              <a:cs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gn="just">
              <a:lnSpc>
                <a:spcPct val="160000"/>
              </a:lnSpc>
            </a:pPr>
            <a:r>
              <a:rPr lang="en-US" sz="2800" dirty="0" smtClean="0">
                <a:latin typeface="Arial" pitchFamily="34" charset="0"/>
                <a:cs typeface="Arial" pitchFamily="34" charset="0"/>
              </a:rPr>
              <a:t>For the </a:t>
            </a:r>
            <a:r>
              <a:rPr lang="en-US" sz="2800" b="1" dirty="0" smtClean="0">
                <a:latin typeface="Arial" pitchFamily="34" charset="0"/>
                <a:cs typeface="Arial" pitchFamily="34" charset="0"/>
              </a:rPr>
              <a:t>chemical analysis of duplicates</a:t>
            </a:r>
            <a:r>
              <a:rPr lang="en-US" sz="2800" dirty="0" smtClean="0">
                <a:latin typeface="Arial" pitchFamily="34" charset="0"/>
                <a:cs typeface="Arial" pitchFamily="34" charset="0"/>
              </a:rPr>
              <a:t>, all foods consumed, including beverages, over the stipulated number of days have to be provided.</a:t>
            </a:r>
          </a:p>
          <a:p>
            <a:pPr algn="just">
              <a:lnSpc>
                <a:spcPct val="160000"/>
              </a:lnSpc>
            </a:pPr>
            <a:r>
              <a:rPr lang="en-US" sz="2800" dirty="0" smtClean="0">
                <a:latin typeface="Arial" pitchFamily="34" charset="0"/>
                <a:cs typeface="Arial" pitchFamily="34" charset="0"/>
              </a:rPr>
              <a:t> The duplicates are collected either via an exact weighted replica of all the foods consumed, or as an aliquot of each of the servings, or as a posteriori, on the basis of the records of a dietary survey, aliquots of all raw food ingredients that have been eaten by the person. </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a:lnSpc>
                <a:spcPct val="150000"/>
              </a:lnSpc>
            </a:pPr>
            <a:r>
              <a:rPr lang="en-US" sz="2800" dirty="0" smtClean="0">
                <a:latin typeface="Arial" pitchFamily="34" charset="0"/>
                <a:cs typeface="Arial" pitchFamily="34" charset="0"/>
              </a:rPr>
              <a:t>At the end of the survey, the container is brought to the laboratory, weighed, homogenized and chemically analyzed for the nutrient of interest. </a:t>
            </a:r>
          </a:p>
          <a:p>
            <a:pPr algn="just">
              <a:lnSpc>
                <a:spcPct val="150000"/>
              </a:lnSpc>
            </a:pPr>
            <a:r>
              <a:rPr lang="en-US" sz="2800" dirty="0" smtClean="0">
                <a:latin typeface="Arial" pitchFamily="34" charset="0"/>
                <a:cs typeface="Arial" pitchFamily="34" charset="0"/>
              </a:rPr>
              <a:t>As this method is very cumbersome and costly, it is seldom used </a:t>
            </a:r>
          </a:p>
          <a:p>
            <a:pPr algn="just">
              <a:lnSpc>
                <a:spcPct val="150000"/>
              </a:lnSpc>
            </a:pPr>
            <a:endParaRPr lang="en-US" sz="2800" dirty="0">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lnSpc>
                <a:spcPct val="150000"/>
              </a:lnSpc>
            </a:pPr>
            <a:r>
              <a:rPr lang="en-US" sz="2800" dirty="0" smtClean="0">
                <a:latin typeface="Arial" pitchFamily="34" charset="0"/>
                <a:cs typeface="Arial" pitchFamily="34" charset="0"/>
              </a:rPr>
              <a:t>All methods have specific advantages and disadvantages. </a:t>
            </a:r>
          </a:p>
          <a:p>
            <a:pPr algn="just">
              <a:lnSpc>
                <a:spcPct val="150000"/>
              </a:lnSpc>
            </a:pPr>
            <a:r>
              <a:rPr lang="en-US" sz="2800" dirty="0" smtClean="0">
                <a:latin typeface="Arial" pitchFamily="34" charset="0"/>
                <a:cs typeface="Arial" pitchFamily="34" charset="0"/>
              </a:rPr>
              <a:t>Very often a </a:t>
            </a:r>
            <a:r>
              <a:rPr lang="en-US" sz="2800" b="1" dirty="0" smtClean="0">
                <a:latin typeface="Arial" pitchFamily="34" charset="0"/>
                <a:cs typeface="Arial" pitchFamily="34" charset="0"/>
              </a:rPr>
              <a:t>combination of methods </a:t>
            </a:r>
            <a:r>
              <a:rPr lang="en-US" sz="2800" dirty="0" smtClean="0">
                <a:latin typeface="Arial" pitchFamily="34" charset="0"/>
                <a:cs typeface="Arial" pitchFamily="34" charset="0"/>
              </a:rPr>
              <a:t>might give better information. </a:t>
            </a:r>
          </a:p>
          <a:p>
            <a:pPr algn="just">
              <a:lnSpc>
                <a:spcPct val="150000"/>
              </a:lnSpc>
            </a:pPr>
            <a:r>
              <a:rPr lang="en-US" sz="2800" dirty="0" smtClean="0">
                <a:latin typeface="Arial" pitchFamily="34" charset="0"/>
                <a:cs typeface="Arial" pitchFamily="34" charset="0"/>
              </a:rPr>
              <a:t>A combination of dietary history and current recording gives information of a food pattern in the past and a more exact picture of current food intake </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62500" lnSpcReduction="20000"/>
          </a:bodyPr>
          <a:lstStyle/>
          <a:p>
            <a:pPr marL="0" indent="0" algn="just">
              <a:lnSpc>
                <a:spcPct val="170000"/>
              </a:lnSpc>
              <a:buNone/>
            </a:pPr>
            <a:r>
              <a:rPr lang="en-US" b="1" dirty="0" smtClean="0"/>
              <a:t>Inventory method:</a:t>
            </a:r>
            <a:r>
              <a:rPr lang="en-US" dirty="0" smtClean="0"/>
              <a:t> </a:t>
            </a:r>
          </a:p>
          <a:p>
            <a:pPr algn="just">
              <a:lnSpc>
                <a:spcPct val="170000"/>
              </a:lnSpc>
            </a:pPr>
            <a:r>
              <a:rPr lang="en-US" dirty="0" smtClean="0"/>
              <a:t>measuring household stocks at certain times and additionally recording all foods brought into the household over a period of three to seven days. </a:t>
            </a:r>
            <a:endParaRPr lang="en-US" b="1" dirty="0" smtClean="0"/>
          </a:p>
          <a:p>
            <a:pPr marL="0" indent="0" algn="just">
              <a:lnSpc>
                <a:spcPct val="170000"/>
              </a:lnSpc>
            </a:pPr>
            <a:r>
              <a:rPr lang="en-US" b="1" dirty="0" smtClean="0"/>
              <a:t>Food accounts:</a:t>
            </a:r>
            <a:r>
              <a:rPr lang="en-US" dirty="0" smtClean="0"/>
              <a:t> </a:t>
            </a:r>
          </a:p>
          <a:p>
            <a:pPr algn="just">
              <a:lnSpc>
                <a:spcPct val="170000"/>
              </a:lnSpc>
            </a:pPr>
            <a:r>
              <a:rPr lang="en-US" dirty="0" smtClean="0"/>
              <a:t>keeping records of all foods and amounts purchased during a certain period. </a:t>
            </a:r>
          </a:p>
          <a:p>
            <a:pPr algn="just">
              <a:lnSpc>
                <a:spcPct val="170000"/>
              </a:lnSpc>
            </a:pPr>
            <a:r>
              <a:rPr lang="en-US" dirty="0" smtClean="0"/>
              <a:t>This is appropriate in urban areas where households do not produce food. </a:t>
            </a:r>
          </a:p>
          <a:p>
            <a:pPr algn="just">
              <a:lnSpc>
                <a:spcPct val="170000"/>
              </a:lnSpc>
            </a:pPr>
            <a:r>
              <a:rPr lang="en-US" dirty="0" smtClean="0"/>
              <a:t>In order to avoid time and resource intensive assessments, consumption surveys can be conducted using sub samples representing the entire population. </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gn="just">
              <a:lnSpc>
                <a:spcPct val="150000"/>
              </a:lnSpc>
            </a:pPr>
            <a:r>
              <a:rPr lang="en-US" sz="2800" dirty="0" smtClean="0">
                <a:latin typeface="Arial" pitchFamily="34" charset="0"/>
                <a:cs typeface="Arial" pitchFamily="34" charset="0"/>
              </a:rPr>
              <a:t>Laboratory methods are used to detect decreased levels of nutrients in body tissues or fluids, or decreased activity of an enzyme that is nutrient-dependent. </a:t>
            </a:r>
          </a:p>
          <a:p>
            <a:pPr algn="just">
              <a:lnSpc>
                <a:spcPct val="150000"/>
              </a:lnSpc>
            </a:pPr>
            <a:r>
              <a:rPr lang="en-US" sz="2800" dirty="0" smtClean="0">
                <a:latin typeface="Arial" pitchFamily="34" charset="0"/>
                <a:cs typeface="Arial" pitchFamily="34" charset="0"/>
              </a:rPr>
              <a:t>One example of a "laboratory" method which potentially could be put into use more generally is the detection of</a:t>
            </a:r>
            <a:r>
              <a:rPr lang="en-US" sz="2800" b="1" dirty="0" smtClean="0">
                <a:latin typeface="Arial" pitchFamily="34" charset="0"/>
                <a:cs typeface="Arial" pitchFamily="34" charset="0"/>
              </a:rPr>
              <a:t> anemia </a:t>
            </a:r>
            <a:r>
              <a:rPr lang="en-US" sz="2800" dirty="0" smtClean="0">
                <a:latin typeface="Arial" pitchFamily="34" charset="0"/>
                <a:cs typeface="Arial" pitchFamily="34" charset="0"/>
              </a:rPr>
              <a:t>by </a:t>
            </a:r>
            <a:r>
              <a:rPr lang="en-US" sz="2800" dirty="0" err="1" smtClean="0">
                <a:latin typeface="Arial" pitchFamily="34" charset="0"/>
                <a:cs typeface="Arial" pitchFamily="34" charset="0"/>
              </a:rPr>
              <a:t>hemoglobinometry</a:t>
            </a:r>
            <a:r>
              <a:rPr lang="en-US" sz="2800" dirty="0" smtClean="0">
                <a:latin typeface="Arial" pitchFamily="34" charset="0"/>
                <a:cs typeface="Arial" pitchFamily="34" charset="0"/>
              </a:rPr>
              <a:t>.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smtClean="0">
                <a:latin typeface="Arial" pitchFamily="34" charset="0"/>
                <a:cs typeface="Arial" pitchFamily="34" charset="0"/>
              </a:rPr>
              <a:t>Cont…</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5135563"/>
          </a:xfrm>
        </p:spPr>
        <p:txBody>
          <a:bodyPr>
            <a:normAutofit fontScale="92500"/>
          </a:bodyPr>
          <a:lstStyle/>
          <a:p>
            <a:pPr algn="just">
              <a:lnSpc>
                <a:spcPct val="150000"/>
              </a:lnSpc>
            </a:pPr>
            <a:r>
              <a:rPr lang="en-US" sz="2800" dirty="0" smtClean="0">
                <a:latin typeface="Arial" pitchFamily="34" charset="0"/>
                <a:cs typeface="Arial" pitchFamily="34" charset="0"/>
              </a:rPr>
              <a:t>It is detected by the red blood cell count or the concentration of the oxygen binding molecules of hemoglobin (</a:t>
            </a:r>
            <a:r>
              <a:rPr lang="en-US" sz="2800" dirty="0" err="1" smtClean="0">
                <a:latin typeface="Arial" pitchFamily="34" charset="0"/>
                <a:cs typeface="Arial" pitchFamily="34" charset="0"/>
              </a:rPr>
              <a:t>Hb</a:t>
            </a:r>
            <a:r>
              <a:rPr lang="en-US" sz="2800" dirty="0" smtClean="0">
                <a:latin typeface="Arial" pitchFamily="34" charset="0"/>
                <a:cs typeface="Arial" pitchFamily="34" charset="0"/>
              </a:rPr>
              <a:t>) in the blood. </a:t>
            </a:r>
          </a:p>
          <a:p>
            <a:pPr algn="just">
              <a:lnSpc>
                <a:spcPct val="150000"/>
              </a:lnSpc>
            </a:pPr>
            <a:r>
              <a:rPr lang="en-US" sz="2800" dirty="0" smtClean="0">
                <a:latin typeface="Arial" pitchFamily="34" charset="0"/>
                <a:cs typeface="Arial" pitchFamily="34" charset="0"/>
              </a:rPr>
              <a:t>This and other laboratory methods are usually invasive as they involve taking samples directly from a person that are not immediately accessible (such as blood, urine), and therefore poorly suited for routine use in a program situation. </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latin typeface="Arial" pitchFamily="34" charset="0"/>
                <a:cs typeface="Arial" pitchFamily="34" charset="0"/>
              </a:rPr>
              <a:t>Baseline Survey</a:t>
            </a:r>
            <a:r>
              <a:rPr lang="en-US" sz="4000" dirty="0" smtClean="0"/>
              <a:t> </a:t>
            </a:r>
            <a:r>
              <a:rPr lang="en-US" sz="2800" dirty="0" smtClean="0">
                <a:latin typeface="Arial" pitchFamily="34" charset="0"/>
                <a:cs typeface="Arial" pitchFamily="34" charset="0"/>
              </a:rPr>
              <a:t>(Nutrition</a:t>
            </a:r>
            <a:r>
              <a:rPr lang="en-US" sz="2800" dirty="0" smtClean="0">
                <a:latin typeface="Arial" pitchFamily="34" charset="0"/>
                <a:cs typeface="Arial" pitchFamily="34" charset="0"/>
              </a:rPr>
              <a:t>)</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pPr marL="0" indent="0" algn="just">
              <a:lnSpc>
                <a:spcPct val="170000"/>
              </a:lnSpc>
              <a:buFont typeface="Courier New" pitchFamily="49" charset="0"/>
              <a:buChar char="o"/>
            </a:pPr>
            <a:r>
              <a:rPr lang="en-US" dirty="0" smtClean="0">
                <a:latin typeface="Arial" pitchFamily="34" charset="0"/>
                <a:cs typeface="Arial" pitchFamily="34" charset="0"/>
              </a:rPr>
              <a:t>The Nutrition Baseline Survey combines internationally used techniques and procedures, which have been tested in various projects, to collect data directly from the people in the communities. Two main methods are designed for data collection: </a:t>
            </a:r>
          </a:p>
          <a:p>
            <a:pPr algn="just">
              <a:lnSpc>
                <a:spcPct val="170000"/>
              </a:lnSpc>
              <a:buFont typeface="Wingdings" charset="2"/>
              <a:buChar char="u"/>
            </a:pPr>
            <a:r>
              <a:rPr lang="en-US" dirty="0" smtClean="0">
                <a:latin typeface="Arial" pitchFamily="34" charset="0"/>
                <a:cs typeface="Arial" pitchFamily="34" charset="0"/>
              </a:rPr>
              <a:t>  A standardized questionnaire which includes standardized socio-economic and health related questions, and </a:t>
            </a:r>
          </a:p>
          <a:p>
            <a:pPr algn="just">
              <a:lnSpc>
                <a:spcPct val="170000"/>
              </a:lnSpc>
              <a:buFont typeface="Wingdings" charset="2"/>
              <a:buChar char="u"/>
            </a:pPr>
            <a:r>
              <a:rPr lang="en-US" dirty="0" smtClean="0">
                <a:latin typeface="Arial" pitchFamily="34" charset="0"/>
                <a:cs typeface="Arial" pitchFamily="34" charset="0"/>
              </a:rPr>
              <a:t> Anthropometric measurements, which include weight and physical measurement of children and adults in order to calculate anthropometric indices for nutritional classification </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dirty="0" smtClean="0">
                <a:latin typeface="Arial" pitchFamily="34" charset="0"/>
                <a:cs typeface="Arial" pitchFamily="34" charset="0"/>
              </a:rPr>
              <a:t>Rapid Food and Livelihood Security Assessments (RFLS)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just">
              <a:buFont typeface="Courier New" pitchFamily="49" charset="0"/>
              <a:buChar char="o"/>
            </a:pPr>
            <a:r>
              <a:rPr lang="en-US" dirty="0" smtClean="0"/>
              <a:t>Care International also recommends two surveys with similar objectives and contents: </a:t>
            </a:r>
          </a:p>
          <a:p>
            <a:pPr algn="just">
              <a:buFont typeface="Wingdings" charset="2"/>
              <a:buChar char="Ø"/>
            </a:pPr>
            <a:r>
              <a:rPr lang="en-US" dirty="0" smtClean="0"/>
              <a:t>Rapid Food and Livelihood Security Assessments (RFLS) and </a:t>
            </a:r>
          </a:p>
          <a:p>
            <a:pPr algn="just">
              <a:buFont typeface="Wingdings" charset="2"/>
              <a:buChar char="Ø"/>
            </a:pPr>
            <a:r>
              <a:rPr lang="en-US" dirty="0" smtClean="0"/>
              <a:t>Rapid Nutritional Assessments (RNA). </a:t>
            </a:r>
          </a:p>
          <a:p>
            <a:pPr algn="just"/>
            <a:r>
              <a:rPr lang="en-US" dirty="0" smtClean="0"/>
              <a:t>These assessment methods use quantitative as well as qualitative survey methods. </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lnSpc>
                <a:spcPct val="150000"/>
              </a:lnSpc>
            </a:pPr>
            <a:r>
              <a:rPr lang="en-US" sz="2800" dirty="0" smtClean="0">
                <a:latin typeface="Arial" pitchFamily="34" charset="0"/>
                <a:cs typeface="Arial" pitchFamily="34" charset="0"/>
              </a:rPr>
              <a:t>In 1990 FAO developed a field manual for conducting small-scale nutrition surveys. </a:t>
            </a:r>
          </a:p>
          <a:p>
            <a:pPr algn="just">
              <a:lnSpc>
                <a:spcPct val="150000"/>
              </a:lnSpc>
            </a:pPr>
            <a:r>
              <a:rPr lang="en-US" sz="2800" dirty="0" smtClean="0">
                <a:latin typeface="Arial" pitchFamily="34" charset="0"/>
                <a:cs typeface="Arial" pitchFamily="34" charset="0"/>
              </a:rPr>
              <a:t>This survey, which predominantly uses quantitative assessment methods, focuses on food production and nutritional status. </a:t>
            </a:r>
          </a:p>
          <a:p>
            <a:pPr algn="just">
              <a:lnSpc>
                <a:spcPct val="150000"/>
              </a:lnSpc>
            </a:pPr>
            <a:r>
              <a:rPr lang="en-US" sz="2800" dirty="0" smtClean="0">
                <a:latin typeface="Arial" pitchFamily="34" charset="0"/>
                <a:cs typeface="Arial" pitchFamily="34" charset="0"/>
              </a:rPr>
              <a:t>However, health aspects are not particularly covered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smtClean="0"/>
              <a:t>3.Food utilization</a:t>
            </a:r>
            <a:endParaRPr lang="en-US" dirty="0"/>
          </a:p>
        </p:txBody>
      </p:sp>
      <p:sp>
        <p:nvSpPr>
          <p:cNvPr id="3" name="Content Placeholder 2"/>
          <p:cNvSpPr>
            <a:spLocks noGrp="1"/>
          </p:cNvSpPr>
          <p:nvPr>
            <p:ph idx="1"/>
          </p:nvPr>
        </p:nvSpPr>
        <p:spPr>
          <a:xfrm>
            <a:off x="457200" y="1219200"/>
            <a:ext cx="8305800" cy="4906963"/>
          </a:xfrm>
        </p:spPr>
        <p:txBody>
          <a:bodyPr>
            <a:normAutofit/>
          </a:bodyPr>
          <a:lstStyle/>
          <a:p>
            <a:pPr algn="just">
              <a:lnSpc>
                <a:spcPct val="160000"/>
              </a:lnSpc>
            </a:pPr>
            <a:r>
              <a:rPr lang="en-US" sz="2800" dirty="0" smtClean="0">
                <a:latin typeface="Arial" pitchFamily="34" charset="0"/>
                <a:cs typeface="Arial" pitchFamily="34" charset="0"/>
              </a:rPr>
              <a:t>Food utilization is the way people use the food and is dependent on the quality of the food, its preparation and storage method, nutritional knowledge, as well as on the health status of the individual consuming the food.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algn="just">
              <a:lnSpc>
                <a:spcPct val="160000"/>
              </a:lnSpc>
            </a:pPr>
            <a:r>
              <a:rPr lang="en-US" sz="3000" dirty="0" smtClean="0">
                <a:latin typeface="Arial" pitchFamily="34" charset="0"/>
                <a:cs typeface="Arial" pitchFamily="34" charset="0"/>
              </a:rPr>
              <a:t>Food distribution and consumption are the main foci of the surveys presented above.</a:t>
            </a:r>
          </a:p>
          <a:p>
            <a:pPr algn="just">
              <a:lnSpc>
                <a:spcPct val="160000"/>
              </a:lnSpc>
            </a:pPr>
            <a:r>
              <a:rPr lang="en-US" sz="3000" dirty="0" smtClean="0">
                <a:latin typeface="Arial" pitchFamily="34" charset="0"/>
                <a:cs typeface="Arial" pitchFamily="34" charset="0"/>
              </a:rPr>
              <a:t> It is also important to know how people deal with their food.</a:t>
            </a:r>
          </a:p>
          <a:p>
            <a:pPr algn="just">
              <a:lnSpc>
                <a:spcPct val="160000"/>
              </a:lnSpc>
            </a:pPr>
            <a:r>
              <a:rPr lang="en-US" sz="3000" dirty="0" smtClean="0">
                <a:latin typeface="Arial" pitchFamily="34" charset="0"/>
                <a:cs typeface="Arial" pitchFamily="34" charset="0"/>
              </a:rPr>
              <a:t> Food ethnography studies the food culture of people, of which the food system is an integral component. </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lnSpc>
                <a:spcPct val="160000"/>
              </a:lnSpc>
            </a:pPr>
            <a:r>
              <a:rPr lang="en-US" dirty="0" smtClean="0">
                <a:latin typeface="Arial" pitchFamily="34" charset="0"/>
                <a:cs typeface="Arial" pitchFamily="34" charset="0"/>
              </a:rPr>
              <a:t>The food system consists of: </a:t>
            </a:r>
          </a:p>
          <a:p>
            <a:pPr algn="just">
              <a:lnSpc>
                <a:spcPct val="160000"/>
              </a:lnSpc>
              <a:buFont typeface="Wingdings" charset="2"/>
              <a:buChar char="Ø"/>
            </a:pPr>
            <a:r>
              <a:rPr lang="en-US" dirty="0" smtClean="0">
                <a:latin typeface="Arial" pitchFamily="34" charset="0"/>
                <a:cs typeface="Arial" pitchFamily="34" charset="0"/>
              </a:rPr>
              <a:t> food supply: food production, gathering, purchasing and exchange, gifts, food aid </a:t>
            </a:r>
          </a:p>
          <a:p>
            <a:pPr algn="just">
              <a:lnSpc>
                <a:spcPct val="160000"/>
              </a:lnSpc>
              <a:buFont typeface="Wingdings" charset="2"/>
              <a:buChar char="Ø"/>
            </a:pPr>
            <a:r>
              <a:rPr lang="en-US" dirty="0" smtClean="0">
                <a:latin typeface="Arial" pitchFamily="34" charset="0"/>
                <a:cs typeface="Arial" pitchFamily="34" charset="0"/>
              </a:rPr>
              <a:t> food preservation and storage, and </a:t>
            </a:r>
          </a:p>
          <a:p>
            <a:pPr algn="just">
              <a:lnSpc>
                <a:spcPct val="160000"/>
              </a:lnSpc>
              <a:buFont typeface="Wingdings" charset="2"/>
              <a:buChar char="Ø"/>
            </a:pPr>
            <a:r>
              <a:rPr lang="en-US" dirty="0" smtClean="0">
                <a:latin typeface="Arial" pitchFamily="34" charset="0"/>
                <a:cs typeface="Arial" pitchFamily="34" charset="0"/>
              </a:rPr>
              <a:t> food preparation</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lnSpc>
                <a:spcPct val="150000"/>
              </a:lnSpc>
            </a:pPr>
            <a:r>
              <a:rPr lang="en-US" sz="2800" dirty="0" smtClean="0">
                <a:latin typeface="Arial" pitchFamily="34" charset="0"/>
                <a:cs typeface="Arial" pitchFamily="34" charset="0"/>
              </a:rPr>
              <a:t>A food system includes the way in which people chose, consume and use available foods, in response to habits. </a:t>
            </a:r>
          </a:p>
          <a:p>
            <a:pPr algn="just">
              <a:lnSpc>
                <a:spcPct val="150000"/>
              </a:lnSpc>
            </a:pPr>
            <a:r>
              <a:rPr lang="en-US" sz="2800" dirty="0" smtClean="0">
                <a:latin typeface="Arial" pitchFamily="34" charset="0"/>
                <a:cs typeface="Arial" pitchFamily="34" charset="0"/>
              </a:rPr>
              <a:t>Habits are influenced by social, cultural, economical and ecological pressure. </a:t>
            </a:r>
          </a:p>
          <a:p>
            <a:pPr algn="just">
              <a:lnSpc>
                <a:spcPct val="150000"/>
              </a:lnSpc>
            </a:pPr>
            <a:r>
              <a:rPr lang="en-US" sz="2800" dirty="0" smtClean="0">
                <a:latin typeface="Arial" pitchFamily="34" charset="0"/>
                <a:cs typeface="Arial" pitchFamily="34" charset="0"/>
              </a:rPr>
              <a:t>Data of food systems are most commonly collected by interviewing and observing the population </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4800" b="1" i="1" dirty="0" smtClean="0">
                <a:solidFill>
                  <a:srgbClr val="C00000"/>
                </a:solidFill>
              </a:rPr>
              <a:t>Read about</a:t>
            </a:r>
            <a:endParaRPr lang="en-US" sz="4800" b="1" i="1" dirty="0">
              <a:solidFill>
                <a:srgbClr val="C00000"/>
              </a:solidFill>
            </a:endParaRPr>
          </a:p>
        </p:txBody>
      </p:sp>
      <p:sp>
        <p:nvSpPr>
          <p:cNvPr id="3" name="Content Placeholder 2"/>
          <p:cNvSpPr>
            <a:spLocks noGrp="1"/>
          </p:cNvSpPr>
          <p:nvPr>
            <p:ph idx="1"/>
          </p:nvPr>
        </p:nvSpPr>
        <p:spPr>
          <a:xfrm>
            <a:off x="457200" y="1143000"/>
            <a:ext cx="8229600" cy="4983163"/>
          </a:xfrm>
        </p:spPr>
        <p:txBody>
          <a:bodyPr/>
          <a:lstStyle/>
          <a:p>
            <a:pPr>
              <a:buNone/>
            </a:pPr>
            <a:endParaRPr lang="en-US" b="1" dirty="0" smtClean="0"/>
          </a:p>
          <a:p>
            <a:pPr algn="just">
              <a:lnSpc>
                <a:spcPct val="150000"/>
              </a:lnSpc>
              <a:buFont typeface="Wingdings" pitchFamily="2" charset="2"/>
              <a:buChar char="Ø"/>
            </a:pPr>
            <a:r>
              <a:rPr lang="en-US" sz="2800" b="1" dirty="0" smtClean="0">
                <a:latin typeface="Arial" pitchFamily="34" charset="0"/>
                <a:cs typeface="Arial" pitchFamily="34" charset="0"/>
              </a:rPr>
              <a:t>What type of Design to plane   for </a:t>
            </a:r>
            <a:r>
              <a:rPr lang="en-US" sz="2800" b="1" dirty="0" smtClean="0">
                <a:latin typeface="Arial" pitchFamily="34" charset="0"/>
                <a:cs typeface="Arial" pitchFamily="34" charset="0"/>
              </a:rPr>
              <a:t>Assessing and Analyzing the FNS </a:t>
            </a:r>
            <a:r>
              <a:rPr lang="en-US" sz="2800" b="1" dirty="0" smtClean="0">
                <a:latin typeface="Arial" pitchFamily="34" charset="0"/>
                <a:cs typeface="Arial" pitchFamily="34" charset="0"/>
              </a:rPr>
              <a:t>Situation?</a:t>
            </a:r>
            <a:endParaRPr lang="en-US"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p:txBody>
          <a:bodyPr/>
          <a:lstStyle/>
          <a:p>
            <a:pPr algn="just">
              <a:lnSpc>
                <a:spcPct val="150000"/>
              </a:lnSpc>
            </a:pPr>
            <a:r>
              <a:rPr lang="en-US" sz="2800" dirty="0" smtClean="0">
                <a:latin typeface="Arial" pitchFamily="34" charset="0"/>
                <a:cs typeface="Arial" pitchFamily="34" charset="0"/>
              </a:rPr>
              <a:t>Certain diseases do not allow for the maximum absorption of nutrients and growth requires increased intake of certain nutrients.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algn="just">
              <a:lnSpc>
                <a:spcPct val="150000"/>
              </a:lnSpc>
            </a:pPr>
            <a:r>
              <a:rPr lang="en-US" sz="2800" dirty="0" smtClean="0">
                <a:latin typeface="Arial" pitchFamily="34" charset="0"/>
                <a:cs typeface="Arial" pitchFamily="34" charset="0"/>
              </a:rPr>
              <a:t>Food utilization is often reduced by endemic disease, poor sanitation, lack of appropriate nutrition knowledge or culturally prescribed taboos that affect access to nutritious food by certain groups or family members according to age or gender.</a:t>
            </a:r>
          </a:p>
          <a:p>
            <a:pPr algn="just">
              <a:lnSpc>
                <a:spcPct val="150000"/>
              </a:lnSpc>
            </a:pPr>
            <a:r>
              <a:rPr lang="en-US" sz="2800" dirty="0" smtClean="0">
                <a:latin typeface="Arial" pitchFamily="34" charset="0"/>
                <a:cs typeface="Arial" pitchFamily="34" charset="0"/>
              </a:rPr>
              <a:t>Any of the above-mentioned factors can cause food insecurity.</a:t>
            </a:r>
            <a:endParaRPr lang="en-US"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457199" y="838200"/>
            <a:ext cx="8686801" cy="56689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normAutofit/>
          </a:bodyPr>
          <a:lstStyle/>
          <a:p>
            <a:r>
              <a:rPr lang="en-US" sz="3200" dirty="0" smtClean="0">
                <a:latin typeface="Arial" pitchFamily="34" charset="0"/>
                <a:cs typeface="Arial" pitchFamily="34" charset="0"/>
              </a:rPr>
              <a:t>Two types of food security at meso level</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1">
              <a:lnSpc>
                <a:spcPct val="150000"/>
              </a:lnSpc>
              <a:buFont typeface="Wingdings" pitchFamily="2" charset="2"/>
              <a:buChar char="ü"/>
            </a:pPr>
            <a:r>
              <a:rPr lang="en-US" dirty="0" smtClean="0">
                <a:latin typeface="Arial" pitchFamily="34" charset="0"/>
                <a:cs typeface="Arial" pitchFamily="34" charset="0"/>
              </a:rPr>
              <a:t>House hold food security </a:t>
            </a:r>
          </a:p>
          <a:p>
            <a:pPr lvl="1">
              <a:lnSpc>
                <a:spcPct val="150000"/>
              </a:lnSpc>
              <a:buFont typeface="Wingdings" pitchFamily="2" charset="2"/>
              <a:buChar char="ü"/>
            </a:pPr>
            <a:r>
              <a:rPr lang="en-US" dirty="0" smtClean="0">
                <a:latin typeface="Arial" pitchFamily="34" charset="0"/>
                <a:cs typeface="Arial" pitchFamily="34" charset="0"/>
              </a:rPr>
              <a:t>Community  food  insecurity</a:t>
            </a:r>
            <a:endParaRPr lang="en-US"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304800" y="381000"/>
            <a:ext cx="8458200" cy="6324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p:txBody>
      </p:sp>
      <p:pic>
        <p:nvPicPr>
          <p:cNvPr id="4" name="Slide"/>
          <p:cNvPicPr>
            <a:picLocks noChangeAspect="1"/>
          </p:cNvPicPr>
          <p:nvPr/>
        </p:nvPicPr>
        <p:blipFill>
          <a:blip r:embed="rId2"/>
          <a:stretch>
            <a:fillRect/>
          </a:stretch>
        </p:blipFill>
        <p:spPr>
          <a:xfrm>
            <a:off x="0" y="9525"/>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304801" y="457200"/>
            <a:ext cx="8610600" cy="6172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00400"/>
            <a:ext cx="3420533" cy="3657600"/>
          </a:xfrm>
          <a:prstGeom prst="rect">
            <a:avLst/>
          </a:prstGeom>
        </p:spPr>
      </p:pic>
      <p:pic>
        <p:nvPicPr>
          <p:cNvPr id="5" name="Picture 4"/>
          <p:cNvPicPr>
            <a:picLocks noChangeAspect="1"/>
          </p:cNvPicPr>
          <p:nvPr/>
        </p:nvPicPr>
        <p:blipFill>
          <a:blip r:embed="rId3"/>
          <a:stretch>
            <a:fillRect/>
          </a:stretch>
        </p:blipFill>
        <p:spPr>
          <a:xfrm>
            <a:off x="609600" y="659833"/>
            <a:ext cx="8534400" cy="6192357"/>
          </a:xfrm>
          <a:prstGeom prst="rect">
            <a:avLst/>
          </a:prstGeom>
        </p:spPr>
      </p:pic>
      <p:pic>
        <p:nvPicPr>
          <p:cNvPr id="1026" name="Picture 2" descr="C:\Users\User\Desktop\food-security-1-638.jpg"/>
          <p:cNvPicPr>
            <a:picLocks noChangeAspect="1" noChangeArrowheads="1"/>
          </p:cNvPicPr>
          <p:nvPr/>
        </p:nvPicPr>
        <p:blipFill>
          <a:blip r:embed="rId4"/>
          <a:srcRect/>
          <a:stretch>
            <a:fillRect/>
          </a:stretch>
        </p:blipFill>
        <p:spPr bwMode="auto">
          <a:xfrm>
            <a:off x="0" y="457200"/>
            <a:ext cx="8915400" cy="3733800"/>
          </a:xfrm>
          <a:prstGeom prst="rect">
            <a:avLst/>
          </a:prstGeom>
          <a:noFill/>
        </p:spPr>
      </p:pic>
      <p:sp>
        <p:nvSpPr>
          <p:cNvPr id="6" name="Rectangle 5"/>
          <p:cNvSpPr/>
          <p:nvPr/>
        </p:nvSpPr>
        <p:spPr>
          <a:xfrm>
            <a:off x="0" y="685800"/>
            <a:ext cx="8839200" cy="2985433"/>
          </a:xfrm>
          <a:prstGeom prst="rect">
            <a:avLst/>
          </a:prstGeom>
        </p:spPr>
        <p:txBody>
          <a:bodyPr wrap="square">
            <a:spAutoFit/>
          </a:bodyPr>
          <a:lstStyle/>
          <a:p>
            <a:r>
              <a:rPr lang="en-US" sz="6400" b="1" dirty="0" smtClean="0">
                <a:solidFill>
                  <a:srgbClr val="FFFF00"/>
                </a:solidFill>
                <a:latin typeface="Agency FB" pitchFamily="34" charset="0"/>
              </a:rPr>
              <a:t>What is Food and Nutrition security?</a:t>
            </a:r>
          </a:p>
          <a:p>
            <a:endParaRPr lang="en-US" sz="60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Slide"/>
          <p:cNvPicPr>
            <a:picLocks noGrp="1" noChangeAspect="1"/>
          </p:cNvPicPr>
          <p:nvPr>
            <p:ph idx="1"/>
          </p:nvPr>
        </p:nvPicPr>
        <p:blipFill>
          <a:blip r:embed="rId2"/>
          <a:stretch>
            <a:fillRect/>
          </a:stretch>
        </p:blipFill>
        <p:spPr>
          <a:xfrm>
            <a:off x="381000" y="304800"/>
            <a:ext cx="8381999" cy="6248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762000"/>
            <a:ext cx="8229600" cy="5364163"/>
          </a:xfrm>
        </p:spPr>
        <p:txBody>
          <a:bodyPr>
            <a:normAutofit/>
          </a:bodyPr>
          <a:lstStyle/>
          <a:p>
            <a:pPr algn="just">
              <a:lnSpc>
                <a:spcPct val="150000"/>
              </a:lnSpc>
              <a:buNone/>
            </a:pPr>
            <a:endParaRPr lang="en-US" sz="3600" dirty="0" smtClean="0">
              <a:latin typeface="Arial" pitchFamily="34" charset="0"/>
              <a:cs typeface="Arial" pitchFamily="34" charset="0"/>
            </a:endParaRPr>
          </a:p>
          <a:p>
            <a:pPr algn="just">
              <a:lnSpc>
                <a:spcPct val="150000"/>
              </a:lnSpc>
              <a:buNone/>
            </a:pPr>
            <a:endParaRPr lang="en-US" sz="3600" dirty="0" smtClean="0">
              <a:latin typeface="Arial" pitchFamily="34" charset="0"/>
              <a:cs typeface="Arial" pitchFamily="34" charset="0"/>
            </a:endParaRPr>
          </a:p>
          <a:p>
            <a:pPr algn="just">
              <a:lnSpc>
                <a:spcPct val="150000"/>
              </a:lnSpc>
              <a:buNone/>
            </a:pPr>
            <a:r>
              <a:rPr lang="en-US" sz="3600" dirty="0" smtClean="0">
                <a:latin typeface="Arial" pitchFamily="34" charset="0"/>
                <a:cs typeface="Arial" pitchFamily="34" charset="0"/>
              </a:rPr>
              <a:t>Food insecurity at Regional/local level, Household level, Individual level</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533400"/>
          </a:xfrm>
        </p:spPr>
        <p:txBody>
          <a:bodyPr>
            <a:normAutofit/>
          </a:bodyPr>
          <a:lstStyle/>
          <a:p>
            <a:r>
              <a:rPr lang="en-US" sz="2800" dirty="0" smtClean="0">
                <a:latin typeface="Agency FB" pitchFamily="34" charset="0"/>
                <a:cs typeface="Arial" pitchFamily="34" charset="0"/>
              </a:rPr>
              <a:t>Food insecurity at Regional/local level</a:t>
            </a:r>
            <a:endParaRPr lang="en-US" sz="2800" dirty="0">
              <a:latin typeface="Agency FB" pitchFamily="34" charset="0"/>
              <a:cs typeface="Arial" pitchFamily="34" charset="0"/>
            </a:endParaRPr>
          </a:p>
        </p:txBody>
      </p:sp>
      <p:sp>
        <p:nvSpPr>
          <p:cNvPr id="3" name="Content Placeholder 2"/>
          <p:cNvSpPr>
            <a:spLocks noGrp="1"/>
          </p:cNvSpPr>
          <p:nvPr>
            <p:ph idx="1"/>
          </p:nvPr>
        </p:nvSpPr>
        <p:spPr>
          <a:xfrm>
            <a:off x="457200" y="685800"/>
            <a:ext cx="8229600" cy="5867400"/>
          </a:xfrm>
        </p:spPr>
        <p:txBody>
          <a:bodyPr>
            <a:normAutofit fontScale="92500"/>
          </a:bodyPr>
          <a:lstStyle/>
          <a:p>
            <a:pPr lvl="1" algn="just">
              <a:lnSpc>
                <a:spcPct val="150000"/>
              </a:lnSpc>
              <a:buNone/>
            </a:pPr>
            <a:r>
              <a:rPr lang="en-US" dirty="0" smtClean="0">
                <a:latin typeface="Agency FB" pitchFamily="34" charset="0"/>
                <a:cs typeface="Arial" pitchFamily="34" charset="0"/>
              </a:rPr>
              <a:t>      Shortage of seeds or fertilizers can reduce yields</a:t>
            </a:r>
          </a:p>
          <a:p>
            <a:pPr lvl="1" algn="just">
              <a:lnSpc>
                <a:spcPct val="150000"/>
              </a:lnSpc>
              <a:buNone/>
            </a:pPr>
            <a:r>
              <a:rPr lang="en-US" dirty="0" smtClean="0">
                <a:latin typeface="Agency FB" pitchFamily="34" charset="0"/>
                <a:cs typeface="Arial" pitchFamily="34" charset="0"/>
              </a:rPr>
              <a:t>    Decreased number of active agricultural workforce, as with HIV/AIDS-affected communities, reduce primary food production.</a:t>
            </a:r>
          </a:p>
          <a:p>
            <a:pPr lvl="1" algn="just">
              <a:lnSpc>
                <a:spcPct val="150000"/>
              </a:lnSpc>
              <a:buNone/>
            </a:pPr>
            <a:r>
              <a:rPr lang="en-US" dirty="0" smtClean="0">
                <a:latin typeface="Agency FB" pitchFamily="34" charset="0"/>
                <a:cs typeface="Arial" pitchFamily="34" charset="0"/>
              </a:rPr>
              <a:t>     A locust infestation can diminish food stocks or ruin harvests. </a:t>
            </a:r>
          </a:p>
          <a:p>
            <a:pPr lvl="1" algn="just">
              <a:lnSpc>
                <a:spcPct val="150000"/>
              </a:lnSpc>
              <a:buNone/>
            </a:pPr>
            <a:r>
              <a:rPr lang="en-US" dirty="0" smtClean="0">
                <a:latin typeface="Agency FB" pitchFamily="34" charset="0"/>
                <a:cs typeface="Arial" pitchFamily="34" charset="0"/>
              </a:rPr>
              <a:t>      War or conflict can prevent food import to certain regions A severe drought can reduce a harvest or kill livestock.</a:t>
            </a:r>
          </a:p>
          <a:p>
            <a:pPr lvl="1" algn="just">
              <a:lnSpc>
                <a:spcPct val="150000"/>
              </a:lnSpc>
              <a:buNone/>
            </a:pPr>
            <a:r>
              <a:rPr lang="en-US" dirty="0" smtClean="0">
                <a:latin typeface="Agency FB" pitchFamily="34" charset="0"/>
              </a:rPr>
              <a:t>     Inadequate food availability</a:t>
            </a:r>
          </a:p>
          <a:p>
            <a:pPr lvl="1" algn="just">
              <a:lnSpc>
                <a:spcPct val="150000"/>
              </a:lnSpc>
              <a:buNone/>
            </a:pPr>
            <a:r>
              <a:rPr lang="en-US" dirty="0" smtClean="0">
                <a:latin typeface="Agency FB" pitchFamily="34" charset="0"/>
              </a:rPr>
              <a:t>     </a:t>
            </a:r>
            <a:r>
              <a:rPr lang="en-US" dirty="0" smtClean="0">
                <a:latin typeface="Agency FB" pitchFamily="34" charset="0"/>
              </a:rPr>
              <a:t>       </a:t>
            </a:r>
            <a:r>
              <a:rPr lang="en-US" dirty="0" smtClean="0">
                <a:latin typeface="Agency FB" pitchFamily="34" charset="0"/>
              </a:rPr>
              <a:t>Food insecurity</a:t>
            </a:r>
            <a:endParaRPr lang="en-US" dirty="0" smtClean="0">
              <a:latin typeface="Agency FB" pitchFamily="34" charset="0"/>
              <a:cs typeface="Arial" pitchFamily="34" charset="0"/>
            </a:endParaRPr>
          </a:p>
          <a:p>
            <a:pPr algn="just">
              <a:lnSpc>
                <a:spcPct val="150000"/>
              </a:lnSpc>
            </a:pPr>
            <a:endParaRPr lang="en-US" sz="2800" dirty="0" smtClean="0">
              <a:latin typeface="Agency FB" pitchFamily="34" charset="0"/>
              <a:cs typeface="Arial" pitchFamily="34" charset="0"/>
            </a:endParaRPr>
          </a:p>
          <a:p>
            <a:endParaRPr lang="en-US" dirty="0" smtClean="0"/>
          </a:p>
          <a:p>
            <a:endParaRPr lang="en-US" dirty="0" smtClean="0"/>
          </a:p>
          <a:p>
            <a:endParaRPr lang="en-US" dirty="0"/>
          </a:p>
        </p:txBody>
      </p:sp>
      <p:sp>
        <p:nvSpPr>
          <p:cNvPr id="4" name="Down Arrow 3"/>
          <p:cNvSpPr/>
          <p:nvPr/>
        </p:nvSpPr>
        <p:spPr>
          <a:xfrm>
            <a:off x="2743200" y="12192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H="1">
            <a:off x="2743200" y="2438400"/>
            <a:ext cx="3505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2590800" y="3124200"/>
            <a:ext cx="45719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2590800" y="38100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590800" y="4419600"/>
            <a:ext cx="3810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514600" y="5105400"/>
            <a:ext cx="41148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200" b="1" dirty="0" smtClean="0">
                <a:latin typeface="Agency FB" pitchFamily="34" charset="0"/>
                <a:cs typeface="Arial" pitchFamily="34" charset="0"/>
              </a:rPr>
              <a:t>Household level</a:t>
            </a:r>
            <a:endParaRPr lang="en-US" sz="3200" b="1" dirty="0">
              <a:latin typeface="Agency FB" pitchFamily="34" charset="0"/>
            </a:endParaRPr>
          </a:p>
        </p:txBody>
      </p:sp>
      <p:sp>
        <p:nvSpPr>
          <p:cNvPr id="3" name="Content Placeholder 2"/>
          <p:cNvSpPr>
            <a:spLocks noGrp="1"/>
          </p:cNvSpPr>
          <p:nvPr>
            <p:ph idx="1"/>
          </p:nvPr>
        </p:nvSpPr>
        <p:spPr>
          <a:xfrm>
            <a:off x="457200" y="609600"/>
            <a:ext cx="8229600" cy="6019800"/>
          </a:xfrm>
        </p:spPr>
        <p:txBody>
          <a:bodyPr>
            <a:normAutofit fontScale="70000" lnSpcReduction="20000"/>
          </a:bodyPr>
          <a:lstStyle/>
          <a:p>
            <a:pPr algn="just">
              <a:lnSpc>
                <a:spcPct val="160000"/>
              </a:lnSpc>
              <a:buNone/>
            </a:pPr>
            <a:r>
              <a:rPr lang="en-US" sz="3600" dirty="0" smtClean="0">
                <a:latin typeface="Agency FB" pitchFamily="34" charset="0"/>
              </a:rPr>
              <a:t>  Conflict can ruin a social welfare system or reduce charity.</a:t>
            </a:r>
          </a:p>
          <a:p>
            <a:pPr algn="just">
              <a:lnSpc>
                <a:spcPct val="160000"/>
              </a:lnSpc>
              <a:buNone/>
            </a:pPr>
            <a:r>
              <a:rPr lang="en-US" sz="3600" dirty="0" smtClean="0">
                <a:latin typeface="Agency FB" pitchFamily="34" charset="0"/>
              </a:rPr>
              <a:t> Low livestock prices can reduce cash availability to purchase food.</a:t>
            </a:r>
          </a:p>
          <a:p>
            <a:pPr algn="just">
              <a:lnSpc>
                <a:spcPct val="160000"/>
              </a:lnSpc>
              <a:buNone/>
            </a:pPr>
            <a:r>
              <a:rPr lang="en-US" sz="3600" dirty="0" smtClean="0">
                <a:latin typeface="Agency FB" pitchFamily="34" charset="0"/>
              </a:rPr>
              <a:t> A broken bridge can hamper access to food or trade markets</a:t>
            </a:r>
          </a:p>
          <a:p>
            <a:pPr algn="just">
              <a:lnSpc>
                <a:spcPct val="160000"/>
              </a:lnSpc>
              <a:buNone/>
            </a:pPr>
            <a:r>
              <a:rPr lang="en-US" sz="3600" dirty="0" smtClean="0">
                <a:latin typeface="Agency FB" pitchFamily="34" charset="0"/>
              </a:rPr>
              <a:t> Lack of education and skills reduces job opportunities and therefore reduces family income. </a:t>
            </a:r>
          </a:p>
          <a:p>
            <a:pPr algn="just">
              <a:lnSpc>
                <a:spcPct val="160000"/>
              </a:lnSpc>
              <a:buNone/>
            </a:pPr>
            <a:r>
              <a:rPr lang="en-US" sz="3600" dirty="0" smtClean="0">
                <a:latin typeface="Agency FB" pitchFamily="34" charset="0"/>
              </a:rPr>
              <a:t> High medical fees or funeral costs can reduce household budget for food.</a:t>
            </a:r>
          </a:p>
          <a:p>
            <a:pPr algn="just">
              <a:lnSpc>
                <a:spcPct val="160000"/>
              </a:lnSpc>
              <a:buNone/>
            </a:pPr>
            <a:r>
              <a:rPr lang="en-US" sz="3600" dirty="0" smtClean="0">
                <a:latin typeface="Agency FB" pitchFamily="34" charset="0"/>
              </a:rPr>
              <a:t>   High market prices of important food products reduce access to those foods.</a:t>
            </a:r>
            <a:r>
              <a:rPr lang="en-US" sz="3600" b="1" dirty="0" smtClean="0">
                <a:latin typeface="Agency FB" pitchFamily="34" charset="0"/>
              </a:rPr>
              <a:t> </a:t>
            </a:r>
          </a:p>
          <a:p>
            <a:pPr algn="just">
              <a:lnSpc>
                <a:spcPct val="160000"/>
              </a:lnSpc>
              <a:buNone/>
            </a:pPr>
            <a:r>
              <a:rPr lang="en-US" sz="3600" b="1" dirty="0" smtClean="0">
                <a:latin typeface="Agency FB" pitchFamily="34" charset="0"/>
              </a:rPr>
              <a:t>        </a:t>
            </a:r>
            <a:r>
              <a:rPr lang="en-US" sz="3600" dirty="0" smtClean="0">
                <a:latin typeface="Agency FB" pitchFamily="34" charset="0"/>
              </a:rPr>
              <a:t>Inadequate food access</a:t>
            </a:r>
          </a:p>
          <a:p>
            <a:pPr algn="just">
              <a:lnSpc>
                <a:spcPct val="160000"/>
              </a:lnSpc>
              <a:buNone/>
            </a:pPr>
            <a:r>
              <a:rPr lang="en-US" sz="3600" dirty="0" smtClean="0">
                <a:latin typeface="Agency FB" pitchFamily="34" charset="0"/>
              </a:rPr>
              <a:t>        HH food insecurity</a:t>
            </a:r>
          </a:p>
          <a:p>
            <a:pPr>
              <a:buNone/>
            </a:pPr>
            <a:endParaRPr lang="en-US" sz="2800" dirty="0" smtClean="0"/>
          </a:p>
          <a:p>
            <a:pPr>
              <a:buNone/>
            </a:pPr>
            <a:endParaRPr lang="en-US" dirty="0" smtClean="0"/>
          </a:p>
          <a:p>
            <a:endParaRPr lang="en-US" dirty="0" smtClean="0"/>
          </a:p>
          <a:p>
            <a:endParaRPr lang="en-US" dirty="0" smtClean="0"/>
          </a:p>
          <a:p>
            <a:pPr>
              <a:buNone/>
            </a:pPr>
            <a:endParaRPr lang="en-US" dirty="0" smtClean="0"/>
          </a:p>
        </p:txBody>
      </p:sp>
      <p:sp>
        <p:nvSpPr>
          <p:cNvPr id="4" name="Down Arrow 3"/>
          <p:cNvSpPr/>
          <p:nvPr/>
        </p:nvSpPr>
        <p:spPr>
          <a:xfrm>
            <a:off x="2362200" y="1066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362200" y="16764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362200" y="22860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209800" y="40386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209800" y="46482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209800" y="5257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286000" y="2971800"/>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457200"/>
          </a:xfrm>
        </p:spPr>
        <p:txBody>
          <a:bodyPr>
            <a:normAutofit fontScale="90000"/>
          </a:bodyPr>
          <a:lstStyle/>
          <a:p>
            <a:r>
              <a:rPr lang="en-US" sz="2800" b="1" dirty="0" smtClean="0">
                <a:latin typeface="Agency FB" pitchFamily="34" charset="0"/>
              </a:rPr>
              <a:t>Individual level food insecurity</a:t>
            </a:r>
            <a:endParaRPr lang="en-US" sz="2800" dirty="0">
              <a:latin typeface="Agency FB" pitchFamily="34" charset="0"/>
            </a:endParaRPr>
          </a:p>
        </p:txBody>
      </p:sp>
      <p:sp>
        <p:nvSpPr>
          <p:cNvPr id="3" name="Content Placeholder 2"/>
          <p:cNvSpPr>
            <a:spLocks noGrp="1"/>
          </p:cNvSpPr>
          <p:nvPr>
            <p:ph idx="1"/>
          </p:nvPr>
        </p:nvSpPr>
        <p:spPr>
          <a:xfrm>
            <a:off x="152400" y="457200"/>
            <a:ext cx="8534400" cy="5867400"/>
          </a:xfrm>
        </p:spPr>
        <p:txBody>
          <a:bodyPr>
            <a:normAutofit fontScale="25000" lnSpcReduction="20000"/>
          </a:bodyPr>
          <a:lstStyle/>
          <a:p>
            <a:pPr algn="just">
              <a:lnSpc>
                <a:spcPct val="170000"/>
              </a:lnSpc>
              <a:buNone/>
            </a:pPr>
            <a:r>
              <a:rPr lang="en-US" sz="9600" dirty="0" smtClean="0">
                <a:latin typeface="Agency FB" pitchFamily="34" charset="0"/>
              </a:rPr>
              <a:t>    Lack of nutritional knowledge causes people to have an inadequate diet or cause extensive vitamin loss during preparation.</a:t>
            </a:r>
          </a:p>
          <a:p>
            <a:pPr algn="just">
              <a:lnSpc>
                <a:spcPct val="170000"/>
              </a:lnSpc>
              <a:buNone/>
            </a:pPr>
            <a:r>
              <a:rPr lang="en-US" sz="9600" dirty="0" smtClean="0">
                <a:latin typeface="Agency FB" pitchFamily="34" charset="0"/>
              </a:rPr>
              <a:t>  Some strong cultural beliefs prevent people from eating certain healthy food products.</a:t>
            </a:r>
          </a:p>
          <a:p>
            <a:pPr algn="just">
              <a:lnSpc>
                <a:spcPct val="170000"/>
              </a:lnSpc>
              <a:buNone/>
            </a:pPr>
            <a:r>
              <a:rPr lang="en-US" sz="9600" dirty="0" smtClean="0">
                <a:latin typeface="Agency FB" pitchFamily="34" charset="0"/>
              </a:rPr>
              <a:t> Chronic diseases such as HIV/AIDS and tuberculosis cause increased nutritional needs.</a:t>
            </a:r>
          </a:p>
          <a:p>
            <a:pPr>
              <a:lnSpc>
                <a:spcPct val="170000"/>
              </a:lnSpc>
              <a:buNone/>
            </a:pPr>
            <a:r>
              <a:rPr lang="en-US" sz="9600" dirty="0" smtClean="0">
                <a:latin typeface="Agency FB" pitchFamily="34" charset="0"/>
              </a:rPr>
              <a:t>  Unsafe drinking water can cause chronic diarrhea and result in decreased absorption of  nutrients.</a:t>
            </a:r>
            <a:r>
              <a:rPr lang="en-US" sz="9600" b="1" dirty="0" smtClean="0"/>
              <a:t> </a:t>
            </a:r>
          </a:p>
          <a:p>
            <a:pPr>
              <a:lnSpc>
                <a:spcPct val="170000"/>
              </a:lnSpc>
              <a:buNone/>
            </a:pPr>
            <a:r>
              <a:rPr lang="en-US" sz="9600" dirty="0" smtClean="0">
                <a:latin typeface="Agency FB" pitchFamily="34" charset="0"/>
              </a:rPr>
              <a:t>   Inadequate food utilization</a:t>
            </a:r>
          </a:p>
          <a:p>
            <a:pPr>
              <a:lnSpc>
                <a:spcPct val="170000"/>
              </a:lnSpc>
              <a:buNone/>
            </a:pPr>
            <a:r>
              <a:rPr lang="en-US" sz="9600" dirty="0" smtClean="0">
                <a:latin typeface="Agency FB" pitchFamily="34" charset="0"/>
              </a:rPr>
              <a:t>  Food insecurity</a:t>
            </a:r>
            <a:endParaRPr lang="en-US" sz="2800" dirty="0" smtClean="0">
              <a:latin typeface="Agency FB" pitchFamily="34" charset="0"/>
            </a:endParaRPr>
          </a:p>
          <a:p>
            <a:pPr algn="just">
              <a:lnSpc>
                <a:spcPct val="150000"/>
              </a:lnSpc>
            </a:pPr>
            <a:endParaRPr lang="en-US" sz="2800" dirty="0" smtClean="0">
              <a:latin typeface="Agency FB" pitchFamily="34" charset="0"/>
            </a:endParaRPr>
          </a:p>
          <a:p>
            <a:endParaRPr lang="en-US" dirty="0" smtClean="0"/>
          </a:p>
          <a:p>
            <a:pPr>
              <a:buNone/>
            </a:pPr>
            <a:endParaRPr lang="en-US" dirty="0"/>
          </a:p>
        </p:txBody>
      </p:sp>
      <p:sp>
        <p:nvSpPr>
          <p:cNvPr id="4" name="Down Arrow 3"/>
          <p:cNvSpPr/>
          <p:nvPr/>
        </p:nvSpPr>
        <p:spPr>
          <a:xfrm>
            <a:off x="1828800" y="914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828800" y="14478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752600" y="20574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1752600" y="3276600"/>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1600200" y="49530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1524000" y="5638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381000" y="381000"/>
            <a:ext cx="8458199" cy="609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152400" y="381000"/>
            <a:ext cx="8686799" cy="6019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228601" y="228600"/>
            <a:ext cx="8610600" cy="6400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533400" y="381000"/>
            <a:ext cx="8382000" cy="609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533400" y="304800"/>
            <a:ext cx="8382001" cy="6248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
            </a:r>
            <a:br>
              <a:rPr lang="en-US" dirty="0" smtClean="0"/>
            </a:br>
            <a:r>
              <a:rPr lang="en-US" sz="4000" b="1" dirty="0" smtClean="0"/>
              <a:t>Introduction</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lgn="just">
              <a:lnSpc>
                <a:spcPct val="150000"/>
              </a:lnSpc>
              <a:buFont typeface="Wingdings" pitchFamily="2" charset="2"/>
              <a:buChar char="q"/>
            </a:pPr>
            <a:r>
              <a:rPr lang="en-US" sz="2800" dirty="0" smtClean="0">
                <a:latin typeface="Arial" pitchFamily="34" charset="0"/>
                <a:cs typeface="Arial" pitchFamily="34" charset="0"/>
              </a:rPr>
              <a:t>Defining food security precisely is very difficult; However, Food </a:t>
            </a:r>
            <a:r>
              <a:rPr lang="en-US" sz="2800" i="1" dirty="0" smtClean="0">
                <a:latin typeface="Arial" pitchFamily="34" charset="0"/>
                <a:cs typeface="Arial" pitchFamily="34" charset="0"/>
              </a:rPr>
              <a:t>security exists when </a:t>
            </a:r>
            <a:r>
              <a:rPr lang="en-US" sz="2800" b="1" i="1" dirty="0" smtClean="0">
                <a:latin typeface="Arial" pitchFamily="34" charset="0"/>
                <a:cs typeface="Arial" pitchFamily="34" charset="0"/>
              </a:rPr>
              <a:t>all people , at all times, have physical, social and economic access to  </a:t>
            </a:r>
            <a:r>
              <a:rPr lang="en-US" sz="2800" i="1" dirty="0" smtClean="0">
                <a:latin typeface="Arial" pitchFamily="34" charset="0"/>
                <a:cs typeface="Arial" pitchFamily="34" charset="0"/>
              </a:rPr>
              <a:t>sufficient, safe and nutritious food which meets their dietary needs and food preferences for an active and healthy life.(According to FAO,1996).</a:t>
            </a:r>
            <a:endParaRPr lang="en-US" sz="28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304800" y="193221"/>
            <a:ext cx="8686801" cy="635997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381000" y="0"/>
            <a:ext cx="8458199" cy="61261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cont </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pPr algn="just">
              <a:lnSpc>
                <a:spcPct val="150000"/>
              </a:lnSpc>
              <a:buFont typeface="Wingdings" pitchFamily="2" charset="2"/>
              <a:buChar char="q"/>
            </a:pPr>
            <a:r>
              <a:rPr lang="en-US" sz="2800" dirty="0" smtClean="0">
                <a:latin typeface="Arial" pitchFamily="34" charset="0"/>
                <a:cs typeface="Arial" pitchFamily="34" charset="0"/>
              </a:rPr>
              <a:t>This diminutions address  supply side of the food security and expects sufficient qualities of quality food from domestic agriculture production or import.</a:t>
            </a:r>
            <a:endParaRPr lang="en-US" sz="2800"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228601" y="533400"/>
            <a:ext cx="8686800" cy="559276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Grp="1" noChangeAspect="1"/>
          </p:cNvPicPr>
          <p:nvPr>
            <p:ph idx="1"/>
          </p:nvPr>
        </p:nvPicPr>
        <p:blipFill>
          <a:blip r:embed="rId2"/>
          <a:stretch>
            <a:fillRect/>
          </a:stretch>
        </p:blipFill>
        <p:spPr>
          <a:xfrm>
            <a:off x="533400" y="228600"/>
            <a:ext cx="8381999" cy="6172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Autofit/>
          </a:bodyPr>
          <a:lstStyle/>
          <a:p>
            <a:r>
              <a:rPr lang="en-US" sz="2800" dirty="0" smtClean="0">
                <a:latin typeface="Arial" pitchFamily="34" charset="0"/>
                <a:cs typeface="Arial" pitchFamily="34" charset="0"/>
              </a:rPr>
              <a:t>Levels of social and administrative organization </a:t>
            </a:r>
            <a:endParaRPr lang="en-US" sz="28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a:srcRect t="-2127" b="-2127"/>
          <a:stretch>
            <a:fillRect/>
          </a:stretch>
        </p:blipFill>
        <p:spPr>
          <a:xfrm>
            <a:off x="685800" y="1371601"/>
            <a:ext cx="7696200" cy="420454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Grp="1" noChangeAspect="1"/>
          </p:cNvPicPr>
          <p:nvPr>
            <p:ph idx="1"/>
          </p:nvPr>
        </p:nvPicPr>
        <p:blipFill>
          <a:blip r:embed="rId2"/>
          <a:srcRect l="4691" r="4691"/>
          <a:stretch>
            <a:fillRect/>
          </a:stretch>
        </p:blipFill>
        <p:spPr>
          <a:xfrm>
            <a:off x="762000" y="914400"/>
            <a:ext cx="7620000" cy="525780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731" b="-9731"/>
          <a:stretch>
            <a:fillRect/>
          </a:stretch>
        </p:blipFill>
        <p:spPr>
          <a:xfrm>
            <a:off x="457200" y="304800"/>
            <a:ext cx="8229600" cy="6553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4423" b="-24423"/>
          <a:stretch>
            <a:fillRect/>
          </a:stretch>
        </p:blipFill>
        <p:spPr>
          <a:xfrm>
            <a:off x="457200" y="762000"/>
            <a:ext cx="8382000" cy="6096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8287" b="-18287"/>
          <a:stretch>
            <a:fillRect/>
          </a:stretch>
        </p:blipFill>
        <p:spPr>
          <a:xfrm>
            <a:off x="457200" y="609600"/>
            <a:ext cx="8229600" cy="55165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a:lnSpc>
                <a:spcPct val="150000"/>
              </a:lnSpc>
              <a:buFont typeface="Courier New" pitchFamily="49" charset="0"/>
              <a:buChar char="o"/>
            </a:pPr>
            <a:r>
              <a:rPr lang="en-US" sz="2800" dirty="0" smtClean="0">
                <a:latin typeface="Arial" pitchFamily="34" charset="0"/>
                <a:cs typeface="Arial" pitchFamily="34" charset="0"/>
              </a:rPr>
              <a:t>Food security is one major elements of development and poverty  alleviation and has been the goal of  many international and national public organizations.</a:t>
            </a:r>
            <a:endParaRPr lang="en-US" sz="28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just">
              <a:lnSpc>
                <a:spcPct val="150000"/>
              </a:lnSpc>
            </a:pPr>
            <a:r>
              <a:rPr lang="en-US" sz="2800" dirty="0" smtClean="0">
                <a:latin typeface="Arial" pitchFamily="34" charset="0"/>
                <a:cs typeface="Arial" pitchFamily="34" charset="0"/>
              </a:rPr>
              <a:t>Indictors to assess and analyze the Food and Nutrition Security situation at macro level</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algn="just">
              <a:lnSpc>
                <a:spcPct val="150000"/>
              </a:lnSpc>
            </a:pPr>
            <a:r>
              <a:rPr lang="en-US" sz="2800" dirty="0" smtClean="0">
                <a:latin typeface="Arial" pitchFamily="34" charset="0"/>
                <a:cs typeface="Arial" pitchFamily="34" charset="0"/>
              </a:rPr>
              <a:t>Different organizations use different indicators</a:t>
            </a:r>
          </a:p>
          <a:p>
            <a:pPr algn="just">
              <a:lnSpc>
                <a:spcPct val="150000"/>
              </a:lnSpc>
            </a:pPr>
            <a:r>
              <a:rPr lang="en-US" sz="2800" dirty="0" smtClean="0">
                <a:latin typeface="Arial" pitchFamily="34" charset="0"/>
                <a:cs typeface="Arial" pitchFamily="34" charset="0"/>
              </a:rPr>
              <a:t>Hence, resulted in a “mass” of available indicators, instruments and methods.</a:t>
            </a:r>
          </a:p>
          <a:p>
            <a:pPr algn="just">
              <a:lnSpc>
                <a:spcPct val="150000"/>
              </a:lnSpc>
            </a:pPr>
            <a:r>
              <a:rPr lang="en-US" sz="2800" dirty="0" smtClean="0">
                <a:latin typeface="Arial" pitchFamily="34" charset="0"/>
                <a:cs typeface="Arial" pitchFamily="34" charset="0"/>
              </a:rPr>
              <a:t>The challenge is to select the appropriate indicator under limited resource and time available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idx="1"/>
          </p:nvPr>
        </p:nvPicPr>
        <p:blipFill>
          <a:blip r:embed="rId2"/>
          <a:srcRect l="-53258" r="-53258"/>
          <a:stretch>
            <a:fillRect/>
          </a:stretch>
        </p:blipFill>
        <p:spPr>
          <a:xfrm>
            <a:off x="-3505200" y="304800"/>
            <a:ext cx="15621000" cy="65532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8910" r="-78910"/>
          <a:stretch>
            <a:fillRect/>
          </a:stretch>
        </p:blipFill>
        <p:spPr>
          <a:xfrm>
            <a:off x="-3657600" y="76200"/>
            <a:ext cx="16764000" cy="63246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8910" r="-78910"/>
          <a:stretch>
            <a:fillRect/>
          </a:stretch>
        </p:blipFill>
        <p:spPr>
          <a:xfrm>
            <a:off x="-4572000" y="0"/>
            <a:ext cx="17678400" cy="67056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1988" r="-41988"/>
          <a:stretch>
            <a:fillRect/>
          </a:stretch>
        </p:blipFill>
        <p:spPr>
          <a:xfrm>
            <a:off x="-2819400" y="304800"/>
            <a:ext cx="15163800" cy="6172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67191" r="-67191"/>
          <a:stretch>
            <a:fillRect/>
          </a:stretch>
        </p:blipFill>
        <p:spPr>
          <a:xfrm>
            <a:off x="-3886200" y="381000"/>
            <a:ext cx="16992600" cy="62484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417638"/>
          </a:xfrm>
        </p:spPr>
        <p:txBody>
          <a:bodyPr>
            <a:noAutofit/>
          </a:bodyPr>
          <a:lstStyle/>
          <a:p>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3.Indicators </a:t>
            </a:r>
            <a:r>
              <a:rPr lang="en-US" sz="2800" b="1" dirty="0" smtClean="0">
                <a:latin typeface="Arial" pitchFamily="34" charset="0"/>
                <a:cs typeface="Arial" pitchFamily="34" charset="0"/>
              </a:rPr>
              <a:t>&amp; Instruments for Assessment &amp; Analysis of FNS Situation at Micro &amp; Meso Level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219200"/>
            <a:ext cx="8458200" cy="4906963"/>
          </a:xfrm>
        </p:spPr>
        <p:txBody>
          <a:bodyPr>
            <a:normAutofit fontScale="85000" lnSpcReduction="20000"/>
          </a:bodyPr>
          <a:lstStyle/>
          <a:p>
            <a:pPr>
              <a:lnSpc>
                <a:spcPct val="170000"/>
              </a:lnSpc>
              <a:buNone/>
            </a:pPr>
            <a:r>
              <a:rPr lang="en-US" sz="2600" b="1" dirty="0" smtClean="0">
                <a:latin typeface="Arial" pitchFamily="34" charset="0"/>
                <a:cs typeface="Arial" pitchFamily="34" charset="0"/>
              </a:rPr>
              <a:t>3.1.Indicators </a:t>
            </a:r>
            <a:r>
              <a:rPr lang="en-US" sz="2600" b="1" dirty="0" smtClean="0">
                <a:latin typeface="Arial" pitchFamily="34" charset="0"/>
                <a:cs typeface="Arial" pitchFamily="34" charset="0"/>
              </a:rPr>
              <a:t>to assess the Food and Nutrition Security situation at micro and meso level </a:t>
            </a:r>
          </a:p>
          <a:p>
            <a:pPr>
              <a:lnSpc>
                <a:spcPct val="170000"/>
              </a:lnSpc>
              <a:buFont typeface="Wingdings" pitchFamily="2" charset="2"/>
              <a:buChar char="Ø"/>
            </a:pPr>
            <a:r>
              <a:rPr lang="en-US" dirty="0" smtClean="0"/>
              <a:t> </a:t>
            </a:r>
            <a:r>
              <a:rPr lang="en-US" dirty="0" smtClean="0"/>
              <a:t>Indicators are essential in the initial phase for </a:t>
            </a:r>
          </a:p>
          <a:p>
            <a:pPr marL="0" indent="0" algn="ctr">
              <a:buNone/>
            </a:pPr>
            <a:r>
              <a:rPr lang="en-US" dirty="0" smtClean="0"/>
              <a:t>   - planning, </a:t>
            </a:r>
          </a:p>
          <a:p>
            <a:pPr marL="0" indent="0" algn="ctr">
              <a:buNone/>
            </a:pPr>
            <a:r>
              <a:rPr lang="en-US" dirty="0" smtClean="0"/>
              <a:t>           - targeting and</a:t>
            </a:r>
          </a:p>
          <a:p>
            <a:pPr marL="0" indent="0" algn="ctr">
              <a:buNone/>
            </a:pPr>
            <a:r>
              <a:rPr lang="en-US" dirty="0" smtClean="0"/>
              <a:t>        - monitoring. </a:t>
            </a:r>
          </a:p>
          <a:p>
            <a:pPr>
              <a:buFont typeface="Wingdings" pitchFamily="2" charset="2"/>
              <a:buChar char="Ø"/>
            </a:pPr>
            <a:r>
              <a:rPr lang="en-US" dirty="0" smtClean="0"/>
              <a:t>For evaluation purposes indicators allow the assessment of </a:t>
            </a:r>
          </a:p>
          <a:p>
            <a:pPr>
              <a:buFontTx/>
              <a:buChar char="-"/>
            </a:pPr>
            <a:r>
              <a:rPr lang="en-US" dirty="0" smtClean="0"/>
              <a:t>changes over time and </a:t>
            </a:r>
          </a:p>
          <a:p>
            <a:pPr>
              <a:buFontTx/>
              <a:buChar char="-"/>
            </a:pPr>
            <a:r>
              <a:rPr lang="en-US" dirty="0" smtClean="0"/>
              <a:t>the evaluation of the impact of a program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894" b="2894"/>
          <a:stretch>
            <a:fillRect/>
          </a:stretch>
        </p:blipFill>
        <p:spPr>
          <a:xfrm>
            <a:off x="304800" y="381000"/>
            <a:ext cx="8610600" cy="5867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smtClean="0">
                <a:latin typeface="Arial" pitchFamily="34" charset="0"/>
                <a:cs typeface="Arial" pitchFamily="34" charset="0"/>
              </a:rPr>
              <a:t>1</a:t>
            </a:r>
            <a:r>
              <a:rPr lang="en-US" sz="2800" dirty="0" smtClean="0">
                <a:latin typeface="Arial" pitchFamily="34" charset="0"/>
                <a:cs typeface="Arial" pitchFamily="34" charset="0"/>
              </a:rPr>
              <a:t>.</a:t>
            </a:r>
            <a:r>
              <a:rPr lang="en-US" sz="2800" b="1" dirty="0" smtClean="0">
                <a:latin typeface="Arial" pitchFamily="34" charset="0"/>
                <a:cs typeface="Arial" pitchFamily="34" charset="0"/>
              </a:rPr>
              <a:t>Indicators </a:t>
            </a:r>
            <a:r>
              <a:rPr lang="en-US" sz="2800" b="1" dirty="0" smtClean="0">
                <a:latin typeface="Arial" pitchFamily="34" charset="0"/>
                <a:cs typeface="Arial" pitchFamily="34" charset="0"/>
              </a:rPr>
              <a:t>for measuring the nutritional status at household level – the manifestation of </a:t>
            </a:r>
            <a:r>
              <a:rPr lang="en-US" sz="2800" b="1" dirty="0" smtClean="0">
                <a:latin typeface="Arial" pitchFamily="34" charset="0"/>
                <a:cs typeface="Arial" pitchFamily="34" charset="0"/>
              </a:rPr>
              <a:t>malnutrition.</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algn="just">
              <a:lnSpc>
                <a:spcPct val="170000"/>
              </a:lnSpc>
            </a:pPr>
            <a:r>
              <a:rPr lang="en-US" b="1" dirty="0" smtClean="0">
                <a:latin typeface="Arial" pitchFamily="34" charset="0"/>
                <a:cs typeface="Arial" pitchFamily="34" charset="0"/>
              </a:rPr>
              <a:t>Anthropometric indices </a:t>
            </a:r>
            <a:r>
              <a:rPr lang="en-US" dirty="0" smtClean="0">
                <a:latin typeface="Arial" pitchFamily="34" charset="0"/>
                <a:cs typeface="Arial" pitchFamily="34" charset="0"/>
              </a:rPr>
              <a:t>represent the cumulative effect of access to food, health, education and </a:t>
            </a:r>
            <a:r>
              <a:rPr lang="en-US" dirty="0" smtClean="0">
                <a:latin typeface="Arial" pitchFamily="34" charset="0"/>
                <a:cs typeface="Arial" pitchFamily="34" charset="0"/>
              </a:rPr>
              <a:t>environmental </a:t>
            </a:r>
            <a:r>
              <a:rPr lang="en-US" dirty="0" smtClean="0">
                <a:latin typeface="Arial" pitchFamily="34" charset="0"/>
                <a:cs typeface="Arial" pitchFamily="34" charset="0"/>
              </a:rPr>
              <a:t>health conditions. </a:t>
            </a:r>
          </a:p>
          <a:p>
            <a:pPr algn="just">
              <a:lnSpc>
                <a:spcPct val="170000"/>
              </a:lnSpc>
            </a:pPr>
            <a:r>
              <a:rPr lang="en-US" dirty="0" smtClean="0">
                <a:latin typeface="Arial" pitchFamily="34" charset="0"/>
                <a:cs typeface="Arial" pitchFamily="34" charset="0"/>
              </a:rPr>
              <a:t>Therefore, the nutritional status is a powerful indicator of nutrition security and well being of an individual and reflects the nutritional and poverty situation of a household.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lgn="just">
              <a:lnSpc>
                <a:spcPct val="150000"/>
              </a:lnSpc>
            </a:pPr>
            <a:r>
              <a:rPr lang="en-US" sz="2800" dirty="0" smtClean="0">
                <a:latin typeface="Arial" pitchFamily="34" charset="0"/>
                <a:cs typeface="Arial" pitchFamily="34" charset="0"/>
              </a:rPr>
              <a:t>Especially the nutritional status of preschool children is a sensitive indicator, because children are most vulnerable to nutritional imbalances. </a:t>
            </a:r>
          </a:p>
          <a:p>
            <a:pPr algn="just">
              <a:lnSpc>
                <a:spcPct val="150000"/>
              </a:lnSpc>
            </a:pPr>
            <a:r>
              <a:rPr lang="en-US" sz="2800" dirty="0" smtClean="0">
                <a:latin typeface="Arial" pitchFamily="34" charset="0"/>
                <a:cs typeface="Arial" pitchFamily="34" charset="0"/>
              </a:rPr>
              <a:t>The most commonly used indices are:</a:t>
            </a:r>
          </a:p>
          <a:p>
            <a:pPr marL="571500" indent="-571500" algn="just">
              <a:lnSpc>
                <a:spcPct val="150000"/>
              </a:lnSpc>
              <a:buFont typeface="+mj-lt"/>
              <a:buAutoNum type="romanLcPeriod"/>
            </a:pPr>
            <a:r>
              <a:rPr lang="en-US" sz="2800" dirty="0" smtClean="0">
                <a:latin typeface="Arial" pitchFamily="34" charset="0"/>
                <a:cs typeface="Arial" pitchFamily="34" charset="0"/>
              </a:rPr>
              <a:t>weight-for-height, </a:t>
            </a:r>
          </a:p>
          <a:p>
            <a:pPr marL="571500" indent="-571500" algn="just">
              <a:lnSpc>
                <a:spcPct val="150000"/>
              </a:lnSpc>
              <a:buFont typeface="+mj-lt"/>
              <a:buAutoNum type="romanLcPeriod"/>
            </a:pPr>
            <a:r>
              <a:rPr lang="en-US" sz="2800" dirty="0" smtClean="0">
                <a:latin typeface="Arial" pitchFamily="34" charset="0"/>
                <a:cs typeface="Arial" pitchFamily="34" charset="0"/>
              </a:rPr>
              <a:t>height-for-age, </a:t>
            </a:r>
          </a:p>
          <a:p>
            <a:pPr marL="571500" indent="-571500" algn="just">
              <a:lnSpc>
                <a:spcPct val="150000"/>
              </a:lnSpc>
              <a:buFont typeface="+mj-lt"/>
              <a:buAutoNum type="romanLcPeriod"/>
            </a:pPr>
            <a:r>
              <a:rPr lang="en-US" sz="2800" dirty="0" smtClean="0">
                <a:latin typeface="Arial" pitchFamily="34" charset="0"/>
                <a:cs typeface="Arial" pitchFamily="34" charset="0"/>
              </a:rPr>
              <a:t>weight-for-age and </a:t>
            </a:r>
          </a:p>
          <a:p>
            <a:pPr marL="571500" indent="-571500" algn="just">
              <a:lnSpc>
                <a:spcPct val="150000"/>
              </a:lnSpc>
              <a:buFont typeface="+mj-lt"/>
              <a:buAutoNum type="romanLcPeriod"/>
            </a:pPr>
            <a:r>
              <a:rPr lang="en-US" sz="2800" dirty="0" smtClean="0">
                <a:latin typeface="Arial" pitchFamily="34" charset="0"/>
                <a:cs typeface="Arial" pitchFamily="34" charset="0"/>
              </a:rPr>
              <a:t>mid-upper arm circumference</a:t>
            </a:r>
            <a:endParaRPr lang="en-US" sz="2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The above   definition states that</a:t>
            </a:r>
            <a:r>
              <a:rPr lang="en-US" sz="3100" dirty="0" smtClean="0"/>
              <a:t>;</a:t>
            </a:r>
            <a:r>
              <a:rPr lang="en-US" dirty="0" smtClean="0"/>
              <a:t/>
            </a:r>
            <a:br>
              <a:rPr lang="en-US" dirty="0" smtClean="0"/>
            </a:br>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pPr algn="just">
              <a:lnSpc>
                <a:spcPct val="150000"/>
              </a:lnSpc>
            </a:pPr>
            <a:r>
              <a:rPr lang="en-US" sz="2800" dirty="0" smtClean="0">
                <a:latin typeface="Arial" pitchFamily="34" charset="0"/>
                <a:cs typeface="Arial" pitchFamily="34" charset="0"/>
              </a:rPr>
              <a:t>All people at all time have both Physical and economic access to enough food to accesses for an active healthy life;</a:t>
            </a:r>
          </a:p>
          <a:p>
            <a:pPr algn="just">
              <a:lnSpc>
                <a:spcPct val="150000"/>
              </a:lnSpc>
            </a:pPr>
            <a:r>
              <a:rPr lang="en-US" sz="2800" dirty="0" smtClean="0">
                <a:latin typeface="Arial" pitchFamily="34" charset="0"/>
                <a:cs typeface="Arial" pitchFamily="34" charset="0"/>
              </a:rPr>
              <a:t> The way of food production and distribution are respectful of the natural process of the earth and sustainable; </a:t>
            </a:r>
          </a:p>
          <a:p>
            <a:pPr algn="just">
              <a:lnSpc>
                <a:spcPct val="150000"/>
              </a:lnSpc>
            </a:pPr>
            <a:r>
              <a:rPr lang="en-US" sz="2800" dirty="0" smtClean="0">
                <a:latin typeface="Arial" pitchFamily="34" charset="0"/>
                <a:cs typeface="Arial" pitchFamily="34" charset="0"/>
              </a:rPr>
              <a:t>Both the consumption and production of food are governed by social values  that are just and equitable as well as moral and ethical. </a:t>
            </a:r>
            <a:endParaRPr lang="en-US" sz="2800"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algn="just">
              <a:lnSpc>
                <a:spcPct val="170000"/>
              </a:lnSpc>
            </a:pPr>
            <a:r>
              <a:rPr lang="en-US" sz="3400" dirty="0" smtClean="0">
                <a:latin typeface="Arial" pitchFamily="34" charset="0"/>
                <a:cs typeface="Arial" pitchFamily="34" charset="0"/>
              </a:rPr>
              <a:t>Except for the latter, all anthropometric measurements taken are compared to a well fed reference population, the NCHS (National Centre for Health Statistics) reference population. </a:t>
            </a:r>
          </a:p>
          <a:p>
            <a:pPr algn="just">
              <a:lnSpc>
                <a:spcPct val="170000"/>
              </a:lnSpc>
            </a:pPr>
            <a:r>
              <a:rPr lang="en-US" sz="3400" dirty="0" smtClean="0">
                <a:latin typeface="Arial" pitchFamily="34" charset="0"/>
                <a:cs typeface="Arial" pitchFamily="34" charset="0"/>
              </a:rPr>
              <a:t>Cut-off points are expressed as z-scores or percentage of median.</a:t>
            </a:r>
          </a:p>
          <a:p>
            <a:pPr algn="just">
              <a:lnSpc>
                <a:spcPct val="170000"/>
              </a:lnSpc>
            </a:pPr>
            <a:r>
              <a:rPr lang="en-US" sz="3400" dirty="0" smtClean="0">
                <a:latin typeface="Arial" pitchFamily="34" charset="0"/>
                <a:cs typeface="Arial" pitchFamily="34" charset="0"/>
              </a:rPr>
              <a:t>The z-score uses the standard deviation of median of the reference distribution for a given weight or height as a unit.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algn="just">
              <a:lnSpc>
                <a:spcPct val="150000"/>
              </a:lnSpc>
            </a:pPr>
            <a:r>
              <a:rPr lang="en-US" sz="2800" dirty="0" smtClean="0">
                <a:latin typeface="Arial" pitchFamily="34" charset="0"/>
                <a:cs typeface="Arial" pitchFamily="34" charset="0"/>
              </a:rPr>
              <a:t>The index expressed as z-score represents the difference between the observed value and the median value of the reference population.</a:t>
            </a:r>
          </a:p>
          <a:p>
            <a:pPr algn="just">
              <a:lnSpc>
                <a:spcPct val="150000"/>
              </a:lnSpc>
            </a:pPr>
            <a:r>
              <a:rPr lang="en-US" sz="2800" dirty="0" smtClean="0">
                <a:latin typeface="Arial" pitchFamily="34" charset="0"/>
                <a:cs typeface="Arial" pitchFamily="34" charset="0"/>
              </a:rPr>
              <a:t> The percentage of median is calculated by dividing the observed value by the median weight or height of the reference population and multiplied by 100.</a:t>
            </a:r>
          </a:p>
          <a:p>
            <a:pPr algn="just">
              <a:lnSpc>
                <a:spcPct val="150000"/>
              </a:lnSpc>
            </a:pPr>
            <a:r>
              <a:rPr lang="en-US" sz="2800" dirty="0" smtClean="0">
                <a:latin typeface="Arial" pitchFamily="34" charset="0"/>
                <a:cs typeface="Arial" pitchFamily="34" charset="0"/>
              </a:rPr>
              <a:t>Both indices can be calculated by using reference tables or by using appropriate computer software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5448" r="-5448"/>
          <a:stretch>
            <a:fillRect/>
          </a:stretch>
        </p:blipFill>
        <p:spPr>
          <a:xfrm>
            <a:off x="228600" y="533400"/>
            <a:ext cx="8534400" cy="5791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Grp="1" noChangeAspect="1"/>
          </p:cNvPicPr>
          <p:nvPr>
            <p:ph idx="1"/>
          </p:nvPr>
        </p:nvPicPr>
        <p:blipFill>
          <a:blip r:embed="rId2"/>
          <a:srcRect l="-25333" r="-25333"/>
          <a:stretch>
            <a:fillRect/>
          </a:stretch>
        </p:blipFill>
        <p:spPr>
          <a:xfrm>
            <a:off x="-1905000" y="0"/>
            <a:ext cx="12496800" cy="6553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endParaRPr lang="en-US" b="1" dirty="0" smtClean="0"/>
          </a:p>
          <a:p>
            <a:pPr marL="0" indent="0">
              <a:buNone/>
            </a:pPr>
            <a:r>
              <a:rPr lang="en-US" sz="2800" b="1" dirty="0" smtClean="0">
                <a:latin typeface="Arial" pitchFamily="34" charset="0"/>
                <a:cs typeface="Arial" pitchFamily="34" charset="0"/>
              </a:rPr>
              <a:t>The weight-for-height </a:t>
            </a:r>
          </a:p>
          <a:p>
            <a:pPr algn="just">
              <a:lnSpc>
                <a:spcPct val="150000"/>
              </a:lnSpc>
              <a:buFont typeface="Courier New" pitchFamily="49" charset="0"/>
              <a:buChar char="o"/>
            </a:pPr>
            <a:r>
              <a:rPr lang="en-US" sz="2800" dirty="0" smtClean="0">
                <a:latin typeface="Arial" pitchFamily="34" charset="0"/>
                <a:cs typeface="Arial" pitchFamily="34" charset="0"/>
              </a:rPr>
              <a:t>index </a:t>
            </a:r>
            <a:r>
              <a:rPr lang="en-US" sz="2800" dirty="0" smtClean="0">
                <a:latin typeface="Arial" pitchFamily="34" charset="0"/>
                <a:cs typeface="Arial" pitchFamily="34" charset="0"/>
              </a:rPr>
              <a:t>expresses the weight of the child in relation to his height.</a:t>
            </a:r>
          </a:p>
          <a:p>
            <a:pPr algn="just">
              <a:lnSpc>
                <a:spcPct val="150000"/>
              </a:lnSpc>
              <a:buFont typeface="Courier New" pitchFamily="49" charset="0"/>
              <a:buChar char="o"/>
            </a:pPr>
            <a:r>
              <a:rPr lang="en-US" sz="2800" dirty="0" smtClean="0">
                <a:latin typeface="Arial" pitchFamily="34" charset="0"/>
                <a:cs typeface="Arial" pitchFamily="34" charset="0"/>
              </a:rPr>
              <a:t> </a:t>
            </a:r>
            <a:r>
              <a:rPr lang="en-US" sz="2800" dirty="0" smtClean="0">
                <a:latin typeface="Arial" pitchFamily="34" charset="0"/>
                <a:cs typeface="Arial" pitchFamily="34" charset="0"/>
              </a:rPr>
              <a:t>It reveals whether a child is thin or not. </a:t>
            </a:r>
          </a:p>
          <a:p>
            <a:pPr algn="just">
              <a:lnSpc>
                <a:spcPct val="150000"/>
              </a:lnSpc>
              <a:buFont typeface="Courier New" pitchFamily="49" charset="0"/>
              <a:buChar char="o"/>
            </a:pPr>
            <a:r>
              <a:rPr lang="en-US" sz="2800" dirty="0" smtClean="0">
                <a:latin typeface="Arial" pitchFamily="34" charset="0"/>
                <a:cs typeface="Arial" pitchFamily="34" charset="0"/>
              </a:rPr>
              <a:t>The </a:t>
            </a:r>
            <a:r>
              <a:rPr lang="en-US" sz="2800" dirty="0" smtClean="0">
                <a:latin typeface="Arial" pitchFamily="34" charset="0"/>
                <a:cs typeface="Arial" pitchFamily="34" charset="0"/>
              </a:rPr>
              <a:t>index, also called </a:t>
            </a:r>
            <a:r>
              <a:rPr lang="en-US" sz="2800" b="1" dirty="0" smtClean="0">
                <a:latin typeface="Arial" pitchFamily="34" charset="0"/>
                <a:cs typeface="Arial" pitchFamily="34" charset="0"/>
              </a:rPr>
              <a:t>wasting</a:t>
            </a:r>
            <a:r>
              <a:rPr lang="en-US" sz="2800" dirty="0" smtClean="0">
                <a:latin typeface="Arial" pitchFamily="34" charset="0"/>
                <a:cs typeface="Arial" pitchFamily="34" charset="0"/>
              </a:rPr>
              <a:t>, means acute or current malnutrition at the time of the survey</a:t>
            </a:r>
            <a:r>
              <a:rPr lang="en-US" sz="2800" dirty="0" smtClean="0">
                <a:latin typeface="Arial" pitchFamily="34" charset="0"/>
                <a:cs typeface="Arial" pitchFamily="34" charset="0"/>
              </a:rPr>
              <a:t>. </a:t>
            </a:r>
            <a:r>
              <a:rPr lang="en-US" sz="2800" dirty="0" smtClean="0">
                <a:latin typeface="Arial" pitchFamily="34" charset="0"/>
                <a:cs typeface="Arial" pitchFamily="34" charset="0"/>
              </a:rPr>
              <a:t>recommended for emergency programs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47500" lnSpcReduction="20000"/>
          </a:bodyPr>
          <a:lstStyle/>
          <a:p>
            <a:pPr marL="0" indent="0">
              <a:buNone/>
            </a:pPr>
            <a:endParaRPr lang="en-US" b="1" dirty="0" smtClean="0"/>
          </a:p>
          <a:p>
            <a:pPr marL="0" indent="0">
              <a:lnSpc>
                <a:spcPct val="160000"/>
              </a:lnSpc>
              <a:buNone/>
            </a:pPr>
            <a:r>
              <a:rPr lang="en-US" sz="5900" b="1" dirty="0" smtClean="0">
                <a:latin typeface="Arial" pitchFamily="34" charset="0"/>
                <a:cs typeface="Arial" pitchFamily="34" charset="0"/>
              </a:rPr>
              <a:t>The </a:t>
            </a:r>
            <a:r>
              <a:rPr lang="en-US" sz="5900" b="1" dirty="0" smtClean="0">
                <a:latin typeface="Arial" pitchFamily="34" charset="0"/>
                <a:cs typeface="Arial" pitchFamily="34" charset="0"/>
              </a:rPr>
              <a:t>weight-for-age</a:t>
            </a:r>
            <a:endParaRPr lang="en-US" sz="5900" b="1" dirty="0" smtClean="0">
              <a:latin typeface="Arial" pitchFamily="34" charset="0"/>
              <a:cs typeface="Arial" pitchFamily="34" charset="0"/>
            </a:endParaRPr>
          </a:p>
          <a:p>
            <a:pPr>
              <a:lnSpc>
                <a:spcPct val="160000"/>
              </a:lnSpc>
            </a:pPr>
            <a:r>
              <a:rPr lang="en-US" sz="5900" dirty="0" smtClean="0">
                <a:latin typeface="Arial" pitchFamily="34" charset="0"/>
                <a:cs typeface="Arial" pitchFamily="34" charset="0"/>
              </a:rPr>
              <a:t>index expresses the weight of a child in relation to his age. </a:t>
            </a:r>
          </a:p>
          <a:p>
            <a:pPr>
              <a:lnSpc>
                <a:spcPct val="160000"/>
              </a:lnSpc>
            </a:pPr>
            <a:r>
              <a:rPr lang="en-US" sz="5900" dirty="0" smtClean="0">
                <a:latin typeface="Arial" pitchFamily="34" charset="0"/>
                <a:cs typeface="Arial" pitchFamily="34" charset="0"/>
              </a:rPr>
              <a:t>The indicator, also called </a:t>
            </a:r>
            <a:r>
              <a:rPr lang="en-US" sz="5900" b="1" dirty="0" smtClean="0">
                <a:latin typeface="Arial" pitchFamily="34" charset="0"/>
                <a:cs typeface="Arial" pitchFamily="34" charset="0"/>
              </a:rPr>
              <a:t>underweight</a:t>
            </a:r>
            <a:r>
              <a:rPr lang="en-US" sz="5900" dirty="0" smtClean="0">
                <a:latin typeface="Arial" pitchFamily="34" charset="0"/>
                <a:cs typeface="Arial" pitchFamily="34" charset="0"/>
              </a:rPr>
              <a:t>, </a:t>
            </a:r>
          </a:p>
          <a:p>
            <a:pPr>
              <a:lnSpc>
                <a:spcPct val="160000"/>
              </a:lnSpc>
            </a:pPr>
            <a:r>
              <a:rPr lang="en-US" sz="5900" dirty="0" smtClean="0">
                <a:latin typeface="Arial" pitchFamily="34" charset="0"/>
                <a:cs typeface="Arial" pitchFamily="34" charset="0"/>
              </a:rPr>
              <a:t>is less powerful to assess the nutritional status, since it also does not make any differentiation. </a:t>
            </a:r>
          </a:p>
          <a:p>
            <a:pPr>
              <a:lnSpc>
                <a:spcPct val="160000"/>
              </a:lnSpc>
            </a:pPr>
            <a:r>
              <a:rPr lang="en-US" sz="5900" dirty="0" smtClean="0">
                <a:latin typeface="Arial" pitchFamily="34" charset="0"/>
                <a:cs typeface="Arial" pitchFamily="34" charset="0"/>
              </a:rPr>
              <a:t>Good way to assess the nutritional evolution of an individual over time. </a:t>
            </a:r>
          </a:p>
          <a:p>
            <a:pPr marL="0" indent="0">
              <a:buNone/>
            </a:pPr>
            <a:endParaRPr lang="en-US" sz="5900" dirty="0" smtClean="0"/>
          </a:p>
          <a:p>
            <a:endParaRPr lang="en-US" dirty="0" smtClean="0"/>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096000"/>
          </a:xfrm>
        </p:spPr>
        <p:txBody>
          <a:bodyPr>
            <a:normAutofit fontScale="92500" lnSpcReduction="20000"/>
          </a:bodyPr>
          <a:lstStyle/>
          <a:p>
            <a:pPr marL="0" indent="0" algn="just">
              <a:lnSpc>
                <a:spcPct val="150000"/>
              </a:lnSpc>
              <a:buNone/>
            </a:pPr>
            <a:r>
              <a:rPr lang="en-US" sz="3000" dirty="0" smtClean="0">
                <a:latin typeface="Arial" pitchFamily="34" charset="0"/>
                <a:cs typeface="Arial" pitchFamily="34" charset="0"/>
              </a:rPr>
              <a:t>A </a:t>
            </a:r>
            <a:r>
              <a:rPr lang="en-US" sz="3000" b="1" dirty="0" smtClean="0">
                <a:latin typeface="Arial" pitchFamily="34" charset="0"/>
                <a:cs typeface="Arial" pitchFamily="34" charset="0"/>
              </a:rPr>
              <a:t>very low weight-for-height or weight-for-age</a:t>
            </a:r>
            <a:r>
              <a:rPr lang="en-US" sz="3000" dirty="0" smtClean="0">
                <a:latin typeface="Arial" pitchFamily="34" charset="0"/>
                <a:cs typeface="Arial" pitchFamily="34" charset="0"/>
              </a:rPr>
              <a:t> index </a:t>
            </a:r>
          </a:p>
          <a:p>
            <a:pPr algn="just">
              <a:lnSpc>
                <a:spcPct val="150000"/>
              </a:lnSpc>
            </a:pPr>
            <a:r>
              <a:rPr lang="en-US" sz="3000" dirty="0" smtClean="0">
                <a:latin typeface="Arial" pitchFamily="34" charset="0"/>
                <a:cs typeface="Arial" pitchFamily="34" charset="0"/>
              </a:rPr>
              <a:t>expresses an existing clinical manifestation of severe malnutrition, and is called </a:t>
            </a:r>
            <a:r>
              <a:rPr lang="en-US" sz="3000" b="1" dirty="0" err="1" smtClean="0">
                <a:latin typeface="Arial" pitchFamily="34" charset="0"/>
                <a:cs typeface="Arial" pitchFamily="34" charset="0"/>
              </a:rPr>
              <a:t>Marasmus</a:t>
            </a:r>
            <a:r>
              <a:rPr lang="en-US" sz="3000" dirty="0" smtClean="0">
                <a:latin typeface="Arial" pitchFamily="34" charset="0"/>
                <a:cs typeface="Arial" pitchFamily="34" charset="0"/>
              </a:rPr>
              <a:t>. </a:t>
            </a:r>
          </a:p>
          <a:p>
            <a:pPr algn="just">
              <a:lnSpc>
                <a:spcPct val="150000"/>
              </a:lnSpc>
            </a:pPr>
            <a:r>
              <a:rPr lang="en-US" sz="3000" dirty="0" smtClean="0">
                <a:latin typeface="Arial" pitchFamily="34" charset="0"/>
                <a:cs typeface="Arial" pitchFamily="34" charset="0"/>
              </a:rPr>
              <a:t>It is one of the three forms of serious protein-energy malnutrition (PEM) mainly in young children at the time of weaning. </a:t>
            </a:r>
          </a:p>
          <a:p>
            <a:pPr algn="just">
              <a:lnSpc>
                <a:spcPct val="150000"/>
              </a:lnSpc>
            </a:pPr>
            <a:r>
              <a:rPr lang="en-US" sz="3000" dirty="0" smtClean="0">
                <a:latin typeface="Arial" pitchFamily="34" charset="0"/>
                <a:cs typeface="Arial" pitchFamily="34" charset="0"/>
              </a:rPr>
              <a:t>These forms of malnutrition are frequently associated with infections, mainly gastrointestinal infections. </a:t>
            </a:r>
          </a:p>
          <a:p>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just">
              <a:lnSpc>
                <a:spcPct val="150000"/>
              </a:lnSpc>
              <a:buNone/>
            </a:pPr>
            <a:r>
              <a:rPr lang="en-US" sz="2800" b="1" dirty="0" smtClean="0">
                <a:latin typeface="Arial" pitchFamily="34" charset="0"/>
                <a:cs typeface="Arial" pitchFamily="34" charset="0"/>
              </a:rPr>
              <a:t>Nutritional </a:t>
            </a:r>
            <a:r>
              <a:rPr lang="en-US" sz="2800" b="1" dirty="0" smtClean="0">
                <a:latin typeface="Arial" pitchFamily="34" charset="0"/>
                <a:cs typeface="Arial" pitchFamily="34" charset="0"/>
              </a:rPr>
              <a:t>edema</a:t>
            </a:r>
          </a:p>
          <a:p>
            <a:pPr marL="0" indent="0" algn="just">
              <a:lnSpc>
                <a:spcPct val="150000"/>
              </a:lnSpc>
              <a:buNone/>
            </a:pPr>
            <a:r>
              <a:rPr lang="en-US" sz="2800" dirty="0" smtClean="0">
                <a:latin typeface="Arial" pitchFamily="34" charset="0"/>
                <a:cs typeface="Arial" pitchFamily="34" charset="0"/>
              </a:rPr>
              <a:t>swelling </a:t>
            </a:r>
            <a:r>
              <a:rPr lang="en-US" sz="2800" dirty="0" smtClean="0">
                <a:latin typeface="Arial" pitchFamily="34" charset="0"/>
                <a:cs typeface="Arial" pitchFamily="34" charset="0"/>
              </a:rPr>
              <a:t>of legs and feet, are an indicator for severe nutritional deficiencies over a long period of time </a:t>
            </a:r>
          </a:p>
          <a:p>
            <a:pPr algn="just">
              <a:lnSpc>
                <a:spcPct val="150000"/>
              </a:lnSpc>
            </a:pPr>
            <a:r>
              <a:rPr lang="en-US" sz="2800" dirty="0" smtClean="0">
                <a:latin typeface="Arial" pitchFamily="34" charset="0"/>
                <a:cs typeface="Arial" pitchFamily="34" charset="0"/>
              </a:rPr>
              <a:t>Children suffering from </a:t>
            </a:r>
            <a:r>
              <a:rPr lang="en-US" sz="2800" dirty="0" smtClean="0">
                <a:latin typeface="Arial" pitchFamily="34" charset="0"/>
                <a:cs typeface="Arial" pitchFamily="34" charset="0"/>
              </a:rPr>
              <a:t>edema</a:t>
            </a:r>
            <a:r>
              <a:rPr lang="en-US" sz="2800" dirty="0" smtClean="0">
                <a:latin typeface="Arial" pitchFamily="34" charset="0"/>
                <a:cs typeface="Arial" pitchFamily="34" charset="0"/>
              </a:rPr>
              <a:t>, also called </a:t>
            </a:r>
            <a:r>
              <a:rPr lang="en-US" sz="2800" b="1" dirty="0" smtClean="0">
                <a:latin typeface="Arial" pitchFamily="34" charset="0"/>
                <a:cs typeface="Arial" pitchFamily="34" charset="0"/>
              </a:rPr>
              <a:t>Kwashiorkor</a:t>
            </a:r>
            <a:r>
              <a:rPr lang="en-US" sz="2800" dirty="0" smtClean="0">
                <a:latin typeface="Arial" pitchFamily="34" charset="0"/>
                <a:cs typeface="Arial" pitchFamily="34" charset="0"/>
              </a:rPr>
              <a:t> urgently need treatment</a:t>
            </a:r>
            <a:r>
              <a:rPr lang="en-US" sz="2800" dirty="0" smtClean="0">
                <a:latin typeface="Arial" pitchFamily="34" charset="0"/>
                <a:cs typeface="Arial" pitchFamily="34" charset="0"/>
              </a:rPr>
              <a:t>.</a:t>
            </a:r>
            <a:endParaRPr lang="en-US" sz="2800" dirty="0" smtClean="0">
              <a:latin typeface="Arial" pitchFamily="34" charset="0"/>
              <a:cs typeface="Arial" pitchFamily="34" charset="0"/>
            </a:endParaRPr>
          </a:p>
          <a:p>
            <a:pPr algn="just">
              <a:lnSpc>
                <a:spcPct val="150000"/>
              </a:lnSpc>
            </a:pPr>
            <a:r>
              <a:rPr lang="en-US" sz="2800" dirty="0" smtClean="0">
                <a:latin typeface="Arial" pitchFamily="34" charset="0"/>
                <a:cs typeface="Arial" pitchFamily="34" charset="0"/>
              </a:rPr>
              <a:t> Nutritional </a:t>
            </a:r>
            <a:r>
              <a:rPr lang="en-US" sz="2800" dirty="0" smtClean="0">
                <a:latin typeface="Arial" pitchFamily="34" charset="0"/>
                <a:cs typeface="Arial" pitchFamily="34" charset="0"/>
              </a:rPr>
              <a:t>edema </a:t>
            </a:r>
            <a:r>
              <a:rPr lang="en-US" sz="2800" dirty="0" smtClean="0">
                <a:latin typeface="Arial" pitchFamily="34" charset="0"/>
                <a:cs typeface="Arial" pitchFamily="34" charset="0"/>
              </a:rPr>
              <a:t>in </a:t>
            </a:r>
            <a:r>
              <a:rPr lang="en-US" sz="2800" b="1" dirty="0" smtClean="0">
                <a:latin typeface="Arial" pitchFamily="34" charset="0"/>
                <a:cs typeface="Arial" pitchFamily="34" charset="0"/>
              </a:rPr>
              <a:t>adults </a:t>
            </a:r>
            <a:r>
              <a:rPr lang="en-US" sz="2800" dirty="0" smtClean="0">
                <a:latin typeface="Arial" pitchFamily="34" charset="0"/>
                <a:cs typeface="Arial" pitchFamily="34" charset="0"/>
              </a:rPr>
              <a:t>only appears during severe famines.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5745163"/>
          </a:xfrm>
        </p:spPr>
        <p:txBody>
          <a:bodyPr>
            <a:normAutofit fontScale="85000" lnSpcReduction="10000"/>
          </a:bodyPr>
          <a:lstStyle/>
          <a:p>
            <a:pPr marL="0" indent="0" algn="just">
              <a:lnSpc>
                <a:spcPct val="150000"/>
              </a:lnSpc>
              <a:buNone/>
            </a:pPr>
            <a:r>
              <a:rPr lang="en-US" sz="3300" b="1" dirty="0" smtClean="0">
                <a:latin typeface="Arial" pitchFamily="34" charset="0"/>
                <a:cs typeface="Arial" pitchFamily="34" charset="0"/>
              </a:rPr>
              <a:t>Mid-upper-arm-circumference (MUAC)</a:t>
            </a:r>
            <a:r>
              <a:rPr lang="en-US" sz="3300" dirty="0" smtClean="0">
                <a:latin typeface="Arial" pitchFamily="34" charset="0"/>
                <a:cs typeface="Arial" pitchFamily="34" charset="0"/>
              </a:rPr>
              <a:t> </a:t>
            </a:r>
          </a:p>
          <a:p>
            <a:pPr algn="just">
              <a:lnSpc>
                <a:spcPct val="150000"/>
              </a:lnSpc>
            </a:pPr>
            <a:r>
              <a:rPr lang="en-US" sz="3300" dirty="0" smtClean="0">
                <a:latin typeface="Arial" pitchFamily="34" charset="0"/>
                <a:cs typeface="Arial" pitchFamily="34" charset="0"/>
              </a:rPr>
              <a:t>assesses the actual nutritional status of a child. </a:t>
            </a:r>
          </a:p>
          <a:p>
            <a:pPr algn="just">
              <a:lnSpc>
                <a:spcPct val="150000"/>
              </a:lnSpc>
            </a:pPr>
            <a:r>
              <a:rPr lang="en-US" sz="3300" dirty="0" smtClean="0">
                <a:latin typeface="Arial" pitchFamily="34" charset="0"/>
                <a:cs typeface="Arial" pitchFamily="34" charset="0"/>
              </a:rPr>
              <a:t>Be quickly measured and requires simple equipment (a tape measure), </a:t>
            </a:r>
          </a:p>
          <a:p>
            <a:pPr algn="just">
              <a:lnSpc>
                <a:spcPct val="150000"/>
              </a:lnSpc>
            </a:pPr>
            <a:r>
              <a:rPr lang="en-US" sz="3300" dirty="0" smtClean="0">
                <a:latin typeface="Arial" pitchFamily="34" charset="0"/>
                <a:cs typeface="Arial" pitchFamily="34" charset="0"/>
              </a:rPr>
              <a:t>but is subject to higher measurement errors and is therefore less reliable.</a:t>
            </a:r>
          </a:p>
          <a:p>
            <a:pPr algn="just">
              <a:lnSpc>
                <a:spcPct val="150000"/>
              </a:lnSpc>
            </a:pPr>
            <a:r>
              <a:rPr lang="en-US" sz="3300" dirty="0" smtClean="0">
                <a:latin typeface="Arial" pitchFamily="34" charset="0"/>
                <a:cs typeface="Arial" pitchFamily="34" charset="0"/>
              </a:rPr>
              <a:t> Where measuring weight and height is not feasible, MUAC is an adequate substitute</a:t>
            </a:r>
            <a:r>
              <a:rPr lang="en-US" dirty="0" smtClean="0"/>
              <a:t>. </a:t>
            </a:r>
          </a:p>
          <a:p>
            <a:pPr marL="0" indent="0">
              <a:buNone/>
            </a:pPr>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marL="0" indent="0" algn="just">
              <a:lnSpc>
                <a:spcPct val="150000"/>
              </a:lnSpc>
              <a:buNone/>
            </a:pPr>
            <a:r>
              <a:rPr lang="en-US" sz="2800" b="1" dirty="0" smtClean="0">
                <a:latin typeface="Arial" pitchFamily="34" charset="0"/>
                <a:cs typeface="Arial" pitchFamily="34" charset="0"/>
              </a:rPr>
              <a:t>Mid-upper-arm-circumference (MUAC)</a:t>
            </a:r>
            <a:r>
              <a:rPr lang="en-US" sz="2800" dirty="0" smtClean="0">
                <a:latin typeface="Arial" pitchFamily="34" charset="0"/>
                <a:cs typeface="Arial" pitchFamily="34" charset="0"/>
              </a:rPr>
              <a:t> </a:t>
            </a:r>
          </a:p>
          <a:p>
            <a:pPr algn="just">
              <a:lnSpc>
                <a:spcPct val="150000"/>
              </a:lnSpc>
            </a:pPr>
            <a:r>
              <a:rPr lang="en-US" sz="2800" dirty="0" smtClean="0">
                <a:latin typeface="Arial" pitchFamily="34" charset="0"/>
                <a:cs typeface="Arial" pitchFamily="34" charset="0"/>
              </a:rPr>
              <a:t>assesses the actual nutritional status of a child. </a:t>
            </a:r>
          </a:p>
          <a:p>
            <a:pPr algn="just">
              <a:lnSpc>
                <a:spcPct val="150000"/>
              </a:lnSpc>
            </a:pPr>
            <a:r>
              <a:rPr lang="en-US" sz="2800" dirty="0" smtClean="0">
                <a:latin typeface="Arial" pitchFamily="34" charset="0"/>
                <a:cs typeface="Arial" pitchFamily="34" charset="0"/>
              </a:rPr>
              <a:t>Be quickly measured and requires simple equipment (a tape measure), </a:t>
            </a:r>
          </a:p>
          <a:p>
            <a:pPr algn="just">
              <a:lnSpc>
                <a:spcPct val="150000"/>
              </a:lnSpc>
            </a:pPr>
            <a:r>
              <a:rPr lang="en-US" sz="2800" dirty="0" smtClean="0">
                <a:latin typeface="Arial" pitchFamily="34" charset="0"/>
                <a:cs typeface="Arial" pitchFamily="34" charset="0"/>
              </a:rPr>
              <a:t>but is subject to higher measurement errors and is therefore less reliable.</a:t>
            </a:r>
          </a:p>
          <a:p>
            <a:pPr algn="just">
              <a:lnSpc>
                <a:spcPct val="150000"/>
              </a:lnSpc>
            </a:pPr>
            <a:r>
              <a:rPr lang="en-US" sz="2800" dirty="0" smtClean="0">
                <a:latin typeface="Arial" pitchFamily="34" charset="0"/>
                <a:cs typeface="Arial" pitchFamily="34" charset="0"/>
              </a:rPr>
              <a:t> Where measuring weight and height is not feasible, MUAC is an adequate substitute. </a:t>
            </a:r>
          </a:p>
          <a:p>
            <a:pPr marL="0" indent="0">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800" dirty="0" smtClean="0">
                <a:latin typeface="Arial" pitchFamily="34" charset="0"/>
                <a:cs typeface="Arial" pitchFamily="34" charset="0"/>
              </a:rPr>
              <a:t>The ability to acquire to food is ensured; </a:t>
            </a:r>
          </a:p>
          <a:p>
            <a:pPr algn="just">
              <a:lnSpc>
                <a:spcPct val="150000"/>
              </a:lnSpc>
            </a:pPr>
            <a:r>
              <a:rPr lang="en-US" sz="2800" dirty="0" smtClean="0">
                <a:latin typeface="Arial" pitchFamily="34" charset="0"/>
                <a:cs typeface="Arial" pitchFamily="34" charset="0"/>
              </a:rPr>
              <a:t>The food itself and is nutritionally adequate and personally, culturally acceptable and the food is obtained in manner that uploads human dignity. </a:t>
            </a:r>
            <a:endParaRPr lang="en-US" sz="2800" dirty="0">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fontScale="92500"/>
          </a:bodyPr>
          <a:lstStyle/>
          <a:p>
            <a:pPr algn="just">
              <a:lnSpc>
                <a:spcPct val="160000"/>
              </a:lnSpc>
              <a:buFont typeface="Wingdings" pitchFamily="2" charset="2"/>
              <a:buChar char="q"/>
            </a:pPr>
            <a:r>
              <a:rPr lang="en-US" sz="2800" dirty="0" smtClean="0">
                <a:latin typeface="Arial" pitchFamily="34" charset="0"/>
                <a:cs typeface="Arial" pitchFamily="34" charset="0"/>
              </a:rPr>
              <a:t>Children </a:t>
            </a:r>
            <a:r>
              <a:rPr lang="en-US" sz="2800" dirty="0" smtClean="0">
                <a:latin typeface="Arial" pitchFamily="34" charset="0"/>
                <a:cs typeface="Arial" pitchFamily="34" charset="0"/>
              </a:rPr>
              <a:t>showing an arm circumference </a:t>
            </a:r>
          </a:p>
          <a:p>
            <a:pPr marL="0" indent="0" algn="just">
              <a:lnSpc>
                <a:spcPct val="160000"/>
              </a:lnSpc>
              <a:buNone/>
            </a:pPr>
            <a:r>
              <a:rPr lang="en-US" sz="2800" dirty="0" smtClean="0">
                <a:latin typeface="Arial" pitchFamily="34" charset="0"/>
                <a:cs typeface="Arial" pitchFamily="34" charset="0"/>
              </a:rPr>
              <a:t>- Of  &lt; 13.5 cm are classified as being at risk,           - Of  &lt; 12.5 cm at severe risk </a:t>
            </a:r>
          </a:p>
          <a:p>
            <a:pPr algn="just">
              <a:lnSpc>
                <a:spcPct val="160000"/>
              </a:lnSpc>
            </a:pPr>
            <a:r>
              <a:rPr lang="en-US" sz="2800" b="1" dirty="0" smtClean="0">
                <a:latin typeface="Arial" pitchFamily="34" charset="0"/>
                <a:cs typeface="Arial" pitchFamily="34" charset="0"/>
              </a:rPr>
              <a:t>Weight-for-height </a:t>
            </a:r>
            <a:r>
              <a:rPr lang="en-US" sz="2800" dirty="0" smtClean="0">
                <a:latin typeface="Arial" pitchFamily="34" charset="0"/>
                <a:cs typeface="Arial" pitchFamily="34" charset="0"/>
              </a:rPr>
              <a:t>and </a:t>
            </a:r>
            <a:r>
              <a:rPr lang="en-US" sz="2800" b="1" dirty="0" smtClean="0">
                <a:latin typeface="Arial" pitchFamily="34" charset="0"/>
                <a:cs typeface="Arial" pitchFamily="34" charset="0"/>
              </a:rPr>
              <a:t>MUAC </a:t>
            </a:r>
            <a:r>
              <a:rPr lang="en-US" sz="2800" dirty="0" smtClean="0">
                <a:latin typeface="Arial" pitchFamily="34" charset="0"/>
                <a:cs typeface="Arial" pitchFamily="34" charset="0"/>
              </a:rPr>
              <a:t>are strong predictors for mortality in the near future (WHO 1993). </a:t>
            </a:r>
          </a:p>
          <a:p>
            <a:pPr algn="just">
              <a:lnSpc>
                <a:spcPct val="160000"/>
              </a:lnSpc>
            </a:pPr>
            <a:r>
              <a:rPr lang="en-US" sz="2800" dirty="0" smtClean="0">
                <a:latin typeface="Arial" pitchFamily="34" charset="0"/>
                <a:cs typeface="Arial" pitchFamily="34" charset="0"/>
              </a:rPr>
              <a:t>However, recent research has proved that MUAC related to weight or age does give more precise information than the MUAC based on a fixed cut-off point (Mei et al. 1997). </a:t>
            </a:r>
          </a:p>
          <a:p>
            <a:pPr algn="just">
              <a:lnSpc>
                <a:spcPct val="150000"/>
              </a:lnSpc>
            </a:pPr>
            <a:endParaRPr lang="en-US" sz="2800" dirty="0" smtClean="0">
              <a:latin typeface="Arial" pitchFamily="34" charset="0"/>
              <a:cs typeface="Arial" pitchFamily="34" charset="0"/>
            </a:endParaRPr>
          </a:p>
          <a:p>
            <a:pPr algn="just">
              <a:lnSpc>
                <a:spcPct val="150000"/>
              </a:lnSpc>
            </a:pPr>
            <a:endParaRPr lang="en-US" sz="2800"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lgn="just">
              <a:lnSpc>
                <a:spcPct val="170000"/>
              </a:lnSpc>
              <a:buNone/>
            </a:pPr>
            <a:r>
              <a:rPr lang="en-US" sz="3300" b="1" dirty="0" smtClean="0">
                <a:latin typeface="Arial" pitchFamily="34" charset="0"/>
                <a:cs typeface="Arial" pitchFamily="34" charset="0"/>
              </a:rPr>
              <a:t>The</a:t>
            </a:r>
            <a:r>
              <a:rPr lang="en-US" sz="3300" dirty="0" smtClean="0">
                <a:latin typeface="Arial" pitchFamily="34" charset="0"/>
                <a:cs typeface="Arial" pitchFamily="34" charset="0"/>
              </a:rPr>
              <a:t> </a:t>
            </a:r>
            <a:r>
              <a:rPr lang="en-US" sz="3300" b="1" dirty="0" smtClean="0">
                <a:latin typeface="Arial" pitchFamily="34" charset="0"/>
                <a:cs typeface="Arial" pitchFamily="34" charset="0"/>
              </a:rPr>
              <a:t>Body-Mass-Index (BMI)</a:t>
            </a:r>
            <a:r>
              <a:rPr lang="en-US" sz="3300" dirty="0" smtClean="0">
                <a:latin typeface="Arial" pitchFamily="34" charset="0"/>
                <a:cs typeface="Arial" pitchFamily="34" charset="0"/>
              </a:rPr>
              <a:t> </a:t>
            </a:r>
          </a:p>
          <a:p>
            <a:pPr algn="just">
              <a:lnSpc>
                <a:spcPct val="170000"/>
              </a:lnSpc>
            </a:pPr>
            <a:r>
              <a:rPr lang="en-US" sz="3300" dirty="0" smtClean="0">
                <a:latin typeface="Arial" pitchFamily="34" charset="0"/>
                <a:cs typeface="Arial" pitchFamily="34" charset="0"/>
              </a:rPr>
              <a:t>of adults has increasingly become more accepted as an important indicator for good nutrition of adults. </a:t>
            </a:r>
          </a:p>
          <a:p>
            <a:pPr algn="just">
              <a:lnSpc>
                <a:spcPct val="170000"/>
              </a:lnSpc>
            </a:pPr>
            <a:r>
              <a:rPr lang="en-US" sz="3300" dirty="0" smtClean="0">
                <a:latin typeface="Arial" pitchFamily="34" charset="0"/>
                <a:cs typeface="Arial" pitchFamily="34" charset="0"/>
              </a:rPr>
              <a:t>Usual measurements are weight and length, generally calculated as body-mass-index (BMI: (weight in kg) divided by (length in meters squared)).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867400"/>
          </a:xfrm>
        </p:spPr>
        <p:txBody>
          <a:bodyPr>
            <a:normAutofit fontScale="77500" lnSpcReduction="20000"/>
          </a:bodyPr>
          <a:lstStyle/>
          <a:p>
            <a:pPr algn="just">
              <a:lnSpc>
                <a:spcPct val="170000"/>
              </a:lnSpc>
            </a:pPr>
            <a:r>
              <a:rPr lang="en-US" dirty="0" smtClean="0">
                <a:latin typeface="Arial" pitchFamily="34" charset="0"/>
                <a:cs typeface="Arial" pitchFamily="34" charset="0"/>
              </a:rPr>
              <a:t>A BMI over 18.5 indicates adequate nutrition, a BMI below 16 clearly shows chronic </a:t>
            </a:r>
            <a:r>
              <a:rPr lang="en-US" b="1" dirty="0" smtClean="0">
                <a:latin typeface="Arial" pitchFamily="34" charset="0"/>
                <a:cs typeface="Arial" pitchFamily="34" charset="0"/>
              </a:rPr>
              <a:t>energy deficiency</a:t>
            </a:r>
            <a:r>
              <a:rPr lang="en-US" dirty="0" smtClean="0">
                <a:latin typeface="Arial" pitchFamily="34" charset="0"/>
                <a:cs typeface="Arial" pitchFamily="34" charset="0"/>
              </a:rPr>
              <a:t>. </a:t>
            </a:r>
          </a:p>
          <a:p>
            <a:pPr algn="just">
              <a:lnSpc>
                <a:spcPct val="170000"/>
              </a:lnSpc>
            </a:pPr>
            <a:r>
              <a:rPr lang="en-US" dirty="0" smtClean="0">
                <a:latin typeface="Arial" pitchFamily="34" charset="0"/>
                <a:cs typeface="Arial" pitchFamily="34" charset="0"/>
              </a:rPr>
              <a:t>A BMI between 16 and 18.5 requires more detailed information on food consumption. </a:t>
            </a:r>
          </a:p>
          <a:p>
            <a:pPr algn="just">
              <a:lnSpc>
                <a:spcPct val="170000"/>
              </a:lnSpc>
            </a:pPr>
            <a:r>
              <a:rPr lang="en-US" dirty="0" smtClean="0">
                <a:latin typeface="Arial" pitchFamily="34" charset="0"/>
                <a:cs typeface="Arial" pitchFamily="34" charset="0"/>
              </a:rPr>
              <a:t>This also applies when a BMI is above between 25 and 30, which indicates </a:t>
            </a:r>
            <a:r>
              <a:rPr lang="en-US" b="1" dirty="0" smtClean="0">
                <a:latin typeface="Arial" pitchFamily="34" charset="0"/>
                <a:cs typeface="Arial" pitchFamily="34" charset="0"/>
              </a:rPr>
              <a:t>over nutrition</a:t>
            </a:r>
            <a:r>
              <a:rPr lang="en-US" dirty="0" smtClean="0">
                <a:latin typeface="Arial" pitchFamily="34" charset="0"/>
                <a:cs typeface="Arial" pitchFamily="34" charset="0"/>
              </a:rPr>
              <a:t>. </a:t>
            </a:r>
            <a:endParaRPr lang="en-US" dirty="0" smtClean="0">
              <a:latin typeface="Arial" pitchFamily="34" charset="0"/>
              <a:cs typeface="Arial" pitchFamily="34" charset="0"/>
            </a:endParaRPr>
          </a:p>
          <a:p>
            <a:pPr algn="just">
              <a:lnSpc>
                <a:spcPct val="170000"/>
              </a:lnSpc>
            </a:pPr>
            <a:r>
              <a:rPr lang="en-US" dirty="0" smtClean="0">
                <a:latin typeface="Arial" pitchFamily="34" charset="0"/>
                <a:cs typeface="Arial" pitchFamily="34" charset="0"/>
              </a:rPr>
              <a:t>A very high energy (</a:t>
            </a:r>
            <a:r>
              <a:rPr lang="en-US" b="1" dirty="0" smtClean="0">
                <a:latin typeface="Arial" pitchFamily="34" charset="0"/>
                <a:cs typeface="Arial" pitchFamily="34" charset="0"/>
              </a:rPr>
              <a:t>obesity</a:t>
            </a:r>
            <a:r>
              <a:rPr lang="en-US" dirty="0" smtClean="0">
                <a:latin typeface="Arial" pitchFamily="34" charset="0"/>
                <a:cs typeface="Arial" pitchFamily="34" charset="0"/>
              </a:rPr>
              <a:t>) intake is expressed by a BMI of &gt; 30 (WHO 1996).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0" indent="0">
              <a:buNone/>
            </a:pPr>
            <a:endParaRPr lang="en-US" dirty="0" smtClean="0"/>
          </a:p>
          <a:p>
            <a:pPr algn="just">
              <a:lnSpc>
                <a:spcPct val="170000"/>
              </a:lnSpc>
            </a:pPr>
            <a:r>
              <a:rPr lang="en-US" sz="3600" dirty="0" smtClean="0">
                <a:latin typeface="Arial" pitchFamily="34" charset="0"/>
                <a:cs typeface="Arial" pitchFamily="34" charset="0"/>
              </a:rPr>
              <a:t>The </a:t>
            </a:r>
            <a:r>
              <a:rPr lang="en-US" sz="3600" b="1" dirty="0" smtClean="0">
                <a:latin typeface="Arial" pitchFamily="34" charset="0"/>
                <a:cs typeface="Arial" pitchFamily="34" charset="0"/>
              </a:rPr>
              <a:t>micro-nutrient deficiency </a:t>
            </a:r>
            <a:r>
              <a:rPr lang="en-US" sz="3600" dirty="0" smtClean="0">
                <a:latin typeface="Arial" pitchFamily="34" charset="0"/>
                <a:cs typeface="Arial" pitchFamily="34" charset="0"/>
              </a:rPr>
              <a:t>situation should be assessed for planning appropriate action.</a:t>
            </a:r>
          </a:p>
          <a:p>
            <a:pPr algn="just">
              <a:lnSpc>
                <a:spcPct val="170000"/>
              </a:lnSpc>
            </a:pPr>
            <a:r>
              <a:rPr lang="en-US" sz="3600" dirty="0" smtClean="0">
                <a:latin typeface="Arial" pitchFamily="34" charset="0"/>
                <a:cs typeface="Arial" pitchFamily="34" charset="0"/>
              </a:rPr>
              <a:t> </a:t>
            </a:r>
            <a:r>
              <a:rPr lang="en-US" sz="3600" b="1" dirty="0" smtClean="0">
                <a:latin typeface="Arial" pitchFamily="34" charset="0"/>
                <a:cs typeface="Arial" pitchFamily="34" charset="0"/>
              </a:rPr>
              <a:t>Vitamin A deficiency (VAD) </a:t>
            </a:r>
            <a:r>
              <a:rPr lang="en-US" sz="3600" dirty="0" smtClean="0">
                <a:latin typeface="Arial" pitchFamily="34" charset="0"/>
                <a:cs typeface="Arial" pitchFamily="34" charset="0"/>
              </a:rPr>
              <a:t>increases risk of infections, causes various skin and eye diseases and may lead to growth retardation and blindness. </a:t>
            </a:r>
          </a:p>
          <a:p>
            <a:pPr algn="just">
              <a:lnSpc>
                <a:spcPct val="170000"/>
              </a:lnSpc>
            </a:pPr>
            <a:r>
              <a:rPr lang="en-US" sz="3600" dirty="0" smtClean="0">
                <a:latin typeface="Arial" pitchFamily="34" charset="0"/>
                <a:cs typeface="Arial" pitchFamily="34" charset="0"/>
              </a:rPr>
              <a:t>To detect VAD at an early stage expensive biochemical analysis is necessary. </a:t>
            </a:r>
          </a:p>
          <a:p>
            <a:endParaRPr lang="en-US" sz="3600"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pPr>
            <a:endParaRPr lang="en-US" sz="2800" dirty="0" smtClean="0">
              <a:latin typeface="Arial" pitchFamily="34" charset="0"/>
              <a:cs typeface="Arial" pitchFamily="34" charset="0"/>
            </a:endParaRPr>
          </a:p>
          <a:p>
            <a:pPr algn="just">
              <a:lnSpc>
                <a:spcPct val="150000"/>
              </a:lnSpc>
            </a:pPr>
            <a:r>
              <a:rPr lang="en-US" sz="2800" dirty="0" smtClean="0">
                <a:latin typeface="Arial" pitchFamily="34" charset="0"/>
                <a:cs typeface="Arial" pitchFamily="34" charset="0"/>
              </a:rPr>
              <a:t>The </a:t>
            </a:r>
            <a:r>
              <a:rPr lang="en-US" sz="2800" dirty="0" smtClean="0">
                <a:latin typeface="Arial" pitchFamily="34" charset="0"/>
                <a:cs typeface="Arial" pitchFamily="34" charset="0"/>
              </a:rPr>
              <a:t>existence of a local word for night blindness within a community and the extent to which this word is known indicates the presence of VAD.</a:t>
            </a:r>
          </a:p>
          <a:p>
            <a:pPr algn="just">
              <a:lnSpc>
                <a:spcPct val="150000"/>
              </a:lnSpc>
            </a:pPr>
            <a:r>
              <a:rPr lang="en-US" sz="2800" dirty="0" smtClean="0">
                <a:latin typeface="Arial" pitchFamily="34" charset="0"/>
                <a:cs typeface="Arial" pitchFamily="34" charset="0"/>
              </a:rPr>
              <a:t> A simple and functional indicator is the appearance of night-blindness in children</a:t>
            </a:r>
            <a:r>
              <a:rPr lang="en-US" dirty="0" smtClean="0">
                <a:latin typeface="Arial" pitchFamily="34" charset="0"/>
                <a:cs typeface="Arial" pitchFamily="34" charset="0"/>
              </a:rPr>
              <a:t>.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endParaRPr lang="en-US" dirty="0" smtClean="0"/>
          </a:p>
          <a:p>
            <a:pPr algn="just">
              <a:lnSpc>
                <a:spcPct val="170000"/>
              </a:lnSpc>
            </a:pPr>
            <a:r>
              <a:rPr lang="en-US" b="1" dirty="0" smtClean="0">
                <a:latin typeface="Arial" pitchFamily="34" charset="0"/>
                <a:cs typeface="Arial" pitchFamily="34" charset="0"/>
              </a:rPr>
              <a:t>Iodine deficiency (IDD) </a:t>
            </a:r>
            <a:r>
              <a:rPr lang="en-US" dirty="0" smtClean="0">
                <a:latin typeface="Arial" pitchFamily="34" charset="0"/>
                <a:cs typeface="Arial" pitchFamily="34" charset="0"/>
              </a:rPr>
              <a:t>leads to retarded mental development and cretinism.</a:t>
            </a:r>
          </a:p>
          <a:p>
            <a:pPr algn="just">
              <a:lnSpc>
                <a:spcPct val="170000"/>
              </a:lnSpc>
            </a:pPr>
            <a:r>
              <a:rPr lang="en-US" dirty="0" smtClean="0">
                <a:latin typeface="Arial" pitchFamily="34" charset="0"/>
                <a:cs typeface="Arial" pitchFamily="34" charset="0"/>
              </a:rPr>
              <a:t> It is most easily recognized by enlarged thyroid glands in mothers or older school children. </a:t>
            </a:r>
          </a:p>
          <a:p>
            <a:pPr algn="just">
              <a:lnSpc>
                <a:spcPct val="170000"/>
              </a:lnSpc>
            </a:pPr>
            <a:r>
              <a:rPr lang="en-US" dirty="0" smtClean="0">
                <a:latin typeface="Arial" pitchFamily="34" charset="0"/>
                <a:cs typeface="Arial" pitchFamily="34" charset="0"/>
              </a:rPr>
              <a:t>But not every case of an enlarged gland can be interpreted as iodine deficiency. </a:t>
            </a:r>
          </a:p>
          <a:p>
            <a:pPr marL="0" indent="0">
              <a:buNone/>
            </a:pPr>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pPr algn="just">
              <a:lnSpc>
                <a:spcPct val="170000"/>
              </a:lnSpc>
            </a:pPr>
            <a:r>
              <a:rPr lang="en-US" dirty="0" smtClean="0">
                <a:latin typeface="Arial" pitchFamily="34" charset="0"/>
                <a:cs typeface="Arial" pitchFamily="34" charset="0"/>
              </a:rPr>
              <a:t>However, if there are many persons with swollen thyroid glands, it can be concluded that there is an endemic iodine deficiency. </a:t>
            </a:r>
            <a:endParaRPr lang="en-US" dirty="0" smtClean="0">
              <a:latin typeface="Arial" pitchFamily="34" charset="0"/>
              <a:cs typeface="Arial" pitchFamily="34" charset="0"/>
            </a:endParaRPr>
          </a:p>
          <a:p>
            <a:pPr algn="just">
              <a:lnSpc>
                <a:spcPct val="170000"/>
              </a:lnSpc>
            </a:pPr>
            <a:r>
              <a:rPr lang="en-US" dirty="0" smtClean="0">
                <a:latin typeface="Arial" pitchFamily="34" charset="0"/>
                <a:cs typeface="Arial" pitchFamily="34" charset="0"/>
              </a:rPr>
              <a:t>The </a:t>
            </a:r>
            <a:r>
              <a:rPr lang="en-US" dirty="0" smtClean="0">
                <a:latin typeface="Arial" pitchFamily="34" charset="0"/>
                <a:cs typeface="Arial" pitchFamily="34" charset="0"/>
              </a:rPr>
              <a:t>total </a:t>
            </a:r>
            <a:r>
              <a:rPr lang="en-US" b="1" dirty="0" smtClean="0">
                <a:latin typeface="Arial" pitchFamily="34" charset="0"/>
                <a:cs typeface="Arial" pitchFamily="34" charset="0"/>
              </a:rPr>
              <a:t>rate of goiter </a:t>
            </a:r>
            <a:r>
              <a:rPr lang="en-US" dirty="0" smtClean="0">
                <a:latin typeface="Arial" pitchFamily="34" charset="0"/>
                <a:cs typeface="Arial" pitchFamily="34" charset="0"/>
              </a:rPr>
              <a:t>(TRG) is an indicator for the duration and severity of iodine deficiency in the population (GTZ 1997, </a:t>
            </a:r>
            <a:r>
              <a:rPr lang="en-US" dirty="0" err="1" smtClean="0">
                <a:latin typeface="Arial" pitchFamily="34" charset="0"/>
                <a:cs typeface="Arial" pitchFamily="34" charset="0"/>
              </a:rPr>
              <a:t>Jellife</a:t>
            </a:r>
            <a:r>
              <a:rPr lang="en-US" dirty="0" smtClean="0">
                <a:latin typeface="Arial" pitchFamily="34" charset="0"/>
                <a:cs typeface="Arial" pitchFamily="34" charset="0"/>
              </a:rPr>
              <a:t> 1989). </a:t>
            </a:r>
          </a:p>
          <a:p>
            <a:pPr algn="just">
              <a:lnSpc>
                <a:spcPct val="170000"/>
              </a:lnSpc>
            </a:pPr>
            <a:r>
              <a:rPr lang="en-US" dirty="0" smtClean="0">
                <a:latin typeface="Arial" pitchFamily="34" charset="0"/>
                <a:cs typeface="Arial" pitchFamily="34" charset="0"/>
              </a:rPr>
              <a:t>A more accurate measurement is the urinary excretion of iodine (UIE), which is a recommended method when measuring school children.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just">
              <a:lnSpc>
                <a:spcPct val="150000"/>
              </a:lnSpc>
              <a:buFont typeface="Wingdings" pitchFamily="2" charset="2"/>
              <a:buChar char="q"/>
            </a:pPr>
            <a:r>
              <a:rPr lang="en-US" sz="2800" b="1" dirty="0" smtClean="0">
                <a:latin typeface="Arial" pitchFamily="34" charset="0"/>
                <a:cs typeface="Arial" pitchFamily="34" charset="0"/>
              </a:rPr>
              <a:t>Low </a:t>
            </a:r>
            <a:r>
              <a:rPr lang="en-US" sz="2800" b="1" dirty="0" smtClean="0">
                <a:latin typeface="Arial" pitchFamily="34" charset="0"/>
                <a:cs typeface="Arial" pitchFamily="34" charset="0"/>
              </a:rPr>
              <a:t>hemoglobin level </a:t>
            </a:r>
            <a:r>
              <a:rPr lang="en-US" sz="2800" dirty="0" smtClean="0">
                <a:latin typeface="Arial" pitchFamily="34" charset="0"/>
                <a:cs typeface="Arial" pitchFamily="34" charset="0"/>
              </a:rPr>
              <a:t>indicates (</a:t>
            </a:r>
            <a:r>
              <a:rPr lang="en-US" sz="2800" b="1" dirty="0" smtClean="0">
                <a:latin typeface="Arial" pitchFamily="34" charset="0"/>
                <a:cs typeface="Arial" pitchFamily="34" charset="0"/>
              </a:rPr>
              <a:t>nutritional) anemia (iron deficiency</a:t>
            </a:r>
            <a:r>
              <a:rPr lang="en-US" sz="2800" dirty="0" smtClean="0">
                <a:latin typeface="Arial" pitchFamily="34" charset="0"/>
                <a:cs typeface="Arial" pitchFamily="34" charset="0"/>
              </a:rPr>
              <a:t>), </a:t>
            </a:r>
          </a:p>
          <a:p>
            <a:pPr algn="just">
              <a:lnSpc>
                <a:spcPct val="150000"/>
              </a:lnSpc>
            </a:pPr>
            <a:r>
              <a:rPr lang="en-US" sz="2800" dirty="0" smtClean="0">
                <a:latin typeface="Arial" pitchFamily="34" charset="0"/>
                <a:cs typeface="Arial" pitchFamily="34" charset="0"/>
              </a:rPr>
              <a:t>which increases the risk of infections and reduces the level of mental and physical activity. </a:t>
            </a:r>
          </a:p>
          <a:p>
            <a:pPr algn="just">
              <a:lnSpc>
                <a:spcPct val="150000"/>
              </a:lnSpc>
            </a:pPr>
            <a:r>
              <a:rPr lang="en-US" sz="2800" dirty="0" smtClean="0">
                <a:latin typeface="Arial" pitchFamily="34" charset="0"/>
                <a:cs typeface="Arial" pitchFamily="34" charset="0"/>
              </a:rPr>
              <a:t>Specifically women between puberty and menopause are at higher risk for iron deficiency anemia than men and women of other age groups. </a:t>
            </a:r>
          </a:p>
          <a:p>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lnSpc>
                <a:spcPct val="150000"/>
              </a:lnSpc>
            </a:pPr>
            <a:endParaRPr lang="en-US" sz="2800" dirty="0" smtClean="0">
              <a:latin typeface="Arial" pitchFamily="34" charset="0"/>
              <a:cs typeface="Arial" pitchFamily="34" charset="0"/>
            </a:endParaRPr>
          </a:p>
          <a:p>
            <a:pPr algn="just">
              <a:lnSpc>
                <a:spcPct val="150000"/>
              </a:lnSpc>
            </a:pPr>
            <a:r>
              <a:rPr lang="en-US" sz="2800" dirty="0" smtClean="0">
                <a:latin typeface="Arial" pitchFamily="34" charset="0"/>
                <a:cs typeface="Arial" pitchFamily="34" charset="0"/>
              </a:rPr>
              <a:t>Pregnancy </a:t>
            </a:r>
            <a:r>
              <a:rPr lang="en-US" sz="2800" dirty="0" smtClean="0">
                <a:latin typeface="Arial" pitchFamily="34" charset="0"/>
                <a:cs typeface="Arial" pitchFamily="34" charset="0"/>
              </a:rPr>
              <a:t>also places extra iron demands on women.</a:t>
            </a:r>
          </a:p>
          <a:p>
            <a:pPr algn="just">
              <a:lnSpc>
                <a:spcPct val="150000"/>
              </a:lnSpc>
            </a:pPr>
            <a:r>
              <a:rPr lang="en-US" sz="2800" dirty="0" smtClean="0">
                <a:latin typeface="Arial" pitchFamily="34" charset="0"/>
                <a:cs typeface="Arial" pitchFamily="34" charset="0"/>
              </a:rPr>
              <a:t> Symptoms of </a:t>
            </a:r>
            <a:r>
              <a:rPr lang="en-US" sz="2800" dirty="0" smtClean="0">
                <a:latin typeface="Arial" pitchFamily="34" charset="0"/>
                <a:cs typeface="Arial" pitchFamily="34" charset="0"/>
              </a:rPr>
              <a:t>anemia </a:t>
            </a:r>
            <a:r>
              <a:rPr lang="en-US" sz="2800" dirty="0" smtClean="0">
                <a:latin typeface="Arial" pitchFamily="34" charset="0"/>
                <a:cs typeface="Arial" pitchFamily="34" charset="0"/>
              </a:rPr>
              <a:t>are caused by inadequate oxygen reaching important organs, such as your muscles, heart, and brain.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lgn="just">
              <a:lnSpc>
                <a:spcPct val="160000"/>
              </a:lnSpc>
            </a:pPr>
            <a:r>
              <a:rPr lang="en-US" sz="2800" dirty="0" smtClean="0">
                <a:latin typeface="Arial" pitchFamily="34" charset="0"/>
                <a:cs typeface="Arial" pitchFamily="34" charset="0"/>
              </a:rPr>
              <a:t>As </a:t>
            </a:r>
            <a:r>
              <a:rPr lang="en-US" sz="2800" dirty="0" smtClean="0">
                <a:latin typeface="Arial" pitchFamily="34" charset="0"/>
                <a:cs typeface="Arial" pitchFamily="34" charset="0"/>
              </a:rPr>
              <a:t>a consequence, your heart and lungs have to work harder to deliver oxygen to these organs.</a:t>
            </a:r>
          </a:p>
          <a:p>
            <a:pPr algn="just">
              <a:lnSpc>
                <a:spcPct val="160000"/>
              </a:lnSpc>
            </a:pPr>
            <a:r>
              <a:rPr lang="en-US" sz="2800" dirty="0" smtClean="0">
                <a:latin typeface="Arial" pitchFamily="34" charset="0"/>
                <a:cs typeface="Arial" pitchFamily="34" charset="0"/>
              </a:rPr>
              <a:t> The symptoms are:</a:t>
            </a:r>
          </a:p>
          <a:p>
            <a:pPr lvl="6" algn="just">
              <a:lnSpc>
                <a:spcPct val="160000"/>
              </a:lnSpc>
              <a:buFontTx/>
              <a:buChar char="-"/>
            </a:pPr>
            <a:r>
              <a:rPr lang="en-US" sz="2800" dirty="0" smtClean="0">
                <a:latin typeface="Arial" pitchFamily="34" charset="0"/>
                <a:cs typeface="Arial" pitchFamily="34" charset="0"/>
              </a:rPr>
              <a:t>loss of stamina, </a:t>
            </a:r>
          </a:p>
          <a:p>
            <a:pPr lvl="6" algn="just">
              <a:lnSpc>
                <a:spcPct val="160000"/>
              </a:lnSpc>
              <a:buFontTx/>
              <a:buChar char="-"/>
            </a:pPr>
            <a:r>
              <a:rPr lang="en-US" sz="2800" dirty="0" smtClean="0">
                <a:latin typeface="Arial" pitchFamily="34" charset="0"/>
                <a:cs typeface="Arial" pitchFamily="34" charset="0"/>
              </a:rPr>
              <a:t>shortness of breath, </a:t>
            </a:r>
          </a:p>
          <a:p>
            <a:pPr lvl="6" algn="just">
              <a:lnSpc>
                <a:spcPct val="160000"/>
              </a:lnSpc>
              <a:buFontTx/>
              <a:buChar char="-"/>
            </a:pPr>
            <a:r>
              <a:rPr lang="en-US" sz="2800" dirty="0" smtClean="0">
                <a:latin typeface="Arial" pitchFamily="34" charset="0"/>
                <a:cs typeface="Arial" pitchFamily="34" charset="0"/>
              </a:rPr>
              <a:t>rapid heart beat,</a:t>
            </a:r>
          </a:p>
          <a:p>
            <a:pPr lvl="6" algn="just">
              <a:lnSpc>
                <a:spcPct val="160000"/>
              </a:lnSpc>
              <a:buFontTx/>
              <a:buChar char="-"/>
            </a:pPr>
            <a:r>
              <a:rPr lang="en-US" sz="2800" dirty="0" smtClean="0">
                <a:latin typeface="Arial" pitchFamily="34" charset="0"/>
                <a:cs typeface="Arial" pitchFamily="34" charset="0"/>
              </a:rPr>
              <a:t>paleness, </a:t>
            </a:r>
          </a:p>
          <a:p>
            <a:pPr lvl="6" algn="just">
              <a:lnSpc>
                <a:spcPct val="160000"/>
              </a:lnSpc>
              <a:buFontTx/>
              <a:buChar char="-"/>
            </a:pPr>
            <a:r>
              <a:rPr lang="en-US" sz="2800" dirty="0" smtClean="0">
                <a:latin typeface="Arial" pitchFamily="34" charset="0"/>
                <a:cs typeface="Arial" pitchFamily="34" charset="0"/>
              </a:rPr>
              <a:t>headache, </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828800"/>
          </a:xfrm>
        </p:spPr>
        <p:txBody>
          <a:bodyPr>
            <a:normAutofit/>
          </a:bodyPr>
          <a:lstStyle/>
          <a:p>
            <a:pPr>
              <a:buFont typeface="Wingdings" pitchFamily="2" charset="2"/>
              <a:buChar char="ü"/>
            </a:pPr>
            <a:r>
              <a:rPr lang="en-US" sz="2800" dirty="0" smtClean="0">
                <a:latin typeface="Arial" pitchFamily="34" charset="0"/>
                <a:cs typeface="Arial" pitchFamily="34" charset="0"/>
              </a:rPr>
              <a:t>There are four dimensions of food security</a:t>
            </a:r>
            <a:r>
              <a:rPr lang="en-US" sz="3100" dirty="0" smtClean="0">
                <a:latin typeface="Arial" pitchFamily="34" charset="0"/>
                <a:cs typeface="Arial" pitchFamily="34" charset="0"/>
              </a:rPr>
              <a:t>.  </a:t>
            </a:r>
            <a:endParaRPr lang="en-US" dirty="0"/>
          </a:p>
        </p:txBody>
      </p:sp>
      <p:sp>
        <p:nvSpPr>
          <p:cNvPr id="3" name="Content Placeholder 2"/>
          <p:cNvSpPr>
            <a:spLocks noGrp="1"/>
          </p:cNvSpPr>
          <p:nvPr>
            <p:ph idx="1"/>
          </p:nvPr>
        </p:nvSpPr>
        <p:spPr>
          <a:xfrm>
            <a:off x="304800" y="1143000"/>
            <a:ext cx="8839200" cy="4983163"/>
          </a:xfrm>
        </p:spPr>
        <p:txBody>
          <a:bodyPr/>
          <a:lstStyle/>
          <a:p>
            <a:pPr>
              <a:buNone/>
            </a:pPr>
            <a:endParaRPr lang="en-US" dirty="0" smtClean="0"/>
          </a:p>
          <a:p>
            <a:pPr>
              <a:buFont typeface="Wingdings" pitchFamily="2" charset="2"/>
              <a:buChar char="v"/>
            </a:pPr>
            <a:r>
              <a:rPr lang="en-US" sz="2800" dirty="0" smtClean="0"/>
              <a:t> food </a:t>
            </a:r>
            <a:r>
              <a:rPr lang="en-US" sz="2800" i="1" dirty="0" smtClean="0"/>
              <a:t>availability</a:t>
            </a:r>
          </a:p>
          <a:p>
            <a:pPr>
              <a:buFont typeface="Wingdings" pitchFamily="2" charset="2"/>
              <a:buChar char="v"/>
            </a:pPr>
            <a:r>
              <a:rPr lang="en-US" sz="2800" dirty="0" smtClean="0"/>
              <a:t> food </a:t>
            </a:r>
            <a:r>
              <a:rPr lang="en-US" sz="2800" i="1" dirty="0" smtClean="0"/>
              <a:t>access                   </a:t>
            </a:r>
            <a:r>
              <a:rPr lang="en-US" sz="2000" i="1" dirty="0" smtClean="0"/>
              <a:t>Important ant  pillars for food security definition.</a:t>
            </a:r>
            <a:endParaRPr lang="en-US" sz="2800" i="1" dirty="0" smtClean="0"/>
          </a:p>
          <a:p>
            <a:pPr>
              <a:buFont typeface="Wingdings" pitchFamily="2" charset="2"/>
              <a:buChar char="v"/>
            </a:pPr>
            <a:r>
              <a:rPr lang="en-US" sz="2800" i="1" dirty="0" smtClean="0"/>
              <a:t> </a:t>
            </a:r>
            <a:r>
              <a:rPr lang="en-US" sz="2800" dirty="0" smtClean="0"/>
              <a:t>food </a:t>
            </a:r>
            <a:r>
              <a:rPr lang="en-US" sz="2800" i="1" dirty="0" smtClean="0"/>
              <a:t>utilization and</a:t>
            </a:r>
          </a:p>
          <a:p>
            <a:pPr>
              <a:buFont typeface="Wingdings" pitchFamily="2" charset="2"/>
              <a:buChar char="v"/>
            </a:pPr>
            <a:r>
              <a:rPr lang="en-US" sz="2800" i="1" dirty="0" smtClean="0"/>
              <a:t>food stability</a:t>
            </a:r>
          </a:p>
          <a:p>
            <a:pPr>
              <a:buNone/>
            </a:pPr>
            <a:r>
              <a:rPr lang="en-US" sz="2800" dirty="0" smtClean="0"/>
              <a:t> </a:t>
            </a:r>
            <a:endParaRPr lang="en-US" sz="2800" i="1" dirty="0" smtClean="0"/>
          </a:p>
          <a:p>
            <a:pPr>
              <a:buNone/>
            </a:pPr>
            <a:endParaRPr lang="en-US" dirty="0"/>
          </a:p>
        </p:txBody>
      </p:sp>
      <p:sp>
        <p:nvSpPr>
          <p:cNvPr id="4" name="Right Brace 3"/>
          <p:cNvSpPr/>
          <p:nvPr/>
        </p:nvSpPr>
        <p:spPr>
          <a:xfrm>
            <a:off x="3124200" y="1981200"/>
            <a:ext cx="914400" cy="990600"/>
          </a:xfrm>
          <a:prstGeom prst="rightBrace">
            <a:avLst>
              <a:gd name="adj1" fmla="val 34203"/>
              <a:gd name="adj2" fmla="val 511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lnSpc>
                <a:spcPct val="150000"/>
              </a:lnSpc>
              <a:buFontTx/>
              <a:buChar char="-"/>
            </a:pPr>
            <a:r>
              <a:rPr lang="en-US" sz="2800" dirty="0" smtClean="0">
                <a:latin typeface="Arial" pitchFamily="34" charset="0"/>
                <a:cs typeface="Arial" pitchFamily="34" charset="0"/>
              </a:rPr>
              <a:t>worsening of symptoms of other diseases, such as:</a:t>
            </a:r>
          </a:p>
          <a:p>
            <a:pPr algn="just">
              <a:lnSpc>
                <a:spcPct val="150000"/>
              </a:lnSpc>
              <a:buFont typeface="Wingdings" charset="2"/>
              <a:buChar char="v"/>
            </a:pP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Angina</a:t>
            </a:r>
            <a:r>
              <a:rPr lang="en-US" sz="2800" dirty="0" smtClean="0">
                <a:latin typeface="Arial" pitchFamily="34" charset="0"/>
                <a:cs typeface="Arial" pitchFamily="34" charset="0"/>
              </a:rPr>
              <a:t> (heart pain from inadequate oxygen) and</a:t>
            </a:r>
          </a:p>
          <a:p>
            <a:pPr algn="just">
              <a:lnSpc>
                <a:spcPct val="150000"/>
              </a:lnSpc>
              <a:buFont typeface="Wingdings" charset="2"/>
              <a:buChar char="v"/>
            </a:pP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claudicating</a:t>
            </a:r>
            <a:r>
              <a:rPr lang="en-US" sz="2800" dirty="0" smtClean="0">
                <a:latin typeface="Arial" pitchFamily="34" charset="0"/>
                <a:cs typeface="Arial" pitchFamily="34" charset="0"/>
              </a:rPr>
              <a:t> </a:t>
            </a:r>
            <a:r>
              <a:rPr lang="en-US" sz="2800" dirty="0" smtClean="0">
                <a:latin typeface="Arial" pitchFamily="34" charset="0"/>
                <a:cs typeface="Arial" pitchFamily="34" charset="0"/>
              </a:rPr>
              <a:t>(cramping in muscles when they are being used). </a:t>
            </a:r>
          </a:p>
          <a:p>
            <a:pPr algn="just">
              <a:lnSpc>
                <a:spcPct val="150000"/>
              </a:lnSpc>
            </a:pPr>
            <a:r>
              <a:rPr lang="en-US" sz="2800" dirty="0" smtClean="0">
                <a:latin typeface="Arial" pitchFamily="34" charset="0"/>
                <a:cs typeface="Arial" pitchFamily="34" charset="0"/>
              </a:rPr>
              <a:t>Iron deficiency </a:t>
            </a:r>
            <a:r>
              <a:rPr lang="en-US" sz="2800" dirty="0" smtClean="0">
                <a:latin typeface="Arial" pitchFamily="34" charset="0"/>
                <a:cs typeface="Arial" pitchFamily="34" charset="0"/>
              </a:rPr>
              <a:t>anemia </a:t>
            </a:r>
            <a:r>
              <a:rPr lang="en-US" sz="2800" dirty="0" smtClean="0">
                <a:latin typeface="Arial" pitchFamily="34" charset="0"/>
                <a:cs typeface="Arial" pitchFamily="34" charset="0"/>
              </a:rPr>
              <a:t>can be measured by haemoglobin concentration in the blood. </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lgn="just">
              <a:lnSpc>
                <a:spcPct val="160000"/>
              </a:lnSpc>
              <a:buNone/>
            </a:pPr>
            <a:r>
              <a:rPr lang="en-US" sz="2800" b="1" dirty="0" smtClean="0">
                <a:latin typeface="Arial" pitchFamily="34" charset="0"/>
                <a:cs typeface="Arial" pitchFamily="34" charset="0"/>
              </a:rPr>
              <a:t>Infant </a:t>
            </a:r>
            <a:r>
              <a:rPr lang="en-US" sz="2800" b="1" dirty="0" smtClean="0">
                <a:latin typeface="Arial" pitchFamily="34" charset="0"/>
                <a:cs typeface="Arial" pitchFamily="34" charset="0"/>
              </a:rPr>
              <a:t>and child mortality rate (IMR, CMR). </a:t>
            </a:r>
          </a:p>
          <a:p>
            <a:pPr algn="just">
              <a:lnSpc>
                <a:spcPct val="160000"/>
              </a:lnSpc>
            </a:pPr>
            <a:r>
              <a:rPr lang="en-US" sz="2800" dirty="0" smtClean="0">
                <a:latin typeface="Arial" pitchFamily="34" charset="0"/>
                <a:cs typeface="Arial" pitchFamily="34" charset="0"/>
              </a:rPr>
              <a:t>The IMR gives the number of infant deaths before the age of 1 year, divided by the number live births within the period of one year. </a:t>
            </a:r>
          </a:p>
          <a:p>
            <a:pPr algn="just">
              <a:lnSpc>
                <a:spcPct val="160000"/>
              </a:lnSpc>
            </a:pPr>
            <a:r>
              <a:rPr lang="en-US" sz="2800" dirty="0" smtClean="0">
                <a:latin typeface="Arial" pitchFamily="34" charset="0"/>
                <a:cs typeface="Arial" pitchFamily="34" charset="0"/>
              </a:rPr>
              <a:t>The CMR gives the number of deaths of children below 5 years, divided by the number of live births within the period of one year.</a:t>
            </a:r>
          </a:p>
          <a:p>
            <a:pPr algn="just">
              <a:lnSpc>
                <a:spcPct val="160000"/>
              </a:lnSpc>
            </a:pPr>
            <a:r>
              <a:rPr lang="en-US" sz="2800" dirty="0" smtClean="0">
                <a:latin typeface="Arial" pitchFamily="34" charset="0"/>
                <a:cs typeface="Arial" pitchFamily="34" charset="0"/>
              </a:rPr>
              <a:t> Its exact determination requires proper health statistics and a large sample </a:t>
            </a:r>
            <a:r>
              <a:rPr lang="en-US" sz="2800" dirty="0" smtClean="0">
                <a:latin typeface="Arial" pitchFamily="34" charset="0"/>
                <a:cs typeface="Arial" pitchFamily="34" charset="0"/>
              </a:rPr>
              <a:t>size. </a:t>
            </a:r>
            <a:endParaRPr lang="en-US" sz="2800" dirty="0" smtClean="0">
              <a:latin typeface="Arial" pitchFamily="34" charset="0"/>
              <a:cs typeface="Arial" pitchFamily="34" charset="0"/>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7500" lnSpcReduction="20000"/>
          </a:bodyPr>
          <a:lstStyle/>
          <a:p>
            <a:pPr marL="0" indent="0" algn="just">
              <a:lnSpc>
                <a:spcPct val="170000"/>
              </a:lnSpc>
              <a:buNone/>
            </a:pPr>
            <a:r>
              <a:rPr lang="en-US" b="1" dirty="0" smtClean="0">
                <a:latin typeface="Arial" pitchFamily="34" charset="0"/>
                <a:cs typeface="Arial" pitchFamily="34" charset="0"/>
              </a:rPr>
              <a:t>Low-birth-weight rate (LBW)</a:t>
            </a:r>
          </a:p>
          <a:p>
            <a:pPr algn="just">
              <a:lnSpc>
                <a:spcPct val="170000"/>
              </a:lnSpc>
            </a:pPr>
            <a:r>
              <a:rPr lang="en-US" dirty="0" smtClean="0">
                <a:latin typeface="Arial" pitchFamily="34" charset="0"/>
                <a:cs typeface="Arial" pitchFamily="34" charset="0"/>
              </a:rPr>
              <a:t> is defined as the number of live births with birth-weight less than 2500g divided by the total number of live births with recorded birth weight.</a:t>
            </a:r>
          </a:p>
          <a:p>
            <a:pPr algn="just">
              <a:lnSpc>
                <a:spcPct val="170000"/>
              </a:lnSpc>
            </a:pPr>
            <a:r>
              <a:rPr lang="en-US" dirty="0" smtClean="0">
                <a:latin typeface="Arial" pitchFamily="34" charset="0"/>
                <a:cs typeface="Arial" pitchFamily="34" charset="0"/>
              </a:rPr>
              <a:t> LBW is a result of intra-uterine growth retardation and indicates severe malnutrition or poor health of pregnant women. </a:t>
            </a:r>
          </a:p>
          <a:p>
            <a:pPr algn="just">
              <a:lnSpc>
                <a:spcPct val="170000"/>
              </a:lnSpc>
            </a:pPr>
            <a:r>
              <a:rPr lang="en-US" dirty="0" smtClean="0">
                <a:latin typeface="Arial" pitchFamily="34" charset="0"/>
                <a:cs typeface="Arial" pitchFamily="34" charset="0"/>
              </a:rPr>
              <a:t>It predicts future under nutrition and potential health problems particularly in the first year of life.</a:t>
            </a:r>
          </a:p>
          <a:p>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algn="just">
              <a:lnSpc>
                <a:spcPct val="170000"/>
              </a:lnSpc>
            </a:pPr>
            <a:r>
              <a:rPr lang="en-US" dirty="0" smtClean="0">
                <a:latin typeface="Arial" pitchFamily="34" charset="0"/>
                <a:cs typeface="Arial" pitchFamily="34" charset="0"/>
              </a:rPr>
              <a:t> LBW indicates the overall nutrition and health situation within an area.</a:t>
            </a:r>
          </a:p>
          <a:p>
            <a:pPr algn="just">
              <a:lnSpc>
                <a:spcPct val="170000"/>
              </a:lnSpc>
            </a:pPr>
            <a:r>
              <a:rPr lang="en-US" dirty="0" smtClean="0">
                <a:latin typeface="Arial" pitchFamily="34" charset="0"/>
                <a:cs typeface="Arial" pitchFamily="34" charset="0"/>
              </a:rPr>
              <a:t> Areas showing high rates need intensive health and nutrition intervention with special attention to infants and women. </a:t>
            </a:r>
          </a:p>
          <a:p>
            <a:pPr algn="just">
              <a:lnSpc>
                <a:spcPct val="170000"/>
              </a:lnSpc>
            </a:pPr>
            <a:r>
              <a:rPr lang="en-US" dirty="0" smtClean="0">
                <a:latin typeface="Arial" pitchFamily="34" charset="0"/>
                <a:cs typeface="Arial" pitchFamily="34" charset="0"/>
              </a:rPr>
              <a:t>Low birth weight rates have to be collected from district health statistics (GTZ 1989, WHO 1996).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50000"/>
              </a:lnSpc>
            </a:pP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2700" b="1" dirty="0" smtClean="0">
                <a:latin typeface="Arial" pitchFamily="34" charset="0"/>
                <a:cs typeface="Arial" pitchFamily="34" charset="0"/>
              </a:rPr>
              <a:t>Indicators </a:t>
            </a:r>
            <a:r>
              <a:rPr lang="en-US" sz="2700" b="1" dirty="0" smtClean="0">
                <a:latin typeface="Arial" pitchFamily="34" charset="0"/>
                <a:cs typeface="Arial" pitchFamily="34" charset="0"/>
              </a:rPr>
              <a:t>for measuring the immediate causes </a:t>
            </a:r>
            <a:r>
              <a:rPr lang="en-US" sz="2700" b="1" dirty="0" smtClean="0">
                <a:latin typeface="Arial" pitchFamily="34" charset="0"/>
                <a:cs typeface="Arial" pitchFamily="34" charset="0"/>
              </a:rPr>
              <a:t>of malnutrition </a:t>
            </a:r>
            <a:r>
              <a:rPr lang="en-US" sz="3100" b="1" dirty="0" smtClean="0"/>
              <a:t/>
            </a:r>
            <a:br>
              <a:rPr lang="en-US" sz="3100" b="1" dirty="0" smtClean="0"/>
            </a:br>
            <a:endParaRPr lang="en-US" sz="3100" b="1" dirty="0"/>
          </a:p>
        </p:txBody>
      </p:sp>
      <p:sp>
        <p:nvSpPr>
          <p:cNvPr id="3" name="Content Placeholder 2"/>
          <p:cNvSpPr>
            <a:spLocks noGrp="1"/>
          </p:cNvSpPr>
          <p:nvPr>
            <p:ph idx="1"/>
          </p:nvPr>
        </p:nvSpPr>
        <p:spPr>
          <a:xfrm>
            <a:off x="457200" y="1600200"/>
            <a:ext cx="8382000" cy="4525963"/>
          </a:xfrm>
        </p:spPr>
        <p:txBody>
          <a:bodyPr/>
          <a:lstStyle/>
          <a:p>
            <a:pPr algn="just">
              <a:lnSpc>
                <a:spcPct val="150000"/>
              </a:lnSpc>
            </a:pPr>
            <a:r>
              <a:rPr lang="en-US" sz="2800" dirty="0" smtClean="0">
                <a:latin typeface="Arial" pitchFamily="34" charset="0"/>
                <a:cs typeface="Arial" pitchFamily="34" charset="0"/>
              </a:rPr>
              <a:t>People’s nutritional status is influenced by their food consumption and their health status. </a:t>
            </a:r>
          </a:p>
          <a:p>
            <a:pPr algn="just">
              <a:lnSpc>
                <a:spcPct val="150000"/>
              </a:lnSpc>
            </a:pPr>
            <a:r>
              <a:rPr lang="en-US" sz="2800" dirty="0" smtClean="0">
                <a:latin typeface="Arial" pitchFamily="34" charset="0"/>
                <a:cs typeface="Arial" pitchFamily="34" charset="0"/>
              </a:rPr>
              <a:t>The above- mentioned indicators also provide a first indication on whether the causes of malnutrition are food or health related or both.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b="1" dirty="0" smtClean="0">
                <a:latin typeface="Arial" pitchFamily="34" charset="0"/>
                <a:cs typeface="Arial" pitchFamily="34" charset="0"/>
              </a:rPr>
              <a:t>Food consumption indicators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5486400"/>
          </a:xfrm>
        </p:spPr>
        <p:txBody>
          <a:bodyPr>
            <a:normAutofit fontScale="62500" lnSpcReduction="20000"/>
          </a:bodyPr>
          <a:lstStyle/>
          <a:p>
            <a:pPr algn="just">
              <a:lnSpc>
                <a:spcPct val="170000"/>
              </a:lnSpc>
            </a:pPr>
            <a:r>
              <a:rPr lang="en-US" dirty="0" smtClean="0">
                <a:latin typeface="Arial" pitchFamily="34" charset="0"/>
                <a:cs typeface="Arial" pitchFamily="34" charset="0"/>
              </a:rPr>
              <a:t>Food consumption is one of the first direct influences of the nutritional status of a person. </a:t>
            </a:r>
          </a:p>
          <a:p>
            <a:pPr algn="just">
              <a:lnSpc>
                <a:spcPct val="170000"/>
              </a:lnSpc>
            </a:pPr>
            <a:r>
              <a:rPr lang="en-US" dirty="0" smtClean="0">
                <a:latin typeface="Arial" pitchFamily="34" charset="0"/>
                <a:cs typeface="Arial" pitchFamily="34" charset="0"/>
              </a:rPr>
              <a:t>Beside food availability and access, other factors determine the actual food consumption of an individual and household. </a:t>
            </a:r>
          </a:p>
          <a:p>
            <a:pPr algn="just">
              <a:lnSpc>
                <a:spcPct val="170000"/>
              </a:lnSpc>
            </a:pPr>
            <a:r>
              <a:rPr lang="en-US" dirty="0" smtClean="0">
                <a:latin typeface="Arial" pitchFamily="34" charset="0"/>
                <a:cs typeface="Arial" pitchFamily="34" charset="0"/>
              </a:rPr>
              <a:t>Such factors could be:</a:t>
            </a:r>
          </a:p>
          <a:p>
            <a:pPr algn="just">
              <a:lnSpc>
                <a:spcPct val="170000"/>
              </a:lnSpc>
              <a:buFontTx/>
              <a:buChar char="-"/>
            </a:pPr>
            <a:r>
              <a:rPr lang="en-US" dirty="0" smtClean="0">
                <a:latin typeface="Arial" pitchFamily="34" charset="0"/>
                <a:cs typeface="Arial" pitchFamily="34" charset="0"/>
              </a:rPr>
              <a:t>time availability, especially of women, </a:t>
            </a:r>
          </a:p>
          <a:p>
            <a:pPr algn="just">
              <a:lnSpc>
                <a:spcPct val="170000"/>
              </a:lnSpc>
              <a:buFontTx/>
              <a:buChar char="-"/>
            </a:pPr>
            <a:r>
              <a:rPr lang="en-US" dirty="0" smtClean="0">
                <a:latin typeface="Arial" pitchFamily="34" charset="0"/>
                <a:cs typeface="Arial" pitchFamily="34" charset="0"/>
              </a:rPr>
              <a:t>access to food processing technology (mills, dryers, stoves), </a:t>
            </a:r>
          </a:p>
          <a:p>
            <a:pPr algn="just">
              <a:lnSpc>
                <a:spcPct val="170000"/>
              </a:lnSpc>
              <a:buFontTx/>
              <a:buChar char="-"/>
            </a:pPr>
            <a:r>
              <a:rPr lang="en-US" dirty="0" smtClean="0">
                <a:latin typeface="Arial" pitchFamily="34" charset="0"/>
                <a:cs typeface="Arial" pitchFamily="34" charset="0"/>
              </a:rPr>
              <a:t>food storing capacity,</a:t>
            </a:r>
          </a:p>
          <a:p>
            <a:pPr algn="just">
              <a:lnSpc>
                <a:spcPct val="170000"/>
              </a:lnSpc>
              <a:buFontTx/>
              <a:buChar char="-"/>
            </a:pPr>
            <a:r>
              <a:rPr lang="en-US" dirty="0" smtClean="0">
                <a:latin typeface="Arial" pitchFamily="34" charset="0"/>
                <a:cs typeface="Arial" pitchFamily="34" charset="0"/>
              </a:rPr>
              <a:t> skills and knowledge on food preparation,</a:t>
            </a:r>
          </a:p>
          <a:p>
            <a:pPr algn="just">
              <a:lnSpc>
                <a:spcPct val="170000"/>
              </a:lnSpc>
              <a:buFontTx/>
              <a:buChar char="-"/>
            </a:pPr>
            <a:r>
              <a:rPr lang="en-US" dirty="0" smtClean="0">
                <a:latin typeface="Arial" pitchFamily="34" charset="0"/>
                <a:cs typeface="Arial" pitchFamily="34" charset="0"/>
              </a:rPr>
              <a:t>availability or access to cooking tools or fuel.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lnSpc>
                <a:spcPct val="150000"/>
              </a:lnSpc>
            </a:pPr>
            <a:r>
              <a:rPr lang="en-US" sz="2800" dirty="0" smtClean="0">
                <a:latin typeface="Arial" pitchFamily="34" charset="0"/>
                <a:cs typeface="Arial" pitchFamily="34" charset="0"/>
              </a:rPr>
              <a:t>Various methods do exist to measure food consumption. </a:t>
            </a:r>
          </a:p>
          <a:p>
            <a:pPr algn="just">
              <a:lnSpc>
                <a:spcPct val="150000"/>
              </a:lnSpc>
            </a:pPr>
            <a:r>
              <a:rPr lang="en-US" sz="2800" dirty="0" smtClean="0">
                <a:latin typeface="Arial" pitchFamily="34" charset="0"/>
                <a:cs typeface="Arial" pitchFamily="34" charset="0"/>
              </a:rPr>
              <a:t>Comprehensive food consumption surveys are time intensive and complex, </a:t>
            </a:r>
          </a:p>
          <a:p>
            <a:pPr algn="just">
              <a:lnSpc>
                <a:spcPct val="150000"/>
              </a:lnSpc>
            </a:pPr>
            <a:r>
              <a:rPr lang="en-US" sz="2800" dirty="0" smtClean="0">
                <a:latin typeface="Arial" pitchFamily="34" charset="0"/>
                <a:cs typeface="Arial" pitchFamily="34" charset="0"/>
              </a:rPr>
              <a:t>In addition, seasonal variations make the data hard to interpret. </a:t>
            </a:r>
          </a:p>
          <a:p>
            <a:pPr algn="just">
              <a:lnSpc>
                <a:spcPct val="150000"/>
              </a:lnSpc>
            </a:pPr>
            <a:r>
              <a:rPr lang="en-US" sz="2800" dirty="0" smtClean="0">
                <a:latin typeface="Arial" pitchFamily="34" charset="0"/>
                <a:cs typeface="Arial" pitchFamily="34" charset="0"/>
              </a:rPr>
              <a:t>Therefore, indicators which are easy to collect should be chosen</a:t>
            </a:r>
            <a:r>
              <a:rPr lang="en-US" dirty="0" smtClean="0">
                <a:latin typeface="Arial" pitchFamily="34" charset="0"/>
                <a:cs typeface="Arial" pitchFamily="34" charset="0"/>
              </a:rPr>
              <a:t>.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algn="just">
              <a:lnSpc>
                <a:spcPct val="160000"/>
              </a:lnSpc>
              <a:buFont typeface="Wingdings" pitchFamily="2" charset="2"/>
              <a:buChar char="Ø"/>
            </a:pPr>
            <a:r>
              <a:rPr lang="en-US" sz="3600" dirty="0" smtClean="0">
                <a:latin typeface="Arial" pitchFamily="34" charset="0"/>
                <a:cs typeface="Arial" pitchFamily="34" charset="0"/>
              </a:rPr>
              <a:t>Easily assessable indicators are: </a:t>
            </a:r>
          </a:p>
          <a:p>
            <a:pPr algn="just">
              <a:lnSpc>
                <a:spcPct val="160000"/>
              </a:lnSpc>
              <a:buFont typeface="Wingdings" charset="2"/>
              <a:buChar char="Ø"/>
            </a:pPr>
            <a:r>
              <a:rPr lang="en-US" sz="3000" b="1" dirty="0" smtClean="0">
                <a:latin typeface="Arial" pitchFamily="34" charset="0"/>
                <a:cs typeface="Arial" pitchFamily="34" charset="0"/>
              </a:rPr>
              <a:t>number of meals</a:t>
            </a:r>
            <a:r>
              <a:rPr lang="en-US" sz="3000" dirty="0" smtClean="0">
                <a:latin typeface="Arial" pitchFamily="34" charset="0"/>
                <a:cs typeface="Arial" pitchFamily="34" charset="0"/>
              </a:rPr>
              <a:t>, especially number of meals for children and number of meals for women compared to men, </a:t>
            </a:r>
          </a:p>
          <a:p>
            <a:pPr algn="just">
              <a:lnSpc>
                <a:spcPct val="160000"/>
              </a:lnSpc>
              <a:buFont typeface="Wingdings" charset="2"/>
              <a:buChar char="Ø"/>
            </a:pPr>
            <a:r>
              <a:rPr lang="en-US" sz="3000" dirty="0" smtClean="0">
                <a:latin typeface="Arial" pitchFamily="34" charset="0"/>
                <a:cs typeface="Arial" pitchFamily="34" charset="0"/>
              </a:rPr>
              <a:t>  </a:t>
            </a:r>
            <a:r>
              <a:rPr lang="en-US" sz="3000" b="1" dirty="0" smtClean="0">
                <a:latin typeface="Arial" pitchFamily="34" charset="0"/>
                <a:cs typeface="Arial" pitchFamily="34" charset="0"/>
              </a:rPr>
              <a:t>numbers of different food items consumed</a:t>
            </a:r>
            <a:r>
              <a:rPr lang="en-US" sz="3000" dirty="0" smtClean="0">
                <a:latin typeface="Arial" pitchFamily="34" charset="0"/>
                <a:cs typeface="Arial" pitchFamily="34" charset="0"/>
              </a:rPr>
              <a:t>, which can be aggregated by food groups, such as number of animal products, fat or protein rich food items, number of Vitamin A rich foods, number of ingredients, </a:t>
            </a:r>
          </a:p>
          <a:p>
            <a:pPr algn="just">
              <a:lnSpc>
                <a:spcPct val="160000"/>
              </a:lnSpc>
              <a:buFont typeface="Wingdings" charset="2"/>
              <a:buChar char="Ø"/>
            </a:pPr>
            <a:r>
              <a:rPr lang="en-US" sz="3000" dirty="0" smtClean="0">
                <a:latin typeface="Arial" pitchFamily="34" charset="0"/>
                <a:cs typeface="Arial" pitchFamily="34" charset="0"/>
              </a:rPr>
              <a:t> </a:t>
            </a:r>
            <a:r>
              <a:rPr lang="en-US" sz="3000" b="1" dirty="0" smtClean="0">
                <a:latin typeface="Arial" pitchFamily="34" charset="0"/>
                <a:cs typeface="Arial" pitchFamily="34" charset="0"/>
              </a:rPr>
              <a:t>frequency of most common food items </a:t>
            </a:r>
            <a:r>
              <a:rPr lang="en-US" sz="3000" dirty="0" smtClean="0">
                <a:latin typeface="Arial" pitchFamily="34" charset="0"/>
                <a:cs typeface="Arial" pitchFamily="34" charset="0"/>
              </a:rPr>
              <a:t>(categorized as daily, weekly, </a:t>
            </a:r>
            <a:r>
              <a:rPr lang="en-US" sz="3000" dirty="0" smtClean="0">
                <a:latin typeface="Arial" pitchFamily="34" charset="0"/>
                <a:cs typeface="Arial" pitchFamily="34" charset="0"/>
              </a:rPr>
              <a:t>monthly or seasonally) </a:t>
            </a:r>
            <a:r>
              <a:rPr lang="en-US" sz="3000" dirty="0" smtClean="0">
                <a:latin typeface="Arial" pitchFamily="34" charset="0"/>
                <a:cs typeface="Arial" pitchFamily="34" charset="0"/>
              </a:rPr>
              <a:t>serves as a powerful </a:t>
            </a:r>
            <a:r>
              <a:rPr lang="en-US" sz="3000" dirty="0" smtClean="0">
                <a:latin typeface="Arial" pitchFamily="34" charset="0"/>
                <a:cs typeface="Arial" pitchFamily="34" charset="0"/>
              </a:rPr>
              <a:t>indicator.</a:t>
            </a:r>
            <a:endParaRPr lang="en-US" sz="3000" dirty="0" smtClean="0">
              <a:latin typeface="Arial" pitchFamily="34" charset="0"/>
              <a:cs typeface="Arial" pitchFamily="34" charset="0"/>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lnSpc>
                <a:spcPct val="150000"/>
              </a:lnSpc>
              <a:buFont typeface="Wingdings" charset="2"/>
              <a:buChar char="Ø"/>
            </a:pPr>
            <a:endParaRPr lang="en-US" sz="2800" b="1" dirty="0" smtClean="0">
              <a:latin typeface="Arial" pitchFamily="34" charset="0"/>
              <a:cs typeface="Arial" pitchFamily="34" charset="0"/>
            </a:endParaRPr>
          </a:p>
          <a:p>
            <a:pPr algn="just">
              <a:lnSpc>
                <a:spcPct val="150000"/>
              </a:lnSpc>
              <a:buFont typeface="Wingdings" charset="2"/>
              <a:buChar char="Ø"/>
            </a:pPr>
            <a:r>
              <a:rPr lang="en-US" sz="2800" b="1" dirty="0" smtClean="0">
                <a:latin typeface="Arial" pitchFamily="34" charset="0"/>
                <a:cs typeface="Arial" pitchFamily="34" charset="0"/>
              </a:rPr>
              <a:t>frequency </a:t>
            </a:r>
            <a:r>
              <a:rPr lang="en-US" sz="2800" b="1" dirty="0" smtClean="0">
                <a:latin typeface="Arial" pitchFamily="34" charset="0"/>
                <a:cs typeface="Arial" pitchFamily="34" charset="0"/>
              </a:rPr>
              <a:t>of consumption of famine food or wild foods </a:t>
            </a:r>
            <a:r>
              <a:rPr lang="en-US" sz="2800" dirty="0" smtClean="0">
                <a:latin typeface="Arial" pitchFamily="34" charset="0"/>
                <a:cs typeface="Arial" pitchFamily="34" charset="0"/>
              </a:rPr>
              <a:t>indicates poor or food insecure households (Care 1996), </a:t>
            </a:r>
          </a:p>
          <a:p>
            <a:pPr algn="just">
              <a:lnSpc>
                <a:spcPct val="150000"/>
              </a:lnSpc>
              <a:buFont typeface="Wingdings" charset="2"/>
              <a:buChar char="Ø"/>
            </a:pPr>
            <a:r>
              <a:rPr lang="en-US" sz="2800" dirty="0" smtClean="0">
                <a:latin typeface="Arial" pitchFamily="34" charset="0"/>
                <a:cs typeface="Arial" pitchFamily="34" charset="0"/>
              </a:rPr>
              <a:t> </a:t>
            </a:r>
            <a:r>
              <a:rPr lang="en-US" sz="2800" b="1" dirty="0" smtClean="0">
                <a:latin typeface="Arial" pitchFamily="34" charset="0"/>
                <a:cs typeface="Arial" pitchFamily="34" charset="0"/>
              </a:rPr>
              <a:t>number of meals consisting exclusively of staple food</a:t>
            </a:r>
            <a:r>
              <a:rPr lang="en-US" sz="2800" dirty="0" smtClean="0">
                <a:latin typeface="Arial" pitchFamily="34" charset="0"/>
                <a:cs typeface="Arial" pitchFamily="34" charset="0"/>
              </a:rPr>
              <a:t> is a suitable indicator in very poor societies, </a:t>
            </a:r>
          </a:p>
          <a:p>
            <a:pPr algn="just">
              <a:lnSpc>
                <a:spcPct val="150000"/>
              </a:lnSpc>
              <a:buNone/>
            </a:pPr>
            <a:endParaRPr lang="en-US" sz="2800" dirty="0" smtClean="0">
              <a:latin typeface="Arial" pitchFamily="34" charset="0"/>
              <a:cs typeface="Arial" pitchFamily="34" charset="0"/>
            </a:endParaRPr>
          </a:p>
          <a:p>
            <a:pPr algn="just">
              <a:lnSpc>
                <a:spcPct val="150000"/>
              </a:lnSpc>
            </a:pP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buNone/>
            </a:pPr>
            <a:endParaRPr lang="en-US" dirty="0" smtClean="0">
              <a:latin typeface="Arial" pitchFamily="34" charset="0"/>
              <a:cs typeface="Arial" pitchFamily="34" charset="0"/>
            </a:endParaRPr>
          </a:p>
          <a:p>
            <a:pPr algn="just">
              <a:lnSpc>
                <a:spcPct val="150000"/>
              </a:lnSpc>
              <a:buFont typeface="Wingdings" charset="2"/>
              <a:buChar char="Ø"/>
            </a:pPr>
            <a:r>
              <a:rPr lang="en-US" sz="2800" b="1" dirty="0" smtClean="0">
                <a:latin typeface="Arial" pitchFamily="34" charset="0"/>
                <a:cs typeface="Arial" pitchFamily="34" charset="0"/>
              </a:rPr>
              <a:t>amount </a:t>
            </a:r>
            <a:r>
              <a:rPr lang="en-US" sz="2800" b="1" dirty="0" smtClean="0">
                <a:latin typeface="Arial" pitchFamily="34" charset="0"/>
                <a:cs typeface="Arial" pitchFamily="34" charset="0"/>
              </a:rPr>
              <a:t>of staple food consumed per consumption unit</a:t>
            </a:r>
            <a:r>
              <a:rPr lang="en-US" sz="2800" dirty="0" smtClean="0">
                <a:latin typeface="Arial" pitchFamily="34" charset="0"/>
                <a:cs typeface="Arial" pitchFamily="34" charset="0"/>
              </a:rPr>
              <a:t>, from which the energy intake derived from staples, can be calculated. </a:t>
            </a:r>
          </a:p>
          <a:p>
            <a:pPr algn="just">
              <a:lnSpc>
                <a:spcPct val="150000"/>
              </a:lnSpc>
              <a:buFont typeface="Wingdings" charset="2"/>
              <a:buChar char="Ø"/>
            </a:pPr>
            <a:r>
              <a:rPr lang="en-US" sz="2800" dirty="0" smtClean="0">
                <a:latin typeface="Arial" pitchFamily="34" charset="0"/>
                <a:cs typeface="Arial" pitchFamily="34" charset="0"/>
              </a:rPr>
              <a:t> </a:t>
            </a:r>
            <a:r>
              <a:rPr lang="en-US" sz="2800" b="1" dirty="0" smtClean="0">
                <a:latin typeface="Arial" pitchFamily="34" charset="0"/>
                <a:cs typeface="Arial" pitchFamily="34" charset="0"/>
              </a:rPr>
              <a:t>percentage</a:t>
            </a:r>
            <a:r>
              <a:rPr lang="en-US" sz="2800" dirty="0" smtClean="0">
                <a:latin typeface="Arial" pitchFamily="34" charset="0"/>
                <a:cs typeface="Arial" pitchFamily="34" charset="0"/>
              </a:rPr>
              <a:t> </a:t>
            </a:r>
            <a:r>
              <a:rPr lang="en-US" sz="2800" dirty="0" smtClean="0">
                <a:latin typeface="Arial" pitchFamily="34" charset="0"/>
                <a:cs typeface="Arial" pitchFamily="34" charset="0"/>
              </a:rPr>
              <a:t>of households consuming </a:t>
            </a:r>
            <a:r>
              <a:rPr lang="en-US" sz="2800" b="1" dirty="0" smtClean="0">
                <a:latin typeface="Arial" pitchFamily="34" charset="0"/>
                <a:cs typeface="Arial" pitchFamily="34" charset="0"/>
              </a:rPr>
              <a:t>minimum daily caloric </a:t>
            </a:r>
            <a:r>
              <a:rPr lang="en-US" sz="2800" b="1" dirty="0" smtClean="0">
                <a:latin typeface="Arial" pitchFamily="34" charset="0"/>
                <a:cs typeface="Arial" pitchFamily="34" charset="0"/>
              </a:rPr>
              <a:t>requirements.</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800" b="1" dirty="0" smtClean="0">
                <a:latin typeface="Arial" pitchFamily="34" charset="0"/>
                <a:cs typeface="Arial" pitchFamily="34" charset="0"/>
              </a:rPr>
              <a:t>1.Food Availability</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algn="just">
              <a:lnSpc>
                <a:spcPct val="150000"/>
              </a:lnSpc>
            </a:pPr>
            <a:r>
              <a:rPr lang="en-US" sz="2800" dirty="0" smtClean="0">
                <a:latin typeface="Arial" pitchFamily="34" charset="0"/>
                <a:cs typeface="Arial" pitchFamily="34" charset="0"/>
              </a:rPr>
              <a:t>Food availability in a country, region or local area means that </a:t>
            </a:r>
            <a:r>
              <a:rPr lang="en-US" sz="2800" b="1" dirty="0" smtClean="0">
                <a:latin typeface="Arial" pitchFamily="34" charset="0"/>
                <a:cs typeface="Arial" pitchFamily="34" charset="0"/>
              </a:rPr>
              <a:t>food is physically present </a:t>
            </a:r>
            <a:r>
              <a:rPr lang="en-US" sz="2800" dirty="0" smtClean="0">
                <a:latin typeface="Arial" pitchFamily="34" charset="0"/>
                <a:cs typeface="Arial" pitchFamily="34" charset="0"/>
              </a:rPr>
              <a:t>because it has been grown, manufactured, imported and/or transported there.</a:t>
            </a:r>
          </a:p>
          <a:p>
            <a:pPr algn="just">
              <a:lnSpc>
                <a:spcPct val="150000"/>
              </a:lnSpc>
            </a:pPr>
            <a:r>
              <a:rPr lang="en-US" sz="2800" dirty="0" smtClean="0">
                <a:latin typeface="Arial" pitchFamily="34" charset="0"/>
                <a:cs typeface="Arial" pitchFamily="34" charset="0"/>
              </a:rPr>
              <a:t> For example: food is available because it can be found on markets, because it is produced on local farms, land or home gardens, or because it arrives as part of food aid, etc. </a:t>
            </a:r>
          </a:p>
          <a:p>
            <a:pPr algn="just">
              <a:lnSpc>
                <a:spcPct val="150000"/>
              </a:lnSpc>
            </a:pPr>
            <a:r>
              <a:rPr lang="en-US" sz="2800" dirty="0" smtClean="0">
                <a:latin typeface="Arial" pitchFamily="34" charset="0"/>
                <a:cs typeface="Arial" pitchFamily="34" charset="0"/>
              </a:rPr>
              <a:t>This is food that is visible and in the area.</a:t>
            </a:r>
            <a:endParaRPr lang="en-US" sz="2800" dirty="0">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 </a:t>
            </a:r>
            <a:r>
              <a:rPr lang="en-US" sz="3100" b="1" dirty="0" smtClean="0">
                <a:latin typeface="Arial" pitchFamily="34" charset="0"/>
                <a:cs typeface="Arial" pitchFamily="34" charset="0"/>
              </a:rPr>
              <a:t>Indicators for health status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382000" cy="4876800"/>
          </a:xfrm>
        </p:spPr>
        <p:txBody>
          <a:bodyPr>
            <a:normAutofit lnSpcReduction="10000"/>
          </a:bodyPr>
          <a:lstStyle/>
          <a:p>
            <a:pPr algn="just">
              <a:lnSpc>
                <a:spcPct val="150000"/>
              </a:lnSpc>
              <a:buFont typeface="Wingdings" pitchFamily="2" charset="2"/>
              <a:buChar char="q"/>
            </a:pPr>
            <a:r>
              <a:rPr lang="en-US" sz="2800" dirty="0" smtClean="0">
                <a:latin typeface="Arial" pitchFamily="34" charset="0"/>
                <a:cs typeface="Arial" pitchFamily="34" charset="0"/>
              </a:rPr>
              <a:t>According to UNICEF, the following indicators are used to measure the health status: </a:t>
            </a:r>
          </a:p>
          <a:p>
            <a:pPr algn="just">
              <a:lnSpc>
                <a:spcPct val="150000"/>
              </a:lnSpc>
              <a:buFont typeface="Wingdings" charset="2"/>
              <a:buChar char="²"/>
            </a:pPr>
            <a:r>
              <a:rPr lang="en-US" sz="2800" dirty="0" smtClean="0">
                <a:latin typeface="Arial" pitchFamily="34" charset="0"/>
                <a:cs typeface="Arial" pitchFamily="34" charset="0"/>
              </a:rPr>
              <a:t>  newborns with birth weight at least 2.5 kg (%) </a:t>
            </a:r>
          </a:p>
          <a:p>
            <a:pPr algn="just">
              <a:lnSpc>
                <a:spcPct val="150000"/>
              </a:lnSpc>
              <a:buFont typeface="Wingdings" charset="2"/>
              <a:buChar char="²"/>
            </a:pPr>
            <a:r>
              <a:rPr lang="en-US" sz="2800" dirty="0" smtClean="0">
                <a:latin typeface="Arial" pitchFamily="34" charset="0"/>
                <a:cs typeface="Arial" pitchFamily="34" charset="0"/>
              </a:rPr>
              <a:t>  children with acceptable weight for age (%) </a:t>
            </a:r>
          </a:p>
          <a:p>
            <a:pPr algn="just">
              <a:lnSpc>
                <a:spcPct val="150000"/>
              </a:lnSpc>
              <a:buFont typeface="Wingdings" charset="2"/>
              <a:buChar char="²"/>
            </a:pPr>
            <a:r>
              <a:rPr lang="en-US" sz="2800" dirty="0" smtClean="0">
                <a:latin typeface="Arial" pitchFamily="34" charset="0"/>
                <a:cs typeface="Arial" pitchFamily="34" charset="0"/>
              </a:rPr>
              <a:t>  infant mortality rate per 1000 live births </a:t>
            </a:r>
          </a:p>
          <a:p>
            <a:pPr algn="just">
              <a:lnSpc>
                <a:spcPct val="150000"/>
              </a:lnSpc>
              <a:buFont typeface="Wingdings" charset="2"/>
              <a:buChar char="²"/>
            </a:pPr>
            <a:r>
              <a:rPr lang="en-US" sz="2800" dirty="0" smtClean="0">
                <a:latin typeface="Arial" pitchFamily="34" charset="0"/>
                <a:cs typeface="Arial" pitchFamily="34" charset="0"/>
              </a:rPr>
              <a:t>  probability of dying before reaching 5th birthday per 1000 live births (%)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a:buFont typeface="Wingdings" charset="2"/>
              <a:buChar char="²"/>
            </a:pPr>
            <a:r>
              <a:rPr lang="en-US" dirty="0" smtClean="0"/>
              <a:t>maternal mortality rate per 10000 live births </a:t>
            </a:r>
          </a:p>
          <a:p>
            <a:pPr>
              <a:buFont typeface="Wingdings" charset="2"/>
              <a:buChar char="²"/>
            </a:pPr>
            <a:r>
              <a:rPr lang="en-US" dirty="0" smtClean="0"/>
              <a:t>  total life expectancy at birth (years) </a:t>
            </a:r>
          </a:p>
          <a:p>
            <a:pPr>
              <a:buFont typeface="Wingdings" charset="2"/>
              <a:buChar char="²"/>
            </a:pPr>
            <a:r>
              <a:rPr lang="en-US" dirty="0" smtClean="0"/>
              <a:t>  male life expectancy at birth (years) </a:t>
            </a:r>
          </a:p>
          <a:p>
            <a:pPr>
              <a:buFont typeface="Wingdings" charset="2"/>
              <a:buChar char="²"/>
            </a:pPr>
            <a:r>
              <a:rPr lang="en-US" dirty="0" smtClean="0"/>
              <a:t>  female life expectancy at birth (years) </a:t>
            </a:r>
          </a:p>
          <a:p>
            <a:pPr>
              <a:buFont typeface="Wingdings" charset="2"/>
              <a:buChar char="²"/>
            </a:pPr>
            <a:r>
              <a:rPr lang="en-US" dirty="0" smtClean="0"/>
              <a:t>  HIV prevalence </a:t>
            </a:r>
          </a:p>
          <a:p>
            <a:pPr>
              <a:buFont typeface="Wingdings" charset="2"/>
              <a:buChar char="²"/>
            </a:pPr>
            <a:r>
              <a:rPr lang="en-US" dirty="0" smtClean="0"/>
              <a:t>In addition, the prevalence rate of most common diseases, such as </a:t>
            </a:r>
          </a:p>
          <a:p>
            <a:pPr marL="0" indent="0">
              <a:buNone/>
            </a:pPr>
            <a:r>
              <a:rPr lang="en-US" dirty="0" smtClean="0"/>
              <a:t>- </a:t>
            </a:r>
            <a:r>
              <a:rPr lang="en-US" dirty="0" smtClean="0"/>
              <a:t>diarrhea, </a:t>
            </a:r>
            <a:endParaRPr lang="en-US" dirty="0" smtClean="0"/>
          </a:p>
          <a:p>
            <a:pPr>
              <a:buFontTx/>
              <a:buChar char="-"/>
            </a:pPr>
            <a:r>
              <a:rPr lang="en-US" dirty="0" smtClean="0"/>
              <a:t>Malaria</a:t>
            </a:r>
          </a:p>
          <a:p>
            <a:pPr>
              <a:buFontTx/>
              <a:buChar char="-"/>
            </a:pPr>
            <a:r>
              <a:rPr lang="en-US" dirty="0" smtClean="0"/>
              <a:t>fever and</a:t>
            </a:r>
          </a:p>
          <a:p>
            <a:pPr>
              <a:buFontTx/>
              <a:buChar char="-"/>
            </a:pPr>
            <a:r>
              <a:rPr lang="en-US" dirty="0" smtClean="0"/>
              <a:t>acute respiratory infections,</a:t>
            </a:r>
            <a:br>
              <a:rPr lang="en-US" dirty="0" smtClean="0"/>
            </a:br>
            <a:endParaRPr lang="en-US" dirty="0" smtClean="0"/>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Indicators for measuring the underlying causes of malnutrition</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lstStyle/>
          <a:p>
            <a:pPr algn="just"/>
            <a:r>
              <a:rPr lang="en-US" sz="2800" dirty="0" smtClean="0">
                <a:latin typeface="Arial" pitchFamily="34" charset="0"/>
                <a:cs typeface="Arial" pitchFamily="34" charset="0"/>
              </a:rPr>
              <a:t>Following the UNICEF/Gross model on causes of malnutrition, the second layer of underlying causes are:</a:t>
            </a:r>
          </a:p>
          <a:p>
            <a:pPr algn="just">
              <a:buFontTx/>
              <a:buChar char="-"/>
            </a:pPr>
            <a:r>
              <a:rPr lang="en-US" sz="2800" dirty="0" smtClean="0">
                <a:latin typeface="Arial" pitchFamily="34" charset="0"/>
                <a:cs typeface="Arial" pitchFamily="34" charset="0"/>
              </a:rPr>
              <a:t>environmental conditions, </a:t>
            </a:r>
          </a:p>
          <a:p>
            <a:pPr algn="just">
              <a:buFontTx/>
              <a:buChar char="-"/>
            </a:pPr>
            <a:r>
              <a:rPr lang="en-US" sz="2800" dirty="0" smtClean="0">
                <a:latin typeface="Arial" pitchFamily="34" charset="0"/>
                <a:cs typeface="Arial" pitchFamily="34" charset="0"/>
              </a:rPr>
              <a:t>utilization and quality of health services, </a:t>
            </a:r>
          </a:p>
          <a:p>
            <a:pPr algn="just">
              <a:buFontTx/>
              <a:buChar char="-"/>
            </a:pPr>
            <a:r>
              <a:rPr lang="en-US" sz="2800" dirty="0" smtClean="0">
                <a:latin typeface="Arial" pitchFamily="34" charset="0"/>
                <a:cs typeface="Arial" pitchFamily="34" charset="0"/>
              </a:rPr>
              <a:t>caring capacities and practices </a:t>
            </a:r>
          </a:p>
          <a:p>
            <a:pPr algn="just">
              <a:buFontTx/>
              <a:buChar char="-"/>
            </a:pPr>
            <a:r>
              <a:rPr lang="en-US" sz="2800" dirty="0" smtClean="0">
                <a:latin typeface="Arial" pitchFamily="34" charset="0"/>
                <a:cs typeface="Arial" pitchFamily="34" charset="0"/>
              </a:rPr>
              <a:t>as well as food availability and access to food at household level.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smtClean="0">
                <a:latin typeface="Arial" pitchFamily="34" charset="0"/>
                <a:cs typeface="Arial" pitchFamily="34" charset="0"/>
              </a:rPr>
              <a:t>Indicators / issues for food security (access to food) at household level</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lnSpc>
                <a:spcPct val="170000"/>
              </a:lnSpc>
            </a:pPr>
            <a:r>
              <a:rPr lang="en-US" sz="2800" dirty="0" smtClean="0">
                <a:latin typeface="Arial" pitchFamily="34" charset="0"/>
                <a:cs typeface="Arial" pitchFamily="34" charset="0"/>
              </a:rPr>
              <a:t>Household food security can be described as the capacity of a household to procure adequate food on a sustainable basis.</a:t>
            </a:r>
          </a:p>
          <a:p>
            <a:pPr algn="just">
              <a:lnSpc>
                <a:spcPct val="170000"/>
              </a:lnSpc>
            </a:pPr>
            <a:r>
              <a:rPr lang="en-US" sz="2800" dirty="0" smtClean="0">
                <a:latin typeface="Arial" pitchFamily="34" charset="0"/>
                <a:cs typeface="Arial" pitchFamily="34" charset="0"/>
              </a:rPr>
              <a:t>A distinction can be drawn between chronic and transitory food insecurity </a:t>
            </a:r>
          </a:p>
          <a:p>
            <a:pPr algn="just">
              <a:lnSpc>
                <a:spcPct val="170000"/>
              </a:lnSpc>
              <a:buNone/>
            </a:pPr>
            <a:endParaRPr lang="en-US" sz="2800" dirty="0" smtClean="0">
              <a:latin typeface="Arial" pitchFamily="34" charset="0"/>
              <a:cs typeface="Arial" pitchFamily="34" charset="0"/>
            </a:endParaRP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lnSpc>
                <a:spcPct val="170000"/>
              </a:lnSpc>
            </a:pPr>
            <a:r>
              <a:rPr lang="en-US" sz="2800" b="1" dirty="0" smtClean="0">
                <a:latin typeface="Arial" pitchFamily="34" charset="0"/>
                <a:cs typeface="Arial" pitchFamily="34" charset="0"/>
              </a:rPr>
              <a:t>Transitory food insecurity </a:t>
            </a:r>
            <a:r>
              <a:rPr lang="en-US" sz="2800" dirty="0" smtClean="0">
                <a:latin typeface="Arial" pitchFamily="34" charset="0"/>
                <a:cs typeface="Arial" pitchFamily="34" charset="0"/>
              </a:rPr>
              <a:t>occurs when households face a </a:t>
            </a:r>
            <a:r>
              <a:rPr lang="en-US" sz="2800" b="1" dirty="0" smtClean="0">
                <a:latin typeface="Arial" pitchFamily="34" charset="0"/>
                <a:cs typeface="Arial" pitchFamily="34" charset="0"/>
              </a:rPr>
              <a:t>temporary decline </a:t>
            </a:r>
            <a:r>
              <a:rPr lang="en-US" sz="2800" dirty="0" smtClean="0">
                <a:latin typeface="Arial" pitchFamily="34" charset="0"/>
                <a:cs typeface="Arial" pitchFamily="34" charset="0"/>
              </a:rPr>
              <a:t>in availability or access. </a:t>
            </a:r>
          </a:p>
          <a:p>
            <a:pPr algn="just">
              <a:lnSpc>
                <a:spcPct val="170000"/>
              </a:lnSpc>
            </a:pPr>
            <a:r>
              <a:rPr lang="en-US" sz="2800" dirty="0" smtClean="0">
                <a:latin typeface="Arial" pitchFamily="34" charset="0"/>
                <a:cs typeface="Arial" pitchFamily="34" charset="0"/>
              </a:rPr>
              <a:t>Temporary food insecurity can be divided into </a:t>
            </a:r>
            <a:r>
              <a:rPr lang="en-US" sz="2800" b="1" dirty="0" smtClean="0">
                <a:latin typeface="Arial" pitchFamily="34" charset="0"/>
                <a:cs typeface="Arial" pitchFamily="34" charset="0"/>
              </a:rPr>
              <a:t>cyclic </a:t>
            </a:r>
            <a:r>
              <a:rPr lang="en-US" sz="2800" dirty="0" smtClean="0">
                <a:latin typeface="Arial" pitchFamily="34" charset="0"/>
                <a:cs typeface="Arial" pitchFamily="34" charset="0"/>
              </a:rPr>
              <a:t>or </a:t>
            </a:r>
            <a:r>
              <a:rPr lang="en-US" sz="2800" b="1" dirty="0" smtClean="0">
                <a:latin typeface="Arial" pitchFamily="34" charset="0"/>
                <a:cs typeface="Arial" pitchFamily="34" charset="0"/>
              </a:rPr>
              <a:t>seasonal</a:t>
            </a: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55000" lnSpcReduction="20000"/>
          </a:bodyPr>
          <a:lstStyle/>
          <a:p>
            <a:pPr marL="0" indent="0" algn="just">
              <a:lnSpc>
                <a:spcPct val="170000"/>
              </a:lnSpc>
              <a:buNone/>
            </a:pPr>
            <a:r>
              <a:rPr lang="en-US" sz="4400" b="1" dirty="0" smtClean="0">
                <a:latin typeface="Arial" pitchFamily="34" charset="0"/>
                <a:cs typeface="Arial" pitchFamily="34" charset="0"/>
              </a:rPr>
              <a:t>Dietary energy supply </a:t>
            </a:r>
          </a:p>
          <a:p>
            <a:pPr algn="just">
              <a:lnSpc>
                <a:spcPct val="170000"/>
              </a:lnSpc>
            </a:pPr>
            <a:r>
              <a:rPr lang="en-US" sz="4400" dirty="0" smtClean="0">
                <a:latin typeface="Arial" pitchFamily="34" charset="0"/>
                <a:cs typeface="Arial" pitchFamily="34" charset="0"/>
              </a:rPr>
              <a:t>indicates the food available for human consumption, expressed in kilo calories per person per day. </a:t>
            </a:r>
          </a:p>
          <a:p>
            <a:pPr algn="just">
              <a:lnSpc>
                <a:spcPct val="170000"/>
              </a:lnSpc>
            </a:pPr>
            <a:r>
              <a:rPr lang="en-US" sz="4400" dirty="0" smtClean="0">
                <a:latin typeface="Arial" pitchFamily="34" charset="0"/>
                <a:cs typeface="Arial" pitchFamily="34" charset="0"/>
              </a:rPr>
              <a:t>At country level it is calculated as the food remaining for human use after deduction of all non- food consumption (exports, animal feed, industrial use, seed and wastage). </a:t>
            </a:r>
          </a:p>
          <a:p>
            <a:pPr algn="just">
              <a:lnSpc>
                <a:spcPct val="170000"/>
              </a:lnSpc>
            </a:pPr>
            <a:r>
              <a:rPr lang="en-US" sz="4400" dirty="0" smtClean="0">
                <a:latin typeface="Arial" pitchFamily="34" charset="0"/>
                <a:cs typeface="Arial" pitchFamily="34" charset="0"/>
              </a:rPr>
              <a:t>Total number of calories available is divided by the number of people in the country to give a national level of dietary energy supply.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85000" lnSpcReduction="20000"/>
          </a:bodyPr>
          <a:lstStyle/>
          <a:p>
            <a:pPr marL="0" indent="0">
              <a:buNone/>
            </a:pPr>
            <a:r>
              <a:rPr lang="en-US" sz="3100" b="1" dirty="0" smtClean="0">
                <a:latin typeface="Arial" pitchFamily="34" charset="0"/>
                <a:cs typeface="Arial" pitchFamily="34" charset="0"/>
              </a:rPr>
              <a:t>Household calorie insufficiency </a:t>
            </a:r>
          </a:p>
          <a:p>
            <a:pPr algn="just">
              <a:lnSpc>
                <a:spcPct val="170000"/>
              </a:lnSpc>
            </a:pPr>
            <a:r>
              <a:rPr lang="en-US" sz="3100" dirty="0" smtClean="0">
                <a:latin typeface="Arial" pitchFamily="34" charset="0"/>
                <a:cs typeface="Arial" pitchFamily="34" charset="0"/>
              </a:rPr>
              <a:t>indicates whether a certain household falls below a certain calorie consumption requirement.</a:t>
            </a:r>
          </a:p>
          <a:p>
            <a:pPr algn="just">
              <a:lnSpc>
                <a:spcPct val="170000"/>
              </a:lnSpc>
            </a:pPr>
            <a:r>
              <a:rPr lang="en-US" sz="3100" dirty="0" smtClean="0">
                <a:latin typeface="Arial" pitchFamily="34" charset="0"/>
                <a:cs typeface="Arial" pitchFamily="34" charset="0"/>
              </a:rPr>
              <a:t> Specifically, a household’s calorie availability is compared to a requirement that is based on its age and sex composition. </a:t>
            </a:r>
          </a:p>
          <a:p>
            <a:pPr algn="just">
              <a:lnSpc>
                <a:spcPct val="170000"/>
              </a:lnSpc>
            </a:pPr>
            <a:r>
              <a:rPr lang="en-US" sz="3100" dirty="0" smtClean="0">
                <a:latin typeface="Arial" pitchFamily="34" charset="0"/>
                <a:cs typeface="Arial" pitchFamily="34" charset="0"/>
              </a:rPr>
              <a:t>The extent of calorie insufficiency (by how many calories a household falls below its requirements) gives a sense of the severity of food insecurity in households categorized as “food insecure”.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lgn="just">
              <a:lnSpc>
                <a:spcPct val="170000"/>
              </a:lnSpc>
            </a:pPr>
            <a:r>
              <a:rPr lang="en-US" sz="2800" dirty="0" smtClean="0">
                <a:latin typeface="Arial" pitchFamily="34" charset="0"/>
                <a:cs typeface="Arial" pitchFamily="34" charset="0"/>
              </a:rPr>
              <a:t>Food and nutrition security at household level is determined by the food security and economic situation at higher socio-organizational levels; </a:t>
            </a:r>
          </a:p>
          <a:p>
            <a:pPr lvl="3" algn="just">
              <a:lnSpc>
                <a:spcPct val="160000"/>
              </a:lnSpc>
              <a:buFontTx/>
              <a:buChar char="-"/>
            </a:pPr>
            <a:r>
              <a:rPr lang="en-US" sz="1700" dirty="0" smtClean="0">
                <a:latin typeface="Arial" pitchFamily="34" charset="0"/>
                <a:cs typeface="Arial" pitchFamily="34" charset="0"/>
              </a:rPr>
              <a:t>community, </a:t>
            </a:r>
          </a:p>
          <a:p>
            <a:pPr lvl="3" algn="just">
              <a:lnSpc>
                <a:spcPct val="160000"/>
              </a:lnSpc>
              <a:buFontTx/>
              <a:buChar char="-"/>
            </a:pPr>
            <a:r>
              <a:rPr lang="en-US" sz="1700" dirty="0" smtClean="0">
                <a:latin typeface="Arial" pitchFamily="34" charset="0"/>
                <a:cs typeface="Arial" pitchFamily="34" charset="0"/>
              </a:rPr>
              <a:t>district, </a:t>
            </a:r>
          </a:p>
          <a:p>
            <a:pPr lvl="3" algn="just">
              <a:lnSpc>
                <a:spcPct val="160000"/>
              </a:lnSpc>
              <a:buFontTx/>
              <a:buChar char="-"/>
            </a:pPr>
            <a:r>
              <a:rPr lang="en-US" sz="1700" dirty="0" smtClean="0">
                <a:latin typeface="Arial" pitchFamily="34" charset="0"/>
                <a:cs typeface="Arial" pitchFamily="34" charset="0"/>
              </a:rPr>
              <a:t>provincial or suburb,</a:t>
            </a:r>
          </a:p>
          <a:p>
            <a:pPr lvl="3" algn="just">
              <a:lnSpc>
                <a:spcPct val="160000"/>
              </a:lnSpc>
              <a:buFontTx/>
              <a:buChar char="-"/>
            </a:pPr>
            <a:r>
              <a:rPr lang="en-US" sz="1700" dirty="0" smtClean="0">
                <a:latin typeface="Arial" pitchFamily="34" charset="0"/>
                <a:cs typeface="Arial" pitchFamily="34" charset="0"/>
              </a:rPr>
              <a:t> metropolitan and national level</a:t>
            </a:r>
            <a:r>
              <a:rPr lang="en-US" sz="1600" dirty="0" smtClean="0">
                <a:latin typeface="Arial" pitchFamily="34" charset="0"/>
                <a:cs typeface="Arial" pitchFamily="34" charset="0"/>
              </a:rPr>
              <a:t>. </a:t>
            </a:r>
          </a:p>
          <a:p>
            <a:pPr algn="just">
              <a:lnSpc>
                <a:spcPct val="170000"/>
              </a:lnSpc>
            </a:pPr>
            <a:r>
              <a:rPr lang="en-US" sz="2800" dirty="0" smtClean="0">
                <a:latin typeface="Arial" pitchFamily="34" charset="0"/>
                <a:cs typeface="Arial" pitchFamily="34" charset="0"/>
              </a:rPr>
              <a:t>Consequently, evaluations of the food security and economic situation at household level need to take statistics from higher levels into consideration. </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019800"/>
          </a:xfrm>
        </p:spPr>
        <p:txBody>
          <a:bodyPr>
            <a:normAutofit fontScale="70000" lnSpcReduction="20000"/>
          </a:bodyPr>
          <a:lstStyle/>
          <a:p>
            <a:pPr algn="just">
              <a:lnSpc>
                <a:spcPct val="170000"/>
              </a:lnSpc>
            </a:pPr>
            <a:r>
              <a:rPr lang="en-US" b="1" dirty="0" smtClean="0">
                <a:latin typeface="Arial" pitchFamily="34" charset="0"/>
                <a:cs typeface="Arial" pitchFamily="34" charset="0"/>
              </a:rPr>
              <a:t>Leading indicators </a:t>
            </a:r>
            <a:r>
              <a:rPr lang="en-US" dirty="0" smtClean="0">
                <a:latin typeface="Arial" pitchFamily="34" charset="0"/>
                <a:cs typeface="Arial" pitchFamily="34" charset="0"/>
              </a:rPr>
              <a:t>give warning of future crisis (estimated crop production, rainfall). </a:t>
            </a:r>
          </a:p>
          <a:p>
            <a:pPr algn="just">
              <a:lnSpc>
                <a:spcPct val="170000"/>
              </a:lnSpc>
            </a:pPr>
            <a:r>
              <a:rPr lang="en-US" b="1" dirty="0" smtClean="0">
                <a:latin typeface="Arial" pitchFamily="34" charset="0"/>
                <a:cs typeface="Arial" pitchFamily="34" charset="0"/>
              </a:rPr>
              <a:t>Concurrent indicators </a:t>
            </a:r>
            <a:r>
              <a:rPr lang="en-US" dirty="0" smtClean="0">
                <a:latin typeface="Arial" pitchFamily="34" charset="0"/>
                <a:cs typeface="Arial" pitchFamily="34" charset="0"/>
              </a:rPr>
              <a:t>reflect the actual situation; food consumption, asset sales, increased coping strategies (e.g. eating wild foods, reducing food rations, credits taken to purchase food). </a:t>
            </a:r>
          </a:p>
          <a:p>
            <a:pPr algn="just">
              <a:lnSpc>
                <a:spcPct val="170000"/>
              </a:lnSpc>
            </a:pPr>
            <a:r>
              <a:rPr lang="en-US" b="1" dirty="0" smtClean="0">
                <a:latin typeface="Arial" pitchFamily="34" charset="0"/>
                <a:cs typeface="Arial" pitchFamily="34" charset="0"/>
              </a:rPr>
              <a:t>Trailing indicators </a:t>
            </a:r>
            <a:r>
              <a:rPr lang="en-US" dirty="0" smtClean="0">
                <a:latin typeface="Arial" pitchFamily="34" charset="0"/>
                <a:cs typeface="Arial" pitchFamily="34" charset="0"/>
              </a:rPr>
              <a:t>give information about the extent and impact of current crisis. </a:t>
            </a:r>
          </a:p>
          <a:p>
            <a:pPr algn="just">
              <a:lnSpc>
                <a:spcPct val="170000"/>
              </a:lnSpc>
              <a:buFontTx/>
              <a:buChar char="-"/>
            </a:pPr>
            <a:r>
              <a:rPr lang="en-US" dirty="0" smtClean="0">
                <a:latin typeface="Arial" pitchFamily="34" charset="0"/>
                <a:cs typeface="Arial" pitchFamily="34" charset="0"/>
              </a:rPr>
              <a:t>They include the nutritional status, diseases, migration etc.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2800" b="1" dirty="0" smtClean="0">
                <a:latin typeface="Arial" pitchFamily="34" charset="0"/>
                <a:cs typeface="Arial" pitchFamily="34" charset="0"/>
              </a:rPr>
              <a:t>Indicators / issues for caring capacity</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5059363"/>
          </a:xfrm>
        </p:spPr>
        <p:txBody>
          <a:bodyPr>
            <a:normAutofit/>
          </a:bodyPr>
          <a:lstStyle/>
          <a:p>
            <a:pPr algn="just">
              <a:lnSpc>
                <a:spcPct val="150000"/>
              </a:lnSpc>
            </a:pPr>
            <a:r>
              <a:rPr lang="en-US" sz="2800" b="1" dirty="0" smtClean="0">
                <a:latin typeface="Arial" pitchFamily="34" charset="0"/>
                <a:cs typeface="Arial" pitchFamily="34" charset="0"/>
              </a:rPr>
              <a:t>Caring capacity</a:t>
            </a:r>
            <a:r>
              <a:rPr lang="en-US" sz="2800" dirty="0" smtClean="0">
                <a:latin typeface="Arial" pitchFamily="34" charset="0"/>
                <a:cs typeface="Arial" pitchFamily="34" charset="0"/>
              </a:rPr>
              <a:t>, the second underlying cause of malnutrition, is the provision in households and communities "of time, attention, and support to meet the physical, mental, and social needs of the growing child and other household members"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800" b="1" dirty="0" smtClean="0"/>
              <a:t>2.Food accessibility</a:t>
            </a:r>
            <a:endParaRPr lang="en-US" sz="2800"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algn="just">
              <a:lnSpc>
                <a:spcPct val="150000"/>
              </a:lnSpc>
            </a:pPr>
            <a:r>
              <a:rPr lang="en-US" sz="2800" dirty="0" smtClean="0">
                <a:latin typeface="Arial" pitchFamily="34" charset="0"/>
                <a:cs typeface="Arial" pitchFamily="34" charset="0"/>
              </a:rPr>
              <a:t>Food access is the </a:t>
            </a:r>
            <a:r>
              <a:rPr lang="en-US" sz="2800" b="1" dirty="0" smtClean="0">
                <a:latin typeface="Arial" pitchFamily="34" charset="0"/>
                <a:cs typeface="Arial" pitchFamily="34" charset="0"/>
              </a:rPr>
              <a:t>way different people can obtain the available food.</a:t>
            </a:r>
          </a:p>
          <a:p>
            <a:pPr algn="just">
              <a:lnSpc>
                <a:spcPct val="150000"/>
              </a:lnSpc>
            </a:pPr>
            <a:r>
              <a:rPr lang="en-US" sz="2800" b="1" dirty="0" smtClean="0">
                <a:latin typeface="Arial" pitchFamily="34" charset="0"/>
                <a:cs typeface="Arial" pitchFamily="34" charset="0"/>
              </a:rPr>
              <a:t> </a:t>
            </a:r>
            <a:r>
              <a:rPr lang="en-US" sz="2800" dirty="0" smtClean="0">
                <a:latin typeface="Arial" pitchFamily="34" charset="0"/>
                <a:cs typeface="Arial" pitchFamily="34" charset="0"/>
              </a:rPr>
              <a:t>Normally we access food through a combination of home production, stocks, purchase, barter, gifts, borrowing or food aid.</a:t>
            </a:r>
          </a:p>
          <a:p>
            <a:pPr algn="just">
              <a:lnSpc>
                <a:spcPct val="150000"/>
              </a:lnSpc>
            </a:pPr>
            <a:r>
              <a:rPr lang="en-US" sz="2800" dirty="0" smtClean="0">
                <a:latin typeface="Arial" pitchFamily="34" charset="0"/>
                <a:cs typeface="Arial" pitchFamily="34" charset="0"/>
              </a:rPr>
              <a:t>Food access is ensured when communities and households and all individuals within them have adequate resources, such as money, to obtain appropriate foods for a nutritious diet</a:t>
            </a:r>
            <a:r>
              <a:rPr lang="en-US" dirty="0" smtClean="0"/>
              <a:t>.</a:t>
            </a:r>
          </a:p>
          <a:p>
            <a:pPr>
              <a:buNone/>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lnSpc>
                <a:spcPct val="150000"/>
              </a:lnSpc>
            </a:pPr>
            <a:r>
              <a:rPr lang="en-US" sz="2800" dirty="0" smtClean="0">
                <a:latin typeface="Arial" pitchFamily="34" charset="0"/>
                <a:cs typeface="Arial" pitchFamily="34" charset="0"/>
              </a:rPr>
              <a:t>Examples of caring practices are:</a:t>
            </a:r>
          </a:p>
          <a:p>
            <a:pPr algn="just">
              <a:lnSpc>
                <a:spcPct val="150000"/>
              </a:lnSpc>
              <a:buFont typeface="Wingdings" charset="2"/>
              <a:buChar char="²"/>
            </a:pPr>
            <a:r>
              <a:rPr lang="en-US" sz="2800" dirty="0" smtClean="0">
                <a:latin typeface="Arial" pitchFamily="34" charset="0"/>
                <a:cs typeface="Arial" pitchFamily="34" charset="0"/>
              </a:rPr>
              <a:t> child-feeding, </a:t>
            </a:r>
          </a:p>
          <a:p>
            <a:pPr algn="just">
              <a:lnSpc>
                <a:spcPct val="150000"/>
              </a:lnSpc>
              <a:buFont typeface="Wingdings" charset="2"/>
              <a:buChar char="²"/>
            </a:pPr>
            <a:r>
              <a:rPr lang="en-US" sz="2800" dirty="0" smtClean="0">
                <a:latin typeface="Arial" pitchFamily="34" charset="0"/>
                <a:cs typeface="Arial" pitchFamily="34" charset="0"/>
              </a:rPr>
              <a:t>health seeking </a:t>
            </a:r>
            <a:r>
              <a:rPr lang="en-US" sz="2800" dirty="0" smtClean="0">
                <a:latin typeface="Arial" pitchFamily="34" charset="0"/>
                <a:cs typeface="Arial" pitchFamily="34" charset="0"/>
              </a:rPr>
              <a:t>behaviors, </a:t>
            </a:r>
            <a:endParaRPr lang="en-US" sz="2800" dirty="0" smtClean="0">
              <a:latin typeface="Arial" pitchFamily="34" charset="0"/>
              <a:cs typeface="Arial" pitchFamily="34" charset="0"/>
            </a:endParaRPr>
          </a:p>
          <a:p>
            <a:pPr algn="just">
              <a:lnSpc>
                <a:spcPct val="150000"/>
              </a:lnSpc>
              <a:buFont typeface="Wingdings" charset="2"/>
              <a:buChar char="²"/>
            </a:pPr>
            <a:r>
              <a:rPr lang="en-US" sz="2800" dirty="0" smtClean="0">
                <a:latin typeface="Arial" pitchFamily="34" charset="0"/>
                <a:cs typeface="Arial" pitchFamily="34" charset="0"/>
              </a:rPr>
              <a:t>support and cognitive stimulation for children,</a:t>
            </a:r>
          </a:p>
          <a:p>
            <a:pPr algn="just">
              <a:lnSpc>
                <a:spcPct val="150000"/>
              </a:lnSpc>
              <a:buFont typeface="Wingdings" charset="2"/>
              <a:buChar char="²"/>
            </a:pPr>
            <a:r>
              <a:rPr lang="en-US" sz="2800" dirty="0" smtClean="0">
                <a:latin typeface="Arial" pitchFamily="34" charset="0"/>
                <a:cs typeface="Arial" pitchFamily="34" charset="0"/>
              </a:rPr>
              <a:t> and care and support for mothers during pregnancy and lactation. </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pPr>
            <a:r>
              <a:rPr lang="en-US" sz="2800" dirty="0" smtClean="0">
                <a:latin typeface="Arial" pitchFamily="34" charset="0"/>
                <a:cs typeface="Arial" pitchFamily="34" charset="0"/>
              </a:rPr>
              <a:t>The adequacy of such care is determined by the caregiver's control of economic resources, autonomy in decision-making, and physical and mental status. </a:t>
            </a:r>
          </a:p>
          <a:p>
            <a:pPr algn="just">
              <a:lnSpc>
                <a:spcPct val="150000"/>
              </a:lnSpc>
            </a:pPr>
            <a:r>
              <a:rPr lang="en-US" sz="2800" dirty="0" smtClean="0">
                <a:latin typeface="Arial" pitchFamily="34" charset="0"/>
                <a:cs typeface="Arial" pitchFamily="34" charset="0"/>
              </a:rPr>
              <a:t>Decisive to execute control is the caretaker’s status relative to other household members.</a:t>
            </a:r>
          </a:p>
          <a:p>
            <a:pPr algn="just">
              <a:lnSpc>
                <a:spcPct val="150000"/>
              </a:lnSpc>
              <a:buNone/>
            </a:pPr>
            <a:endParaRPr lang="en-US" sz="2800" dirty="0" smtClean="0">
              <a:latin typeface="Arial" pitchFamily="34" charset="0"/>
              <a:cs typeface="Arial" pitchFamily="34" charset="0"/>
            </a:endParaRP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dirty="0" smtClean="0">
                <a:latin typeface="Arial" pitchFamily="34" charset="0"/>
                <a:cs typeface="Arial" pitchFamily="34" charset="0"/>
              </a:rPr>
              <a:t> </a:t>
            </a:r>
            <a:r>
              <a:rPr lang="en-US" sz="2800" dirty="0" smtClean="0">
                <a:latin typeface="Arial" pitchFamily="34" charset="0"/>
                <a:cs typeface="Arial" pitchFamily="34" charset="0"/>
              </a:rPr>
              <a:t>Additional influences are women's workload, time availability for food preparation, the time available for child caring practices, seasonal changes in time availability, knowledge on food preparation, beliefs etc</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0000" lnSpcReduction="20000"/>
          </a:bodyPr>
          <a:lstStyle/>
          <a:p>
            <a:pPr algn="just">
              <a:lnSpc>
                <a:spcPct val="170000"/>
              </a:lnSpc>
            </a:pPr>
            <a:r>
              <a:rPr lang="en-US" sz="3000" dirty="0" smtClean="0">
                <a:latin typeface="Arial" pitchFamily="34" charset="0"/>
                <a:cs typeface="Arial" pitchFamily="34" charset="0"/>
              </a:rPr>
              <a:t>A final resource for care is the caretaker’s knowledge. </a:t>
            </a:r>
          </a:p>
          <a:p>
            <a:pPr algn="just">
              <a:lnSpc>
                <a:spcPct val="170000"/>
              </a:lnSpc>
            </a:pPr>
            <a:r>
              <a:rPr lang="en-US" sz="3000" dirty="0" smtClean="0">
                <a:latin typeface="Arial" pitchFamily="34" charset="0"/>
                <a:cs typeface="Arial" pitchFamily="34" charset="0"/>
              </a:rPr>
              <a:t>According to the situation, the number of household members could also be a meaningful indicator for the caring capacity </a:t>
            </a:r>
          </a:p>
          <a:p>
            <a:pPr algn="just">
              <a:lnSpc>
                <a:spcPct val="170000"/>
              </a:lnSpc>
            </a:pPr>
            <a:r>
              <a:rPr lang="en-US" sz="3000" dirty="0" smtClean="0">
                <a:latin typeface="Arial" pitchFamily="34" charset="0"/>
                <a:cs typeface="Arial" pitchFamily="34" charset="0"/>
              </a:rPr>
              <a:t>UNICEF mentions six areas of aspects of care for mothers and children </a:t>
            </a:r>
          </a:p>
          <a:p>
            <a:pPr algn="just">
              <a:lnSpc>
                <a:spcPct val="170000"/>
              </a:lnSpc>
              <a:buFont typeface="Wingdings" charset="2"/>
              <a:buChar char="ü"/>
            </a:pPr>
            <a:r>
              <a:rPr lang="en-US" sz="3000" dirty="0" smtClean="0">
                <a:latin typeface="Arial" pitchFamily="34" charset="0"/>
                <a:cs typeface="Arial" pitchFamily="34" charset="0"/>
              </a:rPr>
              <a:t>Care for women </a:t>
            </a:r>
          </a:p>
          <a:p>
            <a:pPr algn="just">
              <a:lnSpc>
                <a:spcPct val="170000"/>
              </a:lnSpc>
              <a:buFont typeface="Wingdings" charset="2"/>
              <a:buChar char="ü"/>
            </a:pPr>
            <a:r>
              <a:rPr lang="en-US" sz="3000" dirty="0" smtClean="0">
                <a:latin typeface="Arial" pitchFamily="34" charset="0"/>
                <a:cs typeface="Arial" pitchFamily="34" charset="0"/>
              </a:rPr>
              <a:t>Breastfeeding/feeding </a:t>
            </a:r>
          </a:p>
          <a:p>
            <a:pPr algn="just">
              <a:lnSpc>
                <a:spcPct val="170000"/>
              </a:lnSpc>
              <a:buFont typeface="Wingdings" charset="2"/>
              <a:buChar char="ü"/>
            </a:pPr>
            <a:r>
              <a:rPr lang="en-US" sz="3000" dirty="0" smtClean="0">
                <a:latin typeface="Arial" pitchFamily="34" charset="0"/>
                <a:cs typeface="Arial" pitchFamily="34" charset="0"/>
              </a:rPr>
              <a:t>Psycho-social care </a:t>
            </a:r>
          </a:p>
          <a:p>
            <a:pPr algn="just">
              <a:lnSpc>
                <a:spcPct val="170000"/>
              </a:lnSpc>
              <a:buFont typeface="Wingdings" charset="2"/>
              <a:buChar char="ü"/>
            </a:pPr>
            <a:r>
              <a:rPr lang="en-US" sz="3000" dirty="0" smtClean="0">
                <a:latin typeface="Arial" pitchFamily="34" charset="0"/>
                <a:cs typeface="Arial" pitchFamily="34" charset="0"/>
              </a:rPr>
              <a:t>Food processing </a:t>
            </a:r>
          </a:p>
          <a:p>
            <a:pPr algn="just">
              <a:lnSpc>
                <a:spcPct val="170000"/>
              </a:lnSpc>
              <a:buFont typeface="Wingdings" charset="2"/>
              <a:buChar char="ü"/>
            </a:pPr>
            <a:r>
              <a:rPr lang="en-US" sz="3000" dirty="0" smtClean="0">
                <a:latin typeface="Arial" pitchFamily="34" charset="0"/>
                <a:cs typeface="Arial" pitchFamily="34" charset="0"/>
              </a:rPr>
              <a:t>Hygiene practices </a:t>
            </a:r>
          </a:p>
          <a:p>
            <a:pPr algn="just">
              <a:lnSpc>
                <a:spcPct val="170000"/>
              </a:lnSpc>
              <a:buFont typeface="Wingdings" charset="2"/>
              <a:buChar char="ü"/>
            </a:pPr>
            <a:r>
              <a:rPr lang="en-US" sz="3000" dirty="0" smtClean="0">
                <a:latin typeface="Arial" pitchFamily="34" charset="0"/>
                <a:cs typeface="Arial" pitchFamily="34" charset="0"/>
              </a:rPr>
              <a:t>Home health practices </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Indicators / </a:t>
            </a:r>
            <a:r>
              <a:rPr lang="en-US" sz="2800" b="1" dirty="0" smtClean="0">
                <a:latin typeface="Arial" pitchFamily="34" charset="0"/>
                <a:cs typeface="Arial" pitchFamily="34" charset="0"/>
              </a:rPr>
              <a:t>issues/ </a:t>
            </a:r>
            <a:r>
              <a:rPr lang="en-US" sz="2800" b="1" dirty="0" smtClean="0">
                <a:latin typeface="Arial" pitchFamily="34" charset="0"/>
                <a:cs typeface="Arial" pitchFamily="34" charset="0"/>
              </a:rPr>
              <a:t>for health services </a:t>
            </a:r>
            <a:br>
              <a:rPr lang="en-US" sz="2800" b="1" dirty="0" smtClean="0">
                <a:latin typeface="Arial" pitchFamily="34" charset="0"/>
                <a:cs typeface="Arial" pitchFamily="34" charset="0"/>
              </a:rPr>
            </a:b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normAutofit fontScale="55000" lnSpcReduction="20000"/>
          </a:bodyPr>
          <a:lstStyle/>
          <a:p>
            <a:pPr algn="just">
              <a:lnSpc>
                <a:spcPct val="170000"/>
              </a:lnSpc>
            </a:pPr>
            <a:r>
              <a:rPr lang="en-US" sz="4400" dirty="0" smtClean="0">
                <a:latin typeface="Arial" pitchFamily="34" charset="0"/>
                <a:cs typeface="Arial" pitchFamily="34" charset="0"/>
              </a:rPr>
              <a:t>The third underlying determinant of the nutritional status is the availability of a functioning </a:t>
            </a:r>
            <a:r>
              <a:rPr lang="en-US" sz="4400" b="1" dirty="0" smtClean="0">
                <a:latin typeface="Arial" pitchFamily="34" charset="0"/>
                <a:cs typeface="Arial" pitchFamily="34" charset="0"/>
              </a:rPr>
              <a:t>health service</a:t>
            </a:r>
            <a:r>
              <a:rPr lang="en-US" sz="4400" dirty="0" smtClean="0">
                <a:latin typeface="Arial" pitchFamily="34" charset="0"/>
                <a:cs typeface="Arial" pitchFamily="34" charset="0"/>
              </a:rPr>
              <a:t>.</a:t>
            </a:r>
          </a:p>
          <a:p>
            <a:pPr algn="just">
              <a:lnSpc>
                <a:spcPct val="170000"/>
              </a:lnSpc>
            </a:pPr>
            <a:r>
              <a:rPr lang="en-US" sz="4400" dirty="0" smtClean="0">
                <a:latin typeface="Arial" pitchFamily="34" charset="0"/>
                <a:cs typeface="Arial" pitchFamily="34" charset="0"/>
              </a:rPr>
              <a:t> It has a direct impact on morbidity and mortality and in consequence on the nutrition status. </a:t>
            </a:r>
          </a:p>
          <a:p>
            <a:pPr algn="just">
              <a:lnSpc>
                <a:spcPct val="170000"/>
              </a:lnSpc>
            </a:pPr>
            <a:r>
              <a:rPr lang="en-US" sz="4400" dirty="0" smtClean="0">
                <a:latin typeface="Arial" pitchFamily="34" charset="0"/>
                <a:cs typeface="Arial" pitchFamily="34" charset="0"/>
              </a:rPr>
              <a:t>Furthermore, a key issues is the knowledge of the caretaker on health and nutrition related topics (specifically child feeding practices and hygiene) that impact indirectly. </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algn="just">
              <a:lnSpc>
                <a:spcPct val="170000"/>
              </a:lnSpc>
            </a:pPr>
            <a:r>
              <a:rPr lang="en-US" dirty="0" smtClean="0">
                <a:latin typeface="Arial" pitchFamily="34" charset="0"/>
                <a:cs typeface="Arial" pitchFamily="34" charset="0"/>
              </a:rPr>
              <a:t>To get information on health services at individual and household level, the </a:t>
            </a:r>
            <a:r>
              <a:rPr lang="en-US" b="1" dirty="0" smtClean="0">
                <a:latin typeface="Arial" pitchFamily="34" charset="0"/>
                <a:cs typeface="Arial" pitchFamily="34" charset="0"/>
              </a:rPr>
              <a:t>utilization of health care services and their quality </a:t>
            </a:r>
            <a:r>
              <a:rPr lang="en-US" dirty="0" smtClean="0">
                <a:latin typeface="Arial" pitchFamily="34" charset="0"/>
                <a:cs typeface="Arial" pitchFamily="34" charset="0"/>
              </a:rPr>
              <a:t>as well as the </a:t>
            </a:r>
            <a:r>
              <a:rPr lang="en-US" b="1" dirty="0" smtClean="0">
                <a:latin typeface="Arial" pitchFamily="34" charset="0"/>
                <a:cs typeface="Arial" pitchFamily="34" charset="0"/>
              </a:rPr>
              <a:t>financing and resource allocation </a:t>
            </a:r>
            <a:r>
              <a:rPr lang="en-US" dirty="0" smtClean="0">
                <a:latin typeface="Arial" pitchFamily="34" charset="0"/>
                <a:cs typeface="Arial" pitchFamily="34" charset="0"/>
              </a:rPr>
              <a:t>of the household are areas to be looked into. </a:t>
            </a:r>
          </a:p>
          <a:p>
            <a:pPr algn="just">
              <a:lnSpc>
                <a:spcPct val="170000"/>
              </a:lnSpc>
            </a:pPr>
            <a:r>
              <a:rPr lang="en-US" b="1" i="1" dirty="0" smtClean="0">
                <a:latin typeface="Arial" pitchFamily="34" charset="0"/>
                <a:cs typeface="Arial" pitchFamily="34" charset="0"/>
              </a:rPr>
              <a:t>Health Care Utilization and Quality</a:t>
            </a:r>
          </a:p>
          <a:p>
            <a:pPr marL="0" indent="0" algn="just">
              <a:lnSpc>
                <a:spcPct val="170000"/>
              </a:lnSpc>
              <a:buNone/>
            </a:pPr>
            <a:r>
              <a:rPr lang="en-US" sz="3300" dirty="0" smtClean="0">
                <a:latin typeface="Arial" pitchFamily="34" charset="0"/>
                <a:cs typeface="Arial" pitchFamily="34" charset="0"/>
              </a:rPr>
              <a:t>- General Coverage</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40000" lnSpcReduction="20000"/>
          </a:bodyPr>
          <a:lstStyle/>
          <a:p>
            <a:pPr algn="just">
              <a:lnSpc>
                <a:spcPct val="170000"/>
              </a:lnSpc>
              <a:buFontTx/>
              <a:buChar char="-"/>
            </a:pPr>
            <a:r>
              <a:rPr lang="en-US" sz="4500" dirty="0" smtClean="0">
                <a:latin typeface="Arial" pitchFamily="34" charset="0"/>
                <a:cs typeface="Arial" pitchFamily="34" charset="0"/>
              </a:rPr>
              <a:t>Immunization coverage, specifically the immunization rate of children under 1 year </a:t>
            </a:r>
          </a:p>
          <a:p>
            <a:pPr algn="just">
              <a:lnSpc>
                <a:spcPct val="170000"/>
              </a:lnSpc>
              <a:buFontTx/>
              <a:buChar char="-"/>
            </a:pPr>
            <a:r>
              <a:rPr lang="en-US" sz="4500" dirty="0" smtClean="0">
                <a:latin typeface="Arial" pitchFamily="34" charset="0"/>
                <a:cs typeface="Arial" pitchFamily="34" charset="0"/>
              </a:rPr>
              <a:t>Reproductive health care </a:t>
            </a:r>
            <a:r>
              <a:rPr lang="en-US" sz="4500" dirty="0" smtClean="0">
                <a:latin typeface="Arial" pitchFamily="34" charset="0"/>
                <a:cs typeface="Arial" pitchFamily="34" charset="0"/>
              </a:rPr>
              <a:t>coverage</a:t>
            </a:r>
          </a:p>
          <a:p>
            <a:pPr algn="just">
              <a:lnSpc>
                <a:spcPct val="170000"/>
              </a:lnSpc>
              <a:buFont typeface="Courier New" pitchFamily="49" charset="0"/>
              <a:buChar char="o"/>
            </a:pPr>
            <a:r>
              <a:rPr lang="en-US" sz="4500" dirty="0" smtClean="0">
                <a:latin typeface="Arial" pitchFamily="34" charset="0"/>
                <a:cs typeface="Arial" pitchFamily="34" charset="0"/>
              </a:rPr>
              <a:t>Antenatal care coverage</a:t>
            </a:r>
            <a:r>
              <a:rPr lang="en-US" sz="4500" dirty="0" smtClean="0">
                <a:latin typeface="Arial" pitchFamily="34" charset="0"/>
                <a:cs typeface="Arial" pitchFamily="34" charset="0"/>
              </a:rPr>
              <a:t> </a:t>
            </a:r>
            <a:endParaRPr lang="en-US" sz="4500" dirty="0" smtClean="0">
              <a:latin typeface="Arial" pitchFamily="34" charset="0"/>
              <a:cs typeface="Arial" pitchFamily="34" charset="0"/>
            </a:endParaRPr>
          </a:p>
          <a:p>
            <a:pPr algn="just">
              <a:lnSpc>
                <a:spcPct val="170000"/>
              </a:lnSpc>
              <a:buFont typeface="Courier New" pitchFamily="49" charset="0"/>
              <a:buChar char="o"/>
            </a:pPr>
            <a:r>
              <a:rPr lang="en-US" sz="4500" dirty="0" smtClean="0">
                <a:latin typeface="Arial" pitchFamily="34" charset="0"/>
                <a:cs typeface="Arial" pitchFamily="34" charset="0"/>
              </a:rPr>
              <a:t>Safe </a:t>
            </a:r>
            <a:r>
              <a:rPr lang="en-US" sz="4500" dirty="0" smtClean="0">
                <a:latin typeface="Arial" pitchFamily="34" charset="0"/>
                <a:cs typeface="Arial" pitchFamily="34" charset="0"/>
              </a:rPr>
              <a:t>delivery </a:t>
            </a:r>
            <a:r>
              <a:rPr lang="en-US" sz="4500" dirty="0" smtClean="0">
                <a:latin typeface="Arial" pitchFamily="34" charset="0"/>
                <a:cs typeface="Arial" pitchFamily="34" charset="0"/>
              </a:rPr>
              <a:t>coverage</a:t>
            </a:r>
          </a:p>
          <a:p>
            <a:pPr algn="just">
              <a:lnSpc>
                <a:spcPct val="170000"/>
              </a:lnSpc>
              <a:buFont typeface="Courier New" pitchFamily="49" charset="0"/>
              <a:buChar char="o"/>
            </a:pPr>
            <a:r>
              <a:rPr lang="en-US" sz="4500" dirty="0" smtClean="0">
                <a:latin typeface="Arial" pitchFamily="34" charset="0"/>
                <a:cs typeface="Arial" pitchFamily="34" charset="0"/>
              </a:rPr>
              <a:t>Contraceptive prevalence</a:t>
            </a:r>
          </a:p>
          <a:p>
            <a:pPr marL="0" indent="0" algn="just">
              <a:lnSpc>
                <a:spcPct val="170000"/>
              </a:lnSpc>
              <a:buFont typeface="Courier New" pitchFamily="49" charset="0"/>
              <a:buChar char="o"/>
            </a:pPr>
            <a:r>
              <a:rPr lang="en-US" sz="4500" dirty="0" smtClean="0">
                <a:latin typeface="Arial" pitchFamily="34" charset="0"/>
                <a:cs typeface="Arial" pitchFamily="34" charset="0"/>
              </a:rPr>
              <a:t>Quality of care: availability of essential drugs, satisfaction with healthcare system </a:t>
            </a:r>
          </a:p>
          <a:p>
            <a:pPr marL="0" indent="0" algn="just">
              <a:lnSpc>
                <a:spcPct val="170000"/>
              </a:lnSpc>
              <a:buNone/>
            </a:pPr>
            <a:r>
              <a:rPr lang="en-US" sz="4500" dirty="0" smtClean="0">
                <a:latin typeface="Arial" pitchFamily="34" charset="0"/>
                <a:cs typeface="Arial" pitchFamily="34" charset="0"/>
              </a:rPr>
              <a:t>- Gender mix of health personnel </a:t>
            </a:r>
          </a:p>
          <a:p>
            <a:pPr algn="just">
              <a:lnSpc>
                <a:spcPct val="170000"/>
              </a:lnSpc>
              <a:buFont typeface="Courier New" pitchFamily="49" charset="0"/>
              <a:buChar char="o"/>
            </a:pPr>
            <a:endParaRPr lang="en-US" dirty="0" smtClean="0">
              <a:latin typeface="Arial" pitchFamily="34" charset="0"/>
              <a:cs typeface="Arial" pitchFamily="34" charset="0"/>
            </a:endParaRPr>
          </a:p>
          <a:p>
            <a:pPr algn="just">
              <a:lnSpc>
                <a:spcPct val="170000"/>
              </a:lnSpc>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endParaRPr lang="en-US" dirty="0" smtClean="0">
              <a:latin typeface="Arial" pitchFamily="34" charset="0"/>
              <a:cs typeface="Arial" pitchFamily="34" charset="0"/>
            </a:endParaRP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685800"/>
            <a:ext cx="8229600" cy="5440363"/>
          </a:xfrm>
        </p:spPr>
        <p:txBody>
          <a:bodyPr/>
          <a:lstStyle/>
          <a:p>
            <a:r>
              <a:rPr lang="en-US" dirty="0" smtClean="0"/>
              <a:t>Health Care Financing and Resource Allocation: </a:t>
            </a:r>
          </a:p>
          <a:p>
            <a:pPr>
              <a:buFontTx/>
              <a:buChar char="-"/>
            </a:pPr>
            <a:r>
              <a:rPr lang="en-US" dirty="0" smtClean="0"/>
              <a:t>Households’ burden of payment for health </a:t>
            </a:r>
            <a:r>
              <a:rPr lang="en-US" dirty="0" smtClean="0"/>
              <a:t>care;</a:t>
            </a:r>
            <a:endParaRPr lang="en-US" dirty="0" smtClean="0"/>
          </a:p>
          <a:p>
            <a:pPr marL="0" indent="0">
              <a:buNone/>
            </a:pPr>
            <a:r>
              <a:rPr lang="en-US" dirty="0" smtClean="0"/>
              <a:t>- Participation as health care workers </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50000"/>
              </a:lnSpc>
            </a:pPr>
            <a:r>
              <a:rPr lang="en-US" dirty="0" smtClean="0"/>
              <a:t>. </a:t>
            </a:r>
            <a:r>
              <a:rPr lang="en-US" dirty="0" smtClean="0"/>
              <a:t/>
            </a:r>
            <a:br>
              <a:rPr lang="en-US" dirty="0" smtClean="0"/>
            </a:br>
            <a:r>
              <a:rPr lang="en-US" sz="3100" b="1" dirty="0" smtClean="0">
                <a:latin typeface="Arial" pitchFamily="34" charset="0"/>
                <a:cs typeface="Arial" pitchFamily="34" charset="0"/>
              </a:rPr>
              <a:t>Instruments </a:t>
            </a:r>
            <a:r>
              <a:rPr lang="en-US" sz="3100" b="1" dirty="0" smtClean="0">
                <a:latin typeface="Arial" pitchFamily="34" charset="0"/>
                <a:cs typeface="Arial" pitchFamily="34" charset="0"/>
              </a:rPr>
              <a:t>and methods to assess the Food </a:t>
            </a:r>
            <a:r>
              <a:rPr lang="en-US" sz="3100" b="1" dirty="0" smtClean="0">
                <a:latin typeface="Arial" pitchFamily="34" charset="0"/>
                <a:cs typeface="Arial" pitchFamily="34" charset="0"/>
              </a:rPr>
              <a:t>and Nutrition </a:t>
            </a:r>
            <a:r>
              <a:rPr lang="en-US" sz="3100" b="1" dirty="0" smtClean="0">
                <a:latin typeface="Arial" pitchFamily="34" charset="0"/>
                <a:cs typeface="Arial" pitchFamily="34" charset="0"/>
              </a:rPr>
              <a:t>Security at micro and meso level</a:t>
            </a:r>
            <a:r>
              <a:rPr lang="en-US" b="1" dirty="0" smtClean="0">
                <a:latin typeface="Arial" pitchFamily="34" charset="0"/>
                <a:cs typeface="Arial" pitchFamily="34" charset="0"/>
              </a:rPr>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70000"/>
              </a:lnSpc>
            </a:pPr>
            <a:r>
              <a:rPr lang="en-US" i="1" dirty="0" smtClean="0"/>
              <a:t>At micro level agricultural production surveys, intra-household food frequency interviews, immunization surveys, and anthropometric surveys in children under five can be used to assess the availability, accessibility, and utilization of food and its stability. </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lstStyle/>
          <a:p>
            <a:pPr algn="just">
              <a:lnSpc>
                <a:spcPct val="150000"/>
              </a:lnSpc>
            </a:pPr>
            <a:r>
              <a:rPr lang="en-US" sz="2800" dirty="0" smtClean="0">
                <a:latin typeface="Arial" pitchFamily="34" charset="0"/>
                <a:cs typeface="Arial" pitchFamily="34" charset="0"/>
              </a:rPr>
              <a:t>At the meso or sub-national level, food market surveys provide data on the availability of food, and qualitative surveys, such as food focus group discussions, provide other information on the accessibility of food for those in greatest need.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10596</TotalTime>
  <Words>4607</Words>
  <Application>Microsoft Office PowerPoint</Application>
  <PresentationFormat>On-screen Show (4:3)</PresentationFormat>
  <Paragraphs>392</Paragraphs>
  <Slides>123</Slides>
  <Notes>1</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Office Theme</vt:lpstr>
      <vt:lpstr>Debermarkose University</vt:lpstr>
      <vt:lpstr>Slide 2</vt:lpstr>
      <vt:lpstr> Introduction </vt:lpstr>
      <vt:lpstr>Cont…</vt:lpstr>
      <vt:lpstr> The above   definition states that; </vt:lpstr>
      <vt:lpstr>Slide 6</vt:lpstr>
      <vt:lpstr>There are four dimensions of food security.  </vt:lpstr>
      <vt:lpstr>1.Food Availability</vt:lpstr>
      <vt:lpstr>2.Food accessibility</vt:lpstr>
      <vt:lpstr>Cont………….</vt:lpstr>
      <vt:lpstr>cont</vt:lpstr>
      <vt:lpstr>3.Food utilization</vt:lpstr>
      <vt:lpstr>Cont………</vt:lpstr>
      <vt:lpstr>Slide 14</vt:lpstr>
      <vt:lpstr>Slide 15</vt:lpstr>
      <vt:lpstr>Two types of food security at meso level</vt:lpstr>
      <vt:lpstr>Slide 17</vt:lpstr>
      <vt:lpstr>Slide 18</vt:lpstr>
      <vt:lpstr>Slide 19</vt:lpstr>
      <vt:lpstr>` </vt:lpstr>
      <vt:lpstr>  </vt:lpstr>
      <vt:lpstr>Food insecurity at Regional/local level</vt:lpstr>
      <vt:lpstr>Household level</vt:lpstr>
      <vt:lpstr>Individual level food insecurity</vt:lpstr>
      <vt:lpstr>Slide 25</vt:lpstr>
      <vt:lpstr>Slide 26</vt:lpstr>
      <vt:lpstr>Slide 27</vt:lpstr>
      <vt:lpstr>Slide 28</vt:lpstr>
      <vt:lpstr>Slide 29</vt:lpstr>
      <vt:lpstr>Slide 30</vt:lpstr>
      <vt:lpstr>Slide 31</vt:lpstr>
      <vt:lpstr>cont </vt:lpstr>
      <vt:lpstr>Slide 33</vt:lpstr>
      <vt:lpstr>Slide 34</vt:lpstr>
      <vt:lpstr>Levels of social and administrative organization </vt:lpstr>
      <vt:lpstr>Slide 36</vt:lpstr>
      <vt:lpstr>Slide 37</vt:lpstr>
      <vt:lpstr>Slide 38</vt:lpstr>
      <vt:lpstr>Slide 39</vt:lpstr>
      <vt:lpstr>Indictors to assess and analyze the Food and Nutrition Security situation at macro level</vt:lpstr>
      <vt:lpstr>Slide 41</vt:lpstr>
      <vt:lpstr>Slide 42</vt:lpstr>
      <vt:lpstr>Slide 43</vt:lpstr>
      <vt:lpstr>Slide 44</vt:lpstr>
      <vt:lpstr>Slide 45</vt:lpstr>
      <vt:lpstr> 3.Indicators &amp; Instruments for Assessment &amp; Analysis of FNS Situation at Micro &amp; Meso Level  </vt:lpstr>
      <vt:lpstr>Slide 47</vt:lpstr>
      <vt:lpstr>1.Indicators for measuring the nutritional status at household level – the manifestation of malnutrition.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 Indicators for measuring the immediate causes of malnutrition  </vt:lpstr>
      <vt:lpstr>Food consumption indicators</vt:lpstr>
      <vt:lpstr>Slide 76</vt:lpstr>
      <vt:lpstr>Slide 77</vt:lpstr>
      <vt:lpstr>Slide 78</vt:lpstr>
      <vt:lpstr>Slide 79</vt:lpstr>
      <vt:lpstr>  Indicators for health status  </vt:lpstr>
      <vt:lpstr>Slide 81</vt:lpstr>
      <vt:lpstr>Indicators for measuring the underlying causes of malnutrition</vt:lpstr>
      <vt:lpstr>Indicators / issues for food security (access to food) at household level</vt:lpstr>
      <vt:lpstr>Slide 84</vt:lpstr>
      <vt:lpstr>Slide 85</vt:lpstr>
      <vt:lpstr>Slide 86</vt:lpstr>
      <vt:lpstr>Slide 87</vt:lpstr>
      <vt:lpstr>Slide 88</vt:lpstr>
      <vt:lpstr>Indicators / issues for caring capacity</vt:lpstr>
      <vt:lpstr>Slide 90</vt:lpstr>
      <vt:lpstr>Slide 91</vt:lpstr>
      <vt:lpstr>Slide 92</vt:lpstr>
      <vt:lpstr>Slide 93</vt:lpstr>
      <vt:lpstr>Indicators / issues/ for health services  </vt:lpstr>
      <vt:lpstr>Slide 95</vt:lpstr>
      <vt:lpstr>Slide 96</vt:lpstr>
      <vt:lpstr>Cont….</vt:lpstr>
      <vt:lpstr>.  Instruments and methods to assess the Food and Nutrition Security at micro and meso level  </vt:lpstr>
      <vt:lpstr>cont</vt:lpstr>
      <vt:lpstr>cont</vt:lpstr>
      <vt:lpstr>Anthropometry</vt:lpstr>
      <vt:lpstr>Food consumption surveys – individual dietary surveys</vt:lpstr>
      <vt:lpstr>cont</vt:lpstr>
      <vt:lpstr>Slide 104</vt:lpstr>
      <vt:lpstr>Slide 105</vt:lpstr>
      <vt:lpstr>Slide 106</vt:lpstr>
      <vt:lpstr>Slide 107</vt:lpstr>
      <vt:lpstr>cont</vt:lpstr>
      <vt:lpstr>Cont….</vt:lpstr>
      <vt:lpstr>Cont….</vt:lpstr>
      <vt:lpstr>Slide 111</vt:lpstr>
      <vt:lpstr>Cont….</vt:lpstr>
      <vt:lpstr>Slide 113</vt:lpstr>
      <vt:lpstr>Slide 114</vt:lpstr>
      <vt:lpstr>Cont….</vt:lpstr>
      <vt:lpstr>Cont…</vt:lpstr>
      <vt:lpstr>Baseline Survey (Nutrition)</vt:lpstr>
      <vt:lpstr>Rapid Food and Livelihood Security Assessments (RFLS)</vt:lpstr>
      <vt:lpstr>Slide 119</vt:lpstr>
      <vt:lpstr>Cont…..</vt:lpstr>
      <vt:lpstr>Slide 121</vt:lpstr>
      <vt:lpstr>Slide 122</vt:lpstr>
      <vt:lpstr>Read about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Debermarkose University</dc:title>
  <dc:creator>User</dc:creator>
  <cp:lastModifiedBy>Emuye</cp:lastModifiedBy>
  <cp:revision>16</cp:revision>
  <dcterms:created xsi:type="dcterms:W3CDTF">2006-08-16T00:00:00Z</dcterms:created>
  <dcterms:modified xsi:type="dcterms:W3CDTF">2020-05-23T10:03:50Z</dcterms:modified>
</cp:coreProperties>
</file>