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  <p:sldMasterId id="2147483741" r:id="rId2"/>
  </p:sldMasterIdLst>
  <p:notesMasterIdLst>
    <p:notesMasterId r:id="rId39"/>
  </p:notesMasterIdLst>
  <p:sldIdLst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9792F6-B8C0-4DBB-904A-E4AA93E7A35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</dgm:pt>
    <dgm:pt modelId="{962AA130-A982-4512-B694-C6B78E3493F4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Verdana" pitchFamily="34" charset="0"/>
              <a:cs typeface="Arial" pitchFamily="34" charset="0"/>
            </a:rPr>
            <a:t>Essential 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Verdana" pitchFamily="34" charset="0"/>
              <a:cs typeface="Arial" pitchFamily="34" charset="0"/>
            </a:rPr>
            <a:t>Nutrition 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Verdana" pitchFamily="34" charset="0"/>
              <a:cs typeface="Arial" pitchFamily="34" charset="0"/>
            </a:rPr>
            <a:t>action </a:t>
          </a:r>
          <a:endParaRPr kumimoji="0" lang="en-GB" b="0" i="0" u="none" strike="noStrike" cap="none" normalizeH="0" baseline="0" dirty="0" smtClean="0">
            <a:ln>
              <a:noFill/>
            </a:ln>
            <a:solidFill>
              <a:schemeClr val="tx1">
                <a:lumMod val="95000"/>
                <a:lumOff val="5000"/>
              </a:schemeClr>
            </a:solidFill>
            <a:effectLst/>
            <a:latin typeface="Verdana" pitchFamily="34" charset="0"/>
            <a:cs typeface="Arial" pitchFamily="34" charset="0"/>
          </a:endParaRPr>
        </a:p>
      </dgm:t>
    </dgm:pt>
    <dgm:pt modelId="{351F37E5-F7C2-4D17-BFBA-50D4E3B5F80B}" type="parTrans" cxnId="{627F0A52-266E-445E-B31F-83DC0C4330CD}">
      <dgm:prSet/>
      <dgm:spPr/>
      <dgm:t>
        <a:bodyPr/>
        <a:lstStyle/>
        <a:p>
          <a:endParaRPr lang="en-US"/>
        </a:p>
      </dgm:t>
    </dgm:pt>
    <dgm:pt modelId="{1F8128BB-517E-4150-B0C1-E3F3FF3D4DD2}" type="sibTrans" cxnId="{627F0A52-266E-445E-B31F-83DC0C4330CD}">
      <dgm:prSet/>
      <dgm:spPr/>
      <dgm:t>
        <a:bodyPr/>
        <a:lstStyle/>
        <a:p>
          <a:endParaRPr lang="en-US"/>
        </a:p>
      </dgm:t>
    </dgm:pt>
    <dgm:pt modelId="{E0FED642-F046-454A-8A0E-0F5715F7CD12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Verdana" pitchFamily="34" charset="0"/>
              <a:cs typeface="Arial" pitchFamily="34" charset="0"/>
            </a:rPr>
            <a:t>Reproductive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Verdana" pitchFamily="34" charset="0"/>
              <a:cs typeface="Arial" pitchFamily="34" charset="0"/>
            </a:rPr>
            <a:t> health </a:t>
          </a:r>
          <a:endParaRPr kumimoji="0" lang="en-GB" b="0" i="0" u="none" strike="noStrike" cap="none" normalizeH="0" baseline="0" dirty="0" smtClean="0">
            <a:ln>
              <a:noFill/>
            </a:ln>
            <a:solidFill>
              <a:schemeClr val="tx1">
                <a:lumMod val="95000"/>
                <a:lumOff val="5000"/>
              </a:schemeClr>
            </a:solidFill>
            <a:effectLst/>
            <a:latin typeface="Verdana" pitchFamily="34" charset="0"/>
            <a:cs typeface="Arial" pitchFamily="34" charset="0"/>
          </a:endParaRPr>
        </a:p>
      </dgm:t>
    </dgm:pt>
    <dgm:pt modelId="{AAEDFFE8-65F8-4432-863B-135E276A2893}" type="parTrans" cxnId="{EB9D686E-3316-4B46-9A29-3B8DA61BD458}">
      <dgm:prSet/>
      <dgm:spPr/>
      <dgm:t>
        <a:bodyPr/>
        <a:lstStyle/>
        <a:p>
          <a:endParaRPr lang="en-US"/>
        </a:p>
      </dgm:t>
    </dgm:pt>
    <dgm:pt modelId="{866A24C4-DDCF-4921-870D-AF34A29B631A}" type="sibTrans" cxnId="{EB9D686E-3316-4B46-9A29-3B8DA61BD458}">
      <dgm:prSet/>
      <dgm:spPr/>
      <dgm:t>
        <a:bodyPr/>
        <a:lstStyle/>
        <a:p>
          <a:endParaRPr lang="en-US"/>
        </a:p>
      </dgm:t>
    </dgm:pt>
    <dgm:pt modelId="{AD1ED4BB-9618-4824-9913-E2048FCD5C86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rPr>
            <a:t> 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Verdana" pitchFamily="34" charset="0"/>
              <a:cs typeface="Arial" pitchFamily="34" charset="0"/>
            </a:rPr>
            <a:t>Child 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Verdana" pitchFamily="34" charset="0"/>
              <a:cs typeface="Arial" pitchFamily="34" charset="0"/>
            </a:rPr>
            <a:t>Survival  </a:t>
          </a:r>
          <a:endParaRPr kumimoji="0" lang="en-GB" b="0" i="0" u="none" strike="noStrike" cap="none" normalizeH="0" baseline="0" dirty="0" smtClean="0">
            <a:ln>
              <a:noFill/>
            </a:ln>
            <a:solidFill>
              <a:schemeClr val="tx1">
                <a:lumMod val="95000"/>
                <a:lumOff val="5000"/>
              </a:schemeClr>
            </a:solidFill>
            <a:effectLst/>
            <a:latin typeface="Verdana" pitchFamily="34" charset="0"/>
            <a:cs typeface="Arial" pitchFamily="34" charset="0"/>
          </a:endParaRPr>
        </a:p>
      </dgm:t>
    </dgm:pt>
    <dgm:pt modelId="{16C600DA-1F93-4EA0-8E24-A0D454D6B5FD}" type="parTrans" cxnId="{21B44F0F-69DF-47EB-B93E-D79D054DA1E4}">
      <dgm:prSet/>
      <dgm:spPr/>
      <dgm:t>
        <a:bodyPr/>
        <a:lstStyle/>
        <a:p>
          <a:endParaRPr lang="en-US"/>
        </a:p>
      </dgm:t>
    </dgm:pt>
    <dgm:pt modelId="{9F14E871-3B0D-4FF4-B2FF-7742709C6B91}" type="sibTrans" cxnId="{21B44F0F-69DF-47EB-B93E-D79D054DA1E4}">
      <dgm:prSet/>
      <dgm:spPr/>
      <dgm:t>
        <a:bodyPr/>
        <a:lstStyle/>
        <a:p>
          <a:endParaRPr lang="en-US"/>
        </a:p>
      </dgm:t>
    </dgm:pt>
    <dgm:pt modelId="{505E65C4-DF70-4147-9EBB-954C2197DA7A}" type="pres">
      <dgm:prSet presAssocID="{BD9792F6-B8C0-4DBB-904A-E4AA93E7A358}" presName="compositeShape" presStyleCnt="0">
        <dgm:presLayoutVars>
          <dgm:chMax val="7"/>
          <dgm:dir/>
          <dgm:resizeHandles val="exact"/>
        </dgm:presLayoutVars>
      </dgm:prSet>
      <dgm:spPr/>
    </dgm:pt>
    <dgm:pt modelId="{853DF888-E83A-4E46-920B-8F83F38BFCE9}" type="pres">
      <dgm:prSet presAssocID="{962AA130-A982-4512-B694-C6B78E3493F4}" presName="circ1" presStyleLbl="vennNode1" presStyleIdx="0" presStyleCnt="3"/>
      <dgm:spPr/>
      <dgm:t>
        <a:bodyPr/>
        <a:lstStyle/>
        <a:p>
          <a:endParaRPr lang="en-US"/>
        </a:p>
      </dgm:t>
    </dgm:pt>
    <dgm:pt modelId="{E0B3FB62-A5FC-4783-A304-3C77827F75A4}" type="pres">
      <dgm:prSet presAssocID="{962AA130-A982-4512-B694-C6B78E3493F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204903-EBC8-40E1-8656-9B87FDD83B0A}" type="pres">
      <dgm:prSet presAssocID="{E0FED642-F046-454A-8A0E-0F5715F7CD12}" presName="circ2" presStyleLbl="vennNode1" presStyleIdx="1" presStyleCnt="3"/>
      <dgm:spPr/>
      <dgm:t>
        <a:bodyPr/>
        <a:lstStyle/>
        <a:p>
          <a:endParaRPr lang="en-US"/>
        </a:p>
      </dgm:t>
    </dgm:pt>
    <dgm:pt modelId="{43909DFE-E41D-40C4-99CB-9D7E16E6B2E8}" type="pres">
      <dgm:prSet presAssocID="{E0FED642-F046-454A-8A0E-0F5715F7CD1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8F6AA8-1445-4732-9F43-F1C0A0A02F3F}" type="pres">
      <dgm:prSet presAssocID="{AD1ED4BB-9618-4824-9913-E2048FCD5C86}" presName="circ3" presStyleLbl="vennNode1" presStyleIdx="2" presStyleCnt="3"/>
      <dgm:spPr/>
      <dgm:t>
        <a:bodyPr/>
        <a:lstStyle/>
        <a:p>
          <a:endParaRPr lang="en-US"/>
        </a:p>
      </dgm:t>
    </dgm:pt>
    <dgm:pt modelId="{EC7FAB62-6C41-49AA-AE01-E87AAF9C2A2E}" type="pres">
      <dgm:prSet presAssocID="{AD1ED4BB-9618-4824-9913-E2048FCD5C8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C66934-441E-4E32-BF0D-4675AD119DCC}" type="presOf" srcId="{AD1ED4BB-9618-4824-9913-E2048FCD5C86}" destId="{CF8F6AA8-1445-4732-9F43-F1C0A0A02F3F}" srcOrd="0" destOrd="0" presId="urn:microsoft.com/office/officeart/2005/8/layout/venn1"/>
    <dgm:cxn modelId="{627F0A52-266E-445E-B31F-83DC0C4330CD}" srcId="{BD9792F6-B8C0-4DBB-904A-E4AA93E7A358}" destId="{962AA130-A982-4512-B694-C6B78E3493F4}" srcOrd="0" destOrd="0" parTransId="{351F37E5-F7C2-4D17-BFBA-50D4E3B5F80B}" sibTransId="{1F8128BB-517E-4150-B0C1-E3F3FF3D4DD2}"/>
    <dgm:cxn modelId="{C4FA8856-F0CA-4377-8A43-E66FA77EF220}" type="presOf" srcId="{BD9792F6-B8C0-4DBB-904A-E4AA93E7A358}" destId="{505E65C4-DF70-4147-9EBB-954C2197DA7A}" srcOrd="0" destOrd="0" presId="urn:microsoft.com/office/officeart/2005/8/layout/venn1"/>
    <dgm:cxn modelId="{EB9D686E-3316-4B46-9A29-3B8DA61BD458}" srcId="{BD9792F6-B8C0-4DBB-904A-E4AA93E7A358}" destId="{E0FED642-F046-454A-8A0E-0F5715F7CD12}" srcOrd="1" destOrd="0" parTransId="{AAEDFFE8-65F8-4432-863B-135E276A2893}" sibTransId="{866A24C4-DDCF-4921-870D-AF34A29B631A}"/>
    <dgm:cxn modelId="{8E93143E-EBB8-43E2-95E1-7C057DA82775}" type="presOf" srcId="{AD1ED4BB-9618-4824-9913-E2048FCD5C86}" destId="{EC7FAB62-6C41-49AA-AE01-E87AAF9C2A2E}" srcOrd="1" destOrd="0" presId="urn:microsoft.com/office/officeart/2005/8/layout/venn1"/>
    <dgm:cxn modelId="{B07D7C18-0744-4256-97AE-55F18F97FB79}" type="presOf" srcId="{E0FED642-F046-454A-8A0E-0F5715F7CD12}" destId="{43909DFE-E41D-40C4-99CB-9D7E16E6B2E8}" srcOrd="1" destOrd="0" presId="urn:microsoft.com/office/officeart/2005/8/layout/venn1"/>
    <dgm:cxn modelId="{2E8C6C51-49D4-4930-8E4A-6E9671540D84}" type="presOf" srcId="{962AA130-A982-4512-B694-C6B78E3493F4}" destId="{853DF888-E83A-4E46-920B-8F83F38BFCE9}" srcOrd="0" destOrd="0" presId="urn:microsoft.com/office/officeart/2005/8/layout/venn1"/>
    <dgm:cxn modelId="{E678C5BD-05CE-4D53-B26E-0AACFB64A227}" type="presOf" srcId="{962AA130-A982-4512-B694-C6B78E3493F4}" destId="{E0B3FB62-A5FC-4783-A304-3C77827F75A4}" srcOrd="1" destOrd="0" presId="urn:microsoft.com/office/officeart/2005/8/layout/venn1"/>
    <dgm:cxn modelId="{DD51D57A-39A8-40C8-9C98-E03CFBC839B3}" type="presOf" srcId="{E0FED642-F046-454A-8A0E-0F5715F7CD12}" destId="{0A204903-EBC8-40E1-8656-9B87FDD83B0A}" srcOrd="0" destOrd="0" presId="urn:microsoft.com/office/officeart/2005/8/layout/venn1"/>
    <dgm:cxn modelId="{21B44F0F-69DF-47EB-B93E-D79D054DA1E4}" srcId="{BD9792F6-B8C0-4DBB-904A-E4AA93E7A358}" destId="{AD1ED4BB-9618-4824-9913-E2048FCD5C86}" srcOrd="2" destOrd="0" parTransId="{16C600DA-1F93-4EA0-8E24-A0D454D6B5FD}" sibTransId="{9F14E871-3B0D-4FF4-B2FF-7742709C6B91}"/>
    <dgm:cxn modelId="{974B4781-DBFC-4C92-A70A-6670E88FE389}" type="presParOf" srcId="{505E65C4-DF70-4147-9EBB-954C2197DA7A}" destId="{853DF888-E83A-4E46-920B-8F83F38BFCE9}" srcOrd="0" destOrd="0" presId="urn:microsoft.com/office/officeart/2005/8/layout/venn1"/>
    <dgm:cxn modelId="{2E19DD2F-FB47-498C-B299-0D91E51B4A24}" type="presParOf" srcId="{505E65C4-DF70-4147-9EBB-954C2197DA7A}" destId="{E0B3FB62-A5FC-4783-A304-3C77827F75A4}" srcOrd="1" destOrd="0" presId="urn:microsoft.com/office/officeart/2005/8/layout/venn1"/>
    <dgm:cxn modelId="{98C352BA-C8E8-4277-B41F-63D9F8F3E692}" type="presParOf" srcId="{505E65C4-DF70-4147-9EBB-954C2197DA7A}" destId="{0A204903-EBC8-40E1-8656-9B87FDD83B0A}" srcOrd="2" destOrd="0" presId="urn:microsoft.com/office/officeart/2005/8/layout/venn1"/>
    <dgm:cxn modelId="{71870254-353D-4B9F-93B2-CE269B52C5EB}" type="presParOf" srcId="{505E65C4-DF70-4147-9EBB-954C2197DA7A}" destId="{43909DFE-E41D-40C4-99CB-9D7E16E6B2E8}" srcOrd="3" destOrd="0" presId="urn:microsoft.com/office/officeart/2005/8/layout/venn1"/>
    <dgm:cxn modelId="{FBFA3455-E717-4A20-8580-6F3CEDA6A14F}" type="presParOf" srcId="{505E65C4-DF70-4147-9EBB-954C2197DA7A}" destId="{CF8F6AA8-1445-4732-9F43-F1C0A0A02F3F}" srcOrd="4" destOrd="0" presId="urn:microsoft.com/office/officeart/2005/8/layout/venn1"/>
    <dgm:cxn modelId="{28E5A01E-AA9B-408A-AEF6-2E596FA3E7AE}" type="presParOf" srcId="{505E65C4-DF70-4147-9EBB-954C2197DA7A}" destId="{EC7FAB62-6C41-49AA-AE01-E87AAF9C2A2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DF888-E83A-4E46-920B-8F83F38BFCE9}">
      <dsp:nvSpPr>
        <dsp:cNvPr id="0" name=""/>
        <dsp:cNvSpPr/>
      </dsp:nvSpPr>
      <dsp:spPr>
        <a:xfrm>
          <a:off x="2354579" y="78104"/>
          <a:ext cx="3749040" cy="37490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700" b="0" i="0" u="none" strike="noStrike" kern="1200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Verdana" pitchFamily="34" charset="0"/>
              <a:cs typeface="Arial" pitchFamily="34" charset="0"/>
            </a:rPr>
            <a:t>Essential 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700" b="0" i="0" u="none" strike="noStrike" kern="1200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Verdana" pitchFamily="34" charset="0"/>
              <a:cs typeface="Arial" pitchFamily="34" charset="0"/>
            </a:rPr>
            <a:t>Nutrition 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700" b="0" i="0" u="none" strike="noStrike" kern="1200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Verdana" pitchFamily="34" charset="0"/>
              <a:cs typeface="Arial" pitchFamily="34" charset="0"/>
            </a:rPr>
            <a:t>action </a:t>
          </a:r>
          <a:endParaRPr kumimoji="0" lang="en-GB" sz="2700" b="0" i="0" u="none" strike="noStrike" kern="1200" cap="none" normalizeH="0" baseline="0" dirty="0" smtClean="0">
            <a:ln>
              <a:noFill/>
            </a:ln>
            <a:solidFill>
              <a:schemeClr val="tx1">
                <a:lumMod val="95000"/>
                <a:lumOff val="5000"/>
              </a:schemeClr>
            </a:solidFill>
            <a:effectLst/>
            <a:latin typeface="Verdana" pitchFamily="34" charset="0"/>
            <a:cs typeface="Arial" pitchFamily="34" charset="0"/>
          </a:endParaRPr>
        </a:p>
      </dsp:txBody>
      <dsp:txXfrm>
        <a:off x="2854452" y="734186"/>
        <a:ext cx="2749296" cy="1687068"/>
      </dsp:txXfrm>
    </dsp:sp>
    <dsp:sp modelId="{0A204903-EBC8-40E1-8656-9B87FDD83B0A}">
      <dsp:nvSpPr>
        <dsp:cNvPr id="0" name=""/>
        <dsp:cNvSpPr/>
      </dsp:nvSpPr>
      <dsp:spPr>
        <a:xfrm>
          <a:off x="3707358" y="2421255"/>
          <a:ext cx="3749040" cy="37490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700" b="0" i="0" u="none" strike="noStrike" kern="1200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Verdana" pitchFamily="34" charset="0"/>
              <a:cs typeface="Arial" pitchFamily="34" charset="0"/>
            </a:rPr>
            <a:t>Reproductive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700" b="0" i="0" u="none" strike="noStrike" kern="1200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Verdana" pitchFamily="34" charset="0"/>
              <a:cs typeface="Arial" pitchFamily="34" charset="0"/>
            </a:rPr>
            <a:t> health </a:t>
          </a:r>
          <a:endParaRPr kumimoji="0" lang="en-GB" sz="2700" b="0" i="0" u="none" strike="noStrike" kern="1200" cap="none" normalizeH="0" baseline="0" dirty="0" smtClean="0">
            <a:ln>
              <a:noFill/>
            </a:ln>
            <a:solidFill>
              <a:schemeClr val="tx1">
                <a:lumMod val="95000"/>
                <a:lumOff val="5000"/>
              </a:schemeClr>
            </a:solidFill>
            <a:effectLst/>
            <a:latin typeface="Verdana" pitchFamily="34" charset="0"/>
            <a:cs typeface="Arial" pitchFamily="34" charset="0"/>
          </a:endParaRPr>
        </a:p>
      </dsp:txBody>
      <dsp:txXfrm>
        <a:off x="4853940" y="3389757"/>
        <a:ext cx="2249424" cy="2061972"/>
      </dsp:txXfrm>
    </dsp:sp>
    <dsp:sp modelId="{CF8F6AA8-1445-4732-9F43-F1C0A0A02F3F}">
      <dsp:nvSpPr>
        <dsp:cNvPr id="0" name=""/>
        <dsp:cNvSpPr/>
      </dsp:nvSpPr>
      <dsp:spPr>
        <a:xfrm>
          <a:off x="1001801" y="2421255"/>
          <a:ext cx="3749040" cy="37490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rPr>
            <a:t> </a:t>
          </a:r>
          <a:r>
            <a:rPr kumimoji="0" lang="en-US" sz="2700" b="0" i="0" u="none" strike="noStrike" kern="1200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Verdana" pitchFamily="34" charset="0"/>
              <a:cs typeface="Arial" pitchFamily="34" charset="0"/>
            </a:rPr>
            <a:t>Child 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700" b="0" i="0" u="none" strike="noStrike" kern="1200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Verdana" pitchFamily="34" charset="0"/>
              <a:cs typeface="Arial" pitchFamily="34" charset="0"/>
            </a:rPr>
            <a:t>Survival  </a:t>
          </a:r>
          <a:endParaRPr kumimoji="0" lang="en-GB" sz="2700" b="0" i="0" u="none" strike="noStrike" kern="1200" cap="none" normalizeH="0" baseline="0" dirty="0" smtClean="0">
            <a:ln>
              <a:noFill/>
            </a:ln>
            <a:solidFill>
              <a:schemeClr val="tx1">
                <a:lumMod val="95000"/>
                <a:lumOff val="5000"/>
              </a:schemeClr>
            </a:solidFill>
            <a:effectLst/>
            <a:latin typeface="Verdana" pitchFamily="34" charset="0"/>
            <a:cs typeface="Arial" pitchFamily="34" charset="0"/>
          </a:endParaRPr>
        </a:p>
      </dsp:txBody>
      <dsp:txXfrm>
        <a:off x="1354835" y="3389757"/>
        <a:ext cx="2249424" cy="20619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A977F-FD1A-4631-8584-DF03A8B9186A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5EED1-9490-4EC9-9AB1-507DDBB69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83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5EED1-9490-4EC9-9AB1-507DDBB699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28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F8DE894-EDFB-408E-88D4-8990853BE1FE}" type="slidenum">
              <a:rPr lang="en-GB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596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4E1AC0C7-7875-4D40-A2BD-96508E9D961A}" type="slidenum">
              <a:rPr lang="en-GB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506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B0FE17D-E545-4D16-AF1B-51EE9F47BDD1}" type="slidenum">
              <a:rPr lang="en-GB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621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A230821-53FD-4A40-9157-A926FCD163B2}" type="slidenum">
              <a:rPr lang="en-GB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554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2AFD505-8E56-426E-A80A-BAECC8963090}" type="slidenum">
              <a:rPr lang="en-GB">
                <a:solidFill>
                  <a:prstClr val="black"/>
                </a:solidFill>
              </a:rPr>
              <a:pPr/>
              <a:t>19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6898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7F7E969F-719D-4BE8-814C-AD463A4E0BBA}" type="slidenum">
              <a:rPr lang="en-GB">
                <a:solidFill>
                  <a:prstClr val="black"/>
                </a:solidFill>
              </a:rPr>
              <a:pPr/>
              <a:t>20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889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923E90B-1232-4B50-BEFB-CCF6ECF7047A}" type="slidenum">
              <a:rPr lang="en-GB">
                <a:solidFill>
                  <a:prstClr val="black"/>
                </a:solidFill>
              </a:rPr>
              <a:pPr/>
              <a:t>21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9044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C2A60F4-2A04-489D-9659-5F8656E61B7B}" type="slidenum">
              <a:rPr lang="en-GB">
                <a:solidFill>
                  <a:prstClr val="black"/>
                </a:solidFill>
              </a:rPr>
              <a:pPr/>
              <a:t>22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131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77F6A267-4B5D-4492-B537-9C57988552D9}" type="slidenum">
              <a:rPr lang="en-GB">
                <a:solidFill>
                  <a:prstClr val="black"/>
                </a:solidFill>
              </a:rPr>
              <a:pPr/>
              <a:t>23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6202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E727975F-E215-4209-BFB9-3BB8BE1601D5}" type="slidenum">
              <a:rPr lang="en-GB">
                <a:solidFill>
                  <a:prstClr val="black"/>
                </a:solidFill>
              </a:rPr>
              <a:pPr/>
              <a:t>24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166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056C3A9-A6DB-417B-BEAB-482813AB54A4}" type="slidenum">
              <a:rPr lang="en-GB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037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D2223B78-E6ED-48BF-A088-430C1080D2FD}" type="slidenum">
              <a:rPr lang="en-GB">
                <a:solidFill>
                  <a:prstClr val="black"/>
                </a:solidFill>
              </a:rPr>
              <a:pPr/>
              <a:t>25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9952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72CB19A6-93CC-4A6D-88DF-9D25BD93F770}" type="slidenum">
              <a:rPr lang="en-GB">
                <a:solidFill>
                  <a:prstClr val="black"/>
                </a:solidFill>
              </a:rPr>
              <a:pPr/>
              <a:t>26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2782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0448FB0-769A-46B1-9E1E-1CC488C22038}" type="slidenum">
              <a:rPr lang="en-GB">
                <a:solidFill>
                  <a:prstClr val="black"/>
                </a:solidFill>
              </a:rPr>
              <a:pPr/>
              <a:t>27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7079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69A37743-DFB3-4CAF-BC89-F71799160125}" type="slidenum">
              <a:rPr lang="en-GB">
                <a:solidFill>
                  <a:prstClr val="black"/>
                </a:solidFill>
              </a:rPr>
              <a:pPr/>
              <a:t>28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2495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E72B2F9E-A5FE-4F21-A022-A3FEDF603C5F}" type="slidenum">
              <a:rPr lang="en-GB">
                <a:solidFill>
                  <a:prstClr val="black"/>
                </a:solidFill>
              </a:rPr>
              <a:pPr/>
              <a:t>29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8564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46A174C8-7C97-4472-9A7F-B44D78AD6CBD}" type="slidenum">
              <a:rPr lang="en-GB">
                <a:solidFill>
                  <a:prstClr val="black"/>
                </a:solidFill>
              </a:rPr>
              <a:pPr/>
              <a:t>30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4597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7D01AC55-B109-4374-BC89-531553FE5453}" type="slidenum">
              <a:rPr lang="en-GB">
                <a:solidFill>
                  <a:prstClr val="black"/>
                </a:solidFill>
              </a:rPr>
              <a:pPr/>
              <a:t>31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170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3DD00AC-96FF-4E28-A1D5-396D5B07C3F4}" type="slidenum">
              <a:rPr lang="en-GB">
                <a:solidFill>
                  <a:prstClr val="black"/>
                </a:solidFill>
              </a:rPr>
              <a:pPr/>
              <a:t>32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685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6C659338-1200-473E-8B0F-C6D1F7283BE3}" type="slidenum">
              <a:rPr lang="en-GB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102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9DC4280-ABCB-40C2-ACEC-0FE6CEBBAEF7}" type="slidenum">
              <a:rPr lang="en-GB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765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748DB78-2606-4FEC-82CA-808F4B3F66CB}" type="slidenum">
              <a:rPr lang="en-GB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99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8A73101-9959-4DD0-9C94-1944DBC1711A}" type="slidenum">
              <a:rPr lang="en-GB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40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497177E3-4149-4196-8523-9C4F02B8B39D}" type="slidenum">
              <a:rPr lang="en-GB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38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88166B8-5FC6-40DA-B448-78A7651AE885}" type="slidenum">
              <a:rPr lang="en-GB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633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ED511A9-D613-4194-B9B0-C40C4FE39463}" type="slidenum">
              <a:rPr lang="en-GB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435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DBEC-446F-40CA-84E8-A70C3C5F9E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ayenew.n(bsc,fellow of mph human nutrtion)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3773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CD6E-15A1-4FEE-95CD-5594B1B211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ayenew.n(bsc,fellow of mph human nutrtion)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559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94141-702D-4587-AD14-EECDECDCC9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ayenew.n(bsc,fellow of mph human nutrtion)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416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B0B2E1-E5A7-4827-B040-08E9F247C57B}" type="datetime1">
              <a:rPr lang="en-US" smtClean="0">
                <a:solidFill>
                  <a:srgbClr val="FFFFFF"/>
                </a:solidFill>
              </a:rPr>
              <a:t>3/12/2016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ayenew.n(bsc,fellow of mph human nutrtion)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529528-F7E7-48DB-9629-2021BDB1487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1416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A5427F-FB68-4502-AD74-75E59F341C56}" type="datetime1">
              <a:rPr lang="en-US" smtClean="0">
                <a:solidFill>
                  <a:srgbClr val="FFFFFF"/>
                </a:solidFill>
              </a:rPr>
              <a:t>3/12/2016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ayenew.n(bsc,fellow of mph human nutrtion)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4E7FF-B693-4C7F-8B5C-7386808BAC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2757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DB2ADF-6DA7-4BBB-A3F9-4CB246522710}" type="datetime1">
              <a:rPr lang="en-US" smtClean="0">
                <a:solidFill>
                  <a:srgbClr val="FFFFFF"/>
                </a:solidFill>
              </a:rPr>
              <a:t>3/12/2016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ayenew.n(bsc,fellow of mph human nutrtion)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BB248-FEC6-423E-9025-A73B8319F12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7589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EF8D11-ECFE-4200-B91D-5EAF7ABCA155}" type="datetime1">
              <a:rPr lang="en-US" smtClean="0">
                <a:solidFill>
                  <a:srgbClr val="FFFFFF"/>
                </a:solidFill>
              </a:rPr>
              <a:t>3/12/2016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ayenew.n(bsc,fellow of mph human nutrtion)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3AABE0-A5E1-40A9-BC4D-49F365B4D9A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5599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416BA-DA26-4D72-B155-3AD3868AF51E}" type="datetime1">
              <a:rPr lang="en-US" smtClean="0">
                <a:solidFill>
                  <a:srgbClr val="FFFFFF"/>
                </a:solidFill>
              </a:rPr>
              <a:t>3/12/2016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ayenew.n(bsc,fellow of mph human nutrtion)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4677C8-DEE2-48D7-9093-B25FB130A5A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5430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538082-51B7-4E21-B7D0-669C49D2A7B9}" type="datetime1">
              <a:rPr lang="en-US" smtClean="0">
                <a:solidFill>
                  <a:srgbClr val="FFFFFF"/>
                </a:solidFill>
              </a:rPr>
              <a:t>3/12/2016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ayenew.n(bsc,fellow of mph human nutrtion)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510927-0163-438A-B8AD-1EC3E832078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9576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D6BFFF-94FC-4B83-9D2E-50AF1682E0DB}" type="datetime1">
              <a:rPr lang="en-US" smtClean="0">
                <a:solidFill>
                  <a:srgbClr val="FFFFFF"/>
                </a:solidFill>
              </a:rPr>
              <a:t>3/12/2016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ayenew.n(bsc,fellow of mph human nutrtion)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B01FC0-DAD8-474E-BCEC-6AB3B7754D2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7300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22D63D-B37F-49B9-B349-ADDECE9C3298}" type="datetime1">
              <a:rPr lang="en-US" smtClean="0">
                <a:solidFill>
                  <a:srgbClr val="FFFFFF"/>
                </a:solidFill>
              </a:rPr>
              <a:t>3/12/2016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ayenew.n(bsc,fellow of mph human nutrtion)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9448C-872D-4F79-8FF3-262541B0298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0246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2F4F-F456-4CF3-A9A2-7A2050863B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ayenew.n(bsc,fellow of mph human nutrtion)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6443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8B3BAC-5F39-4D07-8CDF-87ACE9C7DE64}" type="datetime1">
              <a:rPr lang="en-US" smtClean="0">
                <a:solidFill>
                  <a:srgbClr val="FFFFFF"/>
                </a:solidFill>
              </a:rPr>
              <a:t>3/12/2016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ayenew.n(bsc,fellow of mph human nutrtion)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7D736-4B89-4CDE-AD6A-DA15CB71639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6038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68CB6E-0712-4BC0-8E84-265269003779}" type="datetime1">
              <a:rPr lang="en-US" smtClean="0">
                <a:solidFill>
                  <a:srgbClr val="FFFFFF"/>
                </a:solidFill>
              </a:rPr>
              <a:t>3/12/2016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ayenew.n(bsc,fellow of mph human nutrtion)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4F83A1-F4E2-4D41-AE4E-5210E3352D3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7347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1F9339-231B-4D2A-922D-50C6A52E5620}" type="datetime1">
              <a:rPr lang="en-US" smtClean="0">
                <a:solidFill>
                  <a:srgbClr val="FFFFFF"/>
                </a:solidFill>
              </a:rPr>
              <a:t>3/12/2016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ayenew.n(bsc,fellow of mph human nutrtion)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E9542-2470-4FBF-B6CA-C0EA29E411E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33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ayenew.n(bsc,fellow of mph human nutrtion)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02F77-3869-4561-A684-24D057D3F5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ECE0A-0C64-4E4B-81B3-414B02869D2A}" type="datetime1">
              <a:rPr lang="en-US" smtClean="0">
                <a:solidFill>
                  <a:srgbClr val="FFFFFF"/>
                </a:solidFill>
              </a:rPr>
              <a:t>3/12/2016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012843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457200"/>
            <a:ext cx="10972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ayenew.n(bsc,fellow of mph human nutrtion)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354A1-B419-4AD3-ACA0-39C0BB0A227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AD631-A330-47E0-8307-A432A452179E}" type="datetime1">
              <a:rPr lang="en-US" smtClean="0">
                <a:solidFill>
                  <a:srgbClr val="FFFFFF"/>
                </a:solidFill>
              </a:rPr>
              <a:t>3/12/2016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820748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81200"/>
            <a:ext cx="53848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4000500"/>
            <a:ext cx="53848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000500"/>
            <a:ext cx="53848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ayenew.n(bsc,fellow of mph human nutrtion)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E0AD2-32DD-4EA0-96A4-2DA73356E82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D1100-BAF9-45E4-915E-26EC2DF850B9}" type="datetime1">
              <a:rPr lang="en-US" smtClean="0">
                <a:solidFill>
                  <a:srgbClr val="FFFFFF"/>
                </a:solidFill>
              </a:rPr>
              <a:t>3/12/2016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4963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9CC2-0C42-46B2-9940-8168952A0F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ayenew.n(bsc,fellow of mph human nutrtion)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9987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5D46F-1BAF-4F29-8C54-858D6CEB02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ayenew.n(bsc,fellow of mph human nutrtion)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5485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4D00-6900-4A41-9B73-E76FAE7344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ayenew.n(bsc,fellow of mph human nutrtion)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7385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6A50-3525-4396-B6EF-8223DA6A3C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ayenew.n(bsc,fellow of mph human nutrtion)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7445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9814-8339-4107-B331-743F079707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ayenew.n(bsc,fellow of mph human nutrtion)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925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F2FB-743A-4960-9E7F-D035A5D926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ayenew.n(bsc,fellow of mph human nutrtion)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23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B2D8-1A00-4B93-9B71-46D12E73648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ayenew.n(bsc,fellow of mph human nutrtion)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5974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448D3-F3A8-4794-8803-9E8F672DD5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ayenew.n(bsc,fellow of mph human nutrtion)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3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ransition spd="slow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0DAA9-2768-47CE-9823-2F3CB3F6FB94}" type="datetime1">
              <a:rPr lang="en-US" smtClean="0"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ayenew.n(bsc,fellow of mph human nutrtion)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B673F-D34E-4539-AEA3-1449625AE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1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</p:sldLayoutIdLst>
  <p:transition spd="slow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nutritional intervention  approaches 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Essential Nutrition Action /ENA/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Dietary modification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Dietary diversification      nutrition specific approach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Fortification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supplementation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Economic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approach    :which is nutrition sensitive approach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ayenew.n(bsc,fellow of mph human nutrtion)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673F-D34E-4539-AEA3-1449625AE824}" type="slidenum">
              <a:rPr lang="en-US" smtClean="0"/>
              <a:t>1</a:t>
            </a:fld>
            <a:endParaRPr lang="en-US"/>
          </a:p>
        </p:txBody>
      </p:sp>
      <p:sp>
        <p:nvSpPr>
          <p:cNvPr id="4" name="Line 43"/>
          <p:cNvSpPr>
            <a:spLocks noChangeShapeType="1"/>
          </p:cNvSpPr>
          <p:nvPr/>
        </p:nvSpPr>
        <p:spPr bwMode="auto">
          <a:xfrm flipH="1">
            <a:off x="3850784" y="2446986"/>
            <a:ext cx="51514" cy="1738648"/>
          </a:xfrm>
          <a:prstGeom prst="line">
            <a:avLst/>
          </a:prstGeom>
          <a:noFill/>
          <a:ln w="12700">
            <a:solidFill>
              <a:srgbClr val="8CF4EA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5539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Points of no return in the life cycle </a:t>
            </a:r>
            <a:endParaRPr lang="en-GB" sz="40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6600" dirty="0" smtClean="0"/>
              <a:t>At birth </a:t>
            </a:r>
          </a:p>
          <a:p>
            <a:pPr eaLnBrk="1" hangingPunct="1"/>
            <a:r>
              <a:rPr lang="en-US" sz="6600" dirty="0" smtClean="0"/>
              <a:t>At about three years of age </a:t>
            </a:r>
          </a:p>
          <a:p>
            <a:pPr eaLnBrk="1" hangingPunct="1"/>
            <a:r>
              <a:rPr lang="en-US" sz="6600" dirty="0" smtClean="0"/>
              <a:t>Next generation </a:t>
            </a:r>
            <a:endParaRPr lang="en-GB" sz="66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ayenew.n(bsc,fellow of mph human nutrtion)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4E7FF-B693-4C7F-8B5C-7386808BAC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7594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ayenew.n(bsc,fellow of mph human nutrtion)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4E7FF-B693-4C7F-8B5C-7386808BAC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941" y="609600"/>
            <a:ext cx="9016067" cy="548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5166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auto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" t="12999" r="2020" b="16000"/>
          <a:stretch>
            <a:fillRect/>
          </a:stretch>
        </p:blipFill>
        <p:spPr>
          <a:xfrm>
            <a:off x="1981200" y="685801"/>
            <a:ext cx="8229600" cy="5368925"/>
          </a:xfr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ayenew.n(bsc,fellow of mph human nutrtion)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4E7FF-B693-4C7F-8B5C-7386808BAC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113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sz="2800"/>
              <a:t>The “window of opportunity” for improving nutrition is very small... Pre-pregnancy until 18-24 months of age</a:t>
            </a:r>
            <a:endParaRPr lang="en-GB" sz="2800"/>
          </a:p>
        </p:txBody>
      </p:sp>
      <p:pic>
        <p:nvPicPr>
          <p:cNvPr id="13315" name="Picture 4" descr="figure_3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981200"/>
            <a:ext cx="8382000" cy="4876800"/>
          </a:xfr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ayenew.n(bsc,fellow of mph human nutrtion)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4E7FF-B693-4C7F-8B5C-7386808BAC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664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What to Integrate?</a:t>
            </a:r>
          </a:p>
          <a:p>
            <a:pPr eaLnBrk="1" hangingPunct="1">
              <a:buFont typeface="Wingdings" pitchFamily="2" charset="2"/>
              <a:buNone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Seven action areas </a:t>
            </a:r>
            <a:r>
              <a:rPr lang="en-US" sz="2800" dirty="0">
                <a:solidFill>
                  <a:srgbClr val="E6DC1A"/>
                </a:solidFill>
              </a:rPr>
              <a:t>!</a:t>
            </a:r>
            <a:endParaRPr lang="en-GB" sz="2800" dirty="0">
              <a:solidFill>
                <a:srgbClr val="E6DC1A"/>
              </a:solidFill>
            </a:endParaRPr>
          </a:p>
        </p:txBody>
      </p:sp>
      <p:pic>
        <p:nvPicPr>
          <p:cNvPr id="14339" name="Picture 6" descr="IMG00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1" t="468" r="12709" b="1875"/>
          <a:stretch>
            <a:fillRect/>
          </a:stretch>
        </p:blipFill>
        <p:spPr>
          <a:xfrm>
            <a:off x="5943600" y="1371600"/>
            <a:ext cx="4419600" cy="4724400"/>
          </a:xfrm>
          <a:noFill/>
          <a:ln w="317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ayenew.n(bsc,fellow of mph human nutrtion)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502F77-3869-4561-A684-24D057D3F53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4648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Seven action areas !</a:t>
            </a:r>
            <a:endParaRPr lang="en-GB" smtClean="0"/>
          </a:p>
        </p:txBody>
      </p:sp>
      <p:sp>
        <p:nvSpPr>
          <p:cNvPr id="15363" name="Rectangle 5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Breast feeding 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Complementary feeding 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Feeding of sick children 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Women’s Nutrition 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endParaRPr lang="en-GB" sz="4400" dirty="0" smtClean="0">
              <a:solidFill>
                <a:srgbClr val="E6DC1A"/>
              </a:solidFill>
            </a:endParaRPr>
          </a:p>
        </p:txBody>
      </p:sp>
      <p:sp>
        <p:nvSpPr>
          <p:cNvPr id="15364" name="Rectangle 6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33400" indent="-533400" eaLnBrk="1" hangingPunct="1">
              <a:buFont typeface="Wingdings" pitchFamily="2" charset="2"/>
              <a:buAutoNum type="arabicPeriod" startAt="5"/>
            </a:pP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Vitamin A </a:t>
            </a:r>
          </a:p>
          <a:p>
            <a:pPr marL="533400" indent="-533400" eaLnBrk="1" hangingPunct="1">
              <a:buFont typeface="Wingdings" pitchFamily="2" charset="2"/>
              <a:buAutoNum type="arabicPeriod" startAt="5"/>
            </a:pP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Iron </a:t>
            </a:r>
          </a:p>
          <a:p>
            <a:pPr marL="533400" indent="-533400" eaLnBrk="1" hangingPunct="1">
              <a:buFont typeface="Wingdings" pitchFamily="2" charset="2"/>
              <a:buAutoNum type="arabicPeriod" startAt="5"/>
            </a:pP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Iodine</a:t>
            </a:r>
            <a:r>
              <a:rPr lang="en-US" sz="4000" dirty="0" smtClean="0"/>
              <a:t> </a:t>
            </a:r>
            <a:endParaRPr lang="en-GB" sz="40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ayenew.n(bsc,fellow of mph human nutrtion)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3AABE0-A5E1-40A9-BC4D-49F365B4D9A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4492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914400"/>
            <a:ext cx="12192000" cy="4953000"/>
          </a:xfrm>
        </p:spPr>
        <p:txBody>
          <a:bodyPr>
            <a:no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</a:rPr>
              <a:t>1. </a:t>
            </a:r>
            <a:r>
              <a:rPr lang="en-US" sz="3200" b="1" dirty="0" err="1">
                <a:solidFill>
                  <a:srgbClr val="002060"/>
                </a:solidFill>
              </a:rPr>
              <a:t>Womens</a:t>
            </a:r>
            <a:r>
              <a:rPr lang="en-US" sz="3200" b="1" dirty="0">
                <a:solidFill>
                  <a:srgbClr val="002060"/>
                </a:solidFill>
              </a:rPr>
              <a:t>’ Nutrition </a:t>
            </a:r>
            <a:endParaRPr lang="en-US" sz="3200" dirty="0">
              <a:solidFill>
                <a:srgbClr val="002060"/>
              </a:solidFill>
            </a:endParaRPr>
          </a:p>
          <a:p>
            <a:pPr algn="just"/>
            <a:r>
              <a:rPr lang="en-US" sz="3200" b="1" dirty="0">
                <a:solidFill>
                  <a:srgbClr val="002060"/>
                </a:solidFill>
              </a:rPr>
              <a:t>• For adolescents and women: </a:t>
            </a:r>
            <a:r>
              <a:rPr lang="en-US" sz="3200" dirty="0">
                <a:solidFill>
                  <a:srgbClr val="002060"/>
                </a:solidFill>
              </a:rPr>
              <a:t>the importance of the healthy timing and spacing of pregnancy, consumption of diversified diet and/or of fortified foods (commercial and/or in-home fortification). </a:t>
            </a:r>
          </a:p>
          <a:p>
            <a:pPr algn="just"/>
            <a:r>
              <a:rPr lang="en-US" sz="3200" b="1" dirty="0">
                <a:solidFill>
                  <a:srgbClr val="002060"/>
                </a:solidFill>
              </a:rPr>
              <a:t>• During pregnancy and lactation: </a:t>
            </a:r>
            <a:r>
              <a:rPr lang="en-US" sz="3200" dirty="0">
                <a:solidFill>
                  <a:srgbClr val="002060"/>
                </a:solidFill>
              </a:rPr>
              <a:t>increased protein, caloric and micronutrients (Vitamin A, Iron, Zinc) intake, dietary change to increase iron absorption, rest during pregnancy, and the lactation amenorrhea method (LAM) of contraception..</a:t>
            </a:r>
          </a:p>
          <a:p>
            <a:pPr algn="just"/>
            <a:r>
              <a:rPr lang="en-US" sz="3200" b="1" dirty="0">
                <a:solidFill>
                  <a:srgbClr val="002060"/>
                </a:solidFill>
              </a:rPr>
              <a:t>2. Breastfeeding </a:t>
            </a:r>
            <a:r>
              <a:rPr lang="en-US" sz="3200" dirty="0">
                <a:solidFill>
                  <a:srgbClr val="002060"/>
                </a:solidFill>
              </a:rPr>
              <a:t>during the first 6 months of life: early initiation of breastfeeding (immediately after birth) and exclusive breastfeeding for the first 6 months, and infant feeding in the context of HIV</a:t>
            </a:r>
            <a:r>
              <a:rPr lang="en-US" sz="16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ayenew.n(bsc,fellow of mph human nutrtion)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4E7FF-B693-4C7F-8B5C-7386808BAC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0139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838200"/>
          </a:xfrm>
        </p:spPr>
        <p:txBody>
          <a:bodyPr/>
          <a:lstStyle/>
          <a:p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12192000" cy="5257800"/>
          </a:xfrm>
        </p:spPr>
        <p:txBody>
          <a:bodyPr>
            <a:noAutofit/>
          </a:bodyPr>
          <a:lstStyle/>
          <a:p>
            <a:pPr algn="just"/>
            <a:r>
              <a:rPr lang="en-US" b="1" dirty="0">
                <a:solidFill>
                  <a:srgbClr val="002060"/>
                </a:solidFill>
              </a:rPr>
              <a:t>3. Complementary feeding </a:t>
            </a:r>
            <a:r>
              <a:rPr lang="en-US" dirty="0">
                <a:solidFill>
                  <a:srgbClr val="002060"/>
                </a:solidFill>
              </a:rPr>
              <a:t>from 6 months (appropriate quality, frequency, diversity) with continued breastfeeding for up to two years and beyond, consumption of fortified foods (commercial and/or in-home fortification), responsive feeding, food hygiene, and recommendations for HIV positive children and children of HIV positive mothers who are unable to breastfeed;</a:t>
            </a:r>
          </a:p>
          <a:p>
            <a:pPr algn="just"/>
            <a:endParaRPr lang="en-US" dirty="0">
              <a:solidFill>
                <a:srgbClr val="002060"/>
              </a:solidFill>
            </a:endParaRPr>
          </a:p>
          <a:p>
            <a:pPr algn="just"/>
            <a:r>
              <a:rPr lang="en-US" b="1" dirty="0">
                <a:solidFill>
                  <a:srgbClr val="002060"/>
                </a:solidFill>
              </a:rPr>
              <a:t>4. Nutritional care of sick and malnourished children: </a:t>
            </a:r>
            <a:r>
              <a:rPr lang="en-US" dirty="0">
                <a:solidFill>
                  <a:srgbClr val="002060"/>
                </a:solidFill>
              </a:rPr>
              <a:t>kangaroo mother care for low birth weight infants, feeding more during and </a:t>
            </a:r>
            <a:r>
              <a:rPr lang="en-US" dirty="0" smtClean="0">
                <a:solidFill>
                  <a:srgbClr val="002060"/>
                </a:solidFill>
              </a:rPr>
              <a:t>after </a:t>
            </a:r>
            <a:r>
              <a:rPr lang="en-US" dirty="0">
                <a:solidFill>
                  <a:srgbClr val="002060"/>
                </a:solidFill>
              </a:rPr>
              <a:t>illness, provision of vitamin A and treatment of diarrhea with low-</a:t>
            </a:r>
            <a:r>
              <a:rPr lang="en-US" dirty="0" err="1">
                <a:solidFill>
                  <a:srgbClr val="002060"/>
                </a:solidFill>
              </a:rPr>
              <a:t>osmolarity</a:t>
            </a:r>
            <a:r>
              <a:rPr lang="en-US" dirty="0">
                <a:solidFill>
                  <a:srgbClr val="002060"/>
                </a:solidFill>
              </a:rPr>
              <a:t> ORS and zinc supplements, integration of all aspects of the community-based management of acute malnutrition (CMAM) for treatment of moderate and severe acute malnutrition.</a:t>
            </a:r>
          </a:p>
          <a:p>
            <a:pPr algn="just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ayenew.n(bsc,fellow of mph human nutrtion)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4E7FF-B693-4C7F-8B5C-7386808BAC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466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61365" y="1143000"/>
            <a:ext cx="12353365" cy="4724400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/>
              <a:t>5. Prevention and control of anemia:</a:t>
            </a:r>
            <a:endParaRPr lang="en-US" sz="2400" dirty="0"/>
          </a:p>
          <a:p>
            <a:pPr algn="just"/>
            <a:r>
              <a:rPr lang="en-US" sz="2400" b="1" dirty="0"/>
              <a:t>• Among women: </a:t>
            </a:r>
            <a:r>
              <a:rPr lang="en-US" sz="2400" dirty="0"/>
              <a:t>increased dietary intake of iron-rich or enhancing foods, iron-folic acid supplementation during pregnancy, post-partum and more routinely by women of childbearing age, intermittent preventive treatment (IPT) for malaria and de-worming treatment during pregnancy, use of insecticide-treated bed nets (ITNs), and delayed cord clamping at birth.</a:t>
            </a:r>
          </a:p>
          <a:p>
            <a:pPr algn="just"/>
            <a:r>
              <a:rPr lang="en-US" sz="2400" b="1" dirty="0"/>
              <a:t>• Among children: </a:t>
            </a:r>
            <a:r>
              <a:rPr lang="en-US" sz="2400" dirty="0"/>
              <a:t>delayed cord clamping at birth, implementation of the Integrated Management of Childhood Illness (IMCI) algorithm and integrated Community Case Management (</a:t>
            </a:r>
            <a:r>
              <a:rPr lang="en-US" sz="2400" dirty="0" err="1"/>
              <a:t>iCCM</a:t>
            </a:r>
            <a:r>
              <a:rPr lang="en-US" sz="2400" dirty="0"/>
              <a:t>) of malaria, diarrhea, pneumonia, anemia and acute malnutrition, use of ITNs, de-worming from age 12 months, increased dietary intake of iron-rich or enhancing foods from age 6 months, and iron supplementation where indicated.</a:t>
            </a:r>
          </a:p>
          <a:p>
            <a:pPr algn="just"/>
            <a:r>
              <a:rPr lang="en-US" sz="2400" b="1" dirty="0"/>
              <a:t>6. Prevention and control of vitamin A deficiency </a:t>
            </a:r>
            <a:r>
              <a:rPr lang="en-US" sz="2400" dirty="0"/>
              <a:t>through breastfeeding, high dose supplementation of children ages 6-59 months and of women post-partum where appropriate, low dose supplementation during pregnancy where indicated.</a:t>
            </a:r>
          </a:p>
          <a:p>
            <a:pPr algn="just"/>
            <a:r>
              <a:rPr lang="en-US" sz="2400" b="1" dirty="0"/>
              <a:t>7. Prevention and control of iodine deficiency </a:t>
            </a:r>
            <a:r>
              <a:rPr lang="en-US" sz="2400" dirty="0"/>
              <a:t>through promotion of iodized salt or through supplementation in the absence of scaled up iodized salt program.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ayenew.n(bsc,fellow of mph human nutrtion)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4E7FF-B693-4C7F-8B5C-7386808BAC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861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63722077"/>
              </p:ext>
            </p:extLst>
          </p:nvPr>
        </p:nvGraphicFramePr>
        <p:xfrm>
          <a:off x="1752600" y="152400"/>
          <a:ext cx="84582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4343401" y="2819400"/>
            <a:ext cx="4416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4000" b="1" i="1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charset="0"/>
              </a:rPr>
              <a:t>Breast-feeding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ayenew.n(bsc,fellow of mph human nutrtion)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8354A1-B419-4AD3-ACA0-39C0BB0A227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1261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91000" y="1828800"/>
            <a:ext cx="6019800" cy="2209800"/>
          </a:xfrm>
        </p:spPr>
        <p:txBody>
          <a:bodyPr/>
          <a:lstStyle/>
          <a:p>
            <a:pPr eaLnBrk="1" hangingPunct="1"/>
            <a:r>
              <a:rPr lang="en-US" sz="4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1.Essential </a:t>
            </a:r>
            <a:r>
              <a:rPr lang="en-US" sz="4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Nutrition Actions</a:t>
            </a:r>
            <a:br>
              <a:rPr lang="en-US" sz="4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4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(ENA) </a:t>
            </a:r>
            <a:endParaRPr lang="en-GB" sz="4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ayenew.n(bsc,fellow of mph human nutrtion)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529528-F7E7-48DB-9629-2021BDB14877}" type="slidenum">
              <a:rPr lang="en-US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0143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Promotion of Breastfeeding</a:t>
            </a:r>
            <a:endParaRPr lang="en-GB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en-US" sz="4400" dirty="0"/>
              <a:t>   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Exclusive breast feeding for the first six months of life</a:t>
            </a: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3557" name="Picture 5" descr="MèreAllai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6735" b="8418"/>
          <a:stretch>
            <a:fillRect/>
          </a:stretch>
        </p:blipFill>
        <p:spPr>
          <a:xfrm>
            <a:off x="6096000" y="1981200"/>
            <a:ext cx="3443288" cy="3886200"/>
          </a:xfrm>
          <a:ln>
            <a:solidFill>
              <a:srgbClr val="00FFFF"/>
            </a:solidFill>
          </a:ln>
          <a:effectLst>
            <a:outerShdw dist="71842" dir="2700000" algn="ctr" rotWithShape="0">
              <a:srgbClr val="000000"/>
            </a:outerShdw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ayenew.n(bsc,fellow of mph human nutrtion)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502F77-3869-4561-A684-24D057D3F53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2045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Promotion of Breast-feeding</a:t>
            </a:r>
            <a:endParaRPr lang="en-GB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fr-FR" sz="36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Key messages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ü"/>
            </a:pPr>
            <a:r>
              <a:rPr lang="fr-FR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Early</a:t>
            </a:r>
            <a:r>
              <a:rPr lang="fr-F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Initiation of BF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ü"/>
            </a:pPr>
            <a:r>
              <a:rPr lang="fr-F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Exclusive BF </a:t>
            </a:r>
            <a:r>
              <a:rPr lang="fr-FR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until</a:t>
            </a:r>
            <a:r>
              <a:rPr lang="fr-F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6 </a:t>
            </a:r>
            <a:r>
              <a:rPr lang="fr-FR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months</a:t>
            </a:r>
            <a:endParaRPr lang="fr-FR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>
              <a:lnSpc>
                <a:spcPct val="140000"/>
              </a:lnSpc>
              <a:buSzPct val="90000"/>
              <a:buFont typeface="Wingdings" pitchFamily="2" charset="2"/>
              <a:buChar char="ü"/>
            </a:pPr>
            <a:r>
              <a:rPr lang="fr-F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BF </a:t>
            </a:r>
            <a:r>
              <a:rPr lang="fr-FR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day</a:t>
            </a:r>
            <a:r>
              <a:rPr lang="fr-F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night </a:t>
            </a:r>
            <a:r>
              <a:rPr lang="fr-FR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at</a:t>
            </a:r>
            <a:r>
              <a:rPr lang="fr-F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least 10 times</a:t>
            </a:r>
          </a:p>
          <a:p>
            <a:pPr eaLnBrk="1" hangingPunct="1">
              <a:lnSpc>
                <a:spcPct val="140000"/>
              </a:lnSpc>
              <a:buSzPct val="90000"/>
              <a:buFont typeface="Wingdings" pitchFamily="2" charset="2"/>
              <a:buChar char="ü"/>
            </a:pPr>
            <a:r>
              <a:rPr lang="fr-F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Correct </a:t>
            </a:r>
            <a:r>
              <a:rPr lang="fr-FR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positioning</a:t>
            </a:r>
            <a:r>
              <a:rPr lang="fr-F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&amp; </a:t>
            </a:r>
            <a:r>
              <a:rPr lang="fr-FR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attachment</a:t>
            </a:r>
            <a:endParaRPr lang="fr-FR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>
              <a:lnSpc>
                <a:spcPct val="140000"/>
              </a:lnSpc>
              <a:buSzPct val="90000"/>
              <a:buFont typeface="Wingdings" pitchFamily="2" charset="2"/>
              <a:buChar char="ü"/>
            </a:pPr>
            <a:r>
              <a:rPr lang="fr-F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Empty</a:t>
            </a:r>
            <a:r>
              <a:rPr lang="fr-F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one </a:t>
            </a:r>
            <a:r>
              <a:rPr lang="fr-FR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breast</a:t>
            </a:r>
            <a:r>
              <a:rPr lang="fr-F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switch to the </a:t>
            </a:r>
            <a:r>
              <a:rPr lang="fr-FR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other</a:t>
            </a:r>
            <a:endParaRPr lang="en-GB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ayenew.n(bsc,fellow of mph human nutrtion)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4E7FF-B693-4C7F-8B5C-7386808BAC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7892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600"/>
              <a:t>Complementary Feeding </a:t>
            </a:r>
            <a:r>
              <a:rPr lang="en-GB" sz="3600"/>
              <a:t/>
            </a:r>
            <a:br>
              <a:rPr lang="en-GB" sz="3600"/>
            </a:br>
            <a:r>
              <a:rPr lang="en-GB" sz="3600"/>
              <a:t>to BF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marL="0" indent="0" algn="just" eaLnBrk="1" hangingPunct="1">
              <a:buNone/>
            </a:pP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Complementary feeding has to be initiated at the age of Six months </a:t>
            </a:r>
            <a:endParaRPr lang="en-GB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6629" name="Picture 5" descr="Complème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30976" y="1981200"/>
            <a:ext cx="3319463" cy="3886200"/>
          </a:xfrm>
          <a:ln>
            <a:solidFill>
              <a:srgbClr val="00FFFF"/>
            </a:solidFill>
          </a:ln>
          <a:effectLst>
            <a:outerShdw dist="89803" dir="2700000" algn="ctr" rotWithShape="0">
              <a:srgbClr val="000000"/>
            </a:outerShdw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ayenew.n(bsc,fellow of mph human nutrtion)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502F77-3869-4561-A684-24D057D3F53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723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Complementary feeding to BF </a:t>
            </a:r>
            <a:endParaRPr lang="en-GB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09600" indent="-609600" eaLnBrk="1" hangingPunct="1">
              <a:buNone/>
            </a:pPr>
            <a:r>
              <a:rPr lang="en-US" sz="40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Key Messages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609600" indent="-609600" eaLnBrk="1" hangingPunct="1"/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Continue breast feeding until 24 months of age</a:t>
            </a:r>
          </a:p>
          <a:p>
            <a:pPr marL="609600" indent="-609600" eaLnBrk="1" hangingPunct="1"/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Increase the number of feeding with age</a:t>
            </a:r>
          </a:p>
          <a:p>
            <a:pPr marL="609600" indent="-609600" eaLnBrk="1" hangingPunct="1"/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Increase the density, quantity and variety with age </a:t>
            </a:r>
          </a:p>
          <a:p>
            <a:pPr marL="609600" indent="-609600" eaLnBrk="1" hangingPunct="1"/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Responsive feeding </a:t>
            </a:r>
          </a:p>
          <a:p>
            <a:pPr marL="609600" indent="-609600" eaLnBrk="1" hangingPunct="1"/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Food hygiene</a:t>
            </a:r>
          </a:p>
          <a:p>
            <a:pPr marL="609600" indent="-609600" eaLnBrk="1" hangingPunct="1"/>
            <a:endParaRPr lang="en-GB" sz="3600" b="1" dirty="0">
              <a:solidFill>
                <a:srgbClr val="E6DC1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ayenew.n(bsc,fellow of mph human nutrtion)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4E7FF-B693-4C7F-8B5C-7386808BAC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688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Feeding the sick child </a:t>
            </a:r>
            <a:endParaRPr lang="en-GB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4094" y="1981200"/>
            <a:ext cx="6526306" cy="3886200"/>
          </a:xfrm>
        </p:spPr>
        <p:txBody>
          <a:bodyPr>
            <a:noAutofit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en-US" sz="36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Key Messages</a:t>
            </a:r>
          </a:p>
          <a:p>
            <a:pPr algn="just" eaLnBrk="1" hangingPunct="1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Increase BF and complementary feeding during and after illness</a:t>
            </a:r>
          </a:p>
          <a:p>
            <a:pPr lvl="1" algn="just" eaLnBrk="1" hangingPunct="1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IMCI-Integrated management of child hood illnesses  </a:t>
            </a:r>
          </a:p>
          <a:p>
            <a:pPr algn="just" eaLnBrk="1" hangingPunct="1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Appropriate therapeutic feeding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just" eaLnBrk="1" hangingPunct="1"/>
            <a:endParaRPr lang="en-GB" sz="3600" dirty="0"/>
          </a:p>
        </p:txBody>
      </p:sp>
      <p:pic>
        <p:nvPicPr>
          <p:cNvPr id="29701" name="Picture 5" descr="Enrichi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4585" t="4984" b="1987"/>
          <a:stretch>
            <a:fillRect/>
          </a:stretch>
        </p:blipFill>
        <p:spPr>
          <a:xfrm>
            <a:off x="7086601" y="1447801"/>
            <a:ext cx="3294063" cy="4530725"/>
          </a:xfrm>
          <a:ln>
            <a:solidFill>
              <a:srgbClr val="00FFFF"/>
            </a:solidFill>
          </a:ln>
          <a:effectLst>
            <a:outerShdw dist="81320" dir="2319588" algn="ctr" rotWithShape="0">
              <a:srgbClr val="000000"/>
            </a:outerShdw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ayenew.n(bsc,fellow of mph human nutrtion)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502F77-3869-4561-A684-24D057D3F53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231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Women’s Nutrition </a:t>
            </a:r>
            <a:endParaRPr lang="en-GB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7391400" cy="4953000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en-US" sz="36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Key messages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eaLnBrk="1" hangingPunct="1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During pregnancy and lactation </a:t>
            </a:r>
          </a:p>
          <a:p>
            <a:pPr lvl="1" algn="just" eaLnBrk="1" hangingPunct="1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Increase feeding </a:t>
            </a:r>
          </a:p>
          <a:p>
            <a:pPr lvl="1" algn="just" eaLnBrk="1" hangingPunct="1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Iron/folic acid supplementation </a:t>
            </a:r>
          </a:p>
          <a:p>
            <a:pPr lvl="1" algn="just" eaLnBrk="1" hangingPunct="1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Treatment and prevention of Malaria </a:t>
            </a:r>
          </a:p>
          <a:p>
            <a:pPr algn="just" eaLnBrk="1" hangingPunct="1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Deworming during pregnancy</a:t>
            </a:r>
          </a:p>
          <a:p>
            <a:pPr algn="just" eaLnBrk="1" hangingPunct="1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Vitamin A capsule after delivery up six weeks post partum  </a:t>
            </a:r>
            <a:endParaRPr lang="en-GB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1749" name="Picture 5" descr="BF_drink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3643" t="3262" r="468" b="2597"/>
          <a:stretch>
            <a:fillRect/>
          </a:stretch>
        </p:blipFill>
        <p:spPr>
          <a:xfrm>
            <a:off x="7408864" y="1524001"/>
            <a:ext cx="3259137" cy="4530725"/>
          </a:xfrm>
          <a:ln>
            <a:solidFill>
              <a:srgbClr val="00FFFF"/>
            </a:solidFill>
          </a:ln>
          <a:effectLst>
            <a:outerShdw dist="107763" dir="2700000" algn="ctr" rotWithShape="0">
              <a:srgbClr val="000000"/>
            </a:outerShdw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ayenew.n(bsc,fellow of mph human nutrtion)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502F77-3869-4561-A684-24D057D3F53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7916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Control of Vitamin A deficiency </a:t>
            </a:r>
            <a:endParaRPr lang="en-GB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3071" y="1981200"/>
            <a:ext cx="6875929" cy="3886200"/>
          </a:xfrm>
        </p:spPr>
        <p:txBody>
          <a:bodyPr>
            <a:noAutofit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en-US" sz="36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Key messages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eaLnBrk="1" hangingPunct="1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Breast feeding : source of Vitamin A </a:t>
            </a:r>
          </a:p>
          <a:p>
            <a:pPr algn="just" eaLnBrk="1" hangingPunct="1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Vitamin A rich foods </a:t>
            </a:r>
          </a:p>
          <a:p>
            <a:pPr algn="just" eaLnBrk="1" hangingPunct="1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Maternal supplementation </a:t>
            </a:r>
          </a:p>
          <a:p>
            <a:pPr algn="just" eaLnBrk="1" hangingPunct="1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Child supplementation </a:t>
            </a:r>
          </a:p>
          <a:p>
            <a:pPr algn="just" eaLnBrk="1" hangingPunct="1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Food fortification </a:t>
            </a:r>
            <a:endParaRPr lang="en-GB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2532" name="Picture 6" descr="Vit a cop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9000" y="1676400"/>
            <a:ext cx="3276600" cy="3581400"/>
          </a:xfr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ayenew.n(bsc,fellow of mph human nutrtion)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502F77-3869-4561-A684-24D057D3F53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1864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Control of Anemia </a:t>
            </a:r>
            <a:endParaRPr lang="en-GB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4812" y="1371600"/>
            <a:ext cx="7521388" cy="5029200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36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Key messages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eaLnBrk="1" hangingPunct="1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Supplementation for women and children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( IMCI)</a:t>
            </a:r>
          </a:p>
          <a:p>
            <a:pPr eaLnBrk="1" hangingPunct="1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Deworming for pregnant women and children (twice/year)</a:t>
            </a:r>
          </a:p>
          <a:p>
            <a:pPr eaLnBrk="1" hangingPunct="1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Malaria control </a:t>
            </a:r>
          </a:p>
          <a:p>
            <a:pPr eaLnBrk="1" hangingPunct="1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Iron rich foods </a:t>
            </a:r>
          </a:p>
          <a:p>
            <a:pPr eaLnBrk="1" hangingPunct="1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Fortification </a:t>
            </a:r>
            <a:endParaRPr lang="en-GB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3556" name="Picture 5" descr="PILIFERA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72400" y="1689101"/>
            <a:ext cx="2895600" cy="4352925"/>
          </a:xfrm>
          <a:noFill/>
          <a:ln w="3810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ayenew.n(bsc,fellow of mph human nutrtion)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502F77-3869-4561-A684-24D057D3F53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7775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Control of iodine deficiency disorders (IDDs)</a:t>
            </a:r>
            <a:endParaRPr lang="en-GB" sz="32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6781800" cy="3886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Access and consumption by </a:t>
            </a:r>
            <a:r>
              <a:rPr lang="en-US" sz="40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all families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iodized salt </a:t>
            </a:r>
            <a:endParaRPr lang="en-GB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8917" name="Picture 5" descr="SelIodéDieg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261226" y="2111375"/>
            <a:ext cx="2492375" cy="3024188"/>
          </a:xfrm>
          <a:ln>
            <a:solidFill>
              <a:srgbClr val="00FFFF"/>
            </a:solidFill>
          </a:ln>
          <a:effectLst>
            <a:outerShdw dist="71842" dir="2700000" algn="ctr" rotWithShape="0">
              <a:srgbClr val="000000"/>
            </a:outerShdw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ayenew.n(bsc,fellow of mph human nutrtion)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502F77-3869-4561-A684-24D057D3F53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5168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Where to integrate ?</a:t>
            </a:r>
            <a:endParaRPr lang="en-GB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Seven proven behaviors !</a:t>
            </a:r>
          </a:p>
          <a:p>
            <a:pPr eaLnBrk="1" hangingPunct="1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Six critical contact points !</a:t>
            </a:r>
            <a:endParaRPr lang="en-GB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ayenew.n(bsc,fellow of mph human nutrtion)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4E7FF-B693-4C7F-8B5C-7386808BAC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5744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12192000" cy="5410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36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600" dirty="0" smtClean="0"/>
              <a:t>ENA is  </a:t>
            </a:r>
            <a:r>
              <a:rPr lang="en-US" sz="3600" dirty="0">
                <a:solidFill>
                  <a:srgbClr val="FF0000"/>
                </a:solidFill>
              </a:rPr>
              <a:t>a compact summary </a:t>
            </a:r>
            <a:r>
              <a:rPr lang="en-US" sz="3600" dirty="0"/>
              <a:t>of WHO guidance on nutrition interventions </a:t>
            </a:r>
            <a:r>
              <a:rPr lang="en-US" sz="3600" dirty="0" smtClean="0"/>
              <a:t>targeting the </a:t>
            </a:r>
            <a:r>
              <a:rPr lang="en-US" sz="3600" dirty="0"/>
              <a:t>first </a:t>
            </a:r>
            <a:r>
              <a:rPr lang="en-US" sz="3600" dirty="0" smtClean="0">
                <a:solidFill>
                  <a:srgbClr val="FF0000"/>
                </a:solidFill>
              </a:rPr>
              <a:t>1000 days of life</a:t>
            </a:r>
            <a:r>
              <a:rPr lang="en-US" sz="3600" dirty="0" smtClean="0"/>
              <a:t>. Focusing on this package of essential nutrition actions, policy-makers could </a:t>
            </a:r>
            <a:r>
              <a:rPr lang="en-US" sz="3600" dirty="0"/>
              <a:t>reduce infant and child mortality, improve physical and mental growth and </a:t>
            </a:r>
            <a:r>
              <a:rPr lang="en-US" sz="3600" dirty="0" smtClean="0"/>
              <a:t>development, and </a:t>
            </a:r>
            <a:r>
              <a:rPr lang="en-US" sz="3600" dirty="0"/>
              <a:t>improve productivity.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ayenew.n(bsc,fellow of mph human nutrtion)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8357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/>
              <a:t>Six critical contacts in the life cycle </a:t>
            </a:r>
            <a:endParaRPr lang="en-GB" sz="4000"/>
          </a:p>
        </p:txBody>
      </p:sp>
      <p:pic>
        <p:nvPicPr>
          <p:cNvPr id="41994" name="Picture 10" descr="APPOINTMENT_OK_30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447801"/>
            <a:ext cx="1784350" cy="2189163"/>
          </a:xfrm>
          <a:noFill/>
        </p:spPr>
      </p:pic>
      <p:pic>
        <p:nvPicPr>
          <p:cNvPr id="41996" name="Picture 12" descr="FAMILY_03_COLO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1" y="1524001"/>
            <a:ext cx="1941513" cy="2189163"/>
          </a:xfrm>
          <a:noFill/>
        </p:spPr>
      </p:pic>
      <p:pic>
        <p:nvPicPr>
          <p:cNvPr id="41998" name="Picture 14" descr="COLOR_NURSING cop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4038601"/>
            <a:ext cx="1620838" cy="2189163"/>
          </a:xfrm>
          <a:noFill/>
        </p:spPr>
      </p:pic>
      <p:pic>
        <p:nvPicPr>
          <p:cNvPr id="41999" name="Picture 15" descr="VACCINATION_DIPLOMA copy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4267201"/>
            <a:ext cx="1981200" cy="2189163"/>
          </a:xfr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ayenew.n(bsc,fellow of mph human nutrtion)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78E0AD2-32DD-4EA0-96A4-2DA73356E82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2514600" y="19050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6632" name="Rectangle 19"/>
          <p:cNvSpPr>
            <a:spLocks noChangeArrowheads="1"/>
          </p:cNvSpPr>
          <p:nvPr/>
        </p:nvSpPr>
        <p:spPr bwMode="auto">
          <a:xfrm>
            <a:off x="8153400" y="1676401"/>
            <a:ext cx="2057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cs typeface="Arial" pitchFamily="34" charset="0"/>
              </a:rPr>
              <a:t>2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cs typeface="Arial" pitchFamily="34" charset="0"/>
              </a:rPr>
              <a:t>. </a:t>
            </a:r>
            <a:r>
              <a:rPr lang="en-US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cs typeface="Arial" pitchFamily="34" charset="0"/>
              </a:rPr>
              <a:t>DELIVERY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cs typeface="Arial" pitchFamily="34" charset="0"/>
              </a:rPr>
              <a:t>: safe delivery, EBF, Vitamin A ,Iron/folic acid, diet, FP, STI referral</a:t>
            </a:r>
            <a:endParaRPr lang="en-GB" sz="1400" b="1" dirty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26633" name="Rectangle 21"/>
          <p:cNvSpPr>
            <a:spLocks noChangeArrowheads="1"/>
          </p:cNvSpPr>
          <p:nvPr/>
        </p:nvSpPr>
        <p:spPr bwMode="auto">
          <a:xfrm>
            <a:off x="3733800" y="1447801"/>
            <a:ext cx="19812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cs typeface="Arial" pitchFamily="34" charset="0"/>
              </a:rPr>
              <a:t>1.</a:t>
            </a:r>
            <a:r>
              <a:rPr lang="en-US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cs typeface="Arial" pitchFamily="34" charset="0"/>
              </a:rPr>
              <a:t>PREGNANCY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cs typeface="Arial" pitchFamily="34" charset="0"/>
              </a:rPr>
              <a:t>:TT,ANC,Iron/</a:t>
            </a: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cs typeface="Arial" pitchFamily="34" charset="0"/>
              </a:rPr>
              <a:t>folate,deworming,antimalarial,diet,EBF,risk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cs typeface="Arial" pitchFamily="34" charset="0"/>
              </a:rPr>
              <a:t>signs,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cs typeface="Arial" pitchFamily="34" charset="0"/>
              </a:rPr>
              <a:t>FP,STI Prevention, safe delivery, iodized salt</a:t>
            </a:r>
            <a:endParaRPr lang="en-GB" sz="1400" b="1" dirty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26634" name="Rectangle 22"/>
          <p:cNvSpPr>
            <a:spLocks noChangeArrowheads="1"/>
          </p:cNvSpPr>
          <p:nvPr/>
        </p:nvSpPr>
        <p:spPr bwMode="auto">
          <a:xfrm>
            <a:off x="3733800" y="4343400"/>
            <a:ext cx="2057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cs typeface="Arial" pitchFamily="34" charset="0"/>
              </a:rPr>
              <a:t>3</a:t>
            </a:r>
            <a:r>
              <a:rPr lang="en-US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cs typeface="Arial" pitchFamily="34" charset="0"/>
              </a:rPr>
              <a:t>.POSTNATAL AND FAMILY PLANNING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cs typeface="Arial" pitchFamily="34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cs typeface="Arial" pitchFamily="34" charset="0"/>
              </a:rPr>
              <a:t>EBF, Diet,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cs typeface="Arial" pitchFamily="34" charset="0"/>
              </a:rPr>
              <a:t>iron/folic ,diet, FP, STI, Prevention, child’s vaccination  </a:t>
            </a:r>
            <a:endParaRPr lang="en-GB" sz="1400" b="1" dirty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26635" name="Rectangle 23"/>
          <p:cNvSpPr>
            <a:spLocks noChangeArrowheads="1"/>
          </p:cNvSpPr>
          <p:nvPr/>
        </p:nvSpPr>
        <p:spPr bwMode="auto">
          <a:xfrm>
            <a:off x="8229600" y="4343400"/>
            <a:ext cx="21336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cs typeface="Arial" pitchFamily="34" charset="0"/>
              </a:rPr>
              <a:t>4</a:t>
            </a:r>
            <a:r>
              <a:rPr lang="en-US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cs typeface="Arial" pitchFamily="34" charset="0"/>
              </a:rPr>
              <a:t>.IMMUNIZATION: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cs typeface="Arial" pitchFamily="34" charset="0"/>
              </a:rPr>
              <a:t>Vaccination, Vitamin A, Deworming, assess and treat infant’s anemia, FP, and STI </a:t>
            </a: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cs typeface="Arial" pitchFamily="34" charset="0"/>
              </a:rPr>
              <a:t>referal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cs typeface="Arial" pitchFamily="34" charset="0"/>
              </a:rPr>
              <a:t> </a:t>
            </a:r>
            <a:endParaRPr lang="en-GB" sz="1400" b="1" dirty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1249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/>
              <a:t>Six critical contacts in the life cycle…</a:t>
            </a:r>
            <a:endParaRPr lang="en-GB" sz="4000"/>
          </a:p>
        </p:txBody>
      </p:sp>
      <p:pic>
        <p:nvPicPr>
          <p:cNvPr id="44041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1" y="2373313"/>
            <a:ext cx="1857375" cy="2025650"/>
          </a:xfrm>
          <a:noFill/>
        </p:spPr>
      </p:pic>
      <p:pic>
        <p:nvPicPr>
          <p:cNvPr id="44043" name="Picture 11" descr="Family Diploma 30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2373313"/>
            <a:ext cx="1752600" cy="2025650"/>
          </a:xfr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ayenew.n(bsc,fellow of mph human nutrtion)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78E0AD2-32DD-4EA0-96A4-2DA73356E82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7652" name="Rectangle 10"/>
          <p:cNvSpPr>
            <a:spLocks noChangeArrowheads="1"/>
          </p:cNvSpPr>
          <p:nvPr/>
        </p:nvSpPr>
        <p:spPr bwMode="auto">
          <a:xfrm>
            <a:off x="4038600" y="1981201"/>
            <a:ext cx="18288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cs typeface="Arial" pitchFamily="34" charset="0"/>
              </a:rPr>
              <a:t>5.</a:t>
            </a:r>
            <a:r>
              <a:rPr lang="en-US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cs typeface="Arial" pitchFamily="34" charset="0"/>
              </a:rPr>
              <a:t>WELL CHILD AND GMP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cs typeface="Arial" pitchFamily="34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cs typeface="Arial" pitchFamily="34" charset="0"/>
              </a:rPr>
              <a:t>Monitor growth, assess and counsel on feeding, iodized salt, check and complete vaccination /Vitamin A /Deworming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cs typeface="Arial" pitchFamily="34" charset="0"/>
              </a:rPr>
              <a:t>  </a:t>
            </a:r>
            <a:endParaRPr lang="en-GB" sz="1200" dirty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27654" name="Rectangle 12"/>
          <p:cNvSpPr>
            <a:spLocks noChangeArrowheads="1"/>
          </p:cNvSpPr>
          <p:nvPr/>
        </p:nvSpPr>
        <p:spPr bwMode="auto">
          <a:xfrm>
            <a:off x="8001000" y="2057401"/>
            <a:ext cx="24384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cs typeface="Arial" pitchFamily="34" charset="0"/>
              </a:rPr>
              <a:t>6. </a:t>
            </a:r>
            <a:r>
              <a:rPr lang="en-US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cs typeface="Arial" pitchFamily="34" charset="0"/>
              </a:rPr>
              <a:t>SICK CHILD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cs typeface="Arial" pitchFamily="34" charset="0"/>
              </a:rPr>
              <a:t>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cs typeface="Arial" pitchFamily="34" charset="0"/>
              </a:rPr>
              <a:t>Monitor growth ,assess and treat per IMCI counsel on feeding, assess and treat for anemia, check and complete Vitamin  A /Immunization/deworming  </a:t>
            </a:r>
            <a:endParaRPr lang="en-GB" sz="1400" b="1" dirty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3986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Where to integrate?</a:t>
            </a:r>
            <a:endParaRPr lang="en-GB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000"/>
              <a:t>health sector at facilities&amp;         communities</a:t>
            </a:r>
            <a:r>
              <a:rPr lang="en-US" sz="1800"/>
              <a:t>             </a:t>
            </a:r>
          </a:p>
          <a:p>
            <a:pPr marL="0" indent="0" eaLnBrk="1" hangingPunct="1">
              <a:buNone/>
            </a:pPr>
            <a:endParaRPr lang="en-US" sz="1800"/>
          </a:p>
          <a:p>
            <a:pPr marL="0" indent="0" eaLnBrk="1" hangingPunct="1">
              <a:buNone/>
            </a:pPr>
            <a:endParaRPr lang="en-GB" sz="1800"/>
          </a:p>
        </p:txBody>
      </p:sp>
      <p:pic>
        <p:nvPicPr>
          <p:cNvPr id="28678" name="Picture 6" descr="Fiche tech ok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2700338"/>
            <a:ext cx="2362200" cy="2513012"/>
          </a:xfr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ayenew.n(bsc,fellow of mph human nutrtion)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502F77-3869-4561-A684-24D057D3F53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1752600" y="2438400"/>
            <a:ext cx="3581400" cy="2895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cs typeface="Arial" pitchFamily="34" charset="0"/>
              </a:rPr>
              <a:t>Antenatal visit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cs typeface="Arial" pitchFamily="34" charset="0"/>
              </a:rPr>
              <a:t>Delivery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cs typeface="Arial" pitchFamily="34" charset="0"/>
              </a:rPr>
              <a:t>Post natal visit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cs typeface="Arial" pitchFamily="34" charset="0"/>
              </a:rPr>
              <a:t>Immunization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cs typeface="Arial" pitchFamily="34" charset="0"/>
              </a:rPr>
              <a:t>Well baby visit/GM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cs typeface="Arial" pitchFamily="34" charset="0"/>
              </a:rPr>
              <a:t>Sick child visit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Verdana" pitchFamily="34" charset="0"/>
                <a:cs typeface="Arial" pitchFamily="34" charset="0"/>
              </a:rPr>
              <a:t> </a:t>
            </a:r>
            <a:endParaRPr lang="en-GB" sz="2000" dirty="0">
              <a:solidFill>
                <a:srgbClr val="FFFFFF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6858000" y="2514600"/>
            <a:ext cx="3657600" cy="2743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cs typeface="Arial" pitchFamily="34" charset="0"/>
              </a:rPr>
              <a:t>School programs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cs typeface="Arial" pitchFamily="34" charset="0"/>
              </a:rPr>
              <a:t>Agriculture extension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cs typeface="Arial" pitchFamily="34" charset="0"/>
              </a:rPr>
              <a:t>Emergency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cs typeface="Arial" pitchFamily="34" charset="0"/>
              </a:rPr>
              <a:t>Community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cs typeface="Arial" pitchFamily="34" charset="0"/>
              </a:rPr>
              <a:t>  development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cs typeface="Arial" pitchFamily="34" charset="0"/>
              </a:rPr>
              <a:t>Mico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cs typeface="Arial" pitchFamily="34" charset="0"/>
              </a:rPr>
              <a:t>-credit project </a:t>
            </a:r>
            <a:endParaRPr lang="en-GB" sz="2000" dirty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28679" name="Rectangle 9"/>
          <p:cNvSpPr>
            <a:spLocks noChangeArrowheads="1"/>
          </p:cNvSpPr>
          <p:nvPr/>
        </p:nvSpPr>
        <p:spPr bwMode="auto">
          <a:xfrm>
            <a:off x="6858001" y="1498601"/>
            <a:ext cx="3700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Verdana" pitchFamily="34" charset="0"/>
                <a:cs typeface="Arial" pitchFamily="34" charset="0"/>
              </a:rPr>
              <a:t>Other sectors  and contacts</a:t>
            </a:r>
            <a:endParaRPr lang="en-GB" sz="2000">
              <a:solidFill>
                <a:srgbClr val="FFFFFF"/>
              </a:solidFill>
              <a:latin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3862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Dietary modification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373737"/>
                </a:solidFill>
                <a:latin typeface="Museo Sans 300"/>
              </a:rPr>
              <a:t>A modified diet is any diet altered to </a:t>
            </a:r>
            <a:r>
              <a:rPr lang="en-US" dirty="0">
                <a:solidFill>
                  <a:srgbClr val="FF0000"/>
                </a:solidFill>
                <a:latin typeface="Museo Sans 300"/>
              </a:rPr>
              <a:t>include or exclude certain components</a:t>
            </a:r>
            <a:r>
              <a:rPr lang="en-US" dirty="0">
                <a:solidFill>
                  <a:srgbClr val="373737"/>
                </a:solidFill>
                <a:latin typeface="Museo Sans 300"/>
              </a:rPr>
              <a:t>, such as calories, fat, vitamins and </a:t>
            </a:r>
            <a:r>
              <a:rPr lang="en-US" dirty="0" smtClean="0">
                <a:solidFill>
                  <a:srgbClr val="373737"/>
                </a:solidFill>
                <a:latin typeface="Museo Sans 300"/>
              </a:rPr>
              <a:t>minerals.</a:t>
            </a:r>
            <a:r>
              <a:rPr lang="en-US" dirty="0">
                <a:solidFill>
                  <a:srgbClr val="373737"/>
                </a:solidFill>
                <a:latin typeface="Museo Sans 300"/>
              </a:rPr>
              <a:t> </a:t>
            </a:r>
            <a:endParaRPr lang="en-US" dirty="0" smtClean="0">
              <a:solidFill>
                <a:srgbClr val="373737"/>
              </a:solidFill>
              <a:latin typeface="Museo Sans 3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373737"/>
                </a:solidFill>
                <a:latin typeface="Museo Sans 300"/>
              </a:rPr>
              <a:t> </a:t>
            </a:r>
            <a:r>
              <a:rPr lang="en-US" dirty="0" smtClean="0">
                <a:solidFill>
                  <a:srgbClr val="373737"/>
                </a:solidFill>
                <a:latin typeface="Museo Sans 300"/>
              </a:rPr>
              <a:t>         Role of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Dietary modification</a:t>
            </a:r>
            <a:endParaRPr lang="en-US" sz="1800" dirty="0" smtClean="0">
              <a:solidFill>
                <a:schemeClr val="bg2">
                  <a:lumMod val="50000"/>
                </a:schemeClr>
              </a:solidFill>
              <a:latin typeface="Museo Sans 300"/>
            </a:endParaRPr>
          </a:p>
          <a:p>
            <a:r>
              <a:rPr lang="en-US" dirty="0" smtClean="0">
                <a:solidFill>
                  <a:srgbClr val="373737"/>
                </a:solidFill>
                <a:latin typeface="Museo Sans 300"/>
              </a:rPr>
              <a:t>As therapeutic such as low level of cholesterol food is preventive strategies for heart attack.</a:t>
            </a:r>
          </a:p>
          <a:p>
            <a:endParaRPr lang="en-US" dirty="0" smtClean="0">
              <a:solidFill>
                <a:srgbClr val="373737"/>
              </a:solidFill>
              <a:latin typeface="Museo Sans 30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ayenew.n(bsc,fellow of mph human nutrtion)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4E7FF-B693-4C7F-8B5C-7386808BAC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8343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3.Dietary diversification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403838"/>
                </a:solidFill>
                <a:latin typeface="Lucida Sans Unicode" panose="020B0602030504020204" pitchFamily="34" charset="0"/>
              </a:rPr>
              <a:t>Dietary Diversity is defined as the number of different foods or food groups consumed over a given reference </a:t>
            </a:r>
            <a:r>
              <a:rPr lang="en-US" dirty="0" smtClean="0">
                <a:solidFill>
                  <a:srgbClr val="403838"/>
                </a:solidFill>
                <a:latin typeface="Lucida Sans Unicode" panose="020B0602030504020204" pitchFamily="34" charset="0"/>
              </a:rPr>
              <a:t>period.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403838"/>
                </a:solidFill>
                <a:latin typeface="Lucida Sans Unicode" panose="020B0602030504020204" pitchFamily="34" charset="0"/>
              </a:rPr>
              <a:t>Food coloring is one form of diversification.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403838"/>
                </a:solidFill>
                <a:latin typeface="Lucida Sans Unicode" panose="020B0602030504020204" pitchFamily="34" charset="0"/>
              </a:rPr>
              <a:t>Used to fulfill different nutrient requirement both micro and macro nutrients.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ayenew.n(bsc,fellow of mph human nutrtion)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4E7FF-B693-4C7F-8B5C-7386808BAC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3280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4.Economic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nutrition sensitive strategies to improve nutritional requirement in the community.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Nutrition-sensitive agriculture and food-based approaches narrow the 'nutrition gap', the gap between what foods are available and what foods need to be available for good nutrition.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They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do this by increasing year round availability, access to and consumption of a diverse range of foods necessary for a healthy diet.</a:t>
            </a:r>
          </a:p>
          <a:p>
            <a:pPr algn="just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ayenew.n(bsc,fellow of mph human nutrtion)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4E7FF-B693-4C7F-8B5C-7386808BAC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869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1500" b="1" dirty="0" smtClean="0"/>
              <a:t>finally</a:t>
            </a:r>
            <a:endParaRPr lang="en-US" sz="11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6000" b="1" dirty="0" smtClean="0"/>
              <a:t>Dear students have a nice  study at your home!</a:t>
            </a:r>
            <a:endParaRPr lang="en-US" sz="6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ayenew.n(bsc,fellow of mph human nutrtion)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4E7FF-B693-4C7F-8B5C-7386808BAC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4096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1"/>
            <a:ext cx="8229600" cy="1133475"/>
          </a:xfrm>
        </p:spPr>
        <p:txBody>
          <a:bodyPr/>
          <a:lstStyle/>
          <a:p>
            <a:pPr eaLnBrk="1" hangingPunct="1"/>
            <a:r>
              <a:rPr lang="en-US" smtClean="0"/>
              <a:t>ENA</a:t>
            </a:r>
            <a:endParaRPr lang="en-GB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295401"/>
            <a:ext cx="8229600" cy="4835525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125000"/>
              </a:lnSpc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What is ENA?</a:t>
            </a:r>
          </a:p>
          <a:p>
            <a:pPr lvl="1" eaLnBrk="1" hangingPunct="1">
              <a:lnSpc>
                <a:spcPct val="125000"/>
              </a:lnSpc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What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actions to take?</a:t>
            </a:r>
          </a:p>
          <a:p>
            <a:pPr lvl="2" eaLnBrk="1" hangingPunct="1">
              <a:lnSpc>
                <a:spcPct val="125000"/>
              </a:lnSpc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Seven action areas</a:t>
            </a:r>
          </a:p>
          <a:p>
            <a:pPr lvl="1" eaLnBrk="1" hangingPunct="1">
              <a:lnSpc>
                <a:spcPct val="125000"/>
              </a:lnSpc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Where to take these actions?</a:t>
            </a:r>
          </a:p>
          <a:p>
            <a:pPr lvl="2" eaLnBrk="1" hangingPunct="1">
              <a:lnSpc>
                <a:spcPct val="125000"/>
              </a:lnSpc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Six contact points</a:t>
            </a:r>
          </a:p>
          <a:p>
            <a:pPr eaLnBrk="1" hangingPunct="1">
              <a:lnSpc>
                <a:spcPct val="80000"/>
              </a:lnSpc>
            </a:pPr>
            <a:endParaRPr lang="en-GB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ayenew.n(bsc,fellow of mph human nutrtion)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4E7FF-B693-4C7F-8B5C-7386808BAC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545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Action oriented approach to addressing nutrition problems of mothers and children for all sectors</a:t>
            </a:r>
          </a:p>
          <a:p>
            <a:pPr algn="just" eaLnBrk="1" hangingPunct="1">
              <a:buFont typeface="Wingdings" pitchFamily="2" charset="2"/>
              <a:buNone/>
            </a:pPr>
            <a:endParaRPr lang="en-GB" sz="5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ayenew.n(bsc,fellow of mph human nutrtion)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4E7FF-B693-4C7F-8B5C-7386808BAC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7544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533401"/>
            <a:ext cx="8686800" cy="5597525"/>
          </a:xfrm>
        </p:spPr>
        <p:txBody>
          <a:bodyPr>
            <a:noAutofit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en-US" sz="4000" u="sng" dirty="0" smtClean="0"/>
              <a:t>Over all Goals of ENA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sz="4000" dirty="0" smtClean="0">
                <a:solidFill>
                  <a:srgbClr val="E6DC1A"/>
                </a:solidFill>
              </a:rPr>
              <a:t> 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be able to prioritize the key nutrition behaviors which meet the health and nutrition needs of children and women in vulnerable communities, and integrate these behaviors into:</a:t>
            </a:r>
          </a:p>
          <a:p>
            <a:pPr lvl="1" algn="just" eaLnBrk="1" hangingPunct="1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Ongoing interventions in health facilities and communities,</a:t>
            </a:r>
          </a:p>
          <a:p>
            <a:pPr lvl="1" algn="just" eaLnBrk="1" hangingPunct="1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Pre-service training, and</a:t>
            </a:r>
          </a:p>
          <a:p>
            <a:pPr lvl="1" algn="just" eaLnBrk="1" hangingPunct="1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Policies</a:t>
            </a:r>
          </a:p>
          <a:p>
            <a:pPr algn="just" eaLnBrk="1" hangingPunct="1"/>
            <a:endParaRPr lang="en-GB" sz="4000" dirty="0" smtClean="0">
              <a:solidFill>
                <a:srgbClr val="E6DC1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ayenew.n(bsc,fellow of mph human nutrtion)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4E7FF-B693-4C7F-8B5C-7386808BAC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2995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381000"/>
            <a:ext cx="8229600" cy="62484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fr-FR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Over </a:t>
            </a:r>
            <a:r>
              <a:rPr lang="fr-FR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past</a:t>
            </a:r>
            <a:r>
              <a:rPr lang="fr-FR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30-40 </a:t>
            </a:r>
            <a:r>
              <a:rPr lang="fr-FR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years</a:t>
            </a:r>
            <a:r>
              <a:rPr lang="fr-FR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nutrition interventions </a:t>
            </a:r>
            <a:r>
              <a:rPr lang="fr-FR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were</a:t>
            </a:r>
            <a:r>
              <a:rPr lang="fr-FR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often</a:t>
            </a:r>
            <a:endParaRPr lang="fr-FR" sz="4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algn="just" eaLnBrk="1" hangingPunct="1"/>
            <a:r>
              <a:rPr lang="fr-FR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Not </a:t>
            </a:r>
            <a:r>
              <a:rPr lang="fr-FR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integrated</a:t>
            </a:r>
            <a:endParaRPr lang="fr-FR" sz="4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algn="just" eaLnBrk="1" hangingPunct="1"/>
            <a:r>
              <a:rPr lang="fr-FR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Viewed</a:t>
            </a:r>
            <a:r>
              <a:rPr lang="fr-FR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as </a:t>
            </a:r>
            <a:r>
              <a:rPr lang="fr-FR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separate</a:t>
            </a:r>
            <a:r>
              <a:rPr lang="fr-FR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vertical programs </a:t>
            </a:r>
          </a:p>
          <a:p>
            <a:pPr lvl="1" algn="just" eaLnBrk="1" hangingPunct="1"/>
            <a:r>
              <a:rPr lang="fr-FR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 </a:t>
            </a:r>
            <a:r>
              <a:rPr lang="fr-FR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compitition</a:t>
            </a:r>
            <a:r>
              <a:rPr lang="fr-FR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with</a:t>
            </a:r>
            <a:r>
              <a:rPr lang="fr-FR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one </a:t>
            </a:r>
            <a:r>
              <a:rPr lang="fr-FR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another</a:t>
            </a:r>
            <a:r>
              <a:rPr lang="fr-FR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lvl="1" algn="just" eaLnBrk="1" hangingPunct="1"/>
            <a:r>
              <a:rPr lang="fr-FR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Not action </a:t>
            </a:r>
            <a:r>
              <a:rPr lang="fr-FR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oriented</a:t>
            </a:r>
            <a:r>
              <a:rPr lang="fr-FR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lvl="1" algn="just" eaLnBrk="1" hangingPunct="1"/>
            <a:r>
              <a:rPr lang="fr-FR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Focused</a:t>
            </a:r>
            <a:r>
              <a:rPr lang="fr-FR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only</a:t>
            </a:r>
            <a:r>
              <a:rPr lang="fr-FR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on GM/P </a:t>
            </a:r>
            <a:r>
              <a:rPr lang="fr-FR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activities</a:t>
            </a:r>
            <a:r>
              <a:rPr lang="fr-FR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lvl="1" algn="just" eaLnBrk="1" hangingPunct="1">
              <a:buFont typeface="Wingdings" pitchFamily="2" charset="2"/>
              <a:buNone/>
            </a:pPr>
            <a:endParaRPr lang="fr-FR" sz="4000" dirty="0" smtClean="0">
              <a:solidFill>
                <a:srgbClr val="66FF99"/>
              </a:solidFill>
            </a:endParaRPr>
          </a:p>
          <a:p>
            <a:pPr algn="just" eaLnBrk="1" hangingPunct="1"/>
            <a:endParaRPr lang="en-GB" sz="4400" dirty="0" smtClean="0">
              <a:solidFill>
                <a:srgbClr val="66FF9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ayenew.n(bsc,fellow of mph human nutrtion)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4E7FF-B693-4C7F-8B5C-7386808BAC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087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457200"/>
            <a:ext cx="8229600" cy="6096000"/>
          </a:xfrm>
        </p:spPr>
        <p:txBody>
          <a:bodyPr>
            <a:normAutofit/>
          </a:bodyPr>
          <a:lstStyle/>
          <a:p>
            <a:pPr eaLnBrk="1" hangingPunct="1"/>
            <a:r>
              <a:rPr lang="fr-FR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the </a:t>
            </a:r>
            <a:r>
              <a:rPr lang="fr-FR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past</a:t>
            </a:r>
            <a:r>
              <a:rPr lang="fr-FR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10 </a:t>
            </a:r>
            <a:r>
              <a:rPr lang="fr-FR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years</a:t>
            </a:r>
            <a:r>
              <a:rPr lang="fr-FR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growing</a:t>
            </a:r>
            <a:r>
              <a:rPr lang="fr-FR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consensus </a:t>
            </a:r>
            <a:r>
              <a:rPr lang="fr-FR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is</a:t>
            </a:r>
            <a:r>
              <a:rPr lang="fr-FR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that</a:t>
            </a:r>
            <a:r>
              <a:rPr lang="fr-FR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nutrition interventions </a:t>
            </a:r>
            <a:r>
              <a:rPr lang="fr-FR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need</a:t>
            </a:r>
            <a:r>
              <a:rPr lang="fr-FR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fr-FR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</a:t>
            </a:r>
            <a:r>
              <a:rPr lang="fr-FR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pPr lvl="1" eaLnBrk="1" hangingPunct="1">
              <a:lnSpc>
                <a:spcPct val="140000"/>
              </a:lnSpc>
              <a:buFont typeface="Wingdings" pitchFamily="2" charset="2"/>
              <a:buChar char="ü"/>
            </a:pPr>
            <a:r>
              <a:rPr lang="fr-FR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Integrated</a:t>
            </a:r>
            <a: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conceptually</a:t>
            </a:r>
            <a: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&amp; </a:t>
            </a:r>
            <a:r>
              <a:rPr lang="fr-FR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programatically</a:t>
            </a:r>
            <a:endParaRPr lang="fr-F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3" eaLnBrk="1" hangingPunct="1">
              <a:lnSpc>
                <a:spcPct val="140000"/>
              </a:lnSpc>
              <a:buFont typeface="Wingdings" pitchFamily="2" charset="2"/>
              <a:buChar char="Ø"/>
            </a:pPr>
            <a:r>
              <a:rPr lang="fr-FR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Infant &amp; Young Child </a:t>
            </a:r>
            <a:r>
              <a:rPr lang="fr-FR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feeding</a:t>
            </a:r>
            <a:endParaRPr lang="fr-FR" sz="28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3" eaLnBrk="1" hangingPunct="1">
              <a:lnSpc>
                <a:spcPct val="140000"/>
              </a:lnSpc>
              <a:buFont typeface="Wingdings" pitchFamily="2" charset="2"/>
              <a:buChar char="Ø"/>
            </a:pPr>
            <a:r>
              <a:rPr lang="fr-FR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Maternal</a:t>
            </a:r>
            <a:r>
              <a:rPr lang="fr-FR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nutrition</a:t>
            </a:r>
          </a:p>
          <a:p>
            <a:pPr lvl="3" eaLnBrk="1" hangingPunct="1">
              <a:lnSpc>
                <a:spcPct val="140000"/>
              </a:lnSpc>
              <a:buFont typeface="Wingdings" pitchFamily="2" charset="2"/>
              <a:buChar char="Ø"/>
            </a:pPr>
            <a:r>
              <a:rPr lang="fr-FR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Micronutrients</a:t>
            </a:r>
            <a:endParaRPr lang="fr-FR" sz="28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eaLnBrk="1" hangingPunct="1">
              <a:lnSpc>
                <a:spcPct val="140000"/>
              </a:lnSpc>
              <a:buFont typeface="Wingdings" pitchFamily="2" charset="2"/>
              <a:buChar char="ü"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fr-FR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Based</a:t>
            </a:r>
            <a: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on </a:t>
            </a:r>
            <a:r>
              <a:rPr lang="fr-FR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proven</a:t>
            </a:r>
            <a: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impact</a:t>
            </a:r>
          </a:p>
          <a:p>
            <a:pPr lvl="1" eaLnBrk="1" hangingPunct="1">
              <a:lnSpc>
                <a:spcPct val="140000"/>
              </a:lnSpc>
              <a:buFont typeface="Wingdings" pitchFamily="2" charset="2"/>
              <a:buChar char="ü"/>
            </a:pPr>
            <a: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Action </a:t>
            </a:r>
            <a:r>
              <a:rPr lang="fr-FR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oriented</a:t>
            </a:r>
            <a: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with</a:t>
            </a:r>
            <a: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clear</a:t>
            </a:r>
            <a: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guidance « </a:t>
            </a:r>
            <a:r>
              <a:rPr lang="fr-FR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who</a:t>
            </a:r>
            <a: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should</a:t>
            </a:r>
            <a: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take</a:t>
            </a:r>
            <a: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what</a:t>
            </a:r>
            <a: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action </a:t>
            </a:r>
            <a:r>
              <a:rPr lang="fr-FR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when</a:t>
            </a:r>
            <a: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»</a:t>
            </a:r>
          </a:p>
          <a:p>
            <a:pPr eaLnBrk="1" hangingPunct="1"/>
            <a:endParaRPr lang="en-GB" sz="2400" dirty="0">
              <a:solidFill>
                <a:srgbClr val="E6DC1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ayenew.n(bsc,fellow of mph human nutrtion)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4E7FF-B693-4C7F-8B5C-7386808BAC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8027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762001"/>
            <a:ext cx="8229600" cy="5368925"/>
          </a:xfrm>
        </p:spPr>
        <p:txBody>
          <a:bodyPr>
            <a:noAutofit/>
          </a:bodyPr>
          <a:lstStyle/>
          <a:p>
            <a:pPr algn="just" eaLnBrk="1" hangingPunct="1">
              <a:tabLst>
                <a:tab pos="854075" algn="l"/>
                <a:tab pos="1265238" algn="l"/>
                <a:tab pos="3597275" algn="l"/>
              </a:tabLst>
            </a:pPr>
            <a:r>
              <a:rPr lang="en-US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When should we intervene?</a:t>
            </a:r>
          </a:p>
          <a:p>
            <a:pPr algn="just" eaLnBrk="1" hangingPunct="1">
              <a:buNone/>
              <a:tabLst>
                <a:tab pos="854075" algn="l"/>
                <a:tab pos="1265238" algn="l"/>
                <a:tab pos="3597275" algn="l"/>
              </a:tabLst>
            </a:pPr>
            <a:endParaRPr lang="en-US" sz="44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algn="just" eaLnBrk="1" hangingPunct="1">
              <a:tabLst>
                <a:tab pos="854075" algn="l"/>
                <a:tab pos="1265238" algn="l"/>
                <a:tab pos="3597275" algn="l"/>
              </a:tabLst>
            </a:pP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Majority the growth faltering occurs during the first year of life</a:t>
            </a:r>
            <a:r>
              <a:rPr lang="en-US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lvl="1" algn="just" eaLnBrk="1" hangingPunct="1">
              <a:buNone/>
              <a:tabLst>
                <a:tab pos="854075" algn="l"/>
                <a:tab pos="1265238" algn="l"/>
                <a:tab pos="3597275" algn="l"/>
              </a:tabLst>
            </a:pPr>
            <a:endParaRPr lang="en-US" sz="4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algn="just" eaLnBrk="1" hangingPunct="1">
              <a:tabLst>
                <a:tab pos="854075" algn="l"/>
                <a:tab pos="1265238" algn="l"/>
                <a:tab pos="3597275" algn="l"/>
              </a:tabLst>
            </a:pPr>
            <a:r>
              <a:rPr kumimoji="1"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Many babies are born malnourished due to poor maternal nutrition before &amp; during pregnancy</a:t>
            </a:r>
          </a:p>
          <a:p>
            <a:pPr lvl="1" algn="just" eaLnBrk="1" hangingPunct="1">
              <a:buNone/>
              <a:tabLst>
                <a:tab pos="854075" algn="l"/>
                <a:tab pos="1265238" algn="l"/>
                <a:tab pos="3597275" algn="l"/>
              </a:tabLst>
            </a:pPr>
            <a:r>
              <a:rPr lang="en-US" sz="4000" b="1" i="1" dirty="0" smtClean="0">
                <a:solidFill>
                  <a:srgbClr val="FFFFFF"/>
                </a:solidFill>
              </a:rPr>
              <a:t>		</a:t>
            </a:r>
            <a:endParaRPr kumimoji="1" lang="en-US" sz="4000" dirty="0" smtClean="0">
              <a:solidFill>
                <a:srgbClr val="FFFFFF"/>
              </a:solidFill>
            </a:endParaRPr>
          </a:p>
          <a:p>
            <a:pPr algn="just" eaLnBrk="1" hangingPunct="1">
              <a:tabLst>
                <a:tab pos="854075" algn="l"/>
                <a:tab pos="1265238" algn="l"/>
                <a:tab pos="3597275" algn="l"/>
              </a:tabLst>
            </a:pPr>
            <a:endParaRPr lang="en-US" sz="4400" b="1" i="1" dirty="0" smtClean="0">
              <a:solidFill>
                <a:srgbClr val="FFFFFF"/>
              </a:solidFill>
            </a:endParaRPr>
          </a:p>
          <a:p>
            <a:pPr algn="just" eaLnBrk="1" hangingPunct="1">
              <a:tabLst>
                <a:tab pos="854075" algn="l"/>
                <a:tab pos="1265238" algn="l"/>
                <a:tab pos="3597275" algn="l"/>
              </a:tabLst>
            </a:pPr>
            <a:endParaRPr lang="en-GB" sz="44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ayenew.n(bsc,fellow of mph human nutrtion)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4E7FF-B693-4C7F-8B5C-7386808BAC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0159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66</TotalTime>
  <Words>1649</Words>
  <Application>Microsoft Office PowerPoint</Application>
  <PresentationFormat>Widescreen</PresentationFormat>
  <Paragraphs>280</Paragraphs>
  <Slides>36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Calibri</vt:lpstr>
      <vt:lpstr>Calibri Light</vt:lpstr>
      <vt:lpstr>Lucida Sans Unicode</vt:lpstr>
      <vt:lpstr>Museo Sans 300</vt:lpstr>
      <vt:lpstr>Symbol</vt:lpstr>
      <vt:lpstr>Times New Roman</vt:lpstr>
      <vt:lpstr>Verdana</vt:lpstr>
      <vt:lpstr>Wingdings</vt:lpstr>
      <vt:lpstr>Office Theme</vt:lpstr>
      <vt:lpstr>1_Office Theme</vt:lpstr>
      <vt:lpstr>nutritional intervention  approaches  </vt:lpstr>
      <vt:lpstr>1.Essential Nutrition Actions (ENA) </vt:lpstr>
      <vt:lpstr>Cont…</vt:lpstr>
      <vt:lpstr>ENA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Points of no return in the life cycle </vt:lpstr>
      <vt:lpstr>PowerPoint Presentation</vt:lpstr>
      <vt:lpstr>PowerPoint Presentation</vt:lpstr>
      <vt:lpstr>The “window of opportunity” for improving nutrition is very small... Pre-pregnancy until 18-24 months of age</vt:lpstr>
      <vt:lpstr>PowerPoint Presentation</vt:lpstr>
      <vt:lpstr>Seven action areas !</vt:lpstr>
      <vt:lpstr>Cont..</vt:lpstr>
      <vt:lpstr>Cont…</vt:lpstr>
      <vt:lpstr>Cont…</vt:lpstr>
      <vt:lpstr>PowerPoint Presentation</vt:lpstr>
      <vt:lpstr>Promotion of Breastfeeding</vt:lpstr>
      <vt:lpstr>Promotion of Breast-feeding</vt:lpstr>
      <vt:lpstr>Complementary Feeding  to BF</vt:lpstr>
      <vt:lpstr>Complementary feeding to BF </vt:lpstr>
      <vt:lpstr>Feeding the sick child </vt:lpstr>
      <vt:lpstr>Women’s Nutrition </vt:lpstr>
      <vt:lpstr>Control of Vitamin A deficiency </vt:lpstr>
      <vt:lpstr>Control of Anemia </vt:lpstr>
      <vt:lpstr>Control of iodine deficiency disorders (IDDs)</vt:lpstr>
      <vt:lpstr>Where to integrate ?</vt:lpstr>
      <vt:lpstr>Six critical contacts in the life cycle </vt:lpstr>
      <vt:lpstr>Six critical contacts in the life cycle…</vt:lpstr>
      <vt:lpstr>Where to integrate?</vt:lpstr>
      <vt:lpstr>2. Dietary modification</vt:lpstr>
      <vt:lpstr>3.Dietary diversification</vt:lpstr>
      <vt:lpstr>4.Economic approach</vt:lpstr>
      <vt:lpstr>finally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nutritional intervention  approaches</dc:title>
  <dc:creator>USER</dc:creator>
  <cp:lastModifiedBy>tosh</cp:lastModifiedBy>
  <cp:revision>15</cp:revision>
  <dcterms:created xsi:type="dcterms:W3CDTF">2014-11-12T10:42:01Z</dcterms:created>
  <dcterms:modified xsi:type="dcterms:W3CDTF">2016-03-12T18:02:08Z</dcterms:modified>
</cp:coreProperties>
</file>