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71" r:id="rId6"/>
    <p:sldId id="272" r:id="rId7"/>
    <p:sldId id="260" r:id="rId8"/>
    <p:sldId id="261" r:id="rId9"/>
    <p:sldId id="270" r:id="rId10"/>
    <p:sldId id="262" r:id="rId11"/>
    <p:sldId id="273" r:id="rId12"/>
    <p:sldId id="263" r:id="rId13"/>
    <p:sldId id="264" r:id="rId14"/>
    <p:sldId id="265" r:id="rId15"/>
    <p:sldId id="266" r:id="rId16"/>
    <p:sldId id="267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590741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3999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67593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749706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63159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511055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81559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17008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2562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81965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5A864B-1A0A-4160-8DC9-D203608F1F49}" type="slidenum">
              <a:rPr lang="en-US" smtClean="0">
                <a:solidFill>
                  <a:srgbClr val="637052"/>
                </a:solidFill>
              </a:rPr>
              <a:pPr/>
              <a:t>‹#›</a:t>
            </a:fld>
            <a:endParaRPr lang="en-US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0103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78900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51416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01316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714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9133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1376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2768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4421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3078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63528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031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E87E4-DB62-4B06-BE1A-3F10A79D3F1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50CBF-7CF0-40EF-BB18-D31125953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5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D3E8153-966C-4435-8E55-2DEBC31093E2}" type="datetimeFigureOut">
              <a:rPr lang="en-US" smtClean="0"/>
              <a:pPr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5A864B-1A0A-4160-8DC9-D203608F1F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23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Nutritional surveillance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FR" sz="4000" dirty="0" smtClean="0"/>
              <a:t>              contents</a:t>
            </a:r>
          </a:p>
          <a:p>
            <a:pPr lvl="0" algn="just"/>
            <a:r>
              <a:rPr lang="fr-FR" sz="4000" dirty="0" smtClean="0"/>
              <a:t>types of </a:t>
            </a:r>
            <a:r>
              <a:rPr lang="fr-FR" sz="4000" dirty="0" err="1" smtClean="0"/>
              <a:t>nutritional</a:t>
            </a:r>
            <a:r>
              <a:rPr lang="fr-FR" sz="4000" dirty="0" smtClean="0"/>
              <a:t> surveillance</a:t>
            </a:r>
            <a:endParaRPr lang="en-US" sz="4000" dirty="0" smtClean="0"/>
          </a:p>
          <a:p>
            <a:pPr lvl="0" algn="just"/>
            <a:r>
              <a:rPr lang="fr-FR" sz="4000" dirty="0" err="1" smtClean="0"/>
              <a:t>advantage</a:t>
            </a:r>
            <a:r>
              <a:rPr lang="fr-FR" sz="4000" dirty="0" smtClean="0"/>
              <a:t> and </a:t>
            </a:r>
            <a:r>
              <a:rPr lang="fr-FR" sz="4000" dirty="0" err="1" smtClean="0"/>
              <a:t>disadvantages</a:t>
            </a:r>
            <a:r>
              <a:rPr lang="fr-FR" sz="4000" dirty="0" smtClean="0"/>
              <a:t> of </a:t>
            </a:r>
            <a:r>
              <a:rPr lang="fr-FR" sz="4000" dirty="0" err="1" smtClean="0"/>
              <a:t>nutritional</a:t>
            </a:r>
            <a:r>
              <a:rPr lang="fr-FR" sz="4000" dirty="0" smtClean="0"/>
              <a:t> surveillance </a:t>
            </a:r>
            <a:endParaRPr lang="en-US" sz="4000" dirty="0" smtClean="0"/>
          </a:p>
          <a:p>
            <a:pPr lvl="0" algn="just"/>
            <a:r>
              <a:rPr lang="fr-FR" sz="4000" dirty="0" smtClean="0"/>
              <a:t>importance of </a:t>
            </a:r>
            <a:r>
              <a:rPr lang="fr-FR" sz="4000" dirty="0" err="1" smtClean="0"/>
              <a:t>nutritional</a:t>
            </a:r>
            <a:r>
              <a:rPr lang="fr-FR" sz="4000" dirty="0" smtClean="0"/>
              <a:t> surveillance</a:t>
            </a:r>
            <a:endParaRPr lang="en-US" sz="4000" dirty="0" smtClean="0"/>
          </a:p>
          <a:p>
            <a:pPr algn="just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488994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2800" b="1" dirty="0">
                <a:solidFill>
                  <a:srgbClr val="0033CC"/>
                </a:solidFill>
                <a:latin typeface="Calibri" panose="020F0502020204030204"/>
                <a:cs typeface="Cordia New" panose="020B0304020202020204" pitchFamily="34" charset="-34"/>
              </a:rPr>
              <a:t>Main Purposes of Sentinel Surveillance</a:t>
            </a:r>
            <a:br>
              <a:rPr lang="th-TH" sz="2800" b="1" dirty="0">
                <a:solidFill>
                  <a:srgbClr val="0033CC"/>
                </a:solidFill>
                <a:latin typeface="Calibri" panose="020F0502020204030204"/>
                <a:cs typeface="Cordia New" panose="020B0304020202020204" pitchFamily="34" charset="-3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>
            <a:noAutofit/>
          </a:bodyPr>
          <a:lstStyle/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3600" dirty="0" smtClean="0"/>
              <a:t>To </a:t>
            </a:r>
            <a:r>
              <a:rPr lang="th-TH" sz="3600" dirty="0"/>
              <a:t>detect changes</a:t>
            </a:r>
          </a:p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3600" dirty="0"/>
              <a:t>To direct and focus control efforts</a:t>
            </a:r>
          </a:p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3600" dirty="0"/>
              <a:t>To develop intervention strategies</a:t>
            </a:r>
          </a:p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3600" dirty="0"/>
              <a:t>To promote further investigations</a:t>
            </a:r>
          </a:p>
          <a:p>
            <a:pPr marL="342900" lvl="0" indent="-3429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sz="3600" dirty="0"/>
              <a:t>Provide the basis for evaluating preventive  strategies and activities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th-TH" sz="4400" b="1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2101733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41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Uses  and users of nutritional survillance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400" dirty="0" smtClean="0"/>
              <a:t> </a:t>
            </a:r>
            <a:r>
              <a:rPr lang="en-US" sz="5400" b="1" dirty="0" smtClean="0"/>
              <a:t>Users of nutritional survillance system</a:t>
            </a:r>
          </a:p>
          <a:p>
            <a:pPr algn="just"/>
            <a:r>
              <a:rPr lang="en-US" sz="4400" dirty="0" smtClean="0"/>
              <a:t>Food and agricultural organization</a:t>
            </a:r>
          </a:p>
          <a:p>
            <a:pPr algn="just"/>
            <a:r>
              <a:rPr lang="en-US" sz="4400" dirty="0" smtClean="0"/>
              <a:t>Food and nutrition management sector</a:t>
            </a:r>
          </a:p>
          <a:p>
            <a:pPr algn="just"/>
            <a:r>
              <a:rPr lang="en-US" sz="4400" dirty="0" smtClean="0"/>
              <a:t>Ministry of management and planning</a:t>
            </a:r>
          </a:p>
          <a:p>
            <a:pPr algn="just"/>
            <a:r>
              <a:rPr lang="en-US" sz="4400" dirty="0" smtClean="0"/>
              <a:t>Ministry of health</a:t>
            </a:r>
          </a:p>
          <a:p>
            <a:pPr algn="just"/>
            <a:r>
              <a:rPr lang="en-US" sz="4400" dirty="0" smtClean="0"/>
              <a:t>NGOs who support nutrition and food program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073083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nutritional survillance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/>
              <a:t>A. National </a:t>
            </a:r>
            <a:r>
              <a:rPr lang="en-US" sz="3600" b="1" dirty="0"/>
              <a:t>and </a:t>
            </a:r>
            <a:r>
              <a:rPr lang="en-US" sz="3600" b="1" dirty="0" smtClean="0"/>
              <a:t>sectorial </a:t>
            </a:r>
            <a:r>
              <a:rPr lang="en-US" sz="3600" b="1" dirty="0"/>
              <a:t>planning and policy design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000" dirty="0"/>
              <a:t>Planning at the national level usually consists of a periodic review of government </a:t>
            </a:r>
            <a:r>
              <a:rPr lang="en-US" sz="4000" dirty="0" smtClean="0"/>
              <a:t>policies </a:t>
            </a:r>
            <a:r>
              <a:rPr lang="en-US" sz="4000" dirty="0"/>
              <a:t>and defining medium- and long-range goals that will contribute </a:t>
            </a:r>
            <a:r>
              <a:rPr lang="en-US" sz="4000" dirty="0">
                <a:solidFill>
                  <a:srgbClr val="FF0000"/>
                </a:solidFill>
              </a:rPr>
              <a:t>positively </a:t>
            </a:r>
            <a:r>
              <a:rPr lang="en-US" sz="4000" dirty="0" smtClean="0">
                <a:solidFill>
                  <a:srgbClr val="FF0000"/>
                </a:solidFill>
              </a:rPr>
              <a:t>to </a:t>
            </a:r>
            <a:r>
              <a:rPr lang="en-US" sz="4000" dirty="0">
                <a:solidFill>
                  <a:srgbClr val="FF0000"/>
                </a:solidFill>
              </a:rPr>
              <a:t>designing or adjusting such policies.</a:t>
            </a:r>
          </a:p>
        </p:txBody>
      </p:sp>
    </p:spTree>
    <p:extLst>
      <p:ext uri="{BB962C8B-B14F-4D97-AF65-F5344CB8AC3E}">
        <p14:creationId xmlns:p14="http://schemas.microsoft.com/office/powerpoint/2010/main" val="36956136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B.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3600" b="1" dirty="0">
                <a:solidFill>
                  <a:prstClr val="black"/>
                </a:solidFill>
                <a:latin typeface="Calibri" panose="020F0502020204030204"/>
              </a:rPr>
              <a:t>Programme monitoring and evaluation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sz="2800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600" dirty="0" smtClean="0"/>
              <a:t>Food </a:t>
            </a:r>
            <a:r>
              <a:rPr lang="en-US" sz="3600" dirty="0"/>
              <a:t>and nutrition programmes can potentially make an important contribution to the </a:t>
            </a:r>
            <a:r>
              <a:rPr lang="en-US" sz="3600" dirty="0" smtClean="0"/>
              <a:t>food </a:t>
            </a:r>
            <a:r>
              <a:rPr lang="en-US" sz="3600" dirty="0"/>
              <a:t>security of vulnerable populations. Such “safety net programmes” usually have </a:t>
            </a:r>
            <a:r>
              <a:rPr lang="en-US" sz="3600" dirty="0" smtClean="0"/>
              <a:t>earmarked </a:t>
            </a:r>
            <a:r>
              <a:rPr lang="en-US" sz="3600" dirty="0"/>
              <a:t>financial resources from the social fund or from the donors in countries </a:t>
            </a:r>
            <a:r>
              <a:rPr lang="en-US" sz="3600" dirty="0" smtClean="0"/>
              <a:t>with </a:t>
            </a:r>
            <a:r>
              <a:rPr lang="en-US" sz="3600" dirty="0">
                <a:solidFill>
                  <a:srgbClr val="FF0000"/>
                </a:solidFill>
              </a:rPr>
              <a:t>emergency-based operations that address vulnerable groups at risk.</a:t>
            </a:r>
          </a:p>
        </p:txBody>
      </p:sp>
    </p:spTree>
    <p:extLst>
      <p:ext uri="{BB962C8B-B14F-4D97-AF65-F5344CB8AC3E}">
        <p14:creationId xmlns:p14="http://schemas.microsoft.com/office/powerpoint/2010/main" val="20966926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C. </a:t>
            </a:r>
            <a:r>
              <a:rPr lang="en-US" b="1" dirty="0"/>
              <a:t>Problem identification and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4364"/>
            <a:ext cx="10515600" cy="555363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It assists </a:t>
            </a:r>
            <a:r>
              <a:rPr lang="en-US" dirty="0" smtClean="0">
                <a:solidFill>
                  <a:srgbClr val="FF0000"/>
                </a:solidFill>
              </a:rPr>
              <a:t>setting </a:t>
            </a:r>
            <a:r>
              <a:rPr lang="en-US" dirty="0">
                <a:solidFill>
                  <a:srgbClr val="FF0000"/>
                </a:solidFill>
              </a:rPr>
              <a:t>priorities for targeting resources </a:t>
            </a:r>
            <a:r>
              <a:rPr lang="en-US" dirty="0"/>
              <a:t>to the most “needy” people from deprived </a:t>
            </a:r>
            <a:r>
              <a:rPr lang="en-US" dirty="0" smtClean="0"/>
              <a:t>communities </a:t>
            </a:r>
            <a:r>
              <a:rPr lang="en-US" dirty="0"/>
              <a:t>or subgroups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In addition, a surveillance system serves as </a:t>
            </a:r>
            <a:r>
              <a:rPr lang="en-US" dirty="0">
                <a:solidFill>
                  <a:srgbClr val="FF0000"/>
                </a:solidFill>
              </a:rPr>
              <a:t>evidence to </a:t>
            </a:r>
            <a:r>
              <a:rPr lang="en-US" dirty="0" smtClean="0">
                <a:solidFill>
                  <a:srgbClr val="FF0000"/>
                </a:solidFill>
              </a:rPr>
              <a:t>support </a:t>
            </a:r>
            <a:r>
              <a:rPr lang="en-US" dirty="0">
                <a:solidFill>
                  <a:srgbClr val="FF0000"/>
                </a:solidFill>
              </a:rPr>
              <a:t>advocates’ policy or programme proposals.</a:t>
            </a:r>
            <a:r>
              <a:rPr lang="en-US" dirty="0"/>
              <a:t> Advocates’ claims benefit from </a:t>
            </a:r>
            <a:r>
              <a:rPr lang="en-US" dirty="0" smtClean="0"/>
              <a:t>the </a:t>
            </a:r>
            <a:r>
              <a:rPr lang="en-US" dirty="0"/>
              <a:t>efficiency, accountability and transparency of the system and their impact is </a:t>
            </a:r>
            <a:r>
              <a:rPr lang="en-US" dirty="0" smtClean="0"/>
              <a:t>thereby </a:t>
            </a:r>
            <a:r>
              <a:rPr lang="en-US" dirty="0"/>
              <a:t>strengthened and more able to attract key partners. </a:t>
            </a:r>
          </a:p>
        </p:txBody>
      </p:sp>
    </p:spTree>
    <p:extLst>
      <p:ext uri="{BB962C8B-B14F-4D97-AF65-F5344CB8AC3E}">
        <p14:creationId xmlns:p14="http://schemas.microsoft.com/office/powerpoint/2010/main" val="2078121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en-US" sz="3200" b="1" dirty="0" smtClean="0">
                <a:solidFill>
                  <a:prstClr val="black"/>
                </a:solidFill>
                <a:latin typeface="Calibri" panose="020F0502020204030204"/>
              </a:rPr>
              <a:t>D. Timely </a:t>
            </a: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warning of food shortage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s</a:t>
            </a:r>
            <a:br>
              <a:rPr lang="en-US" sz="2800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8360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An </a:t>
            </a:r>
            <a:r>
              <a:rPr lang="en-US" dirty="0"/>
              <a:t>early-warning system is an </a:t>
            </a:r>
            <a:r>
              <a:rPr lang="en-US" dirty="0">
                <a:solidFill>
                  <a:srgbClr val="FF0000"/>
                </a:solidFill>
              </a:rPr>
              <a:t>efficient tool in disaster management. </a:t>
            </a:r>
            <a:r>
              <a:rPr lang="en-US" dirty="0"/>
              <a:t>The Region has </a:t>
            </a:r>
            <a:r>
              <a:rPr lang="en-US" dirty="0" smtClean="0"/>
              <a:t>recently </a:t>
            </a:r>
            <a:r>
              <a:rPr lang="en-US" dirty="0"/>
              <a:t>been affected by different crises, such as high food prices, climate change, </a:t>
            </a:r>
            <a:r>
              <a:rPr lang="en-US" dirty="0" smtClean="0"/>
              <a:t>unexpected </a:t>
            </a:r>
            <a:r>
              <a:rPr lang="en-US" dirty="0"/>
              <a:t>floods and droughts, and man-made disasters. </a:t>
            </a:r>
            <a:endParaRPr lang="en-US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Timely </a:t>
            </a:r>
            <a:r>
              <a:rPr lang="en-US" dirty="0"/>
              <a:t>warning systems can be </a:t>
            </a:r>
            <a:r>
              <a:rPr lang="en-US" dirty="0" smtClean="0">
                <a:solidFill>
                  <a:srgbClr val="FF0000"/>
                </a:solidFill>
              </a:rPr>
              <a:t>powerful </a:t>
            </a:r>
            <a:r>
              <a:rPr lang="en-US" dirty="0">
                <a:solidFill>
                  <a:srgbClr val="FF0000"/>
                </a:solidFill>
              </a:rPr>
              <a:t>tools for preventing critical food shortages and sudden decrease in access to basic </a:t>
            </a:r>
            <a:r>
              <a:rPr lang="en-US" dirty="0" smtClean="0">
                <a:solidFill>
                  <a:srgbClr val="FF0000"/>
                </a:solidFill>
              </a:rPr>
              <a:t>foods </a:t>
            </a:r>
            <a:r>
              <a:rPr lang="en-US" dirty="0"/>
              <a:t>in affected countries</a:t>
            </a:r>
          </a:p>
        </p:txBody>
      </p:sp>
    </p:spTree>
    <p:extLst>
      <p:ext uri="{BB962C8B-B14F-4D97-AF65-F5344CB8AC3E}">
        <p14:creationId xmlns:p14="http://schemas.microsoft.com/office/powerpoint/2010/main" val="15125518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0925" y="5584778"/>
            <a:ext cx="10113264" cy="8229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837112" y="669702"/>
            <a:ext cx="12191985" cy="4915076"/>
          </a:xfrm>
        </p:spPr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1073057" y="2967335"/>
            <a:ext cx="1004589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16600" b="1" dirty="0" smtClean="0">
                <a:ln w="22225">
                  <a:solidFill>
                    <a:srgbClr val="BD582C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Thank you!</a:t>
            </a:r>
            <a:endParaRPr lang="en-US" sz="16600" b="1" dirty="0">
              <a:ln w="22225">
                <a:solidFill>
                  <a:srgbClr val="BD582C"/>
                </a:solidFill>
                <a:prstDash val="solid"/>
              </a:ln>
              <a:solidFill>
                <a:srgbClr val="FFFF00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31126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q"/>
            </a:pPr>
            <a:r>
              <a:rPr lang="en-GB" sz="3600" dirty="0">
                <a:solidFill>
                  <a:srgbClr val="003366"/>
                </a:solidFill>
                <a:latin typeface="Arial"/>
              </a:rPr>
              <a:t>Is the process of monitoring changes in the nutritional status of a population over a period of time. </a:t>
            </a:r>
          </a:p>
          <a:p>
            <a:pPr lvl="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q"/>
            </a:pPr>
            <a:r>
              <a:rPr lang="en-GB" sz="3600" dirty="0">
                <a:solidFill>
                  <a:srgbClr val="003366"/>
                </a:solidFill>
                <a:latin typeface="Arial"/>
              </a:rPr>
              <a:t>Nutrition surveillance involves Data collection, processing, Analyses, Interpretation and Communication  </a:t>
            </a:r>
            <a:endParaRPr lang="en-US" sz="3600" dirty="0">
              <a:solidFill>
                <a:srgbClr val="003366"/>
              </a:solidFill>
              <a:latin typeface="Arial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99315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Types/methods of nutritional survillance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sz="3600" b="1" dirty="0" smtClean="0"/>
              <a:t>Large-scale </a:t>
            </a:r>
            <a:r>
              <a:rPr lang="en-US" sz="3600" b="1" dirty="0"/>
              <a:t>food and nutrition </a:t>
            </a:r>
            <a:r>
              <a:rPr lang="en-US" sz="3600" b="1" dirty="0" smtClean="0"/>
              <a:t>surveys</a:t>
            </a:r>
          </a:p>
          <a:p>
            <a:pPr marL="0" indent="0" algn="just">
              <a:buNone/>
            </a:pPr>
            <a:r>
              <a:rPr lang="en-US" sz="3600" b="1" dirty="0"/>
              <a:t> </a:t>
            </a:r>
            <a:r>
              <a:rPr lang="en-US" sz="3600" dirty="0" smtClean="0"/>
              <a:t>The </a:t>
            </a:r>
            <a:r>
              <a:rPr lang="en-US" sz="3600" dirty="0"/>
              <a:t>surveillance system should make an inventory of all large national surveys </a:t>
            </a:r>
          </a:p>
          <a:p>
            <a:pPr algn="just"/>
            <a:r>
              <a:rPr lang="en-US" sz="3600" dirty="0"/>
              <a:t>related to health, food and nutrition that could act as a basis by breaking data down </a:t>
            </a:r>
            <a:r>
              <a:rPr lang="en-US" sz="3600" dirty="0" smtClean="0"/>
              <a:t>.</a:t>
            </a:r>
            <a:endParaRPr lang="en-US" sz="3600" dirty="0"/>
          </a:p>
          <a:p>
            <a:pPr algn="just"/>
            <a:r>
              <a:rPr lang="en-US" sz="3600" dirty="0"/>
              <a:t>at </a:t>
            </a:r>
            <a:r>
              <a:rPr lang="en-US" sz="3600" dirty="0" smtClean="0"/>
              <a:t>sub regional</a:t>
            </a:r>
            <a:r>
              <a:rPr lang="en-US" sz="3600" dirty="0"/>
              <a:t>, district and village levels. In particular, frequent surveys such </a:t>
            </a:r>
            <a:r>
              <a:rPr lang="en-US" sz="3600" dirty="0" smtClean="0"/>
              <a:t>as: </a:t>
            </a:r>
            <a:endParaRPr lang="en-US" sz="3600" dirty="0"/>
          </a:p>
          <a:p>
            <a:pPr lvl="1" algn="just"/>
            <a:r>
              <a:rPr lang="en-US" sz="3200" dirty="0"/>
              <a:t>Demographic Health </a:t>
            </a:r>
            <a:r>
              <a:rPr lang="en-US" sz="3200" dirty="0" smtClean="0"/>
              <a:t>Survey</a:t>
            </a:r>
          </a:p>
          <a:p>
            <a:pPr lvl="1" algn="just"/>
            <a:r>
              <a:rPr lang="en-US" sz="3200" dirty="0" smtClean="0"/>
              <a:t> </a:t>
            </a:r>
            <a:r>
              <a:rPr lang="en-US" sz="3200" dirty="0"/>
              <a:t>National Nutrition Survey or National Food Security </a:t>
            </a:r>
            <a:r>
              <a:rPr lang="en-US" sz="3200" dirty="0" smtClean="0"/>
              <a:t>Surveys </a:t>
            </a:r>
            <a:r>
              <a:rPr lang="en-US" sz="3200" dirty="0"/>
              <a:t>should be considered. Try to include selected nutrition indicators. 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71812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and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Autofit/>
          </a:bodyPr>
          <a:lstStyle/>
          <a:p>
            <a:pPr marL="0" lvl="0" indent="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en-US" sz="4800" dirty="0" smtClean="0">
                <a:solidFill>
                  <a:prstClr val="black"/>
                </a:solidFill>
                <a:cs typeface="FreesiaUPC" panose="020B0604020202020204" pitchFamily="34" charset="-34"/>
              </a:rPr>
              <a:t>        advantages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4000" dirty="0" smtClean="0">
                <a:solidFill>
                  <a:prstClr val="black"/>
                </a:solidFill>
                <a:cs typeface="FreesiaUPC" panose="020B0604020202020204" pitchFamily="34" charset="-34"/>
              </a:rPr>
              <a:t>covers </a:t>
            </a:r>
            <a:r>
              <a:rPr lang="en-US" sz="4000" dirty="0">
                <a:solidFill>
                  <a:prstClr val="black"/>
                </a:solidFill>
                <a:cs typeface="FreesiaUPC" panose="020B0604020202020204" pitchFamily="34" charset="-34"/>
              </a:rPr>
              <a:t>a </a:t>
            </a:r>
            <a:r>
              <a:rPr lang="en-US" sz="4000" dirty="0">
                <a:solidFill>
                  <a:srgbClr val="9900CC"/>
                </a:solidFill>
                <a:cs typeface="FreesiaUPC" panose="020B0604020202020204" pitchFamily="34" charset="-34"/>
              </a:rPr>
              <a:t>wide range </a:t>
            </a:r>
            <a:r>
              <a:rPr lang="en-US" sz="4000" dirty="0">
                <a:solidFill>
                  <a:prstClr val="black"/>
                </a:solidFill>
                <a:cs typeface="FreesiaUPC" panose="020B0604020202020204" pitchFamily="34" charset="-34"/>
              </a:rPr>
              <a:t>of problems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4000" dirty="0">
                <a:solidFill>
                  <a:prstClr val="black"/>
                </a:solidFill>
                <a:cs typeface="FreesiaUPC" panose="020B0604020202020204" pitchFamily="34" charset="-34"/>
              </a:rPr>
              <a:t>does </a:t>
            </a:r>
            <a:r>
              <a:rPr lang="en-US" sz="4000" dirty="0">
                <a:solidFill>
                  <a:srgbClr val="9900CC"/>
                </a:solidFill>
                <a:cs typeface="FreesiaUPC" panose="020B0604020202020204" pitchFamily="34" charset="-34"/>
              </a:rPr>
              <a:t>not require special arrangement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4000" dirty="0">
                <a:solidFill>
                  <a:prstClr val="black"/>
                </a:solidFill>
                <a:cs typeface="FreesiaUPC" panose="020B0604020202020204" pitchFamily="34" charset="-34"/>
              </a:rPr>
              <a:t>it is relatively </a:t>
            </a:r>
            <a:r>
              <a:rPr lang="en-US" sz="4000" dirty="0">
                <a:solidFill>
                  <a:srgbClr val="9900CC"/>
                </a:solidFill>
                <a:cs typeface="FreesiaUPC" panose="020B0604020202020204" pitchFamily="34" charset="-34"/>
              </a:rPr>
              <a:t>cheap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4000" dirty="0">
                <a:solidFill>
                  <a:srgbClr val="9900CC"/>
                </a:solidFill>
                <a:cs typeface="FreesiaUPC" panose="020B0604020202020204" pitchFamily="34" charset="-34"/>
              </a:rPr>
              <a:t>covers a wider </a:t>
            </a:r>
            <a:r>
              <a:rPr lang="en-US" sz="4000" dirty="0" smtClean="0">
                <a:solidFill>
                  <a:srgbClr val="9900CC"/>
                </a:solidFill>
                <a:cs typeface="FreesiaUPC" panose="020B0604020202020204" pitchFamily="34" charset="-34"/>
              </a:rPr>
              <a:t>area</a:t>
            </a:r>
            <a:endParaRPr lang="en-US" sz="48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912332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disadvantages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sz="2200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200" dirty="0" smtClean="0">
                <a:solidFill>
                  <a:prstClr val="black"/>
                </a:solidFill>
                <a:cs typeface="FreesiaUPC" panose="020B0604020202020204" pitchFamily="34" charset="-34"/>
              </a:rPr>
              <a:t>The </a:t>
            </a:r>
            <a:r>
              <a:rPr lang="en-US" sz="3200" dirty="0">
                <a:solidFill>
                  <a:prstClr val="black"/>
                </a:solidFill>
                <a:cs typeface="FreesiaUPC" panose="020B0604020202020204" pitchFamily="34" charset="-34"/>
              </a:rPr>
              <a:t>information generated is to a large extent </a:t>
            </a:r>
            <a:r>
              <a:rPr lang="en-US" sz="3200" b="1" dirty="0">
                <a:solidFill>
                  <a:srgbClr val="9900CC"/>
                </a:solidFill>
                <a:cs typeface="FreesiaUPC" panose="020B0604020202020204" pitchFamily="34" charset="-34"/>
              </a:rPr>
              <a:t>unreliable, incomplete and inaccurate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200" dirty="0">
                <a:solidFill>
                  <a:prstClr val="black"/>
                </a:solidFill>
                <a:cs typeface="FreesiaUPC" panose="020B0604020202020204" pitchFamily="34" charset="-34"/>
              </a:rPr>
              <a:t>Most of the time, data from passive surveillance is </a:t>
            </a:r>
            <a:r>
              <a:rPr lang="en-US" sz="3200" b="1" dirty="0">
                <a:solidFill>
                  <a:srgbClr val="9900CC"/>
                </a:solidFill>
                <a:cs typeface="FreesiaUPC" panose="020B0604020202020204" pitchFamily="34" charset="-34"/>
              </a:rPr>
              <a:t>not available on time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3200" dirty="0">
                <a:solidFill>
                  <a:prstClr val="black"/>
                </a:solidFill>
                <a:cs typeface="FreesiaUPC" panose="020B0604020202020204" pitchFamily="34" charset="-34"/>
              </a:rPr>
              <a:t>Most of the time, </a:t>
            </a:r>
            <a:r>
              <a:rPr lang="en-US" sz="3200" dirty="0">
                <a:solidFill>
                  <a:srgbClr val="9900CC"/>
                </a:solidFill>
                <a:cs typeface="FreesiaUPC" panose="020B0604020202020204" pitchFamily="34" charset="-34"/>
              </a:rPr>
              <a:t>you </a:t>
            </a:r>
            <a:r>
              <a:rPr lang="en-US" sz="3200" b="1" dirty="0">
                <a:solidFill>
                  <a:srgbClr val="9900CC"/>
                </a:solidFill>
                <a:cs typeface="FreesiaUPC" panose="020B0604020202020204" pitchFamily="34" charset="-34"/>
              </a:rPr>
              <a:t>may not get </a:t>
            </a:r>
            <a:r>
              <a:rPr lang="en-US" sz="3200" dirty="0">
                <a:solidFill>
                  <a:srgbClr val="9900CC"/>
                </a:solidFill>
                <a:cs typeface="FreesiaUPC" panose="020B0604020202020204" pitchFamily="34" charset="-34"/>
              </a:rPr>
              <a:t>the kind of information you </a:t>
            </a:r>
            <a:r>
              <a:rPr lang="en-US" sz="3200" dirty="0" smtClean="0">
                <a:solidFill>
                  <a:srgbClr val="9900CC"/>
                </a:solidFill>
                <a:cs typeface="FreesiaUPC" panose="020B0604020202020204" pitchFamily="34" charset="-34"/>
              </a:rPr>
              <a:t>desire.</a:t>
            </a:r>
            <a:endParaRPr lang="en-US" sz="3200" dirty="0">
              <a:solidFill>
                <a:srgbClr val="9900CC"/>
              </a:solidFill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9342610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44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588"/>
            <a:ext cx="10515600" cy="5437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 smtClean="0"/>
              <a:t>2.  Repeated </a:t>
            </a:r>
            <a:r>
              <a:rPr lang="en-US" sz="4000" b="1" dirty="0"/>
              <a:t>small-scale </a:t>
            </a:r>
            <a:r>
              <a:rPr lang="en-US" sz="4000" b="1" dirty="0" smtClean="0"/>
              <a:t>surveys/active type of nutritional survillance</a:t>
            </a:r>
            <a:endParaRPr lang="en-US" sz="4000" b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/>
              <a:t>Repeated small-scale surveys are population-based surveys that use standard methods </a:t>
            </a:r>
            <a:r>
              <a:rPr lang="en-US" sz="3200" dirty="0" smtClean="0"/>
              <a:t>to </a:t>
            </a:r>
            <a:r>
              <a:rPr lang="en-US" sz="3200" dirty="0"/>
              <a:t>collect quantitative and qualitative data. </a:t>
            </a:r>
            <a:endParaRPr lang="en-US" sz="32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/>
              <a:t>They </a:t>
            </a:r>
            <a:r>
              <a:rPr lang="en-US" sz="3200" dirty="0"/>
              <a:t>assess the type, severity and extent of </a:t>
            </a:r>
            <a:r>
              <a:rPr lang="en-US" sz="3200" dirty="0" smtClean="0"/>
              <a:t>malnutrition </a:t>
            </a:r>
            <a:r>
              <a:rPr lang="en-US" sz="3200" dirty="0"/>
              <a:t>and its causes among a representative sample of the population (children </a:t>
            </a:r>
            <a:r>
              <a:rPr lang="en-US" sz="3200" dirty="0" smtClean="0"/>
              <a:t>and/or </a:t>
            </a:r>
            <a:r>
              <a:rPr lang="en-US" sz="3200" dirty="0"/>
              <a:t>adults).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619490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79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6"/>
            <a:ext cx="10515600" cy="5423927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prstClr val="black"/>
                </a:solidFill>
              </a:rPr>
              <a:t>Their purpose is to support policy-makers and managers to design strategies and prioritize geographical areas at risk and specific types of interventions.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prstClr val="black"/>
                </a:solidFill>
              </a:rPr>
              <a:t>Repeated surveys include national surveys, which are periodically conducted at </a:t>
            </a:r>
            <a:r>
              <a:rPr lang="en-US" sz="3200" dirty="0" smtClean="0">
                <a:solidFill>
                  <a:prstClr val="black"/>
                </a:solidFill>
              </a:rPr>
              <a:t>national </a:t>
            </a:r>
            <a:r>
              <a:rPr lang="en-US" sz="3200" dirty="0">
                <a:solidFill>
                  <a:prstClr val="black"/>
                </a:solidFill>
              </a:rPr>
              <a:t>level, and small-scale surveys, which are carried out at local level to gather nutrition information at a suitable time.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83703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41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Advantages and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0"/>
            <a:ext cx="10515600" cy="603772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FreesiaUPC" pitchFamily="34" charset="-34"/>
              </a:rPr>
              <a:t>The advantages of active surveillance</a:t>
            </a:r>
            <a:endParaRPr lang="en-US" dirty="0">
              <a:solidFill>
                <a:prstClr val="black"/>
              </a:solidFill>
              <a:cs typeface="FreesiaUPC" pitchFamily="34" charset="-34"/>
            </a:endParaRP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dirty="0">
                <a:solidFill>
                  <a:prstClr val="black"/>
                </a:solidFill>
                <a:cs typeface="FreesiaUPC" pitchFamily="34" charset="-34"/>
              </a:rPr>
              <a:t>the collected data is </a:t>
            </a:r>
            <a:r>
              <a:rPr lang="en-US" dirty="0">
                <a:solidFill>
                  <a:srgbClr val="0033CC"/>
                </a:solidFill>
                <a:cs typeface="FreesiaUPC" pitchFamily="34" charset="-34"/>
              </a:rPr>
              <a:t>complete and accurate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dirty="0">
                <a:solidFill>
                  <a:prstClr val="black"/>
                </a:solidFill>
                <a:cs typeface="FreesiaUPC" pitchFamily="34" charset="-34"/>
              </a:rPr>
              <a:t> Information collected is </a:t>
            </a:r>
            <a:r>
              <a:rPr lang="en-US" dirty="0">
                <a:solidFill>
                  <a:srgbClr val="0033CC"/>
                </a:solidFill>
                <a:cs typeface="FreesiaUPC" pitchFamily="34" charset="-34"/>
              </a:rPr>
              <a:t>timely</a:t>
            </a:r>
            <a:r>
              <a:rPr lang="en-US" i="1" dirty="0">
                <a:solidFill>
                  <a:srgbClr val="0033CC"/>
                </a:solidFill>
                <a:cs typeface="FreesiaUPC" pitchFamily="34" charset="-34"/>
              </a:rPr>
              <a:t>.</a:t>
            </a:r>
            <a:endParaRPr lang="en-US" dirty="0">
              <a:solidFill>
                <a:srgbClr val="0033CC"/>
              </a:solidFill>
              <a:cs typeface="FreesiaUPC" pitchFamily="34" charset="-34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FreesiaUPC" pitchFamily="34" charset="-34"/>
              </a:rPr>
              <a:t>The disadvantages of active surveillance</a:t>
            </a:r>
            <a:endParaRPr lang="en-US" dirty="0">
              <a:solidFill>
                <a:prstClr val="black"/>
              </a:solidFill>
              <a:cs typeface="FreesiaUPC" pitchFamily="34" charset="-34"/>
            </a:endParaRP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dirty="0">
                <a:solidFill>
                  <a:prstClr val="black"/>
                </a:solidFill>
                <a:cs typeface="FreesiaUPC" pitchFamily="34" charset="-34"/>
              </a:rPr>
              <a:t>it requires </a:t>
            </a:r>
            <a:r>
              <a:rPr lang="en-US" dirty="0">
                <a:solidFill>
                  <a:srgbClr val="0033CC"/>
                </a:solidFill>
                <a:cs typeface="FreesiaUPC" pitchFamily="34" charset="-34"/>
              </a:rPr>
              <a:t>good organization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dirty="0">
                <a:solidFill>
                  <a:srgbClr val="0033CC"/>
                </a:solidFill>
                <a:cs typeface="FreesiaUPC" pitchFamily="34" charset="-34"/>
              </a:rPr>
              <a:t>it is expensive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dirty="0">
                <a:solidFill>
                  <a:prstClr val="black"/>
                </a:solidFill>
                <a:cs typeface="FreesiaUPC" pitchFamily="34" charset="-34"/>
              </a:rPr>
              <a:t> it requires </a:t>
            </a:r>
            <a:r>
              <a:rPr lang="en-US" dirty="0">
                <a:solidFill>
                  <a:srgbClr val="0033CC"/>
                </a:solidFill>
                <a:cs typeface="FreesiaUPC" pitchFamily="34" charset="-34"/>
              </a:rPr>
              <a:t>skilled human power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dirty="0">
                <a:solidFill>
                  <a:prstClr val="black"/>
                </a:solidFill>
                <a:cs typeface="FreesiaUPC" pitchFamily="34" charset="-34"/>
              </a:rPr>
              <a:t>it is </a:t>
            </a:r>
            <a:r>
              <a:rPr lang="en-US" dirty="0">
                <a:solidFill>
                  <a:srgbClr val="0033CC"/>
                </a:solidFill>
                <a:cs typeface="FreesiaUPC" pitchFamily="34" charset="-34"/>
              </a:rPr>
              <a:t>for short period of </a:t>
            </a:r>
            <a:r>
              <a:rPr lang="en-US" sz="2800" dirty="0">
                <a:solidFill>
                  <a:srgbClr val="0033CC"/>
                </a:solidFill>
                <a:cs typeface="FreesiaUPC" pitchFamily="34" charset="-34"/>
              </a:rPr>
              <a:t>time</a:t>
            </a:r>
            <a:r>
              <a:rPr lang="en-US" sz="2800" dirty="0">
                <a:solidFill>
                  <a:prstClr val="black"/>
                </a:solidFill>
                <a:cs typeface="FreesiaUPC" pitchFamily="34" charset="-34"/>
              </a:rPr>
              <a:t>(</a:t>
            </a:r>
            <a:r>
              <a:rPr lang="en-US" sz="2800" dirty="0">
                <a:solidFill>
                  <a:srgbClr val="FF0000"/>
                </a:solidFill>
                <a:cs typeface="FreesiaUPC" pitchFamily="34" charset="-34"/>
              </a:rPr>
              <a:t>not a continuous process</a:t>
            </a:r>
            <a:r>
              <a:rPr lang="en-US" dirty="0">
                <a:solidFill>
                  <a:srgbClr val="FF0000"/>
                </a:solidFill>
                <a:cs typeface="FreesiaUPC" pitchFamily="34" charset="-34"/>
              </a:rPr>
              <a:t>)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dirty="0">
                <a:solidFill>
                  <a:prstClr val="black"/>
                </a:solidFill>
                <a:cs typeface="FreesiaUPC" pitchFamily="34" charset="-34"/>
              </a:rPr>
              <a:t> it is </a:t>
            </a:r>
            <a:r>
              <a:rPr lang="en-US" dirty="0">
                <a:solidFill>
                  <a:srgbClr val="0033CC"/>
                </a:solidFill>
                <a:cs typeface="FreesiaUPC" pitchFamily="34" charset="-34"/>
              </a:rPr>
              <a:t>directed towards specific disease conditions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dirty="0">
              <a:solidFill>
                <a:prstClr val="black"/>
              </a:solidFill>
              <a:cs typeface="FreesiaUPC" pitchFamily="34" charset="-34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2099223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7193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en-US" sz="3600" b="1" dirty="0" smtClean="0">
                <a:solidFill>
                  <a:prstClr val="black"/>
                </a:solidFill>
                <a:latin typeface="Calibri" panose="020F0502020204030204"/>
              </a:rPr>
              <a:t>3.Sentinel </a:t>
            </a:r>
            <a:r>
              <a:rPr lang="en-US" sz="3600" b="1" dirty="0">
                <a:solidFill>
                  <a:prstClr val="black"/>
                </a:solidFill>
                <a:latin typeface="Calibri" panose="020F0502020204030204"/>
              </a:rPr>
              <a:t>site surveillance</a:t>
            </a:r>
            <a:r>
              <a:rPr lang="en-US" sz="2600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sz="2600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0"/>
            <a:ext cx="10515600" cy="6131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Sentinel </a:t>
            </a:r>
            <a:r>
              <a:rPr lang="en-US" dirty="0"/>
              <a:t>site surveillance involves surveillance in a limited number of sites to detect </a:t>
            </a:r>
            <a:r>
              <a:rPr lang="en-US" dirty="0" smtClean="0"/>
              <a:t>trends </a:t>
            </a:r>
            <a:r>
              <a:rPr lang="en-US" dirty="0"/>
              <a:t>in the overall well-being of the population. </a:t>
            </a:r>
            <a:endParaRPr lang="en-US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sites may be specific population </a:t>
            </a:r>
            <a:r>
              <a:rPr lang="en-US" dirty="0" smtClean="0"/>
              <a:t>groups </a:t>
            </a:r>
            <a:r>
              <a:rPr lang="en-US" dirty="0"/>
              <a:t>or villages that </a:t>
            </a:r>
            <a:r>
              <a:rPr lang="en-US" dirty="0" smtClean="0"/>
              <a:t>cover populations </a:t>
            </a:r>
            <a:r>
              <a:rPr lang="en-US" dirty="0"/>
              <a:t>at risk. </a:t>
            </a:r>
            <a:endParaRPr lang="en-US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Trends </a:t>
            </a:r>
            <a:r>
              <a:rPr lang="en-US" dirty="0"/>
              <a:t>are monitored for various </a:t>
            </a:r>
            <a:r>
              <a:rPr lang="en-US" dirty="0" smtClean="0"/>
              <a:t>indicators</a:t>
            </a:r>
            <a:r>
              <a:rPr lang="en-US" dirty="0"/>
              <a:t>, including nutritional status, morbidity, dietary issues, coping strategies </a:t>
            </a:r>
            <a:r>
              <a:rPr lang="en-US" dirty="0" smtClean="0"/>
              <a:t>and </a:t>
            </a:r>
            <a:r>
              <a:rPr lang="en-US" dirty="0"/>
              <a:t>food security. Data can be collated and </a:t>
            </a:r>
            <a:r>
              <a:rPr lang="en-US" dirty="0" smtClean="0"/>
              <a:t>analyzed </a:t>
            </a:r>
            <a:r>
              <a:rPr lang="en-US" dirty="0"/>
              <a:t>centrally (centrally-based </a:t>
            </a:r>
            <a:r>
              <a:rPr lang="en-US" dirty="0" smtClean="0"/>
              <a:t>sentinel </a:t>
            </a:r>
            <a:r>
              <a:rPr lang="en-US" dirty="0"/>
              <a:t>site surveillance) or by trained members of the </a:t>
            </a:r>
            <a:r>
              <a:rPr lang="en-US" dirty="0" smtClean="0"/>
              <a:t>community(community based sentinel survillance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457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766</Words>
  <Application>Microsoft Office PowerPoint</Application>
  <PresentationFormat>Widescreen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Cordia New</vt:lpstr>
      <vt:lpstr>FreesiaUPC</vt:lpstr>
      <vt:lpstr>Wingdings</vt:lpstr>
      <vt:lpstr>Office Theme</vt:lpstr>
      <vt:lpstr>Retrospect</vt:lpstr>
      <vt:lpstr>Nutritional surveillance</vt:lpstr>
      <vt:lpstr>defination</vt:lpstr>
      <vt:lpstr>Types/methods of nutritional survillance</vt:lpstr>
      <vt:lpstr>Advantages and disadvantages</vt:lpstr>
      <vt:lpstr>disadvantages </vt:lpstr>
      <vt:lpstr>Types…..</vt:lpstr>
      <vt:lpstr>Con….</vt:lpstr>
      <vt:lpstr>Advantages and disadvantages</vt:lpstr>
      <vt:lpstr>3.Sentinel site surveillance </vt:lpstr>
      <vt:lpstr>Main Purposes of Sentinel Surveillance </vt:lpstr>
      <vt:lpstr>Uses  and users of nutritional survillance</vt:lpstr>
      <vt:lpstr>Uses of nutritional survillance system</vt:lpstr>
      <vt:lpstr>B. Programme monitoring and evaluation </vt:lpstr>
      <vt:lpstr>C. Problem identification and advocacy</vt:lpstr>
      <vt:lpstr>D. Timely warning of food shortages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Nutritional surveillance</dc:title>
  <dc:creator>USER</dc:creator>
  <cp:lastModifiedBy>tosh</cp:lastModifiedBy>
  <cp:revision>12</cp:revision>
  <dcterms:created xsi:type="dcterms:W3CDTF">2014-11-12T10:33:16Z</dcterms:created>
  <dcterms:modified xsi:type="dcterms:W3CDTF">2016-03-12T18:05:27Z</dcterms:modified>
</cp:coreProperties>
</file>