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1" r:id="rId5"/>
    <p:sldMasterId id="2147483713" r:id="rId6"/>
    <p:sldMasterId id="2147483725" r:id="rId7"/>
  </p:sldMasterIdLst>
  <p:notesMasterIdLst>
    <p:notesMasterId r:id="rId55"/>
  </p:notesMasterIdLst>
  <p:sldIdLst>
    <p:sldId id="306" r:id="rId8"/>
    <p:sldId id="258" r:id="rId9"/>
    <p:sldId id="259" r:id="rId10"/>
    <p:sldId id="260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262" r:id="rId19"/>
    <p:sldId id="263" r:id="rId20"/>
    <p:sldId id="264" r:id="rId21"/>
    <p:sldId id="265" r:id="rId22"/>
    <p:sldId id="266" r:id="rId23"/>
    <p:sldId id="267" r:id="rId24"/>
    <p:sldId id="269" r:id="rId25"/>
    <p:sldId id="300" r:id="rId26"/>
    <p:sldId id="301" r:id="rId27"/>
    <p:sldId id="302" r:id="rId28"/>
    <p:sldId id="303" r:id="rId29"/>
    <p:sldId id="304" r:id="rId30"/>
    <p:sldId id="305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07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A3CB5-3353-4235-8886-920DC1EA4C00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0CC2-57DB-42B1-9F3E-DC2AC9F5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0CC2-57DB-42B1-9F3E-DC2AC9F53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0CC2-57DB-42B1-9F3E-DC2AC9F53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3AD5-6E25-4D40-B5F3-3A32A08C972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8A2F-0F83-4136-9A19-90CB6B5E32C0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6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B6D1-20FF-4D72-94E1-EC5AEEB61CAD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9AEB-8CFF-42C5-AC29-9F2EA35AD8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5753-CD25-4BE2-8B9F-890662DCE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B7D9-45E3-4E7C-A15B-A1854A94B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2508-E2F7-4828-8D4A-081ED91F9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0643-D9E8-42EA-951A-D83F3B122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9D6D-95B0-49C7-860E-5DCF9B46C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2D74-F37C-4A16-B7E7-C2F6DAEBF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495C-0AA9-47D8-B51F-87670843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9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BE3-855C-4416-897F-C7E1EAADD5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F54B-D690-49A7-9FF9-5128517C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5B73-D6DE-4E27-A551-7D1BAD19E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C117-DF73-4AFE-A8EF-0EA1E9C6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C1EA-6FF9-4EC4-8FC7-C37B18E56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6E99-FFC7-4DF1-89B4-F50FF8E5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AFC2-26F3-4748-9209-11F25FE0DD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974-FA6C-4BA6-81B3-C3BCD7B11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28FB-79ED-42EA-8A11-7C387675556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E984-6C01-4DD5-A62C-FB61B3FFB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3EEF-3DEC-486C-86C0-19D1FCCAD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FD61-DD9F-4E77-B2D8-B238CD94D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B2F5-8895-4C02-A0AA-371BD584F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90C2-F659-4FB8-B622-AA9BDD8D5B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1317-6FE3-4DE9-A677-58088AEF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E7E7-EA13-44E0-BCDD-00B5EFC8FC65}" type="datetime1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E3958-6B03-4CB1-A8CA-5B25F13196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9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20EA-721A-4DB3-9A94-982B5A0549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8E82-418F-4AEA-8BD6-9FC5FD04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C7B0-A733-4A63-9509-107A1B6040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393BC5-1C47-410B-B05A-DB6B0FFDA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05067" cy="44767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E74B-25F2-4B9D-9329-9E6BCD9787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93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4667" y="622935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8B29D1-FD55-424C-8806-74B3860D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9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A0A0E794-3E72-443D-A84D-518B571E0C16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8561C852-C383-4DCE-928E-4259798AD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5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70441A-31B8-4529-8EA4-69F64241C987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81ED1-BF57-4A6F-8EB5-49C0D2AD2E5D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7E44-D4C8-4018-A5B8-BCB2C9CB68F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ABC50-5BEC-47F5-9AB6-EF2916DF93F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172AC-3389-478A-BA2E-44FB0C297B43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8FA985-F27B-4A53-95FE-78AE39F6BAA6}" type="datetime1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A0078-B857-4932-A34C-9CF9049CE60C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5F583-0663-49E2-BABE-D7DE62B94E36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A57B6-F77C-4BCF-BE08-D67528DC798A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32940-73A2-4764-9F35-F4608EBA2601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EDD62-FBFB-42F0-B0CD-F87095DE01E1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6B1E2-C714-484A-98C5-F7122A67E2C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A4BBA-E318-4ED1-A5A6-1026DC04E014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632F-51D4-4541-AE0F-5E41F2034F81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2E1A2-DC5A-4631-BE5D-F4CA8A124835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46B6B-419C-40DD-9670-CE6F506EBED0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A22F7-A515-416F-8522-DAC740FD3FF3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D37EA-05EA-4235-9D62-9BBD6E963182}" type="datetime1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BADE6-EBD7-4677-A08B-B38248864335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3E27B-7014-4A0C-ACBC-6E80FEAEFD1C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61696-7321-4D14-BE55-A26DEBAA317D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A5507-7003-401A-AC3A-1C374996E00A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5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2887E-CA58-4C9E-B852-F5E8CC5E19BC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69901-ED5F-4425-9D85-F2692393EE47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B5C-2363-43F5-9B28-F57E0301044E}" type="datetime1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4A125-A799-46F5-9C41-9B8A95B384C8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68B5-0412-453C-9427-1AE4E8D8D87C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6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C0E9A-9C88-4C42-937B-5F39328F3BE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6A05C-D302-4263-9E9D-35F48B632AEB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D63B5-5BA1-4038-8BE3-3D8F87B1B5AD}" type="datetime1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60DE7-0780-47AE-8EFD-CA7E023FD05F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2F40E-F4C3-48B8-B51E-9781D5428757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E8733-599B-4DA4-9D37-0C183254D951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C6850-AC08-4ADA-9DAE-5DF6E8AD6053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5D417-2274-472C-BD93-6892AA1B9D58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2107-3B03-48E1-BE15-0EB9D637CE63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1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AC910-4DE5-4C22-9964-685B66CA31C4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57D8C-A663-4EF3-94BD-5FFC6EB4A33D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E7F20-D71C-49A7-AC63-B605F893BC7B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AD4A9-D1D9-4609-878B-1C227DD55760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E4A04-954F-482F-8FF9-E402C3CA004C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03315-1AC0-49F8-B458-43A969CB652C}" type="datetime1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D05C7-4BB4-415B-9266-6312CA5705E6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68AF8-4588-49CB-96C2-5DB23703D61E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E086A-5BCA-49F5-AA2B-D5B897C42EA4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6BA80-56D2-4731-81C8-ECA4460080EF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4166-C64C-459B-B36F-4956AD291667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0479B-D21F-4491-92C1-E363DF4F0836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FE8BB-8C07-48C2-B04F-332D111C5D98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37584" y="1997075"/>
            <a:ext cx="12352867" cy="3670300"/>
            <a:chOff x="103644" y="1997845"/>
            <a:chExt cx="9264100" cy="3669157"/>
          </a:xfrm>
        </p:grpSpPr>
        <p:sp>
          <p:nvSpPr>
            <p:cNvPr id="6" name="Freeform 5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 rot="15660000">
            <a:off x="7831932" y="-1650206"/>
            <a:ext cx="985838" cy="80645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1049867" y="-969963"/>
            <a:ext cx="7516284" cy="2701926"/>
            <a:chOff x="787878" y="-970104"/>
            <a:chExt cx="5636587" cy="2701922"/>
          </a:xfrm>
        </p:grpSpPr>
        <p:sp>
          <p:nvSpPr>
            <p:cNvPr id="14" name="Oval 13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Pie 19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213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250BE-F3F9-4570-96D2-2D7781A1F08C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7FC9-173B-4278-B0C8-38900476117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049867" y="-969963"/>
            <a:ext cx="7516284" cy="2701926"/>
            <a:chOff x="787878" y="-970104"/>
            <a:chExt cx="5636587" cy="2701922"/>
          </a:xfrm>
        </p:grpSpPr>
        <p:sp>
          <p:nvSpPr>
            <p:cNvPr id="6" name="Oval 5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Pie 8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 rot="15660000">
            <a:off x="7831138" y="-937682"/>
            <a:ext cx="968375" cy="804121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 rot="15669120">
            <a:off x="5682986" y="-1487751"/>
            <a:ext cx="1789113" cy="11762316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8326702" y="-261143"/>
            <a:ext cx="931863" cy="70612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15660000">
            <a:off x="7659689" y="-975783"/>
            <a:ext cx="962025" cy="8428567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660000">
            <a:off x="8619067" y="-438679"/>
            <a:ext cx="552450" cy="6805083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10047024" y="1373983"/>
            <a:ext cx="528637" cy="393064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81699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4809906">
            <a:off x="4727840" y="466990"/>
            <a:ext cx="1100137" cy="10805584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5600000" flipH="1" flipV="1">
            <a:off x="4859073" y="-1989402"/>
            <a:ext cx="2008187" cy="1235286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14751" y="-981075"/>
            <a:ext cx="5856816" cy="2733675"/>
            <a:chOff x="2786799" y="-981635"/>
            <a:chExt cx="4391155" cy="2734235"/>
          </a:xfrm>
        </p:grpSpPr>
        <p:sp>
          <p:nvSpPr>
            <p:cNvPr id="8" name="Oval 7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757" y="-725996"/>
              <a:ext cx="1671082" cy="1686271"/>
              <a:chOff x="7015490" y="-737357"/>
              <a:chExt cx="1671082" cy="1686271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30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4733987">
            <a:off x="2080156" y="1707093"/>
            <a:ext cx="809625" cy="34755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4733987">
            <a:off x="1202532" y="1783027"/>
            <a:ext cx="700088" cy="3350684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4733987">
            <a:off x="583935" y="3156215"/>
            <a:ext cx="379413" cy="1610784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407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BFD4F9-AAF6-4EFB-953A-2D552903100A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8B8CC-9C1D-45E2-94B7-CD8EB04533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7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EB0C4-1E05-403A-BC1D-E8B98D0208B8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E10D-FE03-48F4-9A96-6E26EF0E312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2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3289CB-A278-4891-AC60-A8AED7CA3B1C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23E75-8025-45BC-9BED-B62728A4A97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5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F0AD5-695F-4F4C-A681-712FD93AAF03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A9CF-2072-4E33-845C-E66D0CF1C1B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0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D7F-A5EB-446A-8D35-27E0C8FEAED8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F2F6D-37FA-4B3A-AC12-F0381A03951E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4EED-953A-4097-9BD5-002D083445B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1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2476500"/>
            <a:ext cx="1216660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700" y="2476500"/>
            <a:ext cx="1216660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97769-CF22-402E-B086-1D2C7267ECB4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6F91-A4A9-495C-8B10-B15C40966D9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9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2700" y="3810000"/>
            <a:ext cx="1216660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EFF25-478A-4880-A709-426D76A3C37C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D224-0D9B-480B-B6F2-A08B709180F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2700" y="3810000"/>
            <a:ext cx="1216660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0CBFAE5-CEB8-4A7D-AB96-4773F1422BF5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C86F54-FCB8-4DB9-BF7A-10ECA36BA1C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CDA23-F1BB-498C-B735-85D37CCF2B70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4AAC-0C80-4360-A157-2396D2DA658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4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9732434" y="444500"/>
            <a:ext cx="2046817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3D94E-3E55-4E5B-8EE6-3BAC812863E4}" type="datetime1">
              <a:rPr lang="en-US" smtClean="0">
                <a:solidFill>
                  <a:prstClr val="white"/>
                </a:solidFill>
              </a:rPr>
              <a:t>3/5/2016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8E62B-9609-4F46-A8B2-AD480A0D48C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D03F-E7CF-461B-B505-FBB2D8CC967F}" type="datetime1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95FD-AF15-4DB2-BA25-9FFED9B01949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89C5-A28D-42DD-99BC-85EBD577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579576-CCAE-4FF5-B3FB-751973AE4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51989-622D-4378-ADA3-2937722954C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513314A-183D-466B-AEA1-E370622C0CC1}" type="datetime1">
              <a:rPr lang="en-US" smtClean="0">
                <a:ea typeface="MS PGothic" panose="020B0600070205080204" pitchFamily="34" charset="-128"/>
              </a:rPr>
              <a:t>3/5/2016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0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ECA3F5A-1413-4564-9E0E-BE1E68E2336E}" type="datetime1">
              <a:rPr lang="en-US" smtClean="0">
                <a:ea typeface="MS PGothic" panose="020B0600070205080204" pitchFamily="34" charset="-128"/>
              </a:rPr>
              <a:t>3/5/2016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CEB5A9-2B69-46A0-A177-915A18B11D0B}" type="datetime1">
              <a:rPr lang="en-US" smtClean="0">
                <a:ea typeface="MS PGothic" panose="020B0600070205080204" pitchFamily="34" charset="-128"/>
              </a:rPr>
              <a:t>3/5/2016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8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5C15CA-BE9E-4CE5-817C-ACA13CC89B71}" type="datetime1">
              <a:rPr lang="en-US" smtClean="0">
                <a:ea typeface="MS PGothic" panose="020B0600070205080204" pitchFamily="34" charset="-128"/>
              </a:rPr>
              <a:t>3/5/2016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9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764117" y="-606425"/>
            <a:ext cx="1008380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50385" y="1371600"/>
            <a:ext cx="1028911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5" y="3011488"/>
            <a:ext cx="10289116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17" y="300038"/>
            <a:ext cx="3657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CF1A83-56F8-470C-BD77-05A9401B5590}" type="datetime1">
              <a:rPr lang="en-US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3/5/2016</a:t>
            </a:fld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5888"/>
            <a:ext cx="3657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04838"/>
            <a:ext cx="1847851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44A23B3-0A15-4C1B-9910-50D4FD0F64A9}" type="slidenum">
              <a:rPr lang="en-US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ftr="0"/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 rot="21042312">
            <a:off x="2546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en-US" smtClean="0"/>
              <a:t>Nutrition </a:t>
            </a:r>
            <a:br>
              <a:rPr lang="en-US" smtClean="0"/>
            </a:br>
            <a:r>
              <a:rPr lang="en-US" smtClean="0"/>
              <a:t>through the Lifecycle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 bwMode="auto">
          <a:xfrm rot="21060000">
            <a:off x="4075113" y="470535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By Ayenew. N ( B</a:t>
            </a:r>
            <a:r>
              <a:rPr lang="en-US" dirty="0"/>
              <a:t>S</a:t>
            </a:r>
            <a:r>
              <a:rPr lang="en-US" dirty="0" smtClean="0"/>
              <a:t>c, </a:t>
            </a:r>
            <a:r>
              <a:rPr lang="en-US" dirty="0" smtClean="0"/>
              <a:t>MPHN)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42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Neural tube defects </a:t>
            </a:r>
          </a:p>
          <a:p>
            <a:pPr lvl="1"/>
            <a:r>
              <a:rPr lang="en-US" sz="4000" dirty="0" err="1" smtClean="0"/>
              <a:t>Anacephaly</a:t>
            </a:r>
            <a:endParaRPr lang="en-US" sz="4000" dirty="0" smtClean="0"/>
          </a:p>
          <a:p>
            <a:pPr lvl="2"/>
            <a:r>
              <a:rPr lang="en-US" sz="3600" dirty="0" smtClean="0"/>
              <a:t>Brain either missing or fails to develop</a:t>
            </a:r>
          </a:p>
          <a:p>
            <a:pPr lvl="1"/>
            <a:r>
              <a:rPr lang="en-US" sz="4000" dirty="0" err="1" smtClean="0"/>
              <a:t>Spina</a:t>
            </a:r>
            <a:r>
              <a:rPr lang="en-US" sz="4000" dirty="0" smtClean="0"/>
              <a:t> bifida</a:t>
            </a:r>
          </a:p>
          <a:p>
            <a:pPr lvl="2"/>
            <a:r>
              <a:rPr lang="en-US" sz="3600" dirty="0" smtClean="0"/>
              <a:t>Incomplete closure of spinal cord &amp; its bony encasement</a:t>
            </a:r>
          </a:p>
          <a:p>
            <a:pPr lvl="1"/>
            <a:r>
              <a:rPr lang="en-US" sz="4000" dirty="0" smtClean="0"/>
              <a:t>Folate supplementation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C1B3-D886-41C9-A9DA-99BCA2014831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3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diseases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Adverse influences at critical times during fetal development</a:t>
            </a:r>
          </a:p>
          <a:p>
            <a:pPr lvl="2">
              <a:buClr>
                <a:srgbClr val="953735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– type 2 diabetes</a:t>
            </a:r>
          </a:p>
          <a:p>
            <a:pPr lvl="2">
              <a:buClr>
                <a:srgbClr val="953735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growth during placental &amp; gestational development – hypertension 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Fetal programming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 nutrition may change gene expression in fetus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15A0-173A-4F49-AC0B-B2C265FBF501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128"/>
            <a:ext cx="10515600" cy="82027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at critical stage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2"/>
            <a:ext cx="10515600" cy="6131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and lactation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nutrition point of view pxy is normal. if: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healthy baby with appropriate</a:t>
            </a:r>
            <a:r>
              <a:rPr lang="en-US" sz="3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at birth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enough milk ( &gt;750g in the first 6</a:t>
            </a:r>
            <a:r>
              <a:rPr lang="en-US" sz="3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months) of good quality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 nourished woman before pregnancy gains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20% of her pre-pregnant weight during pregnancy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 smtClean="0">
                <a:solidFill>
                  <a:srgbClr val="CD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gain during pregnancy follows a different curve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 fetal growth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2E98-1503-4D87-86E9-178E6ACCDA82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Pregnancy….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118"/>
            <a:ext cx="10515600" cy="611635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two trimesters are anabolic ( growth of breasts, uterus/placenta production of amniotic fluid, increased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 volume and deposition of body fat). </a:t>
            </a:r>
            <a:r>
              <a:rPr lang="en-US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time</a:t>
            </a:r>
            <a:r>
              <a:rPr lang="en-US" b="0" i="0" u="none" strike="noStrike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fetal growth is slow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 tripling of weight between 28 and 40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from   about 1000g to 3200-3600 g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subsidizes fetal growth ( uses fat stores) if her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is not sufficient -she will loose weight.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trimester is the most vulnerable period for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fetus in terms of birth weight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69F-B734-40AE-8E3F-6D04D4730147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2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7575"/>
            <a:ext cx="10515600" cy="591669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Energy requirement during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63739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kcal/day extra amount of energy is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(14% more than non pregnant non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lactating)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relationship between pre pregnancy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weight and weight gain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pregnancy and mortality durining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underweight women, perinatal mortality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as the women experiences</a:t>
            </a:r>
            <a:r>
              <a:rPr lang="en-US" sz="3200" b="0" i="0" u="none" strike="noStrike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weight gains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A99F-CE05-498C-9A1E-1D736B6A5136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082"/>
            <a:ext cx="10515600" cy="586291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protien</a:t>
            </a:r>
            <a:endParaRPr lang="en-US" sz="3400" b="1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the development of new material</a:t>
            </a:r>
            <a:r>
              <a:rPr lang="en-US" sz="3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as the placenta and the expansion of</a:t>
            </a:r>
            <a:r>
              <a:rPr lang="en-US" sz="3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uterus, breasts, and blood volume as well</a:t>
            </a:r>
            <a:r>
              <a:rPr lang="en-US" sz="3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development of fetal tissue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g/day more than RDA is need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Vitamins and minerals are also required , but vitamin A is not given as supplement unless recommended.</a:t>
            </a:r>
            <a:endParaRPr lang="en-US" sz="3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87DF-AEA1-4B4C-8302-980EE5C6F6FD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0"/>
            <a:ext cx="10515600" cy="55805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Lactation is a period when a woman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produces breast milk.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After birth, circulatory levels of estrogen and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progesterone are decreased while prolactin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levels remains elevated.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Initiation of lactogenesis is hormone related, however, stimulation by infant suckling or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other means must be provided within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first few days for the continuation 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9C96-DB5E-4BD6-9505-7A0CA989639A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2352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Colostrum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682"/>
            <a:ext cx="10515600" cy="563431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Colostrum is the earliest form of breast milk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It is yellowish and relatively viscous solution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consisting of a variety of dissolved or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suspended substances such as electrolytes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immune factors.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en-US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</a:rPr>
              <a:t>lower in fat than protein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as compared to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BM after one month.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Over the first two week of lactation BM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gradually loses many of the characteristics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colostrum get converted to mature BM.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A171-7016-44AE-A02C-E41C2AD9A223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b="1" dirty="0">
                <a:latin typeface="Arial Black" panose="020B0A04020102020204" pitchFamily="34" charset="0"/>
              </a:rPr>
              <a:t/>
            </a:r>
            <a:br>
              <a:rPr lang="en-US" sz="800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" panose="020B0604020202020204" pitchFamily="34" charset="0"/>
              </a:rPr>
              <a:t>Energy demands of Lactation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Much greater than that of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pregnancy.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Attributable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to rapid growth of infants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of the energy is derived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from maternal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stores during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pregnancy.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Twenty three percent increase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in energy demand over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non-pregnant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non lactating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woman.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E4DE-F192-45E5-B8B3-FB5DED10A3AA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1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Lactation….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Energy intake and exercise</a:t>
            </a:r>
          </a:p>
          <a:p>
            <a:pPr lvl="1"/>
            <a:r>
              <a:rPr lang="en-US" sz="3200" dirty="0" smtClean="0"/>
              <a:t>Almost 500 extra calories per day</a:t>
            </a:r>
          </a:p>
          <a:p>
            <a:pPr lvl="1"/>
            <a:r>
              <a:rPr lang="en-US" sz="3200" dirty="0" smtClean="0"/>
              <a:t>Exercise is compatible with breastfeeding</a:t>
            </a:r>
          </a:p>
          <a:p>
            <a:r>
              <a:rPr lang="en-US" sz="3600" dirty="0" smtClean="0"/>
              <a:t>Energy nutrients</a:t>
            </a:r>
          </a:p>
          <a:p>
            <a:pPr lvl="1"/>
            <a:r>
              <a:rPr lang="en-US" sz="3200" dirty="0" smtClean="0"/>
              <a:t>Recommendations increase for carbohydrates and fibers</a:t>
            </a:r>
          </a:p>
          <a:p>
            <a:r>
              <a:rPr lang="en-US" sz="3600" dirty="0" smtClean="0"/>
              <a:t>Water</a:t>
            </a:r>
          </a:p>
          <a:p>
            <a:pPr lvl="1"/>
            <a:r>
              <a:rPr lang="en-US" sz="3200" dirty="0" smtClean="0"/>
              <a:t>Prevent dehydration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C0B0-FDC3-495D-A724-01BE49029D7A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Contents of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Introduction</a:t>
            </a:r>
          </a:p>
          <a:p>
            <a:pPr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pregnancy and lactation: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infancy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 age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230A-44D5-4FE9-B36C-D891AB64F43D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Lactation….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Vitamins and minerals</a:t>
            </a:r>
          </a:p>
          <a:p>
            <a:pPr lvl="1"/>
            <a:r>
              <a:rPr lang="en-US" sz="3600" dirty="0" smtClean="0"/>
              <a:t>Inadequacies reduce the quantity, not quality of breast milk</a:t>
            </a:r>
          </a:p>
          <a:p>
            <a:pPr lvl="2"/>
            <a:r>
              <a:rPr lang="en-US" sz="3200" dirty="0" smtClean="0"/>
              <a:t>Quality maintained at expense of maternal stores</a:t>
            </a:r>
          </a:p>
          <a:p>
            <a:pPr lvl="1"/>
            <a:r>
              <a:rPr lang="en-US" sz="3600" dirty="0" smtClean="0"/>
              <a:t>Prolonged inadequate intakes</a:t>
            </a:r>
          </a:p>
          <a:p>
            <a:pPr lvl="2"/>
            <a:r>
              <a:rPr lang="en-US" sz="3200" dirty="0" smtClean="0"/>
              <a:t>Impacts several nutrients</a:t>
            </a:r>
          </a:p>
          <a:p>
            <a:r>
              <a:rPr lang="en-US" sz="4000" dirty="0" smtClean="0"/>
              <a:t>Supplements </a:t>
            </a:r>
          </a:p>
          <a:p>
            <a:pPr lvl="1"/>
            <a:r>
              <a:rPr lang="en-US" sz="3600" dirty="0" smtClean="0"/>
              <a:t>Iron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7E3-DFB7-4377-82CA-CB1B28F56DD5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Lactation……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Food assistance programs</a:t>
            </a:r>
          </a:p>
          <a:p>
            <a:pPr lvl="1"/>
            <a:r>
              <a:rPr lang="en-US" sz="4000" dirty="0" smtClean="0"/>
              <a:t>Participants are less likely to breastfeed </a:t>
            </a:r>
          </a:p>
          <a:p>
            <a:pPr lvl="1"/>
            <a:r>
              <a:rPr lang="en-US" sz="4000" dirty="0" smtClean="0"/>
              <a:t>WIC incentives to encourage breastfeeding</a:t>
            </a:r>
          </a:p>
          <a:p>
            <a:r>
              <a:rPr lang="en-US" sz="4400" dirty="0" smtClean="0"/>
              <a:t>Particular foods</a:t>
            </a:r>
          </a:p>
          <a:p>
            <a:pPr lvl="1"/>
            <a:r>
              <a:rPr lang="en-US" sz="4000" dirty="0" smtClean="0"/>
              <a:t>Flavors</a:t>
            </a:r>
          </a:p>
          <a:p>
            <a:pPr lvl="1"/>
            <a:r>
              <a:rPr lang="en-US" sz="4000" dirty="0" smtClean="0"/>
              <a:t>Allergies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45A8-B4A6-4412-9524-0BDCF1F625C7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Maternal Health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HIV infection and AIDS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through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breastmilk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953735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– type I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Postpartum amenorrhea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protect from pregnancy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health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140-CE82-48E1-9928-2F2B03CBEE81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Practices Incompatible With Lactation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Alcohol</a:t>
            </a:r>
          </a:p>
          <a:p>
            <a:pPr lvl="1"/>
            <a:r>
              <a:rPr lang="en-US" sz="3600" dirty="0" smtClean="0"/>
              <a:t>Easily enters breast milk</a:t>
            </a:r>
          </a:p>
          <a:p>
            <a:pPr lvl="1"/>
            <a:r>
              <a:rPr lang="en-US" sz="3600" dirty="0" smtClean="0"/>
              <a:t>Infants eat less when mother consumes alcohol</a:t>
            </a:r>
          </a:p>
          <a:p>
            <a:r>
              <a:rPr lang="en-US" sz="4000" dirty="0" smtClean="0"/>
              <a:t>Medical drugs</a:t>
            </a:r>
          </a:p>
          <a:p>
            <a:pPr lvl="1"/>
            <a:r>
              <a:rPr lang="en-US" sz="3600" dirty="0" smtClean="0"/>
              <a:t>Physician consultation</a:t>
            </a:r>
          </a:p>
          <a:p>
            <a:r>
              <a:rPr lang="en-US" sz="4000" dirty="0" smtClean="0"/>
              <a:t>Illicit drugs</a:t>
            </a:r>
          </a:p>
          <a:p>
            <a:pPr lvl="1"/>
            <a:r>
              <a:rPr lang="en-US" sz="3600" dirty="0" smtClean="0"/>
              <a:t>Risks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581-2B1C-4BE7-8A7E-CF6E83A7809E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2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Practices Incompatible With Lactation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Smoking</a:t>
            </a:r>
          </a:p>
          <a:p>
            <a:pPr lvl="1"/>
            <a:r>
              <a:rPr lang="en-US" sz="3600" dirty="0" smtClean="0"/>
              <a:t>Reduces milk volume</a:t>
            </a:r>
          </a:p>
          <a:p>
            <a:pPr lvl="1"/>
            <a:r>
              <a:rPr lang="en-US" sz="3600" dirty="0" smtClean="0"/>
              <a:t>Sleep less</a:t>
            </a:r>
          </a:p>
          <a:p>
            <a:pPr lvl="1"/>
            <a:r>
              <a:rPr lang="en-US" sz="3600" dirty="0" smtClean="0"/>
              <a:t>Passive smoking</a:t>
            </a:r>
          </a:p>
          <a:p>
            <a:r>
              <a:rPr lang="en-US" sz="4000" dirty="0" smtClean="0"/>
              <a:t>Environmental contaminants</a:t>
            </a:r>
          </a:p>
          <a:p>
            <a:pPr lvl="1"/>
            <a:r>
              <a:rPr lang="en-US" sz="3600" dirty="0" err="1" smtClean="0"/>
              <a:t>DDT,and</a:t>
            </a:r>
            <a:r>
              <a:rPr lang="en-US" sz="3600" dirty="0" smtClean="0"/>
              <a:t> dioxin</a:t>
            </a:r>
          </a:p>
          <a:p>
            <a:r>
              <a:rPr lang="en-US" sz="4000" dirty="0" smtClean="0"/>
              <a:t>Caffeine</a:t>
            </a:r>
          </a:p>
          <a:p>
            <a:pPr lvl="1"/>
            <a:r>
              <a:rPr lang="en-US" sz="3600" dirty="0" smtClean="0"/>
              <a:t>Iron bioavailability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6A8-72C4-4D0E-96D0-62555FFC1F2E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Infancy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Infancy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 period from birth to the completion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first year Characterized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by the most rapid growth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human life.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Length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is doubled and weight is tripled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Head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circumference is also increased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 about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%.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B4F1-3772-4DEB-8CBA-724226E4EE7B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7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Energy foods and energy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highest energy need per unit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body weight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 new born infant may require 3-4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times the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amount of energy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per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kg body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comparison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to an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adult.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new born requires about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90-120 kcal/kg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BW versus an adult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requirement of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30-40kcal/kg BW for maintenance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Most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of the energy is required for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BMR followed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by for growth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14E6-8F16-499A-8EAD-93D024F0DAC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Protein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88981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Still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highest period in human life in terms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protein requirement</a:t>
            </a:r>
            <a:r>
              <a:rPr lang="en-US" sz="1800" dirty="0" smtClean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1.98g/kg of BW is required for proper growth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occur.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RDA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for infants is 2.2g/kg for the first 6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months and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then reduced to 2g/kg in the second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6months.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Consumption of protein in higher amount will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not enhance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growth however all the essential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some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conditionally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indispensable(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tyrosine, taurine, and cysteine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) amino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Acids are required.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A216-2031-4715-A77B-81B4E762851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3754"/>
            <a:ext cx="10515600" cy="6414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CHOs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contributor during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infancy Lactose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the primary CHO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first half 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infancy.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5g/kg of CHO is required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ketosis.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and fatty acids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half of the energy in BM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derived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Essential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 are required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larger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during infancy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(&gt;30%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energy)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neurological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is a better source of both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omega-3 and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34A-ED45-45C1-AC5C-70AA0416DE7E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Vitamins and Minerals</a:t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1634"/>
            <a:ext cx="10515600" cy="58763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Consumption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700-800 ml of BM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provides twice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RDA of Vitamin A but 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</a:rPr>
              <a:t>same intake will </a:t>
            </a:r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</a:rPr>
              <a:t>not allow 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</a:rPr>
              <a:t>the acquisition of RDA of Vitamin </a:t>
            </a:r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</a:rPr>
              <a:t>D.</a:t>
            </a:r>
            <a:endParaRPr lang="en-US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BM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not also a good source of Vitamin K , it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is recommended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be given routinely at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birth.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mother was taking enough Fe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during pregnancy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the iron store in the infant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is enough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the first 6 months of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life.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Fe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supplementation is needed after 6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months of life.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75BB-57D5-497A-8A04-5453480225A0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9167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Undernutrtion often starts </a:t>
            </a:r>
            <a:r>
              <a:rPr lang="en-US" sz="3600" b="1" i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utero </a:t>
            </a: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extend throughout the life cycle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also spans generations.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fetus which has experienced IUGR is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unlikely to catch up at the later life, which  has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chance of dying during infancy.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epidemiological evidence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a link between maternal and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under nutrition and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adult risk of various chronic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2D5-D981-413D-9361-AE539A8DD7B2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591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62932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Nutritional needs during adolescence are influenced mainly by the onset of puberty with its associated increased growth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rate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and changes in body composition and organ systems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After age 11, girls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acquire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approximately 12 percent of their adult stature and 36 percent of adult weight, and boys approximately 20 percent of their adult stature and 50 percent of adult weight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Growth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during adolescence is accompanied by an increased proportion of body fat for girls and an increased proportion of lean body mass and blood volume in boys 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AE02-CEEC-44A1-87B6-9D6C32B6BC48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10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634701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nutrient needs are higher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adolescence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any other time in the lifecycle. Nutrition and physical growth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integrally related.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nutrition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achieving full growth potential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Failure to consume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adequate diet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this time can result in delayed sexual maturation and can arrest or slow linear growth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Nutrition is also important during this time to help prevent adult diet-related chronic diseases,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cardiovascular disease, cancer, and osteoporosis.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86D-5E5C-49E6-92C9-DC6D9D7152BB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Old 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Most neglected stage in the life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cycle.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older people, as with younger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adults.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diet should follow the principles of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healthy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balanced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85B-D918-41F9-B439-90EA37F6595E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Definition of Elderly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65-74 years is “young old”</a:t>
            </a:r>
          </a:p>
          <a:p>
            <a:r>
              <a:rPr lang="en-US" sz="4000" dirty="0"/>
              <a:t>75-84 years is “aged”</a:t>
            </a:r>
          </a:p>
          <a:p>
            <a:r>
              <a:rPr lang="en-US" sz="4000" dirty="0"/>
              <a:t>85 and older is “oldest old”</a:t>
            </a:r>
          </a:p>
          <a:p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	Diseases and disabilities are </a:t>
            </a:r>
            <a:r>
              <a:rPr lang="en-US" sz="4000" b="1" dirty="0"/>
              <a:t>not</a:t>
            </a:r>
            <a:r>
              <a:rPr lang="en-US" sz="4000" dirty="0"/>
              <a:t> inevitable consequences of ageing </a:t>
            </a:r>
          </a:p>
          <a:p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E627-D64E-4568-8A5E-B61D8C96A4E4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Longevity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Center for Disease Control and Prevention suggest that longevity depends on:</a:t>
            </a:r>
          </a:p>
          <a:p>
            <a:pPr lvl="1"/>
            <a:r>
              <a:rPr lang="en-US" sz="4000" dirty="0"/>
              <a:t>19% genetics</a:t>
            </a:r>
          </a:p>
          <a:p>
            <a:pPr lvl="1"/>
            <a:r>
              <a:rPr lang="en-US" sz="4000" dirty="0"/>
              <a:t>10% access to health care</a:t>
            </a:r>
          </a:p>
          <a:p>
            <a:pPr lvl="1"/>
            <a:r>
              <a:rPr lang="en-US" sz="4000" dirty="0"/>
              <a:t>20% environmental factors </a:t>
            </a:r>
          </a:p>
          <a:p>
            <a:pPr lvl="1"/>
            <a:r>
              <a:rPr lang="en-US" sz="4000" dirty="0"/>
              <a:t>51% lifestyle factors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1C5-CB5F-46A1-97D4-979A32BDEE32}" type="datetime1">
              <a:rPr lang="en-US" smtClean="0"/>
              <a:t>3/5/2016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food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guide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Bread and other cereals and potatoes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Fruit and vegetables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Milk and dairy products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Meat, fish, and alternatives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Foods containing fat and sugar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28FB-79ED-42EA-8A11-7C387675556F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7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Factors affecting nutritional needs of elderly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senses of taste and smell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Inadequate diet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Zinc deficiency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Loss of taste buds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Dental health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Lack of dental hygiene and dental care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Gum disease cause tooth decay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972-8EB9-44BA-9985-ACD78437E5EA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Factors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affecting nutritional needs of elderly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83396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The senses of taste and smell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Inadequate diet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Zinc deficiency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Loss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taste buds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Dental health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Lack of dental hygiene and dental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Gum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disease cause tooth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decay</a:t>
            </a:r>
          </a:p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Gastrointestinal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Function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1EF-2A7A-43E4-B624-590AA109EA75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Gastrointestinal Function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2087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Lose of sense of thirst ( reduced fluid intake)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Diminish secretion of saliva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Lactose intolerance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Hiatus hernia leads to heart burn and</a:t>
            </a: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intolerance to food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Diminished gastric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secretion-interference with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the absorption of calcium, iron, zinc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vitamin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B-12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Constipation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386E-9264-4B36-9407-1FF145677EF4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63739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Liver, Gall Bladder and Pancreas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Decreased efficiency of liver function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Decreased functioning of gall bladder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Renal function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Reduced glomerular filtration and tubular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reabsorption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Affect the excretion of waste and reabsorption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Immune function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Efficiency of immune system declines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Adequate protein and zinc is helpful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Over nutrition is also harmful to the immune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50F-590C-48F2-BE36-5153759E83F5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Most growth failure occurs from before birth until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two to three years of age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 child who is stunted at three years of age is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likely to remain  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</a:rPr>
              <a:t>stunted throughout life.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Apart from the indirect effects on the mother,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</a:rPr>
              <a:t>micronutrient  deficiencies during pregnancy</a:t>
            </a:r>
            <a:r>
              <a:rPr lang="en-US" sz="3200" b="0" i="0" u="none" strike="noStrike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</a:rPr>
              <a:t>have serious implications for the developing fetus.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main micronutrient with significant effect on the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baby include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</a:rPr>
              <a:t>Iodine, vitamin A, and Iron.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3E8A-7D11-4F8D-AB85-333635F0E524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63470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Hearing and Vision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Decline with 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Affects to access food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Affects food preparation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Intake of “nutritious” foods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Lung function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Lung efficiency declines with 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Aggravated in smokers and tobacco user</a:t>
            </a:r>
          </a:p>
          <a:p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Causes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Limit physical activity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Endurance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Discourage eating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7AE1-A8FC-42C9-9598-0532FFB81A3A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5"/>
            <a:ext cx="10515600" cy="656011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Change in body composition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Muscle cells shrinks and lost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Water and lean body mass decline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Percentage of body mass increase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Collagen increases and it becomes more rigid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Exercise increases lean body mass and food</a:t>
            </a: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intake by increasing energy expenditure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Decreased bone mass especially for women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FAA-290A-479C-9110-654516DA1EA3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Nutritional needs of elderly</a:t>
            </a:r>
          </a:p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Requirement decreases with age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Body composition changes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BMR decreases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Physical activity decreases</a:t>
            </a:r>
          </a:p>
          <a:p>
            <a:r>
              <a:rPr lang="en-US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Protein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1-1.5 gm/ kg body weight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Help blunt loss of lean body mass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Lower efficiency of dietary protein utilization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C88-AC28-4195-B03C-8FB459EDAE28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5401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Carbohydrate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Abundant carbohydrates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 intake complex carbohydrates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65 % or more total calories from carbohydrates</a:t>
            </a:r>
          </a:p>
          <a:p>
            <a:pPr algn="just"/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Fat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25 to 35 % of total calories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Vitamins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Vitamin A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Slower uptake by peripheral tissues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higher circulating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levels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Increased absorption because of changes in lining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of small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intestine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4CFA-933E-4C45-A8F6-75BFB0C48249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258"/>
            <a:ext cx="10515600" cy="5526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Vitamin 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10 -20 microgram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Limited exposure to direct sunlight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dermal synthesis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conversation to active hormone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Vitamin B-6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Falling blood concentration due to 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Utilization diminished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8F3A-6093-4D49-A7D2-FC5D887D756D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152"/>
            <a:ext cx="10515600" cy="5499847"/>
          </a:xfrm>
        </p:spPr>
        <p:txBody>
          <a:bodyPr>
            <a:normAutofit lnSpcReduction="10000"/>
          </a:bodyPr>
          <a:lstStyle/>
          <a:p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</a:rPr>
              <a:t>Vitamin B-12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3 microgram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absorption caused by fall in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gastric acid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Vitamin B 12 injection recommended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if intrinsic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synthesis is inadequate</a:t>
            </a:r>
          </a:p>
          <a:p>
            <a:pPr marL="0" indent="0">
              <a:buNone/>
            </a:pPr>
            <a:r>
              <a:rPr lang="en-US" sz="3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Folate</a:t>
            </a:r>
            <a:endParaRPr lang="en-US" sz="3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Folate deficiency is linked to elevated plasma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homocystein (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risk factor for heart disease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stroke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, Alzheimer’s disease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good source of folate is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 ?supplement)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3C0A-35AD-4ACD-8182-B5037E41C8A9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5132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Minerals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Calcium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700 mg for adults over 50 years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Slows bone loss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Iron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 intake is recommended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absorption in elderly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Sodium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Restrict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2-4 mg/day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8C4-2F5B-4838-8749-B222059B64F7}" type="datetime1">
              <a:rPr lang="en-US" smtClean="0"/>
              <a:t>3/5/2016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Fruit and vegetables on display at a market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11828" y="473299"/>
            <a:ext cx="5029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A5C249">
                    <a:lumMod val="20000"/>
                    <a:lumOff val="80000"/>
                  </a:srgbClr>
                </a:solidFill>
                <a:latin typeface="Algerian" pitchFamily="82" charset="0"/>
              </a:rPr>
              <a:t>Thanks all of you</a:t>
            </a:r>
            <a:endParaRPr lang="en-US" sz="4400" dirty="0">
              <a:solidFill>
                <a:srgbClr val="A5C24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CF5A-D0A2-44C5-BFE8-F9AD1E18E1B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3/5/2016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4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0325" y="474664"/>
            <a:ext cx="6800850" cy="1203325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The Intergenerational</a:t>
            </a:r>
            <a:br>
              <a:rPr lang="en-US" sz="360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Cycle of Malnutrition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4191000" y="2362201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Child growth failure</a:t>
            </a: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4953000" y="3276600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Early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pregnancy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4260851" y="5257801"/>
            <a:ext cx="361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Small adult women</a:t>
            </a: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51076" y="3276600"/>
            <a:ext cx="2625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Low birth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FF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weight babies</a:t>
            </a:r>
            <a:endParaRPr lang="en-US" sz="2400" b="1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7239000" y="3429000"/>
            <a:ext cx="320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Low weight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height in teens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>
            <a:off x="4495800" y="3810000"/>
            <a:ext cx="2743200" cy="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7696200" y="2667000"/>
            <a:ext cx="1066800" cy="6858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 flipV="1">
            <a:off x="3124200" y="2590800"/>
            <a:ext cx="914400" cy="6858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 flipV="1">
            <a:off x="3200400" y="4419600"/>
            <a:ext cx="914400" cy="9906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H="1">
            <a:off x="7696200" y="4343400"/>
            <a:ext cx="1066800" cy="11430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8077200" y="62484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ACC/SCN, 1992</a:t>
            </a:r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5943600" y="4343400"/>
            <a:ext cx="0" cy="914400"/>
          </a:xfrm>
          <a:prstGeom prst="line">
            <a:avLst/>
          </a:prstGeom>
          <a:noFill/>
          <a:ln w="38100">
            <a:solidFill>
              <a:srgbClr val="239FB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3" name="Rectangle 1"/>
          <p:cNvSpPr>
            <a:spLocks noChangeArrowheads="1"/>
          </p:cNvSpPr>
          <p:nvPr/>
        </p:nvSpPr>
        <p:spPr bwMode="auto">
          <a:xfrm>
            <a:off x="4876800" y="2824164"/>
            <a:ext cx="174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0000"/>
                </a:solidFill>
                <a:cs typeface="Arial" panose="020B0604020202020204" pitchFamily="34" charset="0"/>
              </a:rPr>
              <a:t>Mortality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14C19-1F56-4102-8AD8-A73AE59214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C117-DF73-4AFE-A8EF-0EA1E9C652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autoUpdateAnimBg="0"/>
      <p:bldP spid="552964" grpId="0" autoUpdateAnimBg="0"/>
      <p:bldP spid="552965" grpId="0" autoUpdateAnimBg="0"/>
      <p:bldP spid="552966" grpId="0" autoUpdateAnimBg="0"/>
      <p:bldP spid="5529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Nutrition Prior to Pregnancy</a:t>
            </a:r>
          </a:p>
        </p:txBody>
      </p:sp>
      <p:sp>
        <p:nvSpPr>
          <p:cNvPr id="20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 may affect fertility</a:t>
            </a:r>
          </a:p>
          <a:p>
            <a:r>
              <a:rPr lang="en-US" dirty="0" smtClean="0"/>
              <a:t>Preparation before pregnancy</a:t>
            </a:r>
          </a:p>
          <a:p>
            <a:pPr lvl="1"/>
            <a:r>
              <a:rPr lang="en-US" sz="3200" dirty="0" smtClean="0"/>
              <a:t>Achieve and maintain healthy body weight</a:t>
            </a:r>
          </a:p>
          <a:p>
            <a:pPr lvl="1"/>
            <a:r>
              <a:rPr lang="en-US" sz="3200" dirty="0" smtClean="0"/>
              <a:t>Choose an adequate and balanced diet</a:t>
            </a:r>
          </a:p>
          <a:p>
            <a:pPr lvl="1"/>
            <a:r>
              <a:rPr lang="en-US" sz="3200" dirty="0" smtClean="0"/>
              <a:t>Be physically active</a:t>
            </a:r>
          </a:p>
          <a:p>
            <a:pPr lvl="1"/>
            <a:r>
              <a:rPr lang="en-US" sz="3200" dirty="0" smtClean="0"/>
              <a:t>Receive regular medical care</a:t>
            </a:r>
          </a:p>
          <a:p>
            <a:pPr lvl="1"/>
            <a:r>
              <a:rPr lang="en-US" sz="3200" dirty="0" smtClean="0"/>
              <a:t>Manage chronic conditions</a:t>
            </a:r>
          </a:p>
          <a:p>
            <a:pPr lvl="1"/>
            <a:r>
              <a:rPr lang="en-US" sz="3200" dirty="0" smtClean="0"/>
              <a:t>Avoid harmful influences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62D2-AC36-4FF6-B5E3-6A61AB301F83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Placental development</a:t>
            </a:r>
          </a:p>
          <a:p>
            <a:pPr lvl="1"/>
            <a:r>
              <a:rPr lang="en-US" sz="3600" dirty="0" smtClean="0"/>
              <a:t>Develops in uterus</a:t>
            </a:r>
          </a:p>
          <a:p>
            <a:pPr lvl="2"/>
            <a:r>
              <a:rPr lang="en-US" sz="3200" dirty="0" smtClean="0"/>
              <a:t>Amniotic sac and umbilical cord</a:t>
            </a:r>
          </a:p>
          <a:p>
            <a:pPr lvl="1"/>
            <a:r>
              <a:rPr lang="en-US" sz="3600" dirty="0" smtClean="0"/>
              <a:t>Expelled during childbirth</a:t>
            </a:r>
          </a:p>
          <a:p>
            <a:pPr lvl="1"/>
            <a:r>
              <a:rPr lang="en-US" sz="3600" dirty="0" smtClean="0"/>
              <a:t>Interweaving of fetal and maternal blood vessels</a:t>
            </a:r>
          </a:p>
          <a:p>
            <a:pPr lvl="1"/>
            <a:r>
              <a:rPr lang="en-US" sz="3600" dirty="0" smtClean="0"/>
              <a:t>Metabolically active organ</a:t>
            </a:r>
          </a:p>
          <a:p>
            <a:pPr lvl="2"/>
            <a:r>
              <a:rPr lang="en-US" sz="3200" dirty="0" smtClean="0"/>
              <a:t>Requires energy and nutrients</a:t>
            </a:r>
          </a:p>
          <a:p>
            <a:pPr lvl="2"/>
            <a:r>
              <a:rPr lang="en-US" sz="3200" dirty="0" smtClean="0"/>
              <a:t>Produces hormones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CE18-B975-4BE9-93BE-B58E975A263C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363"/>
            <a:ext cx="10972800" cy="1248275"/>
          </a:xfrm>
        </p:spPr>
        <p:txBody>
          <a:bodyPr>
            <a:normAutofit fontScale="90000"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609600" y="1183341"/>
            <a:ext cx="10972800" cy="4942823"/>
          </a:xfrm>
        </p:spPr>
        <p:txBody>
          <a:bodyPr/>
          <a:lstStyle/>
          <a:p>
            <a:r>
              <a:rPr lang="en-US" sz="3600" smtClean="0"/>
              <a:t>Fetal growth and development</a:t>
            </a:r>
          </a:p>
          <a:p>
            <a:pPr lvl="1"/>
            <a:r>
              <a:rPr lang="en-US" sz="3200" smtClean="0"/>
              <a:t>Fertilization of an ovum by a sperm</a:t>
            </a:r>
          </a:p>
          <a:p>
            <a:pPr lvl="1"/>
            <a:r>
              <a:rPr lang="en-US" sz="3200" smtClean="0"/>
              <a:t>Zygote</a:t>
            </a:r>
          </a:p>
          <a:p>
            <a:pPr lvl="2"/>
            <a:r>
              <a:rPr lang="en-US" sz="2800" smtClean="0"/>
              <a:t>Rapidly divides to become blastocyst </a:t>
            </a:r>
          </a:p>
          <a:p>
            <a:pPr lvl="2"/>
            <a:r>
              <a:rPr lang="en-US" sz="2800" smtClean="0"/>
              <a:t>Implantation</a:t>
            </a:r>
          </a:p>
          <a:p>
            <a:pPr lvl="1"/>
            <a:r>
              <a:rPr lang="en-US" sz="3200" smtClean="0"/>
              <a:t>Embryo</a:t>
            </a:r>
          </a:p>
          <a:p>
            <a:pPr lvl="2"/>
            <a:r>
              <a:rPr lang="en-US" sz="2800" smtClean="0"/>
              <a:t>Eight weeks</a:t>
            </a:r>
          </a:p>
          <a:p>
            <a:pPr lvl="1"/>
            <a:r>
              <a:rPr lang="en-US" sz="3200" smtClean="0"/>
              <a:t>Fetus</a:t>
            </a:r>
          </a:p>
          <a:p>
            <a:pPr lvl="2"/>
            <a:r>
              <a:rPr lang="en-US" sz="2800" smtClean="0"/>
              <a:t>Full-term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22721"/>
            <a:ext cx="2844800" cy="398755"/>
          </a:xfrm>
        </p:spPr>
        <p:txBody>
          <a:bodyPr/>
          <a:lstStyle/>
          <a:p>
            <a:fld id="{B24A9D10-7A70-41D2-8D18-FF1E8446684C}" type="datetime1">
              <a:rPr lang="en-US" sz="1400" smtClean="0"/>
              <a:t>3/5/2016</a:t>
            </a:fld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22721"/>
            <a:ext cx="2844800" cy="398755"/>
          </a:xfrm>
        </p:spPr>
        <p:txBody>
          <a:bodyPr/>
          <a:lstStyle/>
          <a:p>
            <a:fld id="{E0122454-BC66-47EE-BF48-F76D86AF7BEF}" type="slidenum">
              <a:rPr lang="en-US" sz="1400" smtClean="0"/>
              <a:pPr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5656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Critical periods</a:t>
            </a:r>
          </a:p>
          <a:p>
            <a:pPr lvl="1"/>
            <a:r>
              <a:rPr lang="en-US" sz="4400" dirty="0" smtClean="0"/>
              <a:t>Times of intense development</a:t>
            </a:r>
          </a:p>
          <a:p>
            <a:pPr lvl="2"/>
            <a:r>
              <a:rPr lang="en-US" sz="4000" dirty="0" smtClean="0"/>
              <a:t>Cellular activities can occur only during these times</a:t>
            </a:r>
          </a:p>
          <a:p>
            <a:pPr lvl="1"/>
            <a:r>
              <a:rPr lang="en-US" sz="4400" dirty="0" smtClean="0"/>
              <a:t>Adverse influences on organ and tissue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A540-8EAC-4A94-B867-6913A50EA8FA}" type="datetime1">
              <a:rPr lang="en-US" smtClean="0"/>
              <a:t>3/5/2016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2267</Words>
  <Application>Microsoft Office PowerPoint</Application>
  <PresentationFormat>Widescreen</PresentationFormat>
  <Paragraphs>430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MS PGothic</vt:lpstr>
      <vt:lpstr>MS PGothic</vt:lpstr>
      <vt:lpstr>Algerian</vt:lpstr>
      <vt:lpstr>Arial</vt:lpstr>
      <vt:lpstr>Arial Black</vt:lpstr>
      <vt:lpstr>Arial Narrow</vt:lpstr>
      <vt:lpstr>Arial Rounded MT Bold</vt:lpstr>
      <vt:lpstr>Calibri</vt:lpstr>
      <vt:lpstr>Calibri Light</vt:lpstr>
      <vt:lpstr>Georgia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Sky</vt:lpstr>
      <vt:lpstr>Nutrition  through the Lifecycle</vt:lpstr>
      <vt:lpstr>Contents of the topic</vt:lpstr>
      <vt:lpstr>INTRODUCTION </vt:lpstr>
      <vt:lpstr>Introduction….</vt:lpstr>
      <vt:lpstr>The Intergenerational Cycle of Malnutrition</vt:lpstr>
      <vt:lpstr>Nutrition Prior to Pregnancy</vt:lpstr>
      <vt:lpstr>Growth and Development During Pregnancy</vt:lpstr>
      <vt:lpstr>Growth and Development During Pregnancy</vt:lpstr>
      <vt:lpstr>Growth and Development During Pregnancy</vt:lpstr>
      <vt:lpstr>Growth and Development During Pregnancy</vt:lpstr>
      <vt:lpstr>Growth and Development During Pregnancy</vt:lpstr>
      <vt:lpstr>Requirement at critical stage</vt:lpstr>
      <vt:lpstr>Pregnancy….</vt:lpstr>
      <vt:lpstr>Energy requirement during pregnancy</vt:lpstr>
      <vt:lpstr>Requirement…..</vt:lpstr>
      <vt:lpstr>lactation</vt:lpstr>
      <vt:lpstr>Colostrum</vt:lpstr>
      <vt:lpstr> Energy demands of Lactation</vt:lpstr>
      <vt:lpstr>Lactation….</vt:lpstr>
      <vt:lpstr>Lactation….</vt:lpstr>
      <vt:lpstr>Lactation……</vt:lpstr>
      <vt:lpstr>Maternal Health</vt:lpstr>
      <vt:lpstr>Practices Incompatible With Lactation</vt:lpstr>
      <vt:lpstr>Practices Incompatible With Lactation</vt:lpstr>
      <vt:lpstr>Infancy</vt:lpstr>
      <vt:lpstr>Energy foods and energy nutrients</vt:lpstr>
      <vt:lpstr>Protein </vt:lpstr>
      <vt:lpstr>continued</vt:lpstr>
      <vt:lpstr>Vitamins and Minerals </vt:lpstr>
      <vt:lpstr>          adolescent</vt:lpstr>
      <vt:lpstr>continued</vt:lpstr>
      <vt:lpstr>Old age</vt:lpstr>
      <vt:lpstr>Definition of Elderly</vt:lpstr>
      <vt:lpstr>Longevity</vt:lpstr>
      <vt:lpstr>……</vt:lpstr>
      <vt:lpstr>……</vt:lpstr>
      <vt:lpstr>Factors affecting nutritional needs of elderly </vt:lpstr>
      <vt:lpstr>Gastrointestinal Function </vt:lpstr>
      <vt:lpstr>…..</vt:lpstr>
      <vt:lpstr>……</vt:lpstr>
      <vt:lpstr>……</vt:lpstr>
      <vt:lpstr>……</vt:lpstr>
      <vt:lpstr>Con…</vt:lpstr>
      <vt:lpstr>Con…..</vt:lpstr>
      <vt:lpstr>Con…</vt:lpstr>
      <vt:lpstr>Con…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requirement through out the life cycle </dc:title>
  <dc:creator>tosh</dc:creator>
  <cp:lastModifiedBy>tosh</cp:lastModifiedBy>
  <cp:revision>18</cp:revision>
  <dcterms:created xsi:type="dcterms:W3CDTF">2015-08-12T09:24:13Z</dcterms:created>
  <dcterms:modified xsi:type="dcterms:W3CDTF">2016-03-05T12:10:52Z</dcterms:modified>
</cp:coreProperties>
</file>