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30" r:id="rId13"/>
  </p:sldMasterIdLst>
  <p:notesMasterIdLst>
    <p:notesMasterId r:id="rId62"/>
  </p:notesMasterIdLst>
  <p:sldIdLst>
    <p:sldId id="257" r:id="rId14"/>
    <p:sldId id="258" r:id="rId15"/>
    <p:sldId id="259" r:id="rId16"/>
    <p:sldId id="260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1" r:id="rId40"/>
    <p:sldId id="297" r:id="rId41"/>
    <p:sldId id="298" r:id="rId42"/>
    <p:sldId id="299" r:id="rId43"/>
    <p:sldId id="300" r:id="rId44"/>
    <p:sldId id="301" r:id="rId45"/>
    <p:sldId id="302" r:id="rId46"/>
    <p:sldId id="294" r:id="rId47"/>
    <p:sldId id="295" r:id="rId48"/>
    <p:sldId id="296" r:id="rId49"/>
    <p:sldId id="311" r:id="rId50"/>
    <p:sldId id="312" r:id="rId51"/>
    <p:sldId id="313" r:id="rId52"/>
    <p:sldId id="314" r:id="rId53"/>
    <p:sldId id="306" r:id="rId54"/>
    <p:sldId id="315" r:id="rId55"/>
    <p:sldId id="316" r:id="rId56"/>
    <p:sldId id="317" r:id="rId57"/>
    <p:sldId id="318" r:id="rId58"/>
    <p:sldId id="322" r:id="rId59"/>
    <p:sldId id="323" r:id="rId60"/>
    <p:sldId id="324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D4EC6-69AA-458B-B010-9FD45D67D444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060F32-B708-436B-99F5-A4DE6C1BA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0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0F32-B708-436B-99F5-A4DE6C1BA3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27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40AB53-9AE3-41AE-846C-F837EE90CAC8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11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557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452DA8-F891-4674-93DE-3EFE9F858D52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12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40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EA3C0D-796E-44DE-BAF8-A045CC0D2E12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23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BDFC0F7-9A15-4C97-BD14-326D8FCBF62D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3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DA21AD-F568-45EB-ACBC-2C9BB60D4EE9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45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98A911-9232-4989-B842-C4AE54F38885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74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59F614-4A49-474A-B40B-6D59F566C763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27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7A03C8-A5E3-4BA0-9025-C6D73027727C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18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1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36A083-A1AA-4DF2-ADC9-26CE7ADF33DA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28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8BD75E-5D1E-4859-9757-D3F73FD2B855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20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48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0F32-B708-436B-99F5-A4DE6C1BA3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3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74F474-3C1D-498D-ABB5-5F470CDDA0D2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280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E81F0-9106-4FFD-9B2B-E047F5BBE554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22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74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186A52-4178-4761-A375-24043AEE85FB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23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732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8DD5D0-EA18-4ED6-8B66-FD052DBB7C20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76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455B77-416B-432E-8656-91CBEF72B0B4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25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687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D9E2CF-4CAE-4AB5-BFCE-05E34D416447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26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2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0E9543-7E71-44BC-A6DD-A51709F381AC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48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2055B9-319B-469F-A52C-63069F80062F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2612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CB1C7D-7BBF-4479-B1EF-72F9DD054366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32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60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DBBDBF-B79C-49A1-9E12-BF5B38F3FD74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38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9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60F32-B708-436B-99F5-A4DE6C1BA3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2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9E8820-36E6-42EC-A42D-6107A85B26C4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39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32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963DA1-328D-49E1-B9CF-A9AFEC284E70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40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46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3AA271-8FEC-4CFA-97DB-337FA7E93EB1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382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38AE9-FCD5-44B6-879F-F59BC883B913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43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27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F432389-2DE1-4863-A448-E74C45CA2B90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44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991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380824-F862-4E66-AFD7-3C8FB75CACBC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45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68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30C915-4130-4D31-AAFD-DA356729DB07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46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757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858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C5F38A-582C-4E51-86C6-E04827516236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47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55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41742D-116F-4A0B-A552-07F10D073D37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4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88B9CC-9A3C-4D52-A8E6-291F5877B5C0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94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14E079-2194-4E90-A16C-4641A4005657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42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B86478-7601-4A17-9607-D6C5771EE753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20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BBAA74E-93AD-4265-A111-EF93922C6CF8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42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499483-F759-40CE-883F-0679DBD9C5CA}" type="slidenum">
              <a:rPr lang="en-GB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10</a:t>
            </a:fld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6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B5B-AE8B-49F9-AC25-D74EE6DF3B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BFDB3-1802-4BA8-B8AB-68B270C16B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626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C7E50-1C19-4F3B-A4FA-2D39B43834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D8025-DD12-47BB-BF9C-79A3676E3E4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50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AE07-27BF-4ED3-902C-16D9EB9D0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09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384A-F704-409E-8117-0B02711EF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28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9ABF-A8E3-48AA-A6E0-9D40AB7B7C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911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6FC81-0D55-4A1B-9FA1-80D0F993C6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46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51744-E93B-453B-8A4D-50CE4E6AE7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306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CF07-237B-41D1-A8A8-B924CA80EF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0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B7A44-8929-400F-A013-939F09F6F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37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BFD-F643-4149-AB9B-9186477871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9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7EA1C-6DDD-402B-8A09-2A37AB0AB2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79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6361-9C07-4517-8BC1-E6A80686B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8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3E64-201B-40E6-8830-FF2A4FD1E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9682A-DE57-472E-B4F0-A4D9436AF70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53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C94F-5C04-4176-BF55-D03C31EBA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34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E49-6878-422A-AD81-8452AA14A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242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135DC-11B8-439C-9461-96008B7898D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0CD0-4768-4432-A53B-BD4AEBD3A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226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AAF8-A1C3-49EF-B5C2-6A9AC6790A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215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9AAEC-4184-47D1-B97F-741B2032A1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85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DA138-7197-4075-BB4D-8840C8DD91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13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866C-CE42-4FD8-86C5-C22636473A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4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5B59-B005-41D6-A1FA-48062ED0A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00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B91F-04EF-40EB-A6C0-53BCC591D9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8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61D8-C2F2-4A41-B39D-23B41B5135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57C96-0A38-4604-961C-82C1C66B0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0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9B080-C1FE-4036-93D4-4E25B558E3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53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669EC-2682-45C4-BD26-34EFB870ED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286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9DE48-FC3F-4778-A428-2E0DEE773E05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60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8FA7-8ACC-4D19-B32D-3B50625CD3B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0B517-611A-40E0-A7BA-52F4FB5B8A47}" type="datetime1">
              <a:rPr lang="en-US" smtClean="0">
                <a:solidFill>
                  <a:srgbClr val="DBF5F9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10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640B5-F43B-4649-8391-1BE3AF3707AE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70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638B-B985-46D4-B233-EC7C50D2E42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4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9363-5F80-4214-BC09-8C650E17257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14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05C2B-91C2-4A65-A452-F1829FB7C19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11D82-273A-4AA8-8290-78BADAF7761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6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19D5A-A878-451D-AF19-A47954328F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0CC86-C809-4FAC-B39E-DA0ACE62EB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1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F204-2677-4D5C-AFC4-471402E5C2F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72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C29C-1F61-4C3C-96BE-FF6D67AD1F6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10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90FC7-4AE4-4603-A1AA-EF8CE1BA7AB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96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719263"/>
            <a:ext cx="109728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AF7F1-3F6F-48E2-AA8E-E1E628733D31}" type="datetime1">
              <a:rPr lang="en-US" altLang="zh-CN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D916-764E-4264-AB23-2C8D68046B8F}" type="slidenum">
              <a:rPr lang="en-US" altLang="zh-CN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1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4C370-19FA-47A4-97E4-382945B19BB7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DD1C4-1950-4236-B5B8-9EE0A83E5A5B}" type="slidenum">
              <a:rPr lang="ar-SA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51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9B4F-104F-4285-96DB-43A80B91BECC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B739-4D32-4823-96D5-7EB1CD56B33B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0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BD5C-843F-45C7-A397-274AA7180918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119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01418-6ED8-47DB-BDA6-2FFE8C40B942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BF10B-7D2B-41FF-B4DB-0CD10CCDE536}" type="datetime1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9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228F-1343-4B75-A027-9846A17291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66A9A-D239-4413-9F86-272E051E7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2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8FA0-3294-4313-AC03-65AC94F4ABE7}" type="datetime1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8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BED0-D2AF-4889-BA21-32839CD18889}" type="datetime1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5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6608-2092-428B-8514-7A315302FFCE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6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918AD-2BE9-49DC-83F0-AAC5672BEABD}" type="datetime1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40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331DF-D65F-42A8-B296-8C1302127F3E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67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4452-4C39-44DF-877B-CBDB64D7BE3C}" type="datetime1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30C2-E0C3-471A-8688-D007F02FB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9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A4E55-B538-4713-88E0-D39B52928E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9A9DE-AF92-4810-A696-7089FA46FC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695A2-50B6-46A2-AD5B-DDFCB5C47B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D6F65-CC8E-45BD-8CC8-E284F80306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9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2E421-6BDC-43B7-AEF6-777AE1AA05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6ACB0-4BF5-4B84-B3B4-084DA43BE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6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948FD-D2C8-4C8D-BA02-A0EB4966F3C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2ECA6-D623-418D-B54D-CA985BBE8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E6D4-C5B7-4F44-B354-1FD9ACB3F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17D9F-8E40-4D57-94FF-049F674C79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6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4B9B-38B7-4126-8415-3557C69936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C896D-3C5C-46BE-90EE-D61C0060D7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962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AA244-A5A6-435D-9DDE-D8A9102043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5301E-B0F5-4A31-9312-DCB1325B7C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7C044-4396-4A2E-A00F-07A34B0718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7B4BD-4F69-404A-9315-F26A352627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1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6C3B-4633-4F2F-A200-79B3EAF56C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FAAF1-8B1B-450D-9FAB-295889F3B5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CA9D-442C-4399-96CB-F9C2439EEC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9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7CB6-ABEE-496A-970E-EE61E88C02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719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A7316-5288-417F-AC7C-748ED27DC9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5B1C5-1E2A-4B7F-9F49-1526E1721F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948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39CB-FF6B-4EAB-9E9F-EFDDB002BD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3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D3DF-0103-45DA-BF53-41B658CCB6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735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4C497-7283-4FA3-9C99-5C9B99499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340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7AF7B-18C5-4C20-8FB1-21D5B9C1E9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EB8A0-A0C0-4000-B032-FF14B4D26D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88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A78D-15D1-41D1-9E83-974EE3942E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19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5194-8614-4F46-9456-54E617A26C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45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31B6B-9840-4B1F-B347-6B74A9457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9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DA76-E36F-46E8-BD64-79FA876E6F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28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8A04F-1016-4743-AE95-5A2B754469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884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9E70-331F-4B49-AEC2-C2839649F2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3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BBDF-0D12-4249-BB19-37126BE846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915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E8AF-6B11-429A-96AF-7F365A53F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29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E7802-D2FA-4F54-8938-01AE89807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8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8F91-5027-4A3B-A7AA-52134907C8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145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8F81-A3F5-4749-A742-E15CF42AA0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FD687-90F1-4476-B55E-D8967D5CE65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085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AD94C-D0CE-4732-A821-DB6AA6C950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87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BB20-6C6B-40DA-B874-6AE8F1B981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87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AEB03-8C00-4691-AF2F-3744E4181E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632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8C46-77AB-4070-B887-A077B43E49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9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9F6D-DD24-4E5C-AE4D-346E8DFFD6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41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544E4-06A3-4743-9B20-9181801908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22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90935-4505-4268-B572-E96472374F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98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6FD1-B49F-4BE9-BC79-29D532D3A3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40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E8821-5D80-49C8-8E64-BD6A6091A7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584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226B-D7B1-40E7-8CE2-A5466237A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79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27E8F-A5EB-43A0-836C-C9FEA84BB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9F347-A715-4803-B30D-5EB18D84066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16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01866-48F8-44AA-B10E-ADBF1070AA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82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824D-CF6A-4237-ADC8-8E610E4F0B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42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ADFEB-D691-425E-BC81-AC271ABA72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329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711C4-BF09-4D5E-9534-530949CA2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413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AC2A-2A24-4DA0-A3BE-8E37858AF8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419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B3195-7421-45F2-ACC3-3D2DCD875E2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1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F341-F83A-4350-9750-5502F9E2DD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47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75191-97E8-45D2-A236-11A66E085A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623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DD2B-9851-47D3-94C8-047252AA72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8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3A803-08B3-4D09-8432-6030050D7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52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17B5-8FA6-4F9E-AF57-F89F0469CA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4B79-D449-4CFD-94F3-3096FB22681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0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FCD0-72B5-489F-A6D2-7FA1090B85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37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1E1E-42AF-4D7B-B208-220AF95C60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148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A386-E796-4DF5-A4B9-429161984E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19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19D5-911F-4759-ADD5-997305CDD7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61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46292-5E1D-43EA-97BD-65CA281A5E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96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E79B9-E995-41A2-A527-2CC87BF5DA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4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3B489-5C6F-462E-9ECA-3C32ED41FF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2448-19BA-494C-95AD-881393BCFB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1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70DA4-DBA3-4423-AD08-8123A1437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2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9A6E-011A-4805-8EEE-2764EF30F2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5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B3DA-5C76-467D-A18E-9B2F8089C0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7A8B1-1CA2-41F6-AA37-CD3D5AFF98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35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95E27-A61E-4518-9D33-1BDE128577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6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C429-A20B-481D-ADAF-3A5110D4B3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41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440DC-BE02-41A3-B071-7C11937945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691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6606C-C1B0-4A24-A33F-4B751585D2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49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F7292-3DD8-46E7-83F5-AA18A9FFEC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2B668-8E8A-48B8-8B85-779B5E5BC8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6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1931-63E8-48BF-B7C1-19A6C48F33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02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C41E-5964-48C9-B6E9-603605AEEA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88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4A5C2-D220-46EA-85A8-0955375BE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373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39BE6-34FB-4E20-A4E1-79FEF12CE6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92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BCBED-57FD-4335-B7C1-6ED1809267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BFE82-B51F-4CBA-9DF7-BB2CB647C88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3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25FA-82E9-4D93-9B8A-960AE5309A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24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82C-7E10-4233-8F7E-F739978B09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812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45A6A-B363-4883-A307-4A6BF7C21E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028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A3D9E-E253-4B3B-B54E-9264A891D1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26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C8E54-50CA-47CA-AA99-BA40ACA6E4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DF45-F69B-4B66-8B51-A066AF2B7C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65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BF285-08AE-4F93-86D3-B2F2D64FA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895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E99AB-E3AD-4D89-81EF-B992958252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9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8FF0A-0C6A-4715-B10F-D9FE537C5E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579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B8924-55AA-4A6E-9F03-44021F93A6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C3B8-F450-40DF-B922-011F2FE5E4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24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B926-5FBB-44DD-B175-B7E0FA0F3A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429E-B5D2-4FD8-8ECE-F793EE5E22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92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9694B-69B3-43AF-BA2B-53C8D0114E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AF0CC-5396-4CF7-BA0F-FE1C29FAD8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404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0496F-E549-4E48-9D88-D27C2B0EAB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861B-2E5D-4BAE-862D-F5E212BF49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81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21E2A-0125-474A-AE7B-9D6CF4EC9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C4BEA-6FCE-4A0D-99E6-7BC3D09CFD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59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604-3F04-4758-931B-8A2FDCFE4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D6D2D-5116-4080-A0EF-FF0CFDB2FE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21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D169-FFD2-444A-9393-95F669760A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3AF7B-D510-47B7-BECA-ACCE02A57F7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46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F207-B473-498F-A0D9-AF134C94BA8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E57D3-4D68-4D8F-9DF6-33D9685F0C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4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A6D53-4D93-4D5D-AB28-7AAE0113F7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8EC49-3504-4918-8A74-DD7C0CCB6C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2DACB-24D0-4F26-AE84-EEC63305C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A4B6-425D-4F6B-A63E-11E3C2DF5D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33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CC5C9-29F5-484E-909C-F6918CC744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F80E-B98F-4A0D-82D8-532D418A04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7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B180-A204-4AC9-B8FF-DD4EFC06BD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97C8D-E2C2-43B2-B1C5-39F93A3F70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47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A95AEC-DAB9-45FB-BE12-1A66A21423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393FD-DCD4-42C9-B2DE-3494CD7A888D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  <p:pic>
        <p:nvPicPr>
          <p:cNvPr id="1031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1" y="6191250"/>
            <a:ext cx="8509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52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8E0EE1-DA09-45EA-9D56-7D1CE45299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165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5F055-54E0-4044-B3A6-5CACF86DE0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2628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7E2746-CDD7-4A34-87DE-11B65663F23B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3/3/2016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94ECD-41E5-45AB-9D05-1324E4FE769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20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B2071D-AB36-4D5B-82BE-1B17264229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9393FD-DCD4-42C9-B2DE-3494CD7A888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3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425E28F-DF2F-4CC4-83BB-21F2BBCC1A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0332DAB-5D6D-48D0-98DB-7863ED3E02D7}" type="slidenum">
              <a:rPr 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4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DCC322-1135-4C07-86FA-AD2FE751E1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155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93E0CB-F168-4D4A-98D9-3C654AE766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646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485A30-8AD5-42D3-8C01-F68B66CC59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5369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E231D-0551-4A8E-9CEE-048ED12A30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8199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276343-0353-4DD4-B06D-E1E6FF4C79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695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1C1C0-1E86-44B7-8216-6011921C5F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6522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:\AC3.G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734050"/>
            <a:ext cx="1435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26BB4D-5D33-42A1-B060-A816F0D384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947C53-6751-4F59-A3E4-5B46224C1D0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1932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2282"/>
            <a:ext cx="10515600" cy="4724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4000" dirty="0" smtClean="0"/>
              <a:t>Contents</a:t>
            </a:r>
          </a:p>
          <a:p>
            <a:r>
              <a:rPr lang="en-US" sz="4000" dirty="0" smtClean="0"/>
              <a:t>Definition</a:t>
            </a:r>
          </a:p>
          <a:p>
            <a:r>
              <a:rPr lang="en-US" sz="4000" dirty="0" smtClean="0"/>
              <a:t>Classification</a:t>
            </a:r>
          </a:p>
          <a:p>
            <a:r>
              <a:rPr lang="en-US" sz="4000" dirty="0" smtClean="0"/>
              <a:t>Advantages and dis advantages of each assessment methods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64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29550" cy="1143000"/>
          </a:xfrm>
        </p:spPr>
        <p:txBody>
          <a:bodyPr/>
          <a:lstStyle/>
          <a:p>
            <a:pPr algn="l" eaLnBrk="1" hangingPunct="1"/>
            <a:r>
              <a:rPr lang="en-GB" sz="2800"/>
              <a:t>Measuring length of the children 0-23 months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4128" y="1357313"/>
            <a:ext cx="12286128" cy="5072062"/>
          </a:xfrm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109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0" y="500063"/>
            <a:ext cx="12192000" cy="6000750"/>
          </a:xfrm>
        </p:spPr>
        <p:txBody>
          <a:bodyPr/>
          <a:lstStyle/>
          <a:p>
            <a:pPr lvl="1" eaLnBrk="1" hangingPunct="1"/>
            <a:r>
              <a:rPr lang="en-US" sz="3600" dirty="0" smtClean="0"/>
              <a:t>Measured </a:t>
            </a:r>
            <a:r>
              <a:rPr lang="en-US" sz="3600" dirty="0" smtClean="0"/>
              <a:t>in children </a:t>
            </a:r>
            <a:endParaRPr lang="en-GB" sz="3600" dirty="0" smtClean="0"/>
          </a:p>
          <a:p>
            <a:pPr lvl="1" eaLnBrk="1" hangingPunct="1"/>
            <a:r>
              <a:rPr lang="en-US" sz="3600" dirty="0" smtClean="0"/>
              <a:t>Over 24 months of age </a:t>
            </a:r>
            <a:endParaRPr lang="en-GB" sz="3600" dirty="0" smtClean="0"/>
          </a:p>
          <a:p>
            <a:pPr lvl="1" eaLnBrk="1" hangingPunct="1"/>
            <a:r>
              <a:rPr lang="en-US" sz="3600" dirty="0" smtClean="0"/>
              <a:t>85-110 cm tall if age is not known </a:t>
            </a:r>
            <a:endParaRPr lang="en-GB" sz="3600" dirty="0" smtClean="0"/>
          </a:p>
          <a:p>
            <a:pPr lvl="1" eaLnBrk="1" hangingPunct="1"/>
            <a:r>
              <a:rPr lang="en-US" sz="3600" dirty="0" smtClean="0"/>
              <a:t>To measure height, the: </a:t>
            </a:r>
            <a:endParaRPr lang="en-GB" sz="3600" dirty="0" smtClean="0"/>
          </a:p>
          <a:p>
            <a:pPr marL="1255713" lvl="2" indent="-341313" eaLnBrk="1" hangingPunct="1"/>
            <a:r>
              <a:rPr lang="en-US" sz="3200" dirty="0" smtClean="0"/>
              <a:t>The child stands barefoot wearing little clothing </a:t>
            </a:r>
            <a:endParaRPr lang="en-GB" sz="3200" dirty="0" smtClean="0"/>
          </a:p>
          <a:p>
            <a:pPr marL="1255713" lvl="2" indent="-341313" eaLnBrk="1" hangingPunct="1"/>
            <a:r>
              <a:rPr lang="en-US" sz="3200" dirty="0" smtClean="0"/>
              <a:t>Child faces forward with legs straight </a:t>
            </a:r>
            <a:endParaRPr lang="en-GB" sz="3200" dirty="0" smtClean="0"/>
          </a:p>
          <a:p>
            <a:pPr marL="1255713" lvl="2" indent="-341313" eaLnBrk="1" hangingPunct="1"/>
            <a:r>
              <a:rPr lang="en-US" sz="3200" dirty="0" smtClean="0"/>
              <a:t>Head, shoulder blades ,buttocks and heels contact the vertical board</a:t>
            </a:r>
            <a:endParaRPr lang="en-GB" sz="3200" dirty="0" smtClean="0"/>
          </a:p>
          <a:p>
            <a:pPr marL="1255713" lvl="2" indent="-341313" eaLnBrk="1" hangingPunct="1"/>
            <a:r>
              <a:rPr lang="en-US" sz="3200" dirty="0" smtClean="0"/>
              <a:t>Movable headboard is gently lowered </a:t>
            </a:r>
            <a:endParaRPr lang="en-GB" sz="3200" dirty="0" smtClean="0"/>
          </a:p>
          <a:p>
            <a:pPr marL="1255713" lvl="2" indent="-341313" eaLnBrk="1" hangingPunct="1"/>
            <a:r>
              <a:rPr lang="en-US" sz="3200" dirty="0" smtClean="0"/>
              <a:t>Height is recorded to the nearest 0.1cm</a:t>
            </a:r>
            <a:endParaRPr lang="en-GB" sz="3200" dirty="0" smtClean="0"/>
          </a:p>
          <a:p>
            <a:pPr eaLnBrk="1" hangingPunct="1"/>
            <a:endParaRPr lang="en-GB" sz="4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41343" y="-91003"/>
            <a:ext cx="3987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Standing height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7093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82612"/>
          </a:xfrm>
        </p:spPr>
        <p:txBody>
          <a:bodyPr/>
          <a:lstStyle/>
          <a:p>
            <a:pPr algn="l" eaLnBrk="1" hangingPunct="1"/>
            <a:r>
              <a:rPr lang="en-GB" sz="2000" b="1"/>
              <a:t>Child Height Measurement - Height for Children 24 Months and Older</a:t>
            </a:r>
            <a:br>
              <a:rPr lang="en-GB" sz="2000" b="1"/>
            </a:br>
            <a:endParaRPr lang="en-GB" sz="200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714376"/>
            <a:ext cx="3857625" cy="5857875"/>
          </a:xfrm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5036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/>
              <a:t>Head circumference </a:t>
            </a:r>
            <a:endParaRPr lang="en-GB" sz="3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It is an indicator of chronic malnutrition in under two children </a:t>
            </a:r>
            <a:endParaRPr lang="en-GB" sz="3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Not useful for above two children </a:t>
            </a:r>
            <a:endParaRPr lang="en-GB" sz="36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Measuring head circumference:</a:t>
            </a:r>
            <a:endParaRPr lang="en-GB" sz="36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Tape should rest at occipital protuberance and supra-orbital ridge 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Hair crushed adequately 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Ears shouldn’t be under tape 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Position should be maintained at the time of reading 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Head wear should be removed ( as the culture permits)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Tape should not  be stretchable </a:t>
            </a:r>
            <a:endParaRPr lang="en-GB" sz="3200" dirty="0" smtClean="0"/>
          </a:p>
          <a:p>
            <a:pPr marL="900113" lvl="1" indent="-368300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Measurement recorded to the nearest 1mm </a:t>
            </a:r>
            <a:endParaRPr lang="en-GB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2208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715383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Height-for-age (HFA)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measure of stunting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Can indicate past malnutrition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reasonable predictor of long term mortality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less useful measure of growth over time than weight-for-age </a:t>
            </a:r>
            <a:endParaRPr lang="en-GB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/>
              <a:t>Weight-for-height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Weight-for-height (WFH)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measure of wasting when low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Indicates recent or current malnutrition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good predictor of short term mortality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Doesn't require that the age of the child is known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Requires that two measurements are made	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6510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Weight for age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Weight-for-age (WFA)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composite measure of </a:t>
            </a:r>
            <a:r>
              <a:rPr lang="en-US" sz="3200" dirty="0" err="1" smtClean="0"/>
              <a:t>undernutrition</a:t>
            </a:r>
            <a:r>
              <a:rPr lang="en-US" sz="3200" dirty="0" smtClean="0"/>
              <a:t> when low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Fails to distinguish between wasting and stunting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a good predictor of long term mortality </a:t>
            </a:r>
            <a:endParaRPr lang="en-GB" sz="32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Is the preferred measure of growth over time </a:t>
            </a:r>
            <a:r>
              <a:rPr lang="en-US" sz="3200" dirty="0" err="1" smtClean="0"/>
              <a:t>unliklly</a:t>
            </a:r>
            <a:r>
              <a:rPr lang="en-US" sz="3200" dirty="0" smtClean="0"/>
              <a:t> stunting.</a:t>
            </a:r>
            <a:endParaRPr lang="en-GB" sz="32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Head circumference for age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An index of chronic malnutrition for under two children due to: </a:t>
            </a:r>
            <a:endParaRPr lang="en-GB" sz="32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IUGR /LBW</a:t>
            </a:r>
            <a:endParaRPr lang="en-GB" sz="3200" dirty="0" smtClean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Malnutrition during first few months of life  </a:t>
            </a:r>
            <a:endParaRPr lang="en-GB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1614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sz="2800" dirty="0" smtClean="0"/>
              <a:t>Body mass index ( BMI)</a:t>
            </a:r>
            <a:endParaRPr lang="en-GB" sz="2800" dirty="0" smtClean="0"/>
          </a:p>
          <a:p>
            <a:pPr marL="742950" lvl="2" indent="-342900" eaLnBrk="1" hangingPunct="1"/>
            <a:r>
              <a:rPr lang="en-US" sz="2800" dirty="0" smtClean="0"/>
              <a:t>Described by weight in kg divided by height in meter square </a:t>
            </a:r>
            <a:endParaRPr lang="en-GB" sz="2800" dirty="0" smtClean="0"/>
          </a:p>
          <a:p>
            <a:pPr marL="742950" lvl="2" indent="-342900" eaLnBrk="1" hangingPunct="1"/>
            <a:r>
              <a:rPr lang="en-US" sz="2800" dirty="0" smtClean="0"/>
              <a:t>Commonly used weight for height ratio </a:t>
            </a:r>
            <a:endParaRPr lang="en-GB" sz="2800" dirty="0" smtClean="0"/>
          </a:p>
          <a:p>
            <a:pPr marL="742950" lvl="2" indent="-342900" eaLnBrk="1" hangingPunct="1"/>
            <a:r>
              <a:rPr lang="en-US" sz="2800" dirty="0" smtClean="0"/>
              <a:t>Well correlated with adiposity of in most younger and older adults ( sometimes excessive BMI could be from adiposity, muscularity, or edema)</a:t>
            </a:r>
          </a:p>
          <a:p>
            <a:pPr marL="742950" lvl="2" indent="-342900" eaLnBrk="1" hangingPunct="1"/>
            <a:r>
              <a:rPr lang="en-US" sz="2800" dirty="0" smtClean="0"/>
              <a:t>Gives no indication about the distribution of the body fat</a:t>
            </a:r>
          </a:p>
          <a:p>
            <a:pPr marL="742950" lvl="2" indent="-342900" eaLnBrk="1" hangingPunct="1"/>
            <a:r>
              <a:rPr lang="en-US" sz="2800" dirty="0" smtClean="0"/>
              <a:t>Misclassification is common</a:t>
            </a:r>
          </a:p>
          <a:p>
            <a:pPr marL="1200150" lvl="3" indent="-342900" eaLnBrk="1" hangingPunct="1"/>
            <a:r>
              <a:rPr lang="en-US" sz="2800" dirty="0"/>
              <a:t>Lean individuals </a:t>
            </a:r>
          </a:p>
          <a:p>
            <a:pPr marL="1200150" lvl="3" indent="-342900" eaLnBrk="1" hangingPunct="1"/>
            <a:r>
              <a:rPr lang="en-US" sz="2800" dirty="0"/>
              <a:t>Very short individuals ( &lt;150cm) or very muscular </a:t>
            </a:r>
          </a:p>
          <a:p>
            <a:pPr marL="1200150" lvl="3" indent="-342900" eaLnBrk="1" hangingPunct="1"/>
            <a:r>
              <a:rPr lang="en-US" sz="2800" dirty="0"/>
              <a:t>Abnormal relationship between leg and trunk length </a:t>
            </a:r>
          </a:p>
          <a:p>
            <a:pPr marL="1200150" lvl="3" indent="-342900" eaLnBrk="1" hangingPunct="1">
              <a:buNone/>
            </a:pPr>
            <a:r>
              <a:rPr lang="en-US" sz="2800" dirty="0"/>
              <a:t>     ( e.g. Australian Aboriginals) – ratio of sitting height to standing height can be used</a:t>
            </a:r>
          </a:p>
          <a:p>
            <a:pPr marL="742950" lvl="2" indent="-342900" eaLnBrk="1" hangingPunct="1"/>
            <a:endParaRPr lang="en-US" sz="2800" dirty="0" smtClean="0"/>
          </a:p>
          <a:p>
            <a:pPr eaLnBrk="1" hangingPunct="1"/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63312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39800"/>
          </a:xfrm>
        </p:spPr>
        <p:txBody>
          <a:bodyPr/>
          <a:lstStyle/>
          <a:p>
            <a:pPr algn="l" eaLnBrk="1" hangingPunct="1"/>
            <a:r>
              <a:rPr lang="en-GB" sz="2800"/>
              <a:t>Classification of over weight ,obesity and CED in adults ( WHO, 2000)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591688"/>
              </p:ext>
            </p:extLst>
          </p:nvPr>
        </p:nvGraphicFramePr>
        <p:xfrm>
          <a:off x="0" y="1285875"/>
          <a:ext cx="12191999" cy="507206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296820"/>
                <a:gridCol w="7895179"/>
              </a:tblGrid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/>
                        <a:t>Body mass index</a:t>
                      </a:r>
                      <a:endParaRPr lang="en-GB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b="1" dirty="0" smtClean="0"/>
                        <a:t>Grade</a:t>
                      </a:r>
                      <a:endParaRPr lang="en-GB" sz="2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&lt;16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Grade </a:t>
                      </a:r>
                      <a:r>
                        <a:rPr lang="en-GB" sz="2600" dirty="0" smtClean="0"/>
                        <a:t>III CED</a:t>
                      </a:r>
                      <a:r>
                        <a:rPr lang="en-GB" sz="2600" baseline="0" dirty="0" smtClean="0"/>
                        <a:t> 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16.0-16.9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Grade </a:t>
                      </a:r>
                      <a:r>
                        <a:rPr lang="en-GB" sz="2600" dirty="0" smtClean="0"/>
                        <a:t>II CED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724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17.0-18.5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Underweight (grade </a:t>
                      </a:r>
                      <a:r>
                        <a:rPr lang="en-GB" sz="2600" dirty="0" smtClean="0"/>
                        <a:t>I, CED )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18.5-24.9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Normal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25.00-29.99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Overweight ( pre-obese)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30-34.9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Class I obese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 smtClean="0"/>
                        <a:t>35-39.9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Class II obese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4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&gt;40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600" dirty="0"/>
                        <a:t>Class III severe obesity</a:t>
                      </a:r>
                      <a:endParaRPr lang="en-GB" sz="2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21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3600" dirty="0"/>
              <a:t>Relationship between obesity and mortality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9459" name="Picture 2" descr="Body Mass Index and Mort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6"/>
            <a:ext cx="12192000" cy="557212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4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21976"/>
          </a:xfrm>
        </p:spPr>
        <p:txBody>
          <a:bodyPr/>
          <a:lstStyle/>
          <a:p>
            <a:pPr eaLnBrk="1" hangingPunct="1"/>
            <a:r>
              <a:rPr lang="en-GB" sz="2800" dirty="0"/>
              <a:t>Anthropometric assessment of body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4059"/>
            <a:ext cx="12192000" cy="5769629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is based on a model in which the body consists of two chemically distinct compartments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Fat and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Fat free mass ( skeletal muscle , non-skeletal muscle, and soft lean tissue and the skeleton)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Assessment of body fat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is the most variable component of the body which varies with age ,sex and weight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Measured by: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Skin fold thickness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Waist-to-hip circumference ratio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64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99247"/>
            <a:ext cx="10515600" cy="2389935"/>
          </a:xfrm>
        </p:spPr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20271"/>
            <a:ext cx="10515600" cy="5661211"/>
          </a:xfrm>
        </p:spPr>
        <p:txBody>
          <a:bodyPr>
            <a:normAutofit lnSpcReduction="10000"/>
          </a:bodyPr>
          <a:lstStyle/>
          <a:p>
            <a:pPr marL="574675" lvl="0" indent="-515938" algn="just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Nutritional assessment is the process of   estimating the nutritional position of </a:t>
            </a:r>
            <a:r>
              <a:rPr lang="en-US" sz="3200" dirty="0" smtClean="0">
                <a:solidFill>
                  <a:prstClr val="black"/>
                </a:solidFill>
              </a:rPr>
              <a:t>an </a:t>
            </a:r>
            <a:r>
              <a:rPr lang="en-US" sz="3200" dirty="0">
                <a:solidFill>
                  <a:prstClr val="black"/>
                </a:solidFill>
              </a:rPr>
              <a:t>individual or group, at a given point in time, by using proxy measurement of nutritional adequacy.</a:t>
            </a:r>
          </a:p>
          <a:p>
            <a:pPr marL="574675" lvl="0" indent="-515938" algn="just">
              <a:spcBef>
                <a:spcPct val="20000"/>
              </a:spcBef>
              <a:defRPr/>
            </a:pPr>
            <a:r>
              <a:rPr lang="en-US" sz="3200" dirty="0">
                <a:solidFill>
                  <a:prstClr val="black"/>
                </a:solidFill>
              </a:rPr>
              <a:t>It provides an indication of the adequacy of the balance between dietary </a:t>
            </a:r>
            <a:r>
              <a:rPr lang="en-US" sz="3200" dirty="0">
                <a:solidFill>
                  <a:srgbClr val="FF0000"/>
                </a:solidFill>
              </a:rPr>
              <a:t>intake and metabolic requirement. </a:t>
            </a:r>
          </a:p>
          <a:p>
            <a:pPr marL="900113" lvl="1" indent="-442913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GB" sz="2800" dirty="0">
                <a:solidFill>
                  <a:prstClr val="black"/>
                </a:solidFill>
              </a:rPr>
              <a:t>Can take one of four forms , surveillance, screening or intervention: </a:t>
            </a:r>
          </a:p>
          <a:p>
            <a:pPr marL="1430338" lvl="2" indent="-354013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prstClr val="black"/>
                </a:solidFill>
              </a:rPr>
              <a:t>Surveys </a:t>
            </a:r>
          </a:p>
          <a:p>
            <a:pPr marL="1430338" lvl="2" indent="-354013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prstClr val="black"/>
                </a:solidFill>
              </a:rPr>
              <a:t>Surveillance</a:t>
            </a:r>
          </a:p>
          <a:p>
            <a:pPr marL="1430338" lvl="2" indent="-354013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prstClr val="black"/>
                </a:solidFill>
              </a:rPr>
              <a:t>Screening or </a:t>
            </a:r>
          </a:p>
          <a:p>
            <a:pPr marL="1430338" lvl="2" indent="-354013">
              <a:lnSpc>
                <a:spcPct val="100000"/>
              </a:lnSpc>
              <a:spcBef>
                <a:spcPct val="20000"/>
              </a:spcBef>
              <a:defRPr/>
            </a:pPr>
            <a:r>
              <a:rPr lang="en-GB" sz="2800" dirty="0">
                <a:solidFill>
                  <a:prstClr val="black"/>
                </a:solidFill>
              </a:rPr>
              <a:t>Intervention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23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834" y="0"/>
            <a:ext cx="10753165" cy="6858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/>
              <a:t>Skin fold thickness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Provides an estimate of the size of subcutaneous fat depot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Assumptions: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Thickness to the subcutaneous adipose tissue reflects a constant proportion of the total body fat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selected skin fold sites are representative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Selected sites :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Biceps and Triceps (  mid point of the arm),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Sub-scapular ( left arm and shoulder relaxed ) 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Supra-iliac ( above iliac crest at mid axillary line  and </a:t>
            </a:r>
            <a:endParaRPr lang="en-GB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Mid axillary ( on the Axillary line at the level of xyphoid process 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Best measured by </a:t>
            </a:r>
            <a:r>
              <a:rPr lang="en-US" dirty="0" smtClean="0">
                <a:solidFill>
                  <a:srgbClr val="FF0000"/>
                </a:solidFill>
              </a:rPr>
              <a:t>precision skin fold thickness calipers </a:t>
            </a:r>
            <a:endParaRPr lang="en-GB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35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sz="2800"/>
              <a:t>Skin fold measurement 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2532" name="Picture 1" descr="Skin-Fold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643063"/>
            <a:ext cx="65008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08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1941" y="500063"/>
            <a:ext cx="10780059" cy="60007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Waist to hip circumference ratio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midway between the lowest rib cage and the anterior superior iliac spine divided by the circumference of the hip measured at the level of the greater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trochanter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femur (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widest point at the buttock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 to distinguish lower trunk ( hip and buttocks) and fatness in upper trunk (waist and abdomen)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Overnight fasting is needed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ratio is &gt; 1 in male and &gt;0.85 in female there is high risk of cardiovascular  complication and related deaths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2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290918" y="285751"/>
            <a:ext cx="10901082" cy="584041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en-US" sz="40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4000" dirty="0" smtClean="0"/>
              <a:t>Mid upper arm circumference (MUAC)</a:t>
            </a:r>
            <a:endParaRPr lang="en-GB" sz="4000" dirty="0" smtClean="0"/>
          </a:p>
          <a:p>
            <a:pPr algn="just" eaLnBrk="1" hangingPunct="1"/>
            <a:r>
              <a:rPr lang="en-US" sz="4000" dirty="0" smtClean="0"/>
              <a:t>MUAC in children is measured between ages 12 and 59 months with a tape. It is important that:</a:t>
            </a:r>
            <a:endParaRPr lang="en-GB" sz="4000" dirty="0" smtClean="0"/>
          </a:p>
          <a:p>
            <a:pPr lvl="1" algn="just" eaLnBrk="1" hangingPunct="1"/>
            <a:r>
              <a:rPr lang="en-US" sz="3600" dirty="0" smtClean="0"/>
              <a:t>MUAC is measured on the midpoint of the left arm</a:t>
            </a:r>
            <a:endParaRPr lang="en-GB" sz="3600" dirty="0" smtClean="0"/>
          </a:p>
          <a:p>
            <a:pPr lvl="1" algn="just" eaLnBrk="1" hangingPunct="1"/>
            <a:r>
              <a:rPr lang="en-US" sz="3600" dirty="0" smtClean="0"/>
              <a:t>The arm hangs freely alongside the body</a:t>
            </a:r>
            <a:endParaRPr lang="en-GB" sz="3600" dirty="0" smtClean="0"/>
          </a:p>
          <a:p>
            <a:pPr lvl="1" algn="just" eaLnBrk="1" hangingPunct="1"/>
            <a:r>
              <a:rPr lang="en-US" sz="3600" dirty="0" smtClean="0"/>
              <a:t>The tape is flat around the skin 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35752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571501"/>
            <a:ext cx="12192001" cy="5643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MUAC in children aged 12-59 months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eaLnBrk="1" fontAlgn="auto" hangingPunct="1"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overestimated in younger children and underestimated in older ones</a:t>
            </a:r>
          </a:p>
          <a:p>
            <a:pPr marL="804863" indent="-449263" eaLnBrk="1" fontAlgn="auto" hangingPunct="1"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measure of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wasting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when low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eaLnBrk="1" fontAlgn="auto" hangingPunct="1"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very good predictor of short term mortality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eaLnBrk="1" fontAlgn="auto" hangingPunct="1"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 single quick measurement with simple equipment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4863" indent="-449263" eaLnBrk="1" fontAlgn="auto" hangingPunct="1">
              <a:spcAft>
                <a:spcPts val="0"/>
              </a:spcAft>
              <a:tabLst>
                <a:tab pos="627063" algn="l"/>
              </a:tabLs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relatively large observer variability </a:t>
            </a:r>
          </a:p>
          <a:p>
            <a:pPr marL="804863" indent="-449263" eaLnBrk="1" fontAlgn="auto" hangingPunct="1">
              <a:spcAft>
                <a:spcPts val="0"/>
              </a:spcAft>
              <a:buNone/>
              <a:tabLst>
                <a:tab pos="627063" algn="l"/>
              </a:tabLs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 within and between) 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27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285751"/>
            <a:ext cx="8229600" cy="71437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3100" b="1" dirty="0"/>
              <a:t/>
            </a:r>
            <a:br>
              <a:rPr lang="en-GB" sz="3100" b="1" dirty="0"/>
            </a:br>
            <a:r>
              <a:rPr lang="en-GB" sz="3100" dirty="0"/>
              <a:t>Child Mid-Upper Arm Circumference Measurement</a:t>
            </a:r>
            <a:br>
              <a:rPr lang="en-GB" sz="3100" dirty="0"/>
            </a:br>
            <a:endParaRPr lang="en-GB" sz="3100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071564"/>
            <a:ext cx="821531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92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61964"/>
            <a:ext cx="6643688" cy="6110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0"/>
            <a:ext cx="8229600" cy="591671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700" dirty="0"/>
              <a:t/>
            </a:r>
            <a:br>
              <a:rPr lang="en-US" sz="2700" dirty="0"/>
            </a:br>
            <a:r>
              <a:rPr lang="en-US" sz="3100" dirty="0"/>
              <a:t>Pros and cons of anthropometric measurement 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17831"/>
              </p:ext>
            </p:extLst>
          </p:nvPr>
        </p:nvGraphicFramePr>
        <p:xfrm>
          <a:off x="0" y="1000126"/>
          <a:ext cx="12192000" cy="58578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17115"/>
                <a:gridCol w="6074885"/>
              </a:tblGrid>
              <a:tr h="6950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Pros 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/>
                        <a:t>Cons </a:t>
                      </a:r>
                      <a:endParaRPr lang="en-GB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1628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19075" algn="l"/>
                          <a:tab pos="457200" algn="l"/>
                        </a:tabLst>
                      </a:pPr>
                      <a:endParaRPr lang="en-US" sz="2800" dirty="0" smtClean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 smtClean="0"/>
                        <a:t>Quick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/>
                        <a:t>Cheaper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/>
                        <a:t>Give gradable results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/>
                        <a:t>More accepted by the community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/>
                        <a:t>Not invasive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/>
                        <a:t>Can be accurate and precise provides that standardized methods are used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2800" dirty="0"/>
                        <a:t>Can be used in evaluation of changes in  nutritional status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9075" algn="l"/>
                          <a:tab pos="457200" algn="l"/>
                        </a:tabLst>
                      </a:pPr>
                      <a:r>
                        <a:rPr lang="en-US" sz="2800" dirty="0"/>
                        <a:t>Used in screening tests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</a:tabLst>
                      </a:pPr>
                      <a:endParaRPr lang="en-US" sz="2800" dirty="0" smtClean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</a:tabLst>
                      </a:pPr>
                      <a:r>
                        <a:rPr lang="en-US" sz="2800" dirty="0" smtClean="0"/>
                        <a:t>Difficult </a:t>
                      </a:r>
                      <a:r>
                        <a:rPr lang="en-US" sz="2800" dirty="0"/>
                        <a:t>in selecting appropriate cut-off point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</a:tabLst>
                      </a:pPr>
                      <a:r>
                        <a:rPr lang="en-US" sz="2800" dirty="0"/>
                        <a:t>Limited diagnostic relevance ( only for type II nutrients)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</a:tabLst>
                      </a:pPr>
                      <a:r>
                        <a:rPr lang="en-US" sz="2800" dirty="0"/>
                        <a:t>Considerable potential for inaccuracy </a:t>
                      </a:r>
                      <a:endParaRPr lang="en-GB" sz="2800" dirty="0"/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4320" algn="l"/>
                        </a:tabLst>
                      </a:pPr>
                      <a:r>
                        <a:rPr lang="en-US" sz="2800" dirty="0"/>
                        <a:t>Need for reasonably precise age in children </a:t>
                      </a:r>
                      <a:endParaRPr lang="en-GB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717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155576"/>
            <a:ext cx="8229600" cy="97397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>CLINICAL METHOD 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1524000" y="766482"/>
            <a:ext cx="10668000" cy="598394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Changes in the superficial tissues or in organs near the surface of the body, which are readily seen or felt upon examination.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600" dirty="0"/>
              <a:t>These include changes in: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3600" dirty="0"/>
              <a:t>Eyes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3600" dirty="0"/>
              <a:t>Skin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3600" dirty="0"/>
              <a:t>Hair or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3600" dirty="0"/>
              <a:t>Thyroid gland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sz="3600" dirty="0" smtClean="0"/>
              <a:t> </a:t>
            </a:r>
            <a:endParaRPr lang="en-US" sz="4800" dirty="0"/>
          </a:p>
          <a:p>
            <a:pPr fontAlgn="auto">
              <a:spcAft>
                <a:spcPts val="0"/>
              </a:spcAft>
              <a:defRPr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864687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0"/>
            <a:ext cx="8229600" cy="104887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Common </a:t>
            </a:r>
            <a:r>
              <a:rPr lang="en-US" sz="4000" dirty="0"/>
              <a:t>indicators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0" y="1048871"/>
            <a:ext cx="12192000" cy="5661211"/>
          </a:xfrm>
        </p:spPr>
        <p:txBody>
          <a:bodyPr/>
          <a:lstStyle/>
          <a:p>
            <a:pPr lvl="2"/>
            <a:r>
              <a:rPr lang="en-US" sz="4800" dirty="0"/>
              <a:t>Edema </a:t>
            </a:r>
          </a:p>
          <a:p>
            <a:pPr lvl="2"/>
            <a:r>
              <a:rPr lang="en-US" sz="4800" dirty="0" smtClean="0"/>
              <a:t>Dyes-pigmentation </a:t>
            </a:r>
            <a:r>
              <a:rPr lang="en-US" sz="4800" dirty="0"/>
              <a:t>of the hair </a:t>
            </a:r>
          </a:p>
          <a:p>
            <a:pPr lvl="2"/>
            <a:r>
              <a:rPr lang="en-US" sz="4800" dirty="0"/>
              <a:t>Angular </a:t>
            </a:r>
            <a:r>
              <a:rPr lang="en-US" sz="4800" dirty="0" smtClean="0"/>
              <a:t>Stomatitis</a:t>
            </a:r>
            <a:endParaRPr lang="en-US" sz="4800" dirty="0"/>
          </a:p>
          <a:p>
            <a:pPr lvl="2"/>
            <a:r>
              <a:rPr lang="en-US" sz="4800" dirty="0"/>
              <a:t>Corneal lesions</a:t>
            </a:r>
          </a:p>
          <a:p>
            <a:pPr lvl="2"/>
            <a:r>
              <a:rPr lang="en-US" sz="4800" dirty="0"/>
              <a:t>Swelling (enlargement) of glands</a:t>
            </a:r>
          </a:p>
          <a:p>
            <a:pPr lvl="2"/>
            <a:r>
              <a:rPr lang="en-US" sz="4800" dirty="0"/>
              <a:t>Xerosis, etc. 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12112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047"/>
            <a:ext cx="10515600" cy="4791916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4400" b="1" dirty="0" smtClean="0">
                <a:solidFill>
                  <a:prstClr val="black"/>
                </a:solidFill>
              </a:rPr>
              <a:t>Direct methods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ANTHROPOMETRY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BIOPHYSICAL METHOD 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CLINICAL METHOD </a:t>
            </a:r>
            <a:endParaRPr lang="en-US" dirty="0">
              <a:solidFill>
                <a:prstClr val="black"/>
              </a:solidFill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</a:rPr>
              <a:t>DIETARY METHOD </a:t>
            </a:r>
            <a:endParaRPr lang="en-US" b="1" dirty="0" smtClean="0">
              <a:solidFill>
                <a:prstClr val="black"/>
              </a:solidFill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prstClr val="black"/>
                </a:solidFill>
              </a:rPr>
              <a:t>Indirect methods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prstClr val="black"/>
                </a:solidFill>
              </a:rPr>
              <a:t>Ecological methods</a:t>
            </a:r>
            <a:r>
              <a:rPr lang="en-US" sz="4000" b="1" dirty="0" smtClean="0">
                <a:solidFill>
                  <a:prstClr val="black"/>
                </a:solidFill>
              </a:rPr>
              <a:t>; </a:t>
            </a:r>
            <a:r>
              <a:rPr lang="en-US" sz="2400" b="1" dirty="0" smtClean="0">
                <a:solidFill>
                  <a:prstClr val="black"/>
                </a:solidFill>
              </a:rPr>
              <a:t>use population as a whole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Functional method; uses the effect of each diet on the body system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prstClr val="black"/>
                </a:solidFill>
              </a:rPr>
              <a:t>Vital statics. Uses mortality and morbidity figure to asses nutritional status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sz="4000" b="1" dirty="0">
              <a:solidFill>
                <a:prstClr val="black"/>
              </a:solidFill>
            </a:endParaRP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en-US" b="1" dirty="0" smtClean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8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77814"/>
            <a:ext cx="8229600" cy="1139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72353" y="524435"/>
            <a:ext cx="11519647" cy="560172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b="1" i="0" dirty="0" smtClean="0">
                <a:effectLst/>
                <a:latin typeface="HelveticaNeue"/>
              </a:rPr>
              <a:t>ADVANTAGES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 smtClean="0">
                <a:effectLst/>
                <a:latin typeface="HelveticaNeue"/>
              </a:rPr>
              <a:t>Fast &amp; Easy to perform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 smtClean="0">
                <a:effectLst/>
                <a:latin typeface="HelveticaNeue"/>
              </a:rPr>
              <a:t>Inexpensive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0" i="0" dirty="0" smtClean="0">
                <a:effectLst/>
                <a:latin typeface="HelveticaNeue"/>
              </a:rPr>
              <a:t>Non-invasive</a:t>
            </a:r>
          </a:p>
          <a:p>
            <a:pPr marL="457200" lvl="1" indent="0">
              <a:buNone/>
            </a:pPr>
            <a:r>
              <a:rPr lang="en-US" sz="4800" dirty="0">
                <a:solidFill>
                  <a:prstClr val="black"/>
                </a:solidFill>
              </a:rPr>
              <a:t>Limitation:</a:t>
            </a:r>
            <a:endParaRPr lang="en-US" sz="4000" dirty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Specificity is low; many of the signs are associated with a number of nutritional disorders as well as non-nutritional disorders. </a:t>
            </a:r>
            <a:endParaRPr lang="en-US" sz="4400" dirty="0">
              <a:solidFill>
                <a:prstClr val="black"/>
              </a:solidFill>
            </a:endParaRPr>
          </a:p>
          <a:p>
            <a:pPr lvl="1"/>
            <a:r>
              <a:rPr lang="en-US" sz="3200" dirty="0">
                <a:solidFill>
                  <a:prstClr val="black"/>
                </a:solidFill>
              </a:rPr>
              <a:t>Sensitivity is low; sign may appear in the recovery as well as the deficiency state </a:t>
            </a:r>
          </a:p>
          <a:p>
            <a:pPr marL="457200" lvl="1" indent="0">
              <a:buNone/>
            </a:pPr>
            <a:endParaRPr lang="en-US" sz="4400" dirty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708896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Laboratory assessment of nutritional status</a:t>
            </a:r>
            <a:endParaRPr lang="en-GB" dirty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800600" y="4292601"/>
            <a:ext cx="4414838" cy="1566863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98989"/>
                </a:solidFill>
              </a:rPr>
              <a:t>.</a:t>
            </a:r>
            <a:endParaRPr lang="en-GB" dirty="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3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09282" y="282388"/>
            <a:ext cx="11882718" cy="6075551"/>
          </a:xfrm>
        </p:spPr>
        <p:txBody>
          <a:bodyPr/>
          <a:lstStyle/>
          <a:p>
            <a:pPr algn="just" eaLnBrk="1" hangingPunct="1"/>
            <a:r>
              <a:rPr lang="en-US" sz="4000" dirty="0" smtClean="0"/>
              <a:t>Are used to determine the amount of </a:t>
            </a:r>
            <a:r>
              <a:rPr lang="en-US" sz="4000" dirty="0" smtClean="0">
                <a:solidFill>
                  <a:srgbClr val="FF0000"/>
                </a:solidFill>
              </a:rPr>
              <a:t>nutrients</a:t>
            </a:r>
            <a:r>
              <a:rPr lang="en-US" sz="4000" dirty="0" smtClean="0"/>
              <a:t> ( proteins, amino acids, Fe, Vitamin ), in cellular components influenced by nutrients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4000" dirty="0" smtClean="0"/>
              <a:t>     ( hemoglobin ,enzymes) , or metabolites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4000" dirty="0" smtClean="0"/>
              <a:t>    ( pyruvate , xanthuric acid), in tissues ( organs muscles ) and body fluids ( blood ,urine) </a:t>
            </a:r>
          </a:p>
          <a:p>
            <a:pPr algn="just" eaLnBrk="1" hangingPunct="1"/>
            <a:r>
              <a:rPr lang="en-US" sz="4000" dirty="0" smtClean="0">
                <a:solidFill>
                  <a:srgbClr val="FF0000"/>
                </a:solidFill>
              </a:rPr>
              <a:t>Detects sub clinical deficiency states    </a:t>
            </a:r>
            <a:endParaRPr lang="en-GB" sz="4000" dirty="0" smtClean="0">
              <a:solidFill>
                <a:srgbClr val="FF0000"/>
              </a:solidFill>
            </a:endParaRPr>
          </a:p>
          <a:p>
            <a:pPr algn="just" eaLnBrk="1" hangingPunct="1"/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417909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and dis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ADVANTAGES</a:t>
            </a:r>
          </a:p>
          <a:p>
            <a:pPr lvl="0"/>
            <a:r>
              <a:rPr lang="en-US" sz="4400" dirty="0"/>
              <a:t>Detects sub clinical deficiency states </a:t>
            </a:r>
            <a:endParaRPr lang="en-US" sz="4000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4800" b="1" dirty="0" smtClean="0">
                <a:solidFill>
                  <a:prstClr val="black"/>
                </a:solidFill>
              </a:rPr>
              <a:t>   limitation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tests can be complex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requires expensive equipment 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 needs highly trained staff.</a:t>
            </a:r>
          </a:p>
          <a:p>
            <a:r>
              <a:rPr lang="en-US" sz="4000" dirty="0" smtClean="0">
                <a:solidFill>
                  <a:prstClr val="black"/>
                </a:solidFill>
              </a:rPr>
              <a:t>Involves invasive procedure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273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method of nutritional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Contents</a:t>
            </a:r>
          </a:p>
          <a:p>
            <a:r>
              <a:rPr lang="en-US" sz="4800" dirty="0" smtClean="0"/>
              <a:t>Level of </a:t>
            </a:r>
            <a:r>
              <a:rPr lang="en-US" sz="4800" dirty="0" smtClean="0"/>
              <a:t>assessment</a:t>
            </a:r>
            <a:endParaRPr lang="en-US" sz="4800" dirty="0" smtClean="0"/>
          </a:p>
          <a:p>
            <a:r>
              <a:rPr lang="en-US" sz="4800" dirty="0" smtClean="0"/>
              <a:t>Classification of dietary methods</a:t>
            </a:r>
          </a:p>
          <a:p>
            <a:r>
              <a:rPr lang="en-US" sz="4800" dirty="0" smtClean="0"/>
              <a:t>Limitation and dis advantages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840835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600" dirty="0">
                <a:solidFill>
                  <a:prstClr val="black"/>
                </a:solidFill>
              </a:rPr>
              <a:t>Measuring food consumption at the national level</a:t>
            </a:r>
            <a:br>
              <a:rPr lang="en-GB" sz="36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874059"/>
            <a:ext cx="11326906" cy="5983941"/>
          </a:xfrm>
        </p:spPr>
        <p:txBody>
          <a:bodyPr/>
          <a:lstStyle/>
          <a:p>
            <a:pPr marL="0" lvl="0" indent="0" algn="just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</a:rPr>
              <a:t>Food balance sheet </a:t>
            </a:r>
          </a:p>
          <a:p>
            <a:pPr lvl="0" algn="just"/>
            <a:r>
              <a:rPr lang="en-GB" dirty="0">
                <a:solidFill>
                  <a:prstClr val="black"/>
                </a:solidFill>
              </a:rPr>
              <a:t>Provides a comprehensive picture of patterns of  country’s food supply during specified reference period, </a:t>
            </a:r>
            <a:r>
              <a:rPr lang="en-GB" dirty="0">
                <a:solidFill>
                  <a:srgbClr val="0070C0"/>
                </a:solidFill>
              </a:rPr>
              <a:t>calculated from the annual production of food, changes in stokes, imports , exports, and distribution of food </a:t>
            </a:r>
            <a:r>
              <a:rPr lang="en-GB" dirty="0">
                <a:solidFill>
                  <a:prstClr val="black"/>
                </a:solidFill>
              </a:rPr>
              <a:t>over various uses within the </a:t>
            </a:r>
            <a:r>
              <a:rPr lang="en-GB" dirty="0" smtClean="0">
                <a:solidFill>
                  <a:prstClr val="black"/>
                </a:solidFill>
              </a:rPr>
              <a:t>country.</a:t>
            </a:r>
          </a:p>
          <a:p>
            <a:pPr lvl="0" algn="just" eaLnBrk="1" hangingPunct="1"/>
            <a:r>
              <a:rPr lang="en-GB" b="1" dirty="0">
                <a:solidFill>
                  <a:srgbClr val="FF0000"/>
                </a:solidFill>
              </a:rPr>
              <a:t>Total diet studies</a:t>
            </a:r>
          </a:p>
          <a:p>
            <a:pPr lvl="0" algn="just"/>
            <a:r>
              <a:rPr lang="en-GB" dirty="0">
                <a:solidFill>
                  <a:prstClr val="black"/>
                </a:solidFill>
              </a:rPr>
              <a:t>Studies specifically designed to establish by </a:t>
            </a:r>
            <a:r>
              <a:rPr lang="en-GB" dirty="0">
                <a:solidFill>
                  <a:srgbClr val="0070C0"/>
                </a:solidFill>
              </a:rPr>
              <a:t>chemical analysis </a:t>
            </a:r>
            <a:r>
              <a:rPr lang="en-GB" dirty="0">
                <a:solidFill>
                  <a:prstClr val="black"/>
                </a:solidFill>
              </a:rPr>
              <a:t>the dietary intake of food contaminants by a person consuming a typical diet </a:t>
            </a:r>
          </a:p>
          <a:p>
            <a:pPr lvl="1" algn="just" eaLnBrk="1" hangingPunct="1"/>
            <a:r>
              <a:rPr lang="en-GB" sz="3200" dirty="0">
                <a:solidFill>
                  <a:prstClr val="black"/>
                </a:solidFill>
              </a:rPr>
              <a:t>Food are collected from different places and prepared table ready, </a:t>
            </a:r>
            <a:r>
              <a:rPr lang="en-GB" sz="3200" dirty="0">
                <a:solidFill>
                  <a:srgbClr val="FF0000"/>
                </a:solidFill>
              </a:rPr>
              <a:t>homogenized</a:t>
            </a:r>
            <a:r>
              <a:rPr lang="en-GB" sz="3200" dirty="0">
                <a:solidFill>
                  <a:prstClr val="black"/>
                </a:solidFill>
              </a:rPr>
              <a:t> and </a:t>
            </a:r>
            <a:r>
              <a:rPr lang="en-GB" sz="3200" dirty="0">
                <a:solidFill>
                  <a:srgbClr val="FF0000"/>
                </a:solidFill>
              </a:rPr>
              <a:t>analysed</a:t>
            </a:r>
            <a:r>
              <a:rPr lang="en-GB" sz="3200" dirty="0">
                <a:solidFill>
                  <a:prstClr val="black"/>
                </a:solidFill>
              </a:rPr>
              <a:t> in central laboratories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prstClr val="black"/>
                </a:solidFill>
              </a:rPr>
              <a:t>Measuring food consumption at the household level </a:t>
            </a:r>
            <a:r>
              <a:rPr lang="en-GB" sz="2800" dirty="0">
                <a:solidFill>
                  <a:prstClr val="black"/>
                </a:solidFill>
              </a:rPr>
              <a:t/>
            </a:r>
            <a:br>
              <a:rPr lang="en-GB" sz="28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41295"/>
            <a:ext cx="10972800" cy="5184870"/>
          </a:xfrm>
        </p:spPr>
        <p:txBody>
          <a:bodyPr/>
          <a:lstStyle/>
          <a:p>
            <a:pPr lvl="2" algn="just" eaLnBrk="1" hangingPunct="1"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Food account method- </a:t>
            </a:r>
            <a:r>
              <a:rPr lang="en-GB" sz="3200" dirty="0">
                <a:solidFill>
                  <a:prstClr val="black"/>
                </a:solidFill>
              </a:rPr>
              <a:t>daily record of all </a:t>
            </a:r>
            <a:r>
              <a:rPr lang="en-GB" sz="3200" dirty="0">
                <a:solidFill>
                  <a:srgbClr val="0070C0"/>
                </a:solidFill>
              </a:rPr>
              <a:t>food entering the household,</a:t>
            </a:r>
            <a:r>
              <a:rPr lang="en-GB" sz="3200" dirty="0">
                <a:solidFill>
                  <a:prstClr val="black"/>
                </a:solidFill>
              </a:rPr>
              <a:t> either purchased , received as gifts, or produced for HH use during the specified period ( </a:t>
            </a:r>
            <a:r>
              <a:rPr lang="en-GB" sz="3200" dirty="0" err="1">
                <a:solidFill>
                  <a:prstClr val="black"/>
                </a:solidFill>
              </a:rPr>
              <a:t>e.g</a:t>
            </a:r>
            <a:r>
              <a:rPr lang="en-GB" sz="3200" dirty="0">
                <a:solidFill>
                  <a:prstClr val="black"/>
                </a:solidFill>
              </a:rPr>
              <a:t> 7ds) </a:t>
            </a:r>
          </a:p>
          <a:p>
            <a:pPr lvl="2" algn="just" eaLnBrk="1" hangingPunct="1">
              <a:lnSpc>
                <a:spcPct val="150000"/>
              </a:lnSpc>
            </a:pPr>
            <a:r>
              <a:rPr lang="en-GB" sz="3200" dirty="0">
                <a:solidFill>
                  <a:srgbClr val="FF0000"/>
                </a:solidFill>
              </a:rPr>
              <a:t>Household food record method- </a:t>
            </a:r>
            <a:r>
              <a:rPr lang="en-GB" sz="3200" dirty="0">
                <a:solidFill>
                  <a:prstClr val="black"/>
                </a:solidFill>
              </a:rPr>
              <a:t>emphasizes the food </a:t>
            </a:r>
            <a:r>
              <a:rPr lang="en-GB" sz="3200" dirty="0">
                <a:solidFill>
                  <a:srgbClr val="0070C0"/>
                </a:solidFill>
              </a:rPr>
              <a:t>actually consumed </a:t>
            </a:r>
            <a:r>
              <a:rPr lang="en-GB" sz="3200" dirty="0">
                <a:solidFill>
                  <a:prstClr val="black"/>
                </a:solidFill>
              </a:rPr>
              <a:t>by the household members rather than purchased or obtained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38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7165"/>
          </a:xfrm>
        </p:spPr>
        <p:txBody>
          <a:bodyPr/>
          <a:lstStyle/>
          <a:p>
            <a:r>
              <a:rPr lang="en-GB" sz="3600" dirty="0">
                <a:solidFill>
                  <a:prstClr val="black"/>
                </a:solidFill>
              </a:rPr>
              <a:t>Measuring food consumption of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47165"/>
            <a:ext cx="10972800" cy="5782235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tabLst>
                <a:tab pos="265113" algn="l"/>
                <a:tab pos="354013" algn="l"/>
              </a:tabLst>
              <a:defRPr/>
            </a:pPr>
            <a:r>
              <a:rPr lang="en-GB" sz="3200" dirty="0" smtClean="0">
                <a:solidFill>
                  <a:srgbClr val="FF0000"/>
                </a:solidFill>
              </a:rPr>
              <a:t> two assessment methods </a:t>
            </a:r>
          </a:p>
          <a:p>
            <a:pPr lvl="1" algn="just" eaLnBrk="1" fontAlgn="auto" hangingPunct="1">
              <a:lnSpc>
                <a:spcPct val="150000"/>
              </a:lnSpc>
              <a:spcAft>
                <a:spcPts val="0"/>
              </a:spcAft>
              <a:tabLst>
                <a:tab pos="265113" algn="l"/>
                <a:tab pos="354013" algn="l"/>
              </a:tabLst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Quantitative </a:t>
            </a:r>
            <a:r>
              <a:rPr lang="en-GB" sz="3200" dirty="0">
                <a:solidFill>
                  <a:prstClr val="black"/>
                </a:solidFill>
              </a:rPr>
              <a:t>daily consumption methods ( current intake) 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tabLst>
                <a:tab pos="265113" algn="l"/>
                <a:tab pos="354013" algn="l"/>
              </a:tabLst>
              <a:defRPr/>
            </a:pPr>
            <a:r>
              <a:rPr lang="en-GB" sz="3200" dirty="0">
                <a:solidFill>
                  <a:prstClr val="black"/>
                </a:solidFill>
              </a:rPr>
              <a:t>Consists of recalls or records designed to measure the quantity of the individual food consumed over a 1-day </a:t>
            </a:r>
            <a:r>
              <a:rPr lang="en-GB" sz="3200" dirty="0" smtClean="0">
                <a:solidFill>
                  <a:prstClr val="black"/>
                </a:solidFill>
              </a:rPr>
              <a:t>period.</a:t>
            </a:r>
          </a:p>
          <a:p>
            <a:pPr lvl="2" algn="just" eaLnBrk="1" fontAlgn="auto" hangingPunct="1">
              <a:lnSpc>
                <a:spcPct val="150000"/>
              </a:lnSpc>
              <a:spcAft>
                <a:spcPts val="0"/>
              </a:spcAft>
              <a:tabLst>
                <a:tab pos="265113" algn="l"/>
                <a:tab pos="354013" algn="l"/>
              </a:tabLst>
              <a:defRPr/>
            </a:pPr>
            <a:r>
              <a:rPr lang="en-GB" sz="3200" dirty="0" smtClean="0">
                <a:solidFill>
                  <a:prstClr val="black"/>
                </a:solidFill>
              </a:rPr>
              <a:t> Dietary </a:t>
            </a:r>
            <a:r>
              <a:rPr lang="en-GB" sz="3200" dirty="0">
                <a:solidFill>
                  <a:prstClr val="black"/>
                </a:solidFill>
              </a:rPr>
              <a:t>history and food frequency </a:t>
            </a:r>
            <a:r>
              <a:rPr lang="en-GB" sz="3200" dirty="0" smtClean="0">
                <a:solidFill>
                  <a:prstClr val="black"/>
                </a:solidFill>
              </a:rPr>
              <a:t>questionnaire used </a:t>
            </a:r>
            <a:r>
              <a:rPr lang="en-GB" sz="3200" dirty="0">
                <a:solidFill>
                  <a:prstClr val="black"/>
                </a:solidFill>
              </a:rPr>
              <a:t>to obtain retrospective information on the patterns of food use during a longer , less precisely defined time period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67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/>
              <a:t>24 hour recall method 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143001"/>
            <a:ext cx="12191999" cy="5540187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Subjects are asked to remember whatever they consumed within the last 24 hours. This includes all beverages, snacks, dessert,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sufficient to describe an individual’s  usual intake of food and nutrients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single day recalls increase the validity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standardized protocol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Pretesting before wider application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ü"/>
            </a:pP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1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364" y="188259"/>
            <a:ext cx="10887635" cy="6526866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u="sng" dirty="0"/>
              <a:t>Advantage</a:t>
            </a:r>
            <a:r>
              <a:rPr lang="en-US" sz="3300" dirty="0"/>
              <a:t>:</a:t>
            </a:r>
            <a:endParaRPr lang="en-GB" sz="3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Relatively cheap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Quick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Less respondent burden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No chance for the respondents to change their dietary habit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300" u="sng" dirty="0"/>
              <a:t>Disadvantages </a:t>
            </a:r>
            <a:endParaRPr lang="en-GB" sz="33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It doesn’t indicate the usual intake unless conducts for representative days for a particular nutrient intake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Respondent memory laps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desirability bias ( </a:t>
            </a:r>
            <a:r>
              <a:rPr lang="en-US" i="1" dirty="0" smtClean="0"/>
              <a:t>the flat slop syndrome</a:t>
            </a:r>
            <a:r>
              <a:rPr lang="en-US" dirty="0" smtClean="0"/>
              <a:t> )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Has less precision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Accuracy depends on the respondents ability to estimate the portion sizes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436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887505"/>
            <a:ext cx="10515600" cy="2578194"/>
          </a:xfrm>
        </p:spPr>
        <p:txBody>
          <a:bodyPr/>
          <a:lstStyle/>
          <a:p>
            <a:r>
              <a:rPr lang="en-US" dirty="0" smtClean="0"/>
              <a:t>We will see only the direct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3376"/>
            <a:ext cx="10515600" cy="6064624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GB" sz="6500" dirty="0">
                <a:solidFill>
                  <a:srgbClr val="FF0000"/>
                </a:solidFill>
              </a:rPr>
              <a:t>Anthropometric Method of Nutritional </a:t>
            </a:r>
            <a:r>
              <a:rPr lang="en-GB" sz="6500" dirty="0" smtClean="0">
                <a:solidFill>
                  <a:srgbClr val="FF0000"/>
                </a:solidFill>
              </a:rPr>
              <a:t>assessment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5800" dirty="0">
                <a:solidFill>
                  <a:prstClr val="black"/>
                </a:solidFill>
              </a:rPr>
              <a:t>Measurement of the variations of the physical dimensions and the gross composition of the human body at different age levels and degrees of </a:t>
            </a:r>
            <a:r>
              <a:rPr lang="en-US" sz="5800" dirty="0" smtClean="0">
                <a:solidFill>
                  <a:prstClr val="black"/>
                </a:solidFill>
              </a:rPr>
              <a:t>nutrition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5800" dirty="0">
                <a:solidFill>
                  <a:prstClr val="black"/>
                </a:solidFill>
              </a:rPr>
              <a:t>Used for assessment of growth in developing countries</a:t>
            </a:r>
          </a:p>
          <a:p>
            <a:pPr lvl="0" algn="just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GB" sz="5800" dirty="0">
                <a:solidFill>
                  <a:prstClr val="black"/>
                </a:solidFill>
              </a:rPr>
              <a:t>Anthropometric assessment </a:t>
            </a:r>
            <a:r>
              <a:rPr lang="en-GB" sz="5800" dirty="0">
                <a:solidFill>
                  <a:srgbClr val="FF0000"/>
                </a:solidFill>
              </a:rPr>
              <a:t>is done for two purposes </a:t>
            </a:r>
          </a:p>
          <a:p>
            <a:pPr marL="742950" lvl="1" indent="-285750"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5800" dirty="0">
                <a:solidFill>
                  <a:prstClr val="black"/>
                </a:solidFill>
              </a:rPr>
              <a:t>Anthropometric measurements of growth </a:t>
            </a:r>
            <a:endParaRPr lang="en-GB" sz="5800" dirty="0">
              <a:solidFill>
                <a:prstClr val="black"/>
              </a:solidFill>
            </a:endParaRPr>
          </a:p>
          <a:p>
            <a:pPr marL="742950" lvl="1" indent="-285750" algn="just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5800" dirty="0">
                <a:solidFill>
                  <a:prstClr val="black"/>
                </a:solidFill>
              </a:rPr>
              <a:t>Anthropometric measurements of body composition </a:t>
            </a:r>
            <a:endParaRPr lang="en-GB" sz="5800" dirty="0">
              <a:solidFill>
                <a:prstClr val="black"/>
              </a:solidFill>
            </a:endParaRPr>
          </a:p>
          <a:p>
            <a:pPr lvl="2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5100" dirty="0">
                <a:solidFill>
                  <a:prstClr val="black"/>
                </a:solidFill>
              </a:rPr>
              <a:t>Measurement of fat </a:t>
            </a:r>
            <a:endParaRPr lang="en-GB" sz="5100" dirty="0">
              <a:solidFill>
                <a:prstClr val="black"/>
              </a:solidFill>
            </a:endParaRPr>
          </a:p>
          <a:p>
            <a:pPr lvl="2" algn="just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5100" dirty="0">
                <a:solidFill>
                  <a:prstClr val="black"/>
                </a:solidFill>
              </a:rPr>
              <a:t>Measurement of fat-free mass </a:t>
            </a:r>
            <a:endParaRPr lang="en-GB" sz="5100" dirty="0">
              <a:solidFill>
                <a:prstClr val="black"/>
              </a:solidFill>
            </a:endParaRP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827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96925"/>
          </a:xfrm>
        </p:spPr>
        <p:txBody>
          <a:bodyPr/>
          <a:lstStyle/>
          <a:p>
            <a:pPr algn="l" eaLnBrk="1" hangingPunct="1"/>
            <a:r>
              <a:rPr lang="en-GB" smtClean="0"/>
              <a:t>Estimated food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71564"/>
            <a:ext cx="11049000" cy="5786436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3600" dirty="0" smtClean="0"/>
              <a:t>The respondent is </a:t>
            </a:r>
            <a:r>
              <a:rPr lang="en-GB" sz="3600" dirty="0" smtClean="0">
                <a:solidFill>
                  <a:srgbClr val="FF0000"/>
                </a:solidFill>
              </a:rPr>
              <a:t>asked to record </a:t>
            </a:r>
            <a:r>
              <a:rPr lang="en-GB" sz="3600" dirty="0" smtClean="0"/>
              <a:t>, at the time of consumption all food and beverages ( including snakes) eaten in household measures  for a specified period of time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3600" dirty="0" smtClean="0"/>
              <a:t>Standard household measures should be used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3600" dirty="0" smtClean="0"/>
              <a:t>Number of days included depends on the objective ( average intake or usual intake)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3600" dirty="0" smtClean="0"/>
              <a:t>The approach varies with the objective to be met 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GB" sz="3600" dirty="0" smtClean="0"/>
              <a:t>Weekends should be proportionately included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29793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9553"/>
            <a:ext cx="10972800" cy="5728447"/>
          </a:xfrm>
        </p:spPr>
        <p:txBody>
          <a:bodyPr/>
          <a:lstStyle/>
          <a:p>
            <a:r>
              <a:rPr lang="en-US" sz="4000" dirty="0" smtClean="0"/>
              <a:t>Advantages</a:t>
            </a:r>
          </a:p>
          <a:p>
            <a:pPr marL="0" indent="0">
              <a:buNone/>
            </a:pPr>
            <a:r>
              <a:rPr lang="en-US" sz="4000" dirty="0" smtClean="0"/>
              <a:t>     Less respondent burden</a:t>
            </a:r>
          </a:p>
          <a:p>
            <a:pPr marL="0" indent="0">
              <a:buNone/>
            </a:pPr>
            <a:r>
              <a:rPr lang="en-US" sz="4000" dirty="0" smtClean="0"/>
              <a:t>     Cheaper than  WRM</a:t>
            </a:r>
          </a:p>
          <a:p>
            <a:pPr marL="0" indent="0">
              <a:buNone/>
            </a:pPr>
            <a:r>
              <a:rPr lang="en-US" sz="4000" dirty="0" smtClean="0"/>
              <a:t>     Less time is used</a:t>
            </a:r>
          </a:p>
          <a:p>
            <a:r>
              <a:rPr lang="en-US" sz="4000" dirty="0" smtClean="0"/>
              <a:t>Disadvantages</a:t>
            </a:r>
          </a:p>
          <a:p>
            <a:pPr lvl="1"/>
            <a:r>
              <a:rPr lang="en-US" sz="4000" dirty="0" smtClean="0"/>
              <a:t>Estimation of portion size</a:t>
            </a:r>
          </a:p>
          <a:p>
            <a:pPr lvl="1"/>
            <a:r>
              <a:rPr lang="en-US" sz="4000" dirty="0" smtClean="0"/>
              <a:t>Social desirability </a:t>
            </a:r>
            <a:r>
              <a:rPr lang="en-US" sz="4000" dirty="0" err="1" smtClean="0"/>
              <a:t>biase</a:t>
            </a:r>
            <a:endParaRPr lang="en-US" sz="40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152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>
                <a:solidFill>
                  <a:srgbClr val="FF0000"/>
                </a:solidFill>
              </a:rPr>
              <a:t>Weighed record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85874"/>
            <a:ext cx="11049000" cy="5572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most precise method available for measuring usual food and nutrient intake of individuals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 weighed record method the subject, parent, or caretaker is instructed to weigh all foods and beverages consumed during the time period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 mixed dishes the weight of the ingredients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      ( raw and after cooking) should be measured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Amount of food taken outside home recorded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GB" dirty="0" smtClean="0"/>
              <a:t>    ( </a:t>
            </a:r>
            <a:r>
              <a:rPr lang="en-GB" sz="3000" i="1" dirty="0"/>
              <a:t>measure with duplicate bought from the restaurant) </a:t>
            </a:r>
          </a:p>
        </p:txBody>
      </p:sp>
    </p:spTree>
    <p:extLst>
      <p:ext uri="{BB962C8B-B14F-4D97-AF65-F5344CB8AC3E}">
        <p14:creationId xmlns:p14="http://schemas.microsoft.com/office/powerpoint/2010/main" val="378314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196788" y="0"/>
            <a:ext cx="10995212" cy="6858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u="sng" dirty="0" smtClean="0"/>
              <a:t>Advantages</a:t>
            </a:r>
            <a:r>
              <a:rPr lang="en-US" dirty="0" smtClean="0"/>
              <a:t>: </a:t>
            </a:r>
            <a:endParaRPr lang="en-GB" dirty="0" smtClean="0"/>
          </a:p>
          <a:p>
            <a:pPr eaLnBrk="1" hangingPunct="1"/>
            <a:r>
              <a:rPr lang="en-US" dirty="0" smtClean="0"/>
              <a:t>It is more accurate ( high reproducibility)  </a:t>
            </a:r>
            <a:endParaRPr lang="en-GB" dirty="0" smtClean="0"/>
          </a:p>
          <a:p>
            <a:pPr eaLnBrk="1" hangingPunct="1"/>
            <a:r>
              <a:rPr lang="en-US" dirty="0" smtClean="0"/>
              <a:t>There is no respondent memory loss </a:t>
            </a:r>
            <a:endParaRPr lang="en-GB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u="sng" dirty="0" smtClean="0"/>
              <a:t>Disadvantage </a:t>
            </a:r>
            <a:endParaRPr lang="en-GB" dirty="0" smtClean="0"/>
          </a:p>
          <a:p>
            <a:pPr eaLnBrk="1" hangingPunct="1"/>
            <a:r>
              <a:rPr lang="en-US" dirty="0" smtClean="0"/>
              <a:t>High respondent burden </a:t>
            </a:r>
            <a:endParaRPr lang="en-GB" dirty="0" smtClean="0"/>
          </a:p>
          <a:p>
            <a:pPr eaLnBrk="1" hangingPunct="1"/>
            <a:r>
              <a:rPr lang="en-US" dirty="0" smtClean="0"/>
              <a:t>Change of the dietary habit during survey due to fear of burden ( </a:t>
            </a:r>
            <a:r>
              <a:rPr lang="en-US" sz="2800" i="1" dirty="0"/>
              <a:t>fear of burden or impressing the investigator) </a:t>
            </a:r>
            <a:endParaRPr lang="en-GB" sz="2800" i="1" dirty="0"/>
          </a:p>
          <a:p>
            <a:pPr eaLnBrk="1" hangingPunct="1"/>
            <a:r>
              <a:rPr lang="en-US" dirty="0" smtClean="0"/>
              <a:t>Needs literate and numerate respondents </a:t>
            </a:r>
            <a:endParaRPr lang="en-GB" dirty="0" smtClean="0"/>
          </a:p>
          <a:p>
            <a:pPr eaLnBrk="1" hangingPunct="1"/>
            <a:r>
              <a:rPr lang="en-US" dirty="0" smtClean="0"/>
              <a:t>Costly 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19778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FF0000"/>
                </a:solidFill>
              </a:rPr>
              <a:t>Dietary history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27847" y="1285874"/>
            <a:ext cx="11264153" cy="55721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Assess the nutrient intake over a longer period of time,( often a month)  usually to see the association between </a:t>
            </a:r>
            <a:r>
              <a:rPr lang="en-US" sz="3600" dirty="0" smtClean="0">
                <a:solidFill>
                  <a:srgbClr val="FF0000"/>
                </a:solidFill>
              </a:rPr>
              <a:t>diet</a:t>
            </a:r>
            <a:r>
              <a:rPr lang="en-US" sz="3600" dirty="0" smtClean="0"/>
              <a:t> and</a:t>
            </a:r>
            <a:r>
              <a:rPr lang="en-US" sz="3600" dirty="0" smtClean="0">
                <a:solidFill>
                  <a:srgbClr val="FF0000"/>
                </a:solidFill>
              </a:rPr>
              <a:t> disease</a:t>
            </a:r>
          </a:p>
          <a:p>
            <a:pPr eaLnBrk="1" hangingPunct="1"/>
            <a:r>
              <a:rPr lang="en-US" sz="3600" dirty="0" smtClean="0"/>
              <a:t>Conducted by trained interviewer</a:t>
            </a:r>
          </a:p>
          <a:p>
            <a:pPr eaLnBrk="1" hangingPunct="1"/>
            <a:r>
              <a:rPr lang="en-US" sz="3600" dirty="0" smtClean="0"/>
              <a:t>Has three components </a:t>
            </a:r>
          </a:p>
          <a:p>
            <a:pPr lvl="1" eaLnBrk="1" hangingPunct="1"/>
            <a:r>
              <a:rPr lang="en-US" sz="3600" dirty="0" smtClean="0"/>
              <a:t>Interview on the overall pattern of eating ( e.g. what do you usually  eat for breakfast?)</a:t>
            </a:r>
          </a:p>
          <a:p>
            <a:pPr lvl="1" eaLnBrk="1" hangingPunct="1"/>
            <a:r>
              <a:rPr lang="en-US" sz="3600" dirty="0" smtClean="0"/>
              <a:t> Frequency of consumption of specific food item</a:t>
            </a:r>
          </a:p>
          <a:p>
            <a:pPr lvl="1" eaLnBrk="1" hangingPunct="1"/>
            <a:r>
              <a:rPr lang="en-US" sz="3600" dirty="0" smtClean="0"/>
              <a:t>Subjects record their intake for three days</a:t>
            </a:r>
          </a:p>
          <a:p>
            <a:pPr eaLnBrk="1" hangingPunct="1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189125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5388" y="500064"/>
            <a:ext cx="10766612" cy="60721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Indicate dietary habit of an individual or group of people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applied to a specific dietary habit or intake of specific nutrient of interest (  alcohol intake, fat intake )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respondent burden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Overemphasizes the regularity of the dietary pattern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difficult to validate 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highly trained interviewer</a:t>
            </a:r>
            <a:endParaRPr lang="en-GB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86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024063" y="0"/>
            <a:ext cx="8158162" cy="605118"/>
          </a:xfrm>
        </p:spPr>
        <p:txBody>
          <a:bodyPr/>
          <a:lstStyle/>
          <a:p>
            <a:pPr algn="l" eaLnBrk="1" hangingPunct="1"/>
            <a:r>
              <a:rPr lang="en-GB" dirty="0" smtClean="0"/>
              <a:t>Food frequency questionnaire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277470" y="605119"/>
            <a:ext cx="10914529" cy="5806796"/>
          </a:xfrm>
        </p:spPr>
        <p:txBody>
          <a:bodyPr/>
          <a:lstStyle/>
          <a:p>
            <a:pPr algn="just" eaLnBrk="1" hangingPunct="1"/>
            <a:r>
              <a:rPr lang="en-US" sz="4000" dirty="0" smtClean="0"/>
              <a:t>Uses </a:t>
            </a:r>
            <a:r>
              <a:rPr lang="en-US" sz="4000" dirty="0" smtClean="0">
                <a:solidFill>
                  <a:srgbClr val="0070C0"/>
                </a:solidFill>
              </a:rPr>
              <a:t>comprehensive list of specific food items </a:t>
            </a:r>
            <a:r>
              <a:rPr lang="en-US" sz="4000" dirty="0" smtClean="0"/>
              <a:t>to record intakes over a given period.</a:t>
            </a:r>
          </a:p>
          <a:p>
            <a:pPr algn="just" eaLnBrk="1" hangingPunct="1"/>
            <a:r>
              <a:rPr lang="en-US" sz="4000" dirty="0" smtClean="0"/>
              <a:t>Record can be obtained by interview or self administered questionnaire. ( computerized in the west currently)</a:t>
            </a:r>
          </a:p>
          <a:p>
            <a:pPr algn="just" eaLnBrk="1" hangingPunct="1"/>
            <a:r>
              <a:rPr lang="en-US" sz="4000" dirty="0" smtClean="0"/>
              <a:t>Should feature simple, well-defined foods and food categories </a:t>
            </a:r>
          </a:p>
          <a:p>
            <a:pPr algn="just" eaLnBrk="1" hangingPunct="1"/>
            <a:r>
              <a:rPr lang="en-US" sz="4000" dirty="0" smtClean="0"/>
              <a:t>Open-ended questions should be avoided </a:t>
            </a:r>
          </a:p>
          <a:p>
            <a:pPr algn="just" eaLnBrk="1" hangingPunct="1"/>
            <a:endParaRPr lang="en-GB" sz="4000" dirty="0" smtClean="0"/>
          </a:p>
          <a:p>
            <a:pPr algn="just" eaLnBrk="1" hangingPunct="1"/>
            <a:endParaRPr lang="en-GB" sz="4000" dirty="0" smtClean="0"/>
          </a:p>
        </p:txBody>
      </p:sp>
    </p:spTree>
    <p:extLst>
      <p:ext uri="{BB962C8B-B14F-4D97-AF65-F5344CB8AC3E}">
        <p14:creationId xmlns:p14="http://schemas.microsoft.com/office/powerpoint/2010/main" val="204562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1425388" y="357189"/>
            <a:ext cx="10766612" cy="607218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3600" u="sng" dirty="0" smtClean="0"/>
              <a:t>Advantage </a:t>
            </a:r>
            <a:endParaRPr lang="en-GB" sz="3600" dirty="0" smtClean="0"/>
          </a:p>
          <a:p>
            <a:pPr algn="just" eaLnBrk="1" hangingPunct="1"/>
            <a:r>
              <a:rPr lang="en-US" sz="3600" dirty="0" smtClean="0"/>
              <a:t>Useful to </a:t>
            </a:r>
            <a:r>
              <a:rPr lang="en-US" sz="3600" dirty="0" smtClean="0">
                <a:solidFill>
                  <a:srgbClr val="0070C0"/>
                </a:solidFill>
              </a:rPr>
              <a:t>rank individuals </a:t>
            </a:r>
            <a:r>
              <a:rPr lang="en-US" sz="3600" dirty="0" smtClean="0"/>
              <a:t>broad categories of low , medium and high intake of specific food</a:t>
            </a:r>
            <a:endParaRPr lang="en-GB" sz="3600" dirty="0" smtClean="0"/>
          </a:p>
          <a:p>
            <a:pPr algn="just" eaLnBrk="1" hangingPunct="1"/>
            <a:r>
              <a:rPr lang="en-US" sz="3600" dirty="0" smtClean="0"/>
              <a:t>Identify food patterns associated with </a:t>
            </a:r>
            <a:r>
              <a:rPr lang="en-US" sz="3600" dirty="0" smtClean="0">
                <a:solidFill>
                  <a:srgbClr val="0070C0"/>
                </a:solidFill>
              </a:rPr>
              <a:t>inadequate intake of specific nutrient </a:t>
            </a:r>
            <a:endParaRPr lang="en-GB" sz="3600" dirty="0" smtClean="0">
              <a:solidFill>
                <a:srgbClr val="0070C0"/>
              </a:solidFill>
            </a:endParaRPr>
          </a:p>
          <a:p>
            <a:pPr algn="just" eaLnBrk="1" hangingPunct="1"/>
            <a:r>
              <a:rPr lang="en-US" sz="3600" dirty="0" smtClean="0"/>
              <a:t>Rapid with low respondent burden </a:t>
            </a:r>
            <a:endParaRPr lang="en-GB" sz="3600" dirty="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sz="3600" u="sng" dirty="0" smtClean="0"/>
              <a:t>Disadvantage </a:t>
            </a:r>
            <a:endParaRPr lang="en-GB" sz="3600" dirty="0" smtClean="0"/>
          </a:p>
          <a:p>
            <a:pPr algn="just" eaLnBrk="1" hangingPunct="1"/>
            <a:r>
              <a:rPr lang="en-US" sz="3600" dirty="0" smtClean="0"/>
              <a:t>Difficult to develop FFQ in multi-cultural society where different staple foods are consumed </a:t>
            </a:r>
            <a:endParaRPr lang="en-GB" sz="3600" dirty="0" smtClean="0"/>
          </a:p>
          <a:p>
            <a:pPr algn="just" eaLnBrk="1" hangingPunct="1"/>
            <a:r>
              <a:rPr lang="en-US" sz="3600" dirty="0" smtClean="0"/>
              <a:t>It needs literate and numerate subjects </a:t>
            </a:r>
            <a:endParaRPr lang="en-GB" sz="3600" dirty="0" smtClean="0"/>
          </a:p>
          <a:p>
            <a:pPr algn="just" eaLnBrk="1" hangingPunct="1"/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63438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 Fruit and vegetables on display at a market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3411828" y="473299"/>
            <a:ext cx="502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A5C249">
                    <a:lumMod val="20000"/>
                    <a:lumOff val="80000"/>
                  </a:srgbClr>
                </a:solidFill>
                <a:latin typeface="Algerian" pitchFamily="82" charset="0"/>
              </a:rPr>
              <a:t>Thanks all of you</a:t>
            </a:r>
            <a:endParaRPr lang="en-US" sz="4400" dirty="0">
              <a:solidFill>
                <a:srgbClr val="A5C249">
                  <a:lumMod val="20000"/>
                  <a:lumOff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35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1000125"/>
          </a:xfrm>
        </p:spPr>
        <p:txBody>
          <a:bodyPr/>
          <a:lstStyle/>
          <a:p>
            <a:pPr algn="l" eaLnBrk="1" hangingPunct="1"/>
            <a:r>
              <a:rPr lang="en-GB" sz="3200" dirty="0" smtClean="0"/>
              <a:t>Weight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952625" y="833718"/>
            <a:ext cx="8229600" cy="602428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Weight can be measured with a : </a:t>
            </a:r>
            <a:endParaRPr lang="en-GB" sz="4000" dirty="0" smtClean="0"/>
          </a:p>
          <a:p>
            <a:pPr lvl="1" eaLnBrk="1" hangingPunct="1"/>
            <a:r>
              <a:rPr lang="en-US" sz="3600" dirty="0" smtClean="0"/>
              <a:t>Hanging spring scale (&lt; 2 years children) </a:t>
            </a:r>
            <a:endParaRPr lang="en-GB" sz="3600" dirty="0" smtClean="0"/>
          </a:p>
          <a:p>
            <a:pPr lvl="1" eaLnBrk="1" hangingPunct="1"/>
            <a:r>
              <a:rPr lang="en-US" sz="3600" dirty="0" smtClean="0"/>
              <a:t>Beam balance (&gt; 2 years) </a:t>
            </a:r>
            <a:endParaRPr lang="en-GB" sz="3600" dirty="0" smtClean="0"/>
          </a:p>
          <a:p>
            <a:pPr lvl="1" eaLnBrk="1" hangingPunct="1"/>
            <a:r>
              <a:rPr lang="en-US" sz="3600" dirty="0" smtClean="0"/>
              <a:t>Portable electronic scale </a:t>
            </a:r>
          </a:p>
          <a:p>
            <a:pPr lvl="2" eaLnBrk="1" hangingPunct="1"/>
            <a:r>
              <a:rPr lang="en-US" sz="3200" dirty="0" smtClean="0"/>
              <a:t>Calibration needed after every measurement </a:t>
            </a:r>
          </a:p>
          <a:p>
            <a:pPr lvl="2" eaLnBrk="1" hangingPunct="1"/>
            <a:r>
              <a:rPr lang="en-GB" sz="3200" dirty="0" smtClean="0"/>
              <a:t>Remove or make allowance for clothing</a:t>
            </a:r>
          </a:p>
          <a:p>
            <a:pPr lvl="2" eaLnBrk="1" hangingPunct="1"/>
            <a:r>
              <a:rPr lang="en-GB" sz="3200" dirty="0" smtClean="0"/>
              <a:t>Wait until the subject calm or remove the cause of anxiety</a:t>
            </a:r>
          </a:p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16129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313" y="357188"/>
            <a:ext cx="5072062" cy="6215062"/>
          </a:xfrm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4683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4314" y="214314"/>
            <a:ext cx="5286375" cy="6429375"/>
          </a:xfrm>
          <a:ln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2855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/>
              <a:t>Recumbent length </a:t>
            </a:r>
            <a:endParaRPr lang="en-GB" sz="4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Measured in children: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Younger than 24 months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Fewer than 85cm long if age is not known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Who are too ill to stand </a:t>
            </a:r>
            <a:endParaRPr lang="en-GB" sz="36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4000" dirty="0" smtClean="0"/>
              <a:t>Correct measurement of length requires that: </a:t>
            </a:r>
            <a:endParaRPr lang="en-GB" sz="40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Child is relaxed with no shoes on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Child lies parallel to the long axis of the board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Crown of the head is against the fixed board </a:t>
            </a:r>
            <a:endParaRPr lang="en-GB" sz="3600" dirty="0" smtClean="0"/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Movable board is brought up against the heels</a:t>
            </a:r>
            <a:endParaRPr lang="en-GB" sz="36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411798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1" y="857251"/>
            <a:ext cx="6500813" cy="5857875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095501" y="357188"/>
            <a:ext cx="6500813" cy="50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Measuring length of the children 0-23 months</a:t>
            </a:r>
          </a:p>
        </p:txBody>
      </p:sp>
    </p:spTree>
    <p:extLst>
      <p:ext uri="{BB962C8B-B14F-4D97-AF65-F5344CB8AC3E}">
        <p14:creationId xmlns:p14="http://schemas.microsoft.com/office/powerpoint/2010/main" val="888185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2161</Words>
  <Application>Microsoft Office PowerPoint</Application>
  <PresentationFormat>Widescreen</PresentationFormat>
  <Paragraphs>352</Paragraphs>
  <Slides>48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48</vt:i4>
      </vt:variant>
    </vt:vector>
  </HeadingPairs>
  <TitlesOfParts>
    <vt:vector size="73" baseType="lpstr">
      <vt:lpstr>宋体</vt:lpstr>
      <vt:lpstr>Algerian</vt:lpstr>
      <vt:lpstr>Arial</vt:lpstr>
      <vt:lpstr>Calibri</vt:lpstr>
      <vt:lpstr>Calibri Light</vt:lpstr>
      <vt:lpstr>Constantia</vt:lpstr>
      <vt:lpstr>HelveticaNeue</vt:lpstr>
      <vt:lpstr>Majalla UI</vt:lpstr>
      <vt:lpstr>Symbol</vt:lpstr>
      <vt:lpstr>Times New Roman</vt:lpstr>
      <vt:lpstr>Wingdings</vt:lpstr>
      <vt:lpstr>Wingdings 2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Flow</vt:lpstr>
      <vt:lpstr>Office Theme</vt:lpstr>
      <vt:lpstr>Nutritional assessment</vt:lpstr>
      <vt:lpstr>definition</vt:lpstr>
      <vt:lpstr>Assessment methods</vt:lpstr>
      <vt:lpstr>We will see only the direct methods</vt:lpstr>
      <vt:lpstr>Weight</vt:lpstr>
      <vt:lpstr>PowerPoint Presentation</vt:lpstr>
      <vt:lpstr>PowerPoint Presentation</vt:lpstr>
      <vt:lpstr>PowerPoint Presentation</vt:lpstr>
      <vt:lpstr>PowerPoint Presentation</vt:lpstr>
      <vt:lpstr>Measuring length of the children 0-23 months</vt:lpstr>
      <vt:lpstr>PowerPoint Presentation</vt:lpstr>
      <vt:lpstr>Child Height Measurement - Height for Children 24 Months and Older </vt:lpstr>
      <vt:lpstr>PowerPoint Presentation</vt:lpstr>
      <vt:lpstr>PowerPoint Presentation</vt:lpstr>
      <vt:lpstr>PowerPoint Presentation</vt:lpstr>
      <vt:lpstr>PowerPoint Presentation</vt:lpstr>
      <vt:lpstr>Classification of over weight ,obesity and CED in adults ( WHO, 2000) </vt:lpstr>
      <vt:lpstr>  Relationship between obesity and mortality  </vt:lpstr>
      <vt:lpstr>Anthropometric assessment of body composition</vt:lpstr>
      <vt:lpstr>PowerPoint Presentation</vt:lpstr>
      <vt:lpstr>Skin fold measurement </vt:lpstr>
      <vt:lpstr>PowerPoint Presentation</vt:lpstr>
      <vt:lpstr>PowerPoint Presentation</vt:lpstr>
      <vt:lpstr>PowerPoint Presentation</vt:lpstr>
      <vt:lpstr> Child Mid-Upper Arm Circumference Measurement </vt:lpstr>
      <vt:lpstr>PowerPoint Presentation</vt:lpstr>
      <vt:lpstr> Pros and cons of anthropometric measurement   </vt:lpstr>
      <vt:lpstr>CLINICAL METHOD  </vt:lpstr>
      <vt:lpstr> Common indicators </vt:lpstr>
      <vt:lpstr> </vt:lpstr>
      <vt:lpstr>Laboratory assessment of nutritional status</vt:lpstr>
      <vt:lpstr>PowerPoint Presentation</vt:lpstr>
      <vt:lpstr>Advantages and dis advantages</vt:lpstr>
      <vt:lpstr>Dietary method of nutritional assessment</vt:lpstr>
      <vt:lpstr>Measuring food consumption at the national level </vt:lpstr>
      <vt:lpstr>Measuring food consumption at the household level  </vt:lpstr>
      <vt:lpstr>Measuring food consumption of individuals</vt:lpstr>
      <vt:lpstr> 24 hour recall method  </vt:lpstr>
      <vt:lpstr>PowerPoint Presentation</vt:lpstr>
      <vt:lpstr>Estimated food records</vt:lpstr>
      <vt:lpstr>Con…</vt:lpstr>
      <vt:lpstr>Weighed record method </vt:lpstr>
      <vt:lpstr>PowerPoint Presentation</vt:lpstr>
      <vt:lpstr>Dietary history </vt:lpstr>
      <vt:lpstr>PowerPoint Presentation</vt:lpstr>
      <vt:lpstr>Food frequency questionnaire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 assessment</dc:title>
  <dc:creator>USER</dc:creator>
  <cp:lastModifiedBy>tosh</cp:lastModifiedBy>
  <cp:revision>31</cp:revision>
  <dcterms:created xsi:type="dcterms:W3CDTF">2014-11-12T05:33:01Z</dcterms:created>
  <dcterms:modified xsi:type="dcterms:W3CDTF">2016-03-03T15:24:41Z</dcterms:modified>
</cp:coreProperties>
</file>