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84"/>
  </p:notesMasterIdLst>
  <p:sldIdLst>
    <p:sldId id="308" r:id="rId2"/>
    <p:sldId id="508" r:id="rId3"/>
    <p:sldId id="495" r:id="rId4"/>
    <p:sldId id="496" r:id="rId5"/>
    <p:sldId id="497" r:id="rId6"/>
    <p:sldId id="498" r:id="rId7"/>
    <p:sldId id="499" r:id="rId8"/>
    <p:sldId id="500" r:id="rId9"/>
    <p:sldId id="501" r:id="rId10"/>
    <p:sldId id="502" r:id="rId11"/>
    <p:sldId id="503" r:id="rId12"/>
    <p:sldId id="504" r:id="rId13"/>
    <p:sldId id="505" r:id="rId14"/>
    <p:sldId id="506" r:id="rId15"/>
    <p:sldId id="468" r:id="rId16"/>
    <p:sldId id="469" r:id="rId17"/>
    <p:sldId id="470" r:id="rId18"/>
    <p:sldId id="483" r:id="rId19"/>
    <p:sldId id="332" r:id="rId20"/>
    <p:sldId id="488" r:id="rId21"/>
    <p:sldId id="473" r:id="rId22"/>
    <p:sldId id="474" r:id="rId23"/>
    <p:sldId id="423" r:id="rId24"/>
    <p:sldId id="451" r:id="rId25"/>
    <p:sldId id="489" r:id="rId26"/>
    <p:sldId id="452" r:id="rId27"/>
    <p:sldId id="453" r:id="rId28"/>
    <p:sldId id="475" r:id="rId29"/>
    <p:sldId id="476" r:id="rId30"/>
    <p:sldId id="477" r:id="rId31"/>
    <p:sldId id="484" r:id="rId32"/>
    <p:sldId id="478" r:id="rId33"/>
    <p:sldId id="485" r:id="rId34"/>
    <p:sldId id="324" r:id="rId35"/>
    <p:sldId id="300" r:id="rId36"/>
    <p:sldId id="273" r:id="rId37"/>
    <p:sldId id="257" r:id="rId38"/>
    <p:sldId id="302" r:id="rId39"/>
    <p:sldId id="258" r:id="rId40"/>
    <p:sldId id="274" r:id="rId41"/>
    <p:sldId id="275" r:id="rId42"/>
    <p:sldId id="303" r:id="rId43"/>
    <p:sldId id="435" r:id="rId44"/>
    <p:sldId id="437" r:id="rId45"/>
    <p:sldId id="436" r:id="rId46"/>
    <p:sldId id="304" r:id="rId47"/>
    <p:sldId id="260" r:id="rId48"/>
    <p:sldId id="420" r:id="rId49"/>
    <p:sldId id="280" r:id="rId50"/>
    <p:sldId id="399" r:id="rId51"/>
    <p:sldId id="400" r:id="rId52"/>
    <p:sldId id="282" r:id="rId53"/>
    <p:sldId id="421" r:id="rId54"/>
    <p:sldId id="422" r:id="rId55"/>
    <p:sldId id="262" r:id="rId56"/>
    <p:sldId id="263" r:id="rId57"/>
    <p:sldId id="287" r:id="rId58"/>
    <p:sldId id="306" r:id="rId59"/>
    <p:sldId id="305" r:id="rId60"/>
    <p:sldId id="288" r:id="rId61"/>
    <p:sldId id="264" r:id="rId62"/>
    <p:sldId id="265" r:id="rId63"/>
    <p:sldId id="277" r:id="rId64"/>
    <p:sldId id="266" r:id="rId65"/>
    <p:sldId id="267" r:id="rId66"/>
    <p:sldId id="269" r:id="rId67"/>
    <p:sldId id="284" r:id="rId68"/>
    <p:sldId id="292" r:id="rId69"/>
    <p:sldId id="298" r:id="rId70"/>
    <p:sldId id="295" r:id="rId71"/>
    <p:sldId id="296" r:id="rId72"/>
    <p:sldId id="286" r:id="rId73"/>
    <p:sldId id="395" r:id="rId74"/>
    <p:sldId id="396" r:id="rId75"/>
    <p:sldId id="397" r:id="rId76"/>
    <p:sldId id="392" r:id="rId77"/>
    <p:sldId id="394" r:id="rId78"/>
    <p:sldId id="398" r:id="rId79"/>
    <p:sldId id="271" r:id="rId80"/>
    <p:sldId id="507" r:id="rId81"/>
    <p:sldId id="509" r:id="rId82"/>
    <p:sldId id="441" r:id="rId8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1" d="100"/>
          <a:sy n="61" d="100"/>
        </p:scale>
        <p:origin x="107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4C65D9-8A93-4D0E-B28C-4567688712F1}" type="datetimeFigureOut">
              <a:rPr lang="en-US" smtClean="0"/>
              <a:t>3/19/2020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DDA339-ABDC-4B5D-A8EA-4159BDF47AC5}" type="slidenum">
              <a:rPr lang="en-US" smtClean="0"/>
              <a:t>‹#›</a:t>
            </a:fld>
            <a:endParaRPr lang="en-US"/>
          </a:p>
        </p:txBody>
      </p:sp>
    </p:spTree>
    <p:extLst>
      <p:ext uri="{BB962C8B-B14F-4D97-AF65-F5344CB8AC3E}">
        <p14:creationId xmlns:p14="http://schemas.microsoft.com/office/powerpoint/2010/main" val="35438871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7D6B2FEC-2888-4C85-BE3A-0BF495B2E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570E829F-F9D4-46FD-A595-BEA1650BD90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3316" name="Slide Number Placeholder 3">
            <a:extLst>
              <a:ext uri="{FF2B5EF4-FFF2-40B4-BE49-F238E27FC236}">
                <a16:creationId xmlns:a16="http://schemas.microsoft.com/office/drawing/2014/main" id="{DFC61207-2DBB-4EBC-8916-907231CB57A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843EE57-BBC4-4955-AF6B-B4A2658D4190}" type="slidenum">
              <a:rPr lang="en-US" altLang="en-US" smtClean="0">
                <a:latin typeface="Tahoma" panose="020B0604030504040204" pitchFamily="34" charset="0"/>
                <a:cs typeface="Arial" panose="020B0604020202020204" pitchFamily="34" charset="0"/>
              </a:rPr>
              <a:pPr fontAlgn="base">
                <a:spcBef>
                  <a:spcPct val="0"/>
                </a:spcBef>
                <a:spcAft>
                  <a:spcPct val="0"/>
                </a:spcAft>
              </a:pPr>
              <a:t>10</a:t>
            </a:fld>
            <a:endParaRPr lang="en-US" altLang="en-US">
              <a:latin typeface="Tahoma" panose="020B0604030504040204" pitchFamily="34" charset="0"/>
              <a:cs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09CE34B0-5C99-4A5D-B791-C32470DA121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3C43184E-8240-411D-8A66-56ABC499A84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6DBB3ADB-7563-4C63-A7B0-8D53F0BBF51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EA16F361-5281-4949-8454-2F6CFC616F37}" type="slidenum">
              <a:rPr lang="en-US" altLang="en-US" smtClean="0">
                <a:latin typeface="Tahoma" panose="020B0604030504040204" pitchFamily="34" charset="0"/>
                <a:cs typeface="Arial" panose="020B0604020202020204" pitchFamily="34" charset="0"/>
              </a:rPr>
              <a:pPr fontAlgn="base">
                <a:spcBef>
                  <a:spcPct val="0"/>
                </a:spcBef>
                <a:spcAft>
                  <a:spcPct val="0"/>
                </a:spcAft>
              </a:pPr>
              <a:t>41</a:t>
            </a:fld>
            <a:endParaRPr lang="en-US" altLang="en-US">
              <a:latin typeface="Tahoma" panose="020B0604030504040204" pitchFamily="34" charset="0"/>
              <a:cs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EEEBAB3B-8107-4639-8E41-C98482B48BA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a:extLst>
              <a:ext uri="{FF2B5EF4-FFF2-40B4-BE49-F238E27FC236}">
                <a16:creationId xmlns:a16="http://schemas.microsoft.com/office/drawing/2014/main" id="{86690B9E-8EF5-4B7F-80E3-AC7D20FDF11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1444" name="Slide Number Placeholder 3">
            <a:extLst>
              <a:ext uri="{FF2B5EF4-FFF2-40B4-BE49-F238E27FC236}">
                <a16:creationId xmlns:a16="http://schemas.microsoft.com/office/drawing/2014/main" id="{C5E72283-90E9-4BA2-A55E-EBB53F6755A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C404FE6-FAB4-4848-AE46-9B7A09E4D15E}" type="slidenum">
              <a:rPr lang="en-US" altLang="en-US" smtClean="0">
                <a:latin typeface="Tahoma" panose="020B0604030504040204" pitchFamily="34" charset="0"/>
                <a:cs typeface="Arial" panose="020B0604020202020204" pitchFamily="34" charset="0"/>
              </a:rPr>
              <a:pPr fontAlgn="base">
                <a:spcBef>
                  <a:spcPct val="0"/>
                </a:spcBef>
                <a:spcAft>
                  <a:spcPct val="0"/>
                </a:spcAft>
              </a:pPr>
              <a:t>47</a:t>
            </a:fld>
            <a:endParaRPr lang="en-US" altLang="en-US">
              <a:latin typeface="Tahoma" panose="020B0604030504040204" pitchFamily="34" charset="0"/>
              <a:cs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2379BA67-8E72-41CE-8CF5-7299B09BA6B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C6E4C7A7-C169-4568-9C4B-37AEFD0519A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5D85EF51-7292-42BF-A4ED-0A5B3A834BC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5409D30-1DE0-445C-9324-EF193D3B6BB3}" type="slidenum">
              <a:rPr lang="en-US" altLang="en-US" smtClean="0">
                <a:latin typeface="Tahoma" panose="020B0604030504040204" pitchFamily="34" charset="0"/>
                <a:cs typeface="Arial" panose="020B0604020202020204" pitchFamily="34" charset="0"/>
              </a:rPr>
              <a:pPr fontAlgn="base">
                <a:spcBef>
                  <a:spcPct val="0"/>
                </a:spcBef>
                <a:spcAft>
                  <a:spcPct val="0"/>
                </a:spcAft>
              </a:pPr>
              <a:t>55</a:t>
            </a:fld>
            <a:endParaRPr lang="en-US" altLang="en-US">
              <a:latin typeface="Tahoma" panose="020B0604030504040204" pitchFamily="34" charset="0"/>
              <a:cs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A788D2C6-2669-4220-9EB3-26D8093631B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3E3B8BAF-AE53-49F8-87FA-3B2B108EE7A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102465C4-BB86-49B8-A295-4E26AB941FA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C6C4C52-E48B-4393-BB63-67E558578454}" type="slidenum">
              <a:rPr lang="en-US" altLang="en-US" smtClean="0">
                <a:latin typeface="Tahoma" panose="020B0604030504040204" pitchFamily="34" charset="0"/>
                <a:cs typeface="Arial" panose="020B0604020202020204" pitchFamily="34" charset="0"/>
              </a:rPr>
              <a:pPr fontAlgn="base">
                <a:spcBef>
                  <a:spcPct val="0"/>
                </a:spcBef>
                <a:spcAft>
                  <a:spcPct val="0"/>
                </a:spcAft>
              </a:pPr>
              <a:t>56</a:t>
            </a:fld>
            <a:endParaRPr lang="en-US" altLang="en-US">
              <a:latin typeface="Tahoma" panose="020B0604030504040204" pitchFamily="34" charset="0"/>
              <a:cs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B1C22C53-84D5-4605-834F-859BBB43371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E577498C-F3CF-459A-85ED-BC36C549EB6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8852" name="Slide Number Placeholder 3">
            <a:extLst>
              <a:ext uri="{FF2B5EF4-FFF2-40B4-BE49-F238E27FC236}">
                <a16:creationId xmlns:a16="http://schemas.microsoft.com/office/drawing/2014/main" id="{470447B6-E76F-49E7-B3B5-4F32D7BDAE5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88F7594-1C2D-4654-B277-CEE94E5CD540}" type="slidenum">
              <a:rPr lang="en-US" altLang="en-US" smtClean="0">
                <a:latin typeface="Tahoma" panose="020B0604030504040204" pitchFamily="34" charset="0"/>
                <a:cs typeface="Arial" panose="020B0604020202020204" pitchFamily="34" charset="0"/>
              </a:rPr>
              <a:pPr fontAlgn="base">
                <a:spcBef>
                  <a:spcPct val="0"/>
                </a:spcBef>
                <a:spcAft>
                  <a:spcPct val="0"/>
                </a:spcAft>
              </a:pPr>
              <a:t>61</a:t>
            </a:fld>
            <a:endParaRPr lang="en-US" altLang="en-US">
              <a:latin typeface="Tahoma" panose="020B0604030504040204" pitchFamily="34" charset="0"/>
              <a:cs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77DBDED6-E0C8-48A3-997A-9202A63FEFC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7AD2FE6D-3664-44AB-96E8-90BB7FD61E5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0900" name="Slide Number Placeholder 3">
            <a:extLst>
              <a:ext uri="{FF2B5EF4-FFF2-40B4-BE49-F238E27FC236}">
                <a16:creationId xmlns:a16="http://schemas.microsoft.com/office/drawing/2014/main" id="{4FEBA17B-6784-4B64-A24F-428650488C1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AFEBEE4-1876-4071-AA4F-A05934ED22F5}" type="slidenum">
              <a:rPr lang="en-US" altLang="en-US" smtClean="0">
                <a:latin typeface="Tahoma" panose="020B0604030504040204" pitchFamily="34" charset="0"/>
                <a:cs typeface="Arial" panose="020B0604020202020204" pitchFamily="34" charset="0"/>
              </a:rPr>
              <a:pPr fontAlgn="base">
                <a:spcBef>
                  <a:spcPct val="0"/>
                </a:spcBef>
                <a:spcAft>
                  <a:spcPct val="0"/>
                </a:spcAft>
              </a:pPr>
              <a:t>62</a:t>
            </a:fld>
            <a:endParaRPr lang="en-US" altLang="en-US">
              <a:latin typeface="Tahoma" panose="020B0604030504040204" pitchFamily="34" charset="0"/>
              <a:cs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9406CD8C-E8C8-4E61-A7BD-CBF22B7A49C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B279D012-246B-4CDD-B4EE-562695FEA17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2948" name="Slide Number Placeholder 3">
            <a:extLst>
              <a:ext uri="{FF2B5EF4-FFF2-40B4-BE49-F238E27FC236}">
                <a16:creationId xmlns:a16="http://schemas.microsoft.com/office/drawing/2014/main" id="{BB62082B-D730-4CA0-8FF2-D4BD260491B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30A5C44-8E63-4F50-B240-BAC1D7BFE9B2}" type="slidenum">
              <a:rPr lang="en-US" altLang="en-US" smtClean="0">
                <a:latin typeface="Tahoma" panose="020B0604030504040204" pitchFamily="34" charset="0"/>
                <a:cs typeface="Arial" panose="020B0604020202020204" pitchFamily="34" charset="0"/>
              </a:rPr>
              <a:pPr fontAlgn="base">
                <a:spcBef>
                  <a:spcPct val="0"/>
                </a:spcBef>
                <a:spcAft>
                  <a:spcPct val="0"/>
                </a:spcAft>
              </a:pPr>
              <a:t>63</a:t>
            </a:fld>
            <a:endParaRPr lang="en-US" altLang="en-US">
              <a:latin typeface="Tahoma" panose="020B0604030504040204" pitchFamily="34" charset="0"/>
              <a:cs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236F8C0D-2473-4345-B978-EC80AAC91AC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C9931FDE-27CE-43F5-A751-3AED3D40DAD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4996" name="Slide Number Placeholder 3">
            <a:extLst>
              <a:ext uri="{FF2B5EF4-FFF2-40B4-BE49-F238E27FC236}">
                <a16:creationId xmlns:a16="http://schemas.microsoft.com/office/drawing/2014/main" id="{624045DA-BD12-450D-99D0-C82863FD592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079359D-1002-4084-924A-9C9E6474C39B}" type="slidenum">
              <a:rPr lang="en-US" altLang="en-US" smtClean="0">
                <a:latin typeface="Tahoma" panose="020B0604030504040204" pitchFamily="34" charset="0"/>
                <a:cs typeface="Arial" panose="020B0604020202020204" pitchFamily="34" charset="0"/>
              </a:rPr>
              <a:pPr fontAlgn="base">
                <a:spcBef>
                  <a:spcPct val="0"/>
                </a:spcBef>
                <a:spcAft>
                  <a:spcPct val="0"/>
                </a:spcAft>
              </a:pPr>
              <a:t>64</a:t>
            </a:fld>
            <a:endParaRPr lang="en-US" altLang="en-US">
              <a:latin typeface="Tahoma" panose="020B0604030504040204" pitchFamily="34" charset="0"/>
              <a:cs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4CC4C875-F1B9-4863-9035-36124027DD0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a:extLst>
              <a:ext uri="{FF2B5EF4-FFF2-40B4-BE49-F238E27FC236}">
                <a16:creationId xmlns:a16="http://schemas.microsoft.com/office/drawing/2014/main" id="{EB72D2FC-C9D0-40BF-80E4-CDC505C70B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7044" name="Slide Number Placeholder 3">
            <a:extLst>
              <a:ext uri="{FF2B5EF4-FFF2-40B4-BE49-F238E27FC236}">
                <a16:creationId xmlns:a16="http://schemas.microsoft.com/office/drawing/2014/main" id="{78DCF4E7-62A7-45D2-9294-9FF58D5FE3E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23C0B7E3-D5D7-4B91-8447-AC6D11376B36}" type="slidenum">
              <a:rPr lang="en-US" altLang="en-US" smtClean="0">
                <a:latin typeface="Tahoma" panose="020B0604030504040204" pitchFamily="34" charset="0"/>
                <a:cs typeface="Arial" panose="020B0604020202020204" pitchFamily="34" charset="0"/>
              </a:rPr>
              <a:pPr fontAlgn="base">
                <a:spcBef>
                  <a:spcPct val="0"/>
                </a:spcBef>
                <a:spcAft>
                  <a:spcPct val="0"/>
                </a:spcAft>
              </a:pPr>
              <a:t>65</a:t>
            </a:fld>
            <a:endParaRPr lang="en-US" altLang="en-US">
              <a:latin typeface="Tahoma" panose="020B0604030504040204" pitchFamily="34" charset="0"/>
              <a:cs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B8772EEE-D529-4C27-A5CB-4CE9D08C42A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a:extLst>
              <a:ext uri="{FF2B5EF4-FFF2-40B4-BE49-F238E27FC236}">
                <a16:creationId xmlns:a16="http://schemas.microsoft.com/office/drawing/2014/main" id="{D512B865-6CB1-4632-9D2F-4B2393661DF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9092" name="Slide Number Placeholder 3">
            <a:extLst>
              <a:ext uri="{FF2B5EF4-FFF2-40B4-BE49-F238E27FC236}">
                <a16:creationId xmlns:a16="http://schemas.microsoft.com/office/drawing/2014/main" id="{D021C65B-CCA7-4D95-B46C-F03667E2EAC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5C406A3-C8D4-4050-82A7-B5391D07F192}" type="slidenum">
              <a:rPr lang="en-US" altLang="en-US" smtClean="0">
                <a:latin typeface="Tahoma" panose="020B0604030504040204" pitchFamily="34" charset="0"/>
                <a:cs typeface="Arial" panose="020B0604020202020204" pitchFamily="34" charset="0"/>
              </a:rPr>
              <a:pPr fontAlgn="base">
                <a:spcBef>
                  <a:spcPct val="0"/>
                </a:spcBef>
                <a:spcAft>
                  <a:spcPct val="0"/>
                </a:spcAft>
              </a:pPr>
              <a:t>66</a:t>
            </a:fld>
            <a:endParaRPr lang="en-US" altLang="en-US">
              <a:latin typeface="Tahoma" panose="020B060403050404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982A9413-5F05-4CB4-B764-84C79992219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675EF762-D7EC-4E45-BE79-7DB685B1FA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id="{ECEE3C87-7987-4F37-A14F-FFAB285A252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9E7FE66B-7339-4AB1-B144-C73C23D3596D}" type="slidenum">
              <a:rPr lang="en-US" altLang="en-US" smtClean="0">
                <a:latin typeface="Tahoma" panose="020B0604030504040204" pitchFamily="34" charset="0"/>
                <a:cs typeface="Arial" panose="020B0604020202020204" pitchFamily="34" charset="0"/>
              </a:rPr>
              <a:pPr fontAlgn="base">
                <a:spcBef>
                  <a:spcPct val="0"/>
                </a:spcBef>
                <a:spcAft>
                  <a:spcPct val="0"/>
                </a:spcAft>
              </a:pPr>
              <a:t>12</a:t>
            </a:fld>
            <a:endParaRPr lang="en-US" altLang="en-US">
              <a:latin typeface="Tahoma" panose="020B0604030504040204" pitchFamily="34" charset="0"/>
              <a:cs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CBE86B5E-E801-480E-929A-2079221F216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a:extLst>
              <a:ext uri="{FF2B5EF4-FFF2-40B4-BE49-F238E27FC236}">
                <a16:creationId xmlns:a16="http://schemas.microsoft.com/office/drawing/2014/main" id="{016E6E55-9644-44C4-A92E-B5E499108FF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1140" name="Slide Number Placeholder 3">
            <a:extLst>
              <a:ext uri="{FF2B5EF4-FFF2-40B4-BE49-F238E27FC236}">
                <a16:creationId xmlns:a16="http://schemas.microsoft.com/office/drawing/2014/main" id="{3BBB59AB-5488-4364-AEBC-E88DD512596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DB5E4AD8-A3E0-4380-8E6E-E94CF3DF38A1}" type="slidenum">
              <a:rPr lang="en-US" altLang="en-US" smtClean="0">
                <a:latin typeface="Tahoma" panose="020B0604030504040204" pitchFamily="34" charset="0"/>
                <a:cs typeface="Arial" panose="020B0604020202020204" pitchFamily="34" charset="0"/>
              </a:rPr>
              <a:pPr fontAlgn="base">
                <a:spcBef>
                  <a:spcPct val="0"/>
                </a:spcBef>
                <a:spcAft>
                  <a:spcPct val="0"/>
                </a:spcAft>
              </a:pPr>
              <a:t>67</a:t>
            </a:fld>
            <a:endParaRPr lang="en-US" altLang="en-US">
              <a:latin typeface="Tahoma" panose="020B0604030504040204" pitchFamily="34" charset="0"/>
              <a:cs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a:extLst>
              <a:ext uri="{FF2B5EF4-FFF2-40B4-BE49-F238E27FC236}">
                <a16:creationId xmlns:a16="http://schemas.microsoft.com/office/drawing/2014/main" id="{A3B35040-3D8A-427B-A87F-9DA1B07AD3E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1" name="Notes Placeholder 2">
            <a:extLst>
              <a:ext uri="{FF2B5EF4-FFF2-40B4-BE49-F238E27FC236}">
                <a16:creationId xmlns:a16="http://schemas.microsoft.com/office/drawing/2014/main" id="{1623DCD7-4B45-4A59-B6A4-D61FE040C7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4452" name="Slide Number Placeholder 3">
            <a:extLst>
              <a:ext uri="{FF2B5EF4-FFF2-40B4-BE49-F238E27FC236}">
                <a16:creationId xmlns:a16="http://schemas.microsoft.com/office/drawing/2014/main" id="{D68DB2F8-A8CB-4320-B714-14906D224A9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2B593E2E-80E1-4E1C-9226-9C43DABC776F}" type="slidenum">
              <a:rPr lang="en-US" altLang="en-US" smtClean="0">
                <a:latin typeface="Tahoma" panose="020B0604030504040204" pitchFamily="34" charset="0"/>
                <a:cs typeface="Arial" panose="020B0604020202020204" pitchFamily="34" charset="0"/>
              </a:rPr>
              <a:pPr fontAlgn="base">
                <a:spcBef>
                  <a:spcPct val="0"/>
                </a:spcBef>
                <a:spcAft>
                  <a:spcPct val="0"/>
                </a:spcAft>
              </a:pPr>
              <a:t>79</a:t>
            </a:fld>
            <a:endParaRPr lang="en-US" altLang="en-US">
              <a:latin typeface="Tahoma" panose="020B0604030504040204" pitchFamily="34" charset="0"/>
              <a:cs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CD8FBC-0632-4301-B0E0-E7EFECF42DE7}" type="slidenum">
              <a:rPr lang="en-US"/>
              <a:pPr/>
              <a:t>81</a:t>
            </a:fld>
            <a:endParaRPr lang="en-US" dirty="0"/>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389792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50B07F68-1780-4772-9C1C-694C687FE15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4547D2F2-ECD7-45C3-9003-8C556D3A8C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7652" name="Slide Number Placeholder 3">
            <a:extLst>
              <a:ext uri="{FF2B5EF4-FFF2-40B4-BE49-F238E27FC236}">
                <a16:creationId xmlns:a16="http://schemas.microsoft.com/office/drawing/2014/main" id="{875C89AD-2B23-4353-A70A-07E9046C393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F539511-BC24-44E8-82EA-03D95E8148A6}" type="slidenum">
              <a:rPr lang="en-US" altLang="en-US" smtClean="0">
                <a:latin typeface="Tahoma" panose="020B0604030504040204" pitchFamily="34" charset="0"/>
                <a:cs typeface="Arial" panose="020B0604020202020204" pitchFamily="34" charset="0"/>
              </a:rPr>
              <a:pPr fontAlgn="base">
                <a:spcBef>
                  <a:spcPct val="0"/>
                </a:spcBef>
                <a:spcAft>
                  <a:spcPct val="0"/>
                </a:spcAft>
              </a:pPr>
              <a:t>22</a:t>
            </a:fld>
            <a:endParaRPr lang="en-US" altLang="en-US">
              <a:latin typeface="Tahoma" panose="020B0604030504040204" pitchFamily="34" charset="0"/>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0B44A1EB-1238-4A31-BD2D-18042058AA8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5C7ECA88-A4F8-479D-91D3-E6BECF30FEA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Inadequate progress of labor after the cervicogram has crossed the alert line implies that the cervicogram reaches to or crosses the action lineeee ……</a:t>
            </a:r>
          </a:p>
        </p:txBody>
      </p:sp>
      <p:sp>
        <p:nvSpPr>
          <p:cNvPr id="29700" name="Slide Number Placeholder 3">
            <a:extLst>
              <a:ext uri="{FF2B5EF4-FFF2-40B4-BE49-F238E27FC236}">
                <a16:creationId xmlns:a16="http://schemas.microsoft.com/office/drawing/2014/main" id="{085741EA-6A0F-4010-8A02-6E9CE5DD084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EA2A5A6-952D-4182-A0BD-EF8113A51342}" type="slidenum">
              <a:rPr lang="en-US" altLang="en-US" smtClean="0">
                <a:latin typeface="Tahoma" panose="020B0604030504040204" pitchFamily="34" charset="0"/>
                <a:cs typeface="Arial" panose="020B0604020202020204" pitchFamily="34" charset="0"/>
              </a:rPr>
              <a:pPr fontAlgn="base">
                <a:spcBef>
                  <a:spcPct val="0"/>
                </a:spcBef>
                <a:spcAft>
                  <a:spcPct val="0"/>
                </a:spcAft>
              </a:pPr>
              <a:t>23</a:t>
            </a:fld>
            <a:endParaRPr lang="en-US" altLang="en-US">
              <a:latin typeface="Tahoma" panose="020B0604030504040204" pitchFamily="34" charset="0"/>
              <a:cs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57AB751C-3D92-406A-9771-80F6B92E85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6E25EFEB-1153-45A5-8F18-A03BC721490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a:extLst>
              <a:ext uri="{FF2B5EF4-FFF2-40B4-BE49-F238E27FC236}">
                <a16:creationId xmlns:a16="http://schemas.microsoft.com/office/drawing/2014/main" id="{43BE99DD-6D1C-4B0A-8324-7FE9DD44BFC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048F6E7-58BC-4017-818A-4648935FEFFD}" type="slidenum">
              <a:rPr lang="en-US" altLang="en-US" smtClean="0">
                <a:latin typeface="Tahoma" panose="020B0604030504040204" pitchFamily="34" charset="0"/>
                <a:cs typeface="Arial" panose="020B0604020202020204" pitchFamily="34" charset="0"/>
              </a:rPr>
              <a:pPr fontAlgn="base">
                <a:spcBef>
                  <a:spcPct val="0"/>
                </a:spcBef>
                <a:spcAft>
                  <a:spcPct val="0"/>
                </a:spcAft>
              </a:pPr>
              <a:t>34</a:t>
            </a:fld>
            <a:endParaRPr lang="en-US" altLang="en-US">
              <a:latin typeface="Tahoma" panose="020B0604030504040204" pitchFamily="34" charset="0"/>
              <a:cs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BE4C91FD-8371-4373-BF16-99B9DE61D0F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a:extLst>
              <a:ext uri="{FF2B5EF4-FFF2-40B4-BE49-F238E27FC236}">
                <a16:creationId xmlns:a16="http://schemas.microsoft.com/office/drawing/2014/main" id="{2C284FDB-560E-42FC-BD26-0B11DFBD63E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5060" name="Slide Number Placeholder 3">
            <a:extLst>
              <a:ext uri="{FF2B5EF4-FFF2-40B4-BE49-F238E27FC236}">
                <a16:creationId xmlns:a16="http://schemas.microsoft.com/office/drawing/2014/main" id="{5DC503E0-D15D-4F22-8316-DA4D910CC08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62FE7D2-7E98-4DF1-9F17-1B272413D04E}" type="slidenum">
              <a:rPr lang="en-US" altLang="en-US" smtClean="0">
                <a:latin typeface="Tahoma" panose="020B0604030504040204" pitchFamily="34" charset="0"/>
                <a:cs typeface="Arial" panose="020B0604020202020204" pitchFamily="34" charset="0"/>
              </a:rPr>
              <a:pPr fontAlgn="base">
                <a:spcBef>
                  <a:spcPct val="0"/>
                </a:spcBef>
                <a:spcAft>
                  <a:spcPct val="0"/>
                </a:spcAft>
              </a:pPr>
              <a:t>36</a:t>
            </a:fld>
            <a:endParaRPr lang="en-US" altLang="en-US">
              <a:latin typeface="Tahoma" panose="020B0604030504040204" pitchFamily="34" charset="0"/>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2A84F131-224B-4A01-8369-FF391D8BD7E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AA7CA8CE-7AD1-4299-AD1D-6D2C5304E67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7108" name="Slide Number Placeholder 3">
            <a:extLst>
              <a:ext uri="{FF2B5EF4-FFF2-40B4-BE49-F238E27FC236}">
                <a16:creationId xmlns:a16="http://schemas.microsoft.com/office/drawing/2014/main" id="{D3E66F2B-F800-43AF-A8A0-AB108AFF015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7658785F-DB62-48D8-B93F-3DC0BD85A683}" type="slidenum">
              <a:rPr lang="en-US" altLang="en-US" smtClean="0">
                <a:latin typeface="Tahoma" panose="020B0604030504040204" pitchFamily="34" charset="0"/>
                <a:cs typeface="Arial" panose="020B0604020202020204" pitchFamily="34" charset="0"/>
              </a:rPr>
              <a:pPr fontAlgn="base">
                <a:spcBef>
                  <a:spcPct val="0"/>
                </a:spcBef>
                <a:spcAft>
                  <a:spcPct val="0"/>
                </a:spcAft>
              </a:pPr>
              <a:t>37</a:t>
            </a:fld>
            <a:endParaRPr lang="en-US" altLang="en-US">
              <a:latin typeface="Tahoma" panose="020B0604030504040204" pitchFamily="34" charset="0"/>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A1879303-9E3E-453F-8E8C-746323E6363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542EBC9E-CB17-49D8-B1EB-0ACBF97ADE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CD445C3B-F14C-4C52-8959-262103132F1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7DE74B90-5062-4C6F-A333-7B2C971F2170}" type="slidenum">
              <a:rPr lang="en-US" altLang="en-US" smtClean="0">
                <a:latin typeface="Tahoma" panose="020B0604030504040204" pitchFamily="34" charset="0"/>
                <a:cs typeface="Arial" panose="020B0604020202020204" pitchFamily="34" charset="0"/>
              </a:rPr>
              <a:pPr fontAlgn="base">
                <a:spcBef>
                  <a:spcPct val="0"/>
                </a:spcBef>
                <a:spcAft>
                  <a:spcPct val="0"/>
                </a:spcAft>
              </a:pPr>
              <a:t>39</a:t>
            </a:fld>
            <a:endParaRPr lang="en-US" altLang="en-US">
              <a:latin typeface="Tahoma" panose="020B0604030504040204" pitchFamily="34" charset="0"/>
              <a:cs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5BFB0944-DA20-4B31-8AFC-B6727EDF4A7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18563A61-3DC3-463F-9026-FDBA52EDCAA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399ADF9B-C4C9-4C84-A590-2C7AE9BA0F3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D2111F16-3D57-48BF-ABED-107902D4823B}" type="slidenum">
              <a:rPr lang="en-US" altLang="en-US" smtClean="0">
                <a:latin typeface="Tahoma" panose="020B0604030504040204" pitchFamily="34" charset="0"/>
                <a:cs typeface="Arial" panose="020B0604020202020204" pitchFamily="34" charset="0"/>
              </a:rPr>
              <a:pPr fontAlgn="base">
                <a:spcBef>
                  <a:spcPct val="0"/>
                </a:spcBef>
                <a:spcAft>
                  <a:spcPct val="0"/>
                </a:spcAft>
              </a:pPr>
              <a:t>40</a:t>
            </a:fld>
            <a:endParaRPr lang="en-US" altLang="en-US">
              <a:latin typeface="Tahoma" panose="020B060403050404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021B4-8BAD-4CC0-A0D7-C611970AEEF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05ABA49-47ED-4760-BC4F-18E79150A2A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13D7CF8-3233-4374-BCD4-21C0E8AB0187}"/>
              </a:ext>
            </a:extLst>
          </p:cNvPr>
          <p:cNvSpPr>
            <a:spLocks noGrp="1"/>
          </p:cNvSpPr>
          <p:nvPr>
            <p:ph type="dt" sz="half" idx="10"/>
          </p:nvPr>
        </p:nvSpPr>
        <p:spPr/>
        <p:txBody>
          <a:bodyPr/>
          <a:lstStyle/>
          <a:p>
            <a:fld id="{CB931D54-C0D1-47D0-83D9-8BD23ADB4BDC}" type="datetimeFigureOut">
              <a:rPr lang="en-US" smtClean="0"/>
              <a:t>3/19/2020</a:t>
            </a:fld>
            <a:endParaRPr lang="en-US"/>
          </a:p>
        </p:txBody>
      </p:sp>
      <p:sp>
        <p:nvSpPr>
          <p:cNvPr id="5" name="Footer Placeholder 4">
            <a:extLst>
              <a:ext uri="{FF2B5EF4-FFF2-40B4-BE49-F238E27FC236}">
                <a16:creationId xmlns:a16="http://schemas.microsoft.com/office/drawing/2014/main" id="{2EF8BC4A-3723-4924-B3BE-E8A7A3A439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A1D270-95E5-4175-810C-116D6955F004}"/>
              </a:ext>
            </a:extLst>
          </p:cNvPr>
          <p:cNvSpPr>
            <a:spLocks noGrp="1"/>
          </p:cNvSpPr>
          <p:nvPr>
            <p:ph type="sldNum" sz="quarter" idx="12"/>
          </p:nvPr>
        </p:nvSpPr>
        <p:spPr/>
        <p:txBody>
          <a:bodyPr/>
          <a:lstStyle/>
          <a:p>
            <a:fld id="{907D2153-A7E0-430F-A31A-A8E3DF9D4065}" type="slidenum">
              <a:rPr lang="en-US" smtClean="0"/>
              <a:t>‹#›</a:t>
            </a:fld>
            <a:endParaRPr lang="en-US"/>
          </a:p>
        </p:txBody>
      </p:sp>
    </p:spTree>
    <p:extLst>
      <p:ext uri="{BB962C8B-B14F-4D97-AF65-F5344CB8AC3E}">
        <p14:creationId xmlns:p14="http://schemas.microsoft.com/office/powerpoint/2010/main" val="1917485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E49A0-40C2-4F1A-A74F-14E9756EA0F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A711594-C64A-437A-8FDD-C49F205FE4F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40BC43-2B9A-4B36-95C6-331F93E9AAB5}"/>
              </a:ext>
            </a:extLst>
          </p:cNvPr>
          <p:cNvSpPr>
            <a:spLocks noGrp="1"/>
          </p:cNvSpPr>
          <p:nvPr>
            <p:ph type="dt" sz="half" idx="10"/>
          </p:nvPr>
        </p:nvSpPr>
        <p:spPr/>
        <p:txBody>
          <a:bodyPr/>
          <a:lstStyle/>
          <a:p>
            <a:fld id="{CB931D54-C0D1-47D0-83D9-8BD23ADB4BDC}" type="datetimeFigureOut">
              <a:rPr lang="en-US" smtClean="0"/>
              <a:t>3/19/2020</a:t>
            </a:fld>
            <a:endParaRPr lang="en-US"/>
          </a:p>
        </p:txBody>
      </p:sp>
      <p:sp>
        <p:nvSpPr>
          <p:cNvPr id="5" name="Footer Placeholder 4">
            <a:extLst>
              <a:ext uri="{FF2B5EF4-FFF2-40B4-BE49-F238E27FC236}">
                <a16:creationId xmlns:a16="http://schemas.microsoft.com/office/drawing/2014/main" id="{A94F070A-532A-406A-B88A-FD1A9D0B19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AA8429-D020-4ED8-BA63-D38FBC9C879C}"/>
              </a:ext>
            </a:extLst>
          </p:cNvPr>
          <p:cNvSpPr>
            <a:spLocks noGrp="1"/>
          </p:cNvSpPr>
          <p:nvPr>
            <p:ph type="sldNum" sz="quarter" idx="12"/>
          </p:nvPr>
        </p:nvSpPr>
        <p:spPr/>
        <p:txBody>
          <a:bodyPr/>
          <a:lstStyle/>
          <a:p>
            <a:fld id="{907D2153-A7E0-430F-A31A-A8E3DF9D4065}" type="slidenum">
              <a:rPr lang="en-US" smtClean="0"/>
              <a:t>‹#›</a:t>
            </a:fld>
            <a:endParaRPr lang="en-US"/>
          </a:p>
        </p:txBody>
      </p:sp>
    </p:spTree>
    <p:extLst>
      <p:ext uri="{BB962C8B-B14F-4D97-AF65-F5344CB8AC3E}">
        <p14:creationId xmlns:p14="http://schemas.microsoft.com/office/powerpoint/2010/main" val="711975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B8A00C4-0524-41E0-B6ED-4E0123221E2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B9EFB1E-3CE3-4ABD-99E6-A345E54E179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654C43-F8CA-495D-A5FC-B7DE03BC0500}"/>
              </a:ext>
            </a:extLst>
          </p:cNvPr>
          <p:cNvSpPr>
            <a:spLocks noGrp="1"/>
          </p:cNvSpPr>
          <p:nvPr>
            <p:ph type="dt" sz="half" idx="10"/>
          </p:nvPr>
        </p:nvSpPr>
        <p:spPr/>
        <p:txBody>
          <a:bodyPr/>
          <a:lstStyle/>
          <a:p>
            <a:fld id="{CB931D54-C0D1-47D0-83D9-8BD23ADB4BDC}" type="datetimeFigureOut">
              <a:rPr lang="en-US" smtClean="0"/>
              <a:t>3/19/2020</a:t>
            </a:fld>
            <a:endParaRPr lang="en-US"/>
          </a:p>
        </p:txBody>
      </p:sp>
      <p:sp>
        <p:nvSpPr>
          <p:cNvPr id="5" name="Footer Placeholder 4">
            <a:extLst>
              <a:ext uri="{FF2B5EF4-FFF2-40B4-BE49-F238E27FC236}">
                <a16:creationId xmlns:a16="http://schemas.microsoft.com/office/drawing/2014/main" id="{40A99A70-7400-4ACD-AB7C-56056FAC40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D1B277-4BF9-433D-9AAA-401540F6C501}"/>
              </a:ext>
            </a:extLst>
          </p:cNvPr>
          <p:cNvSpPr>
            <a:spLocks noGrp="1"/>
          </p:cNvSpPr>
          <p:nvPr>
            <p:ph type="sldNum" sz="quarter" idx="12"/>
          </p:nvPr>
        </p:nvSpPr>
        <p:spPr/>
        <p:txBody>
          <a:bodyPr/>
          <a:lstStyle/>
          <a:p>
            <a:fld id="{907D2153-A7E0-430F-A31A-A8E3DF9D4065}" type="slidenum">
              <a:rPr lang="en-US" smtClean="0"/>
              <a:t>‹#›</a:t>
            </a:fld>
            <a:endParaRPr lang="en-US"/>
          </a:p>
        </p:txBody>
      </p:sp>
    </p:spTree>
    <p:extLst>
      <p:ext uri="{BB962C8B-B14F-4D97-AF65-F5344CB8AC3E}">
        <p14:creationId xmlns:p14="http://schemas.microsoft.com/office/powerpoint/2010/main" val="395166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6E0E6-2A14-4CD8-8DBD-D42E9F15F0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578697C-8205-4ADC-BDF3-4BE7B69FB19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7594B1-03BD-4A11-84E2-36678EC8ED88}"/>
              </a:ext>
            </a:extLst>
          </p:cNvPr>
          <p:cNvSpPr>
            <a:spLocks noGrp="1"/>
          </p:cNvSpPr>
          <p:nvPr>
            <p:ph type="dt" sz="half" idx="10"/>
          </p:nvPr>
        </p:nvSpPr>
        <p:spPr/>
        <p:txBody>
          <a:bodyPr/>
          <a:lstStyle/>
          <a:p>
            <a:fld id="{CB931D54-C0D1-47D0-83D9-8BD23ADB4BDC}" type="datetimeFigureOut">
              <a:rPr lang="en-US" smtClean="0"/>
              <a:t>3/19/2020</a:t>
            </a:fld>
            <a:endParaRPr lang="en-US"/>
          </a:p>
        </p:txBody>
      </p:sp>
      <p:sp>
        <p:nvSpPr>
          <p:cNvPr id="5" name="Footer Placeholder 4">
            <a:extLst>
              <a:ext uri="{FF2B5EF4-FFF2-40B4-BE49-F238E27FC236}">
                <a16:creationId xmlns:a16="http://schemas.microsoft.com/office/drawing/2014/main" id="{0F55634C-D53D-4391-B247-E463E375C1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9740A2-2263-4034-87DC-C1F6A24118C1}"/>
              </a:ext>
            </a:extLst>
          </p:cNvPr>
          <p:cNvSpPr>
            <a:spLocks noGrp="1"/>
          </p:cNvSpPr>
          <p:nvPr>
            <p:ph type="sldNum" sz="quarter" idx="12"/>
          </p:nvPr>
        </p:nvSpPr>
        <p:spPr/>
        <p:txBody>
          <a:bodyPr/>
          <a:lstStyle/>
          <a:p>
            <a:fld id="{907D2153-A7E0-430F-A31A-A8E3DF9D4065}" type="slidenum">
              <a:rPr lang="en-US" smtClean="0"/>
              <a:t>‹#›</a:t>
            </a:fld>
            <a:endParaRPr lang="en-US"/>
          </a:p>
        </p:txBody>
      </p:sp>
    </p:spTree>
    <p:extLst>
      <p:ext uri="{BB962C8B-B14F-4D97-AF65-F5344CB8AC3E}">
        <p14:creationId xmlns:p14="http://schemas.microsoft.com/office/powerpoint/2010/main" val="1066201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DBB9A-730B-4B10-9883-4C443739552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8127AAE-F148-4D02-8191-8F62C61CB56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49778EE-C9AE-4AF4-A1F5-A6D2F7851628}"/>
              </a:ext>
            </a:extLst>
          </p:cNvPr>
          <p:cNvSpPr>
            <a:spLocks noGrp="1"/>
          </p:cNvSpPr>
          <p:nvPr>
            <p:ph type="dt" sz="half" idx="10"/>
          </p:nvPr>
        </p:nvSpPr>
        <p:spPr/>
        <p:txBody>
          <a:bodyPr/>
          <a:lstStyle/>
          <a:p>
            <a:fld id="{CB931D54-C0D1-47D0-83D9-8BD23ADB4BDC}" type="datetimeFigureOut">
              <a:rPr lang="en-US" smtClean="0"/>
              <a:t>3/19/2020</a:t>
            </a:fld>
            <a:endParaRPr lang="en-US"/>
          </a:p>
        </p:txBody>
      </p:sp>
      <p:sp>
        <p:nvSpPr>
          <p:cNvPr id="5" name="Footer Placeholder 4">
            <a:extLst>
              <a:ext uri="{FF2B5EF4-FFF2-40B4-BE49-F238E27FC236}">
                <a16:creationId xmlns:a16="http://schemas.microsoft.com/office/drawing/2014/main" id="{107C3BDA-20E9-46B7-97F7-40501053BF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62F9F2-DDB0-4A4E-9E89-1FD5A87C4F1B}"/>
              </a:ext>
            </a:extLst>
          </p:cNvPr>
          <p:cNvSpPr>
            <a:spLocks noGrp="1"/>
          </p:cNvSpPr>
          <p:nvPr>
            <p:ph type="sldNum" sz="quarter" idx="12"/>
          </p:nvPr>
        </p:nvSpPr>
        <p:spPr/>
        <p:txBody>
          <a:bodyPr/>
          <a:lstStyle/>
          <a:p>
            <a:fld id="{907D2153-A7E0-430F-A31A-A8E3DF9D4065}" type="slidenum">
              <a:rPr lang="en-US" smtClean="0"/>
              <a:t>‹#›</a:t>
            </a:fld>
            <a:endParaRPr lang="en-US"/>
          </a:p>
        </p:txBody>
      </p:sp>
    </p:spTree>
    <p:extLst>
      <p:ext uri="{BB962C8B-B14F-4D97-AF65-F5344CB8AC3E}">
        <p14:creationId xmlns:p14="http://schemas.microsoft.com/office/powerpoint/2010/main" val="1276703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4223A-B868-46F7-9321-F0F6BB88FE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92DAF5-3821-4AC3-A8B2-34FBFB7115A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6E322F1-81D4-4088-A6E2-EBC6B5DE02A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91D31FB-F686-4443-AD95-DE8E11AEB873}"/>
              </a:ext>
            </a:extLst>
          </p:cNvPr>
          <p:cNvSpPr>
            <a:spLocks noGrp="1"/>
          </p:cNvSpPr>
          <p:nvPr>
            <p:ph type="dt" sz="half" idx="10"/>
          </p:nvPr>
        </p:nvSpPr>
        <p:spPr/>
        <p:txBody>
          <a:bodyPr/>
          <a:lstStyle/>
          <a:p>
            <a:fld id="{CB931D54-C0D1-47D0-83D9-8BD23ADB4BDC}" type="datetimeFigureOut">
              <a:rPr lang="en-US" smtClean="0"/>
              <a:t>3/19/2020</a:t>
            </a:fld>
            <a:endParaRPr lang="en-US"/>
          </a:p>
        </p:txBody>
      </p:sp>
      <p:sp>
        <p:nvSpPr>
          <p:cNvPr id="6" name="Footer Placeholder 5">
            <a:extLst>
              <a:ext uri="{FF2B5EF4-FFF2-40B4-BE49-F238E27FC236}">
                <a16:creationId xmlns:a16="http://schemas.microsoft.com/office/drawing/2014/main" id="{E38A4B11-626A-40DF-B52E-3F432F420C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35B165-66DA-46B8-AECE-01822F1E47BE}"/>
              </a:ext>
            </a:extLst>
          </p:cNvPr>
          <p:cNvSpPr>
            <a:spLocks noGrp="1"/>
          </p:cNvSpPr>
          <p:nvPr>
            <p:ph type="sldNum" sz="quarter" idx="12"/>
          </p:nvPr>
        </p:nvSpPr>
        <p:spPr/>
        <p:txBody>
          <a:bodyPr/>
          <a:lstStyle/>
          <a:p>
            <a:fld id="{907D2153-A7E0-430F-A31A-A8E3DF9D4065}" type="slidenum">
              <a:rPr lang="en-US" smtClean="0"/>
              <a:t>‹#›</a:t>
            </a:fld>
            <a:endParaRPr lang="en-US"/>
          </a:p>
        </p:txBody>
      </p:sp>
    </p:spTree>
    <p:extLst>
      <p:ext uri="{BB962C8B-B14F-4D97-AF65-F5344CB8AC3E}">
        <p14:creationId xmlns:p14="http://schemas.microsoft.com/office/powerpoint/2010/main" val="1053400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9DC14-400F-47F8-8435-93F2A650FF9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6602538-3F24-406B-91E5-84A677224FD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79417D9-66B6-400A-9AD8-54B6756FDE3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615FEB8-0854-4DAF-9D40-E1C58F38D8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8B4B2C8-0708-4577-BB79-5CC7C8F2AA9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1F7820E-49ED-447E-809C-4CAA7B28B09F}"/>
              </a:ext>
            </a:extLst>
          </p:cNvPr>
          <p:cNvSpPr>
            <a:spLocks noGrp="1"/>
          </p:cNvSpPr>
          <p:nvPr>
            <p:ph type="dt" sz="half" idx="10"/>
          </p:nvPr>
        </p:nvSpPr>
        <p:spPr/>
        <p:txBody>
          <a:bodyPr/>
          <a:lstStyle/>
          <a:p>
            <a:fld id="{CB931D54-C0D1-47D0-83D9-8BD23ADB4BDC}" type="datetimeFigureOut">
              <a:rPr lang="en-US" smtClean="0"/>
              <a:t>3/19/2020</a:t>
            </a:fld>
            <a:endParaRPr lang="en-US"/>
          </a:p>
        </p:txBody>
      </p:sp>
      <p:sp>
        <p:nvSpPr>
          <p:cNvPr id="8" name="Footer Placeholder 7">
            <a:extLst>
              <a:ext uri="{FF2B5EF4-FFF2-40B4-BE49-F238E27FC236}">
                <a16:creationId xmlns:a16="http://schemas.microsoft.com/office/drawing/2014/main" id="{847A933F-AAB1-4088-8FC4-4DED6C09F1D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673B25A-8D76-43F6-A506-20922682A114}"/>
              </a:ext>
            </a:extLst>
          </p:cNvPr>
          <p:cNvSpPr>
            <a:spLocks noGrp="1"/>
          </p:cNvSpPr>
          <p:nvPr>
            <p:ph type="sldNum" sz="quarter" idx="12"/>
          </p:nvPr>
        </p:nvSpPr>
        <p:spPr/>
        <p:txBody>
          <a:bodyPr/>
          <a:lstStyle/>
          <a:p>
            <a:fld id="{907D2153-A7E0-430F-A31A-A8E3DF9D4065}" type="slidenum">
              <a:rPr lang="en-US" smtClean="0"/>
              <a:t>‹#›</a:t>
            </a:fld>
            <a:endParaRPr lang="en-US"/>
          </a:p>
        </p:txBody>
      </p:sp>
    </p:spTree>
    <p:extLst>
      <p:ext uri="{BB962C8B-B14F-4D97-AF65-F5344CB8AC3E}">
        <p14:creationId xmlns:p14="http://schemas.microsoft.com/office/powerpoint/2010/main" val="1946438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DFA11-A540-4851-94F8-1FB1B1F57AA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F8BB5FD-5C52-47BC-89DF-32AEF00B3FC7}"/>
              </a:ext>
            </a:extLst>
          </p:cNvPr>
          <p:cNvSpPr>
            <a:spLocks noGrp="1"/>
          </p:cNvSpPr>
          <p:nvPr>
            <p:ph type="dt" sz="half" idx="10"/>
          </p:nvPr>
        </p:nvSpPr>
        <p:spPr/>
        <p:txBody>
          <a:bodyPr/>
          <a:lstStyle/>
          <a:p>
            <a:fld id="{CB931D54-C0D1-47D0-83D9-8BD23ADB4BDC}" type="datetimeFigureOut">
              <a:rPr lang="en-US" smtClean="0"/>
              <a:t>3/19/2020</a:t>
            </a:fld>
            <a:endParaRPr lang="en-US"/>
          </a:p>
        </p:txBody>
      </p:sp>
      <p:sp>
        <p:nvSpPr>
          <p:cNvPr id="4" name="Footer Placeholder 3">
            <a:extLst>
              <a:ext uri="{FF2B5EF4-FFF2-40B4-BE49-F238E27FC236}">
                <a16:creationId xmlns:a16="http://schemas.microsoft.com/office/drawing/2014/main" id="{88C07269-5535-4338-B713-C00AD3A9350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D34A88C-6BF4-4F9E-83D4-941DEF6DA7DC}"/>
              </a:ext>
            </a:extLst>
          </p:cNvPr>
          <p:cNvSpPr>
            <a:spLocks noGrp="1"/>
          </p:cNvSpPr>
          <p:nvPr>
            <p:ph type="sldNum" sz="quarter" idx="12"/>
          </p:nvPr>
        </p:nvSpPr>
        <p:spPr/>
        <p:txBody>
          <a:bodyPr/>
          <a:lstStyle/>
          <a:p>
            <a:fld id="{907D2153-A7E0-430F-A31A-A8E3DF9D4065}" type="slidenum">
              <a:rPr lang="en-US" smtClean="0"/>
              <a:t>‹#›</a:t>
            </a:fld>
            <a:endParaRPr lang="en-US"/>
          </a:p>
        </p:txBody>
      </p:sp>
    </p:spTree>
    <p:extLst>
      <p:ext uri="{BB962C8B-B14F-4D97-AF65-F5344CB8AC3E}">
        <p14:creationId xmlns:p14="http://schemas.microsoft.com/office/powerpoint/2010/main" val="2389397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3E10DA-4113-474B-A699-EE2FEC899ED1}"/>
              </a:ext>
            </a:extLst>
          </p:cNvPr>
          <p:cNvSpPr>
            <a:spLocks noGrp="1"/>
          </p:cNvSpPr>
          <p:nvPr>
            <p:ph type="dt" sz="half" idx="10"/>
          </p:nvPr>
        </p:nvSpPr>
        <p:spPr/>
        <p:txBody>
          <a:bodyPr/>
          <a:lstStyle/>
          <a:p>
            <a:fld id="{CB931D54-C0D1-47D0-83D9-8BD23ADB4BDC}" type="datetimeFigureOut">
              <a:rPr lang="en-US" smtClean="0"/>
              <a:t>3/19/2020</a:t>
            </a:fld>
            <a:endParaRPr lang="en-US"/>
          </a:p>
        </p:txBody>
      </p:sp>
      <p:sp>
        <p:nvSpPr>
          <p:cNvPr id="3" name="Footer Placeholder 2">
            <a:extLst>
              <a:ext uri="{FF2B5EF4-FFF2-40B4-BE49-F238E27FC236}">
                <a16:creationId xmlns:a16="http://schemas.microsoft.com/office/drawing/2014/main" id="{DA85CC8A-8763-400B-9CE4-6F76B84B9E1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172BCA0-0816-42F1-B9F1-8005115DE884}"/>
              </a:ext>
            </a:extLst>
          </p:cNvPr>
          <p:cNvSpPr>
            <a:spLocks noGrp="1"/>
          </p:cNvSpPr>
          <p:nvPr>
            <p:ph type="sldNum" sz="quarter" idx="12"/>
          </p:nvPr>
        </p:nvSpPr>
        <p:spPr/>
        <p:txBody>
          <a:bodyPr/>
          <a:lstStyle/>
          <a:p>
            <a:fld id="{907D2153-A7E0-430F-A31A-A8E3DF9D4065}" type="slidenum">
              <a:rPr lang="en-US" smtClean="0"/>
              <a:t>‹#›</a:t>
            </a:fld>
            <a:endParaRPr lang="en-US"/>
          </a:p>
        </p:txBody>
      </p:sp>
    </p:spTree>
    <p:extLst>
      <p:ext uri="{BB962C8B-B14F-4D97-AF65-F5344CB8AC3E}">
        <p14:creationId xmlns:p14="http://schemas.microsoft.com/office/powerpoint/2010/main" val="3910408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4DA71-433E-4CF1-B54C-F80A716EB7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D6FFE72-1C15-4984-994E-4927248CEF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B5B08A2-D0F1-4862-BBFD-B7D466BEF3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82342EC-C85F-49CC-B1B9-20985136CEFF}"/>
              </a:ext>
            </a:extLst>
          </p:cNvPr>
          <p:cNvSpPr>
            <a:spLocks noGrp="1"/>
          </p:cNvSpPr>
          <p:nvPr>
            <p:ph type="dt" sz="half" idx="10"/>
          </p:nvPr>
        </p:nvSpPr>
        <p:spPr/>
        <p:txBody>
          <a:bodyPr/>
          <a:lstStyle/>
          <a:p>
            <a:fld id="{CB931D54-C0D1-47D0-83D9-8BD23ADB4BDC}" type="datetimeFigureOut">
              <a:rPr lang="en-US" smtClean="0"/>
              <a:t>3/19/2020</a:t>
            </a:fld>
            <a:endParaRPr lang="en-US"/>
          </a:p>
        </p:txBody>
      </p:sp>
      <p:sp>
        <p:nvSpPr>
          <p:cNvPr id="6" name="Footer Placeholder 5">
            <a:extLst>
              <a:ext uri="{FF2B5EF4-FFF2-40B4-BE49-F238E27FC236}">
                <a16:creationId xmlns:a16="http://schemas.microsoft.com/office/drawing/2014/main" id="{BD810C41-AB94-4564-8C85-5A77D83318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CC226E-3828-4058-9776-E758B2C49E16}"/>
              </a:ext>
            </a:extLst>
          </p:cNvPr>
          <p:cNvSpPr>
            <a:spLocks noGrp="1"/>
          </p:cNvSpPr>
          <p:nvPr>
            <p:ph type="sldNum" sz="quarter" idx="12"/>
          </p:nvPr>
        </p:nvSpPr>
        <p:spPr/>
        <p:txBody>
          <a:bodyPr/>
          <a:lstStyle/>
          <a:p>
            <a:fld id="{907D2153-A7E0-430F-A31A-A8E3DF9D4065}" type="slidenum">
              <a:rPr lang="en-US" smtClean="0"/>
              <a:t>‹#›</a:t>
            </a:fld>
            <a:endParaRPr lang="en-US"/>
          </a:p>
        </p:txBody>
      </p:sp>
    </p:spTree>
    <p:extLst>
      <p:ext uri="{BB962C8B-B14F-4D97-AF65-F5344CB8AC3E}">
        <p14:creationId xmlns:p14="http://schemas.microsoft.com/office/powerpoint/2010/main" val="3766673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D563D-82F7-48D4-9076-9175005C83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DE6B50E-E1DE-44B5-B9E9-7C043C319D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D99BE40-782C-495A-ADF6-CB22771058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52DB567-C189-4684-9742-10BBA912C276}"/>
              </a:ext>
            </a:extLst>
          </p:cNvPr>
          <p:cNvSpPr>
            <a:spLocks noGrp="1"/>
          </p:cNvSpPr>
          <p:nvPr>
            <p:ph type="dt" sz="half" idx="10"/>
          </p:nvPr>
        </p:nvSpPr>
        <p:spPr/>
        <p:txBody>
          <a:bodyPr/>
          <a:lstStyle/>
          <a:p>
            <a:fld id="{CB931D54-C0D1-47D0-83D9-8BD23ADB4BDC}" type="datetimeFigureOut">
              <a:rPr lang="en-US" smtClean="0"/>
              <a:t>3/19/2020</a:t>
            </a:fld>
            <a:endParaRPr lang="en-US"/>
          </a:p>
        </p:txBody>
      </p:sp>
      <p:sp>
        <p:nvSpPr>
          <p:cNvPr id="6" name="Footer Placeholder 5">
            <a:extLst>
              <a:ext uri="{FF2B5EF4-FFF2-40B4-BE49-F238E27FC236}">
                <a16:creationId xmlns:a16="http://schemas.microsoft.com/office/drawing/2014/main" id="{E307D67D-8C5E-4D77-B7DD-F6024A85D9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DA34DA-8220-4565-B840-345317BB63BC}"/>
              </a:ext>
            </a:extLst>
          </p:cNvPr>
          <p:cNvSpPr>
            <a:spLocks noGrp="1"/>
          </p:cNvSpPr>
          <p:nvPr>
            <p:ph type="sldNum" sz="quarter" idx="12"/>
          </p:nvPr>
        </p:nvSpPr>
        <p:spPr/>
        <p:txBody>
          <a:bodyPr/>
          <a:lstStyle/>
          <a:p>
            <a:fld id="{907D2153-A7E0-430F-A31A-A8E3DF9D4065}" type="slidenum">
              <a:rPr lang="en-US" smtClean="0"/>
              <a:t>‹#›</a:t>
            </a:fld>
            <a:endParaRPr lang="en-US"/>
          </a:p>
        </p:txBody>
      </p:sp>
    </p:spTree>
    <p:extLst>
      <p:ext uri="{BB962C8B-B14F-4D97-AF65-F5344CB8AC3E}">
        <p14:creationId xmlns:p14="http://schemas.microsoft.com/office/powerpoint/2010/main" val="1084914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D124ECF-C998-432F-8AD7-DFD1F94FA3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A1ED21F-A178-442C-931F-E3C7CE8770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ECAC1D-5F8F-4493-8352-2B7AE4ECC5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931D54-C0D1-47D0-83D9-8BD23ADB4BDC}" type="datetimeFigureOut">
              <a:rPr lang="en-US" smtClean="0"/>
              <a:t>3/19/2020</a:t>
            </a:fld>
            <a:endParaRPr lang="en-US"/>
          </a:p>
        </p:txBody>
      </p:sp>
      <p:sp>
        <p:nvSpPr>
          <p:cNvPr id="5" name="Footer Placeholder 4">
            <a:extLst>
              <a:ext uri="{FF2B5EF4-FFF2-40B4-BE49-F238E27FC236}">
                <a16:creationId xmlns:a16="http://schemas.microsoft.com/office/drawing/2014/main" id="{95FA2DA9-FAA4-4745-AD66-0E2B9192DA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2432C38-13A5-440F-8656-D8D43C5C00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7D2153-A7E0-430F-A31A-A8E3DF9D4065}" type="slidenum">
              <a:rPr lang="en-US" smtClean="0"/>
              <a:t>‹#›</a:t>
            </a:fld>
            <a:endParaRPr lang="en-US"/>
          </a:p>
        </p:txBody>
      </p:sp>
    </p:spTree>
    <p:extLst>
      <p:ext uri="{BB962C8B-B14F-4D97-AF65-F5344CB8AC3E}">
        <p14:creationId xmlns:p14="http://schemas.microsoft.com/office/powerpoint/2010/main" val="212435635"/>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7" name="Title 1">
            <a:extLst>
              <a:ext uri="{FF2B5EF4-FFF2-40B4-BE49-F238E27FC236}">
                <a16:creationId xmlns:a16="http://schemas.microsoft.com/office/drawing/2014/main" id="{EFC34249-20B1-48A3-9797-98865A387C32}"/>
              </a:ext>
            </a:extLst>
          </p:cNvPr>
          <p:cNvSpPr>
            <a:spLocks noGrp="1"/>
          </p:cNvSpPr>
          <p:nvPr>
            <p:ph type="ctrTitle"/>
          </p:nvPr>
        </p:nvSpPr>
        <p:spPr/>
        <p:txBody>
          <a:bodyPr rtlCol="0">
            <a:normAutofit/>
          </a:bodyPr>
          <a:lstStyle/>
          <a:p>
            <a:pPr>
              <a:defRPr/>
            </a:pPr>
            <a:r>
              <a:rPr sz="4800" b="1" dirty="0"/>
              <a:t>Abnormal Labor pattern</a:t>
            </a:r>
            <a:br>
              <a:rPr sz="4800" b="1" dirty="0"/>
            </a:br>
            <a:r>
              <a:rPr sz="4800" b="1" dirty="0"/>
              <a:t>(Labor </a:t>
            </a:r>
            <a:r>
              <a:rPr altLang="en-US" b="1" dirty="0"/>
              <a:t>Dystocia)</a:t>
            </a:r>
            <a:endParaRPr sz="4800" b="1" dirty="0"/>
          </a:p>
        </p:txBody>
      </p:sp>
      <p:sp>
        <p:nvSpPr>
          <p:cNvPr id="4099" name="Subtitle 2">
            <a:extLst>
              <a:ext uri="{FF2B5EF4-FFF2-40B4-BE49-F238E27FC236}">
                <a16:creationId xmlns:a16="http://schemas.microsoft.com/office/drawing/2014/main" id="{5B6E90EB-11EE-4C9C-8BCC-E6890C5F1370}"/>
              </a:ext>
            </a:extLst>
          </p:cNvPr>
          <p:cNvSpPr>
            <a:spLocks noGrp="1" noChangeArrowheads="1"/>
          </p:cNvSpPr>
          <p:nvPr>
            <p:ph type="subTitle" idx="1"/>
          </p:nvPr>
        </p:nvSpPr>
        <p:spPr bwMode="auto"/>
        <p:txBody>
          <a:bodyPr wrap="square" numCol="1" anchor="t" anchorCtr="0" compatLnSpc="1">
            <a:prstTxWarp prst="textNoShape">
              <a:avLst/>
            </a:prstTxWarp>
          </a:bodyPr>
          <a:lstStyle/>
          <a:p>
            <a:endParaRPr lang="en-US" altLang="en-US" b="1" dirty="0" smtClean="0"/>
          </a:p>
          <a:p>
            <a:r>
              <a:rPr lang="en-US" altLang="en-US" b="1" dirty="0" smtClean="0"/>
              <a:t>By  </a:t>
            </a:r>
            <a:r>
              <a:rPr lang="en-US" altLang="en-US" b="1" dirty="0" err="1"/>
              <a:t>Yibelu</a:t>
            </a:r>
            <a:r>
              <a:rPr lang="en-US" altLang="en-US" b="1" dirty="0"/>
              <a:t> </a:t>
            </a:r>
            <a:r>
              <a:rPr lang="en-US" altLang="en-US" b="1" dirty="0" err="1"/>
              <a:t>Bazezew</a:t>
            </a:r>
            <a:endParaRPr lang="en-US" altLang="en-US" b="1" dirty="0"/>
          </a:p>
          <a:p>
            <a:endParaRPr lang="en-US" altLang="en-US" b="1" dirty="0"/>
          </a:p>
        </p:txBody>
      </p:sp>
      <p:sp>
        <p:nvSpPr>
          <p:cNvPr id="4100" name="Slide Number Placeholder 4">
            <a:extLst>
              <a:ext uri="{FF2B5EF4-FFF2-40B4-BE49-F238E27FC236}">
                <a16:creationId xmlns:a16="http://schemas.microsoft.com/office/drawing/2014/main" id="{7CC4D749-30F0-41EC-878B-6F7CCBB3A57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9A78BE31-AEDC-4728-A5BD-AD1202F3E57A}"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1</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6114116A-5B9D-4F45-80FE-EF345F785234}"/>
              </a:ext>
            </a:extLst>
          </p:cNvPr>
          <p:cNvSpPr>
            <a:spLocks noGrp="1" noChangeArrowheads="1"/>
          </p:cNvSpPr>
          <p:nvPr>
            <p:ph type="title"/>
          </p:nvPr>
        </p:nvSpPr>
        <p:spPr>
          <a:xfrm>
            <a:off x="1981200" y="0"/>
            <a:ext cx="8229600" cy="928688"/>
          </a:xfrm>
        </p:spPr>
        <p:txBody>
          <a:bodyPr/>
          <a:lstStyle/>
          <a:p>
            <a:r>
              <a:rPr lang="en-US" altLang="en-US" sz="2800" b="1">
                <a:latin typeface="Times New Roman" panose="02020603050405020304" pitchFamily="18" charset="0"/>
                <a:cs typeface="Times New Roman" panose="02020603050405020304" pitchFamily="18" charset="0"/>
              </a:rPr>
              <a:t>Diagnosis of abnormal labor patterns - Steps</a:t>
            </a:r>
          </a:p>
        </p:txBody>
      </p:sp>
      <p:sp>
        <p:nvSpPr>
          <p:cNvPr id="17411" name="Content Placeholder 2">
            <a:extLst>
              <a:ext uri="{FF2B5EF4-FFF2-40B4-BE49-F238E27FC236}">
                <a16:creationId xmlns:a16="http://schemas.microsoft.com/office/drawing/2014/main" id="{9FC41FEF-091A-4D55-A380-77C186D99472}"/>
              </a:ext>
            </a:extLst>
          </p:cNvPr>
          <p:cNvSpPr>
            <a:spLocks noGrp="1"/>
          </p:cNvSpPr>
          <p:nvPr>
            <p:ph idx="1"/>
          </p:nvPr>
        </p:nvSpPr>
        <p:spPr>
          <a:xfrm>
            <a:off x="1809750" y="928688"/>
            <a:ext cx="8643938" cy="5072062"/>
          </a:xfrm>
        </p:spPr>
        <p:txBody>
          <a:bodyPr>
            <a:normAutofit fontScale="85000" lnSpcReduction="10000"/>
          </a:bodyPr>
          <a:lstStyle/>
          <a:p>
            <a:pPr marL="274320" indent="-274320">
              <a:lnSpc>
                <a:spcPct val="150000"/>
              </a:lnSpc>
              <a:spcBef>
                <a:spcPts val="580"/>
              </a:spcBef>
              <a:buFont typeface="Wingdings" pitchFamily="2" charset="2"/>
              <a:buChar char="Ø"/>
              <a:defRPr/>
            </a:pPr>
            <a:r>
              <a:rPr lang="en-US" dirty="0">
                <a:latin typeface="Times New Roman" panose="02020603050405020304" pitchFamily="18" charset="0"/>
                <a:cs typeface="Times New Roman" panose="02020603050405020304" pitchFamily="18" charset="0"/>
              </a:rPr>
              <a:t>Document the following parameters against time </a:t>
            </a:r>
          </a:p>
          <a:p>
            <a:pPr marL="548640" lvl="1">
              <a:lnSpc>
                <a:spcPct val="150000"/>
              </a:lnSpc>
              <a:spcBef>
                <a:spcPts val="370"/>
              </a:spcBef>
              <a:buFont typeface="Wingdings 2"/>
              <a:buChar char=""/>
              <a:defRPr/>
            </a:pPr>
            <a:r>
              <a:rPr lang="en-US" dirty="0">
                <a:latin typeface="Times New Roman" panose="02020603050405020304" pitchFamily="18" charset="0"/>
                <a:cs typeface="Times New Roman" panose="02020603050405020304" pitchFamily="18" charset="0"/>
              </a:rPr>
              <a:t>Uterine contraction profile </a:t>
            </a:r>
          </a:p>
          <a:p>
            <a:pPr marL="548640" lvl="1">
              <a:lnSpc>
                <a:spcPct val="150000"/>
              </a:lnSpc>
              <a:spcBef>
                <a:spcPts val="370"/>
              </a:spcBef>
              <a:buFont typeface="Wingdings 2"/>
              <a:buChar char=""/>
              <a:defRPr/>
            </a:pPr>
            <a:r>
              <a:rPr lang="en-US" dirty="0">
                <a:latin typeface="Times New Roman" panose="02020603050405020304" pitchFamily="18" charset="0"/>
                <a:cs typeface="Times New Roman" panose="02020603050405020304" pitchFamily="18" charset="0"/>
              </a:rPr>
              <a:t>Cervical dilatation/effacement </a:t>
            </a:r>
          </a:p>
          <a:p>
            <a:pPr marL="548640" lvl="1">
              <a:lnSpc>
                <a:spcPct val="150000"/>
              </a:lnSpc>
              <a:spcBef>
                <a:spcPts val="370"/>
              </a:spcBef>
              <a:buFont typeface="Wingdings 2"/>
              <a:buChar char=""/>
              <a:defRPr/>
            </a:pPr>
            <a:r>
              <a:rPr lang="en-US" dirty="0">
                <a:latin typeface="Times New Roman" panose="02020603050405020304" pitchFamily="18" charset="0"/>
                <a:cs typeface="Times New Roman" panose="02020603050405020304" pitchFamily="18" charset="0"/>
              </a:rPr>
              <a:t>Descent of fetal presentation </a:t>
            </a:r>
          </a:p>
          <a:p>
            <a:pPr marL="274320" indent="-274320">
              <a:lnSpc>
                <a:spcPct val="150000"/>
              </a:lnSpc>
              <a:spcBef>
                <a:spcPts val="580"/>
              </a:spcBef>
              <a:buFont typeface="Wingdings" pitchFamily="2" charset="2"/>
              <a:buChar char="Ø"/>
              <a:defRPr/>
            </a:pPr>
            <a:r>
              <a:rPr lang="en-US" dirty="0">
                <a:latin typeface="Times New Roman" panose="02020603050405020304" pitchFamily="18" charset="0"/>
                <a:cs typeface="Times New Roman" panose="02020603050405020304" pitchFamily="18" charset="0"/>
              </a:rPr>
              <a:t>Compare against normal patterns for respective parity, identify any deviations and then classify into respective abnormal patterns  </a:t>
            </a:r>
          </a:p>
          <a:p>
            <a:pPr marL="274320" indent="-274320">
              <a:lnSpc>
                <a:spcPct val="150000"/>
              </a:lnSpc>
              <a:spcBef>
                <a:spcPts val="580"/>
              </a:spcBef>
              <a:buFont typeface="Wingdings" pitchFamily="2" charset="2"/>
              <a:buChar char="Ø"/>
              <a:defRPr/>
            </a:pPr>
            <a:r>
              <a:rPr lang="en-US" dirty="0">
                <a:latin typeface="Times New Roman" panose="02020603050405020304" pitchFamily="18" charset="0"/>
                <a:cs typeface="Times New Roman" panose="02020603050405020304" pitchFamily="18" charset="0"/>
              </a:rPr>
              <a:t> Look for specific etiology responsible for the  abnormal labor patterns by carefully assessing the four determinants of labor progress (P’s of labor)</a:t>
            </a:r>
          </a:p>
          <a:p>
            <a:pPr marL="274320" indent="-274320">
              <a:lnSpc>
                <a:spcPct val="150000"/>
              </a:lnSpc>
              <a:spcBef>
                <a:spcPts val="580"/>
              </a:spcBef>
              <a:buFont typeface="Wingdings 2"/>
              <a:buChar char=""/>
              <a:defRPr/>
            </a:pPr>
            <a:endParaRPr lang="en-US" dirty="0"/>
          </a:p>
        </p:txBody>
      </p:sp>
      <p:sp>
        <p:nvSpPr>
          <p:cNvPr id="12292" name="Slide Number Placeholder 3">
            <a:extLst>
              <a:ext uri="{FF2B5EF4-FFF2-40B4-BE49-F238E27FC236}">
                <a16:creationId xmlns:a16="http://schemas.microsoft.com/office/drawing/2014/main" id="{E4C91AFD-4B30-4A5E-8E75-C043823E416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1012EFC1-E5FB-47F0-80A0-0DA21C8ECD99}" type="slidenum">
              <a:rPr lang="en-US"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10</a:t>
            </a:fld>
            <a:endParaRPr lang="en-US"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BC548E28-9814-4C63-A6C4-B35C4D57A35D}"/>
              </a:ext>
            </a:extLst>
          </p:cNvPr>
          <p:cNvSpPr>
            <a:spLocks noGrp="1"/>
          </p:cNvSpPr>
          <p:nvPr>
            <p:ph type="title"/>
          </p:nvPr>
        </p:nvSpPr>
        <p:spPr/>
        <p:txBody>
          <a:bodyPr rtlCol="0">
            <a:normAutofit fontScale="90000"/>
          </a:bodyPr>
          <a:lstStyle/>
          <a:p>
            <a:pPr>
              <a:defRPr/>
            </a:pPr>
            <a:r>
              <a:rPr lang="en-US" altLang="en-US" sz="3200" dirty="0"/>
              <a:t/>
            </a:r>
            <a:br>
              <a:rPr lang="en-US" altLang="en-US" sz="3200" dirty="0"/>
            </a:br>
            <a:r>
              <a:rPr lang="en-US" altLang="en-US" sz="32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Evaluation for causes of abnormal labor patterns – Assessment of the four P’s of labor </a:t>
            </a:r>
          </a:p>
        </p:txBody>
      </p:sp>
      <p:sp>
        <p:nvSpPr>
          <p:cNvPr id="14339" name="Content Placeholder 2">
            <a:extLst>
              <a:ext uri="{FF2B5EF4-FFF2-40B4-BE49-F238E27FC236}">
                <a16:creationId xmlns:a16="http://schemas.microsoft.com/office/drawing/2014/main" id="{B77F0FBF-D78C-42B4-B72A-BFB22F18BF22}"/>
              </a:ext>
            </a:extLst>
          </p:cNvPr>
          <p:cNvSpPr>
            <a:spLocks noGrp="1" noChangeArrowheads="1"/>
          </p:cNvSpPr>
          <p:nvPr>
            <p:ph idx="1"/>
          </p:nvPr>
        </p:nvSpPr>
        <p:spPr bwMode="auto">
          <a:xfrm>
            <a:off x="1738314" y="1447800"/>
            <a:ext cx="8472487" cy="4572000"/>
          </a:xfrm>
        </p:spPr>
        <p:txBody>
          <a:bodyPr wrap="square" numCol="1" anchor="t" anchorCtr="0" compatLnSpc="1">
            <a:prstTxWarp prst="textNoShape">
              <a:avLst/>
            </a:prstTxWarp>
          </a:bodyPr>
          <a:lstStyle/>
          <a:p>
            <a:pPr>
              <a:lnSpc>
                <a:spcPct val="150000"/>
              </a:lnSpc>
              <a:buFont typeface="Wingdings" panose="05000000000000000000" pitchFamily="2" charset="2"/>
              <a:buChar char="v"/>
            </a:pPr>
            <a:r>
              <a:rPr lang="en-US" altLang="en-US" b="1">
                <a:latin typeface="Times New Roman" panose="02020603050405020304" pitchFamily="18" charset="0"/>
                <a:cs typeface="Times New Roman" panose="02020603050405020304" pitchFamily="18" charset="0"/>
              </a:rPr>
              <a:t>Assessment of powers of labor:</a:t>
            </a:r>
            <a:endParaRPr lang="en-US" altLang="en-US" b="1">
              <a:solidFill>
                <a:srgbClr val="C00000"/>
              </a:solidFill>
              <a:latin typeface="Times New Roman" panose="02020603050405020304" pitchFamily="18" charset="0"/>
              <a:cs typeface="Times New Roman" panose="02020603050405020304" pitchFamily="18" charset="0"/>
            </a:endParaRPr>
          </a:p>
          <a:p>
            <a:pPr lvl="1">
              <a:lnSpc>
                <a:spcPct val="150000"/>
              </a:lnSpc>
            </a:pPr>
            <a:r>
              <a:rPr lang="en-US" altLang="en-US" sz="2800" b="1">
                <a:latin typeface="Times New Roman" panose="02020603050405020304" pitchFamily="18" charset="0"/>
                <a:cs typeface="Times New Roman" panose="02020603050405020304" pitchFamily="18" charset="0"/>
              </a:rPr>
              <a:t>Palpation of uterine contractions </a:t>
            </a:r>
          </a:p>
          <a:p>
            <a:pPr lvl="1">
              <a:lnSpc>
                <a:spcPct val="150000"/>
              </a:lnSpc>
            </a:pPr>
            <a:r>
              <a:rPr lang="en-US" altLang="en-US" sz="2800">
                <a:latin typeface="Times New Roman" panose="02020603050405020304" pitchFamily="18" charset="0"/>
                <a:cs typeface="Times New Roman" panose="02020603050405020304" pitchFamily="18" charset="0"/>
              </a:rPr>
              <a:t>External tocodynamometer </a:t>
            </a:r>
          </a:p>
          <a:p>
            <a:pPr lvl="1">
              <a:lnSpc>
                <a:spcPct val="150000"/>
              </a:lnSpc>
            </a:pPr>
            <a:r>
              <a:rPr lang="en-US" altLang="en-US" sz="2800">
                <a:latin typeface="Times New Roman" panose="02020603050405020304" pitchFamily="18" charset="0"/>
                <a:cs typeface="Times New Roman" panose="02020603050405020304" pitchFamily="18" charset="0"/>
              </a:rPr>
              <a:t>Intrauterine pressure catheter monitoring</a:t>
            </a:r>
          </a:p>
        </p:txBody>
      </p:sp>
      <p:sp>
        <p:nvSpPr>
          <p:cNvPr id="14340" name="Slide Number Placeholder 3">
            <a:extLst>
              <a:ext uri="{FF2B5EF4-FFF2-40B4-BE49-F238E27FC236}">
                <a16:creationId xmlns:a16="http://schemas.microsoft.com/office/drawing/2014/main" id="{2B670F06-7F0D-4EE0-862A-1C87B9F91EE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2D6FAD8-84C6-41DD-B94A-35FA6D36A17F}" type="slidenum">
              <a:rPr lang="en-US"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11</a:t>
            </a:fld>
            <a:endParaRPr lang="en-US"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a:extLst>
              <a:ext uri="{FF2B5EF4-FFF2-40B4-BE49-F238E27FC236}">
                <a16:creationId xmlns:a16="http://schemas.microsoft.com/office/drawing/2014/main" id="{491BECA8-9CE2-4560-BDAF-3DDCFEA54A19}"/>
              </a:ext>
            </a:extLst>
          </p:cNvPr>
          <p:cNvSpPr>
            <a:spLocks noGrp="1" noChangeArrowheads="1"/>
          </p:cNvSpPr>
          <p:nvPr>
            <p:ph idx="1"/>
          </p:nvPr>
        </p:nvSpPr>
        <p:spPr bwMode="auto">
          <a:xfrm>
            <a:off x="1919288" y="260351"/>
            <a:ext cx="8208962" cy="5865813"/>
          </a:xfrm>
        </p:spPr>
        <p:txBody>
          <a:bodyPr wrap="square" numCol="1" anchor="t" anchorCtr="0" compatLnSpc="1">
            <a:prstTxWarp prst="textNoShape">
              <a:avLst/>
            </a:prstTxWarp>
          </a:bodyPr>
          <a:lstStyle/>
          <a:p>
            <a:pPr>
              <a:lnSpc>
                <a:spcPct val="150000"/>
              </a:lnSpc>
              <a:buFont typeface="Wingdings" panose="05000000000000000000" pitchFamily="2" charset="2"/>
              <a:buChar char="v"/>
            </a:pPr>
            <a:r>
              <a:rPr lang="en-US" altLang="en-US" b="1">
                <a:latin typeface="Times New Roman" panose="02020603050405020304" pitchFamily="18" charset="0"/>
                <a:cs typeface="Times New Roman" panose="02020603050405020304" pitchFamily="18" charset="0"/>
              </a:rPr>
              <a:t>Assessment of the passenger </a:t>
            </a:r>
          </a:p>
          <a:p>
            <a:pPr lvl="1">
              <a:lnSpc>
                <a:spcPct val="150000"/>
              </a:lnSpc>
              <a:buFont typeface="Arial" panose="020B0604020202020204" pitchFamily="34" charset="0"/>
              <a:buChar char="–"/>
            </a:pPr>
            <a:r>
              <a:rPr lang="en-US" altLang="en-US" sz="2600">
                <a:latin typeface="Times New Roman" panose="02020603050405020304" pitchFamily="18" charset="0"/>
                <a:cs typeface="Times New Roman" panose="02020603050405020304" pitchFamily="18" charset="0"/>
              </a:rPr>
              <a:t>Size, number, presentation, position and anomalies of the fetus by Leopold's palpations and ultrasonography </a:t>
            </a:r>
          </a:p>
          <a:p>
            <a:pPr>
              <a:lnSpc>
                <a:spcPct val="150000"/>
              </a:lnSpc>
              <a:buFont typeface="Wingdings" panose="05000000000000000000" pitchFamily="2" charset="2"/>
              <a:buChar char="v"/>
            </a:pPr>
            <a:r>
              <a:rPr lang="en-US" altLang="en-US" b="1">
                <a:latin typeface="Times New Roman" panose="02020603050405020304" pitchFamily="18" charset="0"/>
                <a:cs typeface="Times New Roman" panose="02020603050405020304" pitchFamily="18" charset="0"/>
              </a:rPr>
              <a:t>Assessment of the passages</a:t>
            </a:r>
          </a:p>
          <a:p>
            <a:pPr lvl="1">
              <a:lnSpc>
                <a:spcPct val="150000"/>
              </a:lnSpc>
              <a:buFont typeface="Arial" panose="020B0604020202020204" pitchFamily="34" charset="0"/>
              <a:buChar char="–"/>
            </a:pPr>
            <a:r>
              <a:rPr lang="en-US" altLang="en-US" sz="2600">
                <a:latin typeface="Times New Roman" panose="02020603050405020304" pitchFamily="18" charset="0"/>
                <a:cs typeface="Times New Roman" panose="02020603050405020304" pitchFamily="18" charset="0"/>
              </a:rPr>
              <a:t>Bony pelvis – clinical pelvimetry </a:t>
            </a:r>
          </a:p>
          <a:p>
            <a:pPr lvl="1">
              <a:lnSpc>
                <a:spcPct val="150000"/>
              </a:lnSpc>
              <a:buFont typeface="Arial" panose="020B0604020202020204" pitchFamily="34" charset="0"/>
              <a:buChar char="–"/>
            </a:pPr>
            <a:r>
              <a:rPr lang="en-US" altLang="en-US" sz="2600">
                <a:latin typeface="Times New Roman" panose="02020603050405020304" pitchFamily="18" charset="0"/>
                <a:cs typeface="Times New Roman" panose="02020603050405020304" pitchFamily="18" charset="0"/>
              </a:rPr>
              <a:t>Soft tissue dystocia – vaginal exam</a:t>
            </a:r>
          </a:p>
          <a:p>
            <a:pPr>
              <a:lnSpc>
                <a:spcPct val="150000"/>
              </a:lnSpc>
              <a:buFont typeface="Wingdings" panose="05000000000000000000" pitchFamily="2" charset="2"/>
              <a:buChar char="v"/>
            </a:pPr>
            <a:r>
              <a:rPr lang="en-US" altLang="en-US" b="1">
                <a:latin typeface="Times New Roman" panose="02020603050405020304" pitchFamily="18" charset="0"/>
                <a:cs typeface="Times New Roman" panose="02020603050405020304" pitchFamily="18" charset="0"/>
              </a:rPr>
              <a:t>Assessment of maternal emotional status and pain control  </a:t>
            </a:r>
          </a:p>
          <a:p>
            <a:endParaRPr lang="en-US" altLang="en-US"/>
          </a:p>
        </p:txBody>
      </p:sp>
      <p:sp>
        <p:nvSpPr>
          <p:cNvPr id="15363" name="Slide Number Placeholder 3">
            <a:extLst>
              <a:ext uri="{FF2B5EF4-FFF2-40B4-BE49-F238E27FC236}">
                <a16:creationId xmlns:a16="http://schemas.microsoft.com/office/drawing/2014/main" id="{060F188F-2459-40E4-A92E-51351D989A7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6FB8F9A-67AD-43E4-A19B-99913167404F}"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12</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F6BF78A7-4F6A-41B0-838A-36EB82969525}"/>
              </a:ext>
            </a:extLst>
          </p:cNvPr>
          <p:cNvSpPr>
            <a:spLocks noGrp="1"/>
          </p:cNvSpPr>
          <p:nvPr>
            <p:ph type="title"/>
          </p:nvPr>
        </p:nvSpPr>
        <p:spPr>
          <a:xfrm>
            <a:off x="2266950" y="214314"/>
            <a:ext cx="8401050" cy="357187"/>
          </a:xfrm>
        </p:spPr>
        <p:txBody>
          <a:bodyPr rtlCol="0">
            <a:noAutofit/>
          </a:bodyPr>
          <a:lstStyle/>
          <a:p>
            <a:pPr>
              <a:defRPr/>
            </a:pPr>
            <a:r>
              <a:rPr lang="en-US" altLang="en-US" sz="2800" b="1" dirty="0">
                <a:solidFill>
                  <a:srgbClr val="FF0000"/>
                </a:solidFill>
                <a:latin typeface="Times New Roman" panose="02020603050405020304" pitchFamily="18" charset="0"/>
                <a:cs typeface="Times New Roman" panose="02020603050405020304" pitchFamily="18" charset="0"/>
              </a:rPr>
              <a:t>Mgt of abnormal labor pattern</a:t>
            </a:r>
          </a:p>
        </p:txBody>
      </p:sp>
      <p:sp>
        <p:nvSpPr>
          <p:cNvPr id="17411" name="Content Placeholder 2">
            <a:extLst>
              <a:ext uri="{FF2B5EF4-FFF2-40B4-BE49-F238E27FC236}">
                <a16:creationId xmlns:a16="http://schemas.microsoft.com/office/drawing/2014/main" id="{0208BA07-38EF-45C4-AD97-ACC304625829}"/>
              </a:ext>
            </a:extLst>
          </p:cNvPr>
          <p:cNvSpPr>
            <a:spLocks noGrp="1" noChangeArrowheads="1"/>
          </p:cNvSpPr>
          <p:nvPr>
            <p:ph idx="1"/>
          </p:nvPr>
        </p:nvSpPr>
        <p:spPr bwMode="auto">
          <a:xfrm>
            <a:off x="640080" y="571501"/>
            <a:ext cx="10408919" cy="6286499"/>
          </a:xfrm>
        </p:spPr>
        <p:txBody>
          <a:bodyPr wrap="square" numCol="1" anchor="t" anchorCtr="0" compatLnSpc="1">
            <a:prstTxWarp prst="textNoShape">
              <a:avLst/>
            </a:prstTxWarp>
            <a:normAutofit fontScale="77500" lnSpcReduction="20000"/>
          </a:bodyPr>
          <a:lstStyle/>
          <a:p>
            <a:pPr>
              <a:lnSpc>
                <a:spcPct val="160000"/>
              </a:lnSpc>
              <a:spcBef>
                <a:spcPts val="575"/>
              </a:spcBef>
              <a:buFont typeface="Wingdings" panose="05000000000000000000" pitchFamily="2" charset="2"/>
              <a:buChar char="v"/>
            </a:pPr>
            <a:r>
              <a:rPr lang="en-US" altLang="en-US" b="1" dirty="0">
                <a:latin typeface="Times New Roman" panose="02020603050405020304" pitchFamily="18" charset="0"/>
                <a:cs typeface="Times New Roman" panose="02020603050405020304" pitchFamily="18" charset="0"/>
              </a:rPr>
              <a:t> </a:t>
            </a:r>
            <a:r>
              <a:rPr lang="en-US" altLang="en-US" sz="3400" b="1" dirty="0">
                <a:latin typeface="Times New Roman" panose="02020603050405020304" pitchFamily="18" charset="0"/>
                <a:cs typeface="Times New Roman" panose="02020603050405020304" pitchFamily="18" charset="0"/>
              </a:rPr>
              <a:t>depends on specific etiology diagnosed </a:t>
            </a:r>
          </a:p>
          <a:p>
            <a:pPr marL="273050" indent="-273050">
              <a:lnSpc>
                <a:spcPct val="160000"/>
              </a:lnSpc>
              <a:spcBef>
                <a:spcPts val="575"/>
              </a:spcBef>
              <a:buFont typeface="Wingdings" panose="05000000000000000000" pitchFamily="2" charset="2"/>
              <a:buChar char="q"/>
            </a:pPr>
            <a:r>
              <a:rPr lang="en-US" altLang="en-US" sz="3400" b="1" dirty="0">
                <a:latin typeface="Times New Roman" panose="02020603050405020304" pitchFamily="18" charset="0"/>
                <a:cs typeface="Times New Roman" panose="02020603050405020304" pitchFamily="18" charset="0"/>
              </a:rPr>
              <a:t>Power abnormalities </a:t>
            </a:r>
          </a:p>
          <a:p>
            <a:pPr marL="547688" lvl="1">
              <a:lnSpc>
                <a:spcPct val="160000"/>
              </a:lnSpc>
              <a:buFont typeface="Arial" panose="020B0604020202020204" pitchFamily="34" charset="0"/>
              <a:buChar char="–"/>
            </a:pPr>
            <a:r>
              <a:rPr lang="en-US" altLang="en-US" sz="3400" dirty="0">
                <a:latin typeface="Times New Roman" panose="02020603050405020304" pitchFamily="18" charset="0"/>
                <a:cs typeface="Times New Roman" panose="02020603050405020304" pitchFamily="18" charset="0"/>
              </a:rPr>
              <a:t>Uterine inertia – Augmentation </a:t>
            </a:r>
          </a:p>
          <a:p>
            <a:pPr marL="547688" lvl="1">
              <a:lnSpc>
                <a:spcPct val="160000"/>
              </a:lnSpc>
              <a:buFont typeface="Arial" panose="020B0604020202020204" pitchFamily="34" charset="0"/>
              <a:buChar char="–"/>
            </a:pPr>
            <a:r>
              <a:rPr lang="en-US" altLang="en-US" sz="3400" dirty="0">
                <a:latin typeface="Times New Roman" panose="02020603050405020304" pitchFamily="18" charset="0"/>
                <a:cs typeface="Times New Roman" panose="02020603050405020304" pitchFamily="18" charset="0"/>
              </a:rPr>
              <a:t>Secondary powers failure – Instrumental assistance</a:t>
            </a:r>
          </a:p>
          <a:p>
            <a:pPr marL="273050" indent="-273050">
              <a:lnSpc>
                <a:spcPct val="160000"/>
              </a:lnSpc>
              <a:spcBef>
                <a:spcPts val="575"/>
              </a:spcBef>
              <a:buFont typeface="Wingdings" panose="05000000000000000000" pitchFamily="2" charset="2"/>
              <a:buChar char="q"/>
            </a:pPr>
            <a:r>
              <a:rPr lang="en-US" altLang="en-US" sz="3400" b="1" dirty="0">
                <a:latin typeface="Times New Roman" panose="02020603050405020304" pitchFamily="18" charset="0"/>
                <a:cs typeface="Times New Roman" panose="02020603050405020304" pitchFamily="18" charset="0"/>
              </a:rPr>
              <a:t>Passenger abnormalities </a:t>
            </a:r>
          </a:p>
          <a:p>
            <a:pPr marL="547688" lvl="1">
              <a:lnSpc>
                <a:spcPct val="160000"/>
              </a:lnSpc>
              <a:buFont typeface="Arial" panose="020B0604020202020204" pitchFamily="34" charset="0"/>
              <a:buChar char="–"/>
            </a:pPr>
            <a:r>
              <a:rPr lang="en-US" altLang="en-US" sz="3400" dirty="0">
                <a:latin typeface="Times New Roman" panose="02020603050405020304" pitchFamily="18" charset="0"/>
                <a:cs typeface="Times New Roman" panose="02020603050405020304" pitchFamily="18" charset="0"/>
              </a:rPr>
              <a:t>Often caesarean deliveries required</a:t>
            </a:r>
          </a:p>
          <a:p>
            <a:pPr marL="547688" lvl="1">
              <a:lnSpc>
                <a:spcPct val="160000"/>
              </a:lnSpc>
              <a:buFont typeface="Arial" panose="020B0604020202020204" pitchFamily="34" charset="0"/>
              <a:buChar char="–"/>
            </a:pPr>
            <a:r>
              <a:rPr lang="en-US" altLang="en-US" sz="3400" dirty="0">
                <a:latin typeface="Times New Roman" panose="02020603050405020304" pitchFamily="18" charset="0"/>
                <a:cs typeface="Times New Roman" panose="02020603050405020304" pitchFamily="18" charset="0"/>
              </a:rPr>
              <a:t>Destructive deliveries in cases of fetal deaths  </a:t>
            </a:r>
          </a:p>
          <a:p>
            <a:pPr marL="273050" indent="-273050">
              <a:lnSpc>
                <a:spcPct val="160000"/>
              </a:lnSpc>
              <a:spcBef>
                <a:spcPts val="575"/>
              </a:spcBef>
              <a:buFont typeface="Wingdings" panose="05000000000000000000" pitchFamily="2" charset="2"/>
              <a:buChar char="q"/>
            </a:pPr>
            <a:r>
              <a:rPr lang="en-US" altLang="en-US" sz="3400" b="1" dirty="0">
                <a:latin typeface="Times New Roman" panose="02020603050405020304" pitchFamily="18" charset="0"/>
                <a:cs typeface="Times New Roman" panose="02020603050405020304" pitchFamily="18" charset="0"/>
              </a:rPr>
              <a:t>Abnormalities of the passages </a:t>
            </a:r>
          </a:p>
          <a:p>
            <a:pPr marL="547688" lvl="1">
              <a:lnSpc>
                <a:spcPct val="160000"/>
              </a:lnSpc>
              <a:buFont typeface="Arial" panose="020B0604020202020204" pitchFamily="34" charset="0"/>
              <a:buChar char="–"/>
            </a:pPr>
            <a:r>
              <a:rPr lang="en-US" altLang="en-US" sz="3400" dirty="0">
                <a:latin typeface="Times New Roman" panose="02020603050405020304" pitchFamily="18" charset="0"/>
                <a:cs typeface="Times New Roman" panose="02020603050405020304" pitchFamily="18" charset="0"/>
              </a:rPr>
              <a:t>Often Caesarean delivery </a:t>
            </a:r>
          </a:p>
          <a:p>
            <a:pPr marL="547688" lvl="1">
              <a:lnSpc>
                <a:spcPct val="160000"/>
              </a:lnSpc>
              <a:buFont typeface="Arial" panose="020B0604020202020204" pitchFamily="34" charset="0"/>
              <a:buChar char="–"/>
            </a:pPr>
            <a:r>
              <a:rPr lang="en-US" altLang="en-US" sz="3400" dirty="0">
                <a:latin typeface="Times New Roman" panose="02020603050405020304" pitchFamily="18" charset="0"/>
                <a:cs typeface="Times New Roman" panose="02020603050405020304" pitchFamily="18" charset="0"/>
              </a:rPr>
              <a:t>Episiotomy for perineal level obstruction </a:t>
            </a:r>
          </a:p>
        </p:txBody>
      </p:sp>
      <p:sp>
        <p:nvSpPr>
          <p:cNvPr id="17412" name="Slide Number Placeholder 3">
            <a:extLst>
              <a:ext uri="{FF2B5EF4-FFF2-40B4-BE49-F238E27FC236}">
                <a16:creationId xmlns:a16="http://schemas.microsoft.com/office/drawing/2014/main" id="{3559F2A4-5B6F-465A-830D-1F28DAA1431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28F8260E-EFE1-42DC-A3FE-D0228D6064A1}" type="slidenum">
              <a:rPr lang="en-US"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13</a:t>
            </a:fld>
            <a:endParaRPr lang="en-US"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A6831E3A-B72D-463B-B827-953388364CAE}"/>
              </a:ext>
            </a:extLst>
          </p:cNvPr>
          <p:cNvSpPr>
            <a:spLocks noGrp="1" noChangeArrowheads="1"/>
          </p:cNvSpPr>
          <p:nvPr>
            <p:ph type="title"/>
          </p:nvPr>
        </p:nvSpPr>
        <p:spPr>
          <a:xfrm>
            <a:off x="1749425" y="307975"/>
            <a:ext cx="7772400" cy="1143000"/>
          </a:xfrm>
        </p:spPr>
        <p:txBody>
          <a:bodyPr>
            <a:normAutofit/>
          </a:bodyPr>
          <a:lstStyle/>
          <a:p>
            <a:r>
              <a:rPr lang="en-US" altLang="en-US" sz="3200" b="1">
                <a:latin typeface="Times New Roman" panose="02020603050405020304" pitchFamily="18" charset="0"/>
                <a:cs typeface="Times New Roman" panose="02020603050405020304" pitchFamily="18" charset="0"/>
              </a:rPr>
              <a:t>Classifications of abnormal labor patterns : </a:t>
            </a:r>
            <a:br>
              <a:rPr lang="en-US" altLang="en-US" sz="3200" b="1">
                <a:latin typeface="Times New Roman" panose="02020603050405020304" pitchFamily="18" charset="0"/>
                <a:cs typeface="Times New Roman" panose="02020603050405020304" pitchFamily="18" charset="0"/>
              </a:rPr>
            </a:br>
            <a:endParaRPr lang="en-US" altLang="en-US" sz="3200" b="1">
              <a:solidFill>
                <a:srgbClr val="FF0000"/>
              </a:solidFill>
              <a:latin typeface="Times New Roman" panose="02020603050405020304" pitchFamily="18" charset="0"/>
              <a:cs typeface="Times New Roman" panose="02020603050405020304" pitchFamily="18" charset="0"/>
            </a:endParaRPr>
          </a:p>
        </p:txBody>
      </p:sp>
      <p:sp>
        <p:nvSpPr>
          <p:cNvPr id="18435" name="Content Placeholder 2">
            <a:extLst>
              <a:ext uri="{FF2B5EF4-FFF2-40B4-BE49-F238E27FC236}">
                <a16:creationId xmlns:a16="http://schemas.microsoft.com/office/drawing/2014/main" id="{B630C530-3CF0-49C5-94B6-515C273DBD30}"/>
              </a:ext>
            </a:extLst>
          </p:cNvPr>
          <p:cNvSpPr>
            <a:spLocks noGrp="1" noChangeArrowheads="1"/>
          </p:cNvSpPr>
          <p:nvPr>
            <p:ph idx="1"/>
          </p:nvPr>
        </p:nvSpPr>
        <p:spPr bwMode="auto">
          <a:xfrm>
            <a:off x="1884363" y="1428750"/>
            <a:ext cx="7772400" cy="4572000"/>
          </a:xfrm>
        </p:spPr>
        <p:txBody>
          <a:bodyPr wrap="square" numCol="1" anchor="t" anchorCtr="0" compatLnSpc="1">
            <a:prstTxWarp prst="textNoShape">
              <a:avLst/>
            </a:prstTxWarp>
          </a:bodyPr>
          <a:lstStyle/>
          <a:p>
            <a:pPr>
              <a:buFont typeface="Wingdings" panose="05000000000000000000" pitchFamily="2" charset="2"/>
              <a:buChar char="v"/>
            </a:pPr>
            <a:r>
              <a:rPr lang="en-US" altLang="en-US" sz="3200" b="1">
                <a:solidFill>
                  <a:srgbClr val="FF0000"/>
                </a:solidFill>
                <a:latin typeface="Times New Roman" panose="02020603050405020304" pitchFamily="18" charset="0"/>
                <a:cs typeface="Times New Roman" panose="02020603050405020304" pitchFamily="18" charset="0"/>
              </a:rPr>
              <a:t>Four major groups:</a:t>
            </a:r>
          </a:p>
          <a:p>
            <a:pPr>
              <a:lnSpc>
                <a:spcPct val="160000"/>
              </a:lnSpc>
              <a:buFont typeface="Wingdings" panose="05000000000000000000" pitchFamily="2" charset="2"/>
              <a:buChar char="Ø"/>
            </a:pPr>
            <a:r>
              <a:rPr lang="en-US" altLang="en-US" sz="3200" b="1">
                <a:latin typeface="Times New Roman" panose="02020603050405020304" pitchFamily="18" charset="0"/>
                <a:cs typeface="Times New Roman" panose="02020603050405020304" pitchFamily="18" charset="0"/>
              </a:rPr>
              <a:t>Prolongation disorders</a:t>
            </a:r>
          </a:p>
          <a:p>
            <a:pPr>
              <a:lnSpc>
                <a:spcPct val="160000"/>
              </a:lnSpc>
              <a:buFont typeface="Wingdings" panose="05000000000000000000" pitchFamily="2" charset="2"/>
              <a:buChar char="Ø"/>
            </a:pPr>
            <a:r>
              <a:rPr lang="en-US" altLang="en-US" sz="3200" b="1">
                <a:latin typeface="Times New Roman" panose="02020603050405020304" pitchFamily="18" charset="0"/>
                <a:cs typeface="Times New Roman" panose="02020603050405020304" pitchFamily="18" charset="0"/>
              </a:rPr>
              <a:t>Protraction disorders </a:t>
            </a:r>
          </a:p>
          <a:p>
            <a:pPr>
              <a:lnSpc>
                <a:spcPct val="160000"/>
              </a:lnSpc>
              <a:buFont typeface="Wingdings" panose="05000000000000000000" pitchFamily="2" charset="2"/>
              <a:buChar char="Ø"/>
            </a:pPr>
            <a:r>
              <a:rPr lang="en-US" altLang="en-US" sz="3200" b="1">
                <a:latin typeface="Times New Roman" panose="02020603050405020304" pitchFamily="18" charset="0"/>
                <a:cs typeface="Times New Roman" panose="02020603050405020304" pitchFamily="18" charset="0"/>
              </a:rPr>
              <a:t>Arrest Disorders </a:t>
            </a:r>
          </a:p>
          <a:p>
            <a:pPr>
              <a:lnSpc>
                <a:spcPct val="160000"/>
              </a:lnSpc>
              <a:buFont typeface="Wingdings" panose="05000000000000000000" pitchFamily="2" charset="2"/>
              <a:buChar char="Ø"/>
            </a:pPr>
            <a:r>
              <a:rPr lang="en-US" altLang="en-US" sz="3200" b="1">
                <a:latin typeface="Times New Roman" panose="02020603050405020304" pitchFamily="18" charset="0"/>
                <a:cs typeface="Times New Roman" panose="02020603050405020304" pitchFamily="18" charset="0"/>
              </a:rPr>
              <a:t>Precipitate labor</a:t>
            </a:r>
          </a:p>
        </p:txBody>
      </p:sp>
      <p:sp>
        <p:nvSpPr>
          <p:cNvPr id="18436" name="Slide Number Placeholder 3">
            <a:extLst>
              <a:ext uri="{FF2B5EF4-FFF2-40B4-BE49-F238E27FC236}">
                <a16:creationId xmlns:a16="http://schemas.microsoft.com/office/drawing/2014/main" id="{F95AFDBF-7DD8-46C0-9F04-B6AAFA19149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67741AB1-D161-432D-9B38-82173995189E}" type="slidenum">
              <a:rPr lang="en-US"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14</a:t>
            </a:fld>
            <a:endParaRPr lang="en-US"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46833230-5725-45E0-A00E-8BB88760723C}"/>
              </a:ext>
            </a:extLst>
          </p:cNvPr>
          <p:cNvSpPr>
            <a:spLocks noGrp="1"/>
          </p:cNvSpPr>
          <p:nvPr>
            <p:ph type="title"/>
          </p:nvPr>
        </p:nvSpPr>
        <p:spPr>
          <a:xfrm>
            <a:off x="1615440" y="434974"/>
            <a:ext cx="8229600" cy="428625"/>
          </a:xfrm>
        </p:spPr>
        <p:txBody>
          <a:bodyPr rtlCol="0">
            <a:normAutofit fontScale="90000"/>
          </a:bodyPr>
          <a:lstStyle/>
          <a:p>
            <a:pPr>
              <a:defRPr/>
            </a:pPr>
            <a:r>
              <a:rPr lang="en-US" sz="3200" b="1" dirty="0"/>
              <a:t/>
            </a:r>
            <a:br>
              <a:rPr lang="en-US" sz="3200" b="1" dirty="0"/>
            </a:br>
            <a:r>
              <a:rPr lang="en-US" sz="3200" b="1" dirty="0">
                <a:solidFill>
                  <a:srgbClr val="FF0000"/>
                </a:solidFill>
                <a:latin typeface="Times New Roman" panose="02020603050405020304" pitchFamily="18" charset="0"/>
                <a:cs typeface="Times New Roman" panose="02020603050405020304" pitchFamily="18" charset="0"/>
              </a:rPr>
              <a:t>Prolongation Disorders </a:t>
            </a:r>
            <a:r>
              <a:rPr lang="en-US" sz="3200" b="1" dirty="0"/>
              <a:t/>
            </a:r>
            <a:br>
              <a:rPr lang="en-US" sz="3200" b="1" dirty="0"/>
            </a:br>
            <a:endParaRPr lang="en-US" sz="3200" b="1" dirty="0">
              <a:latin typeface="Times New Roman" panose="02020603050405020304" pitchFamily="18" charset="0"/>
              <a:cs typeface="Times New Roman" panose="02020603050405020304" pitchFamily="18" charset="0"/>
            </a:endParaRPr>
          </a:p>
        </p:txBody>
      </p:sp>
      <p:sp>
        <p:nvSpPr>
          <p:cNvPr id="21507" name="Content Placeholder 2">
            <a:extLst>
              <a:ext uri="{FF2B5EF4-FFF2-40B4-BE49-F238E27FC236}">
                <a16:creationId xmlns:a16="http://schemas.microsoft.com/office/drawing/2014/main" id="{FD98F887-30F0-45A2-9DD7-7B8467DD8939}"/>
              </a:ext>
            </a:extLst>
          </p:cNvPr>
          <p:cNvSpPr>
            <a:spLocks noGrp="1"/>
          </p:cNvSpPr>
          <p:nvPr>
            <p:ph idx="1"/>
          </p:nvPr>
        </p:nvSpPr>
        <p:spPr>
          <a:xfrm>
            <a:off x="472440" y="863599"/>
            <a:ext cx="10515600" cy="5857876"/>
          </a:xfrm>
        </p:spPr>
        <p:txBody>
          <a:bodyPr>
            <a:normAutofit fontScale="77500" lnSpcReduction="20000"/>
          </a:bodyPr>
          <a:lstStyle/>
          <a:p>
            <a:pPr marL="45085" indent="0">
              <a:lnSpc>
                <a:spcPct val="150000"/>
              </a:lnSpc>
              <a:spcBef>
                <a:spcPts val="370"/>
              </a:spcBef>
              <a:buClr>
                <a:schemeClr val="accent1">
                  <a:tint val="60000"/>
                </a:schemeClr>
              </a:buClr>
              <a:buNone/>
              <a:defRPr/>
            </a:pPr>
            <a:endParaRPr lang="en-US" sz="3600" b="1" dirty="0">
              <a:latin typeface="Times New Roman" panose="02020603050405020304" pitchFamily="18" charset="0"/>
              <a:cs typeface="Times New Roman" panose="02020603050405020304" pitchFamily="18" charset="0"/>
            </a:endParaRPr>
          </a:p>
          <a:p>
            <a:pPr marL="273685">
              <a:lnSpc>
                <a:spcPct val="150000"/>
              </a:lnSpc>
              <a:spcBef>
                <a:spcPts val="370"/>
              </a:spcBef>
              <a:buClr>
                <a:schemeClr val="accent1">
                  <a:tint val="60000"/>
                </a:schemeClr>
              </a:buClr>
              <a:buFont typeface="Wingdings 2"/>
              <a:buChar char=""/>
              <a:defRPr/>
            </a:pPr>
            <a:r>
              <a:rPr lang="en-US" sz="3600" b="1" dirty="0">
                <a:latin typeface="Times New Roman" panose="02020603050405020304" pitchFamily="18" charset="0"/>
                <a:cs typeface="Times New Roman" panose="02020603050405020304" pitchFamily="18" charset="0"/>
              </a:rPr>
              <a:t>Prolonged latent phase of labor</a:t>
            </a:r>
            <a:endParaRPr lang="en-US" sz="3400" b="1" dirty="0">
              <a:latin typeface="Times New Roman" panose="02020603050405020304" pitchFamily="18" charset="0"/>
              <a:cs typeface="Times New Roman" panose="02020603050405020304" pitchFamily="18" charset="0"/>
            </a:endParaRPr>
          </a:p>
          <a:p>
            <a:pPr marL="273685">
              <a:lnSpc>
                <a:spcPct val="150000"/>
              </a:lnSpc>
              <a:spcBef>
                <a:spcPts val="370"/>
              </a:spcBef>
              <a:buClr>
                <a:schemeClr val="accent1">
                  <a:tint val="60000"/>
                </a:schemeClr>
              </a:buClr>
              <a:buFont typeface="Wingdings 2"/>
              <a:buChar char=""/>
              <a:defRPr/>
            </a:pPr>
            <a:r>
              <a:rPr lang="en-US" sz="3400" b="1" dirty="0">
                <a:latin typeface="Times New Roman" panose="02020603050405020304" pitchFamily="18" charset="0"/>
                <a:cs typeface="Times New Roman" panose="02020603050405020304" pitchFamily="18" charset="0"/>
              </a:rPr>
              <a:t>Definition</a:t>
            </a:r>
            <a:r>
              <a:rPr lang="en-US" sz="3400" dirty="0">
                <a:latin typeface="Times New Roman" panose="02020603050405020304" pitchFamily="18" charset="0"/>
                <a:cs typeface="Times New Roman" panose="02020603050405020304" pitchFamily="18" charset="0"/>
              </a:rPr>
              <a:t> – A latent phase lasting more than 14 hours in a multigravida and 20 hours in a primigravida</a:t>
            </a:r>
          </a:p>
          <a:p>
            <a:pPr marL="822960" lvl="2">
              <a:lnSpc>
                <a:spcPct val="150000"/>
              </a:lnSpc>
              <a:spcBef>
                <a:spcPts val="370"/>
              </a:spcBef>
              <a:buClr>
                <a:schemeClr val="accent1">
                  <a:tint val="60000"/>
                </a:schemeClr>
              </a:buClr>
              <a:buFont typeface="Wingdings 2"/>
              <a:buChar char=""/>
              <a:defRPr/>
            </a:pPr>
            <a:r>
              <a:rPr lang="en-US" sz="2800" dirty="0">
                <a:solidFill>
                  <a:srgbClr val="FF0000"/>
                </a:solidFill>
                <a:latin typeface="Times New Roman" panose="02020603050405020304" pitchFamily="18" charset="0"/>
                <a:cs typeface="Times New Roman" panose="02020603050405020304" pitchFamily="18" charset="0"/>
              </a:rPr>
              <a:t>Lasting more than 8 hours after true labor is diagnosed </a:t>
            </a:r>
          </a:p>
          <a:p>
            <a:pPr marL="273685">
              <a:lnSpc>
                <a:spcPct val="150000"/>
              </a:lnSpc>
              <a:spcBef>
                <a:spcPts val="370"/>
              </a:spcBef>
              <a:buClr>
                <a:schemeClr val="accent1">
                  <a:tint val="60000"/>
                </a:schemeClr>
              </a:buClr>
              <a:buFont typeface="Wingdings 2"/>
              <a:buChar char=""/>
              <a:defRPr/>
            </a:pPr>
            <a:r>
              <a:rPr lang="en-US" sz="3400" dirty="0">
                <a:latin typeface="Times New Roman" panose="02020603050405020304" pitchFamily="18" charset="0"/>
                <a:cs typeface="Times New Roman" panose="02020603050405020304" pitchFamily="18" charset="0"/>
              </a:rPr>
              <a:t>The latent phase of labor:</a:t>
            </a:r>
          </a:p>
          <a:p>
            <a:pPr marL="776923" lvl="1" indent="-457200">
              <a:lnSpc>
                <a:spcPct val="150000"/>
              </a:lnSpc>
              <a:spcBef>
                <a:spcPts val="370"/>
              </a:spcBef>
              <a:buClr>
                <a:schemeClr val="accent1">
                  <a:tint val="60000"/>
                </a:schemeClr>
              </a:buClr>
              <a:buFont typeface="Wingdings" panose="05000000000000000000" pitchFamily="2" charset="2"/>
              <a:buChar char="v"/>
              <a:defRPr/>
            </a:pPr>
            <a:r>
              <a:rPr lang="en-US" sz="3200" dirty="0">
                <a:latin typeface="Times New Roman" panose="02020603050405020304" pitchFamily="18" charset="0"/>
                <a:cs typeface="Times New Roman" panose="02020603050405020304" pitchFamily="18" charset="0"/>
              </a:rPr>
              <a:t> begins with the onset of regular uterine contractions</a:t>
            </a:r>
          </a:p>
          <a:p>
            <a:pPr marL="776923" lvl="1" indent="-457200">
              <a:lnSpc>
                <a:spcPct val="150000"/>
              </a:lnSpc>
              <a:spcBef>
                <a:spcPts val="370"/>
              </a:spcBef>
              <a:buClr>
                <a:schemeClr val="accent1">
                  <a:tint val="60000"/>
                </a:schemeClr>
              </a:buClr>
              <a:buFont typeface="Wingdings" panose="05000000000000000000" pitchFamily="2" charset="2"/>
              <a:buChar char="v"/>
              <a:defRPr/>
            </a:pPr>
            <a:r>
              <a:rPr lang="en-US" sz="3200" dirty="0">
                <a:latin typeface="Times New Roman" panose="02020603050405020304" pitchFamily="18" charset="0"/>
                <a:cs typeface="Times New Roman" panose="02020603050405020304" pitchFamily="18" charset="0"/>
              </a:rPr>
              <a:t>extends to the beginning of the active phase of cervical dilatation.</a:t>
            </a:r>
          </a:p>
          <a:p>
            <a:pPr marL="273685">
              <a:lnSpc>
                <a:spcPct val="150000"/>
              </a:lnSpc>
              <a:spcBef>
                <a:spcPts val="370"/>
              </a:spcBef>
              <a:buClr>
                <a:schemeClr val="accent1">
                  <a:tint val="60000"/>
                </a:schemeClr>
              </a:buClr>
              <a:buFont typeface="Wingdings 2"/>
              <a:buChar char=""/>
              <a:defRPr/>
            </a:pPr>
            <a:r>
              <a:rPr lang="en-US" sz="3400" dirty="0">
                <a:latin typeface="Times New Roman" panose="02020603050405020304" pitchFamily="18" charset="0"/>
                <a:cs typeface="Times New Roman" panose="02020603050405020304" pitchFamily="18" charset="0"/>
              </a:rPr>
              <a:t> </a:t>
            </a:r>
            <a:r>
              <a:rPr lang="en-US" sz="3400" u="sng" dirty="0">
                <a:solidFill>
                  <a:srgbClr val="0070C0"/>
                </a:solidFill>
                <a:latin typeface="Times New Roman" panose="02020603050405020304" pitchFamily="18" charset="0"/>
                <a:cs typeface="Times New Roman" panose="02020603050405020304" pitchFamily="18" charset="0"/>
              </a:rPr>
              <a:t>Challenge in diagnosis </a:t>
            </a:r>
          </a:p>
          <a:p>
            <a:pPr marL="548323" lvl="1">
              <a:lnSpc>
                <a:spcPct val="150000"/>
              </a:lnSpc>
              <a:spcBef>
                <a:spcPts val="370"/>
              </a:spcBef>
              <a:buClr>
                <a:schemeClr val="accent1">
                  <a:tint val="60000"/>
                </a:schemeClr>
              </a:buClr>
              <a:buFont typeface="Wingdings 2"/>
              <a:buChar char=""/>
              <a:defRPr/>
            </a:pPr>
            <a:r>
              <a:rPr lang="en-US" sz="3200" dirty="0">
                <a:solidFill>
                  <a:srgbClr val="0070C0"/>
                </a:solidFill>
                <a:latin typeface="Times New Roman" panose="02020603050405020304" pitchFamily="18" charset="0"/>
                <a:cs typeface="Times New Roman" panose="02020603050405020304" pitchFamily="18" charset="0"/>
              </a:rPr>
              <a:t>due to the problem in diagnosing the exact time of onset of labor. </a:t>
            </a:r>
          </a:p>
          <a:p>
            <a:pPr marL="822960" lvl="2">
              <a:spcBef>
                <a:spcPts val="370"/>
              </a:spcBef>
              <a:buClr>
                <a:schemeClr val="accent1">
                  <a:tint val="60000"/>
                </a:schemeClr>
              </a:buClr>
              <a:buFont typeface="Wingdings 2"/>
              <a:buChar char=""/>
              <a:defRPr/>
            </a:pPr>
            <a:endParaRPr lang="en-US" sz="2800" dirty="0"/>
          </a:p>
        </p:txBody>
      </p:sp>
      <p:sp>
        <p:nvSpPr>
          <p:cNvPr id="19460" name="Slide Number Placeholder 3">
            <a:extLst>
              <a:ext uri="{FF2B5EF4-FFF2-40B4-BE49-F238E27FC236}">
                <a16:creationId xmlns:a16="http://schemas.microsoft.com/office/drawing/2014/main" id="{19E2EB89-CCF9-494A-82CA-3C075F4D469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90D513E-7002-476F-A31C-86C4FD344240}" type="slidenum">
              <a:rPr lang="en-US"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15</a:t>
            </a:fld>
            <a:endParaRPr lang="en-US"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72826DC6-AFFA-453A-BEE4-34E1482E2058}"/>
              </a:ext>
            </a:extLst>
          </p:cNvPr>
          <p:cNvSpPr>
            <a:spLocks noGrp="1" noChangeArrowheads="1"/>
          </p:cNvSpPr>
          <p:nvPr>
            <p:ph type="title"/>
          </p:nvPr>
        </p:nvSpPr>
        <p:spPr>
          <a:xfrm>
            <a:off x="2024063" y="-357188"/>
            <a:ext cx="7772400" cy="1143001"/>
          </a:xfrm>
        </p:spPr>
        <p:txBody>
          <a:bodyPr>
            <a:normAutofit fontScale="90000"/>
          </a:bodyPr>
          <a:lstStyle/>
          <a:p>
            <a:r>
              <a:rPr lang="en-US" altLang="en-US"/>
              <a:t/>
            </a:r>
            <a:br>
              <a:rPr lang="en-US" altLang="en-US"/>
            </a:br>
            <a:endParaRPr lang="en-US" altLang="en-US"/>
          </a:p>
        </p:txBody>
      </p:sp>
      <p:sp>
        <p:nvSpPr>
          <p:cNvPr id="20483" name="Content Placeholder 2">
            <a:extLst>
              <a:ext uri="{FF2B5EF4-FFF2-40B4-BE49-F238E27FC236}">
                <a16:creationId xmlns:a16="http://schemas.microsoft.com/office/drawing/2014/main" id="{FB66245D-0C65-4F1A-9BF4-5A55DE6CCAC0}"/>
              </a:ext>
            </a:extLst>
          </p:cNvPr>
          <p:cNvSpPr>
            <a:spLocks noGrp="1" noChangeArrowheads="1"/>
          </p:cNvSpPr>
          <p:nvPr>
            <p:ph idx="1"/>
          </p:nvPr>
        </p:nvSpPr>
        <p:spPr bwMode="auto">
          <a:xfrm>
            <a:off x="1666876" y="260350"/>
            <a:ext cx="9001125" cy="6097588"/>
          </a:xfrm>
        </p:spPr>
        <p:txBody>
          <a:bodyPr wrap="square" numCol="1" anchor="t" anchorCtr="0" compatLnSpc="1">
            <a:prstTxWarp prst="textNoShape">
              <a:avLst/>
            </a:prstTxWarp>
          </a:bodyPr>
          <a:lstStyle/>
          <a:p>
            <a:pPr>
              <a:lnSpc>
                <a:spcPct val="150000"/>
              </a:lnSpc>
              <a:buFont typeface="Wingdings" panose="05000000000000000000" pitchFamily="2" charset="2"/>
              <a:buChar char="v"/>
            </a:pPr>
            <a:r>
              <a:rPr lang="en-US" altLang="en-US"/>
              <a:t> </a:t>
            </a:r>
            <a:r>
              <a:rPr lang="en-US" altLang="en-US" b="1">
                <a:latin typeface="Times New Roman" panose="02020603050405020304" pitchFamily="18" charset="0"/>
                <a:cs typeface="Times New Roman" panose="02020603050405020304" pitchFamily="18" charset="0"/>
              </a:rPr>
              <a:t>Causes of prolonged latent phase include:</a:t>
            </a:r>
          </a:p>
          <a:p>
            <a:pPr lvl="1">
              <a:lnSpc>
                <a:spcPct val="150000"/>
              </a:lnSpc>
              <a:buFont typeface="Wingdings" panose="05000000000000000000" pitchFamily="2" charset="2"/>
              <a:buChar char="ü"/>
            </a:pPr>
            <a:r>
              <a:rPr lang="en-US" altLang="en-US">
                <a:latin typeface="Times New Roman" panose="02020603050405020304" pitchFamily="18" charset="0"/>
                <a:cs typeface="Times New Roman" panose="02020603050405020304" pitchFamily="18" charset="0"/>
              </a:rPr>
              <a:t>Excessive sedation or sedation given before the end of the latent phase</a:t>
            </a:r>
          </a:p>
          <a:p>
            <a:pPr lvl="1">
              <a:lnSpc>
                <a:spcPct val="150000"/>
              </a:lnSpc>
              <a:buFont typeface="Wingdings" panose="05000000000000000000" pitchFamily="2" charset="2"/>
              <a:buChar char="ü"/>
            </a:pPr>
            <a:r>
              <a:rPr lang="en-US" altLang="en-US">
                <a:latin typeface="Times New Roman" panose="02020603050405020304" pitchFamily="18" charset="0"/>
                <a:cs typeface="Times New Roman" panose="02020603050405020304" pitchFamily="18" charset="0"/>
              </a:rPr>
              <a:t>Use of  general anesthesia before labor enters the active phase</a:t>
            </a:r>
          </a:p>
          <a:p>
            <a:pPr lvl="1">
              <a:lnSpc>
                <a:spcPct val="150000"/>
              </a:lnSpc>
              <a:buFont typeface="Wingdings" panose="05000000000000000000" pitchFamily="2" charset="2"/>
              <a:buChar char="ü"/>
            </a:pPr>
            <a:r>
              <a:rPr lang="en-US" altLang="en-US">
                <a:latin typeface="Times New Roman" panose="02020603050405020304" pitchFamily="18" charset="0"/>
                <a:cs typeface="Times New Roman" panose="02020603050405020304" pitchFamily="18" charset="0"/>
              </a:rPr>
              <a:t>Labor beginning with an unfavorable cervix</a:t>
            </a:r>
          </a:p>
          <a:p>
            <a:pPr lvl="1">
              <a:lnSpc>
                <a:spcPct val="150000"/>
              </a:lnSpc>
              <a:buFont typeface="Wingdings" panose="05000000000000000000" pitchFamily="2" charset="2"/>
              <a:buChar char="ü"/>
            </a:pPr>
            <a:r>
              <a:rPr lang="en-US" altLang="en-US">
                <a:latin typeface="Times New Roman" panose="02020603050405020304" pitchFamily="18" charset="0"/>
                <a:cs typeface="Times New Roman" panose="02020603050405020304" pitchFamily="18" charset="0"/>
              </a:rPr>
              <a:t>Uterine dysfunction characterized by weak, irregular, uncoordinated, and ineffective uterine contractions, and</a:t>
            </a:r>
          </a:p>
          <a:p>
            <a:pPr lvl="1">
              <a:lnSpc>
                <a:spcPct val="150000"/>
              </a:lnSpc>
              <a:buFont typeface="Wingdings" panose="05000000000000000000" pitchFamily="2" charset="2"/>
              <a:buChar char="ü"/>
            </a:pPr>
            <a:r>
              <a:rPr lang="en-US" altLang="en-US">
                <a:latin typeface="Times New Roman" panose="02020603050405020304" pitchFamily="18" charset="0"/>
                <a:cs typeface="Times New Roman" panose="02020603050405020304" pitchFamily="18" charset="0"/>
              </a:rPr>
              <a:t>Fetopelvic disproportion.</a:t>
            </a:r>
          </a:p>
          <a:p>
            <a:endParaRPr lang="en-US" altLang="en-US">
              <a:latin typeface="Times New Roman" panose="02020603050405020304" pitchFamily="18" charset="0"/>
              <a:cs typeface="Times New Roman" panose="02020603050405020304" pitchFamily="18" charset="0"/>
            </a:endParaRPr>
          </a:p>
        </p:txBody>
      </p:sp>
      <p:sp>
        <p:nvSpPr>
          <p:cNvPr id="20484" name="Slide Number Placeholder 4">
            <a:extLst>
              <a:ext uri="{FF2B5EF4-FFF2-40B4-BE49-F238E27FC236}">
                <a16:creationId xmlns:a16="http://schemas.microsoft.com/office/drawing/2014/main" id="{197318A3-EF16-4770-A905-66FD7EC03C0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2C7FB409-091F-4447-A79F-8D7BAA7BDD73}"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16</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a:extLst>
              <a:ext uri="{FF2B5EF4-FFF2-40B4-BE49-F238E27FC236}">
                <a16:creationId xmlns:a16="http://schemas.microsoft.com/office/drawing/2014/main" id="{74F1E6E6-9B72-45A1-82BD-7ADE1F0473C9}"/>
              </a:ext>
            </a:extLst>
          </p:cNvPr>
          <p:cNvSpPr>
            <a:spLocks noGrp="1" noChangeArrowheads="1"/>
          </p:cNvSpPr>
          <p:nvPr>
            <p:ph idx="1"/>
          </p:nvPr>
        </p:nvSpPr>
        <p:spPr bwMode="auto">
          <a:xfrm>
            <a:off x="1524000" y="260350"/>
            <a:ext cx="8858250" cy="6096000"/>
          </a:xfrm>
        </p:spPr>
        <p:txBody>
          <a:bodyPr wrap="square" numCol="1" anchor="t" anchorCtr="0" compatLnSpc="1">
            <a:prstTxWarp prst="textNoShape">
              <a:avLst/>
            </a:prstTxWarp>
          </a:bodyPr>
          <a:lstStyle/>
          <a:p>
            <a:pPr algn="just">
              <a:lnSpc>
                <a:spcPct val="170000"/>
              </a:lnSpc>
              <a:buFont typeface="Wingdings" panose="05000000000000000000" pitchFamily="2" charset="2"/>
              <a:buChar char="v"/>
            </a:pPr>
            <a:r>
              <a:rPr lang="en-US" altLang="en-US">
                <a:latin typeface="Times New Roman" panose="02020603050405020304" pitchFamily="18" charset="0"/>
                <a:cs typeface="Times New Roman" panose="02020603050405020304" pitchFamily="18" charset="0"/>
              </a:rPr>
              <a:t>Treatment options in prolonged latent phase primarily consist of </a:t>
            </a:r>
            <a:r>
              <a:rPr lang="en-US" altLang="en-US" b="1">
                <a:latin typeface="Times New Roman" panose="02020603050405020304" pitchFamily="18" charset="0"/>
                <a:cs typeface="Times New Roman" panose="02020603050405020304" pitchFamily="18" charset="0"/>
              </a:rPr>
              <a:t>therapeutic rest regimens or active management of labor(taking an intervention). </a:t>
            </a:r>
          </a:p>
          <a:p>
            <a:pPr algn="just">
              <a:lnSpc>
                <a:spcPct val="170000"/>
              </a:lnSpc>
              <a:buFont typeface="Wingdings" panose="05000000000000000000" pitchFamily="2" charset="2"/>
              <a:buChar char="v"/>
            </a:pPr>
            <a:r>
              <a:rPr lang="en-US" altLang="en-US">
                <a:latin typeface="Times New Roman" panose="02020603050405020304" pitchFamily="18" charset="0"/>
                <a:cs typeface="Times New Roman" panose="02020603050405020304" pitchFamily="18" charset="0"/>
              </a:rPr>
              <a:t>After 6–12 hours of rest with hydration, </a:t>
            </a:r>
            <a:r>
              <a:rPr lang="en-US" altLang="en-US" b="1">
                <a:solidFill>
                  <a:srgbClr val="FF0000"/>
                </a:solidFill>
                <a:latin typeface="Times New Roman" panose="02020603050405020304" pitchFamily="18" charset="0"/>
                <a:cs typeface="Times New Roman" panose="02020603050405020304" pitchFamily="18" charset="0"/>
              </a:rPr>
              <a:t>85% </a:t>
            </a:r>
            <a:r>
              <a:rPr lang="en-US" altLang="en-US">
                <a:latin typeface="Times New Roman" panose="02020603050405020304" pitchFamily="18" charset="0"/>
                <a:cs typeface="Times New Roman" panose="02020603050405020304" pitchFamily="18" charset="0"/>
              </a:rPr>
              <a:t>of patients spontaneously enter the active phase of labor, and further progression in dilatation and effacement may be expected. </a:t>
            </a:r>
          </a:p>
        </p:txBody>
      </p:sp>
      <p:sp>
        <p:nvSpPr>
          <p:cNvPr id="21507" name="Slide Number Placeholder 4">
            <a:extLst>
              <a:ext uri="{FF2B5EF4-FFF2-40B4-BE49-F238E27FC236}">
                <a16:creationId xmlns:a16="http://schemas.microsoft.com/office/drawing/2014/main" id="{94F7ABDC-45D8-4B5D-88BC-7497244F98B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6352A39-D0F3-4C33-B4D6-9A3D1F9A48D8}"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17</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a:extLst>
              <a:ext uri="{FF2B5EF4-FFF2-40B4-BE49-F238E27FC236}">
                <a16:creationId xmlns:a16="http://schemas.microsoft.com/office/drawing/2014/main" id="{FC76A7BF-AE5D-470F-B83D-0D425B6D7A27}"/>
              </a:ext>
            </a:extLst>
          </p:cNvPr>
          <p:cNvSpPr>
            <a:spLocks noGrp="1" noChangeArrowheads="1"/>
          </p:cNvSpPr>
          <p:nvPr>
            <p:ph idx="1"/>
          </p:nvPr>
        </p:nvSpPr>
        <p:spPr bwMode="auto">
          <a:xfrm>
            <a:off x="1666876" y="260351"/>
            <a:ext cx="8786813" cy="6264275"/>
          </a:xfrm>
        </p:spPr>
        <p:txBody>
          <a:bodyPr wrap="square" numCol="1" anchor="t" anchorCtr="0" compatLnSpc="1">
            <a:prstTxWarp prst="textNoShape">
              <a:avLst/>
            </a:prstTxWarp>
            <a:normAutofit lnSpcReduction="10000"/>
          </a:bodyPr>
          <a:lstStyle/>
          <a:p>
            <a:pPr>
              <a:lnSpc>
                <a:spcPct val="170000"/>
              </a:lnSpc>
              <a:buFont typeface="Wingdings" panose="05000000000000000000" pitchFamily="2" charset="2"/>
              <a:buChar char="v"/>
            </a:pPr>
            <a:r>
              <a:rPr lang="en-US" altLang="en-US" b="1">
                <a:solidFill>
                  <a:srgbClr val="FF0000"/>
                </a:solidFill>
                <a:latin typeface="Times New Roman" panose="02020603050405020304" pitchFamily="18" charset="0"/>
                <a:cs typeface="Times New Roman" panose="02020603050405020304" pitchFamily="18" charset="0"/>
              </a:rPr>
              <a:t>10%</a:t>
            </a:r>
            <a:r>
              <a:rPr lang="en-US" altLang="en-US" b="1">
                <a:latin typeface="Times New Roman" panose="02020603050405020304" pitchFamily="18" charset="0"/>
                <a:cs typeface="Times New Roman" panose="02020603050405020304" pitchFamily="18" charset="0"/>
              </a:rPr>
              <a:t> </a:t>
            </a:r>
            <a:r>
              <a:rPr lang="en-US" altLang="en-US">
                <a:latin typeface="Times New Roman" panose="02020603050405020304" pitchFamily="18" charset="0"/>
                <a:cs typeface="Times New Roman" panose="02020603050405020304" pitchFamily="18" charset="0"/>
              </a:rPr>
              <a:t>of patients :</a:t>
            </a:r>
          </a:p>
          <a:p>
            <a:pPr lvl="1">
              <a:lnSpc>
                <a:spcPct val="170000"/>
              </a:lnSpc>
              <a:buFont typeface="Wingdings" panose="05000000000000000000" pitchFamily="2" charset="2"/>
              <a:buChar char="v"/>
            </a:pPr>
            <a:r>
              <a:rPr lang="en-US" altLang="en-US">
                <a:latin typeface="Times New Roman" panose="02020603050405020304" pitchFamily="18" charset="0"/>
                <a:cs typeface="Times New Roman" panose="02020603050405020304" pitchFamily="18" charset="0"/>
              </a:rPr>
              <a:t>will have been in false labor and </a:t>
            </a:r>
          </a:p>
          <a:p>
            <a:pPr lvl="1">
              <a:lnSpc>
                <a:spcPct val="170000"/>
              </a:lnSpc>
              <a:buFont typeface="Wingdings" panose="05000000000000000000" pitchFamily="2" charset="2"/>
              <a:buChar char="v"/>
            </a:pPr>
            <a:r>
              <a:rPr lang="en-US" altLang="en-US">
                <a:latin typeface="Times New Roman" panose="02020603050405020304" pitchFamily="18" charset="0"/>
                <a:cs typeface="Times New Roman" panose="02020603050405020304" pitchFamily="18" charset="0"/>
              </a:rPr>
              <a:t>can be allowed to return home to wait for the onset of true labor if no other indications for delivery are present.</a:t>
            </a:r>
          </a:p>
          <a:p>
            <a:pPr>
              <a:lnSpc>
                <a:spcPct val="170000"/>
              </a:lnSpc>
              <a:buFont typeface="Wingdings" panose="05000000000000000000" pitchFamily="2" charset="2"/>
              <a:buChar char="v"/>
            </a:pPr>
            <a:r>
              <a:rPr lang="en-US" altLang="en-US">
                <a:latin typeface="Times New Roman" panose="02020603050405020304" pitchFamily="18" charset="0"/>
                <a:cs typeface="Times New Roman" panose="02020603050405020304" pitchFamily="18" charset="0"/>
              </a:rPr>
              <a:t> In the remaining </a:t>
            </a:r>
            <a:r>
              <a:rPr lang="en-US" altLang="en-US" b="1">
                <a:solidFill>
                  <a:srgbClr val="FF0000"/>
                </a:solidFill>
                <a:latin typeface="Times New Roman" panose="02020603050405020304" pitchFamily="18" charset="0"/>
                <a:cs typeface="Times New Roman" panose="02020603050405020304" pitchFamily="18" charset="0"/>
              </a:rPr>
              <a:t>5%</a:t>
            </a:r>
            <a:r>
              <a:rPr lang="en-US" altLang="en-US">
                <a:solidFill>
                  <a:srgbClr val="FF0000"/>
                </a:solidFill>
                <a:latin typeface="Times New Roman" panose="02020603050405020304" pitchFamily="18" charset="0"/>
                <a:cs typeface="Times New Roman" panose="02020603050405020304" pitchFamily="18" charset="0"/>
              </a:rPr>
              <a:t> </a:t>
            </a:r>
            <a:r>
              <a:rPr lang="en-US" altLang="en-US">
                <a:latin typeface="Times New Roman" panose="02020603050405020304" pitchFamily="18" charset="0"/>
                <a:cs typeface="Times New Roman" panose="02020603050405020304" pitchFamily="18" charset="0"/>
              </a:rPr>
              <a:t>of patients:</a:t>
            </a:r>
          </a:p>
          <a:p>
            <a:pPr lvl="1">
              <a:lnSpc>
                <a:spcPct val="170000"/>
              </a:lnSpc>
              <a:buFont typeface="Wingdings" panose="05000000000000000000" pitchFamily="2" charset="2"/>
              <a:buChar char="v"/>
            </a:pPr>
            <a:r>
              <a:rPr lang="en-US" altLang="en-US">
                <a:latin typeface="Times New Roman" panose="02020603050405020304" pitchFamily="18" charset="0"/>
                <a:cs typeface="Times New Roman" panose="02020603050405020304" pitchFamily="18" charset="0"/>
              </a:rPr>
              <a:t> uterine contractions remain ineffective in producing dilation; </a:t>
            </a:r>
          </a:p>
          <a:p>
            <a:pPr lvl="1">
              <a:lnSpc>
                <a:spcPct val="170000"/>
              </a:lnSpc>
              <a:buFont typeface="Wingdings" panose="05000000000000000000" pitchFamily="2" charset="2"/>
              <a:buChar char="v"/>
            </a:pPr>
            <a:r>
              <a:rPr lang="en-US" altLang="en-US">
                <a:latin typeface="Times New Roman" panose="02020603050405020304" pitchFamily="18" charset="0"/>
                <a:cs typeface="Times New Roman" panose="02020603050405020304" pitchFamily="18" charset="0"/>
              </a:rPr>
              <a:t>in the absence of any contraindication, </a:t>
            </a:r>
            <a:r>
              <a:rPr lang="en-US" altLang="en-US">
                <a:solidFill>
                  <a:srgbClr val="C00000"/>
                </a:solidFill>
                <a:latin typeface="Times New Roman" panose="02020603050405020304" pitchFamily="18" charset="0"/>
                <a:cs typeface="Times New Roman" panose="02020603050405020304" pitchFamily="18" charset="0"/>
              </a:rPr>
              <a:t>augmentation with oxytocin infusion </a:t>
            </a:r>
            <a:r>
              <a:rPr lang="en-US" altLang="en-US">
                <a:latin typeface="Times New Roman" panose="02020603050405020304" pitchFamily="18" charset="0"/>
                <a:cs typeface="Times New Roman" panose="02020603050405020304" pitchFamily="18" charset="0"/>
              </a:rPr>
              <a:t>may be effective in progression to the active phase of labor.</a:t>
            </a:r>
          </a:p>
          <a:p>
            <a:endParaRPr lang="en-US" altLang="en-US"/>
          </a:p>
          <a:p>
            <a:endParaRPr lang="en-US" altLang="en-US"/>
          </a:p>
        </p:txBody>
      </p:sp>
      <p:sp>
        <p:nvSpPr>
          <p:cNvPr id="22531" name="Slide Number Placeholder 3">
            <a:extLst>
              <a:ext uri="{FF2B5EF4-FFF2-40B4-BE49-F238E27FC236}">
                <a16:creationId xmlns:a16="http://schemas.microsoft.com/office/drawing/2014/main" id="{D4F1FC58-2F72-46B9-A4CB-7EEF50AAC24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1F4749EB-2D4B-45C7-8B9C-C5023BBAD136}"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18</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67090D05-ADC2-4439-8BF6-B878B48B3C19}"/>
              </a:ext>
            </a:extLst>
          </p:cNvPr>
          <p:cNvSpPr>
            <a:spLocks noGrp="1" noChangeArrowheads="1"/>
          </p:cNvSpPr>
          <p:nvPr>
            <p:ph type="title"/>
          </p:nvPr>
        </p:nvSpPr>
        <p:spPr>
          <a:xfrm>
            <a:off x="685800" y="-142875"/>
            <a:ext cx="9467850" cy="1143000"/>
          </a:xfrm>
        </p:spPr>
        <p:txBody>
          <a:bodyPr/>
          <a:lstStyle/>
          <a:p>
            <a:r>
              <a:rPr lang="en-US" altLang="en-US" sz="2400" b="1" dirty="0">
                <a:latin typeface="Times New Roman" panose="02020603050405020304" pitchFamily="18" charset="0"/>
                <a:cs typeface="Times New Roman" panose="02020603050405020304" pitchFamily="18" charset="0"/>
              </a:rPr>
              <a:t>Diagnosis and management of prolonged latent phase of labor</a:t>
            </a:r>
            <a:endParaRPr lang="en-US" altLang="en-US" sz="2400" dirty="0">
              <a:latin typeface="Times New Roman" panose="02020603050405020304" pitchFamily="18" charset="0"/>
              <a:cs typeface="Times New Roman" panose="02020603050405020304" pitchFamily="18" charset="0"/>
            </a:endParaRPr>
          </a:p>
        </p:txBody>
      </p:sp>
      <p:pic>
        <p:nvPicPr>
          <p:cNvPr id="23555" name="Picture 6">
            <a:extLst>
              <a:ext uri="{FF2B5EF4-FFF2-40B4-BE49-F238E27FC236}">
                <a16:creationId xmlns:a16="http://schemas.microsoft.com/office/drawing/2014/main" id="{A0897B5E-9823-41F9-BC96-F6F55B36D5B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143000"/>
            <a:ext cx="12192000" cy="5715000"/>
          </a:xfrm>
        </p:spPr>
      </p:pic>
      <p:sp>
        <p:nvSpPr>
          <p:cNvPr id="23556" name="Slide Number Placeholder 4">
            <a:extLst>
              <a:ext uri="{FF2B5EF4-FFF2-40B4-BE49-F238E27FC236}">
                <a16:creationId xmlns:a16="http://schemas.microsoft.com/office/drawing/2014/main" id="{DA54425A-583B-48B1-8D3D-23CA0F68DA8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9E4F7C82-090C-4D27-9E60-EF1766D5E67A}"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19</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47675"/>
          </a:xfrm>
        </p:spPr>
        <p:txBody>
          <a:bodyPr>
            <a:normAutofit fontScale="90000"/>
          </a:bodyPr>
          <a:lstStyle/>
          <a:p>
            <a:endParaRPr lang="en-US" dirty="0"/>
          </a:p>
        </p:txBody>
      </p:sp>
      <p:pic>
        <p:nvPicPr>
          <p:cNvPr id="4" name="Content Placeholder 3"/>
          <p:cNvPicPr>
            <a:picLocks noGrp="1" noChangeAspect="1"/>
          </p:cNvPicPr>
          <p:nvPr>
            <p:ph idx="1"/>
          </p:nvPr>
        </p:nvPicPr>
        <p:blipFill>
          <a:blip r:embed="rId2"/>
          <a:stretch>
            <a:fillRect/>
          </a:stretch>
        </p:blipFill>
        <p:spPr>
          <a:xfrm>
            <a:off x="495300" y="647700"/>
            <a:ext cx="10858500" cy="5994400"/>
          </a:xfrm>
          <a:prstGeom prst="rect">
            <a:avLst/>
          </a:prstGeom>
        </p:spPr>
      </p:pic>
    </p:spTree>
    <p:extLst>
      <p:ext uri="{BB962C8B-B14F-4D97-AF65-F5344CB8AC3E}">
        <p14:creationId xmlns:p14="http://schemas.microsoft.com/office/powerpoint/2010/main" val="35592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A33A6AB6-2CDF-4355-8486-40F99227B42E}"/>
              </a:ext>
            </a:extLst>
          </p:cNvPr>
          <p:cNvSpPr>
            <a:spLocks noGrp="1" noChangeArrowheads="1"/>
          </p:cNvSpPr>
          <p:nvPr>
            <p:ph type="title"/>
          </p:nvPr>
        </p:nvSpPr>
        <p:spPr>
          <a:xfrm>
            <a:off x="1981200" y="274639"/>
            <a:ext cx="8229600" cy="796925"/>
          </a:xfrm>
        </p:spPr>
        <p:txBody>
          <a:bodyPr>
            <a:normAutofit/>
          </a:bodyPr>
          <a:lstStyle/>
          <a:p>
            <a:r>
              <a:rPr lang="en-US" altLang="en-US" b="1">
                <a:solidFill>
                  <a:srgbClr val="FF0000"/>
                </a:solidFill>
                <a:latin typeface="Times New Roman" panose="02020603050405020304" pitchFamily="18" charset="0"/>
                <a:cs typeface="Times New Roman" panose="02020603050405020304" pitchFamily="18" charset="0"/>
              </a:rPr>
              <a:t>Active- phase Disorders </a:t>
            </a:r>
          </a:p>
        </p:txBody>
      </p:sp>
      <p:sp>
        <p:nvSpPr>
          <p:cNvPr id="28676" name="Content Placeholder 2">
            <a:extLst>
              <a:ext uri="{FF2B5EF4-FFF2-40B4-BE49-F238E27FC236}">
                <a16:creationId xmlns:a16="http://schemas.microsoft.com/office/drawing/2014/main" id="{6C14C4A4-7776-4575-AAA6-08F2F8AA79DB}"/>
              </a:ext>
            </a:extLst>
          </p:cNvPr>
          <p:cNvSpPr>
            <a:spLocks noGrp="1"/>
          </p:cNvSpPr>
          <p:nvPr>
            <p:ph idx="1"/>
          </p:nvPr>
        </p:nvSpPr>
        <p:spPr>
          <a:xfrm>
            <a:off x="548640" y="1000125"/>
            <a:ext cx="10332720" cy="5429250"/>
          </a:xfrm>
        </p:spPr>
        <p:txBody>
          <a:bodyPr>
            <a:normAutofit/>
          </a:bodyPr>
          <a:lstStyle/>
          <a:p>
            <a:pPr algn="just">
              <a:lnSpc>
                <a:spcPct val="160000"/>
              </a:lnSpc>
              <a:buFont typeface="Wingdings" panose="05000000000000000000" pitchFamily="2" charset="2"/>
              <a:buChar char="v"/>
              <a:defRPr/>
            </a:pPr>
            <a:r>
              <a:rPr lang="en-US" altLang="en-US" dirty="0">
                <a:latin typeface="Times New Roman" panose="02020603050405020304" pitchFamily="18" charset="0"/>
                <a:cs typeface="Times New Roman" panose="02020603050405020304" pitchFamily="18" charset="0"/>
              </a:rPr>
              <a:t>Labor abnormalities in the active phase of labor are clinically divided into either:</a:t>
            </a:r>
          </a:p>
          <a:p>
            <a:pPr lvl="2" algn="just">
              <a:lnSpc>
                <a:spcPct val="160000"/>
              </a:lnSpc>
              <a:buFont typeface="Wingdings" panose="05000000000000000000" pitchFamily="2" charset="2"/>
              <a:buChar char="v"/>
              <a:defRPr/>
            </a:pPr>
            <a:r>
              <a:rPr lang="en-US" altLang="en-US" sz="2800" dirty="0">
                <a:latin typeface="Times New Roman" panose="02020603050405020304" pitchFamily="18" charset="0"/>
                <a:cs typeface="Times New Roman" panose="02020603050405020304" pitchFamily="18" charset="0"/>
              </a:rPr>
              <a:t>Slower-than-normal progress: </a:t>
            </a:r>
            <a:r>
              <a:rPr lang="en-US" altLang="en-US" sz="2800" dirty="0">
                <a:solidFill>
                  <a:srgbClr val="FF0000"/>
                </a:solidFill>
                <a:latin typeface="Times New Roman" panose="02020603050405020304" pitchFamily="18" charset="0"/>
                <a:cs typeface="Times New Roman" panose="02020603050405020304" pitchFamily="18" charset="0"/>
              </a:rPr>
              <a:t>protraction disorder </a:t>
            </a:r>
            <a:r>
              <a:rPr lang="en-US" altLang="en-US" sz="2800" dirty="0">
                <a:latin typeface="Times New Roman" panose="02020603050405020304" pitchFamily="18" charset="0"/>
                <a:cs typeface="Times New Roman" panose="02020603050405020304" pitchFamily="18" charset="0"/>
              </a:rPr>
              <a:t>or</a:t>
            </a:r>
          </a:p>
          <a:p>
            <a:pPr lvl="2" algn="just">
              <a:lnSpc>
                <a:spcPct val="160000"/>
              </a:lnSpc>
              <a:buFont typeface="Wingdings" panose="05000000000000000000" pitchFamily="2" charset="2"/>
              <a:buChar char="v"/>
              <a:defRPr/>
            </a:pPr>
            <a:r>
              <a:rPr lang="en-US" altLang="en-US" sz="2800" dirty="0">
                <a:latin typeface="Times New Roman" panose="02020603050405020304" pitchFamily="18" charset="0"/>
                <a:cs typeface="Times New Roman" panose="02020603050405020304" pitchFamily="18" charset="0"/>
              </a:rPr>
              <a:t>Complete cessation of progress: </a:t>
            </a:r>
            <a:r>
              <a:rPr lang="en-US" altLang="en-US" sz="2800" dirty="0">
                <a:solidFill>
                  <a:srgbClr val="FF0000"/>
                </a:solidFill>
                <a:latin typeface="Times New Roman" panose="02020603050405020304" pitchFamily="18" charset="0"/>
                <a:cs typeface="Times New Roman" panose="02020603050405020304" pitchFamily="18" charset="0"/>
              </a:rPr>
              <a:t>arrest disorder</a:t>
            </a:r>
            <a:r>
              <a:rPr lang="en-US" altLang="en-US" sz="2800" dirty="0">
                <a:latin typeface="Times New Roman" panose="02020603050405020304" pitchFamily="18" charset="0"/>
                <a:cs typeface="Times New Roman" panose="02020603050405020304" pitchFamily="18" charset="0"/>
              </a:rPr>
              <a:t> </a:t>
            </a:r>
          </a:p>
          <a:p>
            <a:pPr algn="just">
              <a:lnSpc>
                <a:spcPct val="160000"/>
              </a:lnSpc>
              <a:buFont typeface="Wingdings" panose="05000000000000000000" pitchFamily="2" charset="2"/>
              <a:buChar char="v"/>
              <a:defRPr/>
            </a:pPr>
            <a:r>
              <a:rPr lang="en-US" altLang="en-US" dirty="0">
                <a:latin typeface="Times New Roman" panose="02020603050405020304" pitchFamily="18" charset="0"/>
                <a:cs typeface="Times New Roman" panose="02020603050405020304" pitchFamily="18" charset="0"/>
              </a:rPr>
              <a:t>A woman must be in the active phase of labor with cervical dilatation to at least 4 cm to be diagnosed with either of these abnormalities. </a:t>
            </a:r>
          </a:p>
          <a:p>
            <a:pPr>
              <a:defRPr/>
            </a:pPr>
            <a:endParaRPr lang="en-US" altLang="en-US" dirty="0"/>
          </a:p>
        </p:txBody>
      </p:sp>
      <p:sp>
        <p:nvSpPr>
          <p:cNvPr id="24580" name="Slide Number Placeholder 3">
            <a:extLst>
              <a:ext uri="{FF2B5EF4-FFF2-40B4-BE49-F238E27FC236}">
                <a16:creationId xmlns:a16="http://schemas.microsoft.com/office/drawing/2014/main" id="{B5F2A955-DAF8-47CF-96DC-A27601CFCAD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1BDEF8F5-8123-487B-962E-322A01C0FD2E}"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20</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594FF0DC-45E2-4A06-BE96-21DF44098FF9}"/>
              </a:ext>
            </a:extLst>
          </p:cNvPr>
          <p:cNvSpPr>
            <a:spLocks noGrp="1"/>
          </p:cNvSpPr>
          <p:nvPr>
            <p:ph type="title"/>
          </p:nvPr>
        </p:nvSpPr>
        <p:spPr>
          <a:xfrm>
            <a:off x="1981200" y="274639"/>
            <a:ext cx="8229600" cy="439737"/>
          </a:xfrm>
        </p:spPr>
        <p:txBody>
          <a:bodyPr rtlCol="0">
            <a:normAutofit fontScale="90000"/>
          </a:bodyPr>
          <a:lstStyle/>
          <a:p>
            <a:pPr>
              <a:defRPr/>
            </a:pPr>
            <a:r>
              <a:rPr lang="en-US" altLang="en-US" sz="3200" b="1" dirty="0">
                <a:latin typeface="Times New Roman" panose="02020603050405020304" pitchFamily="18" charset="0"/>
                <a:cs typeface="Times New Roman" panose="02020603050405020304" pitchFamily="18" charset="0"/>
              </a:rPr>
              <a:t>Protraction Disorders </a:t>
            </a:r>
          </a:p>
        </p:txBody>
      </p:sp>
      <p:sp>
        <p:nvSpPr>
          <p:cNvPr id="29700" name="Content Placeholder 2">
            <a:extLst>
              <a:ext uri="{FF2B5EF4-FFF2-40B4-BE49-F238E27FC236}">
                <a16:creationId xmlns:a16="http://schemas.microsoft.com/office/drawing/2014/main" id="{5744A37E-AFDB-4812-999A-C6A12FCB1B62}"/>
              </a:ext>
            </a:extLst>
          </p:cNvPr>
          <p:cNvSpPr>
            <a:spLocks noGrp="1"/>
          </p:cNvSpPr>
          <p:nvPr>
            <p:ph idx="1"/>
          </p:nvPr>
        </p:nvSpPr>
        <p:spPr>
          <a:xfrm>
            <a:off x="838200" y="857250"/>
            <a:ext cx="10622280" cy="5500688"/>
          </a:xfrm>
        </p:spPr>
        <p:txBody>
          <a:bodyPr>
            <a:normAutofit fontScale="92500" lnSpcReduction="10000"/>
          </a:bodyPr>
          <a:lstStyle/>
          <a:p>
            <a:pPr>
              <a:buNone/>
              <a:defRPr/>
            </a:pPr>
            <a:r>
              <a:rPr lang="en-US" altLang="en-US" b="1" dirty="0">
                <a:solidFill>
                  <a:srgbClr val="FF0000"/>
                </a:solidFill>
              </a:rPr>
              <a:t>                     </a:t>
            </a:r>
            <a:r>
              <a:rPr lang="en-US" altLang="en-US" b="1" dirty="0">
                <a:solidFill>
                  <a:srgbClr val="FF0000"/>
                </a:solidFill>
                <a:latin typeface="Times New Roman" panose="02020603050405020304" pitchFamily="18" charset="0"/>
                <a:cs typeface="Times New Roman" panose="02020603050405020304" pitchFamily="18" charset="0"/>
              </a:rPr>
              <a:t>Two protraction disorders </a:t>
            </a:r>
          </a:p>
          <a:p>
            <a:pPr>
              <a:lnSpc>
                <a:spcPct val="150000"/>
              </a:lnSpc>
              <a:buNone/>
              <a:defRPr/>
            </a:pPr>
            <a:r>
              <a:rPr lang="en-US" altLang="en-US" b="1" dirty="0">
                <a:latin typeface="Times New Roman" panose="02020603050405020304" pitchFamily="18" charset="0"/>
                <a:cs typeface="Times New Roman" panose="02020603050405020304" pitchFamily="18" charset="0"/>
              </a:rPr>
              <a:t>1.Protracted</a:t>
            </a:r>
            <a:r>
              <a:rPr lang="en-US" altLang="en-US" b="1" i="1" dirty="0">
                <a:latin typeface="Times New Roman" panose="02020603050405020304" pitchFamily="18" charset="0"/>
                <a:cs typeface="Times New Roman" panose="02020603050405020304" pitchFamily="18" charset="0"/>
              </a:rPr>
              <a:t> (</a:t>
            </a:r>
            <a:r>
              <a:rPr lang="en-US" altLang="en-US" b="1" dirty="0">
                <a:latin typeface="Times New Roman" panose="02020603050405020304" pitchFamily="18" charset="0"/>
                <a:cs typeface="Times New Roman" panose="02020603050405020304" pitchFamily="18" charset="0"/>
              </a:rPr>
              <a:t>slow rate) cervical dilatation </a:t>
            </a:r>
          </a:p>
          <a:p>
            <a:pPr lvl="1">
              <a:lnSpc>
                <a:spcPct val="150000"/>
              </a:lnSpc>
              <a:buFont typeface="Wingdings" panose="05000000000000000000" pitchFamily="2" charset="2"/>
              <a:buChar char="v"/>
              <a:defRPr/>
            </a:pPr>
            <a:r>
              <a:rPr lang="en-US" altLang="en-US" sz="2800" dirty="0">
                <a:latin typeface="Times New Roman" panose="02020603050405020304" pitchFamily="18" charset="0"/>
                <a:cs typeface="Times New Roman" panose="02020603050405020304" pitchFamily="18" charset="0"/>
              </a:rPr>
              <a:t>A cervical dilatation less than 1.2 cm/</a:t>
            </a:r>
            <a:r>
              <a:rPr lang="en-US" altLang="en-US" sz="2800" dirty="0" err="1">
                <a:latin typeface="Times New Roman" panose="02020603050405020304" pitchFamily="18" charset="0"/>
                <a:cs typeface="Times New Roman" panose="02020603050405020304" pitchFamily="18" charset="0"/>
              </a:rPr>
              <a:t>hr</a:t>
            </a:r>
            <a:r>
              <a:rPr lang="en-US" altLang="en-US" sz="2800" dirty="0">
                <a:latin typeface="Times New Roman" panose="02020603050405020304" pitchFamily="18" charset="0"/>
                <a:cs typeface="Times New Roman" panose="02020603050405020304" pitchFamily="18" charset="0"/>
              </a:rPr>
              <a:t> for nulliparas and </a:t>
            </a:r>
          </a:p>
          <a:p>
            <a:pPr lvl="1">
              <a:lnSpc>
                <a:spcPct val="150000"/>
              </a:lnSpc>
              <a:buFont typeface="Wingdings" panose="05000000000000000000" pitchFamily="2" charset="2"/>
              <a:buChar char="v"/>
              <a:defRPr/>
            </a:pPr>
            <a:r>
              <a:rPr lang="en-US" altLang="en-US" sz="2800" dirty="0">
                <a:latin typeface="Times New Roman" panose="02020603050405020304" pitchFamily="18" charset="0"/>
                <a:cs typeface="Times New Roman" panose="02020603050405020304" pitchFamily="18" charset="0"/>
              </a:rPr>
              <a:t> For multiparas  it is defined as less than 1.5 cm/</a:t>
            </a:r>
            <a:r>
              <a:rPr lang="en-US" altLang="en-US" sz="2800" dirty="0" err="1">
                <a:latin typeface="Times New Roman" panose="02020603050405020304" pitchFamily="18" charset="0"/>
                <a:cs typeface="Times New Roman" panose="02020603050405020304" pitchFamily="18" charset="0"/>
              </a:rPr>
              <a:t>hr</a:t>
            </a:r>
            <a:r>
              <a:rPr lang="en-US" altLang="en-US" sz="2800" dirty="0">
                <a:latin typeface="Times New Roman" panose="02020603050405020304" pitchFamily="18" charset="0"/>
                <a:cs typeface="Times New Roman" panose="02020603050405020304" pitchFamily="18" charset="0"/>
              </a:rPr>
              <a:t> during active  phase of labor</a:t>
            </a:r>
          </a:p>
          <a:p>
            <a:pPr>
              <a:lnSpc>
                <a:spcPct val="150000"/>
              </a:lnSpc>
              <a:buNone/>
              <a:defRPr/>
            </a:pPr>
            <a:r>
              <a:rPr lang="en-US" altLang="en-US" b="1" dirty="0">
                <a:latin typeface="Times New Roman" panose="02020603050405020304" pitchFamily="18" charset="0"/>
                <a:cs typeface="Times New Roman" panose="02020603050405020304" pitchFamily="18" charset="0"/>
              </a:rPr>
              <a:t>2. Protracted descent </a:t>
            </a:r>
          </a:p>
          <a:p>
            <a:pPr lvl="1">
              <a:lnSpc>
                <a:spcPct val="150000"/>
              </a:lnSpc>
              <a:buFont typeface="Wingdings" panose="05000000000000000000" pitchFamily="2" charset="2"/>
              <a:buChar char="v"/>
              <a:defRPr/>
            </a:pPr>
            <a:r>
              <a:rPr lang="en-US" altLang="en-US" sz="2800" dirty="0">
                <a:latin typeface="Times New Roman" panose="02020603050405020304" pitchFamily="18" charset="0"/>
                <a:cs typeface="Times New Roman" panose="02020603050405020304" pitchFamily="18" charset="0"/>
              </a:rPr>
              <a:t>Descent of the fetal presentation less than 1 cm per hour for nulliparas  and  less than 2 cm per hour for multiparas</a:t>
            </a:r>
          </a:p>
          <a:p>
            <a:pPr lvl="1">
              <a:lnSpc>
                <a:spcPct val="150000"/>
              </a:lnSpc>
              <a:buNone/>
              <a:defRPr/>
            </a:pPr>
            <a:r>
              <a:rPr lang="en-US" altLang="en-US" dirty="0"/>
              <a:t> </a:t>
            </a:r>
          </a:p>
        </p:txBody>
      </p:sp>
      <p:sp>
        <p:nvSpPr>
          <p:cNvPr id="25604" name="Slide Number Placeholder 3">
            <a:extLst>
              <a:ext uri="{FF2B5EF4-FFF2-40B4-BE49-F238E27FC236}">
                <a16:creationId xmlns:a16="http://schemas.microsoft.com/office/drawing/2014/main" id="{0188961A-41D9-4C6B-B220-15390146CC6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A647B50-6131-4448-BD75-7F88AD428581}" type="slidenum">
              <a:rPr lang="en-US"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21</a:t>
            </a:fld>
            <a:endParaRPr lang="en-US"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156D51FD-1FCC-4B48-9D0B-51FBA04C26A0}"/>
              </a:ext>
            </a:extLst>
          </p:cNvPr>
          <p:cNvSpPr>
            <a:spLocks noGrp="1" noChangeArrowheads="1"/>
          </p:cNvSpPr>
          <p:nvPr>
            <p:ph type="title"/>
          </p:nvPr>
        </p:nvSpPr>
        <p:spPr>
          <a:xfrm>
            <a:off x="1981200" y="136525"/>
            <a:ext cx="8229600" cy="658810"/>
          </a:xfrm>
        </p:spPr>
        <p:txBody>
          <a:bodyPr>
            <a:normAutofit/>
          </a:bodyPr>
          <a:lstStyle/>
          <a:p>
            <a:r>
              <a:rPr lang="en-US" altLang="en-US" sz="3200" b="1" dirty="0">
                <a:solidFill>
                  <a:srgbClr val="FF0000"/>
                </a:solidFill>
              </a:rPr>
              <a:t>Arrest Disorders </a:t>
            </a:r>
          </a:p>
        </p:txBody>
      </p:sp>
      <p:sp>
        <p:nvSpPr>
          <p:cNvPr id="26627" name="Content Placeholder 2">
            <a:extLst>
              <a:ext uri="{FF2B5EF4-FFF2-40B4-BE49-F238E27FC236}">
                <a16:creationId xmlns:a16="http://schemas.microsoft.com/office/drawing/2014/main" id="{943CE062-B32D-4EC6-9768-0BA6751BF076}"/>
              </a:ext>
            </a:extLst>
          </p:cNvPr>
          <p:cNvSpPr>
            <a:spLocks noGrp="1" noChangeArrowheads="1"/>
          </p:cNvSpPr>
          <p:nvPr>
            <p:ph idx="1"/>
          </p:nvPr>
        </p:nvSpPr>
        <p:spPr bwMode="auto">
          <a:xfrm>
            <a:off x="655320" y="785814"/>
            <a:ext cx="10287000" cy="5570537"/>
          </a:xfrm>
        </p:spPr>
        <p:txBody>
          <a:bodyPr wrap="square" numCol="1" anchor="t" anchorCtr="0" compatLnSpc="1">
            <a:prstTxWarp prst="textNoShape">
              <a:avLst/>
            </a:prstTxWarp>
            <a:normAutofit/>
          </a:bodyPr>
          <a:lstStyle/>
          <a:p>
            <a:pPr>
              <a:lnSpc>
                <a:spcPct val="160000"/>
              </a:lnSpc>
              <a:buFont typeface="Wingdings" panose="05000000000000000000" pitchFamily="2" charset="2"/>
              <a:buChar char="v"/>
            </a:pPr>
            <a:r>
              <a:rPr lang="en-US" altLang="en-US" dirty="0">
                <a:latin typeface="Times New Roman" panose="02020603050405020304" pitchFamily="18" charset="0"/>
                <a:cs typeface="Times New Roman" panose="02020603050405020304" pitchFamily="18" charset="0"/>
              </a:rPr>
              <a:t>Defined as </a:t>
            </a:r>
            <a:r>
              <a:rPr lang="en-US" altLang="en-US" b="1" dirty="0">
                <a:latin typeface="Times New Roman" panose="02020603050405020304" pitchFamily="18" charset="0"/>
                <a:cs typeface="Times New Roman" panose="02020603050405020304" pitchFamily="18" charset="0"/>
              </a:rPr>
              <a:t>a </a:t>
            </a:r>
            <a:r>
              <a:rPr lang="en-US" altLang="en-US" b="1" i="1" dirty="0">
                <a:latin typeface="Times New Roman" panose="02020603050405020304" pitchFamily="18" charset="0"/>
                <a:cs typeface="Times New Roman" panose="02020603050405020304" pitchFamily="18" charset="0"/>
              </a:rPr>
              <a:t>complete cessation</a:t>
            </a:r>
            <a:r>
              <a:rPr lang="en-US" altLang="en-US" b="1" dirty="0">
                <a:latin typeface="Times New Roman" panose="02020603050405020304" pitchFamily="18" charset="0"/>
                <a:cs typeface="Times New Roman" panose="02020603050405020304" pitchFamily="18" charset="0"/>
              </a:rPr>
              <a:t> </a:t>
            </a:r>
            <a:r>
              <a:rPr lang="en-US" altLang="en-US" dirty="0">
                <a:latin typeface="Times New Roman" panose="02020603050405020304" pitchFamily="18" charset="0"/>
                <a:cs typeface="Times New Roman" panose="02020603050405020304" pitchFamily="18" charset="0"/>
              </a:rPr>
              <a:t>of dilatation or descent.</a:t>
            </a:r>
            <a:endParaRPr lang="en-US" altLang="en-US" dirty="0">
              <a:solidFill>
                <a:srgbClr val="FF0000"/>
              </a:solidFill>
              <a:latin typeface="Times New Roman" panose="02020603050405020304" pitchFamily="18" charset="0"/>
              <a:cs typeface="Times New Roman" panose="02020603050405020304" pitchFamily="18" charset="0"/>
            </a:endParaRPr>
          </a:p>
          <a:p>
            <a:pPr>
              <a:lnSpc>
                <a:spcPct val="160000"/>
              </a:lnSpc>
              <a:buFont typeface="Wingdings 2" panose="05020102010507070707" pitchFamily="18" charset="2"/>
              <a:buNone/>
            </a:pPr>
            <a:r>
              <a:rPr lang="en-US" altLang="en-US" dirty="0">
                <a:solidFill>
                  <a:srgbClr val="FF0000"/>
                </a:solidFill>
                <a:latin typeface="Times New Roman" panose="02020603050405020304" pitchFamily="18" charset="0"/>
                <a:cs typeface="Times New Roman" panose="02020603050405020304" pitchFamily="18" charset="0"/>
              </a:rPr>
              <a:t>             Two arrest disorders </a:t>
            </a:r>
          </a:p>
          <a:p>
            <a:pPr>
              <a:lnSpc>
                <a:spcPct val="160000"/>
              </a:lnSpc>
              <a:buFont typeface="Wingdings 2" panose="05020102010507070707" pitchFamily="18" charset="2"/>
              <a:buNone/>
            </a:pPr>
            <a:r>
              <a:rPr lang="en-US" altLang="en-US" dirty="0">
                <a:latin typeface="Times New Roman" panose="02020603050405020304" pitchFamily="18" charset="0"/>
                <a:cs typeface="Times New Roman" panose="02020603050405020304" pitchFamily="18" charset="0"/>
              </a:rPr>
              <a:t>1. Arrest of Cervical Dilatation </a:t>
            </a:r>
          </a:p>
          <a:p>
            <a:pPr lvl="1">
              <a:lnSpc>
                <a:spcPct val="160000"/>
              </a:lnSpc>
              <a:buFont typeface="Arial" panose="020B0604020202020204" pitchFamily="34" charset="0"/>
              <a:buChar char="–"/>
            </a:pPr>
            <a:r>
              <a:rPr lang="en-US" altLang="en-US" dirty="0">
                <a:latin typeface="Times New Roman" panose="02020603050405020304" pitchFamily="18" charset="0"/>
                <a:cs typeface="Times New Roman" panose="02020603050405020304" pitchFamily="18" charset="0"/>
              </a:rPr>
              <a:t>No cervical dilatation for 2 or more hours in the active phase of labor</a:t>
            </a:r>
          </a:p>
          <a:p>
            <a:pPr>
              <a:lnSpc>
                <a:spcPct val="160000"/>
              </a:lnSpc>
              <a:buFont typeface="Wingdings 2" panose="05020102010507070707" pitchFamily="18" charset="2"/>
              <a:buNone/>
            </a:pPr>
            <a:r>
              <a:rPr lang="en-US" altLang="en-US" dirty="0">
                <a:latin typeface="Times New Roman" panose="02020603050405020304" pitchFamily="18" charset="0"/>
                <a:cs typeface="Times New Roman" panose="02020603050405020304" pitchFamily="18" charset="0"/>
              </a:rPr>
              <a:t>2. Arrest of descent </a:t>
            </a:r>
          </a:p>
          <a:p>
            <a:pPr lvl="1">
              <a:lnSpc>
                <a:spcPct val="160000"/>
              </a:lnSpc>
              <a:buFont typeface="Arial" panose="020B0604020202020204" pitchFamily="34" charset="0"/>
              <a:buChar char="–"/>
            </a:pPr>
            <a:r>
              <a:rPr lang="en-US" altLang="en-US" dirty="0">
                <a:latin typeface="Times New Roman" panose="02020603050405020304" pitchFamily="18" charset="0"/>
                <a:cs typeface="Times New Roman" panose="02020603050405020304" pitchFamily="18" charset="0"/>
              </a:rPr>
              <a:t>No descent for more than 2 hours </a:t>
            </a:r>
          </a:p>
        </p:txBody>
      </p:sp>
      <p:sp>
        <p:nvSpPr>
          <p:cNvPr id="26628" name="Slide Number Placeholder 3">
            <a:extLst>
              <a:ext uri="{FF2B5EF4-FFF2-40B4-BE49-F238E27FC236}">
                <a16:creationId xmlns:a16="http://schemas.microsoft.com/office/drawing/2014/main" id="{39638D09-8278-46ED-B72E-3F4F6959A4A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9294EAB-001E-4B20-99F1-9D446BD564D4}" type="slidenum">
              <a:rPr lang="en-US"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22</a:t>
            </a:fld>
            <a:endParaRPr lang="en-US"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8E509AB7-DA23-4AC0-8845-C00FFC7F16D6}"/>
              </a:ext>
            </a:extLst>
          </p:cNvPr>
          <p:cNvSpPr>
            <a:spLocks noGrp="1" noChangeArrowheads="1"/>
          </p:cNvSpPr>
          <p:nvPr>
            <p:ph type="title"/>
          </p:nvPr>
        </p:nvSpPr>
        <p:spPr>
          <a:xfrm>
            <a:off x="2095500" y="-571500"/>
            <a:ext cx="7772400" cy="1143000"/>
          </a:xfrm>
        </p:spPr>
        <p:txBody>
          <a:bodyPr/>
          <a:lstStyle/>
          <a:p>
            <a:r>
              <a:rPr lang="en-US" altLang="en-US" sz="2400" b="1"/>
              <a:t/>
            </a:r>
            <a:br>
              <a:rPr lang="en-US" altLang="en-US" sz="2400" b="1"/>
            </a:br>
            <a:r>
              <a:rPr lang="en-US" altLang="en-US" sz="2400" b="1"/>
              <a:t>Management of abnormal active phase 1st stage of labor</a:t>
            </a:r>
            <a:endParaRPr lang="en-US" altLang="en-US" sz="2400"/>
          </a:p>
        </p:txBody>
      </p:sp>
      <p:pic>
        <p:nvPicPr>
          <p:cNvPr id="28675" name="Picture 2">
            <a:extLst>
              <a:ext uri="{FF2B5EF4-FFF2-40B4-BE49-F238E27FC236}">
                <a16:creationId xmlns:a16="http://schemas.microsoft.com/office/drawing/2014/main" id="{B0129F6B-2101-489C-9E09-3A9D9C0E92BA}"/>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0" y="411480"/>
            <a:ext cx="12192000" cy="6309995"/>
          </a:xfrm>
        </p:spPr>
      </p:pic>
      <p:sp>
        <p:nvSpPr>
          <p:cNvPr id="28676" name="Slide Number Placeholder 4">
            <a:extLst>
              <a:ext uri="{FF2B5EF4-FFF2-40B4-BE49-F238E27FC236}">
                <a16:creationId xmlns:a16="http://schemas.microsoft.com/office/drawing/2014/main" id="{5F38BD9F-81D9-4D78-A066-B1216A1D15C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91F04F44-BBE8-41D5-A8D2-F84F6D48CD2E}"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23</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AE22C353-69A4-47C2-BCB0-4F6ADB4E9C3D}"/>
              </a:ext>
            </a:extLst>
          </p:cNvPr>
          <p:cNvSpPr>
            <a:spLocks noGrp="1"/>
          </p:cNvSpPr>
          <p:nvPr>
            <p:ph type="title"/>
          </p:nvPr>
        </p:nvSpPr>
        <p:spPr>
          <a:xfrm>
            <a:off x="1981200" y="274639"/>
            <a:ext cx="8229600" cy="511175"/>
          </a:xfrm>
        </p:spPr>
        <p:txBody>
          <a:bodyPr rtlCol="0">
            <a:normAutofit fontScale="90000"/>
          </a:bodyPr>
          <a:lstStyle/>
          <a:p>
            <a:pPr>
              <a:defRPr/>
            </a:pPr>
            <a:r>
              <a:rPr lang="en-US" sz="3200" b="1" dirty="0"/>
              <a:t>Abnormalities in Second stage of labor</a:t>
            </a:r>
            <a:endParaRPr lang="en-US" sz="3200" dirty="0"/>
          </a:p>
        </p:txBody>
      </p:sp>
      <p:sp>
        <p:nvSpPr>
          <p:cNvPr id="30723" name="Content Placeholder 2">
            <a:extLst>
              <a:ext uri="{FF2B5EF4-FFF2-40B4-BE49-F238E27FC236}">
                <a16:creationId xmlns:a16="http://schemas.microsoft.com/office/drawing/2014/main" id="{29946CC4-C58F-420C-9778-C1631D502732}"/>
              </a:ext>
            </a:extLst>
          </p:cNvPr>
          <p:cNvSpPr>
            <a:spLocks noGrp="1" noChangeArrowheads="1"/>
          </p:cNvSpPr>
          <p:nvPr>
            <p:ph idx="1"/>
          </p:nvPr>
        </p:nvSpPr>
        <p:spPr bwMode="auto">
          <a:xfrm>
            <a:off x="441960" y="928689"/>
            <a:ext cx="10911840" cy="5792786"/>
          </a:xfrm>
        </p:spPr>
        <p:txBody>
          <a:bodyPr wrap="square" numCol="1" anchor="t" anchorCtr="0" compatLnSpc="1">
            <a:prstTxWarp prst="textNoShape">
              <a:avLst/>
            </a:prstTxWarp>
          </a:bodyPr>
          <a:lstStyle/>
          <a:p>
            <a:pPr>
              <a:lnSpc>
                <a:spcPct val="150000"/>
              </a:lnSpc>
              <a:buFont typeface="Wingdings" panose="05000000000000000000" pitchFamily="2" charset="2"/>
              <a:buChar char="q"/>
            </a:pPr>
            <a:r>
              <a:rPr lang="en-US" altLang="en-US" b="1" dirty="0">
                <a:latin typeface="Times New Roman" panose="02020603050405020304" pitchFamily="18" charset="0"/>
                <a:cs typeface="Times New Roman" panose="02020603050405020304" pitchFamily="18" charset="0"/>
              </a:rPr>
              <a:t>Abnormalities of descent and rotation</a:t>
            </a:r>
          </a:p>
          <a:p>
            <a:pPr>
              <a:lnSpc>
                <a:spcPct val="150000"/>
              </a:lnSpc>
              <a:buFont typeface="Wingdings" panose="05000000000000000000" pitchFamily="2" charset="2"/>
              <a:buChar char="v"/>
            </a:pPr>
            <a:r>
              <a:rPr lang="en-US" altLang="en-US" dirty="0">
                <a:latin typeface="Times New Roman" panose="02020603050405020304" pitchFamily="18" charset="0"/>
                <a:cs typeface="Times New Roman" panose="02020603050405020304" pitchFamily="18" charset="0"/>
              </a:rPr>
              <a:t>Abnormal progress in the second stage is entertained if there is no </a:t>
            </a:r>
            <a:r>
              <a:rPr lang="en-US" altLang="en-US" b="1" dirty="0">
                <a:latin typeface="Times New Roman" panose="02020603050405020304" pitchFamily="18" charset="0"/>
                <a:cs typeface="Times New Roman" panose="02020603050405020304" pitchFamily="18" charset="0"/>
              </a:rPr>
              <a:t>progressive descent </a:t>
            </a:r>
            <a:r>
              <a:rPr lang="en-US" altLang="en-US" dirty="0">
                <a:latin typeface="Times New Roman" panose="02020603050405020304" pitchFamily="18" charset="0"/>
                <a:cs typeface="Times New Roman" panose="02020603050405020304" pitchFamily="18" charset="0"/>
              </a:rPr>
              <a:t>(or head rotation to a favorable position) with each uterine contraction</a:t>
            </a:r>
          </a:p>
          <a:p>
            <a:pPr>
              <a:lnSpc>
                <a:spcPct val="150000"/>
              </a:lnSpc>
              <a:buFont typeface="Wingdings" panose="05000000000000000000" pitchFamily="2" charset="2"/>
              <a:buChar char="v"/>
            </a:pPr>
            <a:r>
              <a:rPr lang="en-US" altLang="en-US" dirty="0">
                <a:latin typeface="Times New Roman" panose="02020603050405020304" pitchFamily="18" charset="0"/>
                <a:cs typeface="Times New Roman" panose="02020603050405020304" pitchFamily="18" charset="0"/>
              </a:rPr>
              <a:t>Progress in the second stage is monitored mainly by </a:t>
            </a:r>
            <a:r>
              <a:rPr lang="en-US" altLang="en-US" b="1" dirty="0">
                <a:solidFill>
                  <a:srgbClr val="FF0000"/>
                </a:solidFill>
                <a:latin typeface="Times New Roman" panose="02020603050405020304" pitchFamily="18" charset="0"/>
                <a:cs typeface="Times New Roman" panose="02020603050405020304" pitchFamily="18" charset="0"/>
              </a:rPr>
              <a:t>descent of the presenting part</a:t>
            </a:r>
          </a:p>
          <a:p>
            <a:pPr>
              <a:lnSpc>
                <a:spcPct val="150000"/>
              </a:lnSpc>
              <a:buFont typeface="Arial" panose="020B0604020202020204" pitchFamily="34" charset="0"/>
              <a:buNone/>
            </a:pPr>
            <a:r>
              <a:rPr lang="en-US" altLang="en-US" b="1" dirty="0">
                <a:solidFill>
                  <a:srgbClr val="FF0000"/>
                </a:solidFill>
              </a:rPr>
              <a:t> </a:t>
            </a:r>
          </a:p>
        </p:txBody>
      </p:sp>
      <p:sp>
        <p:nvSpPr>
          <p:cNvPr id="30724" name="Slide Number Placeholder 4">
            <a:extLst>
              <a:ext uri="{FF2B5EF4-FFF2-40B4-BE49-F238E27FC236}">
                <a16:creationId xmlns:a16="http://schemas.microsoft.com/office/drawing/2014/main" id="{9EFCFB22-DAC4-4AD2-BF83-A9F0427592C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D93FD6DE-B94D-42EA-9493-84B958822B19}"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24</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2">
            <a:extLst>
              <a:ext uri="{FF2B5EF4-FFF2-40B4-BE49-F238E27FC236}">
                <a16:creationId xmlns:a16="http://schemas.microsoft.com/office/drawing/2014/main" id="{594C4609-33BF-4325-A46A-939881290E4A}"/>
              </a:ext>
            </a:extLst>
          </p:cNvPr>
          <p:cNvSpPr>
            <a:spLocks noGrp="1" noChangeArrowheads="1"/>
          </p:cNvSpPr>
          <p:nvPr>
            <p:ph idx="1"/>
          </p:nvPr>
        </p:nvSpPr>
        <p:spPr bwMode="auto">
          <a:xfrm>
            <a:off x="624840" y="476251"/>
            <a:ext cx="10728960" cy="6245224"/>
          </a:xfrm>
        </p:spPr>
        <p:txBody>
          <a:bodyPr wrap="square" numCol="1" anchor="t" anchorCtr="0" compatLnSpc="1">
            <a:prstTxWarp prst="textNoShape">
              <a:avLst/>
            </a:prstTxWarp>
            <a:normAutofit lnSpcReduction="10000"/>
          </a:bodyPr>
          <a:lstStyle/>
          <a:p>
            <a:pPr>
              <a:lnSpc>
                <a:spcPct val="200000"/>
              </a:lnSpc>
              <a:buFont typeface="Wingdings" panose="05000000000000000000" pitchFamily="2" charset="2"/>
              <a:buChar char="v"/>
            </a:pPr>
            <a:r>
              <a:rPr lang="en-US" altLang="en-US" b="1" i="1" dirty="0"/>
              <a:t>Prolonged second stage: </a:t>
            </a:r>
            <a:r>
              <a:rPr lang="en-US" altLang="en-US" dirty="0">
                <a:latin typeface="Times New Roman" panose="02020603050405020304" pitchFamily="18" charset="0"/>
                <a:cs typeface="Times New Roman" panose="02020603050405020304" pitchFamily="18" charset="0"/>
              </a:rPr>
              <a:t>The median duration of 2</a:t>
            </a:r>
            <a:r>
              <a:rPr lang="en-US" altLang="en-US" baseline="30000" dirty="0">
                <a:latin typeface="Times New Roman" panose="02020603050405020304" pitchFamily="18" charset="0"/>
                <a:cs typeface="Times New Roman" panose="02020603050405020304" pitchFamily="18" charset="0"/>
              </a:rPr>
              <a:t>nd</a:t>
            </a:r>
            <a:r>
              <a:rPr lang="en-US" altLang="en-US" dirty="0">
                <a:latin typeface="Times New Roman" panose="02020603050405020304" pitchFamily="18" charset="0"/>
                <a:cs typeface="Times New Roman" panose="02020603050405020304" pitchFamily="18" charset="0"/>
              </a:rPr>
              <a:t> stage of labor is 50 minutes in nulliparas and 20 minutes in multi parous. </a:t>
            </a:r>
          </a:p>
          <a:p>
            <a:pPr>
              <a:lnSpc>
                <a:spcPct val="200000"/>
              </a:lnSpc>
              <a:buFont typeface="Wingdings" panose="05000000000000000000" pitchFamily="2" charset="2"/>
              <a:buChar char="v"/>
            </a:pPr>
            <a:r>
              <a:rPr lang="en-US" altLang="en-US" dirty="0">
                <a:latin typeface="Times New Roman" panose="02020603050405020304" pitchFamily="18" charset="0"/>
                <a:cs typeface="Times New Roman" panose="02020603050405020304" pitchFamily="18" charset="0"/>
              </a:rPr>
              <a:t>But arbitrary definition of </a:t>
            </a:r>
            <a:r>
              <a:rPr lang="en-US" altLang="en-US" b="1" dirty="0">
                <a:latin typeface="Times New Roman" panose="02020603050405020304" pitchFamily="18" charset="0"/>
                <a:cs typeface="Times New Roman" panose="02020603050405020304" pitchFamily="18" charset="0"/>
              </a:rPr>
              <a:t>prolonged 2</a:t>
            </a:r>
            <a:r>
              <a:rPr lang="en-US" altLang="en-US" b="1" baseline="30000" dirty="0">
                <a:latin typeface="Times New Roman" panose="02020603050405020304" pitchFamily="18" charset="0"/>
                <a:cs typeface="Times New Roman" panose="02020603050405020304" pitchFamily="18" charset="0"/>
              </a:rPr>
              <a:t>nd</a:t>
            </a:r>
            <a:r>
              <a:rPr lang="en-US" altLang="en-US" b="1" dirty="0">
                <a:latin typeface="Times New Roman" panose="02020603050405020304" pitchFamily="18" charset="0"/>
                <a:cs typeface="Times New Roman" panose="02020603050405020304" pitchFamily="18" charset="0"/>
              </a:rPr>
              <a:t> stage </a:t>
            </a:r>
            <a:r>
              <a:rPr lang="en-US" altLang="en-US" dirty="0">
                <a:latin typeface="Times New Roman" panose="02020603050405020304" pitchFamily="18" charset="0"/>
                <a:cs typeface="Times New Roman" panose="02020603050405020304" pitchFamily="18" charset="0"/>
              </a:rPr>
              <a:t>are</a:t>
            </a:r>
          </a:p>
          <a:p>
            <a:pPr lvl="1">
              <a:lnSpc>
                <a:spcPct val="200000"/>
              </a:lnSpc>
              <a:buFont typeface="Wingdings" panose="05000000000000000000" pitchFamily="2" charset="2"/>
              <a:buChar char="v"/>
            </a:pPr>
            <a:r>
              <a:rPr lang="en-US" altLang="en-US" sz="2800" dirty="0">
                <a:latin typeface="Times New Roman" panose="02020603050405020304" pitchFamily="18" charset="0"/>
                <a:cs typeface="Times New Roman" panose="02020603050405020304" pitchFamily="18" charset="0"/>
              </a:rPr>
              <a:t> </a:t>
            </a:r>
            <a:r>
              <a:rPr lang="en-US" altLang="en-US" sz="2800" dirty="0">
                <a:solidFill>
                  <a:srgbClr val="FF0000"/>
                </a:solidFill>
                <a:latin typeface="Times New Roman" panose="02020603050405020304" pitchFamily="18" charset="0"/>
                <a:cs typeface="Times New Roman" panose="02020603050405020304" pitchFamily="18" charset="0"/>
              </a:rPr>
              <a:t>2hrs</a:t>
            </a:r>
            <a:r>
              <a:rPr lang="en-US" altLang="en-US" sz="2800" dirty="0">
                <a:latin typeface="Times New Roman" panose="02020603050405020304" pitchFamily="18" charset="0"/>
                <a:cs typeface="Times New Roman" panose="02020603050405020304" pitchFamily="18" charset="0"/>
              </a:rPr>
              <a:t> in nulliparas  &amp; extended to </a:t>
            </a:r>
            <a:r>
              <a:rPr lang="en-US" altLang="en-US" sz="2800" dirty="0">
                <a:solidFill>
                  <a:srgbClr val="FF0000"/>
                </a:solidFill>
                <a:latin typeface="Times New Roman" panose="02020603050405020304" pitchFamily="18" charset="0"/>
                <a:cs typeface="Times New Roman" panose="02020603050405020304" pitchFamily="18" charset="0"/>
              </a:rPr>
              <a:t>3 </a:t>
            </a:r>
            <a:r>
              <a:rPr lang="en-US" altLang="en-US" sz="2800" dirty="0" err="1">
                <a:solidFill>
                  <a:srgbClr val="FF0000"/>
                </a:solidFill>
                <a:latin typeface="Times New Roman" panose="02020603050405020304" pitchFamily="18" charset="0"/>
                <a:cs typeface="Times New Roman" panose="02020603050405020304" pitchFamily="18" charset="0"/>
              </a:rPr>
              <a:t>hrs</a:t>
            </a:r>
            <a:r>
              <a:rPr lang="en-US" altLang="en-US" sz="2800" dirty="0">
                <a:solidFill>
                  <a:srgbClr val="FF0000"/>
                </a:solidFill>
                <a:latin typeface="Times New Roman" panose="02020603050405020304" pitchFamily="18" charset="0"/>
                <a:cs typeface="Times New Roman" panose="02020603050405020304" pitchFamily="18" charset="0"/>
              </a:rPr>
              <a:t> </a:t>
            </a:r>
            <a:r>
              <a:rPr lang="en-US" altLang="en-US" sz="2800" dirty="0">
                <a:latin typeface="Times New Roman" panose="02020603050405020304" pitchFamily="18" charset="0"/>
                <a:cs typeface="Times New Roman" panose="02020603050405020304" pitchFamily="18" charset="0"/>
              </a:rPr>
              <a:t>when epidural anesthesia used; </a:t>
            </a:r>
          </a:p>
          <a:p>
            <a:pPr lvl="1">
              <a:lnSpc>
                <a:spcPct val="200000"/>
              </a:lnSpc>
              <a:buFont typeface="Wingdings" panose="05000000000000000000" pitchFamily="2" charset="2"/>
              <a:buChar char="v"/>
            </a:pPr>
            <a:r>
              <a:rPr lang="en-US" altLang="en-US" sz="2800" dirty="0">
                <a:solidFill>
                  <a:srgbClr val="FF0000"/>
                </a:solidFill>
                <a:latin typeface="Times New Roman" panose="02020603050405020304" pitchFamily="18" charset="0"/>
                <a:cs typeface="Times New Roman" panose="02020603050405020304" pitchFamily="18" charset="0"/>
              </a:rPr>
              <a:t>1hr</a:t>
            </a:r>
            <a:r>
              <a:rPr lang="en-US" altLang="en-US" sz="2800" dirty="0">
                <a:latin typeface="Times New Roman" panose="02020603050405020304" pitchFamily="18" charset="0"/>
                <a:cs typeface="Times New Roman" panose="02020603050405020304" pitchFamily="18" charset="0"/>
              </a:rPr>
              <a:t> for multi paras and extended to </a:t>
            </a:r>
            <a:r>
              <a:rPr lang="en-US" altLang="en-US" sz="2800" dirty="0">
                <a:solidFill>
                  <a:srgbClr val="FF0000"/>
                </a:solidFill>
                <a:latin typeface="Times New Roman" panose="02020603050405020304" pitchFamily="18" charset="0"/>
                <a:cs typeface="Times New Roman" panose="02020603050405020304" pitchFamily="18" charset="0"/>
              </a:rPr>
              <a:t>2 </a:t>
            </a:r>
            <a:r>
              <a:rPr lang="en-US" altLang="en-US" sz="2800" dirty="0" err="1">
                <a:solidFill>
                  <a:srgbClr val="FF0000"/>
                </a:solidFill>
                <a:latin typeface="Times New Roman" panose="02020603050405020304" pitchFamily="18" charset="0"/>
                <a:cs typeface="Times New Roman" panose="02020603050405020304" pitchFamily="18" charset="0"/>
              </a:rPr>
              <a:t>hrs</a:t>
            </a:r>
            <a:r>
              <a:rPr lang="en-US" altLang="en-US" sz="2800" dirty="0">
                <a:solidFill>
                  <a:srgbClr val="FF0000"/>
                </a:solidFill>
                <a:latin typeface="Times New Roman" panose="02020603050405020304" pitchFamily="18" charset="0"/>
                <a:cs typeface="Times New Roman" panose="02020603050405020304" pitchFamily="18" charset="0"/>
              </a:rPr>
              <a:t> </a:t>
            </a:r>
            <a:r>
              <a:rPr lang="en-US" altLang="en-US" sz="2800" dirty="0">
                <a:latin typeface="Times New Roman" panose="02020603050405020304" pitchFamily="18" charset="0"/>
                <a:cs typeface="Times New Roman" panose="02020603050405020304" pitchFamily="18" charset="0"/>
              </a:rPr>
              <a:t>when epidural anesthesia used.</a:t>
            </a:r>
          </a:p>
          <a:p>
            <a:endParaRPr lang="en-US" altLang="en-US" dirty="0"/>
          </a:p>
        </p:txBody>
      </p:sp>
      <p:sp>
        <p:nvSpPr>
          <p:cNvPr id="31747" name="Slide Number Placeholder 3">
            <a:extLst>
              <a:ext uri="{FF2B5EF4-FFF2-40B4-BE49-F238E27FC236}">
                <a16:creationId xmlns:a16="http://schemas.microsoft.com/office/drawing/2014/main" id="{0EBCE377-340C-48FC-862D-D47931E6D8C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83412B4-8105-40AB-8DDD-BA6F3800425D}"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25</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75D93E1E-3FD4-4840-9475-D8F184E548A9}"/>
              </a:ext>
            </a:extLst>
          </p:cNvPr>
          <p:cNvSpPr>
            <a:spLocks noGrp="1" noChangeArrowheads="1"/>
          </p:cNvSpPr>
          <p:nvPr>
            <p:ph type="title"/>
          </p:nvPr>
        </p:nvSpPr>
        <p:spPr>
          <a:xfrm flipV="1">
            <a:off x="2438400" y="0"/>
            <a:ext cx="7772400" cy="274638"/>
          </a:xfrm>
        </p:spPr>
        <p:txBody>
          <a:bodyPr/>
          <a:lstStyle/>
          <a:p>
            <a:endParaRPr lang="en-US" altLang="en-US" sz="800"/>
          </a:p>
        </p:txBody>
      </p:sp>
      <p:sp>
        <p:nvSpPr>
          <p:cNvPr id="43012" name="Content Placeholder 2">
            <a:extLst>
              <a:ext uri="{FF2B5EF4-FFF2-40B4-BE49-F238E27FC236}">
                <a16:creationId xmlns:a16="http://schemas.microsoft.com/office/drawing/2014/main" id="{7F8F0BD4-7032-479C-9948-999A6C6842FC}"/>
              </a:ext>
            </a:extLst>
          </p:cNvPr>
          <p:cNvSpPr>
            <a:spLocks noGrp="1"/>
          </p:cNvSpPr>
          <p:nvPr>
            <p:ph idx="1"/>
          </p:nvPr>
        </p:nvSpPr>
        <p:spPr>
          <a:xfrm>
            <a:off x="457200" y="428626"/>
            <a:ext cx="10287000" cy="5591175"/>
          </a:xfrm>
        </p:spPr>
        <p:txBody>
          <a:bodyPr>
            <a:normAutofit/>
          </a:bodyPr>
          <a:lstStyle/>
          <a:p>
            <a:pPr>
              <a:lnSpc>
                <a:spcPct val="150000"/>
              </a:lnSpc>
              <a:buFont typeface="Wingdings" panose="05000000000000000000" pitchFamily="2" charset="2"/>
              <a:buChar char="v"/>
              <a:defRPr/>
            </a:pPr>
            <a:r>
              <a:rPr lang="en-US" altLang="en-US" dirty="0">
                <a:solidFill>
                  <a:srgbClr val="FF0000"/>
                </a:solidFill>
              </a:rPr>
              <a:t>The duration of 2</a:t>
            </a:r>
            <a:r>
              <a:rPr lang="en-US" altLang="en-US" baseline="30000" dirty="0">
                <a:solidFill>
                  <a:srgbClr val="FF0000"/>
                </a:solidFill>
              </a:rPr>
              <a:t>nd</a:t>
            </a:r>
            <a:r>
              <a:rPr lang="en-US" altLang="en-US" dirty="0">
                <a:solidFill>
                  <a:srgbClr val="FF0000"/>
                </a:solidFill>
              </a:rPr>
              <a:t> stage has no relationship to perinatal out come if fetal distress and traumatic deliveries are excluded</a:t>
            </a:r>
          </a:p>
          <a:p>
            <a:pPr>
              <a:lnSpc>
                <a:spcPct val="150000"/>
              </a:lnSpc>
              <a:buNone/>
              <a:defRPr/>
            </a:pPr>
            <a:r>
              <a:rPr lang="en-US" altLang="en-US" b="1" dirty="0"/>
              <a:t>                      Management</a:t>
            </a:r>
            <a:endParaRPr lang="en-US" altLang="en-US" dirty="0"/>
          </a:p>
          <a:p>
            <a:pPr>
              <a:lnSpc>
                <a:spcPct val="150000"/>
              </a:lnSpc>
              <a:buFont typeface="Wingdings" panose="05000000000000000000" pitchFamily="2" charset="2"/>
              <a:buChar char="v"/>
              <a:defRPr/>
            </a:pPr>
            <a:r>
              <a:rPr lang="en-US" altLang="en-US" dirty="0"/>
              <a:t>In the absence of fetal heart rate abnormality, </a:t>
            </a:r>
          </a:p>
          <a:p>
            <a:pPr>
              <a:lnSpc>
                <a:spcPct val="150000"/>
              </a:lnSpc>
              <a:buFont typeface="Wingdings" panose="05000000000000000000" pitchFamily="2" charset="2"/>
              <a:buChar char="v"/>
              <a:defRPr/>
            </a:pPr>
            <a:r>
              <a:rPr lang="en-US" altLang="en-US" dirty="0"/>
              <a:t>if mother is well hydrated &amp; reasonably comfortable and</a:t>
            </a:r>
          </a:p>
          <a:p>
            <a:pPr>
              <a:lnSpc>
                <a:spcPct val="150000"/>
              </a:lnSpc>
              <a:buFont typeface="Wingdings" panose="05000000000000000000" pitchFamily="2" charset="2"/>
              <a:buChar char="v"/>
              <a:defRPr/>
            </a:pPr>
            <a:r>
              <a:rPr lang="en-US" altLang="en-US" dirty="0"/>
              <a:t> if there is some progress of descent or rotation regardless of how slow, </a:t>
            </a:r>
            <a:r>
              <a:rPr lang="en-US" altLang="en-US" dirty="0">
                <a:solidFill>
                  <a:srgbClr val="FF0000"/>
                </a:solidFill>
              </a:rPr>
              <a:t>there is no need for operative delivery.</a:t>
            </a:r>
          </a:p>
          <a:p>
            <a:pPr>
              <a:defRPr/>
            </a:pPr>
            <a:endParaRPr lang="en-US" altLang="en-US" dirty="0"/>
          </a:p>
          <a:p>
            <a:pPr marL="0" indent="0">
              <a:buNone/>
              <a:defRPr/>
            </a:pPr>
            <a:endParaRPr lang="en-US" altLang="en-US" dirty="0"/>
          </a:p>
        </p:txBody>
      </p:sp>
      <p:sp>
        <p:nvSpPr>
          <p:cNvPr id="32772" name="Slide Number Placeholder 4">
            <a:extLst>
              <a:ext uri="{FF2B5EF4-FFF2-40B4-BE49-F238E27FC236}">
                <a16:creationId xmlns:a16="http://schemas.microsoft.com/office/drawing/2014/main" id="{80CBA9B0-C230-42BA-BF08-59662ADD9B3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D98C205E-59CD-42B8-896F-7C1B1AED7018}"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26</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EBA6604F-5E54-42CB-9B79-CC19BD8AE68B}"/>
              </a:ext>
            </a:extLst>
          </p:cNvPr>
          <p:cNvSpPr>
            <a:spLocks noGrp="1" noChangeArrowheads="1"/>
          </p:cNvSpPr>
          <p:nvPr>
            <p:ph type="title"/>
          </p:nvPr>
        </p:nvSpPr>
        <p:spPr>
          <a:xfrm>
            <a:off x="2438400" y="274639"/>
            <a:ext cx="7772400" cy="225425"/>
          </a:xfrm>
        </p:spPr>
        <p:txBody>
          <a:bodyPr/>
          <a:lstStyle/>
          <a:p>
            <a:endParaRPr lang="en-US" altLang="en-US" sz="800" b="1"/>
          </a:p>
        </p:txBody>
      </p:sp>
      <p:sp>
        <p:nvSpPr>
          <p:cNvPr id="33795" name="Content Placeholder 2">
            <a:extLst>
              <a:ext uri="{FF2B5EF4-FFF2-40B4-BE49-F238E27FC236}">
                <a16:creationId xmlns:a16="http://schemas.microsoft.com/office/drawing/2014/main" id="{6FC6328B-D3D7-43CE-86AB-AEF39759197F}"/>
              </a:ext>
            </a:extLst>
          </p:cNvPr>
          <p:cNvSpPr>
            <a:spLocks noGrp="1" noChangeArrowheads="1"/>
          </p:cNvSpPr>
          <p:nvPr>
            <p:ph idx="1"/>
          </p:nvPr>
        </p:nvSpPr>
        <p:spPr bwMode="auto">
          <a:xfrm>
            <a:off x="396240" y="285750"/>
            <a:ext cx="10698480" cy="6286500"/>
          </a:xfrm>
        </p:spPr>
        <p:txBody>
          <a:bodyPr wrap="square" numCol="1" anchor="t" anchorCtr="0" compatLnSpc="1">
            <a:prstTxWarp prst="textNoShape">
              <a:avLst/>
            </a:prstTxWarp>
            <a:normAutofit/>
          </a:bodyPr>
          <a:lstStyle/>
          <a:p>
            <a:pPr>
              <a:lnSpc>
                <a:spcPct val="150000"/>
              </a:lnSpc>
            </a:pPr>
            <a:endParaRPr lang="en-US" altLang="en-US" dirty="0"/>
          </a:p>
          <a:p>
            <a:pPr>
              <a:lnSpc>
                <a:spcPct val="150000"/>
              </a:lnSpc>
            </a:pPr>
            <a:r>
              <a:rPr lang="en-US" altLang="en-US" dirty="0">
                <a:solidFill>
                  <a:srgbClr val="FF0000"/>
                </a:solidFill>
              </a:rPr>
              <a:t>CPD</a:t>
            </a:r>
            <a:r>
              <a:rPr lang="en-US" altLang="en-US" dirty="0"/>
              <a:t> may be apparent in second stage of labor – </a:t>
            </a:r>
            <a:r>
              <a:rPr lang="en-US" altLang="en-US" dirty="0">
                <a:solidFill>
                  <a:srgbClr val="FF0000"/>
                </a:solidFill>
              </a:rPr>
              <a:t>cesarean delivery is indicated in the presence of clear evidence of  CPD </a:t>
            </a:r>
          </a:p>
          <a:p>
            <a:pPr>
              <a:lnSpc>
                <a:spcPct val="150000"/>
              </a:lnSpc>
            </a:pPr>
            <a:r>
              <a:rPr lang="en-US" altLang="en-US" dirty="0"/>
              <a:t>Evaluate uterine action and if failure of descent and rotation is due to inadequate uterine action </a:t>
            </a:r>
            <a:r>
              <a:rPr lang="en-US" altLang="en-US" b="1" dirty="0"/>
              <a:t>oxytocin augmentation </a:t>
            </a:r>
            <a:r>
              <a:rPr lang="en-US" altLang="en-US" dirty="0"/>
              <a:t>should be done.</a:t>
            </a:r>
          </a:p>
          <a:p>
            <a:pPr>
              <a:lnSpc>
                <a:spcPct val="150000"/>
              </a:lnSpc>
            </a:pPr>
            <a:r>
              <a:rPr lang="en-US" altLang="en-US" sz="3400" dirty="0"/>
              <a:t>Prolongation secondary to </a:t>
            </a:r>
            <a:r>
              <a:rPr lang="en-US" altLang="en-US" sz="3400" dirty="0" err="1"/>
              <a:t>malpositions</a:t>
            </a:r>
            <a:r>
              <a:rPr lang="en-US" altLang="en-US" sz="3400" dirty="0"/>
              <a:t> &amp; malpresentation is managed according to the malposition &amp; malpresentation diagnosed</a:t>
            </a:r>
            <a:endParaRPr lang="en-US" altLang="en-US" dirty="0"/>
          </a:p>
          <a:p>
            <a:endParaRPr lang="en-US" altLang="en-US" dirty="0"/>
          </a:p>
        </p:txBody>
      </p:sp>
      <p:sp>
        <p:nvSpPr>
          <p:cNvPr id="33796" name="Slide Number Placeholder 4">
            <a:extLst>
              <a:ext uri="{FF2B5EF4-FFF2-40B4-BE49-F238E27FC236}">
                <a16:creationId xmlns:a16="http://schemas.microsoft.com/office/drawing/2014/main" id="{3D3C03D7-859B-4805-9751-3DA50CAAD46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27999BF5-DC5E-4F09-94D8-34EE0616972B}"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27</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ADB5A1ED-DFB8-4B61-9308-D66D735D7BDF}"/>
              </a:ext>
            </a:extLst>
          </p:cNvPr>
          <p:cNvSpPr>
            <a:spLocks noGrp="1" noChangeArrowheads="1"/>
          </p:cNvSpPr>
          <p:nvPr>
            <p:ph type="title"/>
          </p:nvPr>
        </p:nvSpPr>
        <p:spPr>
          <a:xfrm>
            <a:off x="2381250" y="285750"/>
            <a:ext cx="7772400" cy="262890"/>
          </a:xfrm>
        </p:spPr>
        <p:txBody>
          <a:bodyPr>
            <a:normAutofit fontScale="90000"/>
          </a:bodyPr>
          <a:lstStyle/>
          <a:p>
            <a:r>
              <a:rPr lang="en-US" altLang="en-US" sz="3200" b="1" dirty="0">
                <a:solidFill>
                  <a:srgbClr val="FF0000"/>
                </a:solidFill>
              </a:rPr>
              <a:t>Precipitate labor </a:t>
            </a:r>
          </a:p>
        </p:txBody>
      </p:sp>
      <p:sp>
        <p:nvSpPr>
          <p:cNvPr id="34819" name="Content Placeholder 2">
            <a:extLst>
              <a:ext uri="{FF2B5EF4-FFF2-40B4-BE49-F238E27FC236}">
                <a16:creationId xmlns:a16="http://schemas.microsoft.com/office/drawing/2014/main" id="{A5B1DA47-7DFF-4DBC-B742-312DBDBF2DDA}"/>
              </a:ext>
            </a:extLst>
          </p:cNvPr>
          <p:cNvSpPr>
            <a:spLocks noGrp="1" noChangeArrowheads="1"/>
          </p:cNvSpPr>
          <p:nvPr>
            <p:ph idx="1"/>
          </p:nvPr>
        </p:nvSpPr>
        <p:spPr bwMode="auto">
          <a:xfrm>
            <a:off x="563880" y="928688"/>
            <a:ext cx="11247120" cy="5929312"/>
          </a:xfrm>
        </p:spPr>
        <p:txBody>
          <a:bodyPr wrap="square" numCol="1" anchor="t" anchorCtr="0" compatLnSpc="1">
            <a:prstTxWarp prst="textNoShape">
              <a:avLst/>
            </a:prstTxWarp>
            <a:normAutofit/>
          </a:bodyPr>
          <a:lstStyle/>
          <a:p>
            <a:pPr marL="0" indent="0">
              <a:lnSpc>
                <a:spcPct val="110000"/>
              </a:lnSpc>
              <a:buNone/>
            </a:pPr>
            <a:r>
              <a:rPr lang="en-US" altLang="en-US" sz="2600" dirty="0">
                <a:latin typeface="Times New Roman" panose="02020603050405020304" pitchFamily="18" charset="0"/>
                <a:cs typeface="Times New Roman" panose="02020603050405020304" pitchFamily="18" charset="0"/>
              </a:rPr>
              <a:t>Defined as delivery in </a:t>
            </a:r>
            <a:r>
              <a:rPr lang="en-US" altLang="en-US" sz="2600" dirty="0">
                <a:solidFill>
                  <a:srgbClr val="FF0000"/>
                </a:solidFill>
                <a:latin typeface="Times New Roman" panose="02020603050405020304" pitchFamily="18" charset="0"/>
                <a:cs typeface="Times New Roman" panose="02020603050405020304" pitchFamily="18" charset="0"/>
              </a:rPr>
              <a:t>less than 3 hours from onset of contractions.</a:t>
            </a:r>
          </a:p>
          <a:p>
            <a:pPr>
              <a:lnSpc>
                <a:spcPct val="110000"/>
              </a:lnSpc>
              <a:buFont typeface="Wingdings" panose="05000000000000000000" pitchFamily="2" charset="2"/>
              <a:buChar char="v"/>
            </a:pPr>
            <a:r>
              <a:rPr lang="en-US" altLang="en-US" sz="2600" dirty="0">
                <a:latin typeface="Times New Roman" panose="02020603050405020304" pitchFamily="18" charset="0"/>
                <a:cs typeface="Times New Roman" panose="02020603050405020304" pitchFamily="18" charset="0"/>
              </a:rPr>
              <a:t> Precipitate dilatation can be defined as cervical dilatation occurring at a rate of </a:t>
            </a:r>
            <a:r>
              <a:rPr lang="en-US" altLang="en-US" sz="2600" dirty="0">
                <a:solidFill>
                  <a:srgbClr val="FF0000"/>
                </a:solidFill>
                <a:latin typeface="Times New Roman" panose="02020603050405020304" pitchFamily="18" charset="0"/>
                <a:cs typeface="Times New Roman" panose="02020603050405020304" pitchFamily="18" charset="0"/>
              </a:rPr>
              <a:t>5 cm or more per hour</a:t>
            </a:r>
          </a:p>
          <a:p>
            <a:pPr>
              <a:lnSpc>
                <a:spcPct val="110000"/>
              </a:lnSpc>
              <a:buFont typeface="Wingdings" panose="05000000000000000000" pitchFamily="2" charset="2"/>
              <a:buChar char="v"/>
            </a:pPr>
            <a:r>
              <a:rPr lang="en-US" altLang="en-US" sz="2600" dirty="0">
                <a:latin typeface="Times New Roman" panose="02020603050405020304" pitchFamily="18" charset="0"/>
                <a:cs typeface="Times New Roman" panose="02020603050405020304" pitchFamily="18" charset="0"/>
              </a:rPr>
              <a:t> Precipitate labor may result from:</a:t>
            </a:r>
          </a:p>
          <a:p>
            <a:pPr lvl="2">
              <a:lnSpc>
                <a:spcPct val="110000"/>
              </a:lnSpc>
              <a:buFont typeface="Wingdings" panose="05000000000000000000" pitchFamily="2" charset="2"/>
              <a:buChar char="ü"/>
            </a:pPr>
            <a:r>
              <a:rPr lang="en-US" altLang="en-US" sz="2600" dirty="0">
                <a:latin typeface="Times New Roman" panose="02020603050405020304" pitchFamily="18" charset="0"/>
                <a:cs typeface="Times New Roman" panose="02020603050405020304" pitchFamily="18" charset="0"/>
              </a:rPr>
              <a:t>Extremely strong uterine &amp; abdominal contractions</a:t>
            </a:r>
          </a:p>
          <a:p>
            <a:pPr lvl="2">
              <a:lnSpc>
                <a:spcPct val="110000"/>
              </a:lnSpc>
              <a:buFont typeface="Wingdings" panose="05000000000000000000" pitchFamily="2" charset="2"/>
              <a:buChar char="ü"/>
            </a:pPr>
            <a:r>
              <a:rPr lang="en-US" altLang="en-US" sz="2600" dirty="0">
                <a:latin typeface="Times New Roman" panose="02020603050405020304" pitchFamily="18" charset="0"/>
                <a:cs typeface="Times New Roman" panose="02020603050405020304" pitchFamily="18" charset="0"/>
              </a:rPr>
              <a:t>Abnormally low resistance of the soft parts of the birth canal</a:t>
            </a:r>
          </a:p>
          <a:p>
            <a:pPr lvl="2">
              <a:lnSpc>
                <a:spcPct val="110000"/>
              </a:lnSpc>
              <a:buFont typeface="Wingdings" panose="05000000000000000000" pitchFamily="2" charset="2"/>
              <a:buChar char="ü"/>
            </a:pPr>
            <a:r>
              <a:rPr lang="en-US" altLang="en-US" sz="2600" dirty="0">
                <a:latin typeface="Times New Roman" panose="02020603050405020304" pitchFamily="18" charset="0"/>
                <a:cs typeface="Times New Roman" panose="02020603050405020304" pitchFamily="18" charset="0"/>
              </a:rPr>
              <a:t>Absence of painful sensations and thus a lack of awareness of vigorous labor(rarely). </a:t>
            </a:r>
          </a:p>
          <a:p>
            <a:pPr>
              <a:lnSpc>
                <a:spcPct val="110000"/>
              </a:lnSpc>
              <a:buFont typeface="Wingdings" panose="05000000000000000000" pitchFamily="2" charset="2"/>
              <a:buChar char="v"/>
            </a:pPr>
            <a:r>
              <a:rPr lang="en-US" altLang="en-US" sz="2600" dirty="0">
                <a:solidFill>
                  <a:srgbClr val="FF0000"/>
                </a:solidFill>
                <a:latin typeface="Times New Roman" panose="02020603050405020304" pitchFamily="18" charset="0"/>
                <a:cs typeface="Times New Roman" panose="02020603050405020304" pitchFamily="18" charset="0"/>
              </a:rPr>
              <a:t>The initiating mechanism for extraordinarily forceful uterine contractions usually is not known </a:t>
            </a:r>
          </a:p>
          <a:p>
            <a:pPr>
              <a:lnSpc>
                <a:spcPct val="110000"/>
              </a:lnSpc>
              <a:buFont typeface="Wingdings" panose="05000000000000000000" pitchFamily="2" charset="2"/>
              <a:buChar char="v"/>
            </a:pPr>
            <a:r>
              <a:rPr lang="en-US" altLang="en-US" sz="2600" dirty="0">
                <a:solidFill>
                  <a:srgbClr val="FF0000"/>
                </a:solidFill>
                <a:latin typeface="Times New Roman" panose="02020603050405020304" pitchFamily="18" charset="0"/>
                <a:cs typeface="Times New Roman" panose="02020603050405020304" pitchFamily="18" charset="0"/>
              </a:rPr>
              <a:t>Abnormal contractions may be associated with administration of oxytocin.</a:t>
            </a:r>
          </a:p>
          <a:p>
            <a:pPr>
              <a:buFont typeface="Wingdings 2" panose="05020102010507070707" pitchFamily="18" charset="2"/>
              <a:buNone/>
            </a:pPr>
            <a:endParaRPr lang="en-US" altLang="en-US" dirty="0"/>
          </a:p>
        </p:txBody>
      </p:sp>
      <p:sp>
        <p:nvSpPr>
          <p:cNvPr id="34820" name="Slide Number Placeholder 3">
            <a:extLst>
              <a:ext uri="{FF2B5EF4-FFF2-40B4-BE49-F238E27FC236}">
                <a16:creationId xmlns:a16="http://schemas.microsoft.com/office/drawing/2014/main" id="{B616F983-4530-43B8-B42B-39DAFE2336D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DEAF0DCE-A4EA-46F5-A1AA-8986F5982D9F}" type="slidenum">
              <a:rPr lang="en-US"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28</a:t>
            </a:fld>
            <a:endParaRPr lang="en-US"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D34261DA-9E4E-4C23-ADCD-16F479C0FA62}"/>
              </a:ext>
            </a:extLst>
          </p:cNvPr>
          <p:cNvSpPr>
            <a:spLocks noGrp="1"/>
          </p:cNvSpPr>
          <p:nvPr>
            <p:ph type="title"/>
          </p:nvPr>
        </p:nvSpPr>
        <p:spPr>
          <a:xfrm>
            <a:off x="1981200" y="274639"/>
            <a:ext cx="8229600" cy="46037"/>
          </a:xfrm>
        </p:spPr>
        <p:txBody>
          <a:bodyPr rtlCol="0">
            <a:normAutofit fontScale="90000"/>
          </a:bodyPr>
          <a:lstStyle/>
          <a:p>
            <a:pPr>
              <a:defRPr/>
            </a:pPr>
            <a:endParaRPr lang="en-US" sz="800" dirty="0"/>
          </a:p>
        </p:txBody>
      </p:sp>
      <p:sp>
        <p:nvSpPr>
          <p:cNvPr id="35843" name="Content Placeholder 2">
            <a:extLst>
              <a:ext uri="{FF2B5EF4-FFF2-40B4-BE49-F238E27FC236}">
                <a16:creationId xmlns:a16="http://schemas.microsoft.com/office/drawing/2014/main" id="{F7AFD71B-6D5A-4C35-8F04-06A5215BF497}"/>
              </a:ext>
            </a:extLst>
          </p:cNvPr>
          <p:cNvSpPr>
            <a:spLocks noGrp="1" noChangeArrowheads="1"/>
          </p:cNvSpPr>
          <p:nvPr>
            <p:ph idx="1"/>
          </p:nvPr>
        </p:nvSpPr>
        <p:spPr bwMode="auto">
          <a:xfrm>
            <a:off x="563880" y="428626"/>
            <a:ext cx="11216640" cy="6143625"/>
          </a:xfrm>
        </p:spPr>
        <p:txBody>
          <a:bodyPr wrap="square" numCol="1" anchor="t" anchorCtr="0" compatLnSpc="1">
            <a:prstTxWarp prst="textNoShape">
              <a:avLst/>
            </a:prstTxWarp>
            <a:normAutofit/>
          </a:bodyPr>
          <a:lstStyle/>
          <a:p>
            <a:pPr>
              <a:buFont typeface="Wingdings 2" panose="05020102010507070707" pitchFamily="18" charset="2"/>
              <a:buNone/>
            </a:pPr>
            <a:r>
              <a:rPr lang="en-US" altLang="en-US" sz="2600" b="1" dirty="0">
                <a:latin typeface="Times New Roman" panose="02020603050405020304" pitchFamily="18" charset="0"/>
                <a:cs typeface="Times New Roman" panose="02020603050405020304" pitchFamily="18" charset="0"/>
              </a:rPr>
              <a:t>Maternal Effects of precipitate labor</a:t>
            </a:r>
          </a:p>
          <a:p>
            <a:pPr>
              <a:lnSpc>
                <a:spcPct val="150000"/>
              </a:lnSpc>
              <a:buFont typeface="Wingdings" panose="05000000000000000000" pitchFamily="2" charset="2"/>
              <a:buChar char="v"/>
            </a:pPr>
            <a:r>
              <a:rPr lang="en-US" altLang="en-US" sz="2600" dirty="0">
                <a:latin typeface="Times New Roman" panose="02020603050405020304" pitchFamily="18" charset="0"/>
                <a:cs typeface="Times New Roman" panose="02020603050405020304" pitchFamily="18" charset="0"/>
              </a:rPr>
              <a:t>Maternal complications are rare if the cervix and birth canal are relaxed </a:t>
            </a:r>
          </a:p>
          <a:p>
            <a:pPr>
              <a:lnSpc>
                <a:spcPct val="150000"/>
              </a:lnSpc>
              <a:buFont typeface="Wingdings" panose="05000000000000000000" pitchFamily="2" charset="2"/>
              <a:buChar char="v"/>
            </a:pPr>
            <a:r>
              <a:rPr lang="en-US" altLang="en-US" sz="2600" dirty="0">
                <a:latin typeface="Times New Roman" panose="02020603050405020304" pitchFamily="18" charset="0"/>
                <a:cs typeface="Times New Roman" panose="02020603050405020304" pitchFamily="18" charset="0"/>
              </a:rPr>
              <a:t>However, when the birth canal is rigid and extraordinary contractions occur, </a:t>
            </a:r>
            <a:r>
              <a:rPr lang="en-US" altLang="en-US" sz="2600" b="1" dirty="0">
                <a:solidFill>
                  <a:srgbClr val="FF0000"/>
                </a:solidFill>
                <a:latin typeface="Times New Roman" panose="02020603050405020304" pitchFamily="18" charset="0"/>
                <a:cs typeface="Times New Roman" panose="02020603050405020304" pitchFamily="18" charset="0"/>
              </a:rPr>
              <a:t>uterine rupture </a:t>
            </a:r>
            <a:r>
              <a:rPr lang="en-US" altLang="en-US" sz="2600" dirty="0">
                <a:latin typeface="Times New Roman" panose="02020603050405020304" pitchFamily="18" charset="0"/>
                <a:cs typeface="Times New Roman" panose="02020603050405020304" pitchFamily="18" charset="0"/>
              </a:rPr>
              <a:t>may result </a:t>
            </a:r>
          </a:p>
          <a:p>
            <a:pPr>
              <a:lnSpc>
                <a:spcPct val="150000"/>
              </a:lnSpc>
              <a:buFont typeface="Wingdings" panose="05000000000000000000" pitchFamily="2" charset="2"/>
              <a:buChar char="v"/>
            </a:pPr>
            <a:r>
              <a:rPr lang="en-US" altLang="en-US" sz="2600" dirty="0">
                <a:latin typeface="Times New Roman" panose="02020603050405020304" pitchFamily="18" charset="0"/>
                <a:cs typeface="Times New Roman" panose="02020603050405020304" pitchFamily="18" charset="0"/>
              </a:rPr>
              <a:t>Extensive Lacerations of the birth canal ( cervix, vagina, vulva, or perineum) are common</a:t>
            </a:r>
          </a:p>
          <a:p>
            <a:pPr>
              <a:lnSpc>
                <a:spcPct val="150000"/>
              </a:lnSpc>
              <a:buFont typeface="Wingdings" panose="05000000000000000000" pitchFamily="2" charset="2"/>
              <a:buChar char="v"/>
            </a:pPr>
            <a:r>
              <a:rPr lang="en-US" altLang="en-US" sz="2600" dirty="0">
                <a:latin typeface="Times New Roman" panose="02020603050405020304" pitchFamily="18" charset="0"/>
                <a:cs typeface="Times New Roman" panose="02020603050405020304" pitchFamily="18" charset="0"/>
              </a:rPr>
              <a:t> The uterus that has been </a:t>
            </a:r>
            <a:r>
              <a:rPr lang="en-US" altLang="en-US" sz="2600" b="1" dirty="0">
                <a:solidFill>
                  <a:srgbClr val="C00000"/>
                </a:solidFill>
                <a:latin typeface="Times New Roman" panose="02020603050405020304" pitchFamily="18" charset="0"/>
                <a:cs typeface="Times New Roman" panose="02020603050405020304" pitchFamily="18" charset="0"/>
              </a:rPr>
              <a:t>hypertonic</a:t>
            </a:r>
            <a:r>
              <a:rPr lang="en-US" altLang="en-US" sz="2600" dirty="0">
                <a:latin typeface="Times New Roman" panose="02020603050405020304" pitchFamily="18" charset="0"/>
                <a:cs typeface="Times New Roman" panose="02020603050405020304" pitchFamily="18" charset="0"/>
              </a:rPr>
              <a:t> with labor</a:t>
            </a:r>
          </a:p>
          <a:p>
            <a:pPr lvl="1">
              <a:lnSpc>
                <a:spcPct val="150000"/>
              </a:lnSpc>
              <a:buFont typeface="Wingdings" panose="05000000000000000000" pitchFamily="2" charset="2"/>
              <a:buChar char="v"/>
            </a:pPr>
            <a:r>
              <a:rPr lang="en-US" altLang="en-US" sz="2600" dirty="0">
                <a:latin typeface="Times New Roman" panose="02020603050405020304" pitchFamily="18" charset="0"/>
                <a:cs typeface="Times New Roman" panose="02020603050405020304" pitchFamily="18" charset="0"/>
              </a:rPr>
              <a:t> tends to be </a:t>
            </a:r>
            <a:r>
              <a:rPr lang="en-US" altLang="en-US" sz="2600" b="1" dirty="0">
                <a:solidFill>
                  <a:srgbClr val="C00000"/>
                </a:solidFill>
                <a:latin typeface="Times New Roman" panose="02020603050405020304" pitchFamily="18" charset="0"/>
                <a:cs typeface="Times New Roman" panose="02020603050405020304" pitchFamily="18" charset="0"/>
              </a:rPr>
              <a:t>hypotonic  in the postpartum</a:t>
            </a:r>
            <a:r>
              <a:rPr lang="en-US" altLang="en-US" sz="2600" dirty="0">
                <a:latin typeface="Times New Roman" panose="02020603050405020304" pitchFamily="18" charset="0"/>
                <a:cs typeface="Times New Roman" panose="02020603050405020304" pitchFamily="18" charset="0"/>
              </a:rPr>
              <a:t> </a:t>
            </a:r>
          </a:p>
          <a:p>
            <a:pPr lvl="2">
              <a:lnSpc>
                <a:spcPct val="150000"/>
              </a:lnSpc>
              <a:buFont typeface="Wingdings" panose="05000000000000000000" pitchFamily="2" charset="2"/>
              <a:buChar char="v"/>
            </a:pPr>
            <a:r>
              <a:rPr lang="en-US" altLang="en-US" sz="2600" dirty="0">
                <a:latin typeface="Times New Roman" panose="02020603050405020304" pitchFamily="18" charset="0"/>
                <a:cs typeface="Times New Roman" panose="02020603050405020304" pitchFamily="18" charset="0"/>
              </a:rPr>
              <a:t>predisposing to </a:t>
            </a:r>
            <a:r>
              <a:rPr lang="en-US" altLang="en-US" sz="2600" b="1" dirty="0">
                <a:solidFill>
                  <a:srgbClr val="C00000"/>
                </a:solidFill>
                <a:latin typeface="Times New Roman" panose="02020603050405020304" pitchFamily="18" charset="0"/>
                <a:cs typeface="Times New Roman" panose="02020603050405020304" pitchFamily="18" charset="0"/>
              </a:rPr>
              <a:t>postpartum hemorrhage</a:t>
            </a:r>
          </a:p>
          <a:p>
            <a:endParaRPr lang="en-US" altLang="en-US" dirty="0"/>
          </a:p>
        </p:txBody>
      </p:sp>
      <p:sp>
        <p:nvSpPr>
          <p:cNvPr id="35844" name="Slide Number Placeholder 4">
            <a:extLst>
              <a:ext uri="{FF2B5EF4-FFF2-40B4-BE49-F238E27FC236}">
                <a16:creationId xmlns:a16="http://schemas.microsoft.com/office/drawing/2014/main" id="{2824F9EC-4F7E-4407-98BB-FD2F47996B9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7CE4043A-4A88-45E3-AF7D-F7A84D2E579D}"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29</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4071CFCA-53F8-4C8B-A9D3-C2E78B424DF5}"/>
              </a:ext>
            </a:extLst>
          </p:cNvPr>
          <p:cNvSpPr>
            <a:spLocks noGrp="1" noChangeArrowheads="1"/>
          </p:cNvSpPr>
          <p:nvPr>
            <p:ph type="title"/>
          </p:nvPr>
        </p:nvSpPr>
        <p:spPr>
          <a:xfrm>
            <a:off x="2438400" y="274638"/>
            <a:ext cx="7772400" cy="582612"/>
          </a:xfrm>
        </p:spPr>
        <p:txBody>
          <a:bodyPr/>
          <a:lstStyle/>
          <a:p>
            <a:r>
              <a:rPr lang="en-US" altLang="en-US" sz="3200" b="1">
                <a:latin typeface="Times New Roman" panose="02020603050405020304" pitchFamily="18" charset="0"/>
                <a:cs typeface="Times New Roman" panose="02020603050405020304" pitchFamily="18" charset="0"/>
              </a:rPr>
              <a:t>Learning objectives</a:t>
            </a:r>
          </a:p>
        </p:txBody>
      </p:sp>
      <p:sp>
        <p:nvSpPr>
          <p:cNvPr id="5123" name="Content Placeholder 2">
            <a:extLst>
              <a:ext uri="{FF2B5EF4-FFF2-40B4-BE49-F238E27FC236}">
                <a16:creationId xmlns:a16="http://schemas.microsoft.com/office/drawing/2014/main" id="{0AFE02F8-3E42-44DF-BDE9-7AE9C06B4EE0}"/>
              </a:ext>
            </a:extLst>
          </p:cNvPr>
          <p:cNvSpPr>
            <a:spLocks noGrp="1" noChangeArrowheads="1"/>
          </p:cNvSpPr>
          <p:nvPr>
            <p:ph idx="1"/>
          </p:nvPr>
        </p:nvSpPr>
        <p:spPr bwMode="auto">
          <a:xfrm>
            <a:off x="1774826" y="858838"/>
            <a:ext cx="8785225" cy="5594350"/>
          </a:xfrm>
        </p:spPr>
        <p:txBody>
          <a:bodyPr wrap="square" numCol="1" anchor="t" anchorCtr="0" compatLnSpc="1">
            <a:prstTxWarp prst="textNoShape">
              <a:avLst/>
            </a:prstTxWarp>
          </a:bodyPr>
          <a:lstStyle/>
          <a:p>
            <a:pPr>
              <a:lnSpc>
                <a:spcPct val="150000"/>
              </a:lnSpc>
              <a:buFont typeface="Wingdings" panose="05000000000000000000" pitchFamily="2" charset="2"/>
              <a:buChar char="q"/>
            </a:pPr>
            <a:r>
              <a:rPr lang="en-US" altLang="en-US">
                <a:latin typeface="Times New Roman" panose="02020603050405020304" pitchFamily="18" charset="0"/>
                <a:cs typeface="Times New Roman" panose="02020603050405020304" pitchFamily="18" charset="0"/>
              </a:rPr>
              <a:t>At the end of this session the students will be able to:</a:t>
            </a:r>
          </a:p>
          <a:p>
            <a:pPr lvl="1" indent="-273050">
              <a:lnSpc>
                <a:spcPct val="150000"/>
              </a:lnSpc>
              <a:spcBef>
                <a:spcPts val="575"/>
              </a:spcBef>
              <a:buFont typeface="Wingdings" panose="05000000000000000000" pitchFamily="2" charset="2"/>
              <a:buChar char="Ø"/>
            </a:pPr>
            <a:r>
              <a:rPr lang="en-US" altLang="en-US" sz="2600">
                <a:latin typeface="Times New Roman" panose="02020603050405020304" pitchFamily="18" charset="0"/>
                <a:cs typeface="Times New Roman" panose="02020603050405020304" pitchFamily="18" charset="0"/>
              </a:rPr>
              <a:t>Define abnormal labor  pattern </a:t>
            </a:r>
          </a:p>
          <a:p>
            <a:pPr lvl="1" indent="-273050">
              <a:lnSpc>
                <a:spcPct val="150000"/>
              </a:lnSpc>
              <a:spcBef>
                <a:spcPts val="575"/>
              </a:spcBef>
              <a:buFont typeface="Wingdings" panose="05000000000000000000" pitchFamily="2" charset="2"/>
              <a:buChar char="Ø"/>
            </a:pPr>
            <a:r>
              <a:rPr lang="en-US" altLang="en-US" sz="2600">
                <a:latin typeface="Times New Roman" panose="02020603050405020304" pitchFamily="18" charset="0"/>
                <a:cs typeface="Times New Roman" panose="02020603050405020304" pitchFamily="18" charset="0"/>
              </a:rPr>
              <a:t>Discuss classifications of abnormal labor patterns</a:t>
            </a:r>
          </a:p>
          <a:p>
            <a:pPr lvl="1" indent="-273050">
              <a:lnSpc>
                <a:spcPct val="150000"/>
              </a:lnSpc>
              <a:spcBef>
                <a:spcPts val="575"/>
              </a:spcBef>
              <a:buFont typeface="Wingdings" panose="05000000000000000000" pitchFamily="2" charset="2"/>
              <a:buChar char="Ø"/>
            </a:pPr>
            <a:r>
              <a:rPr lang="en-US" altLang="en-US" sz="2600">
                <a:latin typeface="Times New Roman" panose="02020603050405020304" pitchFamily="18" charset="0"/>
                <a:cs typeface="Times New Roman" panose="02020603050405020304" pitchFamily="18" charset="0"/>
              </a:rPr>
              <a:t>Outline etiologies of abnormal labor patterns</a:t>
            </a:r>
          </a:p>
          <a:p>
            <a:pPr lvl="1" indent="-273050">
              <a:lnSpc>
                <a:spcPct val="150000"/>
              </a:lnSpc>
              <a:spcBef>
                <a:spcPts val="575"/>
              </a:spcBef>
              <a:buFont typeface="Wingdings" panose="05000000000000000000" pitchFamily="2" charset="2"/>
              <a:buChar char="Ø"/>
            </a:pPr>
            <a:r>
              <a:rPr lang="en-US" altLang="en-US" sz="2600">
                <a:latin typeface="Times New Roman" panose="02020603050405020304" pitchFamily="18" charset="0"/>
                <a:cs typeface="Times New Roman" panose="02020603050405020304" pitchFamily="18" charset="0"/>
              </a:rPr>
              <a:t>Discuss the diagnosis of abnormal labor patterns</a:t>
            </a:r>
          </a:p>
          <a:p>
            <a:pPr lvl="1" indent="-273050">
              <a:lnSpc>
                <a:spcPct val="150000"/>
              </a:lnSpc>
              <a:spcBef>
                <a:spcPts val="575"/>
              </a:spcBef>
              <a:buFont typeface="Wingdings" panose="05000000000000000000" pitchFamily="2" charset="2"/>
              <a:buChar char="Ø"/>
            </a:pPr>
            <a:r>
              <a:rPr lang="en-US" altLang="en-US" sz="2600">
                <a:latin typeface="Times New Roman" panose="02020603050405020304" pitchFamily="18" charset="0"/>
                <a:cs typeface="Times New Roman" panose="02020603050405020304" pitchFamily="18" charset="0"/>
              </a:rPr>
              <a:t>Describe management options of abnormal labor patterns  </a:t>
            </a:r>
          </a:p>
          <a:p>
            <a:pPr>
              <a:lnSpc>
                <a:spcPct val="150000"/>
              </a:lnSpc>
            </a:pPr>
            <a:endParaRPr lang="en-US" altLang="en-US"/>
          </a:p>
          <a:p>
            <a:pPr>
              <a:lnSpc>
                <a:spcPct val="150000"/>
              </a:lnSpc>
            </a:pPr>
            <a:endParaRPr lang="en-US" altLang="en-US"/>
          </a:p>
        </p:txBody>
      </p:sp>
      <p:sp>
        <p:nvSpPr>
          <p:cNvPr id="5124" name="Slide Number Placeholder 3">
            <a:extLst>
              <a:ext uri="{FF2B5EF4-FFF2-40B4-BE49-F238E27FC236}">
                <a16:creationId xmlns:a16="http://schemas.microsoft.com/office/drawing/2014/main" id="{4220EE4B-1CB5-47C7-87EA-11F61A5ED8F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6B40705-2131-4E77-A9E2-8D9518F28ED5}" type="slidenum">
              <a:rPr lang="en-US"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3</a:t>
            </a:fld>
            <a:endParaRPr lang="en-US"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44A0AE0F-CD48-46F2-8A77-DA2F3954AB4D}"/>
              </a:ext>
            </a:extLst>
          </p:cNvPr>
          <p:cNvSpPr>
            <a:spLocks noGrp="1" noChangeArrowheads="1"/>
          </p:cNvSpPr>
          <p:nvPr>
            <p:ph type="title"/>
          </p:nvPr>
        </p:nvSpPr>
        <p:spPr>
          <a:xfrm>
            <a:off x="838200" y="136525"/>
            <a:ext cx="10515600" cy="593725"/>
          </a:xfrm>
        </p:spPr>
        <p:txBody>
          <a:bodyPr>
            <a:normAutofit fontScale="90000"/>
          </a:bodyPr>
          <a:lstStyle/>
          <a:p>
            <a:r>
              <a:rPr lang="en-US" altLang="en-US" b="1" dirty="0"/>
              <a:t>Fetal and Neonatal Effects of precipitate labor</a:t>
            </a:r>
            <a:endParaRPr lang="en-US" altLang="en-US" dirty="0"/>
          </a:p>
        </p:txBody>
      </p:sp>
      <p:sp>
        <p:nvSpPr>
          <p:cNvPr id="36867" name="Content Placeholder 2">
            <a:extLst>
              <a:ext uri="{FF2B5EF4-FFF2-40B4-BE49-F238E27FC236}">
                <a16:creationId xmlns:a16="http://schemas.microsoft.com/office/drawing/2014/main" id="{6D75E227-ECAA-4C7B-BEF7-7F9D7D42C4BB}"/>
              </a:ext>
            </a:extLst>
          </p:cNvPr>
          <p:cNvSpPr>
            <a:spLocks noGrp="1" noChangeArrowheads="1"/>
          </p:cNvSpPr>
          <p:nvPr>
            <p:ph idx="1"/>
          </p:nvPr>
        </p:nvSpPr>
        <p:spPr bwMode="auto">
          <a:xfrm>
            <a:off x="563880" y="1036320"/>
            <a:ext cx="11201400" cy="5393055"/>
          </a:xfrm>
        </p:spPr>
        <p:txBody>
          <a:bodyPr wrap="square" numCol="1" anchor="t" anchorCtr="0" compatLnSpc="1">
            <a:prstTxWarp prst="textNoShape">
              <a:avLst/>
            </a:prstTxWarp>
            <a:normAutofit/>
          </a:bodyPr>
          <a:lstStyle/>
          <a:p>
            <a:pPr>
              <a:lnSpc>
                <a:spcPct val="170000"/>
              </a:lnSpc>
              <a:buFont typeface="Wingdings" panose="05000000000000000000" pitchFamily="2" charset="2"/>
              <a:buChar char="v"/>
            </a:pPr>
            <a:r>
              <a:rPr lang="en-US" altLang="en-US" dirty="0">
                <a:latin typeface="Times New Roman" panose="02020603050405020304" pitchFamily="18" charset="0"/>
                <a:cs typeface="Times New Roman" panose="02020603050405020304" pitchFamily="18" charset="0"/>
              </a:rPr>
              <a:t>Adverse perinatal outcomes from precipitous labor may be increased considerably for several reasons.</a:t>
            </a:r>
          </a:p>
          <a:p>
            <a:pPr>
              <a:lnSpc>
                <a:spcPct val="170000"/>
              </a:lnSpc>
              <a:buFont typeface="Wingdings" panose="05000000000000000000" pitchFamily="2" charset="2"/>
              <a:buChar char="v"/>
            </a:pPr>
            <a:r>
              <a:rPr lang="en-US" altLang="en-US" dirty="0">
                <a:latin typeface="Times New Roman" panose="02020603050405020304" pitchFamily="18" charset="0"/>
                <a:cs typeface="Times New Roman" panose="02020603050405020304" pitchFamily="18" charset="0"/>
              </a:rPr>
              <a:t> The turbulent uterine contractions, often with negligible intervals of relaxation, prevent appropriate uterine blood flow and fetal oxygenation, as a result, </a:t>
            </a:r>
            <a:r>
              <a:rPr lang="en-US" altLang="en-US" b="1" dirty="0">
                <a:solidFill>
                  <a:srgbClr val="FF0000"/>
                </a:solidFill>
                <a:latin typeface="Times New Roman" panose="02020603050405020304" pitchFamily="18" charset="0"/>
                <a:cs typeface="Times New Roman" panose="02020603050405020304" pitchFamily="18" charset="0"/>
              </a:rPr>
              <a:t>perinatal mortality is increased </a:t>
            </a:r>
            <a:r>
              <a:rPr lang="en-US" altLang="en-US" dirty="0">
                <a:latin typeface="Times New Roman" panose="02020603050405020304" pitchFamily="18" charset="0"/>
                <a:cs typeface="Times New Roman" panose="02020603050405020304" pitchFamily="18" charset="0"/>
              </a:rPr>
              <a:t>secondary to possible </a:t>
            </a:r>
            <a:r>
              <a:rPr lang="en-US" altLang="en-US" b="1" dirty="0">
                <a:solidFill>
                  <a:srgbClr val="C00000"/>
                </a:solidFill>
                <a:latin typeface="Times New Roman" panose="02020603050405020304" pitchFamily="18" charset="0"/>
                <a:cs typeface="Times New Roman" panose="02020603050405020304" pitchFamily="18" charset="0"/>
              </a:rPr>
              <a:t>decreased uteroplacental blood flow(hypoxia)</a:t>
            </a:r>
          </a:p>
          <a:p>
            <a:pPr>
              <a:lnSpc>
                <a:spcPct val="170000"/>
              </a:lnSpc>
              <a:buFont typeface="Arial" panose="020B0604020202020204" pitchFamily="34" charset="0"/>
              <a:buNone/>
            </a:pPr>
            <a:endParaRPr lang="en-US" altLang="en-US" dirty="0"/>
          </a:p>
          <a:p>
            <a:endParaRPr lang="en-US" altLang="en-US" dirty="0"/>
          </a:p>
        </p:txBody>
      </p:sp>
      <p:sp>
        <p:nvSpPr>
          <p:cNvPr id="36868" name="Slide Number Placeholder 4">
            <a:extLst>
              <a:ext uri="{FF2B5EF4-FFF2-40B4-BE49-F238E27FC236}">
                <a16:creationId xmlns:a16="http://schemas.microsoft.com/office/drawing/2014/main" id="{05BB0510-1573-437C-BD8D-9BD6976A80B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E8496F78-0794-4E85-8DAF-D94ED3F2A41F}"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30</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8DB4B-40DA-44F7-852A-68CB1E975FF1}"/>
              </a:ext>
            </a:extLst>
          </p:cNvPr>
          <p:cNvSpPr>
            <a:spLocks noGrp="1"/>
          </p:cNvSpPr>
          <p:nvPr>
            <p:ph type="title"/>
          </p:nvPr>
        </p:nvSpPr>
        <p:spPr>
          <a:xfrm rot="10800000" flipV="1">
            <a:off x="1981200" y="136526"/>
            <a:ext cx="8229600" cy="357188"/>
          </a:xfrm>
        </p:spPr>
        <p:txBody>
          <a:bodyPr rtlCol="0">
            <a:normAutofit fontScale="90000"/>
          </a:bodyPr>
          <a:lstStyle/>
          <a:p>
            <a:pPr>
              <a:defRPr/>
            </a:pPr>
            <a:endParaRPr lang="en-US" dirty="0"/>
          </a:p>
        </p:txBody>
      </p:sp>
      <p:sp>
        <p:nvSpPr>
          <p:cNvPr id="37891" name="Content Placeholder 2">
            <a:extLst>
              <a:ext uri="{FF2B5EF4-FFF2-40B4-BE49-F238E27FC236}">
                <a16:creationId xmlns:a16="http://schemas.microsoft.com/office/drawing/2014/main" id="{F14D46B0-D847-45D3-A26B-DD964DB757EC}"/>
              </a:ext>
            </a:extLst>
          </p:cNvPr>
          <p:cNvSpPr>
            <a:spLocks noGrp="1" noChangeArrowheads="1"/>
          </p:cNvSpPr>
          <p:nvPr>
            <p:ph idx="1"/>
          </p:nvPr>
        </p:nvSpPr>
        <p:spPr bwMode="auto">
          <a:xfrm>
            <a:off x="320040" y="714375"/>
            <a:ext cx="10058400" cy="5786438"/>
          </a:xfrm>
        </p:spPr>
        <p:txBody>
          <a:bodyPr wrap="square" numCol="1" anchor="t" anchorCtr="0" compatLnSpc="1">
            <a:prstTxWarp prst="textNoShape">
              <a:avLst/>
            </a:prstTxWarp>
          </a:bodyPr>
          <a:lstStyle/>
          <a:p>
            <a:pPr>
              <a:lnSpc>
                <a:spcPct val="150000"/>
              </a:lnSpc>
              <a:buFont typeface="Wingdings" panose="05000000000000000000" pitchFamily="2" charset="2"/>
              <a:buChar char="v"/>
            </a:pPr>
            <a:r>
              <a:rPr lang="en-US" altLang="en-US" dirty="0">
                <a:latin typeface="Times New Roman" panose="02020603050405020304" pitchFamily="18" charset="0"/>
                <a:cs typeface="Times New Roman" panose="02020603050405020304" pitchFamily="18" charset="0"/>
              </a:rPr>
              <a:t>Perinatal </a:t>
            </a:r>
            <a:r>
              <a:rPr lang="en-US" altLang="en-US" b="1" dirty="0">
                <a:solidFill>
                  <a:srgbClr val="C00000"/>
                </a:solidFill>
                <a:latin typeface="Times New Roman" panose="02020603050405020304" pitchFamily="18" charset="0"/>
                <a:cs typeface="Times New Roman" panose="02020603050405020304" pitchFamily="18" charset="0"/>
              </a:rPr>
              <a:t>intracranial hemorrhage </a:t>
            </a:r>
          </a:p>
          <a:p>
            <a:pPr lvl="1">
              <a:lnSpc>
                <a:spcPct val="150000"/>
              </a:lnSpc>
              <a:buFont typeface="Wingdings" panose="05000000000000000000" pitchFamily="2" charset="2"/>
              <a:buChar char="v"/>
            </a:pPr>
            <a:r>
              <a:rPr lang="en-US" altLang="en-US" sz="2800" dirty="0">
                <a:latin typeface="Times New Roman" panose="02020603050405020304" pitchFamily="18" charset="0"/>
                <a:cs typeface="Times New Roman" panose="02020603050405020304" pitchFamily="18" charset="0"/>
              </a:rPr>
              <a:t>may result from trauma to the fetal head pushing against unyielding maternal tissue with contractions.  </a:t>
            </a:r>
          </a:p>
          <a:p>
            <a:pPr>
              <a:lnSpc>
                <a:spcPct val="150000"/>
              </a:lnSpc>
              <a:buFont typeface="Wingdings" panose="05000000000000000000" pitchFamily="2" charset="2"/>
              <a:buChar char="v"/>
            </a:pPr>
            <a:r>
              <a:rPr lang="en-US" altLang="en-US" dirty="0">
                <a:latin typeface="Times New Roman" panose="02020603050405020304" pitchFamily="18" charset="0"/>
                <a:cs typeface="Times New Roman" panose="02020603050405020304" pitchFamily="18" charset="0"/>
              </a:rPr>
              <a:t> Finally, during an unattended birth, the newborn may fall to the floor and be injured, or it may </a:t>
            </a:r>
            <a:r>
              <a:rPr lang="en-US" altLang="en-US" b="1" dirty="0">
                <a:solidFill>
                  <a:srgbClr val="C00000"/>
                </a:solidFill>
                <a:latin typeface="Times New Roman" panose="02020603050405020304" pitchFamily="18" charset="0"/>
                <a:cs typeface="Times New Roman" panose="02020603050405020304" pitchFamily="18" charset="0"/>
              </a:rPr>
              <a:t>need resuscitation </a:t>
            </a:r>
            <a:r>
              <a:rPr lang="en-US" altLang="en-US" dirty="0">
                <a:latin typeface="Times New Roman" panose="02020603050405020304" pitchFamily="18" charset="0"/>
                <a:cs typeface="Times New Roman" panose="02020603050405020304" pitchFamily="18" charset="0"/>
              </a:rPr>
              <a:t>that is not immediately available</a:t>
            </a:r>
          </a:p>
        </p:txBody>
      </p:sp>
      <p:sp>
        <p:nvSpPr>
          <p:cNvPr id="37892" name="Slide Number Placeholder 3">
            <a:extLst>
              <a:ext uri="{FF2B5EF4-FFF2-40B4-BE49-F238E27FC236}">
                <a16:creationId xmlns:a16="http://schemas.microsoft.com/office/drawing/2014/main" id="{1BE3C330-B5DC-4C88-8F92-87DAE8A97A1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69A53FD-83DF-4CB0-BF28-2F3270B67838}"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31</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BCF08059-0438-4FB8-A6DA-105732DBFBF1}"/>
              </a:ext>
            </a:extLst>
          </p:cNvPr>
          <p:cNvSpPr>
            <a:spLocks noGrp="1"/>
          </p:cNvSpPr>
          <p:nvPr>
            <p:ph type="title"/>
          </p:nvPr>
        </p:nvSpPr>
        <p:spPr>
          <a:xfrm>
            <a:off x="2438400" y="274638"/>
            <a:ext cx="7772400" cy="582612"/>
          </a:xfrm>
        </p:spPr>
        <p:txBody>
          <a:bodyPr rtlCol="0">
            <a:normAutofit fontScale="90000"/>
          </a:bodyPr>
          <a:lstStyle/>
          <a:p>
            <a:pPr>
              <a:defRPr/>
            </a:pPr>
            <a:r>
              <a:rPr lang="en-US" b="1">
                <a:solidFill>
                  <a:srgbClr val="FF0000"/>
                </a:solidFill>
              </a:rPr>
              <a:t/>
            </a:r>
            <a:br>
              <a:rPr lang="en-US" b="1">
                <a:solidFill>
                  <a:srgbClr val="FF0000"/>
                </a:solidFill>
              </a:rPr>
            </a:br>
            <a:r>
              <a:rPr lang="en-US" b="1">
                <a:solidFill>
                  <a:srgbClr val="FF0000"/>
                </a:solidFill>
              </a:rPr>
              <a:t>Treatment of precipitate labor</a:t>
            </a:r>
            <a:endParaRPr lang="en-US"/>
          </a:p>
        </p:txBody>
      </p:sp>
      <p:sp>
        <p:nvSpPr>
          <p:cNvPr id="38915" name="Content Placeholder 2">
            <a:extLst>
              <a:ext uri="{FF2B5EF4-FFF2-40B4-BE49-F238E27FC236}">
                <a16:creationId xmlns:a16="http://schemas.microsoft.com/office/drawing/2014/main" id="{DC7675C9-A23F-46C4-B8E0-630DAE63E299}"/>
              </a:ext>
            </a:extLst>
          </p:cNvPr>
          <p:cNvSpPr>
            <a:spLocks noGrp="1" noChangeArrowheads="1"/>
          </p:cNvSpPr>
          <p:nvPr>
            <p:ph idx="1"/>
          </p:nvPr>
        </p:nvSpPr>
        <p:spPr bwMode="auto">
          <a:xfrm>
            <a:off x="411480" y="285751"/>
            <a:ext cx="10744200" cy="6143625"/>
          </a:xfrm>
        </p:spPr>
        <p:txBody>
          <a:bodyPr wrap="square" numCol="1" anchor="t" anchorCtr="0" compatLnSpc="1">
            <a:prstTxWarp prst="textNoShape">
              <a:avLst/>
            </a:prstTxWarp>
          </a:bodyPr>
          <a:lstStyle/>
          <a:p>
            <a:endParaRPr lang="en-US" altLang="en-US" dirty="0"/>
          </a:p>
          <a:p>
            <a:endParaRPr lang="en-US" altLang="en-US" sz="3200" dirty="0">
              <a:latin typeface="Times New Roman" panose="02020603050405020304" pitchFamily="18" charset="0"/>
              <a:cs typeface="Times New Roman" panose="02020603050405020304" pitchFamily="18" charset="0"/>
            </a:endParaRPr>
          </a:p>
          <a:p>
            <a:pPr>
              <a:lnSpc>
                <a:spcPct val="150000"/>
              </a:lnSpc>
              <a:buFont typeface="Wingdings" panose="05000000000000000000" pitchFamily="2" charset="2"/>
              <a:buChar char="v"/>
            </a:pPr>
            <a:r>
              <a:rPr lang="en-US" altLang="en-US" sz="3200" dirty="0">
                <a:latin typeface="Times New Roman" panose="02020603050405020304" pitchFamily="18" charset="0"/>
                <a:cs typeface="Times New Roman" panose="02020603050405020304" pitchFamily="18" charset="0"/>
              </a:rPr>
              <a:t>If oxytocin administration is the cause of abnormal contractions, it may simply be stopped.</a:t>
            </a:r>
          </a:p>
          <a:p>
            <a:pPr lvl="1">
              <a:lnSpc>
                <a:spcPct val="150000"/>
              </a:lnSpc>
              <a:buFont typeface="Wingdings" panose="05000000000000000000" pitchFamily="2" charset="2"/>
              <a:buChar char="v"/>
            </a:pPr>
            <a:r>
              <a:rPr lang="en-US" altLang="en-US" sz="3200" dirty="0">
                <a:latin typeface="Times New Roman" panose="02020603050405020304" pitchFamily="18" charset="0"/>
                <a:cs typeface="Times New Roman" panose="02020603050405020304" pitchFamily="18" charset="0"/>
              </a:rPr>
              <a:t> The problem typically resolves in less than 5 minutes </a:t>
            </a:r>
          </a:p>
          <a:p>
            <a:pPr>
              <a:lnSpc>
                <a:spcPct val="150000"/>
              </a:lnSpc>
              <a:buFont typeface="Wingdings" panose="05000000000000000000" pitchFamily="2" charset="2"/>
              <a:buChar char="v"/>
            </a:pPr>
            <a:r>
              <a:rPr lang="en-US" altLang="en-US" sz="3200" dirty="0">
                <a:latin typeface="Times New Roman" panose="02020603050405020304" pitchFamily="18" charset="0"/>
                <a:cs typeface="Times New Roman" panose="02020603050405020304" pitchFamily="18" charset="0"/>
              </a:rPr>
              <a:t>The patient should be placed in the lateral position to prevent compression of the inferior vena cava.</a:t>
            </a:r>
          </a:p>
          <a:p>
            <a:pPr>
              <a:buFont typeface="Arial" panose="020B0604020202020204" pitchFamily="34" charset="0"/>
              <a:buNone/>
            </a:pPr>
            <a:r>
              <a:rPr lang="en-US" altLang="en-US" dirty="0"/>
              <a:t> </a:t>
            </a:r>
          </a:p>
        </p:txBody>
      </p:sp>
      <p:sp>
        <p:nvSpPr>
          <p:cNvPr id="38916" name="Slide Number Placeholder 4">
            <a:extLst>
              <a:ext uri="{FF2B5EF4-FFF2-40B4-BE49-F238E27FC236}">
                <a16:creationId xmlns:a16="http://schemas.microsoft.com/office/drawing/2014/main" id="{93D6DCB5-EE23-4627-BA73-C73D4D38FFA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2E7D4A56-2724-4691-8679-C54AE7341478}"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32</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a:extLst>
              <a:ext uri="{FF2B5EF4-FFF2-40B4-BE49-F238E27FC236}">
                <a16:creationId xmlns:a16="http://schemas.microsoft.com/office/drawing/2014/main" id="{A1E59E60-F14B-447D-9E96-DCD5F195A423}"/>
              </a:ext>
            </a:extLst>
          </p:cNvPr>
          <p:cNvSpPr>
            <a:spLocks noGrp="1" noChangeArrowheads="1"/>
          </p:cNvSpPr>
          <p:nvPr>
            <p:ph idx="1"/>
          </p:nvPr>
        </p:nvSpPr>
        <p:spPr bwMode="auto">
          <a:xfrm>
            <a:off x="487680" y="642939"/>
            <a:ext cx="9723120" cy="5483225"/>
          </a:xfrm>
        </p:spPr>
        <p:txBody>
          <a:bodyPr wrap="square" numCol="1" anchor="t" anchorCtr="0" compatLnSpc="1">
            <a:prstTxWarp prst="textNoShape">
              <a:avLst/>
            </a:prstTxWarp>
          </a:bodyPr>
          <a:lstStyle/>
          <a:p>
            <a:pPr>
              <a:lnSpc>
                <a:spcPct val="150000"/>
              </a:lnSpc>
              <a:buFont typeface="Wingdings" panose="05000000000000000000" pitchFamily="2" charset="2"/>
              <a:buChar char="v"/>
            </a:pPr>
            <a:r>
              <a:rPr lang="en-US" altLang="en-US" dirty="0">
                <a:latin typeface="Times New Roman" panose="02020603050405020304" pitchFamily="18" charset="0"/>
                <a:cs typeface="Times New Roman" panose="02020603050405020304" pitchFamily="18" charset="0"/>
              </a:rPr>
              <a:t>If excessive uterine activity is associated with FHR abnormalities and this pattern persists despite discontinuation of oxytocin, </a:t>
            </a:r>
            <a:r>
              <a:rPr lang="en-US" altLang="en-US" b="1" dirty="0">
                <a:solidFill>
                  <a:srgbClr val="FF0000"/>
                </a:solidFill>
                <a:latin typeface="Times New Roman" panose="02020603050405020304" pitchFamily="18" charset="0"/>
                <a:cs typeface="Times New Roman" panose="02020603050405020304" pitchFamily="18" charset="0"/>
              </a:rPr>
              <a:t>a beta-mimetic </a:t>
            </a:r>
            <a:r>
              <a:rPr lang="en-US" altLang="en-US" dirty="0">
                <a:latin typeface="Times New Roman" panose="02020603050405020304" pitchFamily="18" charset="0"/>
                <a:cs typeface="Times New Roman" panose="02020603050405020304" pitchFamily="18" charset="0"/>
              </a:rPr>
              <a:t>such as 125–250 mcg of </a:t>
            </a:r>
            <a:r>
              <a:rPr lang="en-US" altLang="en-US" b="1" dirty="0">
                <a:latin typeface="Times New Roman" panose="02020603050405020304" pitchFamily="18" charset="0"/>
                <a:cs typeface="Times New Roman" panose="02020603050405020304" pitchFamily="18" charset="0"/>
              </a:rPr>
              <a:t>terbutaline </a:t>
            </a:r>
            <a:r>
              <a:rPr lang="en-US" altLang="en-US" dirty="0">
                <a:latin typeface="Times New Roman" panose="02020603050405020304" pitchFamily="18" charset="0"/>
                <a:cs typeface="Times New Roman" panose="02020603050405020304" pitchFamily="18" charset="0"/>
              </a:rPr>
              <a:t>can be given by subcutaneous or slow intravenous injection if no contraindications are present.</a:t>
            </a:r>
          </a:p>
          <a:p>
            <a:pPr>
              <a:lnSpc>
                <a:spcPct val="150000"/>
              </a:lnSpc>
              <a:buFont typeface="Wingdings" panose="05000000000000000000" pitchFamily="2" charset="2"/>
              <a:buChar char="v"/>
            </a:pPr>
            <a:r>
              <a:rPr lang="en-US" altLang="en-US" b="1" dirty="0">
                <a:solidFill>
                  <a:srgbClr val="C00000"/>
                </a:solidFill>
                <a:latin typeface="Times New Roman" panose="02020603050405020304" pitchFamily="18" charset="0"/>
                <a:cs typeface="Times New Roman" panose="02020603050405020304" pitchFamily="18" charset="0"/>
              </a:rPr>
              <a:t> Physical attempts to retard delivery are absolutely contraindicated.</a:t>
            </a:r>
          </a:p>
          <a:p>
            <a:pPr>
              <a:buFont typeface="Wingdings" panose="05000000000000000000" pitchFamily="2" charset="2"/>
              <a:buChar char="v"/>
            </a:pPr>
            <a:endParaRPr lang="en-US" altLang="en-US" dirty="0"/>
          </a:p>
          <a:p>
            <a:endParaRPr lang="en-US" altLang="en-US" dirty="0"/>
          </a:p>
        </p:txBody>
      </p:sp>
      <p:sp>
        <p:nvSpPr>
          <p:cNvPr id="39939" name="Slide Number Placeholder 3">
            <a:extLst>
              <a:ext uri="{FF2B5EF4-FFF2-40B4-BE49-F238E27FC236}">
                <a16:creationId xmlns:a16="http://schemas.microsoft.com/office/drawing/2014/main" id="{B969F04A-FA47-4999-8024-1F20C9CA32E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EE7C2B0B-F253-46D2-969F-A2BCA06683A0}"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33</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005A8F15-8FFB-4325-8852-C8DBA26F0C80}"/>
              </a:ext>
            </a:extLst>
          </p:cNvPr>
          <p:cNvSpPr>
            <a:spLocks noGrp="1" noChangeArrowheads="1"/>
          </p:cNvSpPr>
          <p:nvPr>
            <p:ph type="ctrTitle"/>
          </p:nvPr>
        </p:nvSpPr>
        <p:spPr>
          <a:xfrm>
            <a:off x="1524000" y="1122363"/>
            <a:ext cx="9144000" cy="2387600"/>
          </a:xfrm>
        </p:spPr>
        <p:txBody>
          <a:bodyPr/>
          <a:lstStyle/>
          <a:p>
            <a:r>
              <a:rPr lang="en-GB" altLang="en-US" b="1" dirty="0"/>
              <a:t>Obstructed labour </a:t>
            </a:r>
          </a:p>
        </p:txBody>
      </p:sp>
      <p:sp>
        <p:nvSpPr>
          <p:cNvPr id="40963" name="Slide Number Placeholder 4">
            <a:extLst>
              <a:ext uri="{FF2B5EF4-FFF2-40B4-BE49-F238E27FC236}">
                <a16:creationId xmlns:a16="http://schemas.microsoft.com/office/drawing/2014/main" id="{71202AAF-6D92-455A-BD87-96D592BDCB4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BBACA4A-3CD3-41C0-8AFA-293238D24FC1}"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34</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a:extLst>
              <a:ext uri="{FF2B5EF4-FFF2-40B4-BE49-F238E27FC236}">
                <a16:creationId xmlns:a16="http://schemas.microsoft.com/office/drawing/2014/main" id="{1F62F049-DE27-44ED-8F7B-0B36CE70F8D8}"/>
              </a:ext>
            </a:extLst>
          </p:cNvPr>
          <p:cNvSpPr>
            <a:spLocks noGrp="1" noChangeArrowheads="1"/>
          </p:cNvSpPr>
          <p:nvPr>
            <p:ph idx="1"/>
          </p:nvPr>
        </p:nvSpPr>
        <p:spPr bwMode="auto">
          <a:xfrm>
            <a:off x="838200" y="381000"/>
            <a:ext cx="10027920" cy="6019800"/>
          </a:xfrm>
        </p:spPr>
        <p:txBody>
          <a:bodyPr wrap="square" numCol="1" anchor="t" anchorCtr="0" compatLnSpc="1">
            <a:prstTxWarp prst="textNoShape">
              <a:avLst/>
            </a:prstTxWarp>
          </a:bodyPr>
          <a:lstStyle/>
          <a:p>
            <a:pPr>
              <a:buFontTx/>
              <a:buNone/>
            </a:pPr>
            <a:r>
              <a:rPr lang="en-US" altLang="en-US" b="1" dirty="0"/>
              <a:t>Learning Objectives</a:t>
            </a:r>
            <a:r>
              <a:rPr lang="en-US" altLang="en-US" dirty="0"/>
              <a:t> </a:t>
            </a:r>
          </a:p>
          <a:p>
            <a:pPr>
              <a:lnSpc>
                <a:spcPct val="150000"/>
              </a:lnSpc>
              <a:buFont typeface="Wingdings" panose="05000000000000000000" pitchFamily="2" charset="2"/>
              <a:buChar char="v"/>
            </a:pPr>
            <a:r>
              <a:rPr lang="en-US" altLang="en-US" dirty="0"/>
              <a:t>To define obstructed labor</a:t>
            </a:r>
          </a:p>
          <a:p>
            <a:pPr>
              <a:lnSpc>
                <a:spcPct val="150000"/>
              </a:lnSpc>
              <a:buFont typeface="Wingdings" panose="05000000000000000000" pitchFamily="2" charset="2"/>
              <a:buChar char="v"/>
            </a:pPr>
            <a:r>
              <a:rPr lang="en-US" altLang="en-US" dirty="0"/>
              <a:t>To list the important causes of obstructed labor</a:t>
            </a:r>
          </a:p>
          <a:p>
            <a:pPr>
              <a:lnSpc>
                <a:spcPct val="150000"/>
              </a:lnSpc>
              <a:buFont typeface="Wingdings" panose="05000000000000000000" pitchFamily="2" charset="2"/>
              <a:buChar char="v"/>
            </a:pPr>
            <a:r>
              <a:rPr lang="en-US" altLang="en-US" dirty="0"/>
              <a:t>To enumerate the immediate and late complications of obstructed labor.</a:t>
            </a:r>
          </a:p>
          <a:p>
            <a:pPr>
              <a:lnSpc>
                <a:spcPct val="150000"/>
              </a:lnSpc>
              <a:buFont typeface="Wingdings" panose="05000000000000000000" pitchFamily="2" charset="2"/>
              <a:buChar char="v"/>
            </a:pPr>
            <a:r>
              <a:rPr lang="en-US" altLang="en-US" dirty="0"/>
              <a:t>To discuss the clinical features of obstructed labor.</a:t>
            </a:r>
          </a:p>
          <a:p>
            <a:pPr>
              <a:lnSpc>
                <a:spcPct val="150000"/>
              </a:lnSpc>
              <a:buFont typeface="Wingdings" panose="05000000000000000000" pitchFamily="2" charset="2"/>
              <a:buChar char="v"/>
            </a:pPr>
            <a:r>
              <a:rPr lang="en-US" altLang="en-US" dirty="0"/>
              <a:t>To outline the management of obstructed labor.</a:t>
            </a:r>
          </a:p>
          <a:p>
            <a:pPr>
              <a:lnSpc>
                <a:spcPct val="150000"/>
              </a:lnSpc>
              <a:buFont typeface="Wingdings" panose="05000000000000000000" pitchFamily="2" charset="2"/>
              <a:buChar char="v"/>
            </a:pPr>
            <a:r>
              <a:rPr lang="en-US" altLang="en-US" dirty="0"/>
              <a:t>To discuss the prevention of obstructed labor. </a:t>
            </a:r>
          </a:p>
        </p:txBody>
      </p:sp>
      <p:sp>
        <p:nvSpPr>
          <p:cNvPr id="43011" name="Slide Number Placeholder 5">
            <a:extLst>
              <a:ext uri="{FF2B5EF4-FFF2-40B4-BE49-F238E27FC236}">
                <a16:creationId xmlns:a16="http://schemas.microsoft.com/office/drawing/2014/main" id="{C593702C-5CD7-472C-8739-AE0145A5168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18225F5A-EB75-457C-9019-4D54168D0F87}" type="slidenum">
              <a:rPr lang="en-US"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35</a:t>
            </a:fld>
            <a:endParaRPr lang="en-US"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id="{33BFA7B8-A4D3-4B83-966F-09B2347C3721}"/>
              </a:ext>
            </a:extLst>
          </p:cNvPr>
          <p:cNvSpPr>
            <a:spLocks noGrp="1" noChangeArrowheads="1"/>
          </p:cNvSpPr>
          <p:nvPr>
            <p:ph type="title"/>
          </p:nvPr>
        </p:nvSpPr>
        <p:spPr>
          <a:xfrm>
            <a:off x="1981200" y="0"/>
            <a:ext cx="8229600" cy="928688"/>
          </a:xfrm>
        </p:spPr>
        <p:txBody>
          <a:bodyPr/>
          <a:lstStyle/>
          <a:p>
            <a:r>
              <a:rPr lang="en-US" altLang="en-US" b="1"/>
              <a:t>Introduction</a:t>
            </a:r>
          </a:p>
        </p:txBody>
      </p:sp>
      <p:sp>
        <p:nvSpPr>
          <p:cNvPr id="51203" name="Content Placeholder 2">
            <a:extLst>
              <a:ext uri="{FF2B5EF4-FFF2-40B4-BE49-F238E27FC236}">
                <a16:creationId xmlns:a16="http://schemas.microsoft.com/office/drawing/2014/main" id="{14C22BC0-4F83-4365-80C4-B09ACBE8BDB9}"/>
              </a:ext>
            </a:extLst>
          </p:cNvPr>
          <p:cNvSpPr>
            <a:spLocks noGrp="1"/>
          </p:cNvSpPr>
          <p:nvPr>
            <p:ph idx="1"/>
          </p:nvPr>
        </p:nvSpPr>
        <p:spPr>
          <a:xfrm>
            <a:off x="502920" y="785813"/>
            <a:ext cx="10165081" cy="5715000"/>
          </a:xfrm>
        </p:spPr>
        <p:txBody>
          <a:bodyPr/>
          <a:lstStyle/>
          <a:p>
            <a:pPr>
              <a:lnSpc>
                <a:spcPct val="150000"/>
              </a:lnSpc>
              <a:buFont typeface="Wingdings" panose="05000000000000000000" pitchFamily="2" charset="2"/>
              <a:buChar char="v"/>
              <a:defRPr/>
            </a:pPr>
            <a:r>
              <a:rPr lang="en-GB" altLang="en-US" dirty="0"/>
              <a:t>Obstructed labor is failure of descent of the </a:t>
            </a:r>
            <a:r>
              <a:rPr lang="en-GB" altLang="en-US" dirty="0" err="1"/>
              <a:t>fetus</a:t>
            </a:r>
            <a:r>
              <a:rPr lang="en-GB" altLang="en-US" dirty="0"/>
              <a:t> in the birth canal for </a:t>
            </a:r>
            <a:r>
              <a:rPr lang="en-GB" altLang="en-US" b="1" dirty="0">
                <a:solidFill>
                  <a:srgbClr val="FF0000"/>
                </a:solidFill>
              </a:rPr>
              <a:t>mechanical reasons</a:t>
            </a:r>
            <a:r>
              <a:rPr lang="en-US" altLang="en-US" dirty="0"/>
              <a:t> arising from either the passage or passenger</a:t>
            </a:r>
            <a:r>
              <a:rPr lang="en-GB" altLang="en-US" b="1" dirty="0">
                <a:solidFill>
                  <a:srgbClr val="FF0000"/>
                </a:solidFill>
              </a:rPr>
              <a:t> </a:t>
            </a:r>
            <a:r>
              <a:rPr lang="en-GB" altLang="en-US" b="1" dirty="0"/>
              <a:t>in spite of good uterine contractions.</a:t>
            </a:r>
            <a:endParaRPr lang="en-US" altLang="en-US" b="1" dirty="0"/>
          </a:p>
          <a:p>
            <a:pPr>
              <a:lnSpc>
                <a:spcPct val="150000"/>
              </a:lnSpc>
              <a:buFont typeface="Wingdings" panose="05000000000000000000" pitchFamily="2" charset="2"/>
              <a:buChar char="v"/>
              <a:defRPr/>
            </a:pPr>
            <a:r>
              <a:rPr lang="en-US" altLang="en-US" dirty="0"/>
              <a:t>Modern Obstetric care has led to the </a:t>
            </a:r>
            <a:r>
              <a:rPr lang="en-US" altLang="en-US" b="1" dirty="0"/>
              <a:t>virtual disappearance </a:t>
            </a:r>
            <a:r>
              <a:rPr lang="en-US" altLang="en-US" dirty="0"/>
              <a:t>of obstructed labor in developed countries,</a:t>
            </a:r>
          </a:p>
          <a:p>
            <a:pPr>
              <a:lnSpc>
                <a:spcPct val="150000"/>
              </a:lnSpc>
              <a:buFont typeface="Wingdings" panose="05000000000000000000" pitchFamily="2" charset="2"/>
              <a:buChar char="v"/>
              <a:defRPr/>
            </a:pPr>
            <a:r>
              <a:rPr lang="en-US" altLang="en-US" dirty="0"/>
              <a:t>However , in underdeveloped countries obstructed labor is a </a:t>
            </a:r>
            <a:r>
              <a:rPr lang="en-US" altLang="en-US" b="1" dirty="0"/>
              <a:t>common problem</a:t>
            </a:r>
            <a:r>
              <a:rPr lang="en-US" altLang="en-US" dirty="0"/>
              <a:t>. </a:t>
            </a:r>
          </a:p>
          <a:p>
            <a:pPr>
              <a:lnSpc>
                <a:spcPct val="150000"/>
              </a:lnSpc>
              <a:buFont typeface="Wingdings" panose="05000000000000000000" pitchFamily="2" charset="2"/>
              <a:buChar char="v"/>
              <a:defRPr/>
            </a:pPr>
            <a:r>
              <a:rPr lang="en-US" altLang="en-US" dirty="0"/>
              <a:t>It is one of the </a:t>
            </a:r>
            <a:r>
              <a:rPr lang="en-US" altLang="en-US" b="1" dirty="0"/>
              <a:t>five leading causes </a:t>
            </a:r>
            <a:r>
              <a:rPr lang="en-US" altLang="en-US" dirty="0"/>
              <a:t>of direct maternal death</a:t>
            </a:r>
          </a:p>
          <a:p>
            <a:pPr marL="0" indent="0">
              <a:buNone/>
              <a:defRPr/>
            </a:pPr>
            <a:endParaRPr lang="en-US" altLang="en-US" dirty="0"/>
          </a:p>
        </p:txBody>
      </p:sp>
      <p:sp>
        <p:nvSpPr>
          <p:cNvPr id="44036" name="Slide Number Placeholder 4">
            <a:extLst>
              <a:ext uri="{FF2B5EF4-FFF2-40B4-BE49-F238E27FC236}">
                <a16:creationId xmlns:a16="http://schemas.microsoft.com/office/drawing/2014/main" id="{07524715-F917-4B68-915D-8973039BACD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CC32B42-F8A8-440D-B6AA-2C1B15834520}"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36</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2C103A09-26F9-469B-8EF7-56533A24AB2D}"/>
              </a:ext>
            </a:extLst>
          </p:cNvPr>
          <p:cNvSpPr>
            <a:spLocks noGrp="1" noChangeArrowheads="1"/>
          </p:cNvSpPr>
          <p:nvPr>
            <p:ph type="title"/>
          </p:nvPr>
        </p:nvSpPr>
        <p:spPr>
          <a:xfrm>
            <a:off x="1981200" y="274639"/>
            <a:ext cx="8229600" cy="439737"/>
          </a:xfrm>
        </p:spPr>
        <p:txBody>
          <a:bodyPr rtlCol="0">
            <a:normAutofit fontScale="90000"/>
          </a:bodyPr>
          <a:lstStyle/>
          <a:p>
            <a:pPr>
              <a:defRPr/>
            </a:pPr>
            <a:r>
              <a:rPr lang="en-GB" b="1" dirty="0"/>
              <a:t>Intro..........</a:t>
            </a:r>
          </a:p>
        </p:txBody>
      </p:sp>
      <p:sp>
        <p:nvSpPr>
          <p:cNvPr id="46083" name="Rectangle 3">
            <a:extLst>
              <a:ext uri="{FF2B5EF4-FFF2-40B4-BE49-F238E27FC236}">
                <a16:creationId xmlns:a16="http://schemas.microsoft.com/office/drawing/2014/main" id="{6D816517-B720-4D7B-9E96-BEC15A51CC30}"/>
              </a:ext>
            </a:extLst>
          </p:cNvPr>
          <p:cNvSpPr>
            <a:spLocks noGrp="1" noChangeArrowheads="1"/>
          </p:cNvSpPr>
          <p:nvPr>
            <p:ph idx="1"/>
          </p:nvPr>
        </p:nvSpPr>
        <p:spPr bwMode="auto">
          <a:xfrm>
            <a:off x="335280" y="714375"/>
            <a:ext cx="11247120" cy="6000750"/>
          </a:xfrm>
        </p:spPr>
        <p:txBody>
          <a:bodyPr wrap="square" numCol="1" anchor="t" anchorCtr="0" compatLnSpc="1">
            <a:prstTxWarp prst="textNoShape">
              <a:avLst/>
            </a:prstTxWarp>
            <a:normAutofit/>
          </a:bodyPr>
          <a:lstStyle/>
          <a:p>
            <a:pPr>
              <a:lnSpc>
                <a:spcPct val="150000"/>
              </a:lnSpc>
              <a:buFont typeface="Wingdings" panose="05000000000000000000" pitchFamily="2" charset="2"/>
              <a:buChar char="v"/>
            </a:pPr>
            <a:r>
              <a:rPr lang="en-US" altLang="en-US" sz="3200" dirty="0"/>
              <a:t>It was estimated to be the </a:t>
            </a:r>
            <a:r>
              <a:rPr lang="en-US" altLang="en-US" sz="3200" b="1" dirty="0"/>
              <a:t>most disabling </a:t>
            </a:r>
            <a:r>
              <a:rPr lang="en-US" altLang="en-US" sz="3200" dirty="0"/>
              <a:t>of all maternal conditions.</a:t>
            </a:r>
            <a:endParaRPr lang="en-GB" altLang="en-US" sz="3200" dirty="0"/>
          </a:p>
          <a:p>
            <a:pPr>
              <a:lnSpc>
                <a:spcPct val="150000"/>
              </a:lnSpc>
              <a:buFont typeface="Wingdings" panose="05000000000000000000" pitchFamily="2" charset="2"/>
              <a:buChar char="v"/>
            </a:pPr>
            <a:r>
              <a:rPr lang="en-GB" altLang="en-US" sz="3200" dirty="0"/>
              <a:t>It accounts for about 8% of maternal deaths globally.</a:t>
            </a:r>
          </a:p>
          <a:p>
            <a:pPr>
              <a:lnSpc>
                <a:spcPct val="150000"/>
              </a:lnSpc>
              <a:buFont typeface="Wingdings" panose="05000000000000000000" pitchFamily="2" charset="2"/>
              <a:buChar char="v"/>
            </a:pPr>
            <a:r>
              <a:rPr lang="en-GB" altLang="en-US" sz="3200" dirty="0"/>
              <a:t>In Ethiopia we host the biggest fistula hospital in the world due to obstructed labor.</a:t>
            </a:r>
          </a:p>
          <a:p>
            <a:pPr>
              <a:lnSpc>
                <a:spcPct val="150000"/>
              </a:lnSpc>
              <a:buFont typeface="Wingdings" panose="05000000000000000000" pitchFamily="2" charset="2"/>
              <a:buChar char="v"/>
            </a:pPr>
            <a:r>
              <a:rPr lang="en-GB" altLang="en-US" sz="3200" dirty="0"/>
              <a:t>Obstructed labor is an outcome of a neglected and mismanaged labor.</a:t>
            </a:r>
          </a:p>
        </p:txBody>
      </p:sp>
      <p:sp>
        <p:nvSpPr>
          <p:cNvPr id="46084" name="Slide Number Placeholder 4">
            <a:extLst>
              <a:ext uri="{FF2B5EF4-FFF2-40B4-BE49-F238E27FC236}">
                <a16:creationId xmlns:a16="http://schemas.microsoft.com/office/drawing/2014/main" id="{430C5B09-FA43-490E-889E-33EB6A2C061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4EDB9F8F-E4CA-4A3E-8DCA-B265D21B2708}"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37</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a:extLst>
              <a:ext uri="{FF2B5EF4-FFF2-40B4-BE49-F238E27FC236}">
                <a16:creationId xmlns:a16="http://schemas.microsoft.com/office/drawing/2014/main" id="{91E1B115-EAEA-4E85-A29E-84BCCC5554C0}"/>
              </a:ext>
            </a:extLst>
          </p:cNvPr>
          <p:cNvSpPr>
            <a:spLocks noGrp="1" noChangeArrowheads="1"/>
          </p:cNvSpPr>
          <p:nvPr>
            <p:ph idx="1"/>
          </p:nvPr>
        </p:nvSpPr>
        <p:spPr bwMode="auto">
          <a:xfrm>
            <a:off x="716280" y="285750"/>
            <a:ext cx="10637520" cy="6191250"/>
          </a:xfrm>
        </p:spPr>
        <p:txBody>
          <a:bodyPr wrap="square" numCol="1" anchor="t" anchorCtr="0" compatLnSpc="1">
            <a:prstTxWarp prst="textNoShape">
              <a:avLst/>
            </a:prstTxWarp>
            <a:normAutofit fontScale="92500" lnSpcReduction="20000"/>
          </a:bodyPr>
          <a:lstStyle/>
          <a:p>
            <a:pPr>
              <a:buFontTx/>
              <a:buNone/>
            </a:pPr>
            <a:r>
              <a:rPr lang="en-US" altLang="en-US" b="1" dirty="0"/>
              <a:t>              Importance</a:t>
            </a:r>
          </a:p>
          <a:p>
            <a:pPr>
              <a:lnSpc>
                <a:spcPct val="150000"/>
              </a:lnSpc>
              <a:buFont typeface="Wingdings" panose="05000000000000000000" pitchFamily="2" charset="2"/>
              <a:buChar char="v"/>
            </a:pPr>
            <a:r>
              <a:rPr lang="en-US" altLang="en-US" dirty="0"/>
              <a:t> is one of the major causes of maternal and perinatal mortality in developing countries.</a:t>
            </a:r>
          </a:p>
          <a:p>
            <a:pPr>
              <a:lnSpc>
                <a:spcPct val="150000"/>
              </a:lnSpc>
              <a:buFont typeface="Wingdings" panose="05000000000000000000" pitchFamily="2" charset="2"/>
              <a:buChar char="v"/>
            </a:pPr>
            <a:r>
              <a:rPr lang="en-US" altLang="en-US" dirty="0"/>
              <a:t> Its </a:t>
            </a:r>
            <a:r>
              <a:rPr lang="en-US" altLang="en-US" u="sng" dirty="0"/>
              <a:t>incidence</a:t>
            </a:r>
            <a:r>
              <a:rPr lang="en-US" altLang="en-US" dirty="0"/>
              <a:t> is mainly related to </a:t>
            </a:r>
          </a:p>
          <a:p>
            <a:pPr lvl="1">
              <a:lnSpc>
                <a:spcPct val="150000"/>
              </a:lnSpc>
              <a:buFont typeface="Wingdings" panose="05000000000000000000" pitchFamily="2" charset="2"/>
              <a:buChar char="v"/>
            </a:pPr>
            <a:r>
              <a:rPr lang="en-US" altLang="en-US" sz="2800" dirty="0"/>
              <a:t> the availability, accessibility and quality of ante partum and Intrapartum services in the community</a:t>
            </a:r>
          </a:p>
          <a:p>
            <a:pPr lvl="1">
              <a:lnSpc>
                <a:spcPct val="150000"/>
              </a:lnSpc>
              <a:buFont typeface="Wingdings" panose="05000000000000000000" pitchFamily="2" charset="2"/>
              <a:buChar char="v"/>
            </a:pPr>
            <a:r>
              <a:rPr lang="en-US" altLang="en-US" sz="2800" dirty="0"/>
              <a:t> to a lesser extent to the incidence of fetopelvic disproportion in the community. </a:t>
            </a:r>
          </a:p>
          <a:p>
            <a:pPr>
              <a:lnSpc>
                <a:spcPct val="150000"/>
              </a:lnSpc>
              <a:buFont typeface="Wingdings" panose="05000000000000000000" pitchFamily="2" charset="2"/>
              <a:buChar char="v"/>
            </a:pPr>
            <a:r>
              <a:rPr lang="en-US" altLang="en-US" dirty="0"/>
              <a:t> should never occur in communities where </a:t>
            </a:r>
            <a:r>
              <a:rPr lang="en-US" altLang="en-US" b="1" dirty="0"/>
              <a:t>obstetric care is optimal </a:t>
            </a:r>
            <a:r>
              <a:rPr lang="en-US" altLang="en-US" dirty="0"/>
              <a:t>even if disproportion is prevalent. </a:t>
            </a:r>
          </a:p>
          <a:p>
            <a:pPr>
              <a:lnSpc>
                <a:spcPct val="150000"/>
              </a:lnSpc>
              <a:buFont typeface="Wingdings" panose="05000000000000000000" pitchFamily="2" charset="2"/>
              <a:buChar char="v"/>
            </a:pPr>
            <a:r>
              <a:rPr lang="en-US" altLang="en-US" b="1" dirty="0"/>
              <a:t>Therefore,  is considered as a sign of major failure in obstetric care</a:t>
            </a:r>
          </a:p>
          <a:p>
            <a:pPr>
              <a:lnSpc>
                <a:spcPct val="150000"/>
              </a:lnSpc>
            </a:pPr>
            <a:endParaRPr lang="en-US" altLang="en-US" dirty="0"/>
          </a:p>
          <a:p>
            <a:endParaRPr lang="en-US" altLang="en-US" dirty="0"/>
          </a:p>
        </p:txBody>
      </p:sp>
      <p:sp>
        <p:nvSpPr>
          <p:cNvPr id="48131" name="Slide Number Placeholder 5">
            <a:extLst>
              <a:ext uri="{FF2B5EF4-FFF2-40B4-BE49-F238E27FC236}">
                <a16:creationId xmlns:a16="http://schemas.microsoft.com/office/drawing/2014/main" id="{07404EDC-0CB3-44FF-9BD1-B3C04C047A1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7E465BFF-17D8-439F-B9A6-EF3E833181E9}" type="slidenum">
              <a:rPr lang="en-US"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38</a:t>
            </a:fld>
            <a:endParaRPr lang="en-US"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E3A7F668-8B3C-4A55-8918-4949B7FFF592}"/>
              </a:ext>
            </a:extLst>
          </p:cNvPr>
          <p:cNvSpPr>
            <a:spLocks noGrp="1" noChangeArrowheads="1"/>
          </p:cNvSpPr>
          <p:nvPr>
            <p:ph type="title"/>
          </p:nvPr>
        </p:nvSpPr>
        <p:spPr>
          <a:xfrm>
            <a:off x="2452688" y="1"/>
            <a:ext cx="7772400" cy="796925"/>
          </a:xfrm>
        </p:spPr>
        <p:txBody>
          <a:bodyPr/>
          <a:lstStyle/>
          <a:p>
            <a:r>
              <a:rPr lang="en-GB" altLang="en-US" b="1"/>
              <a:t>Causes </a:t>
            </a:r>
          </a:p>
        </p:txBody>
      </p:sp>
      <p:sp>
        <p:nvSpPr>
          <p:cNvPr id="49155" name="Rectangle 3">
            <a:extLst>
              <a:ext uri="{FF2B5EF4-FFF2-40B4-BE49-F238E27FC236}">
                <a16:creationId xmlns:a16="http://schemas.microsoft.com/office/drawing/2014/main" id="{0E0A2D6F-80AE-4B68-A2E6-F8908ED91C04}"/>
              </a:ext>
            </a:extLst>
          </p:cNvPr>
          <p:cNvSpPr>
            <a:spLocks noGrp="1" noChangeArrowheads="1"/>
          </p:cNvSpPr>
          <p:nvPr>
            <p:ph idx="1"/>
          </p:nvPr>
        </p:nvSpPr>
        <p:spPr bwMode="auto">
          <a:xfrm>
            <a:off x="441960" y="714375"/>
            <a:ext cx="10911840" cy="6000750"/>
          </a:xfrm>
        </p:spPr>
        <p:txBody>
          <a:bodyPr wrap="square" numCol="1" anchor="t" anchorCtr="0" compatLnSpc="1">
            <a:prstTxWarp prst="textNoShape">
              <a:avLst/>
            </a:prstTxWarp>
          </a:bodyPr>
          <a:lstStyle/>
          <a:p>
            <a:pPr>
              <a:buFont typeface="Wingdings" panose="05000000000000000000" pitchFamily="2" charset="2"/>
              <a:buNone/>
            </a:pPr>
            <a:r>
              <a:rPr lang="en-GB" altLang="en-US" dirty="0"/>
              <a:t>Obstructed labor is usually an end result of improperly managed CPD</a:t>
            </a:r>
          </a:p>
          <a:p>
            <a:pPr>
              <a:buFont typeface="Wingdings 2" panose="05020102010507070707" pitchFamily="18" charset="2"/>
              <a:buNone/>
            </a:pPr>
            <a:r>
              <a:rPr lang="en-GB" altLang="en-US" b="1" dirty="0"/>
              <a:t>Maternal causes</a:t>
            </a:r>
            <a:r>
              <a:rPr lang="en-GB" altLang="en-US" dirty="0"/>
              <a:t>: </a:t>
            </a:r>
          </a:p>
          <a:p>
            <a:pPr>
              <a:buFont typeface="Wingdings 2" panose="05020102010507070707" pitchFamily="18" charset="2"/>
              <a:buNone/>
            </a:pPr>
            <a:r>
              <a:rPr lang="en-US" altLang="en-US" b="1" dirty="0"/>
              <a:t>1.Bony obstruction </a:t>
            </a:r>
            <a:r>
              <a:rPr lang="en-US" altLang="en-US" dirty="0"/>
              <a:t>: e.g.</a:t>
            </a:r>
            <a:endParaRPr lang="en-GB" altLang="en-US" dirty="0"/>
          </a:p>
          <a:p>
            <a:pPr lvl="1">
              <a:buFont typeface="Wingdings" panose="05000000000000000000" pitchFamily="2" charset="2"/>
              <a:buChar char="v"/>
            </a:pPr>
            <a:r>
              <a:rPr lang="en-GB" altLang="en-US" dirty="0"/>
              <a:t>Contracted pelvis, </a:t>
            </a:r>
          </a:p>
          <a:p>
            <a:pPr lvl="1">
              <a:buFont typeface="Wingdings" panose="05000000000000000000" pitchFamily="2" charset="2"/>
              <a:buChar char="v"/>
            </a:pPr>
            <a:r>
              <a:rPr lang="en-GB" altLang="en-US" dirty="0"/>
              <a:t>Abnormal shaped pelvis, </a:t>
            </a:r>
          </a:p>
          <a:p>
            <a:pPr lvl="1">
              <a:buFont typeface="Wingdings" panose="05000000000000000000" pitchFamily="2" charset="2"/>
              <a:buChar char="v"/>
            </a:pPr>
            <a:r>
              <a:rPr lang="en-US" altLang="en-US" dirty="0" err="1"/>
              <a:t>Tumours</a:t>
            </a:r>
            <a:r>
              <a:rPr lang="en-US" altLang="en-US" dirty="0"/>
              <a:t> of pelvic bones</a:t>
            </a:r>
            <a:endParaRPr lang="en-GB" altLang="en-US" dirty="0"/>
          </a:p>
          <a:p>
            <a:pPr marL="0" indent="0">
              <a:buNone/>
            </a:pPr>
            <a:r>
              <a:rPr lang="en-GB" altLang="en-US" b="1" dirty="0"/>
              <a:t>2.Soft tissue obstruction</a:t>
            </a:r>
          </a:p>
          <a:p>
            <a:pPr lvl="1">
              <a:buFont typeface="Wingdings" panose="05000000000000000000" pitchFamily="2" charset="2"/>
              <a:buChar char="v"/>
            </a:pPr>
            <a:r>
              <a:rPr lang="en-GB" altLang="en-US" sz="2800" dirty="0"/>
              <a:t>Uterus –myoma,</a:t>
            </a:r>
          </a:p>
          <a:p>
            <a:pPr lvl="1">
              <a:buFont typeface="Wingdings" panose="05000000000000000000" pitchFamily="2" charset="2"/>
              <a:buChar char="v"/>
            </a:pPr>
            <a:r>
              <a:rPr lang="en-GB" altLang="en-US" sz="2800" dirty="0"/>
              <a:t>Cervix  - </a:t>
            </a:r>
            <a:r>
              <a:rPr lang="en-GB" altLang="en-US" sz="2800" dirty="0">
                <a:solidFill>
                  <a:srgbClr val="FF0000"/>
                </a:solidFill>
              </a:rPr>
              <a:t>cervical dystocia</a:t>
            </a:r>
          </a:p>
          <a:p>
            <a:pPr lvl="1">
              <a:buFont typeface="Wingdings" panose="05000000000000000000" pitchFamily="2" charset="2"/>
              <a:buChar char="v"/>
            </a:pPr>
            <a:r>
              <a:rPr lang="en-GB" altLang="en-US" sz="2800" dirty="0"/>
              <a:t>Vagina – septum, stenosis, or </a:t>
            </a:r>
            <a:r>
              <a:rPr lang="en-GB" altLang="en-US" sz="2800" dirty="0" err="1"/>
              <a:t>tumors</a:t>
            </a:r>
            <a:r>
              <a:rPr lang="en-GB" altLang="en-US" sz="2800" dirty="0"/>
              <a:t>  </a:t>
            </a:r>
          </a:p>
          <a:p>
            <a:pPr lvl="1">
              <a:buFont typeface="Wingdings" panose="05000000000000000000" pitchFamily="2" charset="2"/>
              <a:buChar char="v"/>
            </a:pPr>
            <a:r>
              <a:rPr lang="en-GB" altLang="en-US" sz="2800" dirty="0"/>
              <a:t>Ovaries – impacted ovarian </a:t>
            </a:r>
            <a:r>
              <a:rPr lang="en-GB" altLang="en-US" sz="2800" dirty="0" err="1"/>
              <a:t>tumors</a:t>
            </a:r>
            <a:endParaRPr lang="en-GB" altLang="en-US" sz="2800" dirty="0"/>
          </a:p>
          <a:p>
            <a:pPr lvl="1">
              <a:buFont typeface="Wingdings" panose="05000000000000000000" pitchFamily="2" charset="2"/>
              <a:buChar char="v"/>
            </a:pPr>
            <a:r>
              <a:rPr lang="en-GB" altLang="en-US" sz="2800" dirty="0"/>
              <a:t>Trauma to bony pelvis, congenital deformity of bony pelvis</a:t>
            </a:r>
          </a:p>
          <a:p>
            <a:endParaRPr lang="en-GB" altLang="en-US" dirty="0"/>
          </a:p>
          <a:p>
            <a:endParaRPr lang="en-GB" altLang="en-US" dirty="0"/>
          </a:p>
        </p:txBody>
      </p:sp>
      <p:sp>
        <p:nvSpPr>
          <p:cNvPr id="49156" name="Slide Number Placeholder 4">
            <a:extLst>
              <a:ext uri="{FF2B5EF4-FFF2-40B4-BE49-F238E27FC236}">
                <a16:creationId xmlns:a16="http://schemas.microsoft.com/office/drawing/2014/main" id="{BC7B7F16-5A8C-4318-8DAF-8080DEA1247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90F6A90F-7BDA-487F-B66D-BB7320357FF9}"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39</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E6DC38E3-96B2-4DE3-BAEB-D6EDDA9F2C39}"/>
              </a:ext>
            </a:extLst>
          </p:cNvPr>
          <p:cNvSpPr>
            <a:spLocks noGrp="1"/>
          </p:cNvSpPr>
          <p:nvPr>
            <p:ph type="title"/>
          </p:nvPr>
        </p:nvSpPr>
        <p:spPr>
          <a:xfrm>
            <a:off x="2438400" y="274639"/>
            <a:ext cx="7772400" cy="511175"/>
          </a:xfrm>
        </p:spPr>
        <p:txBody>
          <a:bodyPr rtlCol="0">
            <a:normAutofit fontScale="90000"/>
          </a:bodyPr>
          <a:lstStyle/>
          <a:p>
            <a:pPr>
              <a:defRPr/>
            </a:pPr>
            <a:r>
              <a:rPr lang="en-US" sz="3200" b="1" dirty="0">
                <a:latin typeface="Times New Roman" panose="02020603050405020304" pitchFamily="18" charset="0"/>
                <a:cs typeface="Times New Roman" panose="02020603050405020304" pitchFamily="18" charset="0"/>
              </a:rPr>
              <a:t>Definition of Abnormal labor</a:t>
            </a:r>
          </a:p>
        </p:txBody>
      </p:sp>
      <p:sp>
        <p:nvSpPr>
          <p:cNvPr id="6147" name="Content Placeholder 2">
            <a:extLst>
              <a:ext uri="{FF2B5EF4-FFF2-40B4-BE49-F238E27FC236}">
                <a16:creationId xmlns:a16="http://schemas.microsoft.com/office/drawing/2014/main" id="{C910D20D-4FD6-42A2-AAE6-043FD856292E}"/>
              </a:ext>
            </a:extLst>
          </p:cNvPr>
          <p:cNvSpPr>
            <a:spLocks noGrp="1"/>
          </p:cNvSpPr>
          <p:nvPr>
            <p:ph idx="1"/>
          </p:nvPr>
        </p:nvSpPr>
        <p:spPr>
          <a:xfrm>
            <a:off x="1670050" y="652464"/>
            <a:ext cx="8997950" cy="6015037"/>
          </a:xfrm>
        </p:spPr>
        <p:txBody>
          <a:bodyPr>
            <a:normAutofit fontScale="85000" lnSpcReduction="20000"/>
          </a:bodyPr>
          <a:lstStyle/>
          <a:p>
            <a:pPr>
              <a:lnSpc>
                <a:spcPct val="150000"/>
              </a:lnSpc>
              <a:spcBef>
                <a:spcPts val="580"/>
              </a:spcBef>
              <a:buFont typeface="Wingdings" panose="05000000000000000000" pitchFamily="2" charset="2"/>
              <a:buChar char="q"/>
              <a:defRPr/>
            </a:pPr>
            <a:r>
              <a:rPr lang="en-US" dirty="0">
                <a:solidFill>
                  <a:prstClr val="black"/>
                </a:solidFill>
                <a:latin typeface="Times New Roman" panose="02020603050405020304" pitchFamily="18" charset="0"/>
                <a:cs typeface="Times New Roman" panose="02020603050405020304" pitchFamily="18" charset="0"/>
              </a:rPr>
              <a:t>Is labor that deviated from the course of the normal  labor &amp; delivery </a:t>
            </a:r>
          </a:p>
          <a:p>
            <a:pPr>
              <a:lnSpc>
                <a:spcPct val="150000"/>
              </a:lnSpc>
              <a:spcBef>
                <a:spcPts val="580"/>
              </a:spcBef>
              <a:buFont typeface="Wingdings" panose="05000000000000000000" pitchFamily="2" charset="2"/>
              <a:buChar char="q"/>
              <a:defRPr/>
            </a:pPr>
            <a:r>
              <a:rPr lang="en-US" b="1" dirty="0">
                <a:solidFill>
                  <a:prstClr val="black"/>
                </a:solidFill>
                <a:latin typeface="Times New Roman" panose="02020603050405020304" pitchFamily="18" charset="0"/>
                <a:cs typeface="Times New Roman" panose="02020603050405020304" pitchFamily="18" charset="0"/>
              </a:rPr>
              <a:t>Conditions of abnormal labor can include the following </a:t>
            </a:r>
          </a:p>
          <a:p>
            <a:pPr marL="274638" lvl="1" indent="0">
              <a:lnSpc>
                <a:spcPct val="150000"/>
              </a:lnSpc>
              <a:spcBef>
                <a:spcPts val="580"/>
              </a:spcBef>
              <a:buFont typeface="Wingdings" pitchFamily="2" charset="2"/>
              <a:buChar char="v"/>
              <a:defRPr/>
            </a:pPr>
            <a:r>
              <a:rPr lang="en-US" sz="3300" dirty="0">
                <a:solidFill>
                  <a:prstClr val="black"/>
                </a:solidFill>
                <a:latin typeface="Times New Roman" panose="02020603050405020304" pitchFamily="18" charset="0"/>
                <a:cs typeface="Times New Roman" panose="02020603050405020304" pitchFamily="18" charset="0"/>
              </a:rPr>
              <a:t>Stage is not lasting in normal duration           </a:t>
            </a:r>
          </a:p>
          <a:p>
            <a:pPr marL="274638" lvl="1" indent="0">
              <a:lnSpc>
                <a:spcPct val="150000"/>
              </a:lnSpc>
              <a:spcBef>
                <a:spcPts val="580"/>
              </a:spcBef>
              <a:buFont typeface="Wingdings" pitchFamily="2" charset="2"/>
              <a:buChar char="v"/>
              <a:defRPr/>
            </a:pPr>
            <a:r>
              <a:rPr lang="en-US" sz="3300" dirty="0">
                <a:solidFill>
                  <a:prstClr val="black"/>
                </a:solidFill>
                <a:latin typeface="Times New Roman" panose="02020603050405020304" pitchFamily="18" charset="0"/>
                <a:cs typeface="Times New Roman" panose="02020603050405020304" pitchFamily="18" charset="0"/>
              </a:rPr>
              <a:t> Major Maternal and fetal complications may exist</a:t>
            </a:r>
          </a:p>
          <a:p>
            <a:pPr marL="274638" lvl="1" indent="0">
              <a:lnSpc>
                <a:spcPct val="150000"/>
              </a:lnSpc>
              <a:spcBef>
                <a:spcPts val="580"/>
              </a:spcBef>
              <a:buFont typeface="Wingdings" pitchFamily="2" charset="2"/>
              <a:buChar char="v"/>
              <a:defRPr/>
            </a:pPr>
            <a:r>
              <a:rPr lang="en-US" sz="3300" dirty="0">
                <a:solidFill>
                  <a:prstClr val="black"/>
                </a:solidFill>
                <a:latin typeface="Times New Roman" panose="02020603050405020304" pitchFamily="18" charset="0"/>
                <a:cs typeface="Times New Roman" panose="02020603050405020304" pitchFamily="18" charset="0"/>
              </a:rPr>
              <a:t>Complicated </a:t>
            </a:r>
            <a:r>
              <a:rPr lang="en-US" sz="3300" dirty="0" err="1">
                <a:solidFill>
                  <a:prstClr val="black"/>
                </a:solidFill>
                <a:latin typeface="Times New Roman" panose="02020603050405020304" pitchFamily="18" charset="0"/>
                <a:cs typeface="Times New Roman" panose="02020603050405020304" pitchFamily="18" charset="0"/>
              </a:rPr>
              <a:t>pueperium</a:t>
            </a:r>
            <a:r>
              <a:rPr lang="en-US" sz="3300" dirty="0">
                <a:solidFill>
                  <a:prstClr val="black"/>
                </a:solidFill>
                <a:latin typeface="Times New Roman" panose="02020603050405020304" pitchFamily="18" charset="0"/>
                <a:cs typeface="Times New Roman" panose="02020603050405020304" pitchFamily="18" charset="0"/>
              </a:rPr>
              <a:t>				</a:t>
            </a:r>
          </a:p>
          <a:p>
            <a:pPr marL="274638" lvl="1" indent="0">
              <a:lnSpc>
                <a:spcPct val="150000"/>
              </a:lnSpc>
              <a:spcBef>
                <a:spcPts val="580"/>
              </a:spcBef>
              <a:buFont typeface="Wingdings" pitchFamily="2" charset="2"/>
              <a:buChar char="v"/>
              <a:defRPr/>
            </a:pPr>
            <a:r>
              <a:rPr lang="en-US" sz="3300" dirty="0">
                <a:solidFill>
                  <a:prstClr val="black"/>
                </a:solidFill>
                <a:latin typeface="Times New Roman" panose="02020603050405020304" pitchFamily="18" charset="0"/>
                <a:cs typeface="Times New Roman" panose="02020603050405020304" pitchFamily="18" charset="0"/>
              </a:rPr>
              <a:t>May not start at term</a:t>
            </a:r>
          </a:p>
          <a:p>
            <a:pPr marL="274638" lvl="1" indent="0">
              <a:lnSpc>
                <a:spcPct val="150000"/>
              </a:lnSpc>
              <a:spcBef>
                <a:spcPts val="580"/>
              </a:spcBef>
              <a:buFont typeface="Wingdings" pitchFamily="2" charset="2"/>
              <a:buChar char="v"/>
              <a:defRPr/>
            </a:pPr>
            <a:r>
              <a:rPr lang="en-US" sz="3300" dirty="0">
                <a:solidFill>
                  <a:prstClr val="black"/>
                </a:solidFill>
                <a:latin typeface="Times New Roman" panose="02020603050405020304" pitchFamily="18" charset="0"/>
                <a:cs typeface="Times New Roman" panose="02020603050405020304" pitchFamily="18" charset="0"/>
              </a:rPr>
              <a:t>Parturition with any risk     		                             </a:t>
            </a:r>
          </a:p>
          <a:p>
            <a:pPr marL="274638" lvl="1" indent="0">
              <a:lnSpc>
                <a:spcPct val="150000"/>
              </a:lnSpc>
              <a:spcBef>
                <a:spcPts val="580"/>
              </a:spcBef>
              <a:buFont typeface="Wingdings" pitchFamily="2" charset="2"/>
              <a:buChar char="v"/>
              <a:defRPr/>
            </a:pPr>
            <a:r>
              <a:rPr lang="en-US" sz="3300" dirty="0">
                <a:solidFill>
                  <a:prstClr val="black"/>
                </a:solidFill>
                <a:latin typeface="Times New Roman" panose="02020603050405020304" pitchFamily="18" charset="0"/>
                <a:cs typeface="Times New Roman" panose="02020603050405020304" pitchFamily="18" charset="0"/>
              </a:rPr>
              <a:t>Labor  may not start spontaneously</a:t>
            </a:r>
          </a:p>
          <a:p>
            <a:pPr marL="274638" lvl="1" indent="0">
              <a:lnSpc>
                <a:spcPct val="150000"/>
              </a:lnSpc>
              <a:spcBef>
                <a:spcPts val="580"/>
              </a:spcBef>
              <a:buFont typeface="Wingdings" pitchFamily="2" charset="2"/>
              <a:buChar char="v"/>
              <a:defRPr/>
            </a:pPr>
            <a:r>
              <a:rPr lang="en-US" sz="3300" dirty="0">
                <a:solidFill>
                  <a:prstClr val="black"/>
                </a:solidFill>
                <a:latin typeface="Times New Roman" panose="02020603050405020304" pitchFamily="18" charset="0"/>
                <a:cs typeface="Times New Roman" panose="02020603050405020304" pitchFamily="18" charset="0"/>
              </a:rPr>
              <a:t>Presentation is not vertex</a:t>
            </a:r>
          </a:p>
          <a:p>
            <a:pPr marL="514350" indent="-514350">
              <a:spcBef>
                <a:spcPts val="580"/>
              </a:spcBef>
              <a:buNone/>
              <a:defRPr/>
            </a:pPr>
            <a:r>
              <a:rPr lang="en-US" sz="3000" dirty="0">
                <a:solidFill>
                  <a:prstClr val="black"/>
                </a:solidFill>
                <a:latin typeface="Times New Roman" panose="02020603050405020304" pitchFamily="18" charset="0"/>
                <a:cs typeface="Times New Roman" panose="02020603050405020304" pitchFamily="18" charset="0"/>
              </a:rPr>
              <a:t>                                                            </a:t>
            </a:r>
            <a:r>
              <a:rPr lang="en-US" sz="3000" dirty="0">
                <a:solidFill>
                  <a:prstClr val="black"/>
                </a:solidFill>
              </a:rPr>
              <a:t>                          </a:t>
            </a:r>
          </a:p>
          <a:p>
            <a:pPr marL="274320" indent="-274320">
              <a:lnSpc>
                <a:spcPct val="150000"/>
              </a:lnSpc>
              <a:spcBef>
                <a:spcPts val="580"/>
              </a:spcBef>
              <a:defRPr/>
            </a:pPr>
            <a:endParaRPr lang="en-US" altLang="en-US" dirty="0"/>
          </a:p>
        </p:txBody>
      </p:sp>
      <p:sp>
        <p:nvSpPr>
          <p:cNvPr id="6148" name="Slide Number Placeholder 3">
            <a:extLst>
              <a:ext uri="{FF2B5EF4-FFF2-40B4-BE49-F238E27FC236}">
                <a16:creationId xmlns:a16="http://schemas.microsoft.com/office/drawing/2014/main" id="{24753F5F-237F-447F-B4A5-AF6A44F2BD8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6644EAC-AB9C-4607-BAF5-15938E159E04}" type="slidenum">
              <a:rPr lang="en-US"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4</a:t>
            </a:fld>
            <a:endParaRPr lang="en-US"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a:extLst>
              <a:ext uri="{FF2B5EF4-FFF2-40B4-BE49-F238E27FC236}">
                <a16:creationId xmlns:a16="http://schemas.microsoft.com/office/drawing/2014/main" id="{911FADA0-5652-49AD-8512-33A24A437599}"/>
              </a:ext>
            </a:extLst>
          </p:cNvPr>
          <p:cNvSpPr>
            <a:spLocks noGrp="1" noChangeArrowheads="1"/>
          </p:cNvSpPr>
          <p:nvPr>
            <p:ph type="title"/>
          </p:nvPr>
        </p:nvSpPr>
        <p:spPr>
          <a:xfrm>
            <a:off x="1981200" y="0"/>
            <a:ext cx="8229600" cy="571500"/>
          </a:xfrm>
        </p:spPr>
        <p:txBody>
          <a:bodyPr>
            <a:normAutofit fontScale="90000"/>
          </a:bodyPr>
          <a:lstStyle/>
          <a:p>
            <a:r>
              <a:rPr lang="en-GB" altLang="en-US" b="1"/>
              <a:t>Causes of OL..... </a:t>
            </a:r>
            <a:endParaRPr lang="en-US" altLang="en-US"/>
          </a:p>
        </p:txBody>
      </p:sp>
      <p:sp>
        <p:nvSpPr>
          <p:cNvPr id="55300" name="Content Placeholder 2">
            <a:extLst>
              <a:ext uri="{FF2B5EF4-FFF2-40B4-BE49-F238E27FC236}">
                <a16:creationId xmlns:a16="http://schemas.microsoft.com/office/drawing/2014/main" id="{67493588-AC1D-46F6-B37B-E3B307DA0BDA}"/>
              </a:ext>
            </a:extLst>
          </p:cNvPr>
          <p:cNvSpPr>
            <a:spLocks noGrp="1"/>
          </p:cNvSpPr>
          <p:nvPr>
            <p:ph idx="1"/>
          </p:nvPr>
        </p:nvSpPr>
        <p:spPr>
          <a:xfrm>
            <a:off x="533401" y="642939"/>
            <a:ext cx="9991726" cy="5857875"/>
          </a:xfrm>
        </p:spPr>
        <p:txBody>
          <a:bodyPr>
            <a:normAutofit/>
          </a:bodyPr>
          <a:lstStyle/>
          <a:p>
            <a:pPr>
              <a:buFont typeface="Wingdings" panose="05000000000000000000" pitchFamily="2" charset="2"/>
              <a:buChar char="v"/>
              <a:defRPr/>
            </a:pPr>
            <a:r>
              <a:rPr lang="en-GB" altLang="en-US" b="1" dirty="0" err="1"/>
              <a:t>Fetal</a:t>
            </a:r>
            <a:r>
              <a:rPr lang="en-GB" altLang="en-US" b="1" dirty="0"/>
              <a:t> causes</a:t>
            </a:r>
            <a:r>
              <a:rPr lang="en-GB" altLang="en-US" dirty="0"/>
              <a:t>:</a:t>
            </a:r>
          </a:p>
          <a:p>
            <a:pPr>
              <a:lnSpc>
                <a:spcPct val="150000"/>
              </a:lnSpc>
              <a:buNone/>
              <a:defRPr/>
            </a:pPr>
            <a:r>
              <a:rPr lang="en-US" altLang="en-US" dirty="0"/>
              <a:t>   1.Malpresentations and malposition: </a:t>
            </a:r>
          </a:p>
          <a:p>
            <a:pPr lvl="2">
              <a:lnSpc>
                <a:spcPct val="150000"/>
              </a:lnSpc>
              <a:buFont typeface="Wingdings" panose="05000000000000000000" pitchFamily="2" charset="2"/>
              <a:buChar char="v"/>
              <a:defRPr/>
            </a:pPr>
            <a:r>
              <a:rPr lang="en-US" altLang="en-US" sz="2800" dirty="0"/>
              <a:t>Persistent </a:t>
            </a:r>
            <a:r>
              <a:rPr lang="en-US" altLang="en-US" sz="2800" dirty="0" err="1"/>
              <a:t>occipito</a:t>
            </a:r>
            <a:r>
              <a:rPr lang="en-US" altLang="en-US" sz="2800" dirty="0"/>
              <a:t>-posterior and deep transverse arrest,</a:t>
            </a:r>
          </a:p>
          <a:p>
            <a:pPr lvl="2">
              <a:lnSpc>
                <a:spcPct val="150000"/>
              </a:lnSpc>
              <a:buFont typeface="Wingdings" panose="05000000000000000000" pitchFamily="2" charset="2"/>
              <a:buChar char="v"/>
              <a:defRPr/>
            </a:pPr>
            <a:r>
              <a:rPr lang="en-US" altLang="en-US" sz="2800" dirty="0"/>
              <a:t>Persistent </a:t>
            </a:r>
            <a:r>
              <a:rPr lang="en-US" altLang="en-US" sz="2800" dirty="0" err="1"/>
              <a:t>mento</a:t>
            </a:r>
            <a:r>
              <a:rPr lang="en-US" altLang="en-US" sz="2800" dirty="0"/>
              <a:t>-posterior and transverse arrest of the face presentation. </a:t>
            </a:r>
          </a:p>
          <a:p>
            <a:pPr lvl="2">
              <a:lnSpc>
                <a:spcPct val="150000"/>
              </a:lnSpc>
              <a:buFont typeface="Wingdings" panose="05000000000000000000" pitchFamily="2" charset="2"/>
              <a:buChar char="v"/>
              <a:defRPr/>
            </a:pPr>
            <a:r>
              <a:rPr lang="en-US" altLang="en-US" sz="2800" dirty="0"/>
              <a:t>Brow presentation,</a:t>
            </a:r>
          </a:p>
          <a:p>
            <a:pPr lvl="2">
              <a:lnSpc>
                <a:spcPct val="150000"/>
              </a:lnSpc>
              <a:buFont typeface="Wingdings" panose="05000000000000000000" pitchFamily="2" charset="2"/>
              <a:buChar char="v"/>
              <a:defRPr/>
            </a:pPr>
            <a:r>
              <a:rPr lang="en-US" altLang="en-US" sz="2800" dirty="0"/>
              <a:t>Shoulder,</a:t>
            </a:r>
          </a:p>
          <a:p>
            <a:pPr lvl="2">
              <a:lnSpc>
                <a:spcPct val="150000"/>
              </a:lnSpc>
              <a:buFont typeface="Wingdings" panose="05000000000000000000" pitchFamily="2" charset="2"/>
              <a:buChar char="v"/>
              <a:defRPr/>
            </a:pPr>
            <a:r>
              <a:rPr lang="en-US" altLang="en-US" sz="2800" dirty="0"/>
              <a:t>frank breech.</a:t>
            </a:r>
          </a:p>
        </p:txBody>
      </p:sp>
      <p:sp>
        <p:nvSpPr>
          <p:cNvPr id="51204" name="Slide Number Placeholder 4">
            <a:extLst>
              <a:ext uri="{FF2B5EF4-FFF2-40B4-BE49-F238E27FC236}">
                <a16:creationId xmlns:a16="http://schemas.microsoft.com/office/drawing/2014/main" id="{A032619D-56D3-43AD-8FA0-212EA185639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B30DD69-A5ED-4837-B427-9B25EB471557}"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40</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a:extLst>
              <a:ext uri="{FF2B5EF4-FFF2-40B4-BE49-F238E27FC236}">
                <a16:creationId xmlns:a16="http://schemas.microsoft.com/office/drawing/2014/main" id="{1E6D0218-5EC4-4A1E-BC21-7997069C75B9}"/>
              </a:ext>
            </a:extLst>
          </p:cNvPr>
          <p:cNvSpPr>
            <a:spLocks noGrp="1"/>
          </p:cNvSpPr>
          <p:nvPr>
            <p:ph type="title"/>
          </p:nvPr>
        </p:nvSpPr>
        <p:spPr>
          <a:xfrm>
            <a:off x="1981200" y="214314"/>
            <a:ext cx="8229600" cy="357187"/>
          </a:xfrm>
        </p:spPr>
        <p:txBody>
          <a:bodyPr rtlCol="0">
            <a:normAutofit fontScale="90000"/>
          </a:bodyPr>
          <a:lstStyle/>
          <a:p>
            <a:pPr>
              <a:defRPr/>
            </a:pPr>
            <a:r>
              <a:rPr lang="en-US" b="1" dirty="0"/>
              <a:t>Causes</a:t>
            </a:r>
            <a:r>
              <a:rPr lang="en-US" dirty="0"/>
              <a:t> </a:t>
            </a:r>
          </a:p>
        </p:txBody>
      </p:sp>
      <p:sp>
        <p:nvSpPr>
          <p:cNvPr id="53251" name="Content Placeholder 2">
            <a:extLst>
              <a:ext uri="{FF2B5EF4-FFF2-40B4-BE49-F238E27FC236}">
                <a16:creationId xmlns:a16="http://schemas.microsoft.com/office/drawing/2014/main" id="{1EA344E2-8F73-4BC5-BD36-8C395BF1CFA9}"/>
              </a:ext>
            </a:extLst>
          </p:cNvPr>
          <p:cNvSpPr>
            <a:spLocks noGrp="1" noChangeArrowheads="1"/>
          </p:cNvSpPr>
          <p:nvPr>
            <p:ph idx="1"/>
          </p:nvPr>
        </p:nvSpPr>
        <p:spPr bwMode="auto">
          <a:xfrm>
            <a:off x="640080" y="785813"/>
            <a:ext cx="10485120" cy="5643562"/>
          </a:xfrm>
        </p:spPr>
        <p:txBody>
          <a:bodyPr wrap="square" numCol="1" anchor="t" anchorCtr="0" compatLnSpc="1">
            <a:prstTxWarp prst="textNoShape">
              <a:avLst/>
            </a:prstTxWarp>
          </a:bodyPr>
          <a:lstStyle/>
          <a:p>
            <a:pPr>
              <a:lnSpc>
                <a:spcPct val="150000"/>
              </a:lnSpc>
              <a:buFont typeface="Wingdings 2" panose="05020102010507070707" pitchFamily="18" charset="2"/>
              <a:buNone/>
            </a:pPr>
            <a:r>
              <a:rPr lang="en-US" altLang="en-US" dirty="0"/>
              <a:t>2. Large sized fetus ( macrosomia)</a:t>
            </a:r>
          </a:p>
          <a:p>
            <a:pPr>
              <a:lnSpc>
                <a:spcPct val="150000"/>
              </a:lnSpc>
              <a:buFont typeface="Wingdings 2" panose="05020102010507070707" pitchFamily="18" charset="2"/>
              <a:buNone/>
            </a:pPr>
            <a:r>
              <a:rPr lang="en-US" altLang="en-US" dirty="0"/>
              <a:t>3. Congenital anomalies : </a:t>
            </a:r>
          </a:p>
          <a:p>
            <a:pPr lvl="2">
              <a:lnSpc>
                <a:spcPct val="150000"/>
              </a:lnSpc>
              <a:buFont typeface="Wingdings" panose="05000000000000000000" pitchFamily="2" charset="2"/>
              <a:buChar char="v"/>
            </a:pPr>
            <a:r>
              <a:rPr lang="en-US" altLang="en-US" sz="2800" dirty="0"/>
              <a:t> Hydrocephalus</a:t>
            </a:r>
          </a:p>
          <a:p>
            <a:pPr lvl="2">
              <a:lnSpc>
                <a:spcPct val="150000"/>
              </a:lnSpc>
              <a:buFont typeface="Wingdings" panose="05000000000000000000" pitchFamily="2" charset="2"/>
              <a:buChar char="v"/>
            </a:pPr>
            <a:r>
              <a:rPr lang="en-US" altLang="en-US" sz="2800" dirty="0"/>
              <a:t> Fetal Ascites</a:t>
            </a:r>
          </a:p>
          <a:p>
            <a:pPr lvl="2">
              <a:lnSpc>
                <a:spcPct val="150000"/>
              </a:lnSpc>
              <a:buFont typeface="Wingdings" panose="05000000000000000000" pitchFamily="2" charset="2"/>
              <a:buChar char="v"/>
            </a:pPr>
            <a:r>
              <a:rPr lang="en-US" altLang="en-US" sz="2800" dirty="0"/>
              <a:t> Fetal tumors</a:t>
            </a:r>
          </a:p>
          <a:p>
            <a:pPr>
              <a:lnSpc>
                <a:spcPct val="150000"/>
              </a:lnSpc>
              <a:buFont typeface="Wingdings 2" panose="05020102010507070707" pitchFamily="18" charset="2"/>
              <a:buNone/>
            </a:pPr>
            <a:r>
              <a:rPr lang="en-US" altLang="en-US" dirty="0"/>
              <a:t>4. Locked and conjoined twins</a:t>
            </a:r>
          </a:p>
        </p:txBody>
      </p:sp>
      <p:sp>
        <p:nvSpPr>
          <p:cNvPr id="53252" name="Slide Number Placeholder 4">
            <a:extLst>
              <a:ext uri="{FF2B5EF4-FFF2-40B4-BE49-F238E27FC236}">
                <a16:creationId xmlns:a16="http://schemas.microsoft.com/office/drawing/2014/main" id="{5BC40091-6752-4FEE-BC79-033F3DE2FDA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D4A0CBD1-CCD2-4D44-940B-4F63AF98EAE5}"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41</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4">
            <a:extLst>
              <a:ext uri="{FF2B5EF4-FFF2-40B4-BE49-F238E27FC236}">
                <a16:creationId xmlns:a16="http://schemas.microsoft.com/office/drawing/2014/main" id="{A83D9B5E-4D19-484F-A7F7-98C267E75FB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04E09FB-9F42-4973-A668-CDBD72B0776F}"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42</a:t>
            </a:fld>
            <a:endParaRPr lang="en-GB" altLang="en-US">
              <a:solidFill>
                <a:srgbClr val="FFFFFF"/>
              </a:solidFill>
              <a:latin typeface="Franklin Gothic Book" panose="020B0503020102020204" pitchFamily="34" charset="0"/>
              <a:cs typeface="Arial" panose="020B0604020202020204" pitchFamily="34" charset="0"/>
            </a:endParaRPr>
          </a:p>
        </p:txBody>
      </p:sp>
      <p:sp>
        <p:nvSpPr>
          <p:cNvPr id="55299" name="Title 1">
            <a:extLst>
              <a:ext uri="{FF2B5EF4-FFF2-40B4-BE49-F238E27FC236}">
                <a16:creationId xmlns:a16="http://schemas.microsoft.com/office/drawing/2014/main" id="{0F2B0EC5-15DE-4227-BA08-13FC71F3A120}"/>
              </a:ext>
            </a:extLst>
          </p:cNvPr>
          <p:cNvSpPr>
            <a:spLocks noGrp="1" noChangeArrowheads="1"/>
          </p:cNvSpPr>
          <p:nvPr>
            <p:ph type="title" idx="4294967295"/>
          </p:nvPr>
        </p:nvSpPr>
        <p:spPr>
          <a:xfrm>
            <a:off x="0" y="0"/>
            <a:ext cx="7772400" cy="1143000"/>
          </a:xfrm>
        </p:spPr>
        <p:txBody>
          <a:bodyPr/>
          <a:lstStyle/>
          <a:p>
            <a:r>
              <a:rPr lang="en-US" altLang="en-US" sz="2800" b="1" i="1"/>
              <a:t>Diagnostic approach</a:t>
            </a:r>
            <a:br>
              <a:rPr lang="en-US" altLang="en-US" sz="2800" b="1" i="1"/>
            </a:br>
            <a:endParaRPr lang="en-US" altLang="en-US" sz="2800"/>
          </a:p>
        </p:txBody>
      </p:sp>
      <p:sp>
        <p:nvSpPr>
          <p:cNvPr id="53252" name="Content Placeholder 2">
            <a:extLst>
              <a:ext uri="{FF2B5EF4-FFF2-40B4-BE49-F238E27FC236}">
                <a16:creationId xmlns:a16="http://schemas.microsoft.com/office/drawing/2014/main" id="{1235D90D-EC5F-4F80-B158-1967C3874554}"/>
              </a:ext>
            </a:extLst>
          </p:cNvPr>
          <p:cNvSpPr>
            <a:spLocks noGrp="1"/>
          </p:cNvSpPr>
          <p:nvPr>
            <p:ph sz="quarter" idx="4294967295"/>
          </p:nvPr>
        </p:nvSpPr>
        <p:spPr>
          <a:xfrm>
            <a:off x="548640" y="571500"/>
            <a:ext cx="10515600" cy="5857875"/>
          </a:xfrm>
        </p:spPr>
        <p:txBody>
          <a:bodyPr>
            <a:normAutofit/>
          </a:bodyPr>
          <a:lstStyle/>
          <a:p>
            <a:pPr marL="274320" indent="-274320">
              <a:spcBef>
                <a:spcPts val="580"/>
              </a:spcBef>
              <a:buFont typeface="Wingdings" pitchFamily="2" charset="2"/>
              <a:buChar char="v"/>
              <a:defRPr/>
            </a:pPr>
            <a:r>
              <a:rPr lang="en-US" dirty="0"/>
              <a:t>OL is an </a:t>
            </a:r>
            <a:r>
              <a:rPr lang="en-US" b="1" dirty="0">
                <a:solidFill>
                  <a:srgbClr val="FF0000"/>
                </a:solidFill>
              </a:rPr>
              <a:t>emergency condition </a:t>
            </a:r>
            <a:r>
              <a:rPr lang="en-US" dirty="0"/>
              <a:t>and requires a concerted </a:t>
            </a:r>
            <a:r>
              <a:rPr lang="en-US" dirty="0">
                <a:solidFill>
                  <a:srgbClr val="FF0000"/>
                </a:solidFill>
              </a:rPr>
              <a:t>team approach. </a:t>
            </a:r>
          </a:p>
          <a:p>
            <a:pPr marL="274320" indent="-274320">
              <a:spcBef>
                <a:spcPts val="580"/>
              </a:spcBef>
              <a:buFont typeface="Wingdings" pitchFamily="2" charset="2"/>
              <a:buChar char="v"/>
              <a:defRPr/>
            </a:pPr>
            <a:r>
              <a:rPr lang="en-US" dirty="0"/>
              <a:t>A rapid assessment of any patient on first contact is essential to identify critical patients and immediately instituting life saving measures. </a:t>
            </a:r>
          </a:p>
          <a:p>
            <a:pPr marL="274320" indent="-274320">
              <a:spcBef>
                <a:spcPts val="580"/>
              </a:spcBef>
              <a:buFont typeface="Wingdings" pitchFamily="2" charset="2"/>
              <a:buChar char="v"/>
              <a:defRPr/>
            </a:pPr>
            <a:r>
              <a:rPr lang="en-US" dirty="0"/>
              <a:t>Besides the prolonged labor, a woman with OL may have life-endangering signs such as loss of consciousness, breathing difficulty, bleeding, fever, or shock. </a:t>
            </a:r>
          </a:p>
          <a:p>
            <a:pPr marL="274320" indent="-274320">
              <a:spcBef>
                <a:spcPts val="580"/>
              </a:spcBef>
              <a:buFont typeface="Wingdings" pitchFamily="2" charset="2"/>
              <a:buChar char="v"/>
              <a:defRPr/>
            </a:pPr>
            <a:r>
              <a:rPr lang="en-US" dirty="0"/>
              <a:t>The general condition and vital signs (respiratory rate (RR), blood pressure (BP), pulse rate (PR) and temperature) may indicate the critical condition of the patients</a:t>
            </a:r>
          </a:p>
          <a:p>
            <a:pPr marL="274320" indent="-274320">
              <a:spcBef>
                <a:spcPts val="580"/>
              </a:spcBef>
              <a:buFont typeface="Wingdings" pitchFamily="2" charset="2"/>
              <a:buChar char="v"/>
              <a:defRPr/>
            </a:pPr>
            <a:r>
              <a:rPr lang="en-US" dirty="0"/>
              <a:t>The management should incorporate </a:t>
            </a:r>
            <a:r>
              <a:rPr lang="en-US" i="1" dirty="0">
                <a:solidFill>
                  <a:srgbClr val="FF0000"/>
                </a:solidFill>
              </a:rPr>
              <a:t>close monitoring, comprehensive clinical evaluation and essential investigations.</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a:extLst>
              <a:ext uri="{FF2B5EF4-FFF2-40B4-BE49-F238E27FC236}">
                <a16:creationId xmlns:a16="http://schemas.microsoft.com/office/drawing/2014/main" id="{04ABD966-1959-4A27-A448-4B5B137652A2}"/>
              </a:ext>
            </a:extLst>
          </p:cNvPr>
          <p:cNvSpPr>
            <a:spLocks noGrp="1"/>
          </p:cNvSpPr>
          <p:nvPr>
            <p:ph type="title"/>
          </p:nvPr>
        </p:nvSpPr>
        <p:spPr>
          <a:xfrm>
            <a:off x="1981200" y="274639"/>
            <a:ext cx="8229600" cy="153987"/>
          </a:xfrm>
        </p:spPr>
        <p:txBody>
          <a:bodyPr rtlCol="0">
            <a:normAutofit fontScale="90000"/>
          </a:bodyPr>
          <a:lstStyle/>
          <a:p>
            <a:pPr>
              <a:defRPr/>
            </a:pPr>
            <a:endParaRPr lang="en-US" sz="800" dirty="0"/>
          </a:p>
        </p:txBody>
      </p:sp>
      <p:sp>
        <p:nvSpPr>
          <p:cNvPr id="56323" name="Content Placeholder 2">
            <a:extLst>
              <a:ext uri="{FF2B5EF4-FFF2-40B4-BE49-F238E27FC236}">
                <a16:creationId xmlns:a16="http://schemas.microsoft.com/office/drawing/2014/main" id="{316A8E6F-B145-4293-A796-42E36F50C955}"/>
              </a:ext>
            </a:extLst>
          </p:cNvPr>
          <p:cNvSpPr>
            <a:spLocks noGrp="1" noChangeArrowheads="1"/>
          </p:cNvSpPr>
          <p:nvPr>
            <p:ph idx="1"/>
          </p:nvPr>
        </p:nvSpPr>
        <p:spPr bwMode="auto">
          <a:xfrm>
            <a:off x="685800" y="571500"/>
            <a:ext cx="10401300" cy="5448300"/>
          </a:xfrm>
        </p:spPr>
        <p:txBody>
          <a:bodyPr wrap="square" numCol="1" anchor="t" anchorCtr="0" compatLnSpc="1">
            <a:prstTxWarp prst="textNoShape">
              <a:avLst/>
            </a:prstTxWarp>
            <a:normAutofit fontScale="92500" lnSpcReduction="20000"/>
          </a:bodyPr>
          <a:lstStyle/>
          <a:p>
            <a:pPr>
              <a:lnSpc>
                <a:spcPct val="150000"/>
              </a:lnSpc>
              <a:buFont typeface="Wingdings 2" panose="05020102010507070707" pitchFamily="18" charset="2"/>
              <a:buNone/>
            </a:pPr>
            <a:r>
              <a:rPr lang="en-US" altLang="en-US" b="1" dirty="0"/>
              <a:t>History</a:t>
            </a:r>
          </a:p>
          <a:p>
            <a:pPr>
              <a:lnSpc>
                <a:spcPct val="150000"/>
              </a:lnSpc>
              <a:buFont typeface="Wingdings" panose="05000000000000000000" pitchFamily="2" charset="2"/>
              <a:buChar char="v"/>
            </a:pPr>
            <a:r>
              <a:rPr lang="en-US" altLang="en-US" dirty="0"/>
              <a:t>Age, height, gait, and any disability affecting the pelvis or lower limbs</a:t>
            </a:r>
          </a:p>
          <a:p>
            <a:pPr>
              <a:lnSpc>
                <a:spcPct val="150000"/>
              </a:lnSpc>
              <a:buFont typeface="Wingdings" panose="05000000000000000000" pitchFamily="2" charset="2"/>
              <a:buChar char="v"/>
            </a:pPr>
            <a:r>
              <a:rPr lang="en-US" altLang="en-US" dirty="0"/>
              <a:t>Gravidity, parity</a:t>
            </a:r>
          </a:p>
          <a:p>
            <a:pPr>
              <a:lnSpc>
                <a:spcPct val="150000"/>
              </a:lnSpc>
              <a:buFont typeface="Wingdings" panose="05000000000000000000" pitchFamily="2" charset="2"/>
              <a:buChar char="v"/>
            </a:pPr>
            <a:r>
              <a:rPr lang="en-US" altLang="en-US" dirty="0"/>
              <a:t>Gestation age</a:t>
            </a:r>
          </a:p>
          <a:p>
            <a:pPr>
              <a:lnSpc>
                <a:spcPct val="150000"/>
              </a:lnSpc>
              <a:buFont typeface="Wingdings" panose="05000000000000000000" pitchFamily="2" charset="2"/>
              <a:buChar char="v"/>
            </a:pPr>
            <a:r>
              <a:rPr lang="en-US" altLang="en-US" dirty="0"/>
              <a:t>History of current labor:</a:t>
            </a:r>
          </a:p>
          <a:p>
            <a:pPr lvl="1">
              <a:lnSpc>
                <a:spcPct val="150000"/>
              </a:lnSpc>
              <a:buFont typeface="Wingdings" panose="05000000000000000000" pitchFamily="2" charset="2"/>
              <a:buChar char="v"/>
            </a:pPr>
            <a:r>
              <a:rPr lang="en-GB" altLang="en-US" sz="2800" dirty="0"/>
              <a:t>Prolonged labor often extending to days rather than hours</a:t>
            </a:r>
          </a:p>
          <a:p>
            <a:pPr lvl="1">
              <a:lnSpc>
                <a:spcPct val="150000"/>
              </a:lnSpc>
              <a:buFont typeface="Wingdings" panose="05000000000000000000" pitchFamily="2" charset="2"/>
              <a:buChar char="v"/>
            </a:pPr>
            <a:r>
              <a:rPr lang="en-GB" altLang="en-US" sz="2800" dirty="0"/>
              <a:t>Prolonged rupture of membranes</a:t>
            </a:r>
          </a:p>
          <a:p>
            <a:pPr lvl="1">
              <a:lnSpc>
                <a:spcPct val="150000"/>
              </a:lnSpc>
              <a:buFont typeface="Wingdings" panose="05000000000000000000" pitchFamily="2" charset="2"/>
              <a:buChar char="v"/>
            </a:pPr>
            <a:r>
              <a:rPr lang="en-GB" altLang="en-US" sz="2800" dirty="0"/>
              <a:t>Painful contractions (contractions eventually might cease due to uterine hypotonia or rupture)</a:t>
            </a:r>
            <a:endParaRPr lang="en-US" altLang="en-US" sz="2800" dirty="0"/>
          </a:p>
        </p:txBody>
      </p:sp>
      <p:sp>
        <p:nvSpPr>
          <p:cNvPr id="56324" name="Slide Number Placeholder 4">
            <a:extLst>
              <a:ext uri="{FF2B5EF4-FFF2-40B4-BE49-F238E27FC236}">
                <a16:creationId xmlns:a16="http://schemas.microsoft.com/office/drawing/2014/main" id="{935E20D3-E9AF-4EE0-900C-76558C1DDC1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42F3C67E-1621-40D5-AC36-12E304D6E60A}"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43</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a:extLst>
              <a:ext uri="{FF2B5EF4-FFF2-40B4-BE49-F238E27FC236}">
                <a16:creationId xmlns:a16="http://schemas.microsoft.com/office/drawing/2014/main" id="{65DFDC98-78F3-4EB3-9C3C-453A670B7804}"/>
              </a:ext>
            </a:extLst>
          </p:cNvPr>
          <p:cNvSpPr>
            <a:spLocks noGrp="1"/>
          </p:cNvSpPr>
          <p:nvPr>
            <p:ph type="title"/>
          </p:nvPr>
        </p:nvSpPr>
        <p:spPr>
          <a:xfrm>
            <a:off x="1981200" y="274639"/>
            <a:ext cx="8229600" cy="153987"/>
          </a:xfrm>
        </p:spPr>
        <p:txBody>
          <a:bodyPr rtlCol="0">
            <a:normAutofit fontScale="90000"/>
          </a:bodyPr>
          <a:lstStyle/>
          <a:p>
            <a:pPr>
              <a:defRPr/>
            </a:pPr>
            <a:endParaRPr lang="en-US" altLang="en-US" sz="800"/>
          </a:p>
        </p:txBody>
      </p:sp>
      <p:sp>
        <p:nvSpPr>
          <p:cNvPr id="57347" name="Content Placeholder 2">
            <a:extLst>
              <a:ext uri="{FF2B5EF4-FFF2-40B4-BE49-F238E27FC236}">
                <a16:creationId xmlns:a16="http://schemas.microsoft.com/office/drawing/2014/main" id="{91EDB539-9CF7-4260-8ACC-31EF1F50211E}"/>
              </a:ext>
            </a:extLst>
          </p:cNvPr>
          <p:cNvSpPr>
            <a:spLocks noGrp="1" noChangeArrowheads="1"/>
          </p:cNvSpPr>
          <p:nvPr>
            <p:ph idx="1"/>
          </p:nvPr>
        </p:nvSpPr>
        <p:spPr bwMode="auto">
          <a:xfrm>
            <a:off x="478972" y="500064"/>
            <a:ext cx="10305142" cy="5519737"/>
          </a:xfrm>
        </p:spPr>
        <p:txBody>
          <a:bodyPr wrap="square" numCol="1" anchor="t" anchorCtr="0" compatLnSpc="1">
            <a:prstTxWarp prst="textNoShape">
              <a:avLst/>
            </a:prstTxWarp>
          </a:bodyPr>
          <a:lstStyle/>
          <a:p>
            <a:pPr marL="0" indent="0">
              <a:lnSpc>
                <a:spcPct val="150000"/>
              </a:lnSpc>
              <a:buNone/>
            </a:pPr>
            <a:endParaRPr lang="en-US" altLang="en-US" dirty="0"/>
          </a:p>
          <a:p>
            <a:pPr>
              <a:lnSpc>
                <a:spcPct val="150000"/>
              </a:lnSpc>
              <a:buFont typeface="Wingdings" panose="05000000000000000000" pitchFamily="2" charset="2"/>
              <a:buChar char="v"/>
            </a:pPr>
            <a:r>
              <a:rPr lang="en-US" altLang="en-US" dirty="0"/>
              <a:t>Change of labor pain characteristics to continue generalized abdominal pain (peritoneal irritation due to hemoperitoneum, infection and meconium) which may be preceded by a sudden sever pain at the time of uterine rupture (described some times as “</a:t>
            </a:r>
            <a:r>
              <a:rPr lang="en-US" altLang="en-US" b="1" dirty="0">
                <a:solidFill>
                  <a:srgbClr val="FF0000"/>
                </a:solidFill>
              </a:rPr>
              <a:t>something gives away”).</a:t>
            </a:r>
          </a:p>
          <a:p>
            <a:pPr>
              <a:lnSpc>
                <a:spcPct val="150000"/>
              </a:lnSpc>
              <a:buFont typeface="Wingdings" panose="05000000000000000000" pitchFamily="2" charset="2"/>
              <a:buChar char="v"/>
            </a:pPr>
            <a:r>
              <a:rPr lang="en-US" altLang="en-US" dirty="0"/>
              <a:t> The woman may also give a feeling that the “</a:t>
            </a:r>
            <a:r>
              <a:rPr lang="en-US" altLang="en-US" b="1" dirty="0">
                <a:solidFill>
                  <a:srgbClr val="FF0000"/>
                </a:solidFill>
              </a:rPr>
              <a:t>fetus is moving upwards”.</a:t>
            </a:r>
          </a:p>
          <a:p>
            <a:endParaRPr lang="en-US" altLang="en-US" dirty="0"/>
          </a:p>
        </p:txBody>
      </p:sp>
      <p:sp>
        <p:nvSpPr>
          <p:cNvPr id="57348" name="Slide Number Placeholder 4">
            <a:extLst>
              <a:ext uri="{FF2B5EF4-FFF2-40B4-BE49-F238E27FC236}">
                <a16:creationId xmlns:a16="http://schemas.microsoft.com/office/drawing/2014/main" id="{9D69EE06-70E5-49AC-9B0E-2D9E93335DB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C86BE9-584F-4DAB-B0B6-704EA63D40FE}"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44</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a:extLst>
              <a:ext uri="{FF2B5EF4-FFF2-40B4-BE49-F238E27FC236}">
                <a16:creationId xmlns:a16="http://schemas.microsoft.com/office/drawing/2014/main" id="{3E4FDCF1-570F-466F-BE66-56AC8819F83E}"/>
              </a:ext>
            </a:extLst>
          </p:cNvPr>
          <p:cNvSpPr>
            <a:spLocks noGrp="1" noChangeArrowheads="1"/>
          </p:cNvSpPr>
          <p:nvPr>
            <p:ph type="title"/>
          </p:nvPr>
        </p:nvSpPr>
        <p:spPr/>
        <p:txBody>
          <a:bodyPr/>
          <a:lstStyle/>
          <a:p>
            <a:r>
              <a:rPr lang="en-US" altLang="en-US"/>
              <a:t> </a:t>
            </a:r>
          </a:p>
        </p:txBody>
      </p:sp>
      <p:sp>
        <p:nvSpPr>
          <p:cNvPr id="58371" name="Content Placeholder 2">
            <a:extLst>
              <a:ext uri="{FF2B5EF4-FFF2-40B4-BE49-F238E27FC236}">
                <a16:creationId xmlns:a16="http://schemas.microsoft.com/office/drawing/2014/main" id="{5DEA9C0F-7A99-46BF-A2E1-A4B383103981}"/>
              </a:ext>
            </a:extLst>
          </p:cNvPr>
          <p:cNvSpPr>
            <a:spLocks noGrp="1" noChangeArrowheads="1"/>
          </p:cNvSpPr>
          <p:nvPr>
            <p:ph idx="1"/>
          </p:nvPr>
        </p:nvSpPr>
        <p:spPr bwMode="auto">
          <a:xfrm>
            <a:off x="482600" y="1428750"/>
            <a:ext cx="10642600" cy="4572000"/>
          </a:xfrm>
        </p:spPr>
        <p:txBody>
          <a:bodyPr wrap="square" numCol="1" anchor="t" anchorCtr="0" compatLnSpc="1">
            <a:prstTxWarp prst="textNoShape">
              <a:avLst/>
            </a:prstTxWarp>
          </a:bodyPr>
          <a:lstStyle/>
          <a:p>
            <a:r>
              <a:rPr lang="en-US" altLang="en-US" b="1" dirty="0"/>
              <a:t>Past obstetric history</a:t>
            </a:r>
            <a:r>
              <a:rPr lang="en-US" altLang="en-US" dirty="0"/>
              <a:t>:</a:t>
            </a:r>
          </a:p>
          <a:p>
            <a:pPr lvl="1">
              <a:lnSpc>
                <a:spcPct val="150000"/>
              </a:lnSpc>
              <a:buFont typeface="Wingdings" panose="05000000000000000000" pitchFamily="2" charset="2"/>
              <a:buChar char="ü"/>
            </a:pPr>
            <a:r>
              <a:rPr lang="en-US" altLang="en-US" dirty="0" smtClean="0"/>
              <a:t> Any </a:t>
            </a:r>
            <a:r>
              <a:rPr lang="en-US" altLang="en-US" dirty="0"/>
              <a:t>complications during previous pregnancy</a:t>
            </a:r>
          </a:p>
          <a:p>
            <a:pPr lvl="1">
              <a:lnSpc>
                <a:spcPct val="150000"/>
              </a:lnSpc>
              <a:buFont typeface="Wingdings" panose="05000000000000000000" pitchFamily="2" charset="2"/>
              <a:buChar char="ü"/>
            </a:pPr>
            <a:r>
              <a:rPr lang="en-US" altLang="en-US" dirty="0" smtClean="0"/>
              <a:t> </a:t>
            </a:r>
            <a:r>
              <a:rPr lang="en-US" altLang="en-US" dirty="0"/>
              <a:t>Reasons for any previous operative deliveries (instrumental deliveries , CS </a:t>
            </a:r>
            <a:r>
              <a:rPr lang="en-US" altLang="en-US" dirty="0" err="1"/>
              <a:t>etc</a:t>
            </a:r>
            <a:r>
              <a:rPr lang="en-US" altLang="en-US" dirty="0"/>
              <a:t>)</a:t>
            </a:r>
          </a:p>
          <a:p>
            <a:pPr lvl="1">
              <a:lnSpc>
                <a:spcPct val="150000"/>
              </a:lnSpc>
              <a:buFont typeface="Wingdings" panose="05000000000000000000" pitchFamily="2" charset="2"/>
              <a:buChar char="ü"/>
            </a:pPr>
            <a:r>
              <a:rPr lang="en-US" altLang="en-US" dirty="0" smtClean="0"/>
              <a:t>Previous </a:t>
            </a:r>
            <a:r>
              <a:rPr lang="en-US" altLang="en-US" dirty="0"/>
              <a:t>stillbirth or early neonatal death and cause, if known, and whether associated with prolonged labor</a:t>
            </a:r>
          </a:p>
          <a:p>
            <a:r>
              <a:rPr lang="en-US" altLang="en-US" dirty="0"/>
              <a:t> </a:t>
            </a:r>
            <a:r>
              <a:rPr lang="en-US" altLang="en-US" b="1" dirty="0"/>
              <a:t>Medical history</a:t>
            </a:r>
            <a:r>
              <a:rPr lang="en-US" altLang="en-US" dirty="0"/>
              <a:t>, in particular rickets, </a:t>
            </a:r>
            <a:r>
              <a:rPr lang="en-US" altLang="en-US" dirty="0" err="1"/>
              <a:t>osteomalacia</a:t>
            </a:r>
            <a:r>
              <a:rPr lang="en-US" altLang="en-US" dirty="0"/>
              <a:t>, or pelvic injury</a:t>
            </a:r>
          </a:p>
        </p:txBody>
      </p:sp>
      <p:sp>
        <p:nvSpPr>
          <p:cNvPr id="58372" name="Slide Number Placeholder 4">
            <a:extLst>
              <a:ext uri="{FF2B5EF4-FFF2-40B4-BE49-F238E27FC236}">
                <a16:creationId xmlns:a16="http://schemas.microsoft.com/office/drawing/2014/main" id="{963DFB2C-AD42-4D67-B5AC-045F66612CF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9B47D49F-4F08-4968-AE50-6029509E2495}"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45</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a:extLst>
              <a:ext uri="{FF2B5EF4-FFF2-40B4-BE49-F238E27FC236}">
                <a16:creationId xmlns:a16="http://schemas.microsoft.com/office/drawing/2014/main" id="{02F7F4EA-2D30-44C6-869D-1E9F929C6A75}"/>
              </a:ext>
            </a:extLst>
          </p:cNvPr>
          <p:cNvSpPr>
            <a:spLocks noGrp="1" noChangeArrowheads="1"/>
          </p:cNvSpPr>
          <p:nvPr>
            <p:ph type="title"/>
          </p:nvPr>
        </p:nvSpPr>
        <p:spPr>
          <a:xfrm>
            <a:off x="1981200" y="274639"/>
            <a:ext cx="8229600" cy="725487"/>
          </a:xfrm>
        </p:spPr>
        <p:txBody>
          <a:bodyPr/>
          <a:lstStyle/>
          <a:p>
            <a:r>
              <a:rPr lang="en-GB" altLang="en-US" sz="3200" b="1"/>
              <a:t>PHYSICAL FINDINGS</a:t>
            </a:r>
            <a:endParaRPr lang="en-US" altLang="en-US" sz="3200"/>
          </a:p>
        </p:txBody>
      </p:sp>
      <p:sp>
        <p:nvSpPr>
          <p:cNvPr id="59395" name="Content Placeholder 2">
            <a:extLst>
              <a:ext uri="{FF2B5EF4-FFF2-40B4-BE49-F238E27FC236}">
                <a16:creationId xmlns:a16="http://schemas.microsoft.com/office/drawing/2014/main" id="{B0F7DC7E-86EE-4C8F-AB8D-84F48CBC1A45}"/>
              </a:ext>
            </a:extLst>
          </p:cNvPr>
          <p:cNvSpPr>
            <a:spLocks noGrp="1" noChangeArrowheads="1"/>
          </p:cNvSpPr>
          <p:nvPr>
            <p:ph idx="1"/>
          </p:nvPr>
        </p:nvSpPr>
        <p:spPr bwMode="auto">
          <a:xfrm>
            <a:off x="1738314" y="857251"/>
            <a:ext cx="8758237" cy="5572125"/>
          </a:xfrm>
        </p:spPr>
        <p:txBody>
          <a:bodyPr wrap="square" numCol="1" anchor="t" anchorCtr="0" compatLnSpc="1">
            <a:prstTxWarp prst="textNoShape">
              <a:avLst/>
            </a:prstTxWarp>
          </a:bodyPr>
          <a:lstStyle/>
          <a:p>
            <a:pPr>
              <a:lnSpc>
                <a:spcPct val="150000"/>
              </a:lnSpc>
              <a:buFont typeface="Wingdings" panose="05000000000000000000" pitchFamily="2" charset="2"/>
              <a:buChar char="v"/>
            </a:pPr>
            <a:r>
              <a:rPr lang="en-US" altLang="en-US"/>
              <a:t>The physical findings depend on the </a:t>
            </a:r>
            <a:r>
              <a:rPr lang="en-US" altLang="en-US" b="1"/>
              <a:t>duration</a:t>
            </a:r>
            <a:r>
              <a:rPr lang="en-US" altLang="en-US"/>
              <a:t>, </a:t>
            </a:r>
            <a:r>
              <a:rPr lang="en-US" altLang="en-US" b="1"/>
              <a:t>complications</a:t>
            </a:r>
            <a:r>
              <a:rPr lang="en-US" altLang="en-US"/>
              <a:t>, </a:t>
            </a:r>
            <a:r>
              <a:rPr lang="en-US" altLang="en-US" b="1"/>
              <a:t>cause of the obstruction </a:t>
            </a:r>
            <a:r>
              <a:rPr lang="en-US" altLang="en-US"/>
              <a:t>and </a:t>
            </a:r>
            <a:r>
              <a:rPr lang="en-US" altLang="en-US" b="1"/>
              <a:t>gravidity</a:t>
            </a:r>
            <a:r>
              <a:rPr lang="en-US" altLang="en-US"/>
              <a:t>.</a:t>
            </a:r>
          </a:p>
          <a:p>
            <a:pPr>
              <a:lnSpc>
                <a:spcPct val="150000"/>
              </a:lnSpc>
              <a:buFont typeface="Wingdings" panose="05000000000000000000" pitchFamily="2" charset="2"/>
              <a:buChar char="v"/>
            </a:pPr>
            <a:r>
              <a:rPr lang="en-US" altLang="en-US"/>
              <a:t>For example, </a:t>
            </a:r>
            <a:r>
              <a:rPr lang="en-US" altLang="en-US" b="1"/>
              <a:t>a primigravida </a:t>
            </a:r>
            <a:r>
              <a:rPr lang="en-US" altLang="en-US"/>
              <a:t>with prolonged labor due to CPD is prone to </a:t>
            </a:r>
            <a:r>
              <a:rPr lang="en-US" altLang="en-US" b="1"/>
              <a:t>atonic uterus with fistula </a:t>
            </a:r>
            <a:r>
              <a:rPr lang="en-US" altLang="en-US"/>
              <a:t>formation while a </a:t>
            </a:r>
            <a:r>
              <a:rPr lang="en-US" altLang="en-US" b="1"/>
              <a:t>multipara</a:t>
            </a:r>
            <a:r>
              <a:rPr lang="en-US" altLang="en-US"/>
              <a:t> will have continued stronger contractions till the </a:t>
            </a:r>
            <a:r>
              <a:rPr lang="en-US" altLang="en-US" b="1"/>
              <a:t>uterus ruptures</a:t>
            </a:r>
            <a:r>
              <a:rPr lang="en-US" altLang="en-US"/>
              <a:t>.</a:t>
            </a:r>
          </a:p>
        </p:txBody>
      </p:sp>
      <p:sp>
        <p:nvSpPr>
          <p:cNvPr id="59396" name="Slide Number Placeholder 4">
            <a:extLst>
              <a:ext uri="{FF2B5EF4-FFF2-40B4-BE49-F238E27FC236}">
                <a16:creationId xmlns:a16="http://schemas.microsoft.com/office/drawing/2014/main" id="{F3978468-C28C-4215-A20A-1B069C55E9D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25F0A2EE-39B7-4B74-A3FA-10FFD8CA8EDA}"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46</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1C48529B-515A-4919-8928-3910AEB0C2B7}"/>
              </a:ext>
            </a:extLst>
          </p:cNvPr>
          <p:cNvSpPr>
            <a:spLocks noGrp="1" noChangeArrowheads="1"/>
          </p:cNvSpPr>
          <p:nvPr>
            <p:ph type="title"/>
          </p:nvPr>
        </p:nvSpPr>
        <p:spPr>
          <a:xfrm>
            <a:off x="2238375" y="-357188"/>
            <a:ext cx="7772400" cy="1143001"/>
          </a:xfrm>
        </p:spPr>
        <p:txBody>
          <a:bodyPr/>
          <a:lstStyle/>
          <a:p>
            <a:r>
              <a:rPr lang="en-GB" altLang="en-US" sz="3600" b="1"/>
              <a:t>PHYSICAL FINDING</a:t>
            </a:r>
          </a:p>
        </p:txBody>
      </p:sp>
      <p:sp>
        <p:nvSpPr>
          <p:cNvPr id="60419" name="Rectangle 3">
            <a:extLst>
              <a:ext uri="{FF2B5EF4-FFF2-40B4-BE49-F238E27FC236}">
                <a16:creationId xmlns:a16="http://schemas.microsoft.com/office/drawing/2014/main" id="{91D57E8F-3F9B-458B-BED3-23232CDAE5AF}"/>
              </a:ext>
            </a:extLst>
          </p:cNvPr>
          <p:cNvSpPr>
            <a:spLocks noGrp="1" noChangeArrowheads="1"/>
          </p:cNvSpPr>
          <p:nvPr>
            <p:ph idx="1"/>
          </p:nvPr>
        </p:nvSpPr>
        <p:spPr bwMode="auto">
          <a:xfrm>
            <a:off x="1524001" y="642938"/>
            <a:ext cx="9001125" cy="6000750"/>
          </a:xfrm>
        </p:spPr>
        <p:txBody>
          <a:bodyPr wrap="square" numCol="1" anchor="t" anchorCtr="0" compatLnSpc="1">
            <a:prstTxWarp prst="textNoShape">
              <a:avLst/>
            </a:prstTxWarp>
          </a:bodyPr>
          <a:lstStyle/>
          <a:p>
            <a:pPr>
              <a:lnSpc>
                <a:spcPct val="80000"/>
              </a:lnSpc>
              <a:buFont typeface="Wingdings 2" panose="05020102010507070707" pitchFamily="18" charset="2"/>
              <a:buNone/>
            </a:pPr>
            <a:r>
              <a:rPr lang="en-US" altLang="en-US" b="1" dirty="0"/>
              <a:t>General examination</a:t>
            </a:r>
            <a:endParaRPr lang="en-GB" altLang="en-US" dirty="0"/>
          </a:p>
          <a:p>
            <a:pPr>
              <a:buFont typeface="Wingdings" panose="05000000000000000000" pitchFamily="2" charset="2"/>
              <a:buChar char="v"/>
            </a:pPr>
            <a:r>
              <a:rPr lang="en-GB" altLang="en-US" dirty="0">
                <a:solidFill>
                  <a:srgbClr val="FF0000"/>
                </a:solidFill>
              </a:rPr>
              <a:t>Exhausted, tired and anxious</a:t>
            </a:r>
            <a:r>
              <a:rPr lang="en-US" altLang="en-US" dirty="0"/>
              <a:t>(from severe pain, lack of sleep and in adequate diet)</a:t>
            </a:r>
            <a:r>
              <a:rPr lang="en-US" altLang="en-US" b="1" dirty="0"/>
              <a:t> </a:t>
            </a:r>
          </a:p>
          <a:p>
            <a:pPr>
              <a:buFont typeface="Wingdings" panose="05000000000000000000" pitchFamily="2" charset="2"/>
              <a:buChar char="v"/>
            </a:pPr>
            <a:r>
              <a:rPr lang="en-US" altLang="en-US" dirty="0">
                <a:solidFill>
                  <a:srgbClr val="FF0000"/>
                </a:solidFill>
              </a:rPr>
              <a:t>Fluid and electrolyte imbalance</a:t>
            </a:r>
          </a:p>
          <a:p>
            <a:pPr lvl="1">
              <a:buFont typeface="Wingdings 2" panose="05020102010507070707" pitchFamily="18" charset="2"/>
              <a:buNone/>
            </a:pPr>
            <a:r>
              <a:rPr lang="en-US" altLang="en-US" b="1" dirty="0"/>
              <a:t>   a. Dehydration</a:t>
            </a:r>
          </a:p>
          <a:p>
            <a:pPr lvl="1">
              <a:buFont typeface="Wingdings 2" panose="05020102010507070707" pitchFamily="18" charset="2"/>
              <a:buNone/>
            </a:pPr>
            <a:r>
              <a:rPr lang="en-US" altLang="en-US" dirty="0"/>
              <a:t>          - Cracked lips, dry tongue</a:t>
            </a:r>
          </a:p>
          <a:p>
            <a:pPr lvl="1">
              <a:buFont typeface="Wingdings 2" panose="05020102010507070707" pitchFamily="18" charset="2"/>
              <a:buNone/>
            </a:pPr>
            <a:r>
              <a:rPr lang="en-US" altLang="en-US" dirty="0"/>
              <a:t>          - Hot, dry and inelastic skin  </a:t>
            </a:r>
          </a:p>
          <a:p>
            <a:pPr lvl="1">
              <a:buFont typeface="Wingdings 2" panose="05020102010507070707" pitchFamily="18" charset="2"/>
              <a:buNone/>
            </a:pPr>
            <a:r>
              <a:rPr lang="en-US" altLang="en-US" dirty="0"/>
              <a:t>          - Scanty highly concentrated urine</a:t>
            </a:r>
          </a:p>
          <a:p>
            <a:pPr lvl="1">
              <a:buFont typeface="Wingdings 2" panose="05020102010507070707" pitchFamily="18" charset="2"/>
              <a:buNone/>
            </a:pPr>
            <a:r>
              <a:rPr lang="en-US" altLang="en-US" b="1" dirty="0"/>
              <a:t>  b. Metabolic acidosis </a:t>
            </a:r>
            <a:endParaRPr lang="en-US" altLang="en-US" dirty="0"/>
          </a:p>
          <a:p>
            <a:pPr>
              <a:buFont typeface="Wingdings 2" panose="05020102010507070707" pitchFamily="18" charset="2"/>
              <a:buNone/>
            </a:pPr>
            <a:r>
              <a:rPr lang="en-US" altLang="en-US" dirty="0"/>
              <a:t>         -  Ketosis (from catabolism of fat in the absence of carbohydrates)                                    </a:t>
            </a:r>
          </a:p>
          <a:p>
            <a:pPr>
              <a:buFont typeface="Wingdings 2" panose="05020102010507070707" pitchFamily="18" charset="2"/>
              <a:buNone/>
            </a:pPr>
            <a:r>
              <a:rPr lang="en-US" altLang="en-US" dirty="0"/>
              <a:t>        -Acidemia (accumulation of anions due to ↓ed urine out put)</a:t>
            </a:r>
          </a:p>
          <a:p>
            <a:pPr>
              <a:buFont typeface="Wingdings 2" panose="05020102010507070707" pitchFamily="18" charset="2"/>
              <a:buNone/>
            </a:pPr>
            <a:endParaRPr lang="en-US" altLang="en-US" sz="2400" dirty="0"/>
          </a:p>
          <a:p>
            <a:pPr lvl="1">
              <a:buFont typeface="Arial" panose="020B0604020202020204" pitchFamily="34" charset="0"/>
              <a:buChar char="–"/>
            </a:pPr>
            <a:endParaRPr lang="en-GB" altLang="en-US" dirty="0"/>
          </a:p>
        </p:txBody>
      </p:sp>
      <p:sp>
        <p:nvSpPr>
          <p:cNvPr id="60420" name="Slide Number Placeholder 4">
            <a:extLst>
              <a:ext uri="{FF2B5EF4-FFF2-40B4-BE49-F238E27FC236}">
                <a16:creationId xmlns:a16="http://schemas.microsoft.com/office/drawing/2014/main" id="{C2D605CE-FADD-4D96-98D0-B768CCC9C8F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A47BDB9-9F47-4B5E-9F23-07EBBDACC710}"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47</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a:extLst>
              <a:ext uri="{FF2B5EF4-FFF2-40B4-BE49-F238E27FC236}">
                <a16:creationId xmlns:a16="http://schemas.microsoft.com/office/drawing/2014/main" id="{A2E66CFD-5D43-425C-BE68-80FF07798FF7}"/>
              </a:ext>
            </a:extLst>
          </p:cNvPr>
          <p:cNvSpPr>
            <a:spLocks noGrp="1"/>
          </p:cNvSpPr>
          <p:nvPr>
            <p:ph type="title"/>
          </p:nvPr>
        </p:nvSpPr>
        <p:spPr>
          <a:xfrm>
            <a:off x="1981200" y="274639"/>
            <a:ext cx="8229600" cy="153987"/>
          </a:xfrm>
        </p:spPr>
        <p:txBody>
          <a:bodyPr rtlCol="0">
            <a:normAutofit fontScale="90000"/>
          </a:bodyPr>
          <a:lstStyle/>
          <a:p>
            <a:pPr>
              <a:defRPr/>
            </a:pPr>
            <a:r>
              <a:rPr lang="en-US" dirty="0" smtClean="0"/>
              <a:t>Physical findings…….</a:t>
            </a:r>
            <a:endParaRPr lang="en-US" dirty="0"/>
          </a:p>
        </p:txBody>
      </p:sp>
      <p:sp>
        <p:nvSpPr>
          <p:cNvPr id="62467" name="Content Placeholder 2">
            <a:extLst>
              <a:ext uri="{FF2B5EF4-FFF2-40B4-BE49-F238E27FC236}">
                <a16:creationId xmlns:a16="http://schemas.microsoft.com/office/drawing/2014/main" id="{0321F628-7312-448A-8D71-70DF0D02C888}"/>
              </a:ext>
            </a:extLst>
          </p:cNvPr>
          <p:cNvSpPr>
            <a:spLocks noGrp="1" noChangeArrowheads="1"/>
          </p:cNvSpPr>
          <p:nvPr>
            <p:ph idx="1"/>
          </p:nvPr>
        </p:nvSpPr>
        <p:spPr bwMode="auto">
          <a:xfrm>
            <a:off x="1666875" y="642938"/>
            <a:ext cx="8858250" cy="5376862"/>
          </a:xfrm>
        </p:spPr>
        <p:txBody>
          <a:bodyPr wrap="square" numCol="1" anchor="t" anchorCtr="0" compatLnSpc="1">
            <a:prstTxWarp prst="textNoShape">
              <a:avLst/>
            </a:prstTxWarp>
          </a:bodyPr>
          <a:lstStyle/>
          <a:p>
            <a:pPr lvl="1">
              <a:lnSpc>
                <a:spcPct val="150000"/>
              </a:lnSpc>
              <a:buFont typeface="Wingdings" panose="05000000000000000000" pitchFamily="2" charset="2"/>
              <a:buChar char="v"/>
            </a:pPr>
            <a:r>
              <a:rPr lang="en-US" altLang="en-US" sz="2800" b="1" dirty="0">
                <a:solidFill>
                  <a:srgbClr val="FF0000"/>
                </a:solidFill>
              </a:rPr>
              <a:t> Intrapartum infection</a:t>
            </a:r>
            <a:endParaRPr lang="en-US" altLang="en-US" sz="2800" dirty="0">
              <a:solidFill>
                <a:srgbClr val="FF0000"/>
              </a:solidFill>
            </a:endParaRPr>
          </a:p>
          <a:p>
            <a:pPr lvl="2">
              <a:lnSpc>
                <a:spcPct val="150000"/>
              </a:lnSpc>
            </a:pPr>
            <a:r>
              <a:rPr lang="en-US" altLang="en-US" sz="2800" dirty="0"/>
              <a:t>Prolonged rupture of membrane</a:t>
            </a:r>
          </a:p>
          <a:p>
            <a:pPr lvl="2">
              <a:lnSpc>
                <a:spcPct val="150000"/>
              </a:lnSpc>
            </a:pPr>
            <a:r>
              <a:rPr lang="en-US" altLang="en-US" sz="2800" dirty="0"/>
              <a:t>Repeated digital examinations</a:t>
            </a:r>
          </a:p>
          <a:p>
            <a:pPr lvl="2">
              <a:lnSpc>
                <a:spcPct val="150000"/>
              </a:lnSpc>
            </a:pPr>
            <a:r>
              <a:rPr lang="en-US" altLang="en-US" sz="2800" dirty="0"/>
              <a:t>Manipulation (application of local medicines)</a:t>
            </a:r>
          </a:p>
          <a:p>
            <a:pPr lvl="1">
              <a:lnSpc>
                <a:spcPct val="150000"/>
              </a:lnSpc>
              <a:buFont typeface="Wingdings" panose="05000000000000000000" pitchFamily="2" charset="2"/>
              <a:buChar char="v"/>
            </a:pPr>
            <a:r>
              <a:rPr lang="en-GB" altLang="en-US" sz="2800" dirty="0"/>
              <a:t>Rapid pulse and often febrile</a:t>
            </a:r>
          </a:p>
          <a:p>
            <a:pPr lvl="1">
              <a:lnSpc>
                <a:spcPct val="150000"/>
              </a:lnSpc>
              <a:buFont typeface="Wingdings" panose="05000000000000000000" pitchFamily="2" charset="2"/>
              <a:buChar char="v"/>
            </a:pPr>
            <a:r>
              <a:rPr lang="en-GB" altLang="en-US" sz="2800" dirty="0"/>
              <a:t>Hypotension or shock (septic or </a:t>
            </a:r>
            <a:r>
              <a:rPr lang="en-GB" altLang="en-US" sz="2800" dirty="0" err="1"/>
              <a:t>hemorrhagic</a:t>
            </a:r>
            <a:r>
              <a:rPr lang="en-GB" altLang="en-US" sz="2800" dirty="0"/>
              <a:t> due to infection or uterine rupture)</a:t>
            </a:r>
          </a:p>
          <a:p>
            <a:pPr>
              <a:buFont typeface="Wingdings 2" panose="05020102010507070707" pitchFamily="18" charset="2"/>
              <a:buNone/>
            </a:pPr>
            <a:endParaRPr lang="en-US" altLang="en-US" dirty="0"/>
          </a:p>
        </p:txBody>
      </p:sp>
      <p:sp>
        <p:nvSpPr>
          <p:cNvPr id="62468" name="Slide Number Placeholder 4">
            <a:extLst>
              <a:ext uri="{FF2B5EF4-FFF2-40B4-BE49-F238E27FC236}">
                <a16:creationId xmlns:a16="http://schemas.microsoft.com/office/drawing/2014/main" id="{6E555856-3911-49B8-9111-516E5D83B69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6B2DDD6C-9C32-44E6-9890-D84DD3F4548B}"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48</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a:extLst>
              <a:ext uri="{FF2B5EF4-FFF2-40B4-BE49-F238E27FC236}">
                <a16:creationId xmlns:a16="http://schemas.microsoft.com/office/drawing/2014/main" id="{03277B9A-AF98-4D01-A12B-886D5593AE5B}"/>
              </a:ext>
            </a:extLst>
          </p:cNvPr>
          <p:cNvSpPr>
            <a:spLocks noGrp="1" noChangeArrowheads="1"/>
          </p:cNvSpPr>
          <p:nvPr>
            <p:ph type="title"/>
          </p:nvPr>
        </p:nvSpPr>
        <p:spPr/>
        <p:txBody>
          <a:bodyPr/>
          <a:lstStyle/>
          <a:p>
            <a:r>
              <a:rPr lang="en-GB" altLang="en-US"/>
              <a:t/>
            </a:r>
            <a:br>
              <a:rPr lang="en-GB" altLang="en-US"/>
            </a:br>
            <a:endParaRPr lang="en-US" altLang="en-US"/>
          </a:p>
        </p:txBody>
      </p:sp>
      <p:sp>
        <p:nvSpPr>
          <p:cNvPr id="60420" name="Content Placeholder 2">
            <a:extLst>
              <a:ext uri="{FF2B5EF4-FFF2-40B4-BE49-F238E27FC236}">
                <a16:creationId xmlns:a16="http://schemas.microsoft.com/office/drawing/2014/main" id="{B210C8F8-CE37-4364-A0D7-5229F08F08B6}"/>
              </a:ext>
            </a:extLst>
          </p:cNvPr>
          <p:cNvSpPr>
            <a:spLocks noGrp="1"/>
          </p:cNvSpPr>
          <p:nvPr>
            <p:ph idx="1"/>
          </p:nvPr>
        </p:nvSpPr>
        <p:spPr>
          <a:xfrm>
            <a:off x="1881188" y="285751"/>
            <a:ext cx="8572500" cy="6143625"/>
          </a:xfrm>
        </p:spPr>
        <p:txBody>
          <a:bodyPr>
            <a:normAutofit fontScale="62500" lnSpcReduction="20000"/>
          </a:bodyPr>
          <a:lstStyle/>
          <a:p>
            <a:pPr marL="822960" lvl="2">
              <a:lnSpc>
                <a:spcPct val="80000"/>
              </a:lnSpc>
              <a:spcBef>
                <a:spcPts val="370"/>
              </a:spcBef>
              <a:buClr>
                <a:schemeClr val="accent1">
                  <a:tint val="60000"/>
                </a:schemeClr>
              </a:buClr>
              <a:buNone/>
              <a:defRPr/>
            </a:pPr>
            <a:r>
              <a:rPr lang="en-US" sz="3200" b="1" dirty="0"/>
              <a:t>          </a:t>
            </a:r>
            <a:r>
              <a:rPr lang="en-US" sz="4500" b="1" dirty="0">
                <a:solidFill>
                  <a:srgbClr val="FF0000"/>
                </a:solidFill>
              </a:rPr>
              <a:t>Abdominal examination</a:t>
            </a:r>
            <a:endParaRPr lang="en-GB" sz="4500" dirty="0">
              <a:solidFill>
                <a:srgbClr val="FF0000"/>
              </a:solidFill>
            </a:endParaRPr>
          </a:p>
          <a:p>
            <a:pPr marL="274320" indent="-274320">
              <a:lnSpc>
                <a:spcPct val="160000"/>
              </a:lnSpc>
              <a:spcBef>
                <a:spcPts val="580"/>
              </a:spcBef>
              <a:buFont typeface="Wingdings" pitchFamily="2" charset="2"/>
              <a:buChar char="v"/>
              <a:defRPr/>
            </a:pPr>
            <a:r>
              <a:rPr lang="en-GB" sz="4000" b="1" dirty="0"/>
              <a:t>Hypotonic or hyperactive </a:t>
            </a:r>
            <a:r>
              <a:rPr lang="en-GB" sz="4000" dirty="0"/>
              <a:t>uterine contractions depending on the progress of labor</a:t>
            </a:r>
          </a:p>
          <a:p>
            <a:pPr marL="274320" indent="-274320">
              <a:lnSpc>
                <a:spcPct val="160000"/>
              </a:lnSpc>
              <a:spcBef>
                <a:spcPts val="580"/>
              </a:spcBef>
              <a:buFont typeface="Wingdings" pitchFamily="2" charset="2"/>
              <a:buChar char="v"/>
              <a:defRPr/>
            </a:pPr>
            <a:r>
              <a:rPr lang="en-GB" sz="4000" dirty="0"/>
              <a:t>The cause of the obstruction may be evident on abdominal examination (</a:t>
            </a:r>
            <a:r>
              <a:rPr lang="en-GB" sz="4000" b="1" dirty="0">
                <a:solidFill>
                  <a:srgbClr val="FF0000"/>
                </a:solidFill>
              </a:rPr>
              <a:t>abnormal lie, big baby</a:t>
            </a:r>
            <a:r>
              <a:rPr lang="en-GB" sz="4000" dirty="0"/>
              <a:t>)</a:t>
            </a:r>
          </a:p>
          <a:p>
            <a:pPr marL="274320" indent="-274320">
              <a:lnSpc>
                <a:spcPct val="160000"/>
              </a:lnSpc>
              <a:spcBef>
                <a:spcPts val="580"/>
              </a:spcBef>
              <a:buFont typeface="Wingdings" pitchFamily="2" charset="2"/>
              <a:buChar char="v"/>
              <a:defRPr/>
            </a:pPr>
            <a:r>
              <a:rPr lang="en-US" sz="4000" dirty="0"/>
              <a:t>Fetal parts may not be felt easily</a:t>
            </a:r>
          </a:p>
          <a:p>
            <a:pPr marL="274320" indent="-274320">
              <a:lnSpc>
                <a:spcPct val="160000"/>
              </a:lnSpc>
              <a:spcBef>
                <a:spcPts val="580"/>
              </a:spcBef>
              <a:buFont typeface="Wingdings" pitchFamily="2" charset="2"/>
              <a:buChar char="v"/>
              <a:defRPr/>
            </a:pPr>
            <a:r>
              <a:rPr lang="en-GB" sz="4000" dirty="0"/>
              <a:t>Distended hypoactive bowels due to electrolyte deficit (</a:t>
            </a:r>
            <a:r>
              <a:rPr lang="en-GB" sz="4000" dirty="0" err="1"/>
              <a:t>hypokalemia</a:t>
            </a:r>
            <a:r>
              <a:rPr lang="en-GB" sz="4000" dirty="0"/>
              <a:t>)</a:t>
            </a:r>
          </a:p>
          <a:p>
            <a:pPr marL="274320" indent="-274320">
              <a:lnSpc>
                <a:spcPct val="160000"/>
              </a:lnSpc>
              <a:spcBef>
                <a:spcPts val="580"/>
              </a:spcBef>
              <a:buFont typeface="Wingdings" pitchFamily="2" charset="2"/>
              <a:buChar char="v"/>
              <a:defRPr/>
            </a:pPr>
            <a:r>
              <a:rPr lang="en-US" sz="4000" dirty="0"/>
              <a:t>FHR (Tachycardia or </a:t>
            </a:r>
            <a:r>
              <a:rPr lang="en-US" sz="4000" dirty="0" err="1"/>
              <a:t>bradycardia</a:t>
            </a:r>
            <a:r>
              <a:rPr lang="en-US" sz="4000" dirty="0"/>
              <a:t> or may be absent)</a:t>
            </a:r>
          </a:p>
          <a:p>
            <a:pPr marL="274320" indent="-274320">
              <a:lnSpc>
                <a:spcPct val="160000"/>
              </a:lnSpc>
              <a:spcBef>
                <a:spcPts val="580"/>
              </a:spcBef>
              <a:buFont typeface="Wingdings" pitchFamily="2" charset="2"/>
              <a:buChar char="v"/>
              <a:defRPr/>
            </a:pPr>
            <a:r>
              <a:rPr lang="en-US" sz="4000" dirty="0"/>
              <a:t>Bladder often distended.</a:t>
            </a:r>
          </a:p>
          <a:p>
            <a:pPr marL="274320" indent="-274320">
              <a:spcBef>
                <a:spcPts val="580"/>
              </a:spcBef>
              <a:buNone/>
              <a:defRPr/>
            </a:pPr>
            <a:endParaRPr lang="en-US" dirty="0"/>
          </a:p>
        </p:txBody>
      </p:sp>
      <p:sp>
        <p:nvSpPr>
          <p:cNvPr id="63492" name="Slide Number Placeholder 4">
            <a:extLst>
              <a:ext uri="{FF2B5EF4-FFF2-40B4-BE49-F238E27FC236}">
                <a16:creationId xmlns:a16="http://schemas.microsoft.com/office/drawing/2014/main" id="{E51BBD26-6FC2-461E-AF35-4B11E5871FC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27C2FEB6-9DFB-4BAC-8DC3-C1AE57DB27EB}"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49</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9AF9002-8A8E-483F-85B6-CBF621CF3F62}"/>
              </a:ext>
            </a:extLst>
          </p:cNvPr>
          <p:cNvSpPr>
            <a:spLocks noGrp="1"/>
          </p:cNvSpPr>
          <p:nvPr>
            <p:ph idx="1"/>
          </p:nvPr>
        </p:nvSpPr>
        <p:spPr>
          <a:xfrm>
            <a:off x="546101" y="228600"/>
            <a:ext cx="10160000" cy="6127750"/>
          </a:xfrm>
        </p:spPr>
        <p:txBody>
          <a:bodyPr/>
          <a:lstStyle/>
          <a:p>
            <a:pPr marL="0" indent="0">
              <a:lnSpc>
                <a:spcPct val="150000"/>
              </a:lnSpc>
              <a:spcBef>
                <a:spcPts val="580"/>
              </a:spcBef>
              <a:buFont typeface="Wingdings" pitchFamily="2" charset="2"/>
              <a:buChar char="v"/>
              <a:defRPr/>
            </a:pPr>
            <a:r>
              <a:rPr lang="en-US" altLang="en-US" b="1" dirty="0"/>
              <a:t>Dystocia ( difficult labor): </a:t>
            </a:r>
            <a:r>
              <a:rPr lang="en-US" altLang="en-US" dirty="0"/>
              <a:t>is any labor in which the pattern of labor progress is significantly different from accepted and recognized patterns of labor progress in terms of:</a:t>
            </a:r>
          </a:p>
          <a:p>
            <a:pPr marL="274638" lvl="1" indent="0">
              <a:lnSpc>
                <a:spcPct val="150000"/>
              </a:lnSpc>
              <a:spcBef>
                <a:spcPts val="580"/>
              </a:spcBef>
              <a:buFont typeface="Wingdings" pitchFamily="2" charset="2"/>
              <a:buChar char="v"/>
              <a:defRPr/>
            </a:pPr>
            <a:r>
              <a:rPr lang="en-US" altLang="en-US" sz="2600" dirty="0">
                <a:solidFill>
                  <a:srgbClr val="FF0000"/>
                </a:solidFill>
              </a:rPr>
              <a:t>Cervical changes</a:t>
            </a:r>
            <a:r>
              <a:rPr lang="en-US" altLang="en-US" sz="2600" dirty="0"/>
              <a:t> </a:t>
            </a:r>
          </a:p>
          <a:p>
            <a:pPr marL="274638" lvl="1" indent="0">
              <a:lnSpc>
                <a:spcPct val="150000"/>
              </a:lnSpc>
              <a:spcBef>
                <a:spcPts val="580"/>
              </a:spcBef>
              <a:buFont typeface="Wingdings" pitchFamily="2" charset="2"/>
              <a:buChar char="v"/>
              <a:defRPr/>
            </a:pPr>
            <a:r>
              <a:rPr lang="en-US" altLang="en-US" sz="2600" dirty="0">
                <a:solidFill>
                  <a:srgbClr val="FF0000"/>
                </a:solidFill>
              </a:rPr>
              <a:t>Descent of fetal presenting part or</a:t>
            </a:r>
          </a:p>
          <a:p>
            <a:pPr marL="274638" lvl="1" indent="0">
              <a:lnSpc>
                <a:spcPct val="150000"/>
              </a:lnSpc>
              <a:spcBef>
                <a:spcPts val="580"/>
              </a:spcBef>
              <a:buFont typeface="Wingdings" pitchFamily="2" charset="2"/>
              <a:buChar char="v"/>
              <a:defRPr/>
            </a:pPr>
            <a:r>
              <a:rPr lang="en-US" altLang="en-US" sz="2600" dirty="0">
                <a:solidFill>
                  <a:srgbClr val="FF0000"/>
                </a:solidFill>
              </a:rPr>
              <a:t> Profile of uterine contractions(frequency &amp;/or duration)</a:t>
            </a:r>
          </a:p>
          <a:p>
            <a:pPr marL="0" indent="0">
              <a:lnSpc>
                <a:spcPct val="150000"/>
              </a:lnSpc>
              <a:spcBef>
                <a:spcPts val="580"/>
              </a:spcBef>
              <a:buFont typeface="Wingdings" pitchFamily="2" charset="2"/>
              <a:buChar char="v"/>
              <a:defRPr/>
            </a:pPr>
            <a:r>
              <a:rPr lang="en-US" altLang="en-US" dirty="0"/>
              <a:t>It is often used interchangeably to denote an </a:t>
            </a:r>
            <a:r>
              <a:rPr lang="en-US" altLang="en-US" b="1" dirty="0"/>
              <a:t>abnormal labor pattern</a:t>
            </a:r>
          </a:p>
          <a:p>
            <a:pPr marL="274320" indent="-274320">
              <a:spcBef>
                <a:spcPts val="580"/>
              </a:spcBef>
              <a:defRPr/>
            </a:pPr>
            <a:endParaRPr lang="en-US" dirty="0"/>
          </a:p>
        </p:txBody>
      </p:sp>
      <p:sp>
        <p:nvSpPr>
          <p:cNvPr id="7171" name="Slide Number Placeholder 3">
            <a:extLst>
              <a:ext uri="{FF2B5EF4-FFF2-40B4-BE49-F238E27FC236}">
                <a16:creationId xmlns:a16="http://schemas.microsoft.com/office/drawing/2014/main" id="{16CDDFF1-347D-4B8E-8B24-6EDBC03ED18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4C42BA5E-2185-4601-922F-834B0658A7DF}"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5</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4" name="Content Placeholder 2">
            <a:extLst>
              <a:ext uri="{FF2B5EF4-FFF2-40B4-BE49-F238E27FC236}">
                <a16:creationId xmlns:a16="http://schemas.microsoft.com/office/drawing/2014/main" id="{6A482F0F-A4EC-4F4E-84A4-1CF7CDF985CE}"/>
              </a:ext>
            </a:extLst>
          </p:cNvPr>
          <p:cNvSpPr>
            <a:spLocks noGrp="1"/>
          </p:cNvSpPr>
          <p:nvPr>
            <p:ph idx="1"/>
          </p:nvPr>
        </p:nvSpPr>
        <p:spPr>
          <a:xfrm>
            <a:off x="1666875" y="571500"/>
            <a:ext cx="8929688" cy="5448300"/>
          </a:xfrm>
        </p:spPr>
        <p:txBody>
          <a:bodyPr>
            <a:normAutofit fontScale="92500" lnSpcReduction="10000"/>
          </a:bodyPr>
          <a:lstStyle/>
          <a:p>
            <a:pPr marL="274320" indent="-274320">
              <a:lnSpc>
                <a:spcPct val="150000"/>
              </a:lnSpc>
              <a:spcBef>
                <a:spcPts val="580"/>
              </a:spcBef>
              <a:buFont typeface="Wingdings" pitchFamily="2" charset="2"/>
              <a:buChar char="v"/>
              <a:defRPr/>
            </a:pPr>
            <a:r>
              <a:rPr lang="en-GB" dirty="0"/>
              <a:t>In multiparous woman and in a primigravid patient with advanced obstructed labor the </a:t>
            </a:r>
            <a:r>
              <a:rPr lang="en-GB" b="1" dirty="0"/>
              <a:t>three tumour abdomen </a:t>
            </a:r>
            <a:r>
              <a:rPr lang="en-GB" dirty="0"/>
              <a:t>may be evident (</a:t>
            </a:r>
            <a:r>
              <a:rPr lang="en-GB" b="1" dirty="0"/>
              <a:t>bladder, lower and upper uterine segments </a:t>
            </a:r>
            <a:r>
              <a:rPr lang="en-GB" dirty="0"/>
              <a:t>separated by pathological </a:t>
            </a:r>
            <a:r>
              <a:rPr lang="en-GB" b="1" dirty="0" err="1"/>
              <a:t>Bandl’s</a:t>
            </a:r>
            <a:r>
              <a:rPr lang="en-GB" b="1" dirty="0"/>
              <a:t> ring</a:t>
            </a:r>
            <a:r>
              <a:rPr lang="en-GB" dirty="0"/>
              <a:t>) </a:t>
            </a:r>
          </a:p>
          <a:p>
            <a:pPr marL="274320" indent="-274320">
              <a:lnSpc>
                <a:spcPct val="150000"/>
              </a:lnSpc>
              <a:spcBef>
                <a:spcPts val="580"/>
              </a:spcBef>
              <a:buFont typeface="Wingdings" pitchFamily="2" charset="2"/>
              <a:buChar char="v"/>
              <a:defRPr/>
            </a:pPr>
            <a:r>
              <a:rPr lang="en-US" b="1" dirty="0" err="1">
                <a:solidFill>
                  <a:srgbClr val="FF0000"/>
                </a:solidFill>
              </a:rPr>
              <a:t>Bandl’s</a:t>
            </a:r>
            <a:r>
              <a:rPr lang="en-US" b="1" dirty="0">
                <a:solidFill>
                  <a:srgbClr val="FF0000"/>
                </a:solidFill>
              </a:rPr>
              <a:t> ring </a:t>
            </a:r>
            <a:r>
              <a:rPr lang="en-US" dirty="0"/>
              <a:t>is a late sign of obstructed labor</a:t>
            </a:r>
          </a:p>
          <a:p>
            <a:pPr marL="274320" indent="-274320">
              <a:lnSpc>
                <a:spcPct val="150000"/>
              </a:lnSpc>
              <a:spcBef>
                <a:spcPts val="580"/>
              </a:spcBef>
              <a:buFont typeface="Wingdings" pitchFamily="2" charset="2"/>
              <a:buChar char="v"/>
              <a:defRPr/>
            </a:pPr>
            <a:r>
              <a:rPr lang="en-US" dirty="0"/>
              <a:t> It is the retraction ring which becomes visible and/or palpable during obstructed labor </a:t>
            </a:r>
          </a:p>
          <a:p>
            <a:pPr marL="274320" indent="-274320">
              <a:lnSpc>
                <a:spcPct val="150000"/>
              </a:lnSpc>
              <a:spcBef>
                <a:spcPts val="580"/>
              </a:spcBef>
              <a:buFont typeface="Wingdings" pitchFamily="2" charset="2"/>
              <a:buChar char="v"/>
              <a:defRPr/>
            </a:pPr>
            <a:r>
              <a:rPr lang="en-US" dirty="0"/>
              <a:t>It can be seen as a depression across the abdomen at about the level of the umbilicus.</a:t>
            </a:r>
          </a:p>
        </p:txBody>
      </p:sp>
      <p:sp>
        <p:nvSpPr>
          <p:cNvPr id="64515" name="Slide Number Placeholder 4">
            <a:extLst>
              <a:ext uri="{FF2B5EF4-FFF2-40B4-BE49-F238E27FC236}">
                <a16:creationId xmlns:a16="http://schemas.microsoft.com/office/drawing/2014/main" id="{615FC895-08BD-45B3-BE06-F6A8B5E0C73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71F0284-0BF8-4EAD-AE5D-CAFE93F09E5E}"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50</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5">
            <a:extLst>
              <a:ext uri="{FF2B5EF4-FFF2-40B4-BE49-F238E27FC236}">
                <a16:creationId xmlns:a16="http://schemas.microsoft.com/office/drawing/2014/main" id="{65E90A87-E32F-4526-A129-DD2BA4D833E5}"/>
              </a:ext>
            </a:extLst>
          </p:cNvPr>
          <p:cNvSpPr>
            <a:spLocks noGrp="1" noChangeArrowheads="1"/>
          </p:cNvSpPr>
          <p:nvPr>
            <p:ph type="title"/>
          </p:nvPr>
        </p:nvSpPr>
        <p:spPr>
          <a:xfrm>
            <a:off x="2381250" y="-214313"/>
            <a:ext cx="7772400" cy="1143001"/>
          </a:xfrm>
        </p:spPr>
        <p:txBody>
          <a:bodyPr/>
          <a:lstStyle/>
          <a:p>
            <a:endParaRPr lang="en-US" altLang="en-US"/>
          </a:p>
        </p:txBody>
      </p:sp>
      <p:sp>
        <p:nvSpPr>
          <p:cNvPr id="65539" name="Content Placeholder 6">
            <a:extLst>
              <a:ext uri="{FF2B5EF4-FFF2-40B4-BE49-F238E27FC236}">
                <a16:creationId xmlns:a16="http://schemas.microsoft.com/office/drawing/2014/main" id="{D1D4C458-B21C-478B-8456-9058E24DE6E6}"/>
              </a:ext>
            </a:extLst>
          </p:cNvPr>
          <p:cNvSpPr>
            <a:spLocks noGrp="1" noChangeArrowheads="1"/>
          </p:cNvSpPr>
          <p:nvPr>
            <p:ph sz="half" idx="1"/>
          </p:nvPr>
        </p:nvSpPr>
        <p:spPr bwMode="auto">
          <a:xfrm>
            <a:off x="232229" y="1000125"/>
            <a:ext cx="6292397" cy="5214938"/>
          </a:xfrm>
        </p:spPr>
        <p:txBody>
          <a:bodyPr wrap="square" numCol="1" anchor="t" anchorCtr="0" compatLnSpc="1">
            <a:prstTxWarp prst="textNoShape">
              <a:avLst/>
            </a:prstTxWarp>
            <a:normAutofit/>
          </a:bodyPr>
          <a:lstStyle/>
          <a:p>
            <a:pPr>
              <a:buFont typeface="Wingdings" panose="05000000000000000000" pitchFamily="2" charset="2"/>
              <a:buChar char="v"/>
            </a:pPr>
            <a:r>
              <a:rPr lang="en-US" altLang="en-US" sz="2400" dirty="0">
                <a:latin typeface="Times New Roman" panose="02020603050405020304" pitchFamily="18" charset="0"/>
                <a:cs typeface="Times New Roman" panose="02020603050405020304" pitchFamily="18" charset="0"/>
              </a:rPr>
              <a:t>The ‘three tumor abdomen” is a warning sign of an impending uterine rupture. </a:t>
            </a:r>
          </a:p>
          <a:p>
            <a:pPr>
              <a:buFont typeface="Wingdings" panose="05000000000000000000" pitchFamily="2" charset="2"/>
              <a:buChar char="q"/>
            </a:pPr>
            <a:r>
              <a:rPr lang="en-US" altLang="en-US" sz="2400" dirty="0">
                <a:latin typeface="Times New Roman" panose="02020603050405020304" pitchFamily="18" charset="0"/>
                <a:cs typeface="Times New Roman" panose="02020603050405020304" pitchFamily="18" charset="0"/>
              </a:rPr>
              <a:t>The three tumors are due to:</a:t>
            </a:r>
          </a:p>
          <a:p>
            <a:pPr>
              <a:buFont typeface="Wingdings" panose="05000000000000000000" pitchFamily="2" charset="2"/>
              <a:buChar char="v"/>
            </a:pPr>
            <a:r>
              <a:rPr lang="en-US" altLang="en-US" dirty="0">
                <a:latin typeface="Times New Roman" panose="02020603050405020304" pitchFamily="18" charset="0"/>
                <a:cs typeface="Times New Roman" panose="02020603050405020304" pitchFamily="18" charset="0"/>
              </a:rPr>
              <a:t> Grossly thickened and retracted</a:t>
            </a:r>
          </a:p>
          <a:p>
            <a:pPr>
              <a:buFont typeface="Arial" panose="020B0604020202020204" pitchFamily="34" charset="0"/>
              <a:buNone/>
            </a:pPr>
            <a:r>
              <a:rPr lang="en-US" altLang="en-US" dirty="0">
                <a:latin typeface="Times New Roman" panose="02020603050405020304" pitchFamily="18" charset="0"/>
                <a:cs typeface="Times New Roman" panose="02020603050405020304" pitchFamily="18" charset="0"/>
              </a:rPr>
              <a:t>upper uterine segment above </a:t>
            </a:r>
            <a:r>
              <a:rPr lang="en-US" altLang="en-US" dirty="0" err="1">
                <a:latin typeface="Times New Roman" panose="02020603050405020304" pitchFamily="18" charset="0"/>
                <a:cs typeface="Times New Roman" panose="02020603050405020304" pitchFamily="18" charset="0"/>
              </a:rPr>
              <a:t>Bandl’s</a:t>
            </a:r>
            <a:r>
              <a:rPr lang="en-US" altLang="en-US" dirty="0">
                <a:latin typeface="Times New Roman" panose="02020603050405020304" pitchFamily="18" charset="0"/>
                <a:cs typeface="Times New Roman" panose="02020603050405020304" pitchFamily="18" charset="0"/>
              </a:rPr>
              <a:t> </a:t>
            </a:r>
            <a:r>
              <a:rPr lang="en-US" altLang="en-US" sz="2400" dirty="0">
                <a:latin typeface="Times New Roman" panose="02020603050405020304" pitchFamily="18" charset="0"/>
                <a:cs typeface="Times New Roman" panose="02020603050405020304" pitchFamily="18" charset="0"/>
              </a:rPr>
              <a:t>ring;</a:t>
            </a:r>
          </a:p>
          <a:p>
            <a:pPr>
              <a:buFont typeface="Wingdings" panose="05000000000000000000" pitchFamily="2" charset="2"/>
              <a:buChar char="v"/>
            </a:pPr>
            <a:r>
              <a:rPr lang="en-US" altLang="en-US" dirty="0">
                <a:latin typeface="Times New Roman" panose="02020603050405020304" pitchFamily="18" charset="0"/>
                <a:cs typeface="Times New Roman" panose="02020603050405020304" pitchFamily="18" charset="0"/>
              </a:rPr>
              <a:t> Thinly distended LUS</a:t>
            </a:r>
            <a:r>
              <a:rPr lang="en-US" altLang="en-US" sz="2400" dirty="0">
                <a:latin typeface="Times New Roman" panose="02020603050405020304" pitchFamily="18" charset="0"/>
                <a:cs typeface="Times New Roman" panose="02020603050405020304" pitchFamily="18" charset="0"/>
              </a:rPr>
              <a:t> bellow </a:t>
            </a:r>
          </a:p>
          <a:p>
            <a:pPr>
              <a:buFont typeface="Arial" panose="020B0604020202020204" pitchFamily="34" charset="0"/>
              <a:buNone/>
            </a:pPr>
            <a:r>
              <a:rPr lang="en-US" altLang="en-US" sz="2400" dirty="0">
                <a:latin typeface="Times New Roman" panose="02020603050405020304" pitchFamily="18" charset="0"/>
                <a:cs typeface="Times New Roman" panose="02020603050405020304" pitchFamily="18" charset="0"/>
              </a:rPr>
              <a:t>the ring;</a:t>
            </a:r>
          </a:p>
          <a:p>
            <a:pPr>
              <a:buFont typeface="Wingdings" panose="05000000000000000000" pitchFamily="2" charset="2"/>
              <a:buChar char="v"/>
            </a:pPr>
            <a:r>
              <a:rPr lang="en-US" altLang="en-US" dirty="0">
                <a:latin typeface="Times New Roman" panose="02020603050405020304" pitchFamily="18" charset="0"/>
                <a:cs typeface="Times New Roman" panose="02020603050405020304" pitchFamily="18" charset="0"/>
              </a:rPr>
              <a:t> Fully distended or/and edematous bladder further distending the lower abdomen</a:t>
            </a:r>
            <a:r>
              <a:rPr lang="en-US" altLang="en-US" dirty="0"/>
              <a:t>.</a:t>
            </a:r>
          </a:p>
        </p:txBody>
      </p:sp>
      <p:pic>
        <p:nvPicPr>
          <p:cNvPr id="65540" name="Picture 2">
            <a:extLst>
              <a:ext uri="{FF2B5EF4-FFF2-40B4-BE49-F238E27FC236}">
                <a16:creationId xmlns:a16="http://schemas.microsoft.com/office/drawing/2014/main" id="{4BB21BA7-1612-4E0B-85AE-12EE5FFB8E7A}"/>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381749" y="642937"/>
            <a:ext cx="5578021" cy="6078537"/>
          </a:xfrm>
        </p:spPr>
      </p:pic>
      <p:sp>
        <p:nvSpPr>
          <p:cNvPr id="65541" name="Slide Number Placeholder 4">
            <a:extLst>
              <a:ext uri="{FF2B5EF4-FFF2-40B4-BE49-F238E27FC236}">
                <a16:creationId xmlns:a16="http://schemas.microsoft.com/office/drawing/2014/main" id="{9A387FDC-5115-4537-8ED1-E693B00B8DC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3A1D746-519F-4153-AD9D-E8B2C0AFE645}"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51</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a:extLst>
              <a:ext uri="{FF2B5EF4-FFF2-40B4-BE49-F238E27FC236}">
                <a16:creationId xmlns:a16="http://schemas.microsoft.com/office/drawing/2014/main" id="{D030AB29-4488-4644-B7FF-F3F350DEA2F5}"/>
              </a:ext>
            </a:extLst>
          </p:cNvPr>
          <p:cNvSpPr>
            <a:spLocks noGrp="1"/>
          </p:cNvSpPr>
          <p:nvPr>
            <p:ph type="title"/>
          </p:nvPr>
        </p:nvSpPr>
        <p:spPr>
          <a:xfrm>
            <a:off x="1981200" y="274639"/>
            <a:ext cx="8229600" cy="153987"/>
          </a:xfrm>
        </p:spPr>
        <p:txBody>
          <a:bodyPr rtlCol="0">
            <a:normAutofit fontScale="90000"/>
          </a:bodyPr>
          <a:lstStyle/>
          <a:p>
            <a:pPr>
              <a:defRPr/>
            </a:pPr>
            <a:endParaRPr lang="en-US" sz="800" dirty="0"/>
          </a:p>
        </p:txBody>
      </p:sp>
      <p:sp>
        <p:nvSpPr>
          <p:cNvPr id="70660" name="Content Placeholder 2">
            <a:extLst>
              <a:ext uri="{FF2B5EF4-FFF2-40B4-BE49-F238E27FC236}">
                <a16:creationId xmlns:a16="http://schemas.microsoft.com/office/drawing/2014/main" id="{3CA77BDA-5D65-4A02-972E-1D74F3F73697}"/>
              </a:ext>
            </a:extLst>
          </p:cNvPr>
          <p:cNvSpPr>
            <a:spLocks noGrp="1"/>
          </p:cNvSpPr>
          <p:nvPr>
            <p:ph idx="1"/>
          </p:nvPr>
        </p:nvSpPr>
        <p:spPr>
          <a:xfrm>
            <a:off x="1666876" y="428626"/>
            <a:ext cx="8715375" cy="6215063"/>
          </a:xfrm>
        </p:spPr>
        <p:txBody>
          <a:bodyPr>
            <a:normAutofit lnSpcReduction="10000"/>
          </a:bodyPr>
          <a:lstStyle/>
          <a:p>
            <a:pPr>
              <a:buNone/>
              <a:defRPr/>
            </a:pPr>
            <a:r>
              <a:rPr lang="en-GB" altLang="en-US" b="1"/>
              <a:t>Vaginal examination</a:t>
            </a:r>
          </a:p>
          <a:p>
            <a:pPr>
              <a:buFont typeface="Wingdings" panose="05000000000000000000" pitchFamily="2" charset="2"/>
              <a:buChar char="v"/>
              <a:defRPr/>
            </a:pPr>
            <a:r>
              <a:rPr lang="en-GB" altLang="en-US"/>
              <a:t>Vaginal examination will reveal edematous vulva and cervix.</a:t>
            </a:r>
          </a:p>
          <a:p>
            <a:pPr>
              <a:buFont typeface="Wingdings" panose="05000000000000000000" pitchFamily="2" charset="2"/>
              <a:buChar char="v"/>
              <a:defRPr/>
            </a:pPr>
            <a:r>
              <a:rPr lang="en-GB" altLang="en-US"/>
              <a:t>Foul smelling meconium stained liquor, </a:t>
            </a:r>
          </a:p>
          <a:p>
            <a:pPr>
              <a:buFont typeface="Wingdings" panose="05000000000000000000" pitchFamily="2" charset="2"/>
              <a:buChar char="v"/>
              <a:defRPr/>
            </a:pPr>
            <a:r>
              <a:rPr lang="en-GB" altLang="en-US"/>
              <a:t>Severe caput and moulding </a:t>
            </a:r>
          </a:p>
          <a:p>
            <a:pPr>
              <a:buFont typeface="Wingdings" panose="05000000000000000000" pitchFamily="2" charset="2"/>
              <a:buChar char="v"/>
              <a:defRPr/>
            </a:pPr>
            <a:r>
              <a:rPr lang="en-GB" altLang="en-US"/>
              <a:t>The cervix may or may not be fully dilated and the station may be high or low depending on the level of obstruction.</a:t>
            </a:r>
          </a:p>
          <a:p>
            <a:pPr>
              <a:lnSpc>
                <a:spcPct val="150000"/>
              </a:lnSpc>
              <a:buFont typeface="Wingdings" panose="05000000000000000000" pitchFamily="2" charset="2"/>
              <a:buChar char="v"/>
              <a:defRPr/>
            </a:pPr>
            <a:r>
              <a:rPr lang="en-GB" altLang="en-US"/>
              <a:t>Catheterization is often difficult because of the impacted presenting part necessitating insertion of two fingers behind symphysis pubis to pass Foley catheter and</a:t>
            </a:r>
            <a:r>
              <a:rPr lang="en-US" altLang="en-US"/>
              <a:t> </a:t>
            </a:r>
            <a:r>
              <a:rPr lang="en-US" altLang="en-US" b="1"/>
              <a:t>urine is blood stained.</a:t>
            </a:r>
            <a:r>
              <a:rPr lang="en-GB" altLang="en-US" b="1"/>
              <a:t> </a:t>
            </a:r>
          </a:p>
          <a:p>
            <a:pPr>
              <a:lnSpc>
                <a:spcPct val="150000"/>
              </a:lnSpc>
              <a:buFont typeface="Wingdings" panose="05000000000000000000" pitchFamily="2" charset="2"/>
              <a:buChar char="v"/>
              <a:defRPr/>
            </a:pPr>
            <a:endParaRPr lang="en-US" altLang="en-US"/>
          </a:p>
        </p:txBody>
      </p:sp>
      <p:sp>
        <p:nvSpPr>
          <p:cNvPr id="66564" name="Slide Number Placeholder 4">
            <a:extLst>
              <a:ext uri="{FF2B5EF4-FFF2-40B4-BE49-F238E27FC236}">
                <a16:creationId xmlns:a16="http://schemas.microsoft.com/office/drawing/2014/main" id="{575F1CE5-55D0-4272-A256-B0729376562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8E748A0-AD4D-4171-9C8F-8C58F1017516}"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52</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a:extLst>
              <a:ext uri="{FF2B5EF4-FFF2-40B4-BE49-F238E27FC236}">
                <a16:creationId xmlns:a16="http://schemas.microsoft.com/office/drawing/2014/main" id="{B77085BB-FC1B-4793-BA74-3B0B939E1E35}"/>
              </a:ext>
            </a:extLst>
          </p:cNvPr>
          <p:cNvSpPr>
            <a:spLocks noGrp="1"/>
          </p:cNvSpPr>
          <p:nvPr>
            <p:ph type="title"/>
          </p:nvPr>
        </p:nvSpPr>
        <p:spPr>
          <a:xfrm>
            <a:off x="1981200" y="274639"/>
            <a:ext cx="8229600" cy="153987"/>
          </a:xfrm>
        </p:spPr>
        <p:txBody>
          <a:bodyPr rtlCol="0">
            <a:normAutofit fontScale="90000"/>
          </a:bodyPr>
          <a:lstStyle/>
          <a:p>
            <a:pPr>
              <a:defRPr/>
            </a:pPr>
            <a:endParaRPr lang="en-US" altLang="en-US" sz="800"/>
          </a:p>
        </p:txBody>
      </p:sp>
      <p:sp>
        <p:nvSpPr>
          <p:cNvPr id="67587" name="Content Placeholder 2">
            <a:extLst>
              <a:ext uri="{FF2B5EF4-FFF2-40B4-BE49-F238E27FC236}">
                <a16:creationId xmlns:a16="http://schemas.microsoft.com/office/drawing/2014/main" id="{71A6AB8B-8C27-41FF-8ACB-25DF6C75CC9B}"/>
              </a:ext>
            </a:extLst>
          </p:cNvPr>
          <p:cNvSpPr>
            <a:spLocks noGrp="1" noChangeArrowheads="1"/>
          </p:cNvSpPr>
          <p:nvPr>
            <p:ph idx="1"/>
          </p:nvPr>
        </p:nvSpPr>
        <p:spPr bwMode="auto">
          <a:xfrm>
            <a:off x="1809750" y="642939"/>
            <a:ext cx="8401050" cy="5786437"/>
          </a:xfrm>
        </p:spPr>
        <p:txBody>
          <a:bodyPr wrap="square" numCol="1" anchor="t" anchorCtr="0" compatLnSpc="1">
            <a:prstTxWarp prst="textNoShape">
              <a:avLst/>
            </a:prstTxWarp>
          </a:bodyPr>
          <a:lstStyle/>
          <a:p>
            <a:pPr>
              <a:buFont typeface="Wingdings 2" panose="05020102010507070707" pitchFamily="18" charset="2"/>
              <a:buNone/>
            </a:pPr>
            <a:r>
              <a:rPr lang="en-US" altLang="en-US" b="1">
                <a:solidFill>
                  <a:srgbClr val="FF0000"/>
                </a:solidFill>
              </a:rPr>
              <a:t>After uterine rupture</a:t>
            </a:r>
            <a:endParaRPr lang="en-US" altLang="en-US">
              <a:solidFill>
                <a:srgbClr val="FF0000"/>
              </a:solidFill>
            </a:endParaRPr>
          </a:p>
          <a:p>
            <a:pPr>
              <a:buFont typeface="Wingdings" panose="05000000000000000000" pitchFamily="2" charset="2"/>
              <a:buChar char="v"/>
            </a:pPr>
            <a:r>
              <a:rPr lang="en-US" altLang="en-US" b="1"/>
              <a:t>History</a:t>
            </a:r>
            <a:endParaRPr lang="en-US" altLang="en-US"/>
          </a:p>
          <a:p>
            <a:pPr lvl="1">
              <a:buFont typeface="Wingdings" panose="05000000000000000000" pitchFamily="2" charset="2"/>
              <a:buChar char="v"/>
            </a:pPr>
            <a:r>
              <a:rPr lang="en-US" altLang="en-US"/>
              <a:t>Continuous and very severe abdominal pain </a:t>
            </a:r>
          </a:p>
          <a:p>
            <a:pPr lvl="1">
              <a:buFont typeface="Wingdings" panose="05000000000000000000" pitchFamily="2" charset="2"/>
              <a:buChar char="v"/>
            </a:pPr>
            <a:r>
              <a:rPr lang="en-US" altLang="en-US"/>
              <a:t>Cession of uterine contraction</a:t>
            </a:r>
          </a:p>
          <a:p>
            <a:pPr lvl="1">
              <a:buFont typeface="Wingdings" panose="05000000000000000000" pitchFamily="2" charset="2"/>
              <a:buChar char="v"/>
            </a:pPr>
            <a:r>
              <a:rPr lang="en-US" altLang="en-US"/>
              <a:t>Vaginal bleeding</a:t>
            </a:r>
            <a:r>
              <a:rPr lang="en-US" altLang="en-US" b="1"/>
              <a:t> </a:t>
            </a:r>
            <a:endParaRPr lang="en-US" altLang="en-US"/>
          </a:p>
          <a:p>
            <a:pPr>
              <a:buFont typeface="Wingdings" panose="05000000000000000000" pitchFamily="2" charset="2"/>
              <a:buChar char="v"/>
            </a:pPr>
            <a:r>
              <a:rPr lang="en-US" altLang="en-US" b="1"/>
              <a:t>General examination</a:t>
            </a:r>
            <a:endParaRPr lang="en-US" altLang="en-US"/>
          </a:p>
          <a:p>
            <a:pPr lvl="1">
              <a:buFont typeface="Wingdings" panose="05000000000000000000" pitchFamily="2" charset="2"/>
              <a:buChar char="v"/>
            </a:pPr>
            <a:r>
              <a:rPr lang="en-US" altLang="en-US"/>
              <a:t>Extremely anxious, distressed, with dehydration and shock</a:t>
            </a:r>
          </a:p>
          <a:p>
            <a:pPr lvl="1">
              <a:buFont typeface="Wingdings" panose="05000000000000000000" pitchFamily="2" charset="2"/>
              <a:buChar char="v"/>
            </a:pPr>
            <a:r>
              <a:rPr lang="en-US" altLang="en-US"/>
              <a:t>Pulse and BP may be absent</a:t>
            </a:r>
          </a:p>
          <a:p>
            <a:pPr lvl="1">
              <a:buFont typeface="Wingdings" panose="05000000000000000000" pitchFamily="2" charset="2"/>
              <a:buChar char="v"/>
            </a:pPr>
            <a:r>
              <a:rPr lang="en-US" altLang="en-US"/>
              <a:t>Low blood pressure</a:t>
            </a:r>
          </a:p>
          <a:p>
            <a:pPr>
              <a:buFont typeface="Arial" panose="020B0604020202020204" pitchFamily="34" charset="0"/>
              <a:buNone/>
            </a:pPr>
            <a:r>
              <a:rPr lang="en-US" altLang="en-US" b="1"/>
              <a:t> </a:t>
            </a:r>
            <a:endParaRPr lang="en-US" altLang="en-US"/>
          </a:p>
          <a:p>
            <a:endParaRPr lang="en-US" altLang="en-US"/>
          </a:p>
        </p:txBody>
      </p:sp>
      <p:sp>
        <p:nvSpPr>
          <p:cNvPr id="67588" name="Slide Number Placeholder 4">
            <a:extLst>
              <a:ext uri="{FF2B5EF4-FFF2-40B4-BE49-F238E27FC236}">
                <a16:creationId xmlns:a16="http://schemas.microsoft.com/office/drawing/2014/main" id="{0DDE3FF7-11E4-4BCA-A3E1-E9ECF9218AF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95AA9BBC-BE8D-4096-B38E-0CA069B2E315}"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53</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Content Placeholder 2">
            <a:extLst>
              <a:ext uri="{FF2B5EF4-FFF2-40B4-BE49-F238E27FC236}">
                <a16:creationId xmlns:a16="http://schemas.microsoft.com/office/drawing/2014/main" id="{C10D6E16-7507-413D-809E-4FF61E070E72}"/>
              </a:ext>
            </a:extLst>
          </p:cNvPr>
          <p:cNvSpPr>
            <a:spLocks noGrp="1" noChangeArrowheads="1"/>
          </p:cNvSpPr>
          <p:nvPr>
            <p:ph idx="1"/>
          </p:nvPr>
        </p:nvSpPr>
        <p:spPr bwMode="auto">
          <a:xfrm>
            <a:off x="1666876" y="571500"/>
            <a:ext cx="8543925" cy="5448300"/>
          </a:xfrm>
        </p:spPr>
        <p:txBody>
          <a:bodyPr wrap="square" numCol="1" anchor="t" anchorCtr="0" compatLnSpc="1">
            <a:prstTxWarp prst="textNoShape">
              <a:avLst/>
            </a:prstTxWarp>
          </a:bodyPr>
          <a:lstStyle/>
          <a:p>
            <a:r>
              <a:rPr lang="en-US" altLang="en-US" b="1"/>
              <a:t>Abdominal examination after uterine rupture</a:t>
            </a:r>
            <a:endParaRPr lang="en-US" altLang="en-US"/>
          </a:p>
          <a:p>
            <a:pPr lvl="1">
              <a:buFont typeface="Wingdings" panose="05000000000000000000" pitchFamily="2" charset="2"/>
              <a:buChar char="v"/>
            </a:pPr>
            <a:r>
              <a:rPr lang="en-US" altLang="en-US"/>
              <a:t> Greatly distended, tender abdomen and uterus is difficult to feel</a:t>
            </a:r>
          </a:p>
          <a:p>
            <a:pPr lvl="1">
              <a:buFont typeface="Wingdings" panose="05000000000000000000" pitchFamily="2" charset="2"/>
              <a:buChar char="v"/>
            </a:pPr>
            <a:r>
              <a:rPr lang="en-US" altLang="en-US"/>
              <a:t> Fetal parts are easily felt</a:t>
            </a:r>
          </a:p>
          <a:p>
            <a:pPr lvl="1">
              <a:buFont typeface="Wingdings" panose="05000000000000000000" pitchFamily="2" charset="2"/>
              <a:buChar char="v"/>
            </a:pPr>
            <a:r>
              <a:rPr lang="en-GB" altLang="en-US"/>
              <a:t> Lie and presentation may be difficult to detect as the baby has been displaced into the peritoneal cavity.</a:t>
            </a:r>
            <a:r>
              <a:rPr lang="en-US" altLang="en-US"/>
              <a:t>,</a:t>
            </a:r>
          </a:p>
          <a:p>
            <a:pPr lvl="1">
              <a:buFont typeface="Wingdings" panose="05000000000000000000" pitchFamily="2" charset="2"/>
              <a:buChar char="v"/>
            </a:pPr>
            <a:r>
              <a:rPr lang="en-US" altLang="en-US"/>
              <a:t> Positive shifting dullness</a:t>
            </a:r>
            <a:r>
              <a:rPr lang="en-GB" altLang="en-US"/>
              <a:t> -suggestive of hemoperitoneum </a:t>
            </a:r>
            <a:endParaRPr lang="en-US" altLang="en-US"/>
          </a:p>
          <a:p>
            <a:pPr lvl="1">
              <a:buFont typeface="Wingdings" panose="05000000000000000000" pitchFamily="2" charset="2"/>
              <a:buChar char="v"/>
            </a:pPr>
            <a:r>
              <a:rPr lang="en-US" altLang="en-US"/>
              <a:t> Abdominal paracentesis - frank blood</a:t>
            </a:r>
          </a:p>
          <a:p>
            <a:pPr lvl="1">
              <a:buFont typeface="Wingdings" panose="05000000000000000000" pitchFamily="2" charset="2"/>
              <a:buChar char="v"/>
            </a:pPr>
            <a:r>
              <a:rPr lang="en-US" altLang="en-US"/>
              <a:t> Absent FHR</a:t>
            </a:r>
            <a:r>
              <a:rPr lang="en-US" altLang="en-US" b="1"/>
              <a:t> </a:t>
            </a:r>
            <a:endParaRPr lang="en-US" altLang="en-US"/>
          </a:p>
          <a:p>
            <a:r>
              <a:rPr lang="en-US" altLang="en-US" b="1"/>
              <a:t>Vaginal examination</a:t>
            </a:r>
            <a:endParaRPr lang="en-US" altLang="en-US"/>
          </a:p>
          <a:p>
            <a:pPr lvl="1">
              <a:buFont typeface="Wingdings" panose="05000000000000000000" pitchFamily="2" charset="2"/>
              <a:buChar char="v"/>
            </a:pPr>
            <a:r>
              <a:rPr lang="en-US" altLang="en-US"/>
              <a:t>Impacted fetal head or receded above the pelvic brim</a:t>
            </a:r>
          </a:p>
          <a:p>
            <a:pPr lvl="1">
              <a:buFont typeface="Wingdings" panose="05000000000000000000" pitchFamily="2" charset="2"/>
              <a:buChar char="v"/>
            </a:pPr>
            <a:r>
              <a:rPr lang="en-US" altLang="en-US"/>
              <a:t>Catheterization – blood stained urine</a:t>
            </a:r>
          </a:p>
          <a:p>
            <a:endParaRPr lang="en-US" altLang="en-US"/>
          </a:p>
        </p:txBody>
      </p:sp>
      <p:sp>
        <p:nvSpPr>
          <p:cNvPr id="68611" name="Slide Number Placeholder 4">
            <a:extLst>
              <a:ext uri="{FF2B5EF4-FFF2-40B4-BE49-F238E27FC236}">
                <a16:creationId xmlns:a16="http://schemas.microsoft.com/office/drawing/2014/main" id="{D8354CF0-853C-4893-B9F4-FB9952358FA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AD62D3C-D059-40F4-A636-74287F58930B}"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54</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D63EA36F-D0D8-427C-8048-B6FC6E69BCC0}"/>
              </a:ext>
            </a:extLst>
          </p:cNvPr>
          <p:cNvSpPr>
            <a:spLocks noGrp="1" noChangeArrowheads="1"/>
          </p:cNvSpPr>
          <p:nvPr>
            <p:ph type="title"/>
          </p:nvPr>
        </p:nvSpPr>
        <p:spPr>
          <a:xfrm>
            <a:off x="2309813" y="357188"/>
            <a:ext cx="7772400" cy="500062"/>
          </a:xfrm>
        </p:spPr>
        <p:txBody>
          <a:bodyPr rtlCol="0">
            <a:normAutofit fontScale="90000"/>
          </a:bodyPr>
          <a:lstStyle/>
          <a:p>
            <a:pPr>
              <a:defRPr/>
            </a:pPr>
            <a:r>
              <a:rPr lang="en-GB" sz="3600" b="1" dirty="0"/>
              <a:t>MANAGEMENT</a:t>
            </a:r>
          </a:p>
        </p:txBody>
      </p:sp>
      <p:sp>
        <p:nvSpPr>
          <p:cNvPr id="73732" name="Rectangle 3">
            <a:extLst>
              <a:ext uri="{FF2B5EF4-FFF2-40B4-BE49-F238E27FC236}">
                <a16:creationId xmlns:a16="http://schemas.microsoft.com/office/drawing/2014/main" id="{46FC28C6-428D-4499-97F7-D40DD0965BB9}"/>
              </a:ext>
            </a:extLst>
          </p:cNvPr>
          <p:cNvSpPr>
            <a:spLocks noGrp="1"/>
          </p:cNvSpPr>
          <p:nvPr>
            <p:ph idx="1"/>
          </p:nvPr>
        </p:nvSpPr>
        <p:spPr>
          <a:xfrm>
            <a:off x="1666875" y="1071564"/>
            <a:ext cx="8643938" cy="5286375"/>
          </a:xfrm>
        </p:spPr>
        <p:txBody>
          <a:bodyPr>
            <a:normAutofit fontScale="92500" lnSpcReduction="10000"/>
          </a:bodyPr>
          <a:lstStyle/>
          <a:p>
            <a:pPr>
              <a:lnSpc>
                <a:spcPct val="150000"/>
              </a:lnSpc>
              <a:buNone/>
              <a:defRPr/>
            </a:pPr>
            <a:r>
              <a:rPr lang="en-US" altLang="en-US" b="1" i="1"/>
              <a:t>Treatment Plan</a:t>
            </a:r>
          </a:p>
          <a:p>
            <a:pPr>
              <a:lnSpc>
                <a:spcPct val="150000"/>
              </a:lnSpc>
              <a:defRPr/>
            </a:pPr>
            <a:r>
              <a:rPr lang="en-US" altLang="en-US"/>
              <a:t>The initial management of OL and ruptured uterus involves </a:t>
            </a:r>
            <a:r>
              <a:rPr lang="en-US" altLang="en-US" b="1">
                <a:solidFill>
                  <a:srgbClr val="FF0000"/>
                </a:solidFill>
              </a:rPr>
              <a:t>two concurrently on going activities</a:t>
            </a:r>
            <a:r>
              <a:rPr lang="en-US" altLang="en-US"/>
              <a:t>:</a:t>
            </a:r>
          </a:p>
          <a:p>
            <a:pPr lvl="2">
              <a:lnSpc>
                <a:spcPct val="150000"/>
              </a:lnSpc>
              <a:buFont typeface="Wingdings" panose="05000000000000000000" pitchFamily="2" charset="2"/>
              <a:buChar char="v"/>
              <a:defRPr/>
            </a:pPr>
            <a:r>
              <a:rPr lang="en-US" altLang="en-US" sz="3200"/>
              <a:t> Resuscitation and monitoring of the life endangering conditions such as shock,&amp; sepsis and</a:t>
            </a:r>
          </a:p>
          <a:p>
            <a:pPr lvl="2">
              <a:lnSpc>
                <a:spcPct val="150000"/>
              </a:lnSpc>
              <a:buFont typeface="Wingdings" panose="05000000000000000000" pitchFamily="2" charset="2"/>
              <a:buChar char="v"/>
              <a:defRPr/>
            </a:pPr>
            <a:r>
              <a:rPr lang="en-US" altLang="en-US" sz="3200"/>
              <a:t> Identifying the cause of OL and other complications and treating accordingly</a:t>
            </a:r>
          </a:p>
        </p:txBody>
      </p:sp>
      <p:sp>
        <p:nvSpPr>
          <p:cNvPr id="69636" name="Slide Number Placeholder 4">
            <a:extLst>
              <a:ext uri="{FF2B5EF4-FFF2-40B4-BE49-F238E27FC236}">
                <a16:creationId xmlns:a16="http://schemas.microsoft.com/office/drawing/2014/main" id="{8925C55E-74D8-4107-AF4B-2BFF6D07EB0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70E83576-8E7D-4D80-BBAA-CE2AFB734AFD}"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55</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6850E8CD-7B8E-457D-8046-EB9561A158AD}"/>
              </a:ext>
            </a:extLst>
          </p:cNvPr>
          <p:cNvSpPr>
            <a:spLocks noGrp="1" noChangeArrowheads="1"/>
          </p:cNvSpPr>
          <p:nvPr>
            <p:ph type="title"/>
          </p:nvPr>
        </p:nvSpPr>
        <p:spPr>
          <a:xfrm>
            <a:off x="2438400" y="274639"/>
            <a:ext cx="7772400" cy="511175"/>
          </a:xfrm>
        </p:spPr>
        <p:txBody>
          <a:bodyPr rtlCol="0">
            <a:normAutofit fontScale="90000"/>
          </a:bodyPr>
          <a:lstStyle/>
          <a:p>
            <a:pPr>
              <a:defRPr/>
            </a:pPr>
            <a:r>
              <a:rPr lang="en-GB" sz="3600" b="1" dirty="0"/>
              <a:t>MANAGEMENT</a:t>
            </a:r>
          </a:p>
        </p:txBody>
      </p:sp>
      <p:sp>
        <p:nvSpPr>
          <p:cNvPr id="67588" name="Rectangle 3">
            <a:extLst>
              <a:ext uri="{FF2B5EF4-FFF2-40B4-BE49-F238E27FC236}">
                <a16:creationId xmlns:a16="http://schemas.microsoft.com/office/drawing/2014/main" id="{C7CC362D-805F-4BF9-9B68-D421550C16D1}"/>
              </a:ext>
            </a:extLst>
          </p:cNvPr>
          <p:cNvSpPr>
            <a:spLocks noGrp="1" noChangeArrowheads="1"/>
          </p:cNvSpPr>
          <p:nvPr>
            <p:ph idx="1"/>
          </p:nvPr>
        </p:nvSpPr>
        <p:spPr>
          <a:xfrm>
            <a:off x="1952626" y="642938"/>
            <a:ext cx="8501063" cy="5759450"/>
          </a:xfrm>
        </p:spPr>
        <p:txBody>
          <a:bodyPr>
            <a:normAutofit fontScale="92500" lnSpcReduction="20000"/>
          </a:bodyPr>
          <a:lstStyle/>
          <a:p>
            <a:pPr marL="274320" indent="-274320">
              <a:spcBef>
                <a:spcPts val="580"/>
              </a:spcBef>
              <a:buNone/>
              <a:defRPr/>
            </a:pPr>
            <a:r>
              <a:rPr lang="en-GB" b="1" dirty="0"/>
              <a:t>RESUSCITATION:</a:t>
            </a:r>
          </a:p>
          <a:p>
            <a:pPr marL="274320" indent="-274320">
              <a:lnSpc>
                <a:spcPct val="150000"/>
              </a:lnSpc>
              <a:spcBef>
                <a:spcPts val="580"/>
              </a:spcBef>
              <a:buFont typeface="Wingdings" pitchFamily="2" charset="2"/>
              <a:buChar char="v"/>
              <a:defRPr/>
            </a:pPr>
            <a:r>
              <a:rPr lang="en-GB" dirty="0"/>
              <a:t>If delivery is not imminent or likely to be so shortly, resuscitation is the first step before facilitating transfer of the patient to higher health institution.</a:t>
            </a:r>
          </a:p>
          <a:p>
            <a:pPr marL="274320" indent="-274320">
              <a:lnSpc>
                <a:spcPct val="150000"/>
              </a:lnSpc>
              <a:spcBef>
                <a:spcPts val="580"/>
              </a:spcBef>
              <a:buFont typeface="Wingdings" pitchFamily="2" charset="2"/>
              <a:buChar char="v"/>
              <a:defRPr/>
            </a:pPr>
            <a:r>
              <a:rPr lang="en-GB" dirty="0"/>
              <a:t>In a hospital admit the patient straight to the delivery unit or operating theatre</a:t>
            </a:r>
          </a:p>
          <a:p>
            <a:pPr marL="274320" indent="-274320">
              <a:lnSpc>
                <a:spcPct val="150000"/>
              </a:lnSpc>
              <a:spcBef>
                <a:spcPts val="580"/>
              </a:spcBef>
              <a:buFont typeface="Wingdings" pitchFamily="2" charset="2"/>
              <a:buChar char="v"/>
              <a:defRPr/>
            </a:pPr>
            <a:r>
              <a:rPr lang="en-GB" dirty="0"/>
              <a:t>Update </a:t>
            </a:r>
            <a:r>
              <a:rPr lang="en-GB" dirty="0" err="1"/>
              <a:t>Hct</a:t>
            </a:r>
            <a:r>
              <a:rPr lang="en-GB" dirty="0"/>
              <a:t>, Blood group and </a:t>
            </a:r>
            <a:r>
              <a:rPr lang="en-GB" dirty="0" err="1"/>
              <a:t>Rh</a:t>
            </a:r>
            <a:r>
              <a:rPr lang="en-GB" dirty="0"/>
              <a:t> type, and white blood cell count</a:t>
            </a:r>
          </a:p>
          <a:p>
            <a:pPr marL="274320" indent="-274320">
              <a:lnSpc>
                <a:spcPct val="150000"/>
              </a:lnSpc>
              <a:spcBef>
                <a:spcPts val="580"/>
              </a:spcBef>
              <a:buFont typeface="Wingdings" pitchFamily="2" charset="2"/>
              <a:buChar char="v"/>
              <a:defRPr/>
            </a:pPr>
            <a:r>
              <a:rPr lang="en-GB" dirty="0"/>
              <a:t>Start intravenous fluid right away to correct dehydration</a:t>
            </a:r>
          </a:p>
          <a:p>
            <a:pPr marL="274320" indent="-274320">
              <a:lnSpc>
                <a:spcPct val="150000"/>
              </a:lnSpc>
              <a:spcBef>
                <a:spcPts val="580"/>
              </a:spcBef>
              <a:buFont typeface="Wingdings" pitchFamily="2" charset="2"/>
              <a:buChar char="v"/>
              <a:defRPr/>
            </a:pPr>
            <a:r>
              <a:rPr lang="en-GB" dirty="0"/>
              <a:t>Vital signs should be checked regularly.</a:t>
            </a:r>
            <a:endParaRPr lang="en-GB" sz="2400" dirty="0"/>
          </a:p>
        </p:txBody>
      </p:sp>
      <p:sp>
        <p:nvSpPr>
          <p:cNvPr id="71684" name="Slide Number Placeholder 4">
            <a:extLst>
              <a:ext uri="{FF2B5EF4-FFF2-40B4-BE49-F238E27FC236}">
                <a16:creationId xmlns:a16="http://schemas.microsoft.com/office/drawing/2014/main" id="{18C64576-F890-41B1-B31A-5B5A4796B9F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7FE58A47-2E3E-44E4-A5A8-1BB6431A37EC}"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56</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a:extLst>
              <a:ext uri="{FF2B5EF4-FFF2-40B4-BE49-F238E27FC236}">
                <a16:creationId xmlns:a16="http://schemas.microsoft.com/office/drawing/2014/main" id="{B2111BCE-CB39-4419-B59C-8E8B9D934880}"/>
              </a:ext>
            </a:extLst>
          </p:cNvPr>
          <p:cNvSpPr>
            <a:spLocks noGrp="1"/>
          </p:cNvSpPr>
          <p:nvPr>
            <p:ph type="title"/>
          </p:nvPr>
        </p:nvSpPr>
        <p:spPr>
          <a:xfrm>
            <a:off x="2024064" y="274639"/>
            <a:ext cx="8186737" cy="439737"/>
          </a:xfrm>
        </p:spPr>
        <p:txBody>
          <a:bodyPr rtlCol="0">
            <a:normAutofit fontScale="90000"/>
          </a:bodyPr>
          <a:lstStyle/>
          <a:p>
            <a:pPr>
              <a:defRPr/>
            </a:pPr>
            <a:r>
              <a:rPr lang="en-US" altLang="en-US" sz="3200" b="1"/>
              <a:t>Resuscitation</a:t>
            </a:r>
            <a:r>
              <a:rPr lang="en-US" altLang="en-US" sz="3200"/>
              <a:t/>
            </a:r>
            <a:br>
              <a:rPr lang="en-US" altLang="en-US" sz="3200"/>
            </a:br>
            <a:endParaRPr lang="en-US" altLang="en-US" sz="3200"/>
          </a:p>
        </p:txBody>
      </p:sp>
      <p:sp>
        <p:nvSpPr>
          <p:cNvPr id="73731" name="Content Placeholder 2">
            <a:extLst>
              <a:ext uri="{FF2B5EF4-FFF2-40B4-BE49-F238E27FC236}">
                <a16:creationId xmlns:a16="http://schemas.microsoft.com/office/drawing/2014/main" id="{3B9681D4-6636-47E1-8A3F-2F244C57EA45}"/>
              </a:ext>
            </a:extLst>
          </p:cNvPr>
          <p:cNvSpPr>
            <a:spLocks noGrp="1" noChangeArrowheads="1"/>
          </p:cNvSpPr>
          <p:nvPr>
            <p:ph idx="1"/>
          </p:nvPr>
        </p:nvSpPr>
        <p:spPr bwMode="auto">
          <a:xfrm>
            <a:off x="1738314" y="642939"/>
            <a:ext cx="8715375" cy="5857875"/>
          </a:xfrm>
        </p:spPr>
        <p:txBody>
          <a:bodyPr wrap="square" numCol="1" anchor="t" anchorCtr="0" compatLnSpc="1">
            <a:prstTxWarp prst="textNoShape">
              <a:avLst/>
            </a:prstTxWarp>
          </a:bodyPr>
          <a:lstStyle/>
          <a:p>
            <a:pPr lvl="2">
              <a:buFont typeface="Wingdings 2" panose="05020102010507070707" pitchFamily="18" charset="2"/>
              <a:buNone/>
            </a:pPr>
            <a:r>
              <a:rPr lang="en-US" altLang="en-US" sz="2800" b="1"/>
              <a:t>Fluid and electrolyte replacement</a:t>
            </a:r>
          </a:p>
          <a:p>
            <a:pPr>
              <a:lnSpc>
                <a:spcPct val="150000"/>
              </a:lnSpc>
              <a:buFont typeface="Wingdings" panose="05000000000000000000" pitchFamily="2" charset="2"/>
              <a:buChar char="q"/>
            </a:pPr>
            <a:r>
              <a:rPr lang="en-US" altLang="en-US"/>
              <a:t> Shock, dehydration add ketotic </a:t>
            </a:r>
          </a:p>
          <a:p>
            <a:pPr>
              <a:lnSpc>
                <a:spcPct val="150000"/>
              </a:lnSpc>
              <a:buFont typeface="Wingdings" panose="05000000000000000000" pitchFamily="2" charset="2"/>
              <a:buChar char="v"/>
            </a:pPr>
            <a:r>
              <a:rPr lang="en-US" altLang="en-US"/>
              <a:t>Rehydration with  ctystaloids of intravenous fluids and at least 1 liter should be run fast </a:t>
            </a:r>
          </a:p>
          <a:p>
            <a:pPr>
              <a:lnSpc>
                <a:spcPct val="150000"/>
              </a:lnSpc>
              <a:buFont typeface="Wingdings" panose="05000000000000000000" pitchFamily="2" charset="2"/>
              <a:buChar char="v"/>
            </a:pPr>
            <a:r>
              <a:rPr lang="en-GB" altLang="en-US"/>
              <a:t>Start Oxygen 6 lit/min  if there is fetal distress or maternal distress</a:t>
            </a:r>
          </a:p>
          <a:p>
            <a:pPr>
              <a:lnSpc>
                <a:spcPct val="150000"/>
              </a:lnSpc>
              <a:buFont typeface="Wingdings" panose="05000000000000000000" pitchFamily="2" charset="2"/>
              <a:buChar char="v"/>
            </a:pPr>
            <a:r>
              <a:rPr lang="en-US" altLang="en-US"/>
              <a:t>If the patient is in shock (hemorrhagic or septic), treat shock aggressively.</a:t>
            </a:r>
            <a:endParaRPr lang="en-GB" altLang="en-US">
              <a:solidFill>
                <a:srgbClr val="FF0000"/>
              </a:solidFill>
            </a:endParaRPr>
          </a:p>
          <a:p>
            <a:pPr>
              <a:buFont typeface="Wingdings" panose="05000000000000000000" pitchFamily="2" charset="2"/>
              <a:buChar char="v"/>
            </a:pPr>
            <a:endParaRPr lang="en-US" altLang="en-US"/>
          </a:p>
        </p:txBody>
      </p:sp>
      <p:sp>
        <p:nvSpPr>
          <p:cNvPr id="73732" name="Slide Number Placeholder 4">
            <a:extLst>
              <a:ext uri="{FF2B5EF4-FFF2-40B4-BE49-F238E27FC236}">
                <a16:creationId xmlns:a16="http://schemas.microsoft.com/office/drawing/2014/main" id="{9808282D-1048-4C1F-B03E-733FC3F9A69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8A63EB4-E4FD-4073-B295-7F06FF7343D4}"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57</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a:extLst>
              <a:ext uri="{FF2B5EF4-FFF2-40B4-BE49-F238E27FC236}">
                <a16:creationId xmlns:a16="http://schemas.microsoft.com/office/drawing/2014/main" id="{64AEF9FF-FB8D-4926-BD0A-D198BBAD6DCA}"/>
              </a:ext>
            </a:extLst>
          </p:cNvPr>
          <p:cNvSpPr>
            <a:spLocks noGrp="1"/>
          </p:cNvSpPr>
          <p:nvPr>
            <p:ph type="title"/>
          </p:nvPr>
        </p:nvSpPr>
        <p:spPr>
          <a:xfrm>
            <a:off x="1981200" y="274638"/>
            <a:ext cx="8229600" cy="82550"/>
          </a:xfrm>
        </p:spPr>
        <p:txBody>
          <a:bodyPr rtlCol="0">
            <a:normAutofit fontScale="90000"/>
          </a:bodyPr>
          <a:lstStyle/>
          <a:p>
            <a:pPr>
              <a:defRPr/>
            </a:pPr>
            <a:endParaRPr lang="en-US" sz="800" dirty="0"/>
          </a:p>
        </p:txBody>
      </p:sp>
      <p:sp>
        <p:nvSpPr>
          <p:cNvPr id="74755" name="Content Placeholder 2">
            <a:extLst>
              <a:ext uri="{FF2B5EF4-FFF2-40B4-BE49-F238E27FC236}">
                <a16:creationId xmlns:a16="http://schemas.microsoft.com/office/drawing/2014/main" id="{B9F30483-61F3-4B5B-9A5C-1F19AC65BF2B}"/>
              </a:ext>
            </a:extLst>
          </p:cNvPr>
          <p:cNvSpPr>
            <a:spLocks noGrp="1" noChangeArrowheads="1"/>
          </p:cNvSpPr>
          <p:nvPr>
            <p:ph idx="1"/>
          </p:nvPr>
        </p:nvSpPr>
        <p:spPr bwMode="auto">
          <a:xfrm>
            <a:off x="1666875" y="571500"/>
            <a:ext cx="8858250" cy="5448300"/>
          </a:xfrm>
        </p:spPr>
        <p:txBody>
          <a:bodyPr wrap="square" numCol="1" anchor="t" anchorCtr="0" compatLnSpc="1">
            <a:prstTxWarp prst="textNoShape">
              <a:avLst/>
            </a:prstTxWarp>
          </a:bodyPr>
          <a:lstStyle/>
          <a:p>
            <a:pPr>
              <a:lnSpc>
                <a:spcPct val="150000"/>
              </a:lnSpc>
              <a:buFont typeface="Wingdings" panose="05000000000000000000" pitchFamily="2" charset="2"/>
              <a:buChar char="v"/>
            </a:pPr>
            <a:r>
              <a:rPr lang="en-US" altLang="en-US"/>
              <a:t>With the ongoing resuscitation, preparation for operative interventions (e.g., availing cross matched bloods,organizing the OR), has to be undertaken so that measures to stop bleeding (e.g., hysterectomy for ruptured uterus) are done as soon as possible.</a:t>
            </a:r>
          </a:p>
          <a:p>
            <a:pPr>
              <a:lnSpc>
                <a:spcPct val="150000"/>
              </a:lnSpc>
              <a:buFont typeface="Wingdings" panose="05000000000000000000" pitchFamily="2" charset="2"/>
              <a:buChar char="v"/>
            </a:pPr>
            <a:r>
              <a:rPr lang="en-US" altLang="en-US" b="1">
                <a:solidFill>
                  <a:srgbClr val="0070C0"/>
                </a:solidFill>
              </a:rPr>
              <a:t> Whenever there is ongoing bleeding (as in ruptured uterus), laparotomy should not be delayed till patient is resuscitated out of shock.</a:t>
            </a:r>
          </a:p>
        </p:txBody>
      </p:sp>
      <p:sp>
        <p:nvSpPr>
          <p:cNvPr id="74756" name="Slide Number Placeholder 4">
            <a:extLst>
              <a:ext uri="{FF2B5EF4-FFF2-40B4-BE49-F238E27FC236}">
                <a16:creationId xmlns:a16="http://schemas.microsoft.com/office/drawing/2014/main" id="{FA315CAC-D9AE-4D4B-AC5E-E3831EFBF18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41391C04-8821-4271-9470-9413FA45EEDB}"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58</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a:extLst>
              <a:ext uri="{FF2B5EF4-FFF2-40B4-BE49-F238E27FC236}">
                <a16:creationId xmlns:a16="http://schemas.microsoft.com/office/drawing/2014/main" id="{BE85D041-3F75-48E7-9DAB-9551249311CC}"/>
              </a:ext>
            </a:extLst>
          </p:cNvPr>
          <p:cNvSpPr>
            <a:spLocks noGrp="1" noChangeArrowheads="1"/>
          </p:cNvSpPr>
          <p:nvPr>
            <p:ph type="title"/>
          </p:nvPr>
        </p:nvSpPr>
        <p:spPr>
          <a:xfrm>
            <a:off x="1981200" y="274639"/>
            <a:ext cx="8229600" cy="439737"/>
          </a:xfrm>
        </p:spPr>
        <p:txBody>
          <a:bodyPr/>
          <a:lstStyle/>
          <a:p>
            <a:endParaRPr lang="en-US" altLang="en-US" sz="800"/>
          </a:p>
        </p:txBody>
      </p:sp>
      <p:sp>
        <p:nvSpPr>
          <p:cNvPr id="75779" name="Content Placeholder 2">
            <a:extLst>
              <a:ext uri="{FF2B5EF4-FFF2-40B4-BE49-F238E27FC236}">
                <a16:creationId xmlns:a16="http://schemas.microsoft.com/office/drawing/2014/main" id="{A56DC680-B195-4600-B4CC-12B4956D674C}"/>
              </a:ext>
            </a:extLst>
          </p:cNvPr>
          <p:cNvSpPr>
            <a:spLocks noGrp="1" noChangeArrowheads="1"/>
          </p:cNvSpPr>
          <p:nvPr>
            <p:ph idx="1"/>
          </p:nvPr>
        </p:nvSpPr>
        <p:spPr bwMode="auto">
          <a:xfrm>
            <a:off x="1981200" y="785813"/>
            <a:ext cx="8229600" cy="5340350"/>
          </a:xfrm>
        </p:spPr>
        <p:txBody>
          <a:bodyPr wrap="square" numCol="1" anchor="t" anchorCtr="0" compatLnSpc="1">
            <a:prstTxWarp prst="textNoShape">
              <a:avLst/>
            </a:prstTxWarp>
            <a:normAutofit fontScale="92500"/>
          </a:bodyPr>
          <a:lstStyle/>
          <a:p>
            <a:pPr>
              <a:lnSpc>
                <a:spcPct val="150000"/>
              </a:lnSpc>
              <a:buFont typeface="Wingdings" panose="05000000000000000000" pitchFamily="2" charset="2"/>
              <a:buChar char="v"/>
            </a:pPr>
            <a:r>
              <a:rPr lang="en-GB" altLang="en-US" b="1"/>
              <a:t>Start broad spectrum antibiotics</a:t>
            </a:r>
            <a:r>
              <a:rPr lang="en-GB" altLang="en-US"/>
              <a:t>.</a:t>
            </a:r>
          </a:p>
          <a:p>
            <a:pPr>
              <a:lnSpc>
                <a:spcPct val="150000"/>
              </a:lnSpc>
              <a:buFont typeface="Wingdings" panose="05000000000000000000" pitchFamily="2" charset="2"/>
              <a:buChar char="v"/>
            </a:pPr>
            <a:r>
              <a:rPr lang="en-US" altLang="en-US"/>
              <a:t> Give antibiotics if there are signs of infection, or the membranes have been ruptured for 12 hours or more.</a:t>
            </a:r>
            <a:r>
              <a:rPr lang="en-GB" altLang="en-US"/>
              <a:t> </a:t>
            </a:r>
          </a:p>
          <a:p>
            <a:pPr lvl="1">
              <a:lnSpc>
                <a:spcPct val="150000"/>
              </a:lnSpc>
              <a:buFont typeface="Wingdings" panose="05000000000000000000" pitchFamily="2" charset="2"/>
              <a:buChar char="v"/>
            </a:pPr>
            <a:r>
              <a:rPr lang="en-GB" altLang="en-US" b="1">
                <a:solidFill>
                  <a:srgbClr val="002060"/>
                </a:solidFill>
              </a:rPr>
              <a:t>Ampicillin </a:t>
            </a:r>
          </a:p>
          <a:p>
            <a:pPr lvl="1">
              <a:lnSpc>
                <a:spcPct val="150000"/>
              </a:lnSpc>
              <a:buFont typeface="Wingdings" panose="05000000000000000000" pitchFamily="2" charset="2"/>
              <a:buChar char="v"/>
            </a:pPr>
            <a:r>
              <a:rPr lang="en-GB" altLang="en-US" b="1">
                <a:solidFill>
                  <a:srgbClr val="002060"/>
                </a:solidFill>
              </a:rPr>
              <a:t>Chloramphenicol and</a:t>
            </a:r>
          </a:p>
          <a:p>
            <a:pPr lvl="1">
              <a:lnSpc>
                <a:spcPct val="150000"/>
              </a:lnSpc>
              <a:buFont typeface="Wingdings" panose="05000000000000000000" pitchFamily="2" charset="2"/>
              <a:buChar char="v"/>
            </a:pPr>
            <a:r>
              <a:rPr lang="en-GB" altLang="en-US" b="1">
                <a:solidFill>
                  <a:srgbClr val="002060"/>
                </a:solidFill>
              </a:rPr>
              <a:t>Gentamycin. </a:t>
            </a:r>
          </a:p>
          <a:p>
            <a:pPr lvl="1">
              <a:lnSpc>
                <a:spcPct val="150000"/>
              </a:lnSpc>
              <a:buFont typeface="Wingdings" panose="05000000000000000000" pitchFamily="2" charset="2"/>
              <a:buChar char="v"/>
            </a:pPr>
            <a:r>
              <a:rPr lang="en-GB" altLang="en-US"/>
              <a:t>Clindamycin and Metronidazole iv are alternatives to Chloramphenicol </a:t>
            </a:r>
          </a:p>
          <a:p>
            <a:endParaRPr lang="en-US" altLang="en-US"/>
          </a:p>
        </p:txBody>
      </p:sp>
      <p:sp>
        <p:nvSpPr>
          <p:cNvPr id="75780" name="Slide Number Placeholder 4">
            <a:extLst>
              <a:ext uri="{FF2B5EF4-FFF2-40B4-BE49-F238E27FC236}">
                <a16:creationId xmlns:a16="http://schemas.microsoft.com/office/drawing/2014/main" id="{CAC2C4B4-A0ED-4995-A9C4-AFC88ED5D58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98C5455-36B0-4B3F-810B-17271803DF42}"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59</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a:extLst>
              <a:ext uri="{FF2B5EF4-FFF2-40B4-BE49-F238E27FC236}">
                <a16:creationId xmlns:a16="http://schemas.microsoft.com/office/drawing/2014/main" id="{07D009E7-9E22-423F-B0AE-E8A9279856C4}"/>
              </a:ext>
            </a:extLst>
          </p:cNvPr>
          <p:cNvSpPr>
            <a:spLocks noGrp="1"/>
          </p:cNvSpPr>
          <p:nvPr>
            <p:ph idx="1"/>
          </p:nvPr>
        </p:nvSpPr>
        <p:spPr>
          <a:xfrm>
            <a:off x="533400" y="188914"/>
            <a:ext cx="10134600" cy="6383337"/>
          </a:xfrm>
        </p:spPr>
        <p:txBody>
          <a:bodyPr>
            <a:normAutofit fontScale="92500" lnSpcReduction="20000"/>
          </a:bodyPr>
          <a:lstStyle/>
          <a:p>
            <a:pPr marL="0" indent="0">
              <a:lnSpc>
                <a:spcPct val="150000"/>
              </a:lnSpc>
              <a:buNone/>
              <a:defRPr/>
            </a:pPr>
            <a:r>
              <a:rPr lang="en-US" altLang="en-US" sz="3200" b="1" dirty="0"/>
              <a:t>Dystocia ( difficult labor) </a:t>
            </a:r>
            <a:r>
              <a:rPr lang="en-US" altLang="en-US" sz="3200" b="1" dirty="0" err="1"/>
              <a:t>cont</a:t>
            </a:r>
            <a:r>
              <a:rPr lang="en-US" altLang="en-US" sz="3200" b="1" dirty="0"/>
              <a:t>……</a:t>
            </a:r>
          </a:p>
          <a:p>
            <a:pPr marL="0" indent="0">
              <a:lnSpc>
                <a:spcPct val="150000"/>
              </a:lnSpc>
              <a:buNone/>
              <a:defRPr/>
            </a:pPr>
            <a:r>
              <a:rPr lang="en-US" altLang="en-US" b="1" u="sng" dirty="0">
                <a:solidFill>
                  <a:srgbClr val="FF0000"/>
                </a:solidFill>
              </a:rPr>
              <a:t>Causes of Dystocia</a:t>
            </a:r>
            <a:r>
              <a:rPr lang="en-US" altLang="en-US" b="1" dirty="0">
                <a:solidFill>
                  <a:srgbClr val="FF0000"/>
                </a:solidFill>
              </a:rPr>
              <a:t>:   </a:t>
            </a:r>
            <a:r>
              <a:rPr lang="en-US" altLang="en-US" b="1" dirty="0"/>
              <a:t>Mainly the 4 Ps</a:t>
            </a:r>
          </a:p>
          <a:p>
            <a:pPr>
              <a:lnSpc>
                <a:spcPct val="150000"/>
              </a:lnSpc>
              <a:defRPr/>
            </a:pPr>
            <a:r>
              <a:rPr lang="en-US" altLang="en-US" dirty="0"/>
              <a:t>Mainly it arises from </a:t>
            </a:r>
            <a:r>
              <a:rPr lang="en-US" altLang="en-US" b="1" dirty="0"/>
              <a:t>four </a:t>
            </a:r>
            <a:r>
              <a:rPr lang="en-US" altLang="en-US" dirty="0"/>
              <a:t>distinct abnormalities that may exist singly or in combination:</a:t>
            </a:r>
          </a:p>
          <a:p>
            <a:pPr>
              <a:lnSpc>
                <a:spcPct val="150000"/>
              </a:lnSpc>
              <a:buNone/>
              <a:defRPr/>
            </a:pPr>
            <a:r>
              <a:rPr lang="en-US" altLang="en-US" dirty="0"/>
              <a:t> </a:t>
            </a:r>
            <a:r>
              <a:rPr lang="en-US" altLang="en-US" b="1" dirty="0">
                <a:solidFill>
                  <a:srgbClr val="FF0000"/>
                </a:solidFill>
              </a:rPr>
              <a:t>1. Power(expulsive force)  abnormalities</a:t>
            </a:r>
          </a:p>
          <a:p>
            <a:pPr>
              <a:lnSpc>
                <a:spcPct val="150000"/>
              </a:lnSpc>
              <a:buFont typeface="Wingdings" panose="05000000000000000000" pitchFamily="2" charset="2"/>
              <a:buChar char="v"/>
              <a:defRPr/>
            </a:pPr>
            <a:r>
              <a:rPr lang="en-US" altLang="en-US" b="1" dirty="0"/>
              <a:t> </a:t>
            </a:r>
            <a:r>
              <a:rPr lang="en-US" altLang="en-US" dirty="0"/>
              <a:t>Uterine contractions may be insufficiently strong or inappropriately coordinated to efface and dilate the cervix—</a:t>
            </a:r>
            <a:r>
              <a:rPr lang="en-US" altLang="en-US" b="1" dirty="0">
                <a:solidFill>
                  <a:srgbClr val="FF0000"/>
                </a:solidFill>
              </a:rPr>
              <a:t>uterine dysfunction</a:t>
            </a:r>
            <a:r>
              <a:rPr lang="en-US" altLang="en-US" dirty="0"/>
              <a:t> </a:t>
            </a:r>
          </a:p>
          <a:p>
            <a:pPr>
              <a:lnSpc>
                <a:spcPct val="150000"/>
              </a:lnSpc>
              <a:buFont typeface="Wingdings" panose="05000000000000000000" pitchFamily="2" charset="2"/>
              <a:buChar char="v"/>
              <a:defRPr/>
            </a:pPr>
            <a:r>
              <a:rPr lang="en-US" altLang="en-US" dirty="0"/>
              <a:t>There may be inadequate voluntary maternal muscle effort during second-stage of labor  </a:t>
            </a:r>
            <a:endParaRPr lang="en-US" altLang="en-US" b="1" dirty="0">
              <a:solidFill>
                <a:srgbClr val="FF0000"/>
              </a:solidFill>
            </a:endParaRPr>
          </a:p>
          <a:p>
            <a:pPr>
              <a:lnSpc>
                <a:spcPct val="150000"/>
              </a:lnSpc>
              <a:buNone/>
              <a:defRPr/>
            </a:pPr>
            <a:r>
              <a:rPr lang="en-US" altLang="en-US" dirty="0"/>
              <a:t>  </a:t>
            </a:r>
          </a:p>
        </p:txBody>
      </p:sp>
      <p:sp>
        <p:nvSpPr>
          <p:cNvPr id="8195" name="Slide Number Placeholder 4">
            <a:extLst>
              <a:ext uri="{FF2B5EF4-FFF2-40B4-BE49-F238E27FC236}">
                <a16:creationId xmlns:a16="http://schemas.microsoft.com/office/drawing/2014/main" id="{0EF4A8DE-73B5-403F-AEC2-37B4A0AC9CF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F96F5BA-ACD4-456A-A21C-3362235B35D9}"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6</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Content Placeholder 2">
            <a:extLst>
              <a:ext uri="{FF2B5EF4-FFF2-40B4-BE49-F238E27FC236}">
                <a16:creationId xmlns:a16="http://schemas.microsoft.com/office/drawing/2014/main" id="{30C501C4-B62E-4146-88D1-935F9632ACBF}"/>
              </a:ext>
            </a:extLst>
          </p:cNvPr>
          <p:cNvSpPr>
            <a:spLocks noGrp="1" noChangeArrowheads="1"/>
          </p:cNvSpPr>
          <p:nvPr>
            <p:ph idx="1"/>
          </p:nvPr>
        </p:nvSpPr>
        <p:spPr bwMode="auto">
          <a:xfrm>
            <a:off x="159657" y="571500"/>
            <a:ext cx="11538857" cy="6000750"/>
          </a:xfrm>
        </p:spPr>
        <p:txBody>
          <a:bodyPr wrap="square" numCol="1" anchor="t" anchorCtr="0" compatLnSpc="1">
            <a:prstTxWarp prst="textNoShape">
              <a:avLst/>
            </a:prstTxWarp>
            <a:normAutofit fontScale="92500"/>
          </a:bodyPr>
          <a:lstStyle/>
          <a:p>
            <a:pPr lvl="2" algn="just">
              <a:buFont typeface="Wingdings 2" panose="05020102010507070707" pitchFamily="18" charset="2"/>
              <a:buNone/>
            </a:pPr>
            <a:r>
              <a:rPr lang="en-US" altLang="en-US" sz="2800" b="1" dirty="0"/>
              <a:t>Control infection with </a:t>
            </a:r>
            <a:endParaRPr lang="en-US" altLang="en-US" sz="2800" dirty="0"/>
          </a:p>
          <a:p>
            <a:pPr lvl="1" algn="just">
              <a:lnSpc>
                <a:spcPct val="150000"/>
              </a:lnSpc>
              <a:buFont typeface="Wingdings" panose="05000000000000000000" pitchFamily="2" charset="2"/>
              <a:buChar char="v"/>
            </a:pPr>
            <a:r>
              <a:rPr lang="en-US" altLang="en-US" dirty="0"/>
              <a:t>Broad spectrum antibiotics</a:t>
            </a:r>
          </a:p>
          <a:p>
            <a:pPr lvl="1" algn="just">
              <a:lnSpc>
                <a:spcPct val="150000"/>
              </a:lnSpc>
              <a:buFont typeface="Wingdings" panose="05000000000000000000" pitchFamily="2" charset="2"/>
              <a:buChar char="v"/>
            </a:pPr>
            <a:r>
              <a:rPr lang="en-US" altLang="en-US" dirty="0"/>
              <a:t> Ampicillin 2gm IV, QID </a:t>
            </a:r>
            <a:r>
              <a:rPr lang="en-US" altLang="en-US" b="1" dirty="0"/>
              <a:t>plus</a:t>
            </a:r>
            <a:r>
              <a:rPr lang="en-US" altLang="en-US" dirty="0"/>
              <a:t>  Chloramphenicol 1gm IV, QID and Gentamycin 80mg IV, TID  OR</a:t>
            </a:r>
          </a:p>
          <a:p>
            <a:pPr lvl="1" algn="just">
              <a:lnSpc>
                <a:spcPct val="150000"/>
              </a:lnSpc>
              <a:buFont typeface="Wingdings" panose="05000000000000000000" pitchFamily="2" charset="2"/>
              <a:buChar char="v"/>
            </a:pPr>
            <a:r>
              <a:rPr lang="en-US" altLang="en-US" dirty="0" err="1"/>
              <a:t>Ceftriaxon</a:t>
            </a:r>
            <a:r>
              <a:rPr lang="en-US" altLang="en-US" dirty="0"/>
              <a:t> 1gm IV, BID plus Metronidazole 500gm IV, TID AND</a:t>
            </a:r>
          </a:p>
          <a:p>
            <a:pPr algn="just">
              <a:lnSpc>
                <a:spcPct val="150000"/>
              </a:lnSpc>
              <a:buFont typeface="Wingdings" panose="05000000000000000000" pitchFamily="2" charset="2"/>
              <a:buChar char="v"/>
            </a:pPr>
            <a:r>
              <a:rPr lang="en-US" altLang="en-US" dirty="0"/>
              <a:t>Crystalline penicillin 2 mega units IV Q 2 hourly (For infections by gas-forming organisms) </a:t>
            </a:r>
          </a:p>
          <a:p>
            <a:pPr lvl="1" algn="just">
              <a:lnSpc>
                <a:spcPct val="150000"/>
              </a:lnSpc>
              <a:buFont typeface="Wingdings" panose="05000000000000000000" pitchFamily="2" charset="2"/>
              <a:buChar char="v"/>
            </a:pPr>
            <a:r>
              <a:rPr lang="en-US" altLang="en-US" dirty="0"/>
              <a:t>Hydrocortisone initial dose 200-400 mg IV followed by 100-200 mg IV, 4 hourly (If there is septic shock).</a:t>
            </a:r>
          </a:p>
          <a:p>
            <a:pPr lvl="1" algn="just">
              <a:lnSpc>
                <a:spcPct val="150000"/>
              </a:lnSpc>
              <a:buFont typeface="Wingdings" panose="05000000000000000000" pitchFamily="2" charset="2"/>
              <a:buChar char="v"/>
            </a:pPr>
            <a:r>
              <a:rPr lang="en-US" altLang="en-US" dirty="0"/>
              <a:t>A</a:t>
            </a:r>
            <a:r>
              <a:rPr lang="en-US" altLang="en-US" dirty="0">
                <a:solidFill>
                  <a:srgbClr val="FF0000"/>
                </a:solidFill>
              </a:rPr>
              <a:t> </a:t>
            </a:r>
            <a:r>
              <a:rPr lang="en-US" altLang="en-US" dirty="0"/>
              <a:t>titrated infusion of </a:t>
            </a:r>
            <a:r>
              <a:rPr lang="en-US" altLang="en-US" dirty="0" err="1"/>
              <a:t>Dopamin</a:t>
            </a:r>
            <a:r>
              <a:rPr lang="en-US" altLang="en-US" dirty="0"/>
              <a:t> for </a:t>
            </a:r>
            <a:r>
              <a:rPr lang="en-US" altLang="en-US" dirty="0" err="1"/>
              <a:t>hypovolumic</a:t>
            </a:r>
            <a:r>
              <a:rPr lang="en-US" altLang="en-US" dirty="0"/>
              <a:t> shock with low urine out put and not corrected with IV fluids.</a:t>
            </a:r>
          </a:p>
        </p:txBody>
      </p:sp>
      <p:sp>
        <p:nvSpPr>
          <p:cNvPr id="76803" name="Slide Number Placeholder 4">
            <a:extLst>
              <a:ext uri="{FF2B5EF4-FFF2-40B4-BE49-F238E27FC236}">
                <a16:creationId xmlns:a16="http://schemas.microsoft.com/office/drawing/2014/main" id="{AE8827C5-C91E-44E0-B319-9CD33E746BB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60E6FD91-A554-427B-8C6C-C080A0F1A05C}"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60</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D47946A0-9304-45B1-927B-380B60B09D1C}"/>
              </a:ext>
            </a:extLst>
          </p:cNvPr>
          <p:cNvSpPr>
            <a:spLocks noGrp="1" noChangeArrowheads="1"/>
          </p:cNvSpPr>
          <p:nvPr>
            <p:ph type="title"/>
          </p:nvPr>
        </p:nvSpPr>
        <p:spPr>
          <a:xfrm>
            <a:off x="2438400" y="274639"/>
            <a:ext cx="7772400" cy="439737"/>
          </a:xfrm>
        </p:spPr>
        <p:txBody>
          <a:bodyPr rtlCol="0">
            <a:normAutofit fontScale="90000"/>
          </a:bodyPr>
          <a:lstStyle/>
          <a:p>
            <a:pPr>
              <a:defRPr/>
            </a:pPr>
            <a:r>
              <a:rPr lang="en-GB" sz="3600" b="1"/>
              <a:t>MANAGEMENT </a:t>
            </a:r>
          </a:p>
        </p:txBody>
      </p:sp>
      <p:sp>
        <p:nvSpPr>
          <p:cNvPr id="77827" name="Rectangle 3">
            <a:extLst>
              <a:ext uri="{FF2B5EF4-FFF2-40B4-BE49-F238E27FC236}">
                <a16:creationId xmlns:a16="http://schemas.microsoft.com/office/drawing/2014/main" id="{C0C4598D-FF7D-433B-8054-F0E8E4EB0E33}"/>
              </a:ext>
            </a:extLst>
          </p:cNvPr>
          <p:cNvSpPr>
            <a:spLocks noGrp="1" noChangeArrowheads="1"/>
          </p:cNvSpPr>
          <p:nvPr>
            <p:ph idx="1"/>
          </p:nvPr>
        </p:nvSpPr>
        <p:spPr bwMode="auto">
          <a:xfrm>
            <a:off x="1809750" y="785814"/>
            <a:ext cx="8858250" cy="5857875"/>
          </a:xfrm>
        </p:spPr>
        <p:txBody>
          <a:bodyPr wrap="square" numCol="1" anchor="t" anchorCtr="0" compatLnSpc="1">
            <a:prstTxWarp prst="textNoShape">
              <a:avLst/>
            </a:prstTxWarp>
          </a:bodyPr>
          <a:lstStyle/>
          <a:p>
            <a:pPr lvl="1">
              <a:lnSpc>
                <a:spcPct val="80000"/>
              </a:lnSpc>
              <a:buFont typeface="Wingdings 2" panose="05020102010507070707" pitchFamily="18" charset="2"/>
              <a:buNone/>
            </a:pPr>
            <a:r>
              <a:rPr lang="en-GB" altLang="en-US"/>
              <a:t> </a:t>
            </a:r>
          </a:p>
          <a:p>
            <a:pPr>
              <a:lnSpc>
                <a:spcPct val="150000"/>
              </a:lnSpc>
              <a:buFont typeface="Wingdings" panose="05000000000000000000" pitchFamily="2" charset="2"/>
              <a:buChar char="v"/>
            </a:pPr>
            <a:r>
              <a:rPr lang="en-GB" altLang="en-US"/>
              <a:t>Insert indwelling catheter into the urinary bladder. </a:t>
            </a:r>
          </a:p>
          <a:p>
            <a:pPr>
              <a:lnSpc>
                <a:spcPct val="150000"/>
              </a:lnSpc>
              <a:buFont typeface="Wingdings" panose="05000000000000000000" pitchFamily="2" charset="2"/>
              <a:buChar char="v"/>
            </a:pPr>
            <a:r>
              <a:rPr lang="en-GB" altLang="en-US"/>
              <a:t>If uterine rupture is strongly suspected,  prepare two units of blood.</a:t>
            </a:r>
          </a:p>
          <a:p>
            <a:pPr>
              <a:lnSpc>
                <a:spcPct val="150000"/>
              </a:lnSpc>
              <a:buFont typeface="Wingdings" panose="05000000000000000000" pitchFamily="2" charset="2"/>
              <a:buChar char="v"/>
            </a:pPr>
            <a:r>
              <a:rPr lang="en-GB" altLang="en-US"/>
              <a:t>Give sometime for the patient and family before major operative delivery and provide reassurance.</a:t>
            </a:r>
            <a:endParaRPr lang="en-GB" altLang="en-US" sz="2400"/>
          </a:p>
        </p:txBody>
      </p:sp>
      <p:sp>
        <p:nvSpPr>
          <p:cNvPr id="77828" name="Slide Number Placeholder 4">
            <a:extLst>
              <a:ext uri="{FF2B5EF4-FFF2-40B4-BE49-F238E27FC236}">
                <a16:creationId xmlns:a16="http://schemas.microsoft.com/office/drawing/2014/main" id="{7DADFEF0-940D-4756-AEB0-39B68E2A968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4CFCBDDB-B923-4FBF-8383-E576F169476E}"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61</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a:extLst>
              <a:ext uri="{FF2B5EF4-FFF2-40B4-BE49-F238E27FC236}">
                <a16:creationId xmlns:a16="http://schemas.microsoft.com/office/drawing/2014/main" id="{F7B96BF7-00FE-468B-99B5-F215DDDF8C46}"/>
              </a:ext>
            </a:extLst>
          </p:cNvPr>
          <p:cNvSpPr>
            <a:spLocks noGrp="1" noChangeArrowheads="1"/>
          </p:cNvSpPr>
          <p:nvPr>
            <p:ph type="title"/>
          </p:nvPr>
        </p:nvSpPr>
        <p:spPr>
          <a:xfrm>
            <a:off x="2452688" y="1"/>
            <a:ext cx="7772400" cy="796925"/>
          </a:xfrm>
        </p:spPr>
        <p:txBody>
          <a:bodyPr/>
          <a:lstStyle/>
          <a:p>
            <a:r>
              <a:rPr lang="en-GB" altLang="en-US" sz="3600" b="1"/>
              <a:t>Operative delivery</a:t>
            </a:r>
          </a:p>
        </p:txBody>
      </p:sp>
      <p:sp>
        <p:nvSpPr>
          <p:cNvPr id="79875" name="Rectangle 3">
            <a:extLst>
              <a:ext uri="{FF2B5EF4-FFF2-40B4-BE49-F238E27FC236}">
                <a16:creationId xmlns:a16="http://schemas.microsoft.com/office/drawing/2014/main" id="{F3FACAE7-C71C-4C62-B49E-3719B8576526}"/>
              </a:ext>
            </a:extLst>
          </p:cNvPr>
          <p:cNvSpPr>
            <a:spLocks noGrp="1" noChangeArrowheads="1"/>
          </p:cNvSpPr>
          <p:nvPr>
            <p:ph idx="1"/>
          </p:nvPr>
        </p:nvSpPr>
        <p:spPr bwMode="auto">
          <a:xfrm>
            <a:off x="348343" y="857250"/>
            <a:ext cx="10769600" cy="6000750"/>
          </a:xfrm>
        </p:spPr>
        <p:txBody>
          <a:bodyPr wrap="square" numCol="1" anchor="t" anchorCtr="0" compatLnSpc="1">
            <a:prstTxWarp prst="textNoShape">
              <a:avLst/>
            </a:prstTxWarp>
          </a:bodyPr>
          <a:lstStyle/>
          <a:p>
            <a:pPr>
              <a:buFont typeface="Wingdings" panose="05000000000000000000" pitchFamily="2" charset="2"/>
              <a:buChar char="v"/>
            </a:pPr>
            <a:r>
              <a:rPr lang="en-GB" altLang="en-US" dirty="0"/>
              <a:t>A balanced decision should be taken on the method of delivery and there is no place for “</a:t>
            </a:r>
            <a:r>
              <a:rPr lang="en-GB" altLang="en-US" b="1" u="sng" dirty="0">
                <a:solidFill>
                  <a:srgbClr val="FF0000"/>
                </a:solidFill>
              </a:rPr>
              <a:t>wait and see</a:t>
            </a:r>
            <a:r>
              <a:rPr lang="en-GB" altLang="en-US" dirty="0"/>
              <a:t>” policy in obstructed labor. </a:t>
            </a:r>
          </a:p>
          <a:p>
            <a:pPr>
              <a:buFont typeface="Wingdings" panose="05000000000000000000" pitchFamily="2" charset="2"/>
              <a:buChar char="v"/>
            </a:pPr>
            <a:r>
              <a:rPr lang="en-GB" altLang="en-US" dirty="0"/>
              <a:t>The obstruction should therefore be relieved by operation (abdominal or vaginal)</a:t>
            </a:r>
          </a:p>
          <a:p>
            <a:pPr>
              <a:buFont typeface="Wingdings" panose="05000000000000000000" pitchFamily="2" charset="2"/>
              <a:buChar char="v"/>
            </a:pPr>
            <a:r>
              <a:rPr lang="en-GB" altLang="en-US" b="1" u="sng" dirty="0">
                <a:solidFill>
                  <a:srgbClr val="0070C0"/>
                </a:solidFill>
              </a:rPr>
              <a:t>Choice </a:t>
            </a:r>
            <a:r>
              <a:rPr lang="en-GB" altLang="en-US" dirty="0"/>
              <a:t>of the operative intervention should depend on:</a:t>
            </a:r>
          </a:p>
          <a:p>
            <a:pPr lvl="1">
              <a:buFont typeface="Arial" panose="020B0604020202020204" pitchFamily="34" charset="0"/>
              <a:buChar char="–"/>
            </a:pPr>
            <a:r>
              <a:rPr lang="en-GB" altLang="en-US" sz="2800" dirty="0" err="1"/>
              <a:t>Fetal</a:t>
            </a:r>
            <a:r>
              <a:rPr lang="en-GB" altLang="en-US" sz="2800" dirty="0"/>
              <a:t> condition (dead or alive)</a:t>
            </a:r>
          </a:p>
          <a:p>
            <a:pPr lvl="1">
              <a:buFont typeface="Arial" panose="020B0604020202020204" pitchFamily="34" charset="0"/>
              <a:buChar char="–"/>
            </a:pPr>
            <a:r>
              <a:rPr lang="en-GB" altLang="en-US" sz="2800" dirty="0"/>
              <a:t>Station or descent of the presenting part</a:t>
            </a:r>
          </a:p>
          <a:p>
            <a:pPr lvl="1">
              <a:buFont typeface="Arial" panose="020B0604020202020204" pitchFamily="34" charset="0"/>
              <a:buChar char="–"/>
            </a:pPr>
            <a:r>
              <a:rPr lang="en-GB" altLang="en-US" sz="2800" dirty="0"/>
              <a:t>The presence or absence of  evidence of imminent or overt uterine  rupture</a:t>
            </a:r>
          </a:p>
          <a:p>
            <a:pPr lvl="1">
              <a:buFont typeface="Arial" panose="020B0604020202020204" pitchFamily="34" charset="0"/>
              <a:buChar char="–"/>
            </a:pPr>
            <a:r>
              <a:rPr lang="en-GB" altLang="en-US" sz="2800" dirty="0" err="1"/>
              <a:t>Fetal</a:t>
            </a:r>
            <a:r>
              <a:rPr lang="en-GB" altLang="en-US" sz="2800" dirty="0"/>
              <a:t> presentation</a:t>
            </a:r>
          </a:p>
          <a:p>
            <a:pPr lvl="1">
              <a:buFont typeface="Arial" panose="020B0604020202020204" pitchFamily="34" charset="0"/>
              <a:buChar char="–"/>
            </a:pPr>
            <a:r>
              <a:rPr lang="en-GB" altLang="en-US" sz="2800" dirty="0"/>
              <a:t>Extent of cervical dilatation</a:t>
            </a:r>
          </a:p>
          <a:p>
            <a:pPr lvl="1">
              <a:buFont typeface="Arial" panose="020B0604020202020204" pitchFamily="34" charset="0"/>
              <a:buChar char="–"/>
            </a:pPr>
            <a:r>
              <a:rPr lang="en-GB" altLang="en-US" sz="2800" dirty="0"/>
              <a:t>The cause of obstruction</a:t>
            </a:r>
          </a:p>
        </p:txBody>
      </p:sp>
      <p:sp>
        <p:nvSpPr>
          <p:cNvPr id="79876" name="Slide Number Placeholder 4">
            <a:extLst>
              <a:ext uri="{FF2B5EF4-FFF2-40B4-BE49-F238E27FC236}">
                <a16:creationId xmlns:a16="http://schemas.microsoft.com/office/drawing/2014/main" id="{BF142BCE-57BC-485B-B376-022CCC98BDB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3105BFC-7392-4308-8915-863FF16DA273}"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62</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tle 1">
            <a:extLst>
              <a:ext uri="{FF2B5EF4-FFF2-40B4-BE49-F238E27FC236}">
                <a16:creationId xmlns:a16="http://schemas.microsoft.com/office/drawing/2014/main" id="{488350B7-F0BA-45C7-8693-7D7BCCF9F7B5}"/>
              </a:ext>
            </a:extLst>
          </p:cNvPr>
          <p:cNvSpPr>
            <a:spLocks noGrp="1" noChangeArrowheads="1"/>
          </p:cNvSpPr>
          <p:nvPr>
            <p:ph type="title"/>
          </p:nvPr>
        </p:nvSpPr>
        <p:spPr>
          <a:xfrm>
            <a:off x="2381250" y="0"/>
            <a:ext cx="7772400" cy="928688"/>
          </a:xfrm>
        </p:spPr>
        <p:txBody>
          <a:bodyPr/>
          <a:lstStyle/>
          <a:p>
            <a:r>
              <a:rPr lang="en-GB" altLang="en-US" b="1"/>
              <a:t>Operative delivery</a:t>
            </a:r>
            <a:endParaRPr lang="en-US" altLang="en-US"/>
          </a:p>
        </p:txBody>
      </p:sp>
      <p:sp>
        <p:nvSpPr>
          <p:cNvPr id="68611" name="Content Placeholder 2">
            <a:extLst>
              <a:ext uri="{FF2B5EF4-FFF2-40B4-BE49-F238E27FC236}">
                <a16:creationId xmlns:a16="http://schemas.microsoft.com/office/drawing/2014/main" id="{F32E50D2-D785-4CCB-9C65-48728EE73298}"/>
              </a:ext>
            </a:extLst>
          </p:cNvPr>
          <p:cNvSpPr>
            <a:spLocks noGrp="1"/>
          </p:cNvSpPr>
          <p:nvPr>
            <p:ph idx="1"/>
          </p:nvPr>
        </p:nvSpPr>
        <p:spPr>
          <a:xfrm>
            <a:off x="667658" y="1214439"/>
            <a:ext cx="10392228" cy="4981575"/>
          </a:xfrm>
        </p:spPr>
        <p:txBody>
          <a:bodyPr>
            <a:normAutofit/>
          </a:bodyPr>
          <a:lstStyle/>
          <a:p>
            <a:pPr marL="274320" indent="-274320">
              <a:spcBef>
                <a:spcPts val="580"/>
              </a:spcBef>
              <a:buFont typeface="Wingdings 2"/>
              <a:buChar char=""/>
              <a:defRPr/>
            </a:pPr>
            <a:r>
              <a:rPr lang="en-US" b="1" u="sng" dirty="0">
                <a:solidFill>
                  <a:srgbClr val="0070C0"/>
                </a:solidFill>
              </a:rPr>
              <a:t>Vaginal:</a:t>
            </a:r>
          </a:p>
          <a:p>
            <a:pPr marL="822960" lvl="2">
              <a:spcBef>
                <a:spcPts val="370"/>
              </a:spcBef>
              <a:buClr>
                <a:schemeClr val="accent1">
                  <a:tint val="60000"/>
                </a:schemeClr>
              </a:buClr>
              <a:buFont typeface="Wingdings 2"/>
              <a:buChar char=""/>
              <a:defRPr/>
            </a:pPr>
            <a:r>
              <a:rPr lang="en-US" sz="2800" dirty="0"/>
              <a:t>Episiotomy</a:t>
            </a:r>
          </a:p>
          <a:p>
            <a:pPr marL="822960" lvl="2">
              <a:spcBef>
                <a:spcPts val="370"/>
              </a:spcBef>
              <a:buClr>
                <a:schemeClr val="accent1">
                  <a:tint val="60000"/>
                </a:schemeClr>
              </a:buClr>
              <a:buFont typeface="Wingdings 2"/>
              <a:buChar char=""/>
              <a:defRPr/>
            </a:pPr>
            <a:r>
              <a:rPr lang="en-US" sz="2800" dirty="0"/>
              <a:t>Instrumental delivery</a:t>
            </a:r>
          </a:p>
          <a:p>
            <a:pPr marL="822960" lvl="2">
              <a:spcBef>
                <a:spcPts val="370"/>
              </a:spcBef>
              <a:buClr>
                <a:schemeClr val="accent1">
                  <a:tint val="60000"/>
                </a:schemeClr>
              </a:buClr>
              <a:buFont typeface="Wingdings 2"/>
              <a:buChar char=""/>
              <a:defRPr/>
            </a:pPr>
            <a:r>
              <a:rPr lang="en-US" sz="2800" dirty="0"/>
              <a:t>Destructive delivery</a:t>
            </a:r>
          </a:p>
          <a:p>
            <a:pPr marL="548640" lvl="1">
              <a:spcBef>
                <a:spcPts val="370"/>
              </a:spcBef>
              <a:buFont typeface="Wingdings" pitchFamily="2" charset="2"/>
              <a:buChar char="Ø"/>
              <a:defRPr/>
            </a:pPr>
            <a:r>
              <a:rPr lang="en-US" sz="3200" dirty="0"/>
              <a:t>An operative vaginal delivery should never be tried if there is uterine rupture as it can cause:</a:t>
            </a:r>
          </a:p>
          <a:p>
            <a:pPr marL="1097280" lvl="3">
              <a:spcBef>
                <a:spcPts val="370"/>
              </a:spcBef>
              <a:buClr>
                <a:schemeClr val="accent3"/>
              </a:buClr>
              <a:buFont typeface="Wingdings" pitchFamily="2" charset="2"/>
              <a:buChar char="Ø"/>
              <a:defRPr/>
            </a:pPr>
            <a:r>
              <a:rPr lang="en-US" sz="2800" dirty="0"/>
              <a:t> extension of the rupture</a:t>
            </a:r>
          </a:p>
          <a:p>
            <a:pPr marL="1097280" lvl="3">
              <a:spcBef>
                <a:spcPts val="370"/>
              </a:spcBef>
              <a:buClr>
                <a:schemeClr val="accent3"/>
              </a:buClr>
              <a:buFont typeface="Wingdings" pitchFamily="2" charset="2"/>
              <a:buChar char="Ø"/>
              <a:defRPr/>
            </a:pPr>
            <a:r>
              <a:rPr lang="en-US" sz="2800" dirty="0"/>
              <a:t> release of the </a:t>
            </a:r>
            <a:r>
              <a:rPr lang="en-US" sz="2800" dirty="0" err="1"/>
              <a:t>tamponade</a:t>
            </a:r>
            <a:r>
              <a:rPr lang="en-US" sz="2800" dirty="0"/>
              <a:t> effect of the presenting part aggravating blood loss</a:t>
            </a:r>
          </a:p>
          <a:p>
            <a:pPr marL="548640" lvl="1">
              <a:spcBef>
                <a:spcPts val="370"/>
              </a:spcBef>
              <a:buFont typeface="Wingdings" pitchFamily="2" charset="2"/>
              <a:buChar char="Ø"/>
              <a:defRPr/>
            </a:pPr>
            <a:r>
              <a:rPr lang="en-US" sz="3200" dirty="0"/>
              <a:t>Explore the uterus after any vaginal operative delivery.</a:t>
            </a:r>
          </a:p>
        </p:txBody>
      </p:sp>
      <p:sp>
        <p:nvSpPr>
          <p:cNvPr id="81924" name="Slide Number Placeholder 4">
            <a:extLst>
              <a:ext uri="{FF2B5EF4-FFF2-40B4-BE49-F238E27FC236}">
                <a16:creationId xmlns:a16="http://schemas.microsoft.com/office/drawing/2014/main" id="{01945279-AC3C-446A-A09E-1C9D8A2C68C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2F2CB5C7-A284-4A42-8430-42F8D78B984B}"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63</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a:extLst>
              <a:ext uri="{FF2B5EF4-FFF2-40B4-BE49-F238E27FC236}">
                <a16:creationId xmlns:a16="http://schemas.microsoft.com/office/drawing/2014/main" id="{5C07ECCC-608E-4FA4-AC8D-C941AA7F6DCB}"/>
              </a:ext>
            </a:extLst>
          </p:cNvPr>
          <p:cNvSpPr>
            <a:spLocks noGrp="1" noChangeArrowheads="1"/>
          </p:cNvSpPr>
          <p:nvPr>
            <p:ph type="title"/>
          </p:nvPr>
        </p:nvSpPr>
        <p:spPr>
          <a:xfrm>
            <a:off x="2438400" y="274638"/>
            <a:ext cx="7772400" cy="939800"/>
          </a:xfrm>
        </p:spPr>
        <p:txBody>
          <a:bodyPr/>
          <a:lstStyle/>
          <a:p>
            <a:r>
              <a:rPr lang="en-GB" altLang="en-US" sz="3600" b="1"/>
              <a:t>Operative delivery</a:t>
            </a:r>
          </a:p>
        </p:txBody>
      </p:sp>
      <p:sp>
        <p:nvSpPr>
          <p:cNvPr id="83971" name="Rectangle 3">
            <a:extLst>
              <a:ext uri="{FF2B5EF4-FFF2-40B4-BE49-F238E27FC236}">
                <a16:creationId xmlns:a16="http://schemas.microsoft.com/office/drawing/2014/main" id="{56840E9A-4A10-4E1A-BB4D-1A25346F200D}"/>
              </a:ext>
            </a:extLst>
          </p:cNvPr>
          <p:cNvSpPr>
            <a:spLocks noGrp="1" noChangeArrowheads="1"/>
          </p:cNvSpPr>
          <p:nvPr>
            <p:ph idx="1"/>
          </p:nvPr>
        </p:nvSpPr>
        <p:spPr bwMode="auto">
          <a:xfrm>
            <a:off x="638629" y="1143001"/>
            <a:ext cx="9815059" cy="4981575"/>
          </a:xfrm>
        </p:spPr>
        <p:txBody>
          <a:bodyPr wrap="square" numCol="1" anchor="t" anchorCtr="0" compatLnSpc="1">
            <a:prstTxWarp prst="textNoShape">
              <a:avLst/>
            </a:prstTxWarp>
            <a:normAutofit lnSpcReduction="10000"/>
          </a:bodyPr>
          <a:lstStyle/>
          <a:p>
            <a:pPr marL="609600" indent="-609600">
              <a:buNone/>
            </a:pPr>
            <a:r>
              <a:rPr lang="en-GB" altLang="en-US" b="1" dirty="0"/>
              <a:t>Episiotomy</a:t>
            </a:r>
            <a:endParaRPr lang="en-GB" altLang="en-US" dirty="0"/>
          </a:p>
          <a:p>
            <a:pPr marL="990600" lvl="1" indent="-533400">
              <a:lnSpc>
                <a:spcPct val="150000"/>
              </a:lnSpc>
              <a:buFont typeface="Wingdings" panose="05000000000000000000" pitchFamily="2" charset="2"/>
              <a:buChar char="v"/>
            </a:pPr>
            <a:r>
              <a:rPr lang="en-GB" altLang="en-US" sz="2800" dirty="0"/>
              <a:t>Episiotomy may be the only intervention required in a patient with the presenting part in the perineum. </a:t>
            </a:r>
          </a:p>
          <a:p>
            <a:pPr marL="990600" lvl="1" indent="-533400">
              <a:lnSpc>
                <a:spcPct val="150000"/>
              </a:lnSpc>
              <a:buFont typeface="Wingdings" panose="05000000000000000000" pitchFamily="2" charset="2"/>
              <a:buChar char="v"/>
            </a:pPr>
            <a:r>
              <a:rPr lang="en-GB" altLang="en-US" sz="2800" dirty="0"/>
              <a:t>This is often the case when obstruction is due to tight perineum. </a:t>
            </a:r>
          </a:p>
          <a:p>
            <a:pPr marL="990600" lvl="1" indent="-533400">
              <a:lnSpc>
                <a:spcPct val="150000"/>
              </a:lnSpc>
              <a:buFont typeface="Wingdings" panose="05000000000000000000" pitchFamily="2" charset="2"/>
              <a:buChar char="v"/>
            </a:pPr>
            <a:r>
              <a:rPr lang="en-GB" altLang="en-US" sz="2800" dirty="0"/>
              <a:t>Obstructed labor due to CPD at the outlet level, such as due to occiput posterior position, could be effected by gross episiotomy. </a:t>
            </a:r>
          </a:p>
          <a:p>
            <a:pPr marL="609600" indent="-609600"/>
            <a:endParaRPr lang="en-GB" altLang="en-US" dirty="0"/>
          </a:p>
        </p:txBody>
      </p:sp>
      <p:sp>
        <p:nvSpPr>
          <p:cNvPr id="83972" name="Slide Number Placeholder 4">
            <a:extLst>
              <a:ext uri="{FF2B5EF4-FFF2-40B4-BE49-F238E27FC236}">
                <a16:creationId xmlns:a16="http://schemas.microsoft.com/office/drawing/2014/main" id="{E2B3350B-4B31-4C9B-8E28-D352835488D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E0C88CA-B247-4F55-B920-3D3734D1E023}"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64</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a:extLst>
              <a:ext uri="{FF2B5EF4-FFF2-40B4-BE49-F238E27FC236}">
                <a16:creationId xmlns:a16="http://schemas.microsoft.com/office/drawing/2014/main" id="{B8BB2AD0-792F-4DA8-8FBF-2DC963D3FBFD}"/>
              </a:ext>
            </a:extLst>
          </p:cNvPr>
          <p:cNvSpPr>
            <a:spLocks noGrp="1" noChangeArrowheads="1"/>
          </p:cNvSpPr>
          <p:nvPr>
            <p:ph type="title"/>
          </p:nvPr>
        </p:nvSpPr>
        <p:spPr>
          <a:xfrm>
            <a:off x="2452688" y="214314"/>
            <a:ext cx="7772400" cy="714375"/>
          </a:xfrm>
        </p:spPr>
        <p:txBody>
          <a:bodyPr rtlCol="0">
            <a:normAutofit fontScale="90000"/>
          </a:bodyPr>
          <a:lstStyle/>
          <a:p>
            <a:pPr marL="838200" indent="-838200">
              <a:defRPr/>
            </a:pPr>
            <a:r>
              <a:rPr lang="en-GB" sz="3600" dirty="0"/>
              <a:t/>
            </a:r>
            <a:br>
              <a:rPr lang="en-GB" sz="3600" dirty="0"/>
            </a:br>
            <a:r>
              <a:rPr lang="en-GB" sz="3600" dirty="0"/>
              <a:t/>
            </a:r>
            <a:br>
              <a:rPr lang="en-GB" sz="3600" dirty="0"/>
            </a:br>
            <a:r>
              <a:rPr lang="en-GB" sz="3600" dirty="0"/>
              <a:t/>
            </a:r>
            <a:br>
              <a:rPr lang="en-GB" sz="3600" dirty="0"/>
            </a:br>
            <a:r>
              <a:rPr lang="en-GB" sz="3600" dirty="0"/>
              <a:t/>
            </a:r>
            <a:br>
              <a:rPr lang="en-GB" sz="3600" dirty="0"/>
            </a:br>
            <a:r>
              <a:rPr lang="en-GB" sz="3600" dirty="0"/>
              <a:t/>
            </a:r>
            <a:br>
              <a:rPr lang="en-GB" sz="3600" dirty="0"/>
            </a:br>
            <a:r>
              <a:rPr lang="en-GB" sz="3600" b="1" dirty="0"/>
              <a:t>VACUUM AND FORCEPS DELIVERY</a:t>
            </a:r>
            <a:r>
              <a:rPr lang="en-GB" sz="3600" dirty="0"/>
              <a:t/>
            </a:r>
            <a:br>
              <a:rPr lang="en-GB" sz="3600" dirty="0"/>
            </a:br>
            <a:r>
              <a:rPr lang="en-GB" sz="3600" dirty="0"/>
              <a:t/>
            </a:r>
            <a:br>
              <a:rPr lang="en-GB" sz="3600" dirty="0"/>
            </a:br>
            <a:r>
              <a:rPr lang="en-GB" sz="3600" dirty="0"/>
              <a:t/>
            </a:r>
            <a:br>
              <a:rPr lang="en-GB" sz="3600" dirty="0"/>
            </a:br>
            <a:r>
              <a:rPr lang="en-GB" sz="3600" dirty="0"/>
              <a:t/>
            </a:r>
            <a:br>
              <a:rPr lang="en-GB" sz="3600" dirty="0"/>
            </a:br>
            <a:r>
              <a:rPr lang="en-GB" sz="3600" dirty="0"/>
              <a:t/>
            </a:r>
            <a:br>
              <a:rPr lang="en-GB" sz="3600" dirty="0"/>
            </a:br>
            <a:endParaRPr lang="en-GB" sz="3600" dirty="0"/>
          </a:p>
        </p:txBody>
      </p:sp>
      <p:sp>
        <p:nvSpPr>
          <p:cNvPr id="86019" name="Rectangle 3">
            <a:extLst>
              <a:ext uri="{FF2B5EF4-FFF2-40B4-BE49-F238E27FC236}">
                <a16:creationId xmlns:a16="http://schemas.microsoft.com/office/drawing/2014/main" id="{2D4FF3F5-F373-41D6-A41D-5FCFFCBCBC7E}"/>
              </a:ext>
            </a:extLst>
          </p:cNvPr>
          <p:cNvSpPr>
            <a:spLocks noGrp="1" noChangeArrowheads="1"/>
          </p:cNvSpPr>
          <p:nvPr>
            <p:ph idx="1"/>
          </p:nvPr>
        </p:nvSpPr>
        <p:spPr bwMode="auto">
          <a:xfrm>
            <a:off x="1881188" y="857250"/>
            <a:ext cx="8572500" cy="5162550"/>
          </a:xfrm>
        </p:spPr>
        <p:txBody>
          <a:bodyPr wrap="square" numCol="1" anchor="t" anchorCtr="0" compatLnSpc="1">
            <a:prstTxWarp prst="textNoShape">
              <a:avLst/>
            </a:prstTxWarp>
          </a:bodyPr>
          <a:lstStyle/>
          <a:p>
            <a:pPr>
              <a:lnSpc>
                <a:spcPct val="150000"/>
              </a:lnSpc>
              <a:buFont typeface="Wingdings" panose="05000000000000000000" pitchFamily="2" charset="2"/>
              <a:buChar char="v"/>
            </a:pPr>
            <a:r>
              <a:rPr lang="en-GB" altLang="en-US"/>
              <a:t>No major degree CPD</a:t>
            </a:r>
          </a:p>
          <a:p>
            <a:pPr>
              <a:lnSpc>
                <a:spcPct val="150000"/>
              </a:lnSpc>
              <a:buFont typeface="Wingdings" panose="05000000000000000000" pitchFamily="2" charset="2"/>
              <a:buChar char="v"/>
            </a:pPr>
            <a:r>
              <a:rPr lang="en-US" altLang="en-US"/>
              <a:t>Mild-moderate moulding</a:t>
            </a:r>
          </a:p>
          <a:p>
            <a:pPr>
              <a:lnSpc>
                <a:spcPct val="150000"/>
              </a:lnSpc>
              <a:buFont typeface="Wingdings" panose="05000000000000000000" pitchFamily="2" charset="2"/>
              <a:buChar char="v"/>
            </a:pPr>
            <a:r>
              <a:rPr lang="en-US" altLang="en-US"/>
              <a:t>OT or OP position with no or minimal CPD</a:t>
            </a:r>
            <a:endParaRPr lang="en-GB" altLang="en-US"/>
          </a:p>
          <a:p>
            <a:pPr>
              <a:lnSpc>
                <a:spcPct val="150000"/>
              </a:lnSpc>
              <a:buFont typeface="Wingdings" panose="05000000000000000000" pitchFamily="2" charset="2"/>
              <a:buChar char="v"/>
            </a:pPr>
            <a:r>
              <a:rPr lang="en-GB" altLang="en-US"/>
              <a:t>Descent not more than 1/5 above brim</a:t>
            </a:r>
          </a:p>
          <a:p>
            <a:pPr>
              <a:lnSpc>
                <a:spcPct val="150000"/>
              </a:lnSpc>
              <a:buFont typeface="Wingdings" panose="05000000000000000000" pitchFamily="2" charset="2"/>
              <a:buChar char="v"/>
            </a:pPr>
            <a:r>
              <a:rPr lang="en-GB" altLang="en-US"/>
              <a:t>Other pre-conditions for forceps and vacuum are met</a:t>
            </a:r>
          </a:p>
          <a:p>
            <a:pPr>
              <a:lnSpc>
                <a:spcPct val="150000"/>
              </a:lnSpc>
              <a:buFont typeface="Wingdings" panose="05000000000000000000" pitchFamily="2" charset="2"/>
              <a:buChar char="v"/>
            </a:pPr>
            <a:r>
              <a:rPr lang="en-GB" altLang="en-US"/>
              <a:t>The fetus must be alive especially for vacuum delivery </a:t>
            </a:r>
          </a:p>
        </p:txBody>
      </p:sp>
      <p:sp>
        <p:nvSpPr>
          <p:cNvPr id="86020" name="Slide Number Placeholder 4">
            <a:extLst>
              <a:ext uri="{FF2B5EF4-FFF2-40B4-BE49-F238E27FC236}">
                <a16:creationId xmlns:a16="http://schemas.microsoft.com/office/drawing/2014/main" id="{E6CE3ECE-8141-4590-BCAD-A1D8649160F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7253C70F-6374-4E72-8CA4-06C6440FBD3B}"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65</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a:extLst>
              <a:ext uri="{FF2B5EF4-FFF2-40B4-BE49-F238E27FC236}">
                <a16:creationId xmlns:a16="http://schemas.microsoft.com/office/drawing/2014/main" id="{AB705430-0D5A-437E-9391-3BAB5C9E3E72}"/>
              </a:ext>
            </a:extLst>
          </p:cNvPr>
          <p:cNvSpPr>
            <a:spLocks noGrp="1" noChangeArrowheads="1"/>
          </p:cNvSpPr>
          <p:nvPr>
            <p:ph type="title"/>
          </p:nvPr>
        </p:nvSpPr>
        <p:spPr>
          <a:xfrm>
            <a:off x="2438400" y="1"/>
            <a:ext cx="7772400" cy="714375"/>
          </a:xfrm>
        </p:spPr>
        <p:txBody>
          <a:bodyPr/>
          <a:lstStyle/>
          <a:p>
            <a:r>
              <a:rPr lang="en-GB" altLang="en-US" sz="3200" b="1"/>
              <a:t>DESTRUCTIVE DELIVERIES</a:t>
            </a:r>
          </a:p>
        </p:txBody>
      </p:sp>
      <p:sp>
        <p:nvSpPr>
          <p:cNvPr id="88067" name="Rectangle 3">
            <a:extLst>
              <a:ext uri="{FF2B5EF4-FFF2-40B4-BE49-F238E27FC236}">
                <a16:creationId xmlns:a16="http://schemas.microsoft.com/office/drawing/2014/main" id="{43093C65-9CD8-4B90-8BB5-8CDD32AF8211}"/>
              </a:ext>
            </a:extLst>
          </p:cNvPr>
          <p:cNvSpPr>
            <a:spLocks noGrp="1" noChangeArrowheads="1"/>
          </p:cNvSpPr>
          <p:nvPr>
            <p:ph idx="1"/>
          </p:nvPr>
        </p:nvSpPr>
        <p:spPr bwMode="auto">
          <a:xfrm>
            <a:off x="1738314" y="642938"/>
            <a:ext cx="8715375" cy="5376862"/>
          </a:xfrm>
        </p:spPr>
        <p:txBody>
          <a:bodyPr wrap="square" numCol="1" anchor="t" anchorCtr="0" compatLnSpc="1">
            <a:prstTxWarp prst="textNoShape">
              <a:avLst/>
            </a:prstTxWarp>
          </a:bodyPr>
          <a:lstStyle/>
          <a:p>
            <a:pPr marL="609600" indent="-609600">
              <a:lnSpc>
                <a:spcPct val="170000"/>
              </a:lnSpc>
              <a:buNone/>
            </a:pPr>
            <a:r>
              <a:rPr lang="en-GB" altLang="en-US" b="1"/>
              <a:t>Destructive operations (craniotomy, decapitation, evisceration and cleidotomy) are indicated if:</a:t>
            </a:r>
            <a:endParaRPr lang="en-GB" altLang="en-US"/>
          </a:p>
          <a:p>
            <a:pPr marL="884238" lvl="1" indent="-609600">
              <a:lnSpc>
                <a:spcPct val="170000"/>
              </a:lnSpc>
              <a:buFont typeface="Wingdings" panose="05000000000000000000" pitchFamily="2" charset="2"/>
              <a:buChar char="v"/>
            </a:pPr>
            <a:r>
              <a:rPr lang="en-GB" altLang="en-US"/>
              <a:t>The baby is dead or hopelessly malformed</a:t>
            </a:r>
          </a:p>
          <a:p>
            <a:pPr marL="884238" lvl="1" indent="-609600">
              <a:lnSpc>
                <a:spcPct val="170000"/>
              </a:lnSpc>
              <a:buFont typeface="Wingdings" panose="05000000000000000000" pitchFamily="2" charset="2"/>
              <a:buChar char="v"/>
            </a:pPr>
            <a:r>
              <a:rPr lang="en-GB" altLang="en-US"/>
              <a:t>Descent is 2/5 or below pelvic brim</a:t>
            </a:r>
          </a:p>
          <a:p>
            <a:pPr marL="884238" lvl="1" indent="-609600">
              <a:lnSpc>
                <a:spcPct val="170000"/>
              </a:lnSpc>
              <a:buFont typeface="Wingdings" panose="05000000000000000000" pitchFamily="2" charset="2"/>
              <a:buChar char="v"/>
            </a:pPr>
            <a:r>
              <a:rPr lang="en-GB" altLang="en-US" b="1">
                <a:solidFill>
                  <a:srgbClr val="002060"/>
                </a:solidFill>
              </a:rPr>
              <a:t>No evidence </a:t>
            </a:r>
            <a:r>
              <a:rPr lang="en-GB" altLang="en-US"/>
              <a:t>of imminent or overt uterine rupture.</a:t>
            </a:r>
            <a:endParaRPr lang="en-GB" altLang="en-US" b="1">
              <a:solidFill>
                <a:srgbClr val="FF0000"/>
              </a:solidFill>
            </a:endParaRPr>
          </a:p>
          <a:p>
            <a:pPr marL="884238" lvl="1" indent="-609600">
              <a:lnSpc>
                <a:spcPct val="170000"/>
              </a:lnSpc>
              <a:buFont typeface="Wingdings" panose="05000000000000000000" pitchFamily="2" charset="2"/>
              <a:buChar char="v"/>
            </a:pPr>
            <a:r>
              <a:rPr lang="en-GB" altLang="en-US"/>
              <a:t>Cervix should be fully dilated.</a:t>
            </a:r>
          </a:p>
        </p:txBody>
      </p:sp>
      <p:sp>
        <p:nvSpPr>
          <p:cNvPr id="88068" name="Slide Number Placeholder 4">
            <a:extLst>
              <a:ext uri="{FF2B5EF4-FFF2-40B4-BE49-F238E27FC236}">
                <a16:creationId xmlns:a16="http://schemas.microsoft.com/office/drawing/2014/main" id="{CFE3511A-E086-44B2-8994-33BF4454D1F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996B39C-7823-4B1A-B26A-624D7E7C4E26}"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66</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5B054B57-B02E-407C-AF4F-B9C0511490BB}"/>
              </a:ext>
            </a:extLst>
          </p:cNvPr>
          <p:cNvSpPr>
            <a:spLocks noGrp="1" noChangeArrowheads="1"/>
          </p:cNvSpPr>
          <p:nvPr>
            <p:ph type="title"/>
          </p:nvPr>
        </p:nvSpPr>
        <p:spPr>
          <a:xfrm>
            <a:off x="2438400" y="274639"/>
            <a:ext cx="7772400" cy="796925"/>
          </a:xfrm>
        </p:spPr>
        <p:txBody>
          <a:bodyPr/>
          <a:lstStyle/>
          <a:p>
            <a:r>
              <a:rPr lang="en-GB" altLang="en-US" sz="3600" b="1"/>
              <a:t>CESAREAN SECTION</a:t>
            </a:r>
          </a:p>
        </p:txBody>
      </p:sp>
      <p:sp>
        <p:nvSpPr>
          <p:cNvPr id="25603" name="Rectangle 3">
            <a:extLst>
              <a:ext uri="{FF2B5EF4-FFF2-40B4-BE49-F238E27FC236}">
                <a16:creationId xmlns:a16="http://schemas.microsoft.com/office/drawing/2014/main" id="{58C8A082-2D87-472E-A8BF-9849E45F7732}"/>
              </a:ext>
            </a:extLst>
          </p:cNvPr>
          <p:cNvSpPr>
            <a:spLocks noGrp="1" noChangeArrowheads="1"/>
          </p:cNvSpPr>
          <p:nvPr>
            <p:ph idx="1"/>
          </p:nvPr>
        </p:nvSpPr>
        <p:spPr>
          <a:xfrm>
            <a:off x="1666875" y="1071563"/>
            <a:ext cx="8858250" cy="5429250"/>
          </a:xfrm>
        </p:spPr>
        <p:txBody>
          <a:bodyPr/>
          <a:lstStyle/>
          <a:p>
            <a:pPr marL="609600" indent="-609600">
              <a:spcBef>
                <a:spcPts val="580"/>
              </a:spcBef>
              <a:buFont typeface="Wingdings" pitchFamily="2" charset="2"/>
              <a:buChar char="q"/>
              <a:defRPr/>
            </a:pPr>
            <a:r>
              <a:rPr lang="en-GB" b="1" dirty="0"/>
              <a:t>Cesarean section is indicated if</a:t>
            </a:r>
            <a:r>
              <a:rPr lang="en-GB" dirty="0"/>
              <a:t>:</a:t>
            </a:r>
          </a:p>
          <a:p>
            <a:pPr marL="715962" indent="-533400">
              <a:lnSpc>
                <a:spcPct val="150000"/>
              </a:lnSpc>
              <a:spcBef>
                <a:spcPts val="580"/>
              </a:spcBef>
              <a:buFont typeface="Wingdings" pitchFamily="2" charset="2"/>
              <a:buChar char="v"/>
              <a:defRPr/>
            </a:pPr>
            <a:r>
              <a:rPr lang="en-GB" dirty="0"/>
              <a:t>The </a:t>
            </a:r>
            <a:r>
              <a:rPr lang="en-GB" dirty="0" err="1"/>
              <a:t>fetus</a:t>
            </a:r>
            <a:r>
              <a:rPr lang="en-GB" dirty="0"/>
              <a:t> is alive and exceptional conditions for instrumental delivery are not satisfied</a:t>
            </a:r>
            <a:endParaRPr lang="en-US" dirty="0"/>
          </a:p>
          <a:p>
            <a:pPr marL="1097280" lvl="3">
              <a:lnSpc>
                <a:spcPct val="150000"/>
              </a:lnSpc>
              <a:spcBef>
                <a:spcPts val="370"/>
              </a:spcBef>
              <a:buClr>
                <a:schemeClr val="accent3"/>
              </a:buClr>
              <a:buFont typeface="Wingdings" pitchFamily="2" charset="2"/>
              <a:buChar char="v"/>
              <a:defRPr/>
            </a:pPr>
            <a:r>
              <a:rPr lang="en-US" sz="1350" dirty="0"/>
              <a:t> </a:t>
            </a:r>
            <a:r>
              <a:rPr lang="en-US" sz="2400" dirty="0"/>
              <a:t>Alive fetus with incomplete cervical dilatation or high station</a:t>
            </a:r>
          </a:p>
          <a:p>
            <a:pPr marL="1097280" lvl="3">
              <a:lnSpc>
                <a:spcPct val="150000"/>
              </a:lnSpc>
              <a:spcBef>
                <a:spcPts val="370"/>
              </a:spcBef>
              <a:buClr>
                <a:schemeClr val="accent3"/>
              </a:buClr>
              <a:buFont typeface="Wingdings" pitchFamily="2" charset="2"/>
              <a:buChar char="v"/>
              <a:defRPr/>
            </a:pPr>
            <a:r>
              <a:rPr lang="en-US" sz="2400" dirty="0"/>
              <a:t> Alive fetus with Brow or </a:t>
            </a:r>
            <a:r>
              <a:rPr lang="en-US" sz="2400" dirty="0" err="1"/>
              <a:t>Mentoposterior</a:t>
            </a:r>
            <a:r>
              <a:rPr lang="en-US" sz="2400" dirty="0"/>
              <a:t> position </a:t>
            </a:r>
          </a:p>
          <a:p>
            <a:pPr marL="548640" lvl="1">
              <a:lnSpc>
                <a:spcPct val="150000"/>
              </a:lnSpc>
              <a:spcBef>
                <a:spcPts val="370"/>
              </a:spcBef>
              <a:buFont typeface="Wingdings" pitchFamily="2" charset="2"/>
              <a:buChar char="v"/>
              <a:defRPr/>
            </a:pPr>
            <a:r>
              <a:rPr lang="en-US" dirty="0"/>
              <a:t>Alive or dead fetus with evidence of imminent uterine rupture</a:t>
            </a:r>
          </a:p>
          <a:p>
            <a:pPr marL="548640" lvl="1">
              <a:lnSpc>
                <a:spcPct val="150000"/>
              </a:lnSpc>
              <a:spcBef>
                <a:spcPts val="370"/>
              </a:spcBef>
              <a:buFont typeface="Wingdings" pitchFamily="2" charset="2"/>
              <a:buChar char="v"/>
              <a:defRPr/>
            </a:pPr>
            <a:r>
              <a:rPr lang="en-US" dirty="0"/>
              <a:t>Dead fetus with unmet criteria for destructive/ instrumental vaginal delivery</a:t>
            </a:r>
          </a:p>
          <a:p>
            <a:pPr marL="990600" lvl="1" indent="-533400">
              <a:spcBef>
                <a:spcPts val="370"/>
              </a:spcBef>
              <a:buNone/>
              <a:defRPr/>
            </a:pPr>
            <a:endParaRPr lang="en-GB" dirty="0"/>
          </a:p>
          <a:p>
            <a:pPr marL="990600" lvl="1" indent="-533400">
              <a:spcBef>
                <a:spcPts val="370"/>
              </a:spcBef>
              <a:buNone/>
              <a:defRPr/>
            </a:pPr>
            <a:endParaRPr lang="en-GB" dirty="0"/>
          </a:p>
        </p:txBody>
      </p:sp>
      <p:sp>
        <p:nvSpPr>
          <p:cNvPr id="90116" name="Slide Number Placeholder 4">
            <a:extLst>
              <a:ext uri="{FF2B5EF4-FFF2-40B4-BE49-F238E27FC236}">
                <a16:creationId xmlns:a16="http://schemas.microsoft.com/office/drawing/2014/main" id="{37F15E0B-91F6-4A31-A415-65E1D54646E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757E81D1-DD3E-4387-9242-E29591212883}"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67</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Content Placeholder 2">
            <a:extLst>
              <a:ext uri="{FF2B5EF4-FFF2-40B4-BE49-F238E27FC236}">
                <a16:creationId xmlns:a16="http://schemas.microsoft.com/office/drawing/2014/main" id="{9E6094E2-67F6-4D7E-96E7-21434E2C58B5}"/>
              </a:ext>
            </a:extLst>
          </p:cNvPr>
          <p:cNvSpPr>
            <a:spLocks noGrp="1" noChangeArrowheads="1"/>
          </p:cNvSpPr>
          <p:nvPr>
            <p:ph idx="1"/>
          </p:nvPr>
        </p:nvSpPr>
        <p:spPr bwMode="auto">
          <a:xfrm>
            <a:off x="711200" y="857250"/>
            <a:ext cx="9671050" cy="5500688"/>
          </a:xfrm>
        </p:spPr>
        <p:txBody>
          <a:bodyPr wrap="square" numCol="1" anchor="t" anchorCtr="0" compatLnSpc="1">
            <a:prstTxWarp prst="textNoShape">
              <a:avLst/>
            </a:prstTxWarp>
            <a:normAutofit fontScale="92500"/>
          </a:bodyPr>
          <a:lstStyle/>
          <a:p>
            <a:pPr>
              <a:buFont typeface="Wingdings 2" panose="05020102010507070707" pitchFamily="18" charset="2"/>
              <a:buNone/>
            </a:pPr>
            <a:r>
              <a:rPr lang="en-US" altLang="en-US" b="1" dirty="0"/>
              <a:t>   If  Ruptured uterus is exist:</a:t>
            </a:r>
          </a:p>
          <a:p>
            <a:pPr>
              <a:lnSpc>
                <a:spcPct val="150000"/>
              </a:lnSpc>
              <a:buFont typeface="Wingdings" panose="05000000000000000000" pitchFamily="2" charset="2"/>
              <a:buChar char="v"/>
            </a:pPr>
            <a:r>
              <a:rPr lang="en-US" altLang="en-US" dirty="0"/>
              <a:t>Destructive vaginal operation is a contraindication in ruptured uterus. </a:t>
            </a:r>
          </a:p>
          <a:p>
            <a:pPr>
              <a:lnSpc>
                <a:spcPct val="150000"/>
              </a:lnSpc>
              <a:buFont typeface="Wingdings" panose="05000000000000000000" pitchFamily="2" charset="2"/>
              <a:buChar char="v"/>
            </a:pPr>
            <a:r>
              <a:rPr lang="en-US" altLang="en-US" dirty="0"/>
              <a:t>Through a </a:t>
            </a:r>
            <a:r>
              <a:rPr lang="en-US" altLang="en-US" dirty="0" err="1"/>
              <a:t>subumbilical</a:t>
            </a:r>
            <a:r>
              <a:rPr lang="en-US" altLang="en-US" dirty="0"/>
              <a:t> vertical skin incision, one of the following operative procedures is undertaken for rupture of the uterus:</a:t>
            </a:r>
          </a:p>
          <a:p>
            <a:pPr lvl="1">
              <a:lnSpc>
                <a:spcPct val="150000"/>
              </a:lnSpc>
              <a:buFont typeface="Wingdings" panose="05000000000000000000" pitchFamily="2" charset="2"/>
              <a:buChar char="Ø"/>
            </a:pPr>
            <a:r>
              <a:rPr lang="en-US" altLang="en-US" sz="2800" dirty="0"/>
              <a:t>Repair of uterine tear (with or without tubal ligation) </a:t>
            </a:r>
          </a:p>
          <a:p>
            <a:pPr lvl="1">
              <a:lnSpc>
                <a:spcPct val="150000"/>
              </a:lnSpc>
              <a:buFont typeface="Wingdings" panose="05000000000000000000" pitchFamily="2" charset="2"/>
              <a:buChar char="Ø"/>
            </a:pPr>
            <a:r>
              <a:rPr lang="en-US" altLang="en-US" sz="2800" dirty="0"/>
              <a:t>Total hysterectomy</a:t>
            </a:r>
          </a:p>
          <a:p>
            <a:pPr lvl="1">
              <a:lnSpc>
                <a:spcPct val="150000"/>
              </a:lnSpc>
              <a:buFont typeface="Wingdings" panose="05000000000000000000" pitchFamily="2" charset="2"/>
              <a:buChar char="Ø"/>
            </a:pPr>
            <a:r>
              <a:rPr lang="en-US" altLang="en-US" sz="2800" dirty="0"/>
              <a:t>Subtotal hysterectomy</a:t>
            </a:r>
          </a:p>
        </p:txBody>
      </p:sp>
      <p:sp>
        <p:nvSpPr>
          <p:cNvPr id="92163" name="Slide Number Placeholder 4">
            <a:extLst>
              <a:ext uri="{FF2B5EF4-FFF2-40B4-BE49-F238E27FC236}">
                <a16:creationId xmlns:a16="http://schemas.microsoft.com/office/drawing/2014/main" id="{CF683661-F72E-423C-87EA-8CC30C5B3C0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F73A77D-5C29-4343-B39B-ADBE05DB0E63}"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68</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a:extLst>
              <a:ext uri="{FF2B5EF4-FFF2-40B4-BE49-F238E27FC236}">
                <a16:creationId xmlns:a16="http://schemas.microsoft.com/office/drawing/2014/main" id="{D507BC91-C98F-42DE-B1F2-3BB442C1EF18}"/>
              </a:ext>
            </a:extLst>
          </p:cNvPr>
          <p:cNvSpPr>
            <a:spLocks noGrp="1"/>
          </p:cNvSpPr>
          <p:nvPr>
            <p:ph type="title"/>
          </p:nvPr>
        </p:nvSpPr>
        <p:spPr>
          <a:xfrm>
            <a:off x="1981200" y="274639"/>
            <a:ext cx="8229600" cy="153987"/>
          </a:xfrm>
        </p:spPr>
        <p:txBody>
          <a:bodyPr rtlCol="0">
            <a:normAutofit fontScale="90000"/>
          </a:bodyPr>
          <a:lstStyle/>
          <a:p>
            <a:pPr>
              <a:defRPr/>
            </a:pPr>
            <a:endParaRPr lang="en-US" dirty="0"/>
          </a:p>
        </p:txBody>
      </p:sp>
      <p:sp>
        <p:nvSpPr>
          <p:cNvPr id="3" name="Content Placeholder 2">
            <a:extLst>
              <a:ext uri="{FF2B5EF4-FFF2-40B4-BE49-F238E27FC236}">
                <a16:creationId xmlns:a16="http://schemas.microsoft.com/office/drawing/2014/main" id="{FC002350-BB37-4BC3-9C80-6DA5E519384C}"/>
              </a:ext>
            </a:extLst>
          </p:cNvPr>
          <p:cNvSpPr>
            <a:spLocks noGrp="1"/>
          </p:cNvSpPr>
          <p:nvPr>
            <p:ph idx="1"/>
          </p:nvPr>
        </p:nvSpPr>
        <p:spPr>
          <a:xfrm>
            <a:off x="1277257" y="857251"/>
            <a:ext cx="8933543" cy="5268913"/>
          </a:xfrm>
        </p:spPr>
        <p:txBody>
          <a:bodyPr>
            <a:normAutofit/>
          </a:bodyPr>
          <a:lstStyle/>
          <a:p>
            <a:pPr marL="273050" lvl="1" indent="-273050">
              <a:spcBef>
                <a:spcPts val="575"/>
              </a:spcBef>
              <a:buClr>
                <a:schemeClr val="accent1"/>
              </a:buClr>
              <a:buFont typeface="Wingdings" pitchFamily="2" charset="2"/>
              <a:buChar char="Ø"/>
              <a:defRPr/>
            </a:pPr>
            <a:r>
              <a:rPr lang="en-US" sz="2800" b="1" dirty="0">
                <a:solidFill>
                  <a:srgbClr val="FF0000"/>
                </a:solidFill>
              </a:rPr>
              <a:t>Repair of uterine tear (with or without tubal ligation) </a:t>
            </a:r>
          </a:p>
          <a:p>
            <a:pPr marL="548640" lvl="1">
              <a:lnSpc>
                <a:spcPct val="150000"/>
              </a:lnSpc>
              <a:spcBef>
                <a:spcPts val="370"/>
              </a:spcBef>
              <a:buFont typeface="Wingdings" pitchFamily="2" charset="2"/>
              <a:buChar char="v"/>
              <a:defRPr/>
            </a:pPr>
            <a:r>
              <a:rPr lang="en-US" sz="2800" dirty="0"/>
              <a:t>Tear is not too large</a:t>
            </a:r>
          </a:p>
          <a:p>
            <a:pPr marL="548640" lvl="1">
              <a:lnSpc>
                <a:spcPct val="150000"/>
              </a:lnSpc>
              <a:spcBef>
                <a:spcPts val="370"/>
              </a:spcBef>
              <a:buFont typeface="Wingdings" pitchFamily="2" charset="2"/>
              <a:buChar char="v"/>
              <a:defRPr/>
            </a:pPr>
            <a:r>
              <a:rPr lang="en-US" sz="2800" dirty="0"/>
              <a:t> Recent rupture</a:t>
            </a:r>
          </a:p>
          <a:p>
            <a:pPr marL="548640" lvl="1">
              <a:lnSpc>
                <a:spcPct val="150000"/>
              </a:lnSpc>
              <a:spcBef>
                <a:spcPts val="370"/>
              </a:spcBef>
              <a:buFont typeface="Wingdings" pitchFamily="2" charset="2"/>
              <a:buChar char="v"/>
              <a:defRPr/>
            </a:pPr>
            <a:r>
              <a:rPr lang="en-US" sz="2800" dirty="0"/>
              <a:t> Edge clean and easy to see</a:t>
            </a:r>
          </a:p>
          <a:p>
            <a:pPr marL="548640" lvl="1">
              <a:lnSpc>
                <a:spcPct val="150000"/>
              </a:lnSpc>
              <a:spcBef>
                <a:spcPts val="370"/>
              </a:spcBef>
              <a:buFont typeface="Wingdings" pitchFamily="2" charset="2"/>
              <a:buChar char="v"/>
              <a:defRPr/>
            </a:pPr>
            <a:r>
              <a:rPr lang="en-US" sz="2800" dirty="0"/>
              <a:t> Little or no infection</a:t>
            </a:r>
          </a:p>
          <a:p>
            <a:pPr marL="548640" lvl="1">
              <a:lnSpc>
                <a:spcPct val="150000"/>
              </a:lnSpc>
              <a:spcBef>
                <a:spcPts val="370"/>
              </a:spcBef>
              <a:buFont typeface="Wingdings" pitchFamily="2" charset="2"/>
              <a:buChar char="v"/>
              <a:defRPr/>
            </a:pPr>
            <a:r>
              <a:rPr lang="en-US" sz="2800" dirty="0"/>
              <a:t> Preservation of fertility or menstruation is needed</a:t>
            </a:r>
          </a:p>
        </p:txBody>
      </p:sp>
      <p:sp>
        <p:nvSpPr>
          <p:cNvPr id="93188" name="Slide Number Placeholder 4">
            <a:extLst>
              <a:ext uri="{FF2B5EF4-FFF2-40B4-BE49-F238E27FC236}">
                <a16:creationId xmlns:a16="http://schemas.microsoft.com/office/drawing/2014/main" id="{8BE46559-ED35-4AD9-854E-B3091DF5BFB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E5F7E0C9-CF1E-4978-92C9-2572FCE8534D}"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69</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5E4C9881-4C38-4486-B3C7-FE49FD7A6226}"/>
              </a:ext>
            </a:extLst>
          </p:cNvPr>
          <p:cNvSpPr>
            <a:spLocks noGrp="1" noChangeArrowheads="1"/>
          </p:cNvSpPr>
          <p:nvPr>
            <p:ph type="title"/>
          </p:nvPr>
        </p:nvSpPr>
        <p:spPr>
          <a:xfrm>
            <a:off x="1981200" y="1"/>
            <a:ext cx="8229600" cy="714375"/>
          </a:xfrm>
        </p:spPr>
        <p:txBody>
          <a:bodyPr>
            <a:normAutofit/>
          </a:bodyPr>
          <a:lstStyle/>
          <a:p>
            <a:r>
              <a:rPr lang="en-US" altLang="en-US" sz="3200" b="1">
                <a:latin typeface="Times New Roman" panose="02020603050405020304" pitchFamily="18" charset="0"/>
                <a:cs typeface="Times New Roman" panose="02020603050405020304" pitchFamily="18" charset="0"/>
              </a:rPr>
              <a:t>Abnormalities of the powers(expulsive forces</a:t>
            </a:r>
            <a:r>
              <a:rPr lang="en-US" altLang="en-US" sz="3200">
                <a:latin typeface="Times New Roman" panose="02020603050405020304" pitchFamily="18" charset="0"/>
                <a:cs typeface="Times New Roman" panose="02020603050405020304" pitchFamily="18" charset="0"/>
              </a:rPr>
              <a:t>)</a:t>
            </a:r>
          </a:p>
        </p:txBody>
      </p:sp>
      <p:sp>
        <p:nvSpPr>
          <p:cNvPr id="9219" name="Content Placeholder 2">
            <a:extLst>
              <a:ext uri="{FF2B5EF4-FFF2-40B4-BE49-F238E27FC236}">
                <a16:creationId xmlns:a16="http://schemas.microsoft.com/office/drawing/2014/main" id="{AB15BD81-2D70-4B62-BA5F-38ED392114A8}"/>
              </a:ext>
            </a:extLst>
          </p:cNvPr>
          <p:cNvSpPr>
            <a:spLocks noGrp="1" noChangeArrowheads="1"/>
          </p:cNvSpPr>
          <p:nvPr>
            <p:ph idx="1"/>
          </p:nvPr>
        </p:nvSpPr>
        <p:spPr bwMode="auto">
          <a:xfrm>
            <a:off x="342900" y="642939"/>
            <a:ext cx="11341100" cy="5786437"/>
          </a:xfrm>
        </p:spPr>
        <p:txBody>
          <a:bodyPr wrap="square" numCol="1" anchor="t" anchorCtr="0" compatLnSpc="1">
            <a:prstTxWarp prst="textNoShape">
              <a:avLst/>
            </a:prstTxWarp>
          </a:bodyPr>
          <a:lstStyle/>
          <a:p>
            <a:pPr>
              <a:lnSpc>
                <a:spcPct val="150000"/>
              </a:lnSpc>
              <a:buFont typeface="Wingdings" panose="05000000000000000000" pitchFamily="2" charset="2"/>
              <a:buChar char="v"/>
            </a:pPr>
            <a:r>
              <a:rPr lang="en-US" altLang="en-US" dirty="0">
                <a:latin typeface="Times New Roman" panose="02020603050405020304" pitchFamily="18" charset="0"/>
                <a:cs typeface="Times New Roman" panose="02020603050405020304" pitchFamily="18" charset="0"/>
              </a:rPr>
              <a:t>Abnormalities of the "</a:t>
            </a:r>
            <a:r>
              <a:rPr lang="en-US" altLang="en-US" b="1" dirty="0">
                <a:latin typeface="Times New Roman" panose="02020603050405020304" pitchFamily="18" charset="0"/>
                <a:cs typeface="Times New Roman" panose="02020603050405020304" pitchFamily="18" charset="0"/>
              </a:rPr>
              <a:t>powers"</a:t>
            </a:r>
            <a:r>
              <a:rPr lang="en-US" altLang="en-US" dirty="0">
                <a:latin typeface="Times New Roman" panose="02020603050405020304" pitchFamily="18" charset="0"/>
                <a:cs typeface="Times New Roman" panose="02020603050405020304" pitchFamily="18" charset="0"/>
              </a:rPr>
              <a:t> constitute uterine activity that is </a:t>
            </a:r>
            <a:r>
              <a:rPr lang="en-US" altLang="en-US" dirty="0">
                <a:solidFill>
                  <a:srgbClr val="FF0000"/>
                </a:solidFill>
                <a:latin typeface="Times New Roman" panose="02020603050405020304" pitchFamily="18" charset="0"/>
                <a:cs typeface="Times New Roman" panose="02020603050405020304" pitchFamily="18" charset="0"/>
              </a:rPr>
              <a:t>ineffective</a:t>
            </a:r>
            <a:r>
              <a:rPr lang="en-US" altLang="en-US" dirty="0">
                <a:latin typeface="Times New Roman" panose="02020603050405020304" pitchFamily="18" charset="0"/>
                <a:cs typeface="Times New Roman" panose="02020603050405020304" pitchFamily="18" charset="0"/>
              </a:rPr>
              <a:t> in eliciting the normal progress of labor. </a:t>
            </a:r>
          </a:p>
          <a:p>
            <a:pPr>
              <a:lnSpc>
                <a:spcPct val="150000"/>
              </a:lnSpc>
              <a:buFont typeface="Wingdings" panose="05000000000000000000" pitchFamily="2" charset="2"/>
              <a:buChar char="v"/>
            </a:pPr>
            <a:r>
              <a:rPr lang="en-US" altLang="en-US" dirty="0">
                <a:latin typeface="Times New Roman" panose="02020603050405020304" pitchFamily="18" charset="0"/>
                <a:cs typeface="Times New Roman" panose="02020603050405020304" pitchFamily="18" charset="0"/>
              </a:rPr>
              <a:t>Ineffective uterine action characteristically falls into one of </a:t>
            </a:r>
            <a:r>
              <a:rPr lang="en-US" altLang="en-US" b="1" dirty="0">
                <a:solidFill>
                  <a:srgbClr val="C00000"/>
                </a:solidFill>
                <a:latin typeface="Times New Roman" panose="02020603050405020304" pitchFamily="18" charset="0"/>
                <a:cs typeface="Times New Roman" panose="02020603050405020304" pitchFamily="18" charset="0"/>
              </a:rPr>
              <a:t>two categories:</a:t>
            </a:r>
          </a:p>
          <a:p>
            <a:pPr lvl="1">
              <a:lnSpc>
                <a:spcPct val="150000"/>
              </a:lnSpc>
              <a:buFont typeface="Wingdings" panose="05000000000000000000" pitchFamily="2" charset="2"/>
              <a:buChar char="Ø"/>
            </a:pPr>
            <a:r>
              <a:rPr lang="en-US" altLang="en-US" sz="2800" dirty="0">
                <a:latin typeface="Times New Roman" panose="02020603050405020304" pitchFamily="18" charset="0"/>
                <a:cs typeface="Times New Roman" panose="02020603050405020304" pitchFamily="18" charset="0"/>
              </a:rPr>
              <a:t> </a:t>
            </a:r>
            <a:r>
              <a:rPr lang="en-US" altLang="en-US" sz="2800" b="1" dirty="0" err="1">
                <a:solidFill>
                  <a:srgbClr val="C00000"/>
                </a:solidFill>
                <a:latin typeface="Times New Roman" panose="02020603050405020304" pitchFamily="18" charset="0"/>
                <a:cs typeface="Times New Roman" panose="02020603050405020304" pitchFamily="18" charset="0"/>
              </a:rPr>
              <a:t>Hpotonic</a:t>
            </a:r>
            <a:r>
              <a:rPr lang="en-US" altLang="en-US" sz="2800" b="1" dirty="0">
                <a:solidFill>
                  <a:srgbClr val="C00000"/>
                </a:solidFill>
                <a:latin typeface="Times New Roman" panose="02020603050405020304" pitchFamily="18" charset="0"/>
                <a:cs typeface="Times New Roman" panose="02020603050405020304" pitchFamily="18" charset="0"/>
              </a:rPr>
              <a:t>: </a:t>
            </a:r>
            <a:r>
              <a:rPr lang="en-US" altLang="en-US" sz="2800" dirty="0">
                <a:latin typeface="Times New Roman" panose="02020603050405020304" pitchFamily="18" charset="0"/>
                <a:cs typeface="Times New Roman" panose="02020603050405020304" pitchFamily="18" charset="0"/>
              </a:rPr>
              <a:t>with a </a:t>
            </a:r>
            <a:r>
              <a:rPr lang="en-US" altLang="en-US" sz="2800" b="1" dirty="0">
                <a:latin typeface="Times New Roman" panose="02020603050405020304" pitchFamily="18" charset="0"/>
                <a:cs typeface="Times New Roman" panose="02020603050405020304" pitchFamily="18" charset="0"/>
              </a:rPr>
              <a:t>normal pattern </a:t>
            </a:r>
            <a:r>
              <a:rPr lang="en-US" altLang="en-US" sz="2800" dirty="0">
                <a:latin typeface="Times New Roman" panose="02020603050405020304" pitchFamily="18" charset="0"/>
                <a:cs typeface="Times New Roman" panose="02020603050405020304" pitchFamily="18" charset="0"/>
              </a:rPr>
              <a:t>of low-pressure contractions</a:t>
            </a:r>
          </a:p>
          <a:p>
            <a:pPr lvl="1">
              <a:lnSpc>
                <a:spcPct val="150000"/>
              </a:lnSpc>
              <a:buFont typeface="Wingdings" panose="05000000000000000000" pitchFamily="2" charset="2"/>
              <a:buChar char="Ø"/>
            </a:pPr>
            <a:r>
              <a:rPr lang="en-US" altLang="en-US" sz="2800" b="1" dirty="0">
                <a:solidFill>
                  <a:srgbClr val="C00000"/>
                </a:solidFill>
                <a:latin typeface="Times New Roman" panose="02020603050405020304" pitchFamily="18" charset="0"/>
                <a:cs typeface="Times New Roman" panose="02020603050405020304" pitchFamily="18" charset="0"/>
              </a:rPr>
              <a:t>Hypertonic:</a:t>
            </a:r>
            <a:r>
              <a:rPr lang="en-US" altLang="en-US" sz="2800" dirty="0">
                <a:latin typeface="Times New Roman" panose="02020603050405020304" pitchFamily="18" charset="0"/>
                <a:cs typeface="Times New Roman" panose="02020603050405020304" pitchFamily="18" charset="0"/>
              </a:rPr>
              <a:t> with a </a:t>
            </a:r>
            <a:r>
              <a:rPr lang="en-US" altLang="en-US" sz="2800" b="1" dirty="0" err="1">
                <a:latin typeface="Times New Roman" panose="02020603050405020304" pitchFamily="18" charset="0"/>
                <a:cs typeface="Times New Roman" panose="02020603050405020304" pitchFamily="18" charset="0"/>
              </a:rPr>
              <a:t>discoordinated</a:t>
            </a:r>
            <a:r>
              <a:rPr lang="en-US" altLang="en-US" sz="2800" dirty="0">
                <a:latin typeface="Times New Roman" panose="02020603050405020304" pitchFamily="18" charset="0"/>
                <a:cs typeface="Times New Roman" panose="02020603050405020304" pitchFamily="18" charset="0"/>
              </a:rPr>
              <a:t> pattern of high-pressure contractions.</a:t>
            </a:r>
          </a:p>
          <a:p>
            <a:pPr>
              <a:buFont typeface="Wingdings 2" panose="05020102010507070707" pitchFamily="18" charset="2"/>
              <a:buNone/>
            </a:pPr>
            <a:endParaRPr lang="en-US" altLang="en-US" dirty="0"/>
          </a:p>
          <a:p>
            <a:endParaRPr lang="en-US" altLang="en-US" dirty="0"/>
          </a:p>
        </p:txBody>
      </p:sp>
      <p:sp>
        <p:nvSpPr>
          <p:cNvPr id="9220" name="Slide Number Placeholder 4">
            <a:extLst>
              <a:ext uri="{FF2B5EF4-FFF2-40B4-BE49-F238E27FC236}">
                <a16:creationId xmlns:a16="http://schemas.microsoft.com/office/drawing/2014/main" id="{71646BDE-B82A-4C5C-A096-45171B62DCB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5CE0763-9BDC-4944-8D00-8317CF68A8D5}"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7</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tle 1">
            <a:extLst>
              <a:ext uri="{FF2B5EF4-FFF2-40B4-BE49-F238E27FC236}">
                <a16:creationId xmlns:a16="http://schemas.microsoft.com/office/drawing/2014/main" id="{4CE10483-0509-481F-8468-C2D906ED9C05}"/>
              </a:ext>
            </a:extLst>
          </p:cNvPr>
          <p:cNvSpPr>
            <a:spLocks noGrp="1"/>
          </p:cNvSpPr>
          <p:nvPr>
            <p:ph type="title"/>
          </p:nvPr>
        </p:nvSpPr>
        <p:spPr>
          <a:xfrm>
            <a:off x="1981200" y="274639"/>
            <a:ext cx="8229600" cy="225425"/>
          </a:xfrm>
        </p:spPr>
        <p:txBody>
          <a:bodyPr rtlCol="0">
            <a:normAutofit fontScale="90000"/>
          </a:bodyPr>
          <a:lstStyle/>
          <a:p>
            <a:pPr>
              <a:defRPr/>
            </a:pPr>
            <a:endParaRPr lang="en-US" dirty="0"/>
          </a:p>
        </p:txBody>
      </p:sp>
      <p:sp>
        <p:nvSpPr>
          <p:cNvPr id="81924" name="Content Placeholder 2">
            <a:extLst>
              <a:ext uri="{FF2B5EF4-FFF2-40B4-BE49-F238E27FC236}">
                <a16:creationId xmlns:a16="http://schemas.microsoft.com/office/drawing/2014/main" id="{1AEBDDFC-DA21-4C6A-824C-27DBE01386B1}"/>
              </a:ext>
            </a:extLst>
          </p:cNvPr>
          <p:cNvSpPr>
            <a:spLocks noGrp="1"/>
          </p:cNvSpPr>
          <p:nvPr>
            <p:ph idx="1"/>
          </p:nvPr>
        </p:nvSpPr>
        <p:spPr>
          <a:xfrm>
            <a:off x="1981200" y="714376"/>
            <a:ext cx="8401050" cy="5643563"/>
          </a:xfrm>
        </p:spPr>
        <p:txBody>
          <a:bodyPr>
            <a:normAutofit lnSpcReduction="10000"/>
          </a:bodyPr>
          <a:lstStyle/>
          <a:p>
            <a:pPr marL="274320" indent="-274320">
              <a:spcBef>
                <a:spcPts val="580"/>
              </a:spcBef>
              <a:buFont typeface="Wingdings" pitchFamily="2" charset="2"/>
              <a:buChar char="Ø"/>
              <a:defRPr/>
            </a:pPr>
            <a:r>
              <a:rPr lang="en-US" dirty="0">
                <a:solidFill>
                  <a:srgbClr val="FF0000"/>
                </a:solidFill>
              </a:rPr>
              <a:t>Total hysterectomy</a:t>
            </a:r>
          </a:p>
          <a:p>
            <a:pPr marL="548640" lvl="1">
              <a:lnSpc>
                <a:spcPct val="150000"/>
              </a:lnSpc>
              <a:spcBef>
                <a:spcPts val="370"/>
              </a:spcBef>
              <a:buFont typeface="Wingdings" pitchFamily="2" charset="2"/>
              <a:buChar char="v"/>
              <a:defRPr/>
            </a:pPr>
            <a:r>
              <a:rPr lang="en-US" sz="3200" dirty="0"/>
              <a:t> Extensive tear</a:t>
            </a:r>
          </a:p>
          <a:p>
            <a:pPr marL="548640" lvl="1">
              <a:lnSpc>
                <a:spcPct val="150000"/>
              </a:lnSpc>
              <a:spcBef>
                <a:spcPts val="370"/>
              </a:spcBef>
              <a:buFont typeface="Wingdings" pitchFamily="2" charset="2"/>
              <a:buChar char="v"/>
              <a:defRPr/>
            </a:pPr>
            <a:r>
              <a:rPr lang="en-US" sz="3200" dirty="0"/>
              <a:t>Rupture compromising blood supply of uterine muscle( Necrotic edges)</a:t>
            </a:r>
          </a:p>
          <a:p>
            <a:pPr marL="548640" lvl="1">
              <a:lnSpc>
                <a:spcPct val="150000"/>
              </a:lnSpc>
              <a:spcBef>
                <a:spcPts val="370"/>
              </a:spcBef>
              <a:buFont typeface="Wingdings" pitchFamily="2" charset="2"/>
              <a:buChar char="v"/>
              <a:defRPr/>
            </a:pPr>
            <a:r>
              <a:rPr lang="en-US" sz="3200" dirty="0"/>
              <a:t> Tears difficult to stitch such as posterior tears and extension into the Vagina</a:t>
            </a:r>
          </a:p>
          <a:p>
            <a:pPr marL="548640" lvl="1">
              <a:lnSpc>
                <a:spcPct val="150000"/>
              </a:lnSpc>
              <a:spcBef>
                <a:spcPts val="370"/>
              </a:spcBef>
              <a:buFont typeface="Wingdings" pitchFamily="2" charset="2"/>
              <a:buChar char="v"/>
              <a:defRPr/>
            </a:pPr>
            <a:r>
              <a:rPr lang="en-US" sz="3200" dirty="0"/>
              <a:t> Grossly infected uterus</a:t>
            </a:r>
          </a:p>
          <a:p>
            <a:pPr marL="548640" lvl="1">
              <a:lnSpc>
                <a:spcPct val="150000"/>
              </a:lnSpc>
              <a:spcBef>
                <a:spcPts val="370"/>
              </a:spcBef>
              <a:buFont typeface="Wingdings" pitchFamily="2" charset="2"/>
              <a:buChar char="v"/>
              <a:defRPr/>
            </a:pPr>
            <a:r>
              <a:rPr lang="en-US" sz="3200" dirty="0"/>
              <a:t> Rupture after prolonged labor</a:t>
            </a:r>
          </a:p>
        </p:txBody>
      </p:sp>
      <p:sp>
        <p:nvSpPr>
          <p:cNvPr id="94212" name="Slide Number Placeholder 4">
            <a:extLst>
              <a:ext uri="{FF2B5EF4-FFF2-40B4-BE49-F238E27FC236}">
                <a16:creationId xmlns:a16="http://schemas.microsoft.com/office/drawing/2014/main" id="{5A9C73FE-D389-4258-88F5-9E54D931364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0C0C00F-5C3B-4A44-AE59-85329CABB288}"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70</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Content Placeholder 2">
            <a:extLst>
              <a:ext uri="{FF2B5EF4-FFF2-40B4-BE49-F238E27FC236}">
                <a16:creationId xmlns:a16="http://schemas.microsoft.com/office/drawing/2014/main" id="{A11B61D0-44A9-4806-9F5F-092D923C780D}"/>
              </a:ext>
            </a:extLst>
          </p:cNvPr>
          <p:cNvSpPr>
            <a:spLocks noGrp="1" noChangeArrowheads="1"/>
          </p:cNvSpPr>
          <p:nvPr>
            <p:ph idx="1"/>
          </p:nvPr>
        </p:nvSpPr>
        <p:spPr bwMode="auto">
          <a:xfrm>
            <a:off x="1981200" y="571501"/>
            <a:ext cx="8229600" cy="5554663"/>
          </a:xfrm>
        </p:spPr>
        <p:txBody>
          <a:bodyPr wrap="square" numCol="1" anchor="t" anchorCtr="0" compatLnSpc="1">
            <a:prstTxWarp prst="textNoShape">
              <a:avLst/>
            </a:prstTxWarp>
          </a:bodyPr>
          <a:lstStyle/>
          <a:p>
            <a:pPr>
              <a:buFont typeface="Wingdings" panose="05000000000000000000" pitchFamily="2" charset="2"/>
              <a:buChar char="Ø"/>
            </a:pPr>
            <a:r>
              <a:rPr lang="en-US" altLang="en-US">
                <a:solidFill>
                  <a:srgbClr val="FF0000"/>
                </a:solidFill>
              </a:rPr>
              <a:t>Subtotal hysterectomy</a:t>
            </a:r>
          </a:p>
          <a:p>
            <a:pPr lvl="1">
              <a:lnSpc>
                <a:spcPct val="150000"/>
              </a:lnSpc>
              <a:buFont typeface="Wingdings" panose="05000000000000000000" pitchFamily="2" charset="2"/>
              <a:buChar char="v"/>
            </a:pPr>
            <a:r>
              <a:rPr lang="en-US" altLang="en-US" b="1"/>
              <a:t> </a:t>
            </a:r>
            <a:r>
              <a:rPr lang="en-US" altLang="en-US" sz="3200"/>
              <a:t>Similar conditions as total hysterectomy that are related to infection and tear</a:t>
            </a:r>
          </a:p>
          <a:p>
            <a:pPr lvl="1">
              <a:lnSpc>
                <a:spcPct val="150000"/>
              </a:lnSpc>
              <a:buFont typeface="Wingdings" panose="05000000000000000000" pitchFamily="2" charset="2"/>
              <a:buChar char="v"/>
            </a:pPr>
            <a:r>
              <a:rPr lang="en-US" altLang="en-US" sz="3200"/>
              <a:t> Relative ease /simplicity of procedure than total hysterectomy</a:t>
            </a:r>
          </a:p>
          <a:p>
            <a:pPr lvl="1">
              <a:lnSpc>
                <a:spcPct val="150000"/>
              </a:lnSpc>
              <a:buFont typeface="Wingdings" panose="05000000000000000000" pitchFamily="2" charset="2"/>
              <a:buChar char="v"/>
            </a:pPr>
            <a:r>
              <a:rPr lang="en-US" altLang="en-US" sz="3200"/>
              <a:t>May preserve sexual pleasure</a:t>
            </a:r>
          </a:p>
        </p:txBody>
      </p:sp>
      <p:sp>
        <p:nvSpPr>
          <p:cNvPr id="95235" name="Slide Number Placeholder 4">
            <a:extLst>
              <a:ext uri="{FF2B5EF4-FFF2-40B4-BE49-F238E27FC236}">
                <a16:creationId xmlns:a16="http://schemas.microsoft.com/office/drawing/2014/main" id="{FB46B382-7C24-4B9D-83F1-97839F451FD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E94C5A60-8C1A-4F9A-BFFA-9C299E30E701}"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71</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le 1">
            <a:extLst>
              <a:ext uri="{FF2B5EF4-FFF2-40B4-BE49-F238E27FC236}">
                <a16:creationId xmlns:a16="http://schemas.microsoft.com/office/drawing/2014/main" id="{DC18D39A-BE84-4411-A84D-1C9C521C61C9}"/>
              </a:ext>
            </a:extLst>
          </p:cNvPr>
          <p:cNvSpPr>
            <a:spLocks noGrp="1" noChangeArrowheads="1"/>
          </p:cNvSpPr>
          <p:nvPr>
            <p:ph type="title"/>
          </p:nvPr>
        </p:nvSpPr>
        <p:spPr/>
        <p:txBody>
          <a:bodyPr/>
          <a:lstStyle/>
          <a:p>
            <a:endParaRPr lang="en-US" altLang="en-US"/>
          </a:p>
        </p:txBody>
      </p:sp>
      <p:pic>
        <p:nvPicPr>
          <p:cNvPr id="96259" name="Picture 6">
            <a:extLst>
              <a:ext uri="{FF2B5EF4-FFF2-40B4-BE49-F238E27FC236}">
                <a16:creationId xmlns:a16="http://schemas.microsoft.com/office/drawing/2014/main" id="{B1602E0F-07A7-4650-91FF-81523CE49D7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77371" y="349250"/>
            <a:ext cx="11132457" cy="6508750"/>
          </a:xfrm>
        </p:spPr>
      </p:pic>
      <p:sp>
        <p:nvSpPr>
          <p:cNvPr id="96260" name="Slide Number Placeholder 4">
            <a:extLst>
              <a:ext uri="{FF2B5EF4-FFF2-40B4-BE49-F238E27FC236}">
                <a16:creationId xmlns:a16="http://schemas.microsoft.com/office/drawing/2014/main" id="{106D3EE4-0FF4-41BE-AC14-D9E308E0B32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DF9D983-4074-4D57-B22B-D1BFB950DBF8}"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72</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1">
            <a:extLst>
              <a:ext uri="{FF2B5EF4-FFF2-40B4-BE49-F238E27FC236}">
                <a16:creationId xmlns:a16="http://schemas.microsoft.com/office/drawing/2014/main" id="{9D26DE9C-FAF7-46CC-A8BB-2D79F8A20884}"/>
              </a:ext>
            </a:extLst>
          </p:cNvPr>
          <p:cNvSpPr>
            <a:spLocks noGrp="1"/>
          </p:cNvSpPr>
          <p:nvPr>
            <p:ph type="title"/>
          </p:nvPr>
        </p:nvSpPr>
        <p:spPr>
          <a:xfrm>
            <a:off x="1981200" y="274639"/>
            <a:ext cx="8229600" cy="511175"/>
          </a:xfrm>
        </p:spPr>
        <p:txBody>
          <a:bodyPr rtlCol="0">
            <a:normAutofit fontScale="90000"/>
          </a:bodyPr>
          <a:lstStyle/>
          <a:p>
            <a:pPr>
              <a:defRPr/>
            </a:pPr>
            <a:r>
              <a:rPr lang="en-US" sz="3200" dirty="0"/>
              <a:t/>
            </a:r>
            <a:br>
              <a:rPr lang="en-US" sz="3200" dirty="0"/>
            </a:br>
            <a:r>
              <a:rPr lang="en-US" sz="3200" dirty="0"/>
              <a:t/>
            </a:r>
            <a:br>
              <a:rPr lang="en-US" sz="3200" dirty="0"/>
            </a:br>
            <a:r>
              <a:rPr lang="en-US" sz="3200" b="1" dirty="0">
                <a:solidFill>
                  <a:srgbClr val="FF0000"/>
                </a:solidFill>
              </a:rPr>
              <a:t>Postoperative care and follow up</a:t>
            </a:r>
            <a:r>
              <a:rPr lang="en-US" sz="3200" dirty="0"/>
              <a:t/>
            </a:r>
            <a:br>
              <a:rPr lang="en-US" sz="3200" dirty="0"/>
            </a:br>
            <a:r>
              <a:rPr lang="en-US" sz="3200" b="1" i="1" dirty="0"/>
              <a:t/>
            </a:r>
            <a:br>
              <a:rPr lang="en-US" sz="3200" b="1" i="1" dirty="0"/>
            </a:br>
            <a:endParaRPr lang="en-US" sz="3200" b="1" dirty="0"/>
          </a:p>
        </p:txBody>
      </p:sp>
      <p:sp>
        <p:nvSpPr>
          <p:cNvPr id="97283" name="Content Placeholder 2">
            <a:extLst>
              <a:ext uri="{FF2B5EF4-FFF2-40B4-BE49-F238E27FC236}">
                <a16:creationId xmlns:a16="http://schemas.microsoft.com/office/drawing/2014/main" id="{4076E224-E523-428E-A504-210B69F9BE42}"/>
              </a:ext>
            </a:extLst>
          </p:cNvPr>
          <p:cNvSpPr>
            <a:spLocks noGrp="1" noChangeArrowheads="1"/>
          </p:cNvSpPr>
          <p:nvPr>
            <p:ph idx="1"/>
          </p:nvPr>
        </p:nvSpPr>
        <p:spPr bwMode="auto">
          <a:xfrm>
            <a:off x="243840" y="1112520"/>
            <a:ext cx="11430000" cy="5470841"/>
          </a:xfrm>
        </p:spPr>
        <p:txBody>
          <a:bodyPr wrap="square" numCol="1" anchor="t" anchorCtr="0" compatLnSpc="1">
            <a:prstTxWarp prst="textNoShape">
              <a:avLst/>
            </a:prstTxWarp>
            <a:normAutofit fontScale="92500"/>
          </a:bodyPr>
          <a:lstStyle/>
          <a:p>
            <a:pPr>
              <a:lnSpc>
                <a:spcPct val="150000"/>
              </a:lnSpc>
              <a:buFont typeface="Wingdings" panose="05000000000000000000" pitchFamily="2" charset="2"/>
              <a:buChar char="q"/>
            </a:pPr>
            <a:r>
              <a:rPr lang="en-US" altLang="en-US" dirty="0"/>
              <a:t>Intensive resuscitation and monitoring should be continued till condition improves</a:t>
            </a:r>
          </a:p>
          <a:p>
            <a:pPr lvl="1">
              <a:lnSpc>
                <a:spcPct val="150000"/>
              </a:lnSpc>
              <a:buFont typeface="Wingdings" panose="05000000000000000000" pitchFamily="2" charset="2"/>
              <a:buChar char="v"/>
            </a:pPr>
            <a:r>
              <a:rPr lang="en-US" altLang="en-US" sz="2800" dirty="0"/>
              <a:t> Blood transfusion</a:t>
            </a:r>
          </a:p>
          <a:p>
            <a:pPr lvl="1">
              <a:lnSpc>
                <a:spcPct val="150000"/>
              </a:lnSpc>
              <a:buFont typeface="Wingdings" panose="05000000000000000000" pitchFamily="2" charset="2"/>
              <a:buChar char="v"/>
            </a:pPr>
            <a:r>
              <a:rPr lang="en-US" altLang="en-US" sz="2800" dirty="0"/>
              <a:t> Antibiotics IV till fever free for 2-3 days </a:t>
            </a:r>
          </a:p>
          <a:p>
            <a:pPr lvl="1">
              <a:lnSpc>
                <a:spcPct val="150000"/>
              </a:lnSpc>
              <a:buFont typeface="Wingdings" panose="05000000000000000000" pitchFamily="2" charset="2"/>
              <a:buChar char="v"/>
            </a:pPr>
            <a:r>
              <a:rPr lang="en-US" altLang="en-US" sz="2800" dirty="0"/>
              <a:t>Investigation including blood and urine culture and sensitivity as indicated</a:t>
            </a:r>
          </a:p>
          <a:p>
            <a:pPr lvl="1">
              <a:lnSpc>
                <a:spcPct val="150000"/>
              </a:lnSpc>
              <a:buFont typeface="Wingdings" panose="05000000000000000000" pitchFamily="2" charset="2"/>
              <a:buChar char="v"/>
            </a:pPr>
            <a:r>
              <a:rPr lang="en-US" altLang="en-US" sz="2800" dirty="0"/>
              <a:t> Analgesics including pethidine</a:t>
            </a:r>
          </a:p>
          <a:p>
            <a:pPr lvl="1">
              <a:lnSpc>
                <a:spcPct val="150000"/>
              </a:lnSpc>
              <a:buFont typeface="Wingdings" panose="05000000000000000000" pitchFamily="2" charset="2"/>
              <a:buChar char="v"/>
            </a:pPr>
            <a:r>
              <a:rPr lang="en-US" altLang="en-US" sz="2800" dirty="0"/>
              <a:t> Breast care for those with stillbirths or neonatal deaths</a:t>
            </a:r>
          </a:p>
          <a:p>
            <a:pPr lvl="1">
              <a:lnSpc>
                <a:spcPct val="150000"/>
              </a:lnSpc>
              <a:buFont typeface="Wingdings" panose="05000000000000000000" pitchFamily="2" charset="2"/>
              <a:buChar char="v"/>
            </a:pPr>
            <a:r>
              <a:rPr lang="en-US" altLang="en-US" sz="2800" dirty="0"/>
              <a:t> Close monitoring to identify complications early (e.g., abscess)</a:t>
            </a:r>
          </a:p>
          <a:p>
            <a:pPr>
              <a:buFont typeface="Wingdings 2" panose="05020102010507070707" pitchFamily="18" charset="2"/>
              <a:buNone/>
            </a:pPr>
            <a:endParaRPr lang="en-US" altLang="en-US" dirty="0"/>
          </a:p>
        </p:txBody>
      </p:sp>
      <p:sp>
        <p:nvSpPr>
          <p:cNvPr id="97284" name="Slide Number Placeholder 4">
            <a:extLst>
              <a:ext uri="{FF2B5EF4-FFF2-40B4-BE49-F238E27FC236}">
                <a16:creationId xmlns:a16="http://schemas.microsoft.com/office/drawing/2014/main" id="{B8536105-68C1-451A-B294-E60C6A80DBF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9329A28-C468-4190-ACCD-19C93F117A03}"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73</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tle 1">
            <a:extLst>
              <a:ext uri="{FF2B5EF4-FFF2-40B4-BE49-F238E27FC236}">
                <a16:creationId xmlns:a16="http://schemas.microsoft.com/office/drawing/2014/main" id="{10D43BAC-A751-411F-8725-707B532BB422}"/>
              </a:ext>
            </a:extLst>
          </p:cNvPr>
          <p:cNvSpPr>
            <a:spLocks noGrp="1" noChangeArrowheads="1"/>
          </p:cNvSpPr>
          <p:nvPr>
            <p:ph type="title"/>
          </p:nvPr>
        </p:nvSpPr>
        <p:spPr/>
        <p:txBody>
          <a:bodyPr/>
          <a:lstStyle/>
          <a:p>
            <a:r>
              <a:rPr lang="en-US" altLang="en-US"/>
              <a:t>,</a:t>
            </a:r>
          </a:p>
        </p:txBody>
      </p:sp>
      <p:sp>
        <p:nvSpPr>
          <p:cNvPr id="98307" name="Content Placeholder 2">
            <a:extLst>
              <a:ext uri="{FF2B5EF4-FFF2-40B4-BE49-F238E27FC236}">
                <a16:creationId xmlns:a16="http://schemas.microsoft.com/office/drawing/2014/main" id="{FD027219-F6A1-4160-AD58-5447CBA2716C}"/>
              </a:ext>
            </a:extLst>
          </p:cNvPr>
          <p:cNvSpPr>
            <a:spLocks noGrp="1" noChangeArrowheads="1"/>
          </p:cNvSpPr>
          <p:nvPr>
            <p:ph idx="1"/>
          </p:nvPr>
        </p:nvSpPr>
        <p:spPr bwMode="auto">
          <a:xfrm>
            <a:off x="228600" y="500063"/>
            <a:ext cx="11493500" cy="6000750"/>
          </a:xfrm>
        </p:spPr>
        <p:txBody>
          <a:bodyPr wrap="square" numCol="1" anchor="t" anchorCtr="0" compatLnSpc="1">
            <a:prstTxWarp prst="textNoShape">
              <a:avLst/>
            </a:prstTxWarp>
          </a:bodyPr>
          <a:lstStyle/>
          <a:p>
            <a:pPr>
              <a:buFont typeface="Wingdings" panose="05000000000000000000" pitchFamily="2" charset="2"/>
              <a:buChar char="q"/>
            </a:pPr>
            <a:r>
              <a:rPr lang="en-US" altLang="en-US" dirty="0">
                <a:solidFill>
                  <a:srgbClr val="FF0000"/>
                </a:solidFill>
              </a:rPr>
              <a:t>Explain condition and counsel on future pregnancy</a:t>
            </a:r>
          </a:p>
          <a:p>
            <a:pPr lvl="1">
              <a:lnSpc>
                <a:spcPct val="150000"/>
              </a:lnSpc>
              <a:buFont typeface="Wingdings" panose="05000000000000000000" pitchFamily="2" charset="2"/>
              <a:buChar char="v"/>
            </a:pPr>
            <a:r>
              <a:rPr lang="en-US" altLang="en-US" dirty="0"/>
              <a:t>Repaired uterine rupture without tubal ligation or CS: always hospital</a:t>
            </a:r>
          </a:p>
          <a:p>
            <a:pPr>
              <a:lnSpc>
                <a:spcPct val="150000"/>
              </a:lnSpc>
              <a:buFont typeface="Wingdings" panose="05000000000000000000" pitchFamily="2" charset="2"/>
              <a:buChar char="q"/>
            </a:pPr>
            <a:r>
              <a:rPr lang="en-US" altLang="en-US" dirty="0"/>
              <a:t>Delivery</a:t>
            </a:r>
          </a:p>
          <a:p>
            <a:pPr lvl="1">
              <a:lnSpc>
                <a:spcPct val="150000"/>
              </a:lnSpc>
              <a:buFont typeface="Wingdings" panose="05000000000000000000" pitchFamily="2" charset="2"/>
              <a:buChar char="v"/>
            </a:pPr>
            <a:r>
              <a:rPr lang="en-US" altLang="en-US" dirty="0"/>
              <a:t> Total or sub-hysterectomy or tubal ligation: infertility</a:t>
            </a:r>
          </a:p>
          <a:p>
            <a:pPr lvl="1">
              <a:lnSpc>
                <a:spcPct val="150000"/>
              </a:lnSpc>
              <a:buFont typeface="Wingdings" panose="05000000000000000000" pitchFamily="2" charset="2"/>
              <a:buChar char="v"/>
            </a:pPr>
            <a:r>
              <a:rPr lang="en-US" altLang="en-US" dirty="0"/>
              <a:t>Severe postpartum infection: possibility of ectopic pregnancy in future pregnancy and need for early check up if pregnant; infertility </a:t>
            </a:r>
          </a:p>
          <a:p>
            <a:pPr lvl="1">
              <a:lnSpc>
                <a:spcPct val="150000"/>
              </a:lnSpc>
              <a:buFont typeface="Wingdings" panose="05000000000000000000" pitchFamily="2" charset="2"/>
              <a:buChar char="v"/>
            </a:pPr>
            <a:r>
              <a:rPr lang="en-US" altLang="en-US" dirty="0">
                <a:solidFill>
                  <a:srgbClr val="FF0000"/>
                </a:solidFill>
              </a:rPr>
              <a:t>Fistula care and follow-up: </a:t>
            </a:r>
            <a:r>
              <a:rPr lang="en-US" altLang="en-US" dirty="0"/>
              <a:t>Women with fistula are kept in the hospital until infection is controlled. </a:t>
            </a:r>
            <a:endParaRPr lang="en-US" altLang="en-US" dirty="0" smtClean="0"/>
          </a:p>
          <a:p>
            <a:pPr lvl="1">
              <a:lnSpc>
                <a:spcPct val="150000"/>
              </a:lnSpc>
              <a:buFont typeface="Wingdings" panose="05000000000000000000" pitchFamily="2" charset="2"/>
              <a:buChar char="v"/>
            </a:pPr>
            <a:r>
              <a:rPr lang="en-US" altLang="en-US" dirty="0" smtClean="0"/>
              <a:t>They </a:t>
            </a:r>
            <a:r>
              <a:rPr lang="en-US" altLang="en-US" dirty="0"/>
              <a:t>should be explained about when and where they can have the fistula repair. Usually, the fistula repair is undertaken 2-3 months after delivery.</a:t>
            </a:r>
          </a:p>
        </p:txBody>
      </p:sp>
      <p:sp>
        <p:nvSpPr>
          <p:cNvPr id="98308" name="Slide Number Placeholder 4">
            <a:extLst>
              <a:ext uri="{FF2B5EF4-FFF2-40B4-BE49-F238E27FC236}">
                <a16:creationId xmlns:a16="http://schemas.microsoft.com/office/drawing/2014/main" id="{6D05AF3F-B5BF-44C9-A312-8CB7B06C216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014F572-95FD-463F-BD8B-DD1AE77B6DCA}"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74</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1">
            <a:extLst>
              <a:ext uri="{FF2B5EF4-FFF2-40B4-BE49-F238E27FC236}">
                <a16:creationId xmlns:a16="http://schemas.microsoft.com/office/drawing/2014/main" id="{00A97720-4117-4D33-91CA-F0CA48494D31}"/>
              </a:ext>
            </a:extLst>
          </p:cNvPr>
          <p:cNvSpPr>
            <a:spLocks noGrp="1"/>
          </p:cNvSpPr>
          <p:nvPr>
            <p:ph type="title"/>
          </p:nvPr>
        </p:nvSpPr>
        <p:spPr>
          <a:xfrm>
            <a:off x="1981200" y="274638"/>
            <a:ext cx="8229600" cy="368300"/>
          </a:xfrm>
        </p:spPr>
        <p:txBody>
          <a:bodyPr rtlCol="0">
            <a:normAutofit fontScale="90000"/>
          </a:bodyPr>
          <a:lstStyle/>
          <a:p>
            <a:pPr>
              <a:defRPr/>
            </a:pPr>
            <a:endParaRPr lang="en-US" dirty="0"/>
          </a:p>
        </p:txBody>
      </p:sp>
      <p:sp>
        <p:nvSpPr>
          <p:cNvPr id="87044" name="Content Placeholder 2">
            <a:extLst>
              <a:ext uri="{FF2B5EF4-FFF2-40B4-BE49-F238E27FC236}">
                <a16:creationId xmlns:a16="http://schemas.microsoft.com/office/drawing/2014/main" id="{67E4F4D9-8DDA-4286-8DE7-C7FB4DD56CFC}"/>
              </a:ext>
            </a:extLst>
          </p:cNvPr>
          <p:cNvSpPr>
            <a:spLocks noGrp="1"/>
          </p:cNvSpPr>
          <p:nvPr>
            <p:ph idx="1"/>
          </p:nvPr>
        </p:nvSpPr>
        <p:spPr>
          <a:xfrm>
            <a:off x="1738314" y="785814"/>
            <a:ext cx="8472487" cy="5233987"/>
          </a:xfrm>
        </p:spPr>
        <p:txBody>
          <a:bodyPr>
            <a:normAutofit lnSpcReduction="10000"/>
          </a:bodyPr>
          <a:lstStyle/>
          <a:p>
            <a:pPr marL="274320" indent="-274320">
              <a:lnSpc>
                <a:spcPct val="150000"/>
              </a:lnSpc>
              <a:spcBef>
                <a:spcPts val="580"/>
              </a:spcBef>
              <a:buFont typeface="Wingdings" pitchFamily="2" charset="2"/>
              <a:buChar char="v"/>
              <a:defRPr/>
            </a:pPr>
            <a:r>
              <a:rPr lang="en-US" dirty="0"/>
              <a:t>Follow up schedule of women with OL after discharge depends on the type of complications, operative procedure and residence of the patient.</a:t>
            </a:r>
          </a:p>
          <a:p>
            <a:pPr marL="274320" indent="-274320">
              <a:lnSpc>
                <a:spcPct val="150000"/>
              </a:lnSpc>
              <a:spcBef>
                <a:spcPts val="580"/>
              </a:spcBef>
              <a:buFont typeface="Wingdings" pitchFamily="2" charset="2"/>
              <a:buChar char="v"/>
              <a:defRPr/>
            </a:pPr>
            <a:r>
              <a:rPr lang="en-US" dirty="0"/>
              <a:t> It is advisable to keep patients till infection and acute conditions are well controlled, especially in women coming from rural and distant areas.</a:t>
            </a:r>
          </a:p>
          <a:p>
            <a:pPr marL="274320" indent="-274320">
              <a:lnSpc>
                <a:spcPct val="150000"/>
              </a:lnSpc>
              <a:spcBef>
                <a:spcPts val="580"/>
              </a:spcBef>
              <a:buFont typeface="Wingdings" pitchFamily="2" charset="2"/>
              <a:buChar char="v"/>
              <a:defRPr/>
            </a:pPr>
            <a:r>
              <a:rPr lang="en-US" dirty="0"/>
              <a:t>Besides the basic postpartum care, the follow up care focuses on the specific complication sustained after OL.</a:t>
            </a:r>
          </a:p>
        </p:txBody>
      </p:sp>
      <p:sp>
        <p:nvSpPr>
          <p:cNvPr id="99332" name="Slide Number Placeholder 4">
            <a:extLst>
              <a:ext uri="{FF2B5EF4-FFF2-40B4-BE49-F238E27FC236}">
                <a16:creationId xmlns:a16="http://schemas.microsoft.com/office/drawing/2014/main" id="{F726EEC1-B1A6-4FF5-A7D3-FF35C322B59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5A9A054-AA2F-4E48-BF5C-E6948D66B109}"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75</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1">
            <a:extLst>
              <a:ext uri="{FF2B5EF4-FFF2-40B4-BE49-F238E27FC236}">
                <a16:creationId xmlns:a16="http://schemas.microsoft.com/office/drawing/2014/main" id="{3AB218C9-A09F-4874-8407-DF66B634B76B}"/>
              </a:ext>
            </a:extLst>
          </p:cNvPr>
          <p:cNvSpPr>
            <a:spLocks noGrp="1" noChangeArrowheads="1"/>
          </p:cNvSpPr>
          <p:nvPr>
            <p:ph type="title"/>
          </p:nvPr>
        </p:nvSpPr>
        <p:spPr/>
        <p:txBody>
          <a:bodyPr/>
          <a:lstStyle/>
          <a:p>
            <a:r>
              <a:rPr lang="en-US" altLang="en-US" sz="3600" b="1" i="1"/>
              <a:t>Complications</a:t>
            </a:r>
            <a:br>
              <a:rPr lang="en-US" altLang="en-US" sz="3600" b="1" i="1"/>
            </a:br>
            <a:endParaRPr lang="en-US" altLang="en-US" sz="3600"/>
          </a:p>
        </p:txBody>
      </p:sp>
      <p:sp>
        <p:nvSpPr>
          <p:cNvPr id="81923" name="Content Placeholder 2">
            <a:extLst>
              <a:ext uri="{FF2B5EF4-FFF2-40B4-BE49-F238E27FC236}">
                <a16:creationId xmlns:a16="http://schemas.microsoft.com/office/drawing/2014/main" id="{7D9919ED-651D-4223-9C6A-17B27C50B820}"/>
              </a:ext>
            </a:extLst>
          </p:cNvPr>
          <p:cNvSpPr>
            <a:spLocks noGrp="1"/>
          </p:cNvSpPr>
          <p:nvPr>
            <p:ph idx="1"/>
          </p:nvPr>
        </p:nvSpPr>
        <p:spPr>
          <a:xfrm>
            <a:off x="1524000" y="0"/>
            <a:ext cx="8929688" cy="6572250"/>
          </a:xfrm>
        </p:spPr>
        <p:txBody>
          <a:bodyPr>
            <a:normAutofit fontScale="92500"/>
          </a:bodyPr>
          <a:lstStyle/>
          <a:p>
            <a:pPr marL="274320" indent="-274320">
              <a:spcBef>
                <a:spcPts val="580"/>
              </a:spcBef>
              <a:buFont typeface="Wingdings 2"/>
              <a:buChar char=""/>
              <a:defRPr/>
            </a:pPr>
            <a:endParaRPr lang="en-US" dirty="0"/>
          </a:p>
          <a:p>
            <a:pPr marL="274320" indent="-274320">
              <a:spcBef>
                <a:spcPts val="580"/>
              </a:spcBef>
              <a:buFont typeface="Wingdings 2"/>
              <a:buChar char=""/>
              <a:defRPr/>
            </a:pPr>
            <a:endParaRPr lang="en-US" dirty="0"/>
          </a:p>
          <a:p>
            <a:pPr marL="274320" indent="-274320">
              <a:spcBef>
                <a:spcPts val="580"/>
              </a:spcBef>
              <a:buFont typeface="Wingdings" pitchFamily="2" charset="2"/>
              <a:buChar char="q"/>
              <a:defRPr/>
            </a:pPr>
            <a:r>
              <a:rPr lang="en-US" dirty="0"/>
              <a:t>Maternal and neonatal mortalities and morbidities are greatly increased in OL due to complications arising from prolonged labor, mechanical effects of the obstruction or/ and operative interventions.</a:t>
            </a:r>
          </a:p>
          <a:p>
            <a:pPr marL="274320" indent="-274320">
              <a:spcBef>
                <a:spcPts val="580"/>
              </a:spcBef>
              <a:buNone/>
              <a:defRPr/>
            </a:pPr>
            <a:r>
              <a:rPr lang="en-US" b="1" dirty="0"/>
              <a:t>Maternal complications</a:t>
            </a:r>
          </a:p>
          <a:p>
            <a:pPr marL="822960" lvl="2">
              <a:spcBef>
                <a:spcPts val="370"/>
              </a:spcBef>
              <a:buClr>
                <a:schemeClr val="accent1">
                  <a:tint val="60000"/>
                </a:schemeClr>
              </a:buClr>
              <a:buFont typeface="Wingdings" pitchFamily="2" charset="2"/>
              <a:buChar char="v"/>
              <a:defRPr/>
            </a:pPr>
            <a:r>
              <a:rPr lang="en-US" sz="2800" dirty="0"/>
              <a:t>Infection (sepsis, abscess and peritonitis) and septic shock leading to various organ failure (temporary or permanent)</a:t>
            </a:r>
          </a:p>
          <a:p>
            <a:pPr marL="822960" lvl="2">
              <a:spcBef>
                <a:spcPts val="370"/>
              </a:spcBef>
              <a:buClr>
                <a:schemeClr val="accent1">
                  <a:tint val="60000"/>
                </a:schemeClr>
              </a:buClr>
              <a:buFont typeface="Wingdings" pitchFamily="2" charset="2"/>
              <a:buChar char="v"/>
              <a:defRPr/>
            </a:pPr>
            <a:r>
              <a:rPr lang="en-US" sz="2800" dirty="0"/>
              <a:t> Hemorrhage (APH, PPH)– shock and anemia</a:t>
            </a:r>
          </a:p>
          <a:p>
            <a:pPr marL="822960" lvl="2">
              <a:spcBef>
                <a:spcPts val="370"/>
              </a:spcBef>
              <a:buClr>
                <a:schemeClr val="accent1">
                  <a:tint val="60000"/>
                </a:schemeClr>
              </a:buClr>
              <a:buFont typeface="Wingdings" pitchFamily="2" charset="2"/>
              <a:buChar char="v"/>
              <a:defRPr/>
            </a:pPr>
            <a:r>
              <a:rPr lang="en-US" sz="2800" dirty="0"/>
              <a:t> Urinary or/ and rectal fistula: more common in </a:t>
            </a:r>
            <a:r>
              <a:rPr lang="en-US" sz="2800" dirty="0" err="1"/>
              <a:t>nullipara</a:t>
            </a:r>
            <a:r>
              <a:rPr lang="en-US" sz="2800" dirty="0"/>
              <a:t> mainly due to   pressure necrosis of the vaginal wall entrapped between the fetal head and bony  pelvis. Some are due to operative complications used to relieve the obstruction (e.g. bladder injury during CS or craniotomy).</a:t>
            </a:r>
          </a:p>
          <a:p>
            <a:pPr marL="274320" indent="-274320">
              <a:spcBef>
                <a:spcPts val="580"/>
              </a:spcBef>
              <a:buNone/>
              <a:defRPr/>
            </a:pPr>
            <a:r>
              <a:rPr lang="en-US" dirty="0"/>
              <a:t>   </a:t>
            </a:r>
          </a:p>
        </p:txBody>
      </p:sp>
      <p:sp>
        <p:nvSpPr>
          <p:cNvPr id="100356" name="Slide Number Placeholder 4">
            <a:extLst>
              <a:ext uri="{FF2B5EF4-FFF2-40B4-BE49-F238E27FC236}">
                <a16:creationId xmlns:a16="http://schemas.microsoft.com/office/drawing/2014/main" id="{F9E39CD3-ACCF-4CB8-B7B4-1A6D1CCF6C1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6AC96463-EA80-4C66-B247-795C8015DEA7}"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76</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1">
            <a:extLst>
              <a:ext uri="{FF2B5EF4-FFF2-40B4-BE49-F238E27FC236}">
                <a16:creationId xmlns:a16="http://schemas.microsoft.com/office/drawing/2014/main" id="{C3018D66-F79F-402A-9C1D-DCFC1B174F79}"/>
              </a:ext>
            </a:extLst>
          </p:cNvPr>
          <p:cNvSpPr>
            <a:spLocks noGrp="1"/>
          </p:cNvSpPr>
          <p:nvPr>
            <p:ph type="title"/>
          </p:nvPr>
        </p:nvSpPr>
        <p:spPr>
          <a:xfrm>
            <a:off x="1981200" y="274638"/>
            <a:ext cx="8229600" cy="368300"/>
          </a:xfrm>
        </p:spPr>
        <p:txBody>
          <a:bodyPr rtlCol="0">
            <a:normAutofit fontScale="90000"/>
          </a:bodyPr>
          <a:lstStyle/>
          <a:p>
            <a:pPr>
              <a:defRPr/>
            </a:pPr>
            <a:endParaRPr lang="en-US" dirty="0"/>
          </a:p>
        </p:txBody>
      </p:sp>
      <p:sp>
        <p:nvSpPr>
          <p:cNvPr id="101379" name="Content Placeholder 2">
            <a:extLst>
              <a:ext uri="{FF2B5EF4-FFF2-40B4-BE49-F238E27FC236}">
                <a16:creationId xmlns:a16="http://schemas.microsoft.com/office/drawing/2014/main" id="{2E3D6787-AB06-48A8-96EC-232407E8D383}"/>
              </a:ext>
            </a:extLst>
          </p:cNvPr>
          <p:cNvSpPr>
            <a:spLocks noGrp="1" noChangeArrowheads="1"/>
          </p:cNvSpPr>
          <p:nvPr>
            <p:ph idx="1"/>
          </p:nvPr>
        </p:nvSpPr>
        <p:spPr bwMode="auto">
          <a:xfrm>
            <a:off x="1738314" y="857250"/>
            <a:ext cx="8472487" cy="5429250"/>
          </a:xfrm>
        </p:spPr>
        <p:txBody>
          <a:bodyPr wrap="square" numCol="1" anchor="t" anchorCtr="0" compatLnSpc="1">
            <a:prstTxWarp prst="textNoShape">
              <a:avLst/>
            </a:prstTxWarp>
          </a:bodyPr>
          <a:lstStyle/>
          <a:p>
            <a:pPr>
              <a:lnSpc>
                <a:spcPct val="150000"/>
              </a:lnSpc>
              <a:buFont typeface="Wingdings" panose="05000000000000000000" pitchFamily="2" charset="2"/>
              <a:buChar char="v"/>
            </a:pPr>
            <a:r>
              <a:rPr lang="en-US" altLang="en-US"/>
              <a:t>Ruptured uterus: more common in multipara</a:t>
            </a:r>
          </a:p>
          <a:p>
            <a:pPr>
              <a:lnSpc>
                <a:spcPct val="150000"/>
              </a:lnSpc>
              <a:buFont typeface="Wingdings" panose="05000000000000000000" pitchFamily="2" charset="2"/>
              <a:buChar char="v"/>
            </a:pPr>
            <a:r>
              <a:rPr lang="en-US" altLang="en-US"/>
              <a:t>Nerve injury: e.g., drop foot(sciatic and/ or common perineal nerve palsy)</a:t>
            </a:r>
          </a:p>
          <a:p>
            <a:pPr>
              <a:lnSpc>
                <a:spcPct val="150000"/>
              </a:lnSpc>
              <a:buFont typeface="Wingdings" panose="05000000000000000000" pitchFamily="2" charset="2"/>
              <a:buChar char="v"/>
            </a:pPr>
            <a:r>
              <a:rPr lang="en-US" altLang="en-US"/>
              <a:t> Infertility following postpartum PID or hysterectomy</a:t>
            </a:r>
          </a:p>
          <a:p>
            <a:pPr>
              <a:lnSpc>
                <a:spcPct val="150000"/>
              </a:lnSpc>
              <a:buFont typeface="Wingdings" panose="05000000000000000000" pitchFamily="2" charset="2"/>
              <a:buChar char="v"/>
            </a:pPr>
            <a:r>
              <a:rPr lang="en-US" altLang="en-US"/>
              <a:t> Psychological trauma due to the painful labor experience, loss of the baby, fistula and social isolation</a:t>
            </a:r>
          </a:p>
          <a:p>
            <a:pPr>
              <a:lnSpc>
                <a:spcPct val="150000"/>
              </a:lnSpc>
              <a:buFont typeface="Wingdings" panose="05000000000000000000" pitchFamily="2" charset="2"/>
              <a:buChar char="v"/>
            </a:pPr>
            <a:r>
              <a:rPr lang="en-GB" altLang="en-US"/>
              <a:t> Fetal loss and maternal death</a:t>
            </a:r>
          </a:p>
          <a:p>
            <a:pPr>
              <a:lnSpc>
                <a:spcPct val="150000"/>
              </a:lnSpc>
              <a:buFont typeface="Wingdings" panose="05000000000000000000" pitchFamily="2" charset="2"/>
              <a:buChar char="v"/>
            </a:pPr>
            <a:endParaRPr lang="en-US" altLang="en-US"/>
          </a:p>
          <a:p>
            <a:endParaRPr lang="en-US" altLang="en-US"/>
          </a:p>
        </p:txBody>
      </p:sp>
      <p:sp>
        <p:nvSpPr>
          <p:cNvPr id="101380" name="Slide Number Placeholder 4">
            <a:extLst>
              <a:ext uri="{FF2B5EF4-FFF2-40B4-BE49-F238E27FC236}">
                <a16:creationId xmlns:a16="http://schemas.microsoft.com/office/drawing/2014/main" id="{01C313E7-8039-4372-A1D1-F034764A548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4DFD3DE-8E12-4107-8F86-A607047911FE}"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77</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a:extLst>
              <a:ext uri="{FF2B5EF4-FFF2-40B4-BE49-F238E27FC236}">
                <a16:creationId xmlns:a16="http://schemas.microsoft.com/office/drawing/2014/main" id="{9DEEC4DD-C967-468C-9661-A42F1B34F802}"/>
              </a:ext>
            </a:extLst>
          </p:cNvPr>
          <p:cNvSpPr>
            <a:spLocks noGrp="1"/>
          </p:cNvSpPr>
          <p:nvPr>
            <p:ph type="title"/>
          </p:nvPr>
        </p:nvSpPr>
        <p:spPr>
          <a:xfrm>
            <a:off x="1981200" y="274638"/>
            <a:ext cx="8229600" cy="368300"/>
          </a:xfrm>
        </p:spPr>
        <p:txBody>
          <a:bodyPr rtlCol="0">
            <a:normAutofit fontScale="90000"/>
          </a:bodyPr>
          <a:lstStyle/>
          <a:p>
            <a:pPr>
              <a:defRPr/>
            </a:pPr>
            <a:endParaRPr lang="en-US" dirty="0"/>
          </a:p>
        </p:txBody>
      </p:sp>
      <p:sp>
        <p:nvSpPr>
          <p:cNvPr id="102403" name="Content Placeholder 2">
            <a:extLst>
              <a:ext uri="{FF2B5EF4-FFF2-40B4-BE49-F238E27FC236}">
                <a16:creationId xmlns:a16="http://schemas.microsoft.com/office/drawing/2014/main" id="{B85FC5D9-BAEF-4CEA-9581-FDD407AACEEE}"/>
              </a:ext>
            </a:extLst>
          </p:cNvPr>
          <p:cNvSpPr>
            <a:spLocks noGrp="1" noChangeArrowheads="1"/>
          </p:cNvSpPr>
          <p:nvPr>
            <p:ph idx="1"/>
          </p:nvPr>
        </p:nvSpPr>
        <p:spPr bwMode="auto">
          <a:xfrm>
            <a:off x="1981200" y="928689"/>
            <a:ext cx="8472488" cy="5197475"/>
          </a:xfrm>
        </p:spPr>
        <p:txBody>
          <a:bodyPr wrap="square" numCol="1" anchor="t" anchorCtr="0" compatLnSpc="1">
            <a:prstTxWarp prst="textNoShape">
              <a:avLst/>
            </a:prstTxWarp>
          </a:bodyPr>
          <a:lstStyle/>
          <a:p>
            <a:pPr>
              <a:lnSpc>
                <a:spcPct val="150000"/>
              </a:lnSpc>
              <a:buFont typeface="Wingdings" panose="05000000000000000000" pitchFamily="2" charset="2"/>
              <a:buChar char="v"/>
            </a:pPr>
            <a:r>
              <a:rPr lang="en-US" altLang="en-US" b="1"/>
              <a:t>Fetal complications </a:t>
            </a:r>
            <a:endParaRPr lang="en-US" altLang="en-US" sz="2000"/>
          </a:p>
          <a:p>
            <a:pPr lvl="2">
              <a:lnSpc>
                <a:spcPct val="150000"/>
              </a:lnSpc>
              <a:buFont typeface="Wingdings" panose="05000000000000000000" pitchFamily="2" charset="2"/>
              <a:buChar char="v"/>
            </a:pPr>
            <a:r>
              <a:rPr lang="en-US" altLang="en-US" sz="2800"/>
              <a:t>Cerebral birth trauma</a:t>
            </a:r>
          </a:p>
          <a:p>
            <a:pPr lvl="2">
              <a:lnSpc>
                <a:spcPct val="150000"/>
              </a:lnSpc>
              <a:buFont typeface="Wingdings" panose="05000000000000000000" pitchFamily="2" charset="2"/>
              <a:buChar char="v"/>
            </a:pPr>
            <a:r>
              <a:rPr lang="en-US" altLang="en-US" sz="2800"/>
              <a:t>Asphyxia</a:t>
            </a:r>
          </a:p>
          <a:p>
            <a:pPr lvl="2">
              <a:lnSpc>
                <a:spcPct val="150000"/>
              </a:lnSpc>
              <a:buFont typeface="Wingdings" panose="05000000000000000000" pitchFamily="2" charset="2"/>
              <a:buChar char="v"/>
            </a:pPr>
            <a:r>
              <a:rPr lang="en-US" altLang="en-US" sz="2800"/>
              <a:t>Early neonatal infection</a:t>
            </a:r>
          </a:p>
          <a:p>
            <a:pPr lvl="2">
              <a:lnSpc>
                <a:spcPct val="150000"/>
              </a:lnSpc>
              <a:buFont typeface="Wingdings" panose="05000000000000000000" pitchFamily="2" charset="2"/>
              <a:buChar char="v"/>
            </a:pPr>
            <a:r>
              <a:rPr lang="en-US" altLang="en-US" sz="2800"/>
              <a:t>Congenital pneumonia</a:t>
            </a:r>
          </a:p>
          <a:p>
            <a:pPr lvl="2">
              <a:lnSpc>
                <a:spcPct val="150000"/>
              </a:lnSpc>
              <a:buFont typeface="Wingdings" panose="05000000000000000000" pitchFamily="2" charset="2"/>
              <a:buChar char="v"/>
            </a:pPr>
            <a:r>
              <a:rPr lang="en-US" altLang="en-US" sz="2800"/>
              <a:t>Seizure disorder ± neurological deficit</a:t>
            </a:r>
          </a:p>
          <a:p>
            <a:pPr lvl="2">
              <a:lnSpc>
                <a:spcPct val="150000"/>
              </a:lnSpc>
              <a:buFont typeface="Wingdings" panose="05000000000000000000" pitchFamily="2" charset="2"/>
              <a:buChar char="v"/>
            </a:pPr>
            <a:r>
              <a:rPr lang="en-US" altLang="en-US" sz="2800"/>
              <a:t>Mental retardation</a:t>
            </a:r>
          </a:p>
        </p:txBody>
      </p:sp>
      <p:sp>
        <p:nvSpPr>
          <p:cNvPr id="102404" name="Slide Number Placeholder 4">
            <a:extLst>
              <a:ext uri="{FF2B5EF4-FFF2-40B4-BE49-F238E27FC236}">
                <a16:creationId xmlns:a16="http://schemas.microsoft.com/office/drawing/2014/main" id="{389BADB3-3D11-4A60-B38E-57E3142BBDC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FC96311-CD5E-486E-99FD-7F23B4E078A3}"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78</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a:extLst>
              <a:ext uri="{FF2B5EF4-FFF2-40B4-BE49-F238E27FC236}">
                <a16:creationId xmlns:a16="http://schemas.microsoft.com/office/drawing/2014/main" id="{EA087549-F2AB-4328-8FDB-25F142CB7914}"/>
              </a:ext>
            </a:extLst>
          </p:cNvPr>
          <p:cNvSpPr>
            <a:spLocks noGrp="1" noChangeArrowheads="1"/>
          </p:cNvSpPr>
          <p:nvPr>
            <p:ph type="title"/>
          </p:nvPr>
        </p:nvSpPr>
        <p:spPr>
          <a:xfrm>
            <a:off x="2381250" y="71438"/>
            <a:ext cx="7772400" cy="868362"/>
          </a:xfrm>
        </p:spPr>
        <p:txBody>
          <a:bodyPr/>
          <a:lstStyle/>
          <a:p>
            <a:r>
              <a:rPr lang="en-GB" altLang="en-US" sz="3600" b="1">
                <a:solidFill>
                  <a:srgbClr val="0070C0"/>
                </a:solidFill>
              </a:rPr>
              <a:t>PREVENTION</a:t>
            </a:r>
          </a:p>
        </p:txBody>
      </p:sp>
      <p:sp>
        <p:nvSpPr>
          <p:cNvPr id="107524" name="Rectangle 3">
            <a:extLst>
              <a:ext uri="{FF2B5EF4-FFF2-40B4-BE49-F238E27FC236}">
                <a16:creationId xmlns:a16="http://schemas.microsoft.com/office/drawing/2014/main" id="{07841632-EEEF-40E4-A81B-C5E0815A1883}"/>
              </a:ext>
            </a:extLst>
          </p:cNvPr>
          <p:cNvSpPr>
            <a:spLocks noGrp="1"/>
          </p:cNvSpPr>
          <p:nvPr>
            <p:ph idx="1"/>
          </p:nvPr>
        </p:nvSpPr>
        <p:spPr>
          <a:xfrm>
            <a:off x="350520" y="857250"/>
            <a:ext cx="11109960" cy="5715000"/>
          </a:xfrm>
        </p:spPr>
        <p:txBody>
          <a:bodyPr>
            <a:normAutofit/>
          </a:bodyPr>
          <a:lstStyle/>
          <a:p>
            <a:pPr>
              <a:buNone/>
              <a:defRPr/>
            </a:pPr>
            <a:r>
              <a:rPr lang="en-GB" altLang="en-US" b="1" dirty="0">
                <a:solidFill>
                  <a:srgbClr val="FF0000"/>
                </a:solidFill>
              </a:rPr>
              <a:t>Obstructed labor is preventable!!</a:t>
            </a:r>
          </a:p>
          <a:p>
            <a:pPr>
              <a:buFont typeface="Wingdings" panose="05000000000000000000" pitchFamily="2" charset="2"/>
              <a:buChar char="v"/>
              <a:defRPr/>
            </a:pPr>
            <a:r>
              <a:rPr lang="en-GB" altLang="en-US" dirty="0"/>
              <a:t>Good obstetric service including </a:t>
            </a:r>
            <a:r>
              <a:rPr lang="en-US" altLang="en-US" dirty="0"/>
              <a:t>universal ANC </a:t>
            </a:r>
            <a:endParaRPr lang="en-GB" altLang="en-US" dirty="0"/>
          </a:p>
          <a:p>
            <a:pPr>
              <a:buFont typeface="Wingdings" panose="05000000000000000000" pitchFamily="2" charset="2"/>
              <a:buChar char="v"/>
              <a:defRPr/>
            </a:pPr>
            <a:r>
              <a:rPr lang="en-GB" altLang="en-US" dirty="0"/>
              <a:t>Risk assessment: bony deformity, big baby, malpresentation, malposition, pelvic assessment antenatally for selected patients</a:t>
            </a:r>
          </a:p>
          <a:p>
            <a:pPr>
              <a:buFont typeface="Wingdings" panose="05000000000000000000" pitchFamily="2" charset="2"/>
              <a:buChar char="v"/>
              <a:defRPr/>
            </a:pPr>
            <a:r>
              <a:rPr lang="en-GB" altLang="en-US" dirty="0"/>
              <a:t>Careful assessment of labor progress with Partograph</a:t>
            </a:r>
            <a:r>
              <a:rPr lang="en-US" altLang="en-US" dirty="0"/>
              <a:t> (early recognition of CPD)</a:t>
            </a:r>
          </a:p>
          <a:p>
            <a:pPr>
              <a:buFont typeface="Wingdings" panose="05000000000000000000" pitchFamily="2" charset="2"/>
              <a:buChar char="v"/>
              <a:defRPr/>
            </a:pPr>
            <a:r>
              <a:rPr lang="en-US" altLang="en-US" dirty="0"/>
              <a:t>Good nutritional supply since childhood</a:t>
            </a:r>
          </a:p>
          <a:p>
            <a:pPr>
              <a:buFont typeface="Wingdings" panose="05000000000000000000" pitchFamily="2" charset="2"/>
              <a:buChar char="v"/>
              <a:defRPr/>
            </a:pPr>
            <a:r>
              <a:rPr lang="en-US" altLang="en-US" dirty="0"/>
              <a:t>Avoid early marriage </a:t>
            </a:r>
          </a:p>
          <a:p>
            <a:pPr>
              <a:buFont typeface="Wingdings" panose="05000000000000000000" pitchFamily="2" charset="2"/>
              <a:buChar char="v"/>
              <a:defRPr/>
            </a:pPr>
            <a:r>
              <a:rPr lang="en-US" altLang="en-US" dirty="0"/>
              <a:t>Promote family planning services</a:t>
            </a:r>
          </a:p>
          <a:p>
            <a:pPr>
              <a:buFont typeface="Wingdings" panose="05000000000000000000" pitchFamily="2" charset="2"/>
              <a:buChar char="v"/>
              <a:defRPr/>
            </a:pPr>
            <a:r>
              <a:rPr lang="en-US" altLang="en-US" dirty="0"/>
              <a:t>Maternal waiting area (MWA) for high risk mothers in remote area</a:t>
            </a:r>
          </a:p>
          <a:p>
            <a:pPr>
              <a:buFont typeface="Wingdings" panose="05000000000000000000" pitchFamily="2" charset="2"/>
              <a:buChar char="v"/>
              <a:defRPr/>
            </a:pPr>
            <a:r>
              <a:rPr lang="en-US" altLang="en-US" dirty="0"/>
              <a:t>Elective caesarean delivery when indicated </a:t>
            </a:r>
          </a:p>
          <a:p>
            <a:pPr lvl="1">
              <a:defRPr/>
            </a:pPr>
            <a:endParaRPr lang="en-GB" altLang="en-US" dirty="0"/>
          </a:p>
          <a:p>
            <a:pPr lvl="1">
              <a:defRPr/>
            </a:pPr>
            <a:endParaRPr lang="en-GB" altLang="en-US" dirty="0"/>
          </a:p>
        </p:txBody>
      </p:sp>
      <p:sp>
        <p:nvSpPr>
          <p:cNvPr id="103428" name="Slide Number Placeholder 4">
            <a:extLst>
              <a:ext uri="{FF2B5EF4-FFF2-40B4-BE49-F238E27FC236}">
                <a16:creationId xmlns:a16="http://schemas.microsoft.com/office/drawing/2014/main" id="{DBB88FDE-446B-4749-8CCA-87F463CDAFC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D5A2E50F-CF48-4582-A7C2-C1AEA5E1E109}"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79</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a:extLst>
              <a:ext uri="{FF2B5EF4-FFF2-40B4-BE49-F238E27FC236}">
                <a16:creationId xmlns:a16="http://schemas.microsoft.com/office/drawing/2014/main" id="{2D1E90A1-244C-458A-A4D8-0623FD0150CA}"/>
              </a:ext>
            </a:extLst>
          </p:cNvPr>
          <p:cNvSpPr>
            <a:spLocks noGrp="1" noChangeArrowheads="1"/>
          </p:cNvSpPr>
          <p:nvPr>
            <p:ph idx="1"/>
          </p:nvPr>
        </p:nvSpPr>
        <p:spPr bwMode="auto">
          <a:xfrm>
            <a:off x="563880" y="428625"/>
            <a:ext cx="11125200" cy="6292850"/>
          </a:xfrm>
        </p:spPr>
        <p:txBody>
          <a:bodyPr wrap="square" numCol="1" anchor="t" anchorCtr="0" compatLnSpc="1">
            <a:prstTxWarp prst="textNoShape">
              <a:avLst/>
            </a:prstTxWarp>
            <a:normAutofit/>
          </a:bodyPr>
          <a:lstStyle/>
          <a:p>
            <a:pPr>
              <a:lnSpc>
                <a:spcPct val="150000"/>
              </a:lnSpc>
              <a:buFont typeface="Wingdings 2" panose="05020102010507070707" pitchFamily="18" charset="2"/>
              <a:buNone/>
            </a:pPr>
            <a:r>
              <a:rPr lang="en-US" altLang="en-US" b="1" dirty="0">
                <a:solidFill>
                  <a:srgbClr val="FF0000"/>
                </a:solidFill>
              </a:rPr>
              <a:t>2. </a:t>
            </a:r>
            <a:r>
              <a:rPr lang="en-US" altLang="en-US" sz="3000" b="1" dirty="0">
                <a:solidFill>
                  <a:srgbClr val="FF0000"/>
                </a:solidFill>
              </a:rPr>
              <a:t>Passenger abnormality </a:t>
            </a:r>
          </a:p>
          <a:p>
            <a:pPr>
              <a:lnSpc>
                <a:spcPct val="150000"/>
              </a:lnSpc>
              <a:buFont typeface="Wingdings" panose="05000000000000000000" pitchFamily="2" charset="2"/>
              <a:buChar char="v"/>
            </a:pPr>
            <a:r>
              <a:rPr lang="en-US" altLang="en-US" sz="3000" dirty="0"/>
              <a:t>Abnormalities of presentation, position, or development of the fetus</a:t>
            </a:r>
            <a:endParaRPr lang="en-US" altLang="en-US" sz="3000" b="1" dirty="0">
              <a:solidFill>
                <a:srgbClr val="FF0000"/>
              </a:solidFill>
            </a:endParaRPr>
          </a:p>
          <a:p>
            <a:pPr>
              <a:lnSpc>
                <a:spcPct val="150000"/>
              </a:lnSpc>
              <a:buFont typeface="Wingdings 2" panose="05020102010507070707" pitchFamily="18" charset="2"/>
              <a:buNone/>
            </a:pPr>
            <a:r>
              <a:rPr lang="en-US" altLang="en-US" sz="3000" dirty="0"/>
              <a:t>3. </a:t>
            </a:r>
            <a:r>
              <a:rPr lang="en-US" altLang="en-US" sz="3000" dirty="0">
                <a:solidFill>
                  <a:srgbClr val="FF0000"/>
                </a:solidFill>
              </a:rPr>
              <a:t>P</a:t>
            </a:r>
            <a:r>
              <a:rPr lang="en-US" altLang="en-US" sz="3000" b="1" dirty="0">
                <a:solidFill>
                  <a:srgbClr val="FF0000"/>
                </a:solidFill>
              </a:rPr>
              <a:t>assage abnormality</a:t>
            </a:r>
          </a:p>
          <a:p>
            <a:pPr lvl="1">
              <a:lnSpc>
                <a:spcPct val="150000"/>
              </a:lnSpc>
              <a:buFont typeface="Wingdings" panose="05000000000000000000" pitchFamily="2" charset="2"/>
              <a:buChar char="v"/>
            </a:pPr>
            <a:r>
              <a:rPr lang="en-US" altLang="en-US" sz="3000" dirty="0"/>
              <a:t>Abnormalities of the maternal bony pelvis— </a:t>
            </a:r>
            <a:r>
              <a:rPr lang="en-US" altLang="en-US" sz="3000" b="1" dirty="0"/>
              <a:t>Pelvic contraction</a:t>
            </a:r>
          </a:p>
          <a:p>
            <a:pPr lvl="1">
              <a:lnSpc>
                <a:spcPct val="150000"/>
              </a:lnSpc>
              <a:buFont typeface="Wingdings" panose="05000000000000000000" pitchFamily="2" charset="2"/>
              <a:buChar char="v"/>
            </a:pPr>
            <a:r>
              <a:rPr lang="en-US" altLang="en-US" sz="3000" dirty="0"/>
              <a:t>Abnormalities of soft tissues of the reproductive tract that form an obstacle to fetal descent</a:t>
            </a:r>
            <a:endParaRPr lang="en-US" altLang="en-US" sz="3000" b="1" dirty="0">
              <a:solidFill>
                <a:srgbClr val="FF0000"/>
              </a:solidFill>
            </a:endParaRPr>
          </a:p>
          <a:p>
            <a:pPr>
              <a:lnSpc>
                <a:spcPct val="150000"/>
              </a:lnSpc>
              <a:buFont typeface="Wingdings 2" panose="05020102010507070707" pitchFamily="18" charset="2"/>
              <a:buNone/>
            </a:pPr>
            <a:r>
              <a:rPr lang="en-US" altLang="en-US" sz="3000" b="1" dirty="0"/>
              <a:t>4. </a:t>
            </a:r>
            <a:r>
              <a:rPr lang="en-US" altLang="en-US" sz="3000" b="1" dirty="0">
                <a:solidFill>
                  <a:srgbClr val="FF0000"/>
                </a:solidFill>
              </a:rPr>
              <a:t>Psychological factor</a:t>
            </a:r>
          </a:p>
          <a:p>
            <a:pPr>
              <a:lnSpc>
                <a:spcPct val="150000"/>
              </a:lnSpc>
              <a:buFont typeface="Wingdings 2" panose="05020102010507070707" pitchFamily="18" charset="2"/>
              <a:buNone/>
            </a:pPr>
            <a:r>
              <a:rPr lang="en-US" altLang="en-US" sz="3000" b="1" dirty="0"/>
              <a:t>5. Physician factor- </a:t>
            </a:r>
            <a:r>
              <a:rPr lang="en-US" altLang="en-US" sz="3000" dirty="0"/>
              <a:t>unnecessary intervention</a:t>
            </a:r>
          </a:p>
          <a:p>
            <a:endParaRPr lang="en-US" altLang="en-US" dirty="0"/>
          </a:p>
        </p:txBody>
      </p:sp>
      <p:sp>
        <p:nvSpPr>
          <p:cNvPr id="10243" name="Slide Number Placeholder 3">
            <a:extLst>
              <a:ext uri="{FF2B5EF4-FFF2-40B4-BE49-F238E27FC236}">
                <a16:creationId xmlns:a16="http://schemas.microsoft.com/office/drawing/2014/main" id="{4291A9C9-9BF9-490E-9D2E-E60F61FB571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20D747B9-D1A5-40FB-97A0-90BA4FC637A9}"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8</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a:extLst>
              <a:ext uri="{FF2B5EF4-FFF2-40B4-BE49-F238E27FC236}">
                <a16:creationId xmlns:a16="http://schemas.microsoft.com/office/drawing/2014/main" id="{9532AA28-2C16-45C1-B20D-84A5EFCA6642}"/>
              </a:ext>
            </a:extLst>
          </p:cNvPr>
          <p:cNvSpPr>
            <a:spLocks noGrp="1" noChangeArrowheads="1"/>
          </p:cNvSpPr>
          <p:nvPr>
            <p:ph type="title"/>
          </p:nvPr>
        </p:nvSpPr>
        <p:spPr/>
        <p:txBody>
          <a:bodyPr/>
          <a:lstStyle/>
          <a:p>
            <a:r>
              <a:rPr lang="en-US" altLang="en-US"/>
              <a:t>Group Assignment with presentation </a:t>
            </a:r>
          </a:p>
        </p:txBody>
      </p:sp>
      <p:sp>
        <p:nvSpPr>
          <p:cNvPr id="3" name="Content Placeholder 2">
            <a:extLst>
              <a:ext uri="{FF2B5EF4-FFF2-40B4-BE49-F238E27FC236}">
                <a16:creationId xmlns:a16="http://schemas.microsoft.com/office/drawing/2014/main" id="{01BF5EBD-FE5D-45EE-A889-CD1FB45680E0}"/>
              </a:ext>
            </a:extLst>
          </p:cNvPr>
          <p:cNvSpPr>
            <a:spLocks noGrp="1"/>
          </p:cNvSpPr>
          <p:nvPr>
            <p:ph idx="1"/>
          </p:nvPr>
        </p:nvSpPr>
        <p:spPr/>
        <p:txBody>
          <a:bodyPr/>
          <a:lstStyle/>
          <a:p>
            <a:pPr marL="0" indent="0">
              <a:buNone/>
              <a:defRPr/>
            </a:pPr>
            <a:endParaRPr lang="en-US" altLang="en-US" b="1" dirty="0"/>
          </a:p>
          <a:p>
            <a:pPr>
              <a:defRPr/>
            </a:pPr>
            <a:r>
              <a:rPr lang="en-US" altLang="en-US" sz="3600" b="1" dirty="0"/>
              <a:t>Feto-Pelvic Disproportion</a:t>
            </a:r>
            <a:br>
              <a:rPr lang="en-US" altLang="en-US" sz="3600" b="1" dirty="0"/>
            </a:br>
            <a:r>
              <a:rPr lang="en-US" altLang="en-US" sz="3600" b="1" dirty="0"/>
              <a:t>Cephalopelvic Disproportion(CPD)</a:t>
            </a:r>
          </a:p>
          <a:p>
            <a:pPr>
              <a:defRPr/>
            </a:pPr>
            <a:endParaRPr lang="en-US" sz="3600" b="1" dirty="0"/>
          </a:p>
          <a:p>
            <a:pPr marL="0" indent="0">
              <a:buNone/>
              <a:defRPr/>
            </a:pPr>
            <a:endParaRPr lang="en-US" sz="3600" dirty="0"/>
          </a:p>
        </p:txBody>
      </p:sp>
      <p:sp>
        <p:nvSpPr>
          <p:cNvPr id="105476" name="Slide Number Placeholder 3">
            <a:extLst>
              <a:ext uri="{FF2B5EF4-FFF2-40B4-BE49-F238E27FC236}">
                <a16:creationId xmlns:a16="http://schemas.microsoft.com/office/drawing/2014/main" id="{CBC51A72-D673-4784-8792-CD52A2CA9CE6}"/>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D2B5127C-D183-476D-ABF5-C5965959C449}"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80</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normAutofit/>
          </a:bodyPr>
          <a:lstStyle/>
          <a:p>
            <a:pPr algn="l"/>
            <a:r>
              <a:rPr lang="en-US" sz="3600" dirty="0">
                <a:latin typeface="Times New Roman" pitchFamily="18" charset="0"/>
                <a:cs typeface="Times New Roman" pitchFamily="18" charset="0"/>
              </a:rPr>
              <a:t>References</a:t>
            </a:r>
          </a:p>
        </p:txBody>
      </p:sp>
      <p:sp>
        <p:nvSpPr>
          <p:cNvPr id="57347" name="Rectangle 3"/>
          <p:cNvSpPr>
            <a:spLocks noGrp="1" noChangeArrowheads="1"/>
          </p:cNvSpPr>
          <p:nvPr>
            <p:ph idx="1"/>
          </p:nvPr>
        </p:nvSpPr>
        <p:spPr/>
        <p:txBody>
          <a:bodyPr>
            <a:normAutofit/>
          </a:bodyPr>
          <a:lstStyle/>
          <a:p>
            <a:pPr>
              <a:lnSpc>
                <a:spcPct val="150000"/>
              </a:lnSpc>
              <a:buFont typeface="Wingdings" pitchFamily="2" charset="2"/>
              <a:buChar char="v"/>
            </a:pPr>
            <a:r>
              <a:rPr lang="en-US" sz="3600" dirty="0">
                <a:latin typeface="Times New Roman" pitchFamily="18" charset="0"/>
                <a:cs typeface="Times New Roman" pitchFamily="18" charset="0"/>
              </a:rPr>
              <a:t>Obstetrics ,Normal and problem pregnancies, </a:t>
            </a:r>
            <a:r>
              <a:rPr lang="en-US" sz="3600" dirty="0">
                <a:latin typeface="Times New Roman" pitchFamily="18" charset="0"/>
                <a:cs typeface="Times New Roman" pitchFamily="18" charset="0"/>
              </a:rPr>
              <a:t>Fifth edition</a:t>
            </a:r>
            <a:r>
              <a:rPr lang="en-US" sz="3600" dirty="0">
                <a:latin typeface="Times New Roman" pitchFamily="18" charset="0"/>
                <a:cs typeface="Times New Roman" pitchFamily="18" charset="0"/>
              </a:rPr>
              <a:t>. Steven G </a:t>
            </a:r>
            <a:r>
              <a:rPr lang="en-US" sz="3600" dirty="0">
                <a:latin typeface="Times New Roman" pitchFamily="18" charset="0"/>
                <a:cs typeface="Times New Roman" pitchFamily="18" charset="0"/>
              </a:rPr>
              <a:t>Gabe,2002</a:t>
            </a:r>
            <a:endParaRPr lang="en-US" sz="3600" dirty="0">
              <a:latin typeface="Times New Roman" pitchFamily="18" charset="0"/>
              <a:cs typeface="Times New Roman" pitchFamily="18" charset="0"/>
            </a:endParaRPr>
          </a:p>
          <a:p>
            <a:pPr>
              <a:lnSpc>
                <a:spcPct val="150000"/>
              </a:lnSpc>
              <a:buFont typeface="Wingdings" pitchFamily="2" charset="2"/>
              <a:buChar char="v"/>
            </a:pPr>
            <a:r>
              <a:rPr lang="en-US" sz="3600" dirty="0">
                <a:latin typeface="Times New Roman" pitchFamily="18" charset="0"/>
                <a:cs typeface="Times New Roman" pitchFamily="18" charset="0"/>
              </a:rPr>
              <a:t>Williams </a:t>
            </a:r>
            <a:r>
              <a:rPr lang="en-US" sz="3600" dirty="0">
                <a:latin typeface="Times New Roman" pitchFamily="18" charset="0"/>
                <a:cs typeface="Times New Roman" pitchFamily="18" charset="0"/>
              </a:rPr>
              <a:t>obstetrics,24</a:t>
            </a:r>
            <a:r>
              <a:rPr lang="en-US" sz="3600" baseline="30000" dirty="0">
                <a:latin typeface="Times New Roman" pitchFamily="18" charset="0"/>
                <a:cs typeface="Times New Roman" pitchFamily="18" charset="0"/>
              </a:rPr>
              <a:t>rd</a:t>
            </a:r>
            <a:r>
              <a:rPr lang="en-US" sz="3600" dirty="0">
                <a:latin typeface="Times New Roman" pitchFamily="18" charset="0"/>
                <a:cs typeface="Times New Roman" pitchFamily="18" charset="0"/>
              </a:rPr>
              <a:t> </a:t>
            </a:r>
            <a:r>
              <a:rPr lang="en-US" sz="3600" dirty="0">
                <a:latin typeface="Times New Roman" pitchFamily="18" charset="0"/>
                <a:cs typeface="Times New Roman" pitchFamily="18" charset="0"/>
              </a:rPr>
              <a:t>edition . </a:t>
            </a:r>
          </a:p>
          <a:p>
            <a:pPr>
              <a:lnSpc>
                <a:spcPct val="150000"/>
              </a:lnSpc>
              <a:buFont typeface="Wingdings" pitchFamily="2" charset="2"/>
              <a:buChar char="v"/>
            </a:pPr>
            <a:r>
              <a:rPr lang="en-US" sz="3600" dirty="0" err="1">
                <a:latin typeface="Times New Roman" pitchFamily="18" charset="0"/>
                <a:cs typeface="Times New Roman" pitchFamily="18" charset="0"/>
              </a:rPr>
              <a:t>UpTo</a:t>
            </a:r>
            <a:r>
              <a:rPr lang="en-US" sz="3600" dirty="0">
                <a:latin typeface="Times New Roman" pitchFamily="18" charset="0"/>
                <a:cs typeface="Times New Roman" pitchFamily="18" charset="0"/>
              </a:rPr>
              <a:t> </a:t>
            </a:r>
            <a:r>
              <a:rPr lang="en-US" sz="3600" dirty="0">
                <a:latin typeface="Times New Roman" pitchFamily="18" charset="0"/>
                <a:cs typeface="Times New Roman" pitchFamily="18" charset="0"/>
              </a:rPr>
              <a:t>Date- </a:t>
            </a:r>
            <a:r>
              <a:rPr lang="en-US" sz="3600" dirty="0" smtClean="0">
                <a:latin typeface="Times New Roman" pitchFamily="18" charset="0"/>
                <a:cs typeface="Times New Roman" pitchFamily="18" charset="0"/>
              </a:rPr>
              <a:t>21.6</a:t>
            </a:r>
          </a:p>
          <a:p>
            <a:pPr marL="0" indent="0">
              <a:lnSpc>
                <a:spcPct val="150000"/>
              </a:lnSpc>
              <a:buNone/>
            </a:pPr>
            <a:endParaRPr lang="en-US" sz="3600" dirty="0" smtClean="0">
              <a:latin typeface="Times New Roman" pitchFamily="18" charset="0"/>
              <a:cs typeface="Times New Roman" pitchFamily="18" charset="0"/>
            </a:endParaRPr>
          </a:p>
          <a:p>
            <a:pPr marL="0" indent="0">
              <a:lnSpc>
                <a:spcPct val="150000"/>
              </a:lnSpc>
              <a:buNone/>
            </a:pPr>
            <a:endParaRPr lang="en-US" sz="36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5EC3E9A3-B2DA-4B9E-A2E7-E28F6F5F1D12}" type="slidenum">
              <a:rPr lang="en-US" smtClean="0"/>
              <a:pPr/>
              <a:t>81</a:t>
            </a:fld>
            <a:endParaRPr lang="en-US" dirty="0"/>
          </a:p>
        </p:txBody>
      </p:sp>
    </p:spTree>
    <p:extLst>
      <p:ext uri="{BB962C8B-B14F-4D97-AF65-F5344CB8AC3E}">
        <p14:creationId xmlns:p14="http://schemas.microsoft.com/office/powerpoint/2010/main" val="3649327782"/>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le 1">
            <a:extLst>
              <a:ext uri="{FF2B5EF4-FFF2-40B4-BE49-F238E27FC236}">
                <a16:creationId xmlns:a16="http://schemas.microsoft.com/office/drawing/2014/main" id="{04E8FE84-6AEC-415E-B6E8-FDEB701EC7D2}"/>
              </a:ext>
            </a:extLst>
          </p:cNvPr>
          <p:cNvSpPr>
            <a:spLocks noGrp="1" noChangeArrowheads="1"/>
          </p:cNvSpPr>
          <p:nvPr>
            <p:ph type="title"/>
          </p:nvPr>
        </p:nvSpPr>
        <p:spPr/>
        <p:txBody>
          <a:bodyPr/>
          <a:lstStyle/>
          <a:p>
            <a:endParaRPr lang="en-US" altLang="en-US"/>
          </a:p>
        </p:txBody>
      </p:sp>
      <p:sp>
        <p:nvSpPr>
          <p:cNvPr id="106499" name="Content Placeholder 2">
            <a:extLst>
              <a:ext uri="{FF2B5EF4-FFF2-40B4-BE49-F238E27FC236}">
                <a16:creationId xmlns:a16="http://schemas.microsoft.com/office/drawing/2014/main" id="{BF91DD34-6008-4533-80AC-B370CE546BD2}"/>
              </a:ext>
            </a:extLst>
          </p:cNvPr>
          <p:cNvSpPr>
            <a:spLocks noGrp="1" noChangeArrowheads="1"/>
          </p:cNvSpPr>
          <p:nvPr>
            <p:ph idx="1"/>
          </p:nvPr>
        </p:nvSpPr>
        <p:spPr bwMode="auto"/>
        <p:txBody>
          <a:bodyPr wrap="square" numCol="1" anchor="t" anchorCtr="0" compatLnSpc="1">
            <a:prstTxWarp prst="textNoShape">
              <a:avLst/>
            </a:prstTxWarp>
          </a:bodyPr>
          <a:lstStyle/>
          <a:p>
            <a:endParaRPr lang="en-US" altLang="en-US" sz="8000" b="1">
              <a:solidFill>
                <a:srgbClr val="FF0000"/>
              </a:solidFill>
            </a:endParaRPr>
          </a:p>
          <a:p>
            <a:pPr>
              <a:buFont typeface="Arial" panose="020B0604020202020204" pitchFamily="34" charset="0"/>
              <a:buNone/>
            </a:pPr>
            <a:r>
              <a:rPr lang="en-US" altLang="en-US" sz="8000" b="1">
                <a:solidFill>
                  <a:srgbClr val="FF0000"/>
                </a:solidFill>
              </a:rPr>
              <a:t>Thank You!!!</a:t>
            </a:r>
          </a:p>
        </p:txBody>
      </p:sp>
      <p:sp>
        <p:nvSpPr>
          <p:cNvPr id="106500" name="Slide Number Placeholder 4">
            <a:extLst>
              <a:ext uri="{FF2B5EF4-FFF2-40B4-BE49-F238E27FC236}">
                <a16:creationId xmlns:a16="http://schemas.microsoft.com/office/drawing/2014/main" id="{B56DE25E-F924-46AF-9ACA-215D8ABB2CF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01236C5-DCF0-428B-A9A6-1EFFC9EA7F4D}"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82</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a:extLst>
              <a:ext uri="{FF2B5EF4-FFF2-40B4-BE49-F238E27FC236}">
                <a16:creationId xmlns:a16="http://schemas.microsoft.com/office/drawing/2014/main" id="{F3EDECC3-5332-43C3-9DCA-E2B57A894AAC}"/>
              </a:ext>
            </a:extLst>
          </p:cNvPr>
          <p:cNvSpPr>
            <a:spLocks noGrp="1" noChangeArrowheads="1"/>
          </p:cNvSpPr>
          <p:nvPr>
            <p:ph idx="1"/>
          </p:nvPr>
        </p:nvSpPr>
        <p:spPr bwMode="auto">
          <a:xfrm>
            <a:off x="502920" y="141289"/>
            <a:ext cx="10683240" cy="6383337"/>
          </a:xfrm>
        </p:spPr>
        <p:txBody>
          <a:bodyPr wrap="square" numCol="1" anchor="t" anchorCtr="0" compatLnSpc="1">
            <a:prstTxWarp prst="textNoShape">
              <a:avLst/>
            </a:prstTxWarp>
            <a:normAutofit fontScale="92500" lnSpcReduction="10000"/>
          </a:bodyPr>
          <a:lstStyle/>
          <a:p>
            <a:pPr marL="0" indent="0">
              <a:buNone/>
            </a:pPr>
            <a:endParaRPr lang="en-US" altLang="en-US" dirty="0"/>
          </a:p>
          <a:p>
            <a:pPr>
              <a:buFont typeface="Wingdings" panose="05000000000000000000" pitchFamily="2" charset="2"/>
              <a:buChar char="Ø"/>
            </a:pPr>
            <a:r>
              <a:rPr lang="en-US" altLang="en-US" b="1" dirty="0">
                <a:solidFill>
                  <a:srgbClr val="FF0000"/>
                </a:solidFill>
              </a:rPr>
              <a:t>Common Clinical Findings in Women with Ineffective Labor patterns </a:t>
            </a:r>
          </a:p>
          <a:p>
            <a:pPr>
              <a:lnSpc>
                <a:spcPct val="150000"/>
              </a:lnSpc>
              <a:buFont typeface="Wingdings" panose="05000000000000000000" pitchFamily="2" charset="2"/>
              <a:buChar char="q"/>
            </a:pPr>
            <a:r>
              <a:rPr lang="en-US" altLang="en-US" sz="2700" b="1" dirty="0"/>
              <a:t>Inadequate cervical dilation or fetal descent:</a:t>
            </a:r>
            <a:endParaRPr lang="en-US" altLang="en-US" sz="2700" dirty="0"/>
          </a:p>
          <a:p>
            <a:pPr lvl="2">
              <a:lnSpc>
                <a:spcPct val="150000"/>
              </a:lnSpc>
            </a:pPr>
            <a:r>
              <a:rPr lang="en-US" altLang="en-US" sz="2900" dirty="0"/>
              <a:t>Protracted labor—slow progress </a:t>
            </a:r>
          </a:p>
          <a:p>
            <a:pPr lvl="2">
              <a:lnSpc>
                <a:spcPct val="150000"/>
              </a:lnSpc>
            </a:pPr>
            <a:r>
              <a:rPr lang="en-US" altLang="en-US" sz="2900" dirty="0"/>
              <a:t>Arrested labor—no progress  </a:t>
            </a:r>
          </a:p>
          <a:p>
            <a:pPr lvl="2">
              <a:lnSpc>
                <a:spcPct val="150000"/>
              </a:lnSpc>
            </a:pPr>
            <a:r>
              <a:rPr lang="en-US" altLang="en-US" sz="2900" dirty="0"/>
              <a:t>Inadequate expulsive effort—ineffective pushing</a:t>
            </a:r>
          </a:p>
          <a:p>
            <a:pPr>
              <a:lnSpc>
                <a:spcPct val="150000"/>
              </a:lnSpc>
              <a:buFont typeface="Wingdings" panose="05000000000000000000" pitchFamily="2" charset="2"/>
              <a:buChar char="q"/>
            </a:pPr>
            <a:r>
              <a:rPr lang="en-US" altLang="en-US" sz="2700" dirty="0"/>
              <a:t> </a:t>
            </a:r>
            <a:r>
              <a:rPr lang="en-US" altLang="en-US" sz="2700" b="1" dirty="0"/>
              <a:t>Fetopelvic disproportion:</a:t>
            </a:r>
            <a:endParaRPr lang="en-US" altLang="en-US" sz="2700" dirty="0"/>
          </a:p>
          <a:p>
            <a:pPr lvl="2">
              <a:lnSpc>
                <a:spcPct val="150000"/>
              </a:lnSpc>
            </a:pPr>
            <a:r>
              <a:rPr lang="en-US" altLang="en-US" sz="2900" dirty="0"/>
              <a:t>Excessive fetal size </a:t>
            </a:r>
          </a:p>
          <a:p>
            <a:pPr lvl="2">
              <a:lnSpc>
                <a:spcPct val="150000"/>
              </a:lnSpc>
            </a:pPr>
            <a:r>
              <a:rPr lang="en-US" altLang="en-US" sz="2900" dirty="0"/>
              <a:t>Inadequate pelvic capacity </a:t>
            </a:r>
          </a:p>
          <a:p>
            <a:pPr lvl="2">
              <a:lnSpc>
                <a:spcPct val="150000"/>
              </a:lnSpc>
            </a:pPr>
            <a:r>
              <a:rPr lang="en-US" altLang="en-US" sz="2900" dirty="0"/>
              <a:t>Malpresentation or position of the fetus</a:t>
            </a:r>
          </a:p>
        </p:txBody>
      </p:sp>
      <p:sp>
        <p:nvSpPr>
          <p:cNvPr id="11267" name="Slide Number Placeholder 4">
            <a:extLst>
              <a:ext uri="{FF2B5EF4-FFF2-40B4-BE49-F238E27FC236}">
                <a16:creationId xmlns:a16="http://schemas.microsoft.com/office/drawing/2014/main" id="{9E31E26E-6836-41E6-9EB5-8821EE8F3D0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ADABA53-87D2-4DBC-A840-2F981567AD5F}" type="slidenum">
              <a:rPr lang="en-GB" altLang="en-US">
                <a:solidFill>
                  <a:srgbClr val="FFFFFF"/>
                </a:solidFill>
                <a:latin typeface="Franklin Gothic Book" panose="020B0503020102020204" pitchFamily="34" charset="0"/>
                <a:cs typeface="Arial" panose="020B0604020202020204" pitchFamily="34" charset="0"/>
              </a:rPr>
              <a:pPr fontAlgn="base">
                <a:spcBef>
                  <a:spcPct val="0"/>
                </a:spcBef>
                <a:spcAft>
                  <a:spcPct val="0"/>
                </a:spcAft>
              </a:pPr>
              <a:t>9</a:t>
            </a:fld>
            <a:endParaRPr lang="en-GB" altLang="en-US">
              <a:solidFill>
                <a:srgbClr val="FFFFFF"/>
              </a:solidFill>
              <a:latin typeface="Franklin Gothic Book" panose="020B0503020102020204" pitchFamily="34" charset="0"/>
              <a:cs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298</TotalTime>
  <Words>4322</Words>
  <Application>Microsoft Office PowerPoint</Application>
  <PresentationFormat>Widescreen</PresentationFormat>
  <Paragraphs>595</Paragraphs>
  <Slides>82</Slides>
  <Notes>22</Notes>
  <HiddenSlides>1</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82</vt:i4>
      </vt:variant>
    </vt:vector>
  </HeadingPairs>
  <TitlesOfParts>
    <vt:vector size="91" baseType="lpstr">
      <vt:lpstr>Arial</vt:lpstr>
      <vt:lpstr>Calibri</vt:lpstr>
      <vt:lpstr>Calibri Light</vt:lpstr>
      <vt:lpstr>Franklin Gothic Book</vt:lpstr>
      <vt:lpstr>Tahoma</vt:lpstr>
      <vt:lpstr>Times New Roman</vt:lpstr>
      <vt:lpstr>Wingdings</vt:lpstr>
      <vt:lpstr>Wingdings 2</vt:lpstr>
      <vt:lpstr>Office Theme</vt:lpstr>
      <vt:lpstr>Abnormal Labor pattern (Labor Dystocia)</vt:lpstr>
      <vt:lpstr>PowerPoint Presentation</vt:lpstr>
      <vt:lpstr>Learning objectives</vt:lpstr>
      <vt:lpstr>Definition of Abnormal labor</vt:lpstr>
      <vt:lpstr>PowerPoint Presentation</vt:lpstr>
      <vt:lpstr>PowerPoint Presentation</vt:lpstr>
      <vt:lpstr>Abnormalities of the powers(expulsive forces)</vt:lpstr>
      <vt:lpstr>PowerPoint Presentation</vt:lpstr>
      <vt:lpstr>PowerPoint Presentation</vt:lpstr>
      <vt:lpstr>Diagnosis of abnormal labor patterns - Steps</vt:lpstr>
      <vt:lpstr> Evaluation for causes of abnormal labor patterns – Assessment of the four P’s of labor </vt:lpstr>
      <vt:lpstr>PowerPoint Presentation</vt:lpstr>
      <vt:lpstr>Mgt of abnormal labor pattern</vt:lpstr>
      <vt:lpstr>Classifications of abnormal labor patterns :  </vt:lpstr>
      <vt:lpstr> Prolongation Disorders  </vt:lpstr>
      <vt:lpstr> </vt:lpstr>
      <vt:lpstr>PowerPoint Presentation</vt:lpstr>
      <vt:lpstr>PowerPoint Presentation</vt:lpstr>
      <vt:lpstr>Diagnosis and management of prolonged latent phase of labor</vt:lpstr>
      <vt:lpstr>Active- phase Disorders </vt:lpstr>
      <vt:lpstr>Protraction Disorders </vt:lpstr>
      <vt:lpstr>Arrest Disorders </vt:lpstr>
      <vt:lpstr> Management of abnormal active phase 1st stage of labor</vt:lpstr>
      <vt:lpstr>Abnormalities in Second stage of labor</vt:lpstr>
      <vt:lpstr>PowerPoint Presentation</vt:lpstr>
      <vt:lpstr>PowerPoint Presentation</vt:lpstr>
      <vt:lpstr>PowerPoint Presentation</vt:lpstr>
      <vt:lpstr>Precipitate labor </vt:lpstr>
      <vt:lpstr>PowerPoint Presentation</vt:lpstr>
      <vt:lpstr>Fetal and Neonatal Effects of precipitate labor</vt:lpstr>
      <vt:lpstr>PowerPoint Presentation</vt:lpstr>
      <vt:lpstr> Treatment of precipitate labor</vt:lpstr>
      <vt:lpstr>PowerPoint Presentation</vt:lpstr>
      <vt:lpstr>Obstructed labour </vt:lpstr>
      <vt:lpstr>PowerPoint Presentation</vt:lpstr>
      <vt:lpstr>Introduction</vt:lpstr>
      <vt:lpstr>Intro..........</vt:lpstr>
      <vt:lpstr>PowerPoint Presentation</vt:lpstr>
      <vt:lpstr>Causes </vt:lpstr>
      <vt:lpstr>Causes of OL..... </vt:lpstr>
      <vt:lpstr>Causes </vt:lpstr>
      <vt:lpstr>Diagnostic approach </vt:lpstr>
      <vt:lpstr>PowerPoint Presentation</vt:lpstr>
      <vt:lpstr>PowerPoint Presentation</vt:lpstr>
      <vt:lpstr> </vt:lpstr>
      <vt:lpstr>PHYSICAL FINDINGS</vt:lpstr>
      <vt:lpstr>PHYSICAL FINDING</vt:lpstr>
      <vt:lpstr>Physical findings…….</vt:lpstr>
      <vt:lpstr> </vt:lpstr>
      <vt:lpstr>PowerPoint Presentation</vt:lpstr>
      <vt:lpstr>PowerPoint Presentation</vt:lpstr>
      <vt:lpstr>PowerPoint Presentation</vt:lpstr>
      <vt:lpstr>PowerPoint Presentation</vt:lpstr>
      <vt:lpstr>PowerPoint Presentation</vt:lpstr>
      <vt:lpstr>MANAGEMENT</vt:lpstr>
      <vt:lpstr>MANAGEMENT</vt:lpstr>
      <vt:lpstr>Resuscitation </vt:lpstr>
      <vt:lpstr>PowerPoint Presentation</vt:lpstr>
      <vt:lpstr>PowerPoint Presentation</vt:lpstr>
      <vt:lpstr>PowerPoint Presentation</vt:lpstr>
      <vt:lpstr>MANAGEMENT </vt:lpstr>
      <vt:lpstr>Operative delivery</vt:lpstr>
      <vt:lpstr>Operative delivery</vt:lpstr>
      <vt:lpstr>Operative delivery</vt:lpstr>
      <vt:lpstr>     VACUUM AND FORCEPS DELIVERY     </vt:lpstr>
      <vt:lpstr>DESTRUCTIVE DELIVERIES</vt:lpstr>
      <vt:lpstr>CESAREAN SECTION</vt:lpstr>
      <vt:lpstr>PowerPoint Presentation</vt:lpstr>
      <vt:lpstr>PowerPoint Presentation</vt:lpstr>
      <vt:lpstr>PowerPoint Presentation</vt:lpstr>
      <vt:lpstr>PowerPoint Presentation</vt:lpstr>
      <vt:lpstr>PowerPoint Presentation</vt:lpstr>
      <vt:lpstr>  Postoperative care and follow up  </vt:lpstr>
      <vt:lpstr>,</vt:lpstr>
      <vt:lpstr>PowerPoint Presentation</vt:lpstr>
      <vt:lpstr>Complications </vt:lpstr>
      <vt:lpstr>PowerPoint Presentation</vt:lpstr>
      <vt:lpstr>PowerPoint Presentation</vt:lpstr>
      <vt:lpstr>PREVENTION</vt:lpstr>
      <vt:lpstr>Group Assignment with presentation </vt:lpstr>
      <vt:lpstr>References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Abnormal Labor pattern (Labor Dystocia)</dc:title>
  <dc:creator>user</dc:creator>
  <cp:lastModifiedBy>user</cp:lastModifiedBy>
  <cp:revision>19</cp:revision>
  <dcterms:created xsi:type="dcterms:W3CDTF">2018-10-27T15:31:43Z</dcterms:created>
  <dcterms:modified xsi:type="dcterms:W3CDTF">2020-03-19T05:23:52Z</dcterms:modified>
</cp:coreProperties>
</file>