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29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0" r:id="rId76"/>
    <p:sldId id="333" r:id="rId77"/>
    <p:sldId id="332" r:id="rId78"/>
    <p:sldId id="334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9" r:id="rId99"/>
    <p:sldId id="360" r:id="rId100"/>
    <p:sldId id="361" r:id="rId101"/>
    <p:sldId id="358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D128-FC1C-402F-8BA4-186B4B711D9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37FE-2C88-4CB5-8DEA-4C5A23024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audio" Target="../media/audio1.wav"/><Relationship Id="rId4" Type="http://schemas.openxmlformats.org/officeDocument/2006/relationships/hyperlink" Target="http://www.geocities.com/drsnpanda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7166"/>
            <a:ext cx="8229600" cy="628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 DMU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HEALTH SCIENCE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DEPARTMENT OF MIDWIFERY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Bright" pitchFamily="18" charset="0"/>
              </a:rPr>
              <a:t>LABOR AND DELIVERY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FOR 2</a:t>
            </a:r>
            <a:r>
              <a:rPr kumimoji="0" lang="en-US" sz="2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nd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YEAR </a:t>
            </a:r>
            <a:r>
              <a:rPr lang="en-US" sz="2200" b="1" i="1" dirty="0">
                <a:solidFill>
                  <a:srgbClr val="002060"/>
                </a:solidFill>
                <a:latin typeface="Lucida Calligraphy" pitchFamily="66" charset="0"/>
              </a:rPr>
              <a:t>REGULAR </a:t>
            </a:r>
            <a:r>
              <a:rPr lang="en-US" sz="2200" b="1" i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BSC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MIDWIFERY STUDENTS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i="1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i="1" dirty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Lucida Calligraphy" pitchFamily="66" charset="0"/>
              </a:rPr>
              <a:t>   By :Misganaw Fikrie(BSC , MSC  in Clinical M/W)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itchFamily="66" charset="0"/>
              </a:rPr>
            </a:b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pic>
        <p:nvPicPr>
          <p:cNvPr id="6" name="Picture 4" descr="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638800" cy="13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335756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05E30A65-7B69-49CB-8B88-3015968F72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NASG (Non-pneumatic anti shock Garment)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er\Documents\unit-antishoc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981200"/>
            <a:ext cx="7848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Necessary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equ’ts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12.Syringes .20 CC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                 . 10 CC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                    .5 CC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13.NG tube .for feeding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                .for medication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14.Reflex hammer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15.Documentation forms .Eclampsia form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                                   .V/S sheet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                                         .medication form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16.stop watch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17. V/S equipments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4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4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Eclampsia mgt</a:t>
            </a:r>
            <a:r>
              <a:rPr kumimoji="0" lang="en-US" altLang="en-US" sz="44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Objective  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Control of convulsion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2.Anti hypertensive to control B/P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3. Delivery once patient is stable</a:t>
            </a:r>
            <a:endParaRPr kumimoji="0" lang="en-US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General Measures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Patient should not be left alone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Prevent maternal injury during convulsion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Mouth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gug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(padded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tounge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blade --&gt;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preventt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tounge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bite &amp; air way obstruction)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risk of Aspiration --&gt; LL position, clear airway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--&gt; Chest auscultation</a:t>
            </a:r>
            <a:endParaRPr kumimoji="0" lang="en-GB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Eclampsia mgt</a:t>
            </a:r>
            <a:r>
              <a:rPr lang="en-US" altLang="en-US" sz="4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prophylactive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antibiotics 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Maintain adequate 02 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Give anticonvulsant (Mg so4) to control convulsions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Monitor B/P Q 15 min &amp; watch for fluid over load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Monitor input &amp; output</a:t>
            </a:r>
          </a:p>
          <a:p>
            <a:pPr>
              <a:buBlip>
                <a:blip r:embed="rId2"/>
              </a:buBlip>
            </a:pP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Spectrum </a:t>
            </a:r>
            <a:r>
              <a:rPr lang="en-US" altLang="en-US" sz="2800" b="1" u="sng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endParaRPr lang="en-US" alt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Anti hypertensive (Lower DBP&lt; 110mmHg)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Anti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convulsant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Fluid therapy 60-150ml 1hr 5% D/N/S unless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extr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fluid loss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Delivery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after stabilization </a:t>
            </a:r>
          </a:p>
          <a:p>
            <a:pPr lvl="2"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Labor start spontaneously in most cases</a:t>
            </a:r>
          </a:p>
          <a:p>
            <a:pPr lvl="2"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Oxytocin induction if no C/I</a:t>
            </a:r>
          </a:p>
          <a:p>
            <a:pPr lvl="2">
              <a:buBlip>
                <a:blip r:embed="rId2"/>
              </a:buBlip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C/S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obstetric reason</a:t>
            </a: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31601"/>
          </a:xfrm>
        </p:spPr>
        <p:txBody>
          <a:bodyPr/>
          <a:lstStyle/>
          <a:p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DDX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All pregnant women &amp; convulsion should be considered Eclampsia till other cause R/O </a:t>
            </a:r>
            <a:endParaRPr lang="es-E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n-US" dirty="0" err="1" smtClean="0">
                <a:latin typeface="Times New Roman" pitchFamily="18" charset="0"/>
                <a:cs typeface="Times New Roman" pitchFamily="18" charset="0"/>
              </a:rPr>
              <a:t>Epilepsy</a:t>
            </a: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Blip>
                <a:blip r:embed="rId2"/>
              </a:buBlip>
            </a:pPr>
            <a:r>
              <a:rPr lang="es-ES" altLang="en-US" dirty="0" err="1" smtClean="0">
                <a:latin typeface="Times New Roman" pitchFamily="18" charset="0"/>
                <a:cs typeface="Times New Roman" pitchFamily="18" charset="0"/>
              </a:rPr>
              <a:t>encephalitis</a:t>
            </a: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Blip>
                <a:blip r:embed="rId2"/>
              </a:buBlip>
            </a:pP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meningitis</a:t>
            </a:r>
          </a:p>
          <a:p>
            <a:pPr>
              <a:buBlip>
                <a:blip r:embed="rId2"/>
              </a:buBlip>
            </a:pP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Cerebral malaria   </a:t>
            </a:r>
          </a:p>
          <a:p>
            <a:pPr>
              <a:buBlip>
                <a:blip r:embed="rId2"/>
              </a:buBlip>
            </a:pPr>
            <a:r>
              <a:rPr lang="es-ES" altLang="en-US" dirty="0" smtClean="0">
                <a:latin typeface="Times New Roman" pitchFamily="18" charset="0"/>
                <a:cs typeface="Times New Roman" pitchFamily="18" charset="0"/>
              </a:rPr>
              <a:t> cerebral tumor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Hypertensive encephalopathy</a:t>
            </a: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4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Chronic Hypertension </a:t>
            </a:r>
            <a:br>
              <a:rPr kumimoji="0" lang="nl-NL" altLang="en-US" sz="44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4400" b="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2192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-BP 140/90 mm Hg before pregnancy or diagnosed before 20 weeks' gestation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 Hypertension first diagnosed after 20 weeks' gestation and persistent after 12 weeks' postpartum </a:t>
            </a:r>
          </a:p>
          <a:p>
            <a:pPr algn="just">
              <a:lnSpc>
                <a:spcPct val="9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factor that may be suggestive of Chronic HPN.                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Retinal change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fundoscopy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Cardiac -ECG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Associated renal dis. Or  medical illness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Multiparty with previous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HPN 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superimposed Upon Chronic Hypertension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Hypertension and no proteinuria &lt; 20 weeks: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New-onset proteinuria after 20 weeks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Hypertension and proteinuria &lt; 20 weeks: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Sudden increase in proteinuria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Sudden increase in BP in women whose hypertension was well controlled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Thrombocytopenia (platelet count &lt;100,000 cells/mm3)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Increase in ALT or AST to abnormal levels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0F40745-0586-4A59-AF8B-CE85E4D9C143}" type="slidenum">
              <a:rPr lang="en-GB" smtClean="0"/>
              <a:pPr/>
              <a:t>105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Getachew 2014</a:t>
            </a:r>
            <a:endParaRPr lang="en-GB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Atypical eclampsia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occurrence of eclampsia before the 24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 of gestation and after the 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day post partum. The risk of seizure decreases dramatically after 48 hours post delivery.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causes of seizure need to be ruled out by all diagnostic means available before atypical eclampsia is diagnosed.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Eclampsia is derived from the Greek word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eclampien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meaning “lightening” indicating the sudden and disturbing nature of the presentation (seizure) to the mothers’ relatives in a woman who was apparently healthy with no significant symptoms of illness and was expecting a normal delivery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detection of preeclampsia and appropriate management with seizure prophylaxis reduces the risk of eclampsia significantly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Take home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Hypertensive disorder of pregnancy is major cause of maternal death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Cause not clearly known: disease of theories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generalized vasospasm resulting in multi organ failure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made definitive Rx is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Salt restriction has no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Diuretics are indicated in case of pulmonary edema or cardiac failure.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Drug managements of preeclampsia/Eclampsia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Instrumental  Delivery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Forceps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is an instrument designed to assist with delivery of the baby’s head.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two matched parts that articulate or lock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part contain: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1. blade 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2. shank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3. Lock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4. Handle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Light weight (1.5kg)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Inexpensive ($57)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Washable  neoprene suit composed of articulated horizontal segments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Reusable (40-50X)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Applies 20-40 mmHg  circumferential counter pressure to the lower body to reverse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hypovolumic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shock by shunting blood to the vital core organs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Forceps…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6" t="16667" r="45222" b="16667"/>
          <a:stretch>
            <a:fillRect/>
          </a:stretch>
        </p:blipFill>
        <p:spPr>
          <a:xfrm>
            <a:off x="228600" y="1219200"/>
            <a:ext cx="8534400" cy="5334000"/>
          </a:xfr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Forceps…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 blade has two curves 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A. Cephalic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B. pelvic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tip of each blade called toe</a:t>
            </a:r>
          </a:p>
          <a:p>
            <a:pPr lvl="0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Functions of forceps </a:t>
            </a:r>
          </a:p>
          <a:p>
            <a:pPr lvl="0"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Traction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Compression effects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This is minimal effect to grasp skull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Rotation of the head </a:t>
            </a:r>
          </a:p>
          <a:p>
            <a:pPr marL="514350" lvl="0" indent="-51435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Protective cage </a:t>
            </a:r>
          </a:p>
          <a:p>
            <a:pPr marL="514350" lvl="0" indent="-51435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When applied on premature baby, it protects from pressure of birth canal    </a:t>
            </a:r>
          </a:p>
          <a:p>
            <a:pPr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244475"/>
            <a:ext cx="8385175" cy="98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Indications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838200" y="1371600"/>
            <a:ext cx="800735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 reassuring fetal heart rate pattern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 purpose of shortening of second stage of labor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Prolonged second stage of labor or dystocia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exhaustion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Inadequate maternal expulsive efforts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Delivery of after coming head in breech presentation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0"/>
            <a:ext cx="8385175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Prerequisite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57200" y="609600"/>
            <a:ext cx="8458200" cy="6019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Complete cervical dilation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Membrane rupture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Vertex presentation or by face with chin anterior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Head engaged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Empty bladder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evidence of CPD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Adequate analgesia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C\S capability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Experienced operator </a:t>
            </a:r>
          </a:p>
          <a:p>
            <a:pPr marL="609600" lvl="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Baby should be alive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 FIRST OF ALL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NEED CONCET OF THE mother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(Before forceps application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Documentation: -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 instrumental deliveries should be dictated in medical record as any surgical procedure &amp; it should include: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Consent of the patient,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indication for operation,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anesthesia,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personnel involved,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type of instrument,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 the end resulting maternal &amp; fetal complications or injuries and blood loss.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application…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Anesthesia:-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Catheterization:-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 examination: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asses the state of cervix &amp; membranes, presentation &amp; position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Episiotomy: -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needed  during traction when the perineum bulges.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228600"/>
            <a:ext cx="7315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APPLICATION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8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Forceps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— Appropriately applied forceps grasp the occiput anterior (OA) fetal head such that: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long axis of the blades corresponds to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occipitomental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diameter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tips of the blades lie over the cheeks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blades are equidistant from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Saggital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suture,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Saggital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suture lies in the midline of the shanks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maternal tissue has been grasped.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Complications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/ Dangers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Complications/dangers of forceps delivery: - are mostly due to faulty technique rather than the instrument.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Maternal-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Injury-.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Extension of the episiotomy involving anus &amp; rectum.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Vaginal lacerations and cervical tear if cervix was not fully dilated.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Post partum hemorrhage –.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Due to trauma,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Atonic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uterus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Shock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Due to blood loss, dehydration or prolonged labor.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Sepsis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Due to improper asepsis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Delayed or long-term sequel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Chronic low backache,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genital prolapsed &amp;</a:t>
            </a:r>
          </a:p>
          <a:p>
            <a:pPr lvl="2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incontinence.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5462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Complication…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Fetal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Trauma-</a:t>
            </a:r>
          </a:p>
          <a:p>
            <a:pPr lvl="2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Intracranial hemorrhage.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Cephalic hematoma.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Facial nerve injury.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Injury to the soft tissues of face &amp; forehead.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Skull fracture.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Fetal death-around 2%.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NASG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proper monitoring, NASG can be used safely and comfortably for 24-48 hrs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Doesn't affect microcirculation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report of limb ischemia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easily packed into a bag for storage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Prophylactic/Elective forceps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efers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outlet forceps delivery, only to shorten the second stage of labor to prevent anticipated maternal or fetal complications in: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Heart disease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c.s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Post maturity 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Low birth wt babies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Reading Assignment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forceps???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Vacuum Extractor Assisted Delivery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fig60vacu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check should be undertaken prior to application and traction to fetal head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Cup directly over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Saggital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suture at approximately 3cm anterior to posterior fontanel.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maternal tissue should be included under the cup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lexion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58674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Courtesy of Aldo Vacca, M.D.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600" y="228600"/>
            <a:ext cx="8702936" cy="117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Application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EffectVacuum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8424" y="2219324"/>
            <a:ext cx="7089775" cy="3876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1295400"/>
            <a:ext cx="772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775F5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Clinical and Technical Principles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Indication of vacuum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application:-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the similar except for after coming head in breech &amp; premature baby </a:t>
            </a:r>
          </a:p>
          <a:p>
            <a:pPr marL="457200" indent="-457200"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1)Maternal Indications:-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Maternal physical distress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Pt.. With cardiac disease/ hypertension </a:t>
            </a:r>
          </a:p>
          <a:p>
            <a:pPr marL="457200" indent="-4572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2)Obstetric indications:-	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Delay second stage of labor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Prolonged labor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Mal rotation of fetal  head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Delivery of second child in twins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1473"/>
          </a:xfrm>
        </p:spPr>
        <p:txBody>
          <a:bodyPr/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Indication…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(3) Fetal indications: -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Fetal distress in second stage when prospect of vaginal delivery is safe: -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1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Abnormal heart rate pattern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1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Passage of meconium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Cord prolapse in second stage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Post maturity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Effectiveness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066800"/>
            <a:ext cx="8686799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Vacuum failure rates~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Metal cups have slightly higher success rates than plastic cups, but also higher rates of adverse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Greater failure rate of vacuum versus forceps when the position was posterior and elastic cup was 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Inadequate strength &amp; frequency of contractions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Factors determining effectiveness of vacuum:-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Cup design, size, shape, traction site attachment, strength of maternal effort &amp;coordination with traction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Fetal size , CPD, station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Techniques of traction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Contraindications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066800"/>
            <a:ext cx="876299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Moderate or severe caput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Prematurity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Breech, footling, face, brow, shoulder, or transverse presentation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Unengaged vertex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Estimated fetal weight less than 2kg or greater than4kg.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Congenital anomalies (hydrocephalus )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Recent scalp blood sample 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599" y="685800"/>
            <a:ext cx="7848601" cy="5334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/>
        </p:nvSpPr>
        <p:spPr>
          <a:xfrm>
            <a:off x="2362198" y="6017233"/>
            <a:ext cx="392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8175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Developed by Dr. Ralph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Pelligra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MD, NASA, Ames Research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Delivery using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ventouse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838200"/>
            <a:ext cx="8305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Prerequisites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Vertex presentation with fetal position identified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Fully dilated cervix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Engaged head: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Ruptured membranes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Term fetus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Alive fetus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Preparation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Empty bladder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Local anesthesia infiltration for episiotomy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Assembled and tested vacuum extractor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Vacuum extraction techniques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pressure is slowly raised 0.1 kg/cm/min. until it reaches 0.8 kg/cm.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Adequate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preasure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ranged from 0.2kg/cm-0.8kg/cm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The Total  time taken should be about  8 minutes.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Delivery using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ventouse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Pulling Downward</a:t>
            </a:r>
          </a:p>
        </p:txBody>
      </p:sp>
      <p:pic>
        <p:nvPicPr>
          <p:cNvPr id="5" name="Picture 3" descr="LSSPullDown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057400"/>
            <a:ext cx="7086600" cy="422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Delivery using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ventouse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Pulling Horizontal</a:t>
            </a:r>
          </a:p>
        </p:txBody>
      </p:sp>
      <p:pic>
        <p:nvPicPr>
          <p:cNvPr id="5" name="Picture 3" descr="LSSPullStra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76400"/>
            <a:ext cx="7162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Delivery using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ventouse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Pulling Straight Up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LSSPullUp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66800"/>
            <a:ext cx="7391400" cy="532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Delivery using ventouse: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Crowning</a:t>
            </a:r>
          </a:p>
        </p:txBody>
      </p:sp>
      <p:pic>
        <p:nvPicPr>
          <p:cNvPr id="5" name="Picture 3" descr="Crowning VE 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775" y="2286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Delivery using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ventouse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FAILURE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Vacuum extraction failed if: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The head does not advance with each pull;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The fetus is undelivered after three pulls with no descent,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The cup slips off the head twice at the proper direction of pull with a maximum negative pressure.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Every application should be considered a trial of vacuum extraction.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6400" y="76200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Complications 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Caput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aput succedana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743200"/>
            <a:ext cx="3048000" cy="35052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24200" y="1524000"/>
            <a:ext cx="57912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Results from pressure applied to fetal scalp from: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artificial Caput occurs at vacuum cup application site; also called chignon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Resolves spontaneously in a few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Scalp aberration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Cephalic hematoma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Intracranial damage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phalohem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3279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up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"/>
            <a:ext cx="33543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ark Chign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29000"/>
            <a:ext cx="33512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lp abra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429000"/>
            <a:ext cx="33543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57400" y="64008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     Courtesy of Ross McQuivey, MD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24400" y="2819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           Cup mark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05400" y="5583238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00600" y="5943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       Dark chignon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5800" y="57912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   Scalp abrasion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5800" y="2819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Cephalohematoma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Complications of Vacuum delivery:-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Maternal complications :-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Vaginal lacerations &amp; hemorrhage.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Annular detachment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V.V.F. is also reported.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History of NASG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1903, George Crile developed the first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hypovolumic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compression suit . Temporarily abandoned after the introduction of safe blood transfusion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Reintroduced during  WWII, when anti gravity suit (G-suit) was developed to prevent syncope during rapid ascent.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Modified from a full body suit to a half suit, called military/medical anti shock trouser (MASTs) or pneumatic anti shock garments (PASGs)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NASG is developed by Dr. Ralph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Pelligra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the NASA in 1971.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1991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by US food and drug administration.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09600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Advantages of Vacuum Compared to Forceps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00200"/>
            <a:ext cx="861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Fewer reproductive tract injuries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Allows autorotation of fetal head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 maternal discomfort during &amp; after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 anesthesia is necessary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 maternal blood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Easier to learn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Appropriate for midwifery management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9144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Advantages of Forceps Compared to Vacuum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minimal contractions are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Easier to apply with caput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Used with breech presentation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Pre-term use less controversial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Rotation of fetal head accepted practice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unlikely to detach from the head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orceps deliv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V-BAC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trial of labor and vaginal birth in a woman with a previous caesarean section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to the introduction of VBAC, there was a policy of “ Once a caesarean; always a caesarean”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nearly 35% of caesarean deliveries globally, a previous caesarean section contributes to the decision to the caesarean delivery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VBAC plays a key role in reducing the incidence of caesarean sections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VBAC has a 60-80% success of vaginal delivery </a:t>
            </a:r>
          </a:p>
          <a:p>
            <a:pPr algn="just"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Advantages and Risks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Reduction of cost and complications of a caesarean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satisfaction because of a vaginal delivery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Risks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Scar dehiscence and uterine rupture - &lt; 2% in cases of a  previous lower segment caesarean section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Failure and progressing to caesarean after labor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Fetal distress and demise in cases of dehiscence and rupture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Prerequisites – vary in different protocols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Ethiopia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Only one previous transverse lower segment  caesarean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Singleton, vertex, less than 4 kg estimated weight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Adequate pelvic capacity; no pelvic contraction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Spontaneous labor onset; no oxytocin use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other significant obstetric complications e.g. post term, APH, IUGR, preeclampsia etc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 documented fetal distress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Conducted in a facility equipped and staffed for conducting a caesarean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777" y="152400"/>
            <a:ext cx="85261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Conduct of VBAC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38200"/>
            <a:ext cx="8763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a facility equipped for major surgery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Obtain maternal informed consent for VBAC after detailed explanations of benefits and risks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Careful monitoring ( every 15 minutes)- fetal heart beat; maternal vital signs; vaginal bleeding, unusual abdominal pain; lower abdominal tenderness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Continuous electronic monitoring whenever available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oxytocin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Partographic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monitoring of labor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‘One to one’ labor monitoring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Intervene if labor progress is abnormal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Make sure that blood is typed and facilities for cross match and transfusion are readily available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458200" cy="60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Diagnosis of Scar Dehiscence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382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Signs of scar dehiscence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Fetal heart rate abnormalities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Vaginal bleeding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Lower abdominal tenderness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Unusual lower abdominal pain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vital signs derangement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Tachycardia; hypotension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Detection of dehiscence by uterine exploration after delivery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/>
          <a:p>
            <a:fld id="{EAC54AFB-02B5-41D3-9783-368A78E2C2AC}" type="slidenum">
              <a:rPr lang="en-US" smtClean="0"/>
              <a:pPr/>
              <a:t>147</a:t>
            </a:fld>
            <a:endParaRPr lang="en-US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381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Towards a safe motherhood</a:t>
            </a:r>
            <a:endParaRPr kumimoji="0" lang="en-GB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371600" y="1524000"/>
          <a:ext cx="6553200" cy="2667000"/>
        </p:xfrm>
        <a:graphic>
          <a:graphicData uri="http://schemas.openxmlformats.org/presentationml/2006/ole">
            <p:oleObj spid="_x0000_s1026" name="Clip" r:id="rId3" imgW="3124080" imgH="2333880" progId="">
              <p:embed/>
            </p:oleObj>
          </a:graphicData>
        </a:graphic>
      </p:graphicFrame>
      <p:sp>
        <p:nvSpPr>
          <p:cNvPr id="7" name="WordArt 12">
            <a:hlinkClick r:id="rId4"/>
            <a:hlinkHover r:id="" action="ppaction://noaction" highlightClick="1">
              <a:snd r:embed="rId5" name="chimes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7315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Georgia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NASG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  reverse hypotension by at least three different mechanisms: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increasing peripheral vascular resistance,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tapenade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intra-abdominal bleeding and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auto transfusion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blood from the lower extremities and abdomen to the head and upper trunk.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mechanism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auto transfusion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reduces the potential spaces where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haematomas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form and supports the central circulation by redistributing blood to the vital organ systems. 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 transfusion occurs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bed as well.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Thus, MAST application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increases the peripheral resistance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venous return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through compression of the inferior vena cava and limb vasculature.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Components of NASG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192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Valcro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fastenings : to tighten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Small foam ball: compress uterus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markings : show how to apply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Compressional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suit : 6 segments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1: applied to the distal part of the lower leg starting from the ankle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2: on the proximal part of lower leg (calf)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3 : on thigh (below pubic bone and above knee)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4: on area of pubic bone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5: over umbilical area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Segment 6: used to close segment 5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1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Benefits of NASG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Stabilizes pts while evaluating for causes, transporting and preparing for definitive surgical Rx.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 stop bleeding and prevent surgery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 reduce or prevent blood transfusion and associated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 be applied by any trained HCP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 benefit…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sz="36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Results in translocation of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1.5-2.0 liters </a:t>
            </a:r>
            <a:r>
              <a:rPr lang="en-US" sz="36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of blood from the lower body to the head and chest.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can be applied by any trained health care personnel</a:t>
            </a:r>
          </a:p>
          <a:p>
            <a:pPr lvl="0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Beneficial in; 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Ruptured abdominal aortic aneurysm (AAA) 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-Pelvic fracture,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-Anaphylactic shock refractory to standard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therapy                       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-uncontrollable lower extremity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hge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Shock and AFE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Shoulder dystocia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prolapse and Uterine rupture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Preeclampsia and Eclampsia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Instrumental delivery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V-BAC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Indications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066800"/>
            <a:ext cx="8763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Initial control of hemorrhage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Shock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PPH-any cause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Ectopic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Px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Post CS hemorrhage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Traumatic hemorrhage below the diaphragm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NB: Sign &amp; symptoms of acute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seen with 1L blood loss and 1.5L in normal and abnormal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respectively.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Apply the NASG after 750 ml of blood loss, before sign of shock  occurs.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Urinary Catheter – placed as soon as possible to monitor UOP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Contraindications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90600"/>
            <a:ext cx="8686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Viable fetus in-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utero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Pulmonary edema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Bleeding  above the diaphragm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CHF due to 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NB: A major cause of morbidity &amp; mortality when using the NASG is premature and inappropriate release of external counter pressure.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Who can apply the NASG?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Midwives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Health attendants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Ambulance drivers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can be for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General application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Application for short women</a:t>
            </a:r>
          </a:p>
          <a:p>
            <a:pPr lvl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Application for unconscious women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General application: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Step 1:place under the woman, the top of NASG should be at the level of the lower rib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Starting at ankles close segment #1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Make sure for tightness –(snap it - sharp sound)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Step2: close segment #2 on each leg tightly 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Leave women’s knee free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Step 3: apply segment #3 at thigh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Step 4: apply segment #4 at pelvic area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Step 5: apply segment #5 with pressure ball directly over her umbilicus then close the NASG with segment #6 </a:t>
            </a:r>
          </a:p>
          <a:p>
            <a:pPr lvl="2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Only one person must apply  pelvic and abdominal segments to avoid too much pressure that compromises the patient’s breathing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Steps of application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you finish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sure the patient can breath normally with the NASG segment #6 in place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breathing difficulty or uncomfortable – adjust abdominal panel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hot- try a fan, cool breeze, and/or cold compression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itchy but stable – remove single leg panel briefly, apply lotion and quickly reapply the panel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sure the NASG stretches, allowing room for your hand to fit between the woman’s abdomen and the NASG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Application for short women (if very small garment is not available) –fold segment #1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Application for unconscious patients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Two people are required but the final segment should be closed using only the strength of one person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0999" y="152399"/>
            <a:ext cx="8614833" cy="87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Removal of the NASG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66800"/>
            <a:ext cx="838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Indication for removal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Intravascular volume re-expanded with blood and saline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V/S stable, systolic BP &gt; 100 /  PR &lt; 100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Hgb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&gt; 7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&gt; 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NASG should only be removed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under medical supervision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When the woman is stable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According to outlined time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  hospital level with good facilities (definitive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available)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Steps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Step 1: Wear glove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begin removing only when the woman is stable for  at least two hrs: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Bleeding has decreased to less than 50ml/hr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Hgb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&gt;7 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&gt;20 (unless low previously)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 &lt; 100 &amp; systolic BP &gt; 100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woman is conscious &amp; aware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Step2: wait 15 min for redistribution of blood to occur b/n removing each segments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Always with the lowest segment and proceed upwards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Take BP &amp; PR before and after removing each segment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 3: if PR and BP stable 15min later remove the next segment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Step4 &amp;5: after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take PR &amp; BP if stable remove the next segment, continue till all parts of the NASG are removed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NB: use rule of 20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BP fall by 20mmHg or PR increased by 20 BPM after a segment is removed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Rapidly replace all segments and consider the need for more saline or blood transfusions and evaluate for source of bleeding and manage according.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Hemorrhagic shock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Shock is a state in which the circulatory system fails to maintain adequate perfusion to sustain the physiologic needs of organ tissues leading to malfunction of total cellular  metabolism.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an immediate life-threatening condition that needs prompt recognition and intensive treatment.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Hemorrhage is one of the five major common causes of maternal deaths in Ethiopia. It accounts for about 25% of the deaths.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Avoiding adverse events in using NASG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800"/>
            <a:ext cx="8763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Only one person should apply the pelvic and abdominal sections of the NASG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Monitor UOP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Ensure airway protection and aspiration prevention as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Ensure one to one nursing care throughout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Relative or supporter for unconscious patients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Explain the procedure for the patient when return to consciousness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Never  open the abdominal panel first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Performing vaginal procedures with NASG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Its design permits complete perineal access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can be treated with garment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ff vaginal procedures can be performed with NASG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Repair of episiotomy or vaginal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lacerations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Manual removal of placenta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Bimanual compression (external or internal)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D&amp;C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D&amp;E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Abdominal surgery with the NASG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668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hemostasis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can be performed with the NASG in place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abdominal &amp; pelvic panels must be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opened,but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only immediately before the first incision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Procedures include: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C/S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Laparotomy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Repair of Ux rupture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Laparoscopy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Hysterectomy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Removal of placenta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accreta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Salpingectomy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salpingostomy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for surgery be ready to do operation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Step1:  Remove only segments #4, #5 &amp; #6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abdominal portion removed, much of the benefit of the NASG is lost ,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patient may go back into shock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Step2:operate quickly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Step3 : replace segments #4, #5 and #6 as soon as the procedure is complete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Washing and drying NASG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Wear heavy duty gloves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0.05 bleach in a plastic container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Sock the NASG in this solution for 10’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Completely submerge the NASG, you may need to put a brick on it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Wash the garment with cool water &amp; detergent, by hand washing or a machine.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 NASG is hand washed squeeze &amp; air dry it, keep away from plants like grass. 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not machine dry it</a:t>
            </a: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best to wash the NASG alone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Storing the NASG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should be stored where it is visible&amp; easily accessible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the folded NASG in to a clear plastic bag so that it is visible , but will not get wet or dusty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there is more than one NASG in a facility, each NASG location should clearly indicate the others.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NASG…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use of anti shock garment does not avert the necessity for evaluation to identify cause of shock, management of fluid and blood replacement, and appropriate therapy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coagulopathy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Amniotic fluid embolism (AFE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management of shock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CPR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Shoulder Dystocia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 lvl="1" algn="just"/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failure of the shoulders to spontaneously traverse the pelvis after delivery of the fetal head</a:t>
            </a:r>
          </a:p>
          <a:p>
            <a:pPr lvl="1"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It occurs in 0.2 to 3 percent of all births and represents an obstetric emergency .  </a:t>
            </a:r>
          </a:p>
          <a:p>
            <a:pPr lvl="1"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anticipated only rarely, as many occur in the absence of identifiable risk factors</a:t>
            </a:r>
          </a:p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Most cases can’t be accurately predicted or prevented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14400"/>
            <a:ext cx="8763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Risk factors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multiparity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posterm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__ because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 birth wt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prior shoulder dystocia _17%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Macrosomia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Instrumental midpelvic delivery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Prolonged 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Shock…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364163"/>
          </a:xfrm>
        </p:spPr>
        <p:txBody>
          <a:bodyPr>
            <a:no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Diagnosis of shock</a:t>
            </a:r>
          </a:p>
          <a:p>
            <a:pPr lvl="1" algn="just"/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Fast (PR &gt; 110 per minute), weak pulse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blood pressure (systolic BP less than 90 mm Hg)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symptoms and signs of shock include: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Sweating or cold clammy skin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 breathing (rate (RR) more than 30 per minute or more)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Anxiousness, confusion or unconsciousness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Pallor of conjunctiva, palms or mouth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Scanty urine output(less than 30 ml per hour)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Delayed capillary refill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DIAGNOSIS — Shoulder dystocia is a subjective clinical diagnosis.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should be suspected when the fetal head retracts into the perineum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turtle sign) after expulsion due to reverse traction from the shoulders being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impacted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the pelvic inlet.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diagnosis can be made when the routine practice of gentle, downward traction of the fetal head fails to accomplish delivery of the anterior shoulder.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763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consequences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PPH- atony, laceration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Fetal consequences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fetal morbidity and mortality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Brachial plexus injury due to down ward traction on the brachial plexus during delivery of the ant shoulder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Shoulder Dystocia……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MX of shoulder dystocia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Techniques used to free the ant shoulder from its impacted position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Moderate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suprapubic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pressure with down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ward traction to the fetal head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MC Roberts maneuver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hyperflexion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 maternal legs upon to the abdomen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Cause straightening of the sacrum relative to the lumbar vertebrae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Dystocia…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723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Rotation of the symphysis pubis toward the maternal head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Decrease  In angle of pelvic inclination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Pelvic rotation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cephalad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tends to free the impacted ant shoulder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Woods cork screw maneuver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* rotating the post shoulder 180 in a cork screw fashion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* impacted ant shoulder could be released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2115344"/>
            <a:ext cx="5791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Delivery of the post shoulder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sweeping the post arm of the fetus across the chest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ffed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by delivery of the arm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the shoulder then rotated into one of the oblique  ø of the pelvis with delivery of the ant shoulder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Rubin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The fetal shoulders are rocked from side to side by applying force to the maternal abdomen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The pelvic hand pushes accessible fetal shoulder toward the ant. surface of the chest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results in abduction of both shoulders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 produce smaller shoulder to shoulder diameter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Fracture of the clavicle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by pressing the ant clavicle against the ramus of the pubis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to free the shoulder impaction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7.Zavanelli maneuver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cephalic replacement into the pelvis and then c/ delivery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Shoulder dystocia…..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8.Hibbard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pressure applied to the fetal jaw and neck in the direction of the maternal rectum with strong fundal pressure to free the ant shoulder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stages of shock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Three stages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STAGE I(compensated or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nonprogressive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Heart beats fast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Slight vascular constriction throughout the body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Renal retention of fluids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 this serves to maximize blood flow to the most important organs and systems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Symptoms are few and treatment can completely halt any progression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Shoulder Dystocia…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Other fetal causes of dystocia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ydrocephalus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-Enlargement of the fetal abdomen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distended bladder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ascites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enlarged kidneys or liver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prolapse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pPr lvl="0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presentation and prolapse describe a situation in which the umbilical cord is felt anterior to the fetal presenting part on vaginal examination.</a:t>
            </a:r>
          </a:p>
          <a:p>
            <a:pPr lvl="0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If the membranes are intact it is a cord presentation while with ruptured membranes it is identified as a prolapsed cord. As long as the membranes are not ruptured, the risk of compression and asphyxia is low.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prolapse…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prolapse can be overt, being felt inside the cervix, the vagina or even hanging outside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“Occult” cord prolapse with the cord anterior to the presenting part in the lower segment but not felt on digital vaginal exam has also been described. 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prolapse can occur in vertex and frank breech presentations(0.5%); complete breech (5%); footling breech (15%) and shoulder presentation ( 20%).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Etiology of Cord Prolapse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Malpresentations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labor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Amniotomy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a high fetal station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Polyhydramnios with sudden membrane rupture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Second twin delivery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podalic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version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Cephalopelvic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disproportion in labor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>
            <a:normAutofit lnSpcReduction="10000"/>
          </a:bodyPr>
          <a:lstStyle/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Cord compression and constriction of umbilical vessels due to cold exposure outside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lead to fetal asphyxia and death.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cord occlusion may give the fetus some time but in complete cord occlusion the fetus can die of asphyxia in 5-7 minutes if cord compression is not immediately relieved. 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increased maternal risk from cord prolapse because of emergency operative vaginal or abdominal delivery performed in order to salvage the fetus. </a:t>
            </a:r>
          </a:p>
          <a:p>
            <a:pPr lvl="0" algn="just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Complications of Cord Prolapse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Diagnosis of Cord Presentation/Prolapse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92500" lnSpcReduction="20000"/>
          </a:bodyPr>
          <a:lstStyle/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Vaginal exam- cord hanging outside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felt in the vagina or inside the cervix anterior to the presenting part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for pulsation and its rate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the cord immediately into the vaginal ( not inside the uterus) canal if outside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membrane is intact, cord presentation is diagnosed 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malpresentations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careful search for cord presentation or prolapse should be made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Occult cord prolapse can only be diagnosed by detection of abnormal fetal heart rate patterns </a:t>
            </a:r>
          </a:p>
          <a:p>
            <a:pPr lvl="0" algn="jus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cases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malpresentations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sonographic search can also be made for cord anterior to the fetal presentation</a:t>
            </a:r>
          </a:p>
          <a:p>
            <a:pPr lvl="0" algn="just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Outline of Management of Cord Presentation/Prolapse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990600"/>
          <a:ext cx="8991600" cy="579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4430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Immediate management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Delivery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29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If cord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is pulsating: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Put mother in knee-chest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Initiate oxygen administration by face mask 5L/min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Insert bladder catheter and infuse the bladder with 0.5L of saline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Replace the cord into the vaginal canal ( not into the uterus)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Push fetal presenting part upwards via the examining hand in the vagina to relieve compression of the cord by the presentation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Prepare for immediate delivery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pulsatile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cord: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Manage as any other labor as the cord prolapse will not alter the course of labor </a:t>
                      </a:r>
                    </a:p>
                    <a:p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Pulsatile cord: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Second stage of labor: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Expedite delivery by forceps delivery if other conditions for forceps delivery are met.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Breech extraction if other conditions for breech extraction are met.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Internal podalic version with breech extraction if sudden prolapse during delivery of second twin.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First stage of labor: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Expedited caesarean delivery. </a:t>
                      </a:r>
                    </a:p>
                    <a:p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Uterine rupture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 catastrophic event by which integrity of the  uterine wall is breached.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 life threatening for mother and fetus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Uterine rupture…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lvl="0" fontAlgn="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Etiology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1.Spontaneous uterine rupture -uterine rupture without any external trauma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2.Traumatic uterine rupture -uterine rupture following iatrogenic or accidental trauma</a:t>
            </a:r>
          </a:p>
          <a:p>
            <a:pPr lvl="0" fontAlgn="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scar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1.Rupture of an unscarred uterus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2.Rupture of a scarred uterus – “Uterine Scar Dehiscence”</a:t>
            </a:r>
          </a:p>
          <a:p>
            <a:pPr lvl="0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Uterine rupture…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Autofit/>
          </a:bodyPr>
          <a:lstStyle/>
          <a:p>
            <a:pPr lvl="0" algn="just" fontAlgn="t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Extent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t"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1.Complete uterine rupture	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uterus communicates directly with the 	 	   peritoneal cavity						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bleeding will occur within the peritoneum.</a:t>
            </a:r>
          </a:p>
          <a:p>
            <a:pPr lvl="0" algn="just" fontAlgn="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2.Incomplete uterine rupture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lvl="0" algn="just" fontAlgn="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-rent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 with intact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cover                                                                                         	-the rupture does not reach the visceral peritoneum                                                                 </a:t>
            </a:r>
          </a:p>
          <a:p>
            <a:pPr lvl="0" algn="just" fontAlgn="t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-bleeding will occur behind the visceral peritoneum </a:t>
            </a:r>
          </a:p>
          <a:p>
            <a:pPr lvl="0" algn="just"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Shock…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STAGE II (decompensate or progressive)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Compensation methods begin to fail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Systems of the body are unable to improve perfusion any longer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patient is symptomatic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Oxygen deprivation in brain:- confusion, disorientation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quick and appropriate Rx it can be reversed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Uterine rupture…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lvl="0" fontAlgn="t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Timing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1.Antepartum uterine rupture- uterine rupture before the onset of labor – usually scar dehiscence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2.Intrapartum uterine rupture- uterine rupture during labor </a:t>
            </a:r>
          </a:p>
          <a:p>
            <a:pPr lvl="0" fontAlgn="t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Anatomic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1.Fundal uterine rupture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2.Lower segment uterine rupture – transverse; vertical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3.Posterior uterine rupture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4.Uterine rupture with vaginal extension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lvl="0" fontAlgn="t"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Abnormal labor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1. Obstructed labor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2 .Precipitate labor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3.Uterine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hypertonus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during oxytocin induction/augmentation </a:t>
            </a:r>
          </a:p>
          <a:p>
            <a:pPr lvl="0" fontAlgn="t"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Trauma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1. Car accident; Seat belt injury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2.Fall accident with abdominal trauma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3.Missile injury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4.Domestic violence 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562600"/>
          </a:xfrm>
        </p:spPr>
        <p:txBody>
          <a:bodyPr>
            <a:normAutofit fontScale="92500"/>
          </a:bodyPr>
          <a:lstStyle/>
          <a:p>
            <a:pPr lvl="0" fontAlgn="t"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Iatrogenic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1.External or internal versions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2.Total breech extractions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3.Difficult forceps ( mid) deliveries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4.Difficult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embryotomy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procedures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5.Abdominal massage by a traditional labor    	attendant</a:t>
            </a:r>
          </a:p>
          <a:p>
            <a:pPr lvl="0" fontAlgn="t"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Uterine scar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Caesarean;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myomectomy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metroplasty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previous repaired rupture; previous uterine perforation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 fontAlgn="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Spontaneous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-Certain antepartum or intrapartum ruptures  occur without any obvious explanations;  extremely rare occurrence 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Symptom of rupture of uterine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Severe abdominal pain</a:t>
            </a:r>
          </a:p>
          <a:p>
            <a:pPr lvl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Symptoms of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hypovolumia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		      -shock                                                                                                	                 -dizziness,                                                                     	                 -weakness,                                                                		      -sweating,                                                                          		      -delirium and coma, etc </a:t>
            </a:r>
          </a:p>
          <a:p>
            <a:pPr lvl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labor- cessation of typical labor pains and replacement with diffuse generalized abdominal pain</a:t>
            </a:r>
          </a:p>
          <a:p>
            <a:pPr lvl="0"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Vaginal bleeding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Cessation of fetal movement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difficulty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Fever, chills, rigors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 of previous uterine surgery in some mothers  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Sign of  uterine rupture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Hypovolumia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shock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Acute cardio respiratory distress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Pallor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Dry mucosal surfaces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Tender abdomen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Easily palpable fetal parts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Fetal distress or death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lvl="0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 of fluid in abdomen</a:t>
            </a:r>
          </a:p>
          <a:p>
            <a:pPr lvl="0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of obstructed labor on vaginal examination</a:t>
            </a:r>
          </a:p>
          <a:p>
            <a:pPr lvl="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- Vaginal bleeding		                                               	-High head					</a:t>
            </a:r>
          </a:p>
          <a:p>
            <a:pPr lvl="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-cervical dilatation is decreased		</a:t>
            </a:r>
          </a:p>
          <a:p>
            <a:pPr lvl="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-Blood concentrated urine (bladder damaged)</a:t>
            </a:r>
          </a:p>
          <a:p>
            <a:pPr lvl="1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-Offensive vaginal discharge </a:t>
            </a:r>
          </a:p>
          <a:p>
            <a:pPr lvl="0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Management of Uterine Rupture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 fontScale="92500" lnSpcReduction="10000"/>
          </a:bodyPr>
          <a:lstStyle/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Resuscitation 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Administer oxygen by face mask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 wide bore IV access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 resuscitation with crystalloids/colloids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Administration of broad spectrum antibiotics 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and cross match blood for possible transfusion 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Catheterize bladder and monitor input-output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 NG tube if food ingested recently or labor prolonged for days to avoid aspiration 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Administer antacids</a:t>
            </a:r>
          </a:p>
          <a:p>
            <a:pPr lvl="0" algn="just" fontAlgn="t">
              <a:buBlip>
                <a:blip r:embed="rId2"/>
              </a:buBlip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for emergency surgery or refer  </a:t>
            </a:r>
          </a:p>
          <a:p>
            <a:pPr lvl="0" algn="just" fontAlgn="base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t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2"/>
              </a:buBlip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Immediate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Laparotomy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of surgery performed depends on: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Parity and future fertility needs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-Hemodynamic status and ability to           	withstand prolonged anesthesia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-Site and extent of rupture </a:t>
            </a:r>
          </a:p>
          <a:p>
            <a:pPr lvl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-Presence or absence of overt uterine and intra abdominal infection  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r"/>
            <a:r>
              <a:rPr lang="en-US" dirty="0" smtClean="0"/>
              <a:t>Shock…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STAGE III (irreversible)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heart’s functioning continues to spiral downward and the kidneys usually shut down completely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 in organs and tissues throughout the body are injured and dying.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end point is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options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1.Total abdominal hysterectomy 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-High parity with no future fertility needs	                         - Grossly infected uterus                                                      -Gross intra abdominal infection                                                   -Posterior uterine rupture                                                 -Ragged rupture impossible to repair                                      -Extensive tear difficult to repair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/>
          <a:lstStyle/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2.Subtotal abdominal hysterectomy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-All the above indications for total hysterectomy but the overall status of the client does not warrant prolonged anesthesia time and the experience of the surgeon makes him/her feel that he can perform subtotal hysterectomy faster than total hysterectomy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/>
          <a:lstStyle/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3.Repair of rupture with tubal ligation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-All the indications for total hysterectomy present                                                                               -Tear is simple and repairable                                                -No  evidence of gross infection                                               -The status of the patient makes her unable to withstand long anesthesia</a:t>
            </a:r>
          </a:p>
          <a:p>
            <a:pPr lvl="0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4.Repair without tubal ligation </a:t>
            </a:r>
          </a:p>
          <a:p>
            <a:pPr lvl="0" fontAlgn="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-Very low parity with future fertility needs;                        -No gross infection 				                    - Anterior repairable tear                                                     -client informed upon discharge on future delivery care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Complications of Uterine Rupture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Hypovolemic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shock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Septic shock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Stillbirth and early neonatal death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Hysterectomy and loss of fertility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Concomitant bladder injury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partum anemia </a:t>
            </a:r>
          </a:p>
          <a:p>
            <a:pPr lv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Maternal mortality </a:t>
            </a: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Preeclampsia/ Eclampsia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Complicates 7-10% of pregnancies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70% Preeclampsia-eclampsia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30% Chronic hypertension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Eclampsia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0.05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incidence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20% of Maternal Deaths*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of 10% of Preterm birth*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Etiology unknown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Preeclampsia: raising BP after 20 wks of gestation with protein uria.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Diagnosis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Measure blood pressure in the sitting /left lateral lying position, with the cuff at the level of the heart.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Allow women to sit quietly for 5-10 minutes before measuring the blood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-to avoid “white coat hypertension”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2860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Definitions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51520" y="990600"/>
            <a:ext cx="8892480" cy="502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diastolic BP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≥110 mmHg on any occasion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     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diastolic BP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≥ 90 mmHg on any two or more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consecutive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occasons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≥ 4 h/6h apart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3429000"/>
            <a:ext cx="8735888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339725" indent="-339725" algn="l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Severe hypertension</a:t>
            </a:r>
          </a:p>
          <a:p>
            <a:pPr marL="339725" indent="-339725" algn="l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Char char="l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diastolic BP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120 mmHg on any occasion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9725" indent="-339725" algn="l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			      OR</a:t>
            </a:r>
          </a:p>
          <a:p>
            <a:pPr marL="339725" indent="-339725" algn="l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Char char="l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diastolic BP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110 mmHg on any two or more </a:t>
            </a:r>
          </a:p>
          <a:p>
            <a:pPr marL="339725" indent="-339725" algn="l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consecutive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occasons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h/6h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apart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Proteinuria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one 24 h urine collection with a total protein</a:t>
            </a:r>
          </a:p>
          <a:p>
            <a:pPr>
              <a:buFont typeface="Wingdings" pitchFamily="2" charset="2"/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	excretion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300 mg/24h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			   OR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two midstream or catheter specimens of urine </a:t>
            </a:r>
          </a:p>
          <a:p>
            <a:pPr>
              <a:buFont typeface="Wingdings" pitchFamily="2" charset="2"/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	(collected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4h apart) with + or  more on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reagent strip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Classification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382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1. Gestational Hypertension 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2 .Preeclampsia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3 .Eclampsia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4 .Chronic Hypertension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5 .Superimposed preeclampsia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6. Atypical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preeclmpsia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 of estimating blood loss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1) Visual estimation:</a:t>
            </a:r>
          </a:p>
          <a:p>
            <a:pPr marL="88011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inacurrate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unless providers are trained</a:t>
            </a:r>
          </a:p>
          <a:p>
            <a:pPr marL="88011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underestimates PPH by 30-50%</a:t>
            </a:r>
          </a:p>
          <a:p>
            <a:pPr marL="88011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2) The collection drip method </a:t>
            </a:r>
          </a:p>
          <a:p>
            <a:pPr marL="88011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Simple and more accurate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3) Estimation with clinical symptoms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4) other methods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B/P &gt; 140/90 mmHg for   1</a:t>
            </a:r>
            <a:r>
              <a:rPr lang="en-US" alt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time during pregnancy after 20 wks G.A. or  1</a:t>
            </a:r>
            <a:r>
              <a:rPr lang="en-US" alt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24 hrs post partum.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proteinuia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Mild HPN &amp; must  return  with in 6 weeks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P.partum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of exclusion  .Final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made only postpartum. When it resolve 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Pregnancy outcome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similar to normotensive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preg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In general, most cases of gestational hypertension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develop at or beyond 37 weeks’ gestation, and thus,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the overall pregnancy outcome is usually similar to that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seen in women with normotensive pregnancies </a:t>
            </a:r>
            <a:endParaRPr lang="en-GB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Gestational Hypertension</a:t>
            </a:r>
            <a:endParaRPr kumimoji="0" lang="en-GB" altLang="en-US" sz="4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Preeclampsia</a:t>
            </a:r>
            <a:endParaRPr kumimoji="0" lang="en-GB" altLang="en-US" sz="44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196975"/>
            <a:ext cx="83058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-is a syndrome characterized by the new onset of hypertension and proteinuria after 20 weeks of gestation 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pregnancy specific syndrome of reduced organ perfusion secondary to vasospasm and endothelial activation.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incidence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nullipara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3-7%  multipara 0.8-5%</a:t>
            </a:r>
            <a:endParaRPr kumimoji="0" lang="en-GB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Risk factors for PE</a:t>
            </a:r>
            <a:endParaRPr kumimoji="0" lang="en-GB" altLang="en-US" sz="4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25538"/>
            <a:ext cx="9144000" cy="59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ulliparity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besity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Age &lt;20 or &gt; 35 yrs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Family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hx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PE, PE in previous pregnancy.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Multiple gestation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Low socioeconomic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H. Mole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Poor outcome of previous pregnancy (IUGR, SB</a:t>
            </a: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,abruption)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Risk factor…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Pre-existing medical – genetic conditions</a:t>
            </a:r>
          </a:p>
          <a:p>
            <a:pPr lvl="2">
              <a:buNone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Chr.Htn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Renal disease</a:t>
            </a:r>
          </a:p>
          <a:p>
            <a:pPr lvl="2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DM (type I)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Thrombophilia's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 syndrome., protein C,S deficiency )</a:t>
            </a:r>
          </a:p>
          <a:p>
            <a:pPr>
              <a:buNone/>
            </a:pPr>
            <a:endParaRPr lang="en-GB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Mild PE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DBP &lt; 110 mmHg &amp; systolic B/P &lt;160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Proteinuria  1+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No other sign of severity</a:t>
            </a:r>
          </a:p>
          <a:p>
            <a:pPr>
              <a:buNone/>
            </a:pP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Severe PE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-Systolic B/P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160  or DBP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110 on at least two occasions  6hrs apart with a patient at bed rest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altLang="en-US" dirty="0" smtClean="0">
                <a:latin typeface="Times New Roman" pitchFamily="18" charset="0"/>
                <a:cs typeface="Times New Roman" pitchFamily="18" charset="0"/>
              </a:rPr>
              <a:t> Proteinuria &gt; 5gm /24hrs or &gt;=+3</a:t>
            </a:r>
          </a:p>
          <a:p>
            <a:pPr>
              <a:buNone/>
            </a:pPr>
            <a:endParaRPr lang="en-US" alt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altLang="en-US" sz="2800" dirty="0" smtClean="0">
                <a:latin typeface="Times New Roman" pitchFamily="18" charset="0"/>
                <a:cs typeface="Times New Roman" pitchFamily="18" charset="0"/>
              </a:rPr>
              <a:t>Oliguria (</a:t>
            </a:r>
            <a:r>
              <a:rPr lang="nl-NL" altLang="en-US" sz="28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nl-NL" altLang="en-US" sz="2800" dirty="0" smtClean="0">
                <a:latin typeface="Times New Roman" pitchFamily="18" charset="0"/>
                <a:cs typeface="Times New Roman" pitchFamily="18" charset="0"/>
              </a:rPr>
              <a:t> 400ml /24hrs)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Pre monitory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of eclampsia (Imminent)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- cerebral Visual  Disturbance, headache, RUQ  or epigastric pain 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Thrombocytopenia(Platelet&lt;100,000/mm3)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Pulmonary edema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Deranged LFT or RFT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HELLP syndrome. &amp; DIC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Convulsion (Eclampsia)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IUGR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Etiology &amp; pathogenesis</a:t>
            </a:r>
            <a:endParaRPr kumimoji="0" lang="en-GB" altLang="en-US" sz="4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25538"/>
            <a:ext cx="8153400" cy="573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Etiology – Unknown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- «Disease of theory,  »  some of theories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trophoblast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invasion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Immunological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maladaptive tolerance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kumimoji="0" lang="en-US" alt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maladaptation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cardiovascular or inflammatory changes of normal pregnancy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Genetic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predisposition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Trophoblast invasion 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Defective vascular response to placentation due to inhibition of 2nd wave of endovascular trophoblast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occur often at16 week.</a:t>
            </a:r>
          </a:p>
          <a:p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Incomplet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invasion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Immunological factors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when formation of blocking Abs to placental antigenic sites impaired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pregnancy, pregnancy in multipara by a new partner</a:t>
            </a:r>
          </a:p>
          <a:p>
            <a:pPr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15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All of the clinical features of preeclampsia can be explained as maternal responses to generalized endothelial dysfunction </a:t>
            </a:r>
          </a:p>
          <a:p>
            <a:pPr lvl="0">
              <a:defRPr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Disturbed endothelial control of vascular tone causes hypertension, increased vascular permeability results in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and proteinuria, and abnormal endothelial expression of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procoagulants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leads to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coagulopathy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defRPr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These changes also cause ischemia of target organs, such as the brain, liver, kidney, and placenta.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SYSTEMIC ENDOTHELIAL DYSFUNCTION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Endothelial dysfunction…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Laboratory evidence supporting generalized endothelial dysfunction in preeclamptic women </a:t>
            </a:r>
          </a:p>
          <a:p>
            <a:pPr>
              <a:buFontTx/>
              <a:buChar char="-"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b="1" i="1" dirty="0" smtClean="0"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production of endothelial-derived vasodilators -</a:t>
            </a:r>
            <a:r>
              <a:rPr lang="en-GB" altLang="en-US" b="1" i="1" dirty="0" smtClean="0">
                <a:latin typeface="Times New Roman" pitchFamily="18" charset="0"/>
                <a:cs typeface="Times New Roman" pitchFamily="18" charset="0"/>
              </a:rPr>
              <a:t>nitric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oxide and </a:t>
            </a:r>
            <a:r>
              <a:rPr lang="en-GB" altLang="en-US" b="1" i="1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endParaRPr lang="en-GB" alt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altLang="en-US" b="1" i="1" dirty="0" smtClean="0"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production of vasoconstrictors -</a:t>
            </a:r>
            <a:r>
              <a:rPr lang="en-GB" altLang="en-US" b="1" i="1" dirty="0" err="1" smtClean="0">
                <a:latin typeface="Times New Roman" pitchFamily="18" charset="0"/>
                <a:cs typeface="Times New Roman" pitchFamily="18" charset="0"/>
              </a:rPr>
              <a:t>endothelins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altLang="en-US" b="1" i="1" dirty="0" err="1" smtClean="0">
                <a:latin typeface="Times New Roman" pitchFamily="18" charset="0"/>
                <a:cs typeface="Times New Roman" pitchFamily="18" charset="0"/>
              </a:rPr>
              <a:t>thromboxanes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Enhanced vascular reactivity to </a:t>
            </a:r>
            <a:r>
              <a:rPr lang="en-GB" altLang="en-US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MANAGEMENT PRINCIPLES OF OBSTETRIC HEMORRHAGE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 of life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Maintaining  core circulation :- use of NASG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Blocking or removing source of bleeding (Managing the cause)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 management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b="1" u="sng" dirty="0" smtClean="0">
                <a:latin typeface="Times New Roman" pitchFamily="18" charset="0"/>
                <a:cs typeface="Times New Roman" pitchFamily="18" charset="0"/>
              </a:rPr>
              <a:t> Objective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Preserve health of mother &amp; fetus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Prevent progression to eclampsia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Delivery of alive, mature fetus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* Once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is made definitive Rx is delivery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* Precise Knowledge G.A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Important for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Management principle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Hospitalization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at time of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Purpose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Evaluate maternal &amp; fetal condition</a:t>
            </a:r>
            <a:endParaRPr lang="en-US" alt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Hospital mgt… </a:t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Maternal follow up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admn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&amp; every other day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B/P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Q 4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hrly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Daily clinical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premonitory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Sx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Urine protein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every 48 hrs</a:t>
            </a:r>
          </a:p>
          <a:p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Hct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Plc, RFT, LFT, uric Acid, coagulation profile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weekly or 2x/week.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Daily FHR Auscultation &amp; fetal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mov’t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count 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Fetal growth: clinical &amp; U/Sound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Fetal Well being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NST/BPP (2x/week)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Diet: Regular, no salt restriction</a:t>
            </a: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Hospital mgt… </a:t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All  should be delivered if disease develop &gt;34 week G.A or prior to 34 weeks if there is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- Maternal (Fetal) distress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- Labor or Prom </a:t>
            </a:r>
          </a:p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- Severe IUGR</a:t>
            </a: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Anticonvulsant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to prevent convulsion 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Antihypertensive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To control B/P in safe range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Induction of labor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Delivery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Admit to labor &amp; delivery area.</a:t>
            </a:r>
          </a:p>
          <a:p>
            <a:pPr lvl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convulsant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route to prevent seizure</a:t>
            </a: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Indication to Delivery in PE</a:t>
            </a:r>
            <a:br>
              <a:rPr kumimoji="0" lang="en-US" altLang="en-US" sz="4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GB" altLang="en-US" sz="4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08050"/>
            <a:ext cx="9144000" cy="594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&gt;37 wks with if not severity feature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&gt; 34 wks with severe 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&lt; 34 wks with any of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maternal or fetal  Distress	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Severe IUGR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HELLP syndrome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Pulm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Edema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Deranged LFT/RFT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Uncontrolled B/P despite Appropriate 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Imminent eclampsia</a:t>
            </a: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persistent severe symptoms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Mgt..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b="1" u="sng" dirty="0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All pts with severe PE &lt; 34 wks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prevent RDS, treatment of thrombocytopenia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latin typeface="Times New Roman" pitchFamily="18" charset="0"/>
                <a:cs typeface="Times New Roman" pitchFamily="18" charset="0"/>
              </a:rPr>
              <a:t>Interapartum</a:t>
            </a:r>
            <a:r>
              <a:rPr lang="en-US" altLang="en-US" b="1" u="sng" dirty="0" smtClean="0">
                <a:latin typeface="Times New Roman" pitchFamily="18" charset="0"/>
                <a:cs typeface="Times New Roman" pitchFamily="18" charset="0"/>
              </a:rPr>
              <a:t> care</a:t>
            </a:r>
            <a:endParaRPr lang="nl-NL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l-NL" altLang="en-US" dirty="0" smtClean="0">
                <a:latin typeface="Times New Roman" pitchFamily="18" charset="0"/>
                <a:cs typeface="Times New Roman" pitchFamily="18" charset="0"/>
              </a:rPr>
              <a:t>Maternal – V/S Q 30min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Avoid  fluid overload,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input/output every 1 hr.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FHR monitor Q 15min or EFM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Shorten 2nd stage labor – Instrumental delivery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Fluid –125ml/hr, U.O.P &gt; 30ml/hr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Active 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of 3rd Stage</a:t>
            </a: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52400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Eclampsia</a:t>
            </a:r>
            <a:endParaRPr kumimoji="0" lang="en-GB" altLang="en-US" sz="4400" b="0" i="0" u="sng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2954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Occurrence of seizure or coma in woman with PE that cannot be attributed to other cause </a:t>
            </a:r>
            <a:endParaRPr kumimoji="0" lang="en-US" altLang="en-US" sz="32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in 147 to 1 in 3,448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Twin: 3.6%</a:t>
            </a:r>
            <a:endParaRPr kumimoji="0" lang="en-US" altLang="en-US" sz="32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S&amp; </a:t>
            </a: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Sx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Disease of young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primigravida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&gt; 90%  had no ANC</a:t>
            </a:r>
            <a:endParaRPr kumimoji="0" lang="en-GB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Eclampsia…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last trimester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&amp; wide spectrum of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ranging from: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Extremely    B/P &lt;-- --&gt; minimal    B/P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proteinuria 4+ &lt;-- --&gt; No proteinuria (14%)</a:t>
            </a:r>
          </a:p>
          <a:p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G.Edema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&lt;-- --&gt;No Edema (26%)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Patellar reflex 4+ &lt;-- --&gt; normal reflex 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1st warning sign may be excessive Wt gain </a:t>
            </a:r>
            <a:endParaRPr lang="en-GB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Eclampsia…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Convulsion --&gt; premonitory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before convulsions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Antepartum (25%)  ,Intra partum (50%) ,Post partum (25%)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Seizure is grandmal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G.Tonic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clonic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Begine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facial twitching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All muscles contract &amp; relax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Duration of coma after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convulsoin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is variable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Fever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39⁰c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V.grave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sign (CNS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hage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 Necessary equipments for  management of Eclampsia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1.Adult </a:t>
            </a:r>
            <a:r>
              <a:rPr lang="en-US" i="1" dirty="0" err="1" smtClean="0"/>
              <a:t>ambubag</a:t>
            </a:r>
            <a:r>
              <a:rPr lang="en-US" i="1" dirty="0" smtClean="0"/>
              <a:t> with mask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2.Airway (spatula)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3.Nasal prong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4.Freeflow oxygen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5.Suction machine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6.Equipments for IV securing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7.Equipments for catheterization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8.Equipments for lab investigation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9.Blanket &amp; pillow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10.Medications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93"/>
            <a:ext cx="8229600" cy="75948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Necessary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equ’ts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-Anticonvulsants .MgSO4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.diazepam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phenytoin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-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Antihypertensives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aldomate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.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nifedipine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-Calcium gluconate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-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Antipain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-Antibiotics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11.Gloves .clean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.sterile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6267</Words>
  <Application>Microsoft Office PowerPoint</Application>
  <PresentationFormat>On-screen Show (4:3)</PresentationFormat>
  <Paragraphs>1052</Paragraphs>
  <Slides>147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9" baseType="lpstr">
      <vt:lpstr>Office Theme</vt:lpstr>
      <vt:lpstr>Clip</vt:lpstr>
      <vt:lpstr>Slide 1</vt:lpstr>
      <vt:lpstr>Outline</vt:lpstr>
      <vt:lpstr>Slide 3</vt:lpstr>
      <vt:lpstr>Shock…</vt:lpstr>
      <vt:lpstr>Slide 5</vt:lpstr>
      <vt:lpstr>Shock…</vt:lpstr>
      <vt:lpstr>Shock…</vt:lpstr>
      <vt:lpstr>Slide 8</vt:lpstr>
      <vt:lpstr>Slide 9</vt:lpstr>
      <vt:lpstr>Slide 10</vt:lpstr>
      <vt:lpstr>NASG…</vt:lpstr>
      <vt:lpstr>NASG…</vt:lpstr>
      <vt:lpstr>Slide 13</vt:lpstr>
      <vt:lpstr>Slide 14</vt:lpstr>
      <vt:lpstr>NASG…</vt:lpstr>
      <vt:lpstr>Slide 16</vt:lpstr>
      <vt:lpstr>Slide 17</vt:lpstr>
      <vt:lpstr>Slide 18</vt:lpstr>
      <vt:lpstr>NASG benefit…</vt:lpstr>
      <vt:lpstr>Slide 20</vt:lpstr>
      <vt:lpstr>Slide 21</vt:lpstr>
      <vt:lpstr>Slide 22</vt:lpstr>
      <vt:lpstr>NASG…</vt:lpstr>
      <vt:lpstr>Slide 24</vt:lpstr>
      <vt:lpstr>NASG…</vt:lpstr>
      <vt:lpstr>NASG…</vt:lpstr>
      <vt:lpstr>Slide 27</vt:lpstr>
      <vt:lpstr>Slide 28</vt:lpstr>
      <vt:lpstr>Steps…</vt:lpstr>
      <vt:lpstr>Slide 30</vt:lpstr>
      <vt:lpstr>Slide 31</vt:lpstr>
      <vt:lpstr>Slide 32</vt:lpstr>
      <vt:lpstr>NASG…</vt:lpstr>
      <vt:lpstr>NASG…</vt:lpstr>
      <vt:lpstr>Storing the NASG </vt:lpstr>
      <vt:lpstr>NASG…</vt:lpstr>
      <vt:lpstr>Reading assignment</vt:lpstr>
      <vt:lpstr>Shoulder Dystocia</vt:lpstr>
      <vt:lpstr>Slide 39</vt:lpstr>
      <vt:lpstr>Slide 40</vt:lpstr>
      <vt:lpstr>Slide 41</vt:lpstr>
      <vt:lpstr>Slide 42</vt:lpstr>
      <vt:lpstr>Shoulder Dystocia…</vt:lpstr>
      <vt:lpstr>Slide 44</vt:lpstr>
      <vt:lpstr>Slide 45</vt:lpstr>
      <vt:lpstr>Slide 46</vt:lpstr>
      <vt:lpstr>Slide 47</vt:lpstr>
      <vt:lpstr>Slide 48</vt:lpstr>
      <vt:lpstr>Slide 49</vt:lpstr>
      <vt:lpstr>Shoulder Dystocia…</vt:lpstr>
      <vt:lpstr>Cord prolapse</vt:lpstr>
      <vt:lpstr>Cord prolapse… </vt:lpstr>
      <vt:lpstr>Slide 53</vt:lpstr>
      <vt:lpstr>Slide 54</vt:lpstr>
      <vt:lpstr>Diagnosis of Cord Presentation/Prolapse </vt:lpstr>
      <vt:lpstr>Outline of Management of Cord Presentation/Prolapse </vt:lpstr>
      <vt:lpstr>Slide 57</vt:lpstr>
      <vt:lpstr>Uterine rupture…</vt:lpstr>
      <vt:lpstr>Uterine rupture…</vt:lpstr>
      <vt:lpstr>Uterine rupture…</vt:lpstr>
      <vt:lpstr>causes</vt:lpstr>
      <vt:lpstr>Causes…</vt:lpstr>
      <vt:lpstr>Cause…</vt:lpstr>
      <vt:lpstr>Symptom of rupture of uterine </vt:lpstr>
      <vt:lpstr>Symptoms…</vt:lpstr>
      <vt:lpstr>Slide 66</vt:lpstr>
      <vt:lpstr>Signs…</vt:lpstr>
      <vt:lpstr> Management of Uterine Rupture  </vt:lpstr>
      <vt:lpstr>Mgt…</vt:lpstr>
      <vt:lpstr>Treatment options</vt:lpstr>
      <vt:lpstr>Mgt…</vt:lpstr>
      <vt:lpstr>Mgt…</vt:lpstr>
      <vt:lpstr>Mgt…</vt:lpstr>
      <vt:lpstr>Complications of Uterine Rupture  </vt:lpstr>
      <vt:lpstr>Preeclampsia/ Eclampsia</vt:lpstr>
      <vt:lpstr>Slide 76</vt:lpstr>
      <vt:lpstr>Slide 77</vt:lpstr>
      <vt:lpstr>Def…</vt:lpstr>
      <vt:lpstr>Slide 79</vt:lpstr>
      <vt:lpstr>Slide 80</vt:lpstr>
      <vt:lpstr>Slide 81</vt:lpstr>
      <vt:lpstr>Slide 82</vt:lpstr>
      <vt:lpstr>Risk factor…</vt:lpstr>
      <vt:lpstr>PE…</vt:lpstr>
      <vt:lpstr>SPE…</vt:lpstr>
      <vt:lpstr>Slide 86</vt:lpstr>
      <vt:lpstr>Etio…</vt:lpstr>
      <vt:lpstr>Slide 88</vt:lpstr>
      <vt:lpstr>Endothelial dysfunction…</vt:lpstr>
      <vt:lpstr>SPE management</vt:lpstr>
      <vt:lpstr>Hospital mgt…  </vt:lpstr>
      <vt:lpstr>Hospital mgt…  </vt:lpstr>
      <vt:lpstr>Slide 93</vt:lpstr>
      <vt:lpstr>Mgt..</vt:lpstr>
      <vt:lpstr>Slide 95</vt:lpstr>
      <vt:lpstr>Eclampsia…</vt:lpstr>
      <vt:lpstr>Eclampsia…</vt:lpstr>
      <vt:lpstr>. Necessary equipments for  management of Eclampsia</vt:lpstr>
      <vt:lpstr>Necessary equ’ts…</vt:lpstr>
      <vt:lpstr>                    Necessary equ’ts…</vt:lpstr>
      <vt:lpstr>Slide 101</vt:lpstr>
      <vt:lpstr>Eclampsia mgt…</vt:lpstr>
      <vt:lpstr>DDX</vt:lpstr>
      <vt:lpstr>Slide 104</vt:lpstr>
      <vt:lpstr>Slide 105</vt:lpstr>
      <vt:lpstr>Atypical eclampsia</vt:lpstr>
      <vt:lpstr>Slide 107</vt:lpstr>
      <vt:lpstr>Reading Assignment</vt:lpstr>
      <vt:lpstr>Instrumental  Delivery</vt:lpstr>
      <vt:lpstr>Forceps…</vt:lpstr>
      <vt:lpstr>Forceps…</vt:lpstr>
      <vt:lpstr>Slide 112</vt:lpstr>
      <vt:lpstr>Slide 113</vt:lpstr>
      <vt:lpstr>Slide 114</vt:lpstr>
      <vt:lpstr>Before application…</vt:lpstr>
      <vt:lpstr>Slide 116</vt:lpstr>
      <vt:lpstr>Slide 117</vt:lpstr>
      <vt:lpstr>Complication…</vt:lpstr>
      <vt:lpstr>Complication…</vt:lpstr>
      <vt:lpstr>Slide 120</vt:lpstr>
      <vt:lpstr>Reading Assignment </vt:lpstr>
      <vt:lpstr>Slide 122</vt:lpstr>
      <vt:lpstr>Slide 123</vt:lpstr>
      <vt:lpstr>Slide 124</vt:lpstr>
      <vt:lpstr>Slide 125</vt:lpstr>
      <vt:lpstr>Indication of vacuum application:-</vt:lpstr>
      <vt:lpstr>Indication…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 Complications of Vacuum delivery:- </vt:lpstr>
      <vt:lpstr>Slide 140</vt:lpstr>
      <vt:lpstr>Slide 141</vt:lpstr>
      <vt:lpstr>V-BAC</vt:lpstr>
      <vt:lpstr>Slide 143</vt:lpstr>
      <vt:lpstr>Slide 144</vt:lpstr>
      <vt:lpstr>Slide 145</vt:lpstr>
      <vt:lpstr>Slide 146</vt:lpstr>
      <vt:lpstr>Slide 147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Misganaw Fikrie</dc:creator>
  <cp:lastModifiedBy>Misganaw Fikrie</cp:lastModifiedBy>
  <cp:revision>66</cp:revision>
  <dcterms:created xsi:type="dcterms:W3CDTF">2020-05-11T16:05:41Z</dcterms:created>
  <dcterms:modified xsi:type="dcterms:W3CDTF">2020-05-20T06:30:13Z</dcterms:modified>
</cp:coreProperties>
</file>