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20"/>
  </p:notesMasterIdLst>
  <p:handoutMasterIdLst>
    <p:handoutMasterId r:id="rId21"/>
  </p:handoutMasterIdLst>
  <p:sldIdLst>
    <p:sldId id="333" r:id="rId2"/>
    <p:sldId id="285" r:id="rId3"/>
    <p:sldId id="314" r:id="rId4"/>
    <p:sldId id="315" r:id="rId5"/>
    <p:sldId id="316" r:id="rId6"/>
    <p:sldId id="287" r:id="rId7"/>
    <p:sldId id="319" r:id="rId8"/>
    <p:sldId id="320" r:id="rId9"/>
    <p:sldId id="318" r:id="rId10"/>
    <p:sldId id="321" r:id="rId11"/>
    <p:sldId id="325" r:id="rId12"/>
    <p:sldId id="317" r:id="rId13"/>
    <p:sldId id="288" r:id="rId14"/>
    <p:sldId id="305" r:id="rId15"/>
    <p:sldId id="334" r:id="rId16"/>
    <p:sldId id="335" r:id="rId17"/>
    <p:sldId id="326" r:id="rId18"/>
    <p:sldId id="322" r:id="rId19"/>
  </p:sldIdLst>
  <p:sldSz cx="9144000" cy="6858000" type="screen4x3"/>
  <p:notesSz cx="68580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88" autoAdjust="0"/>
    <p:restoredTop sz="94590" autoAdjust="0"/>
  </p:normalViewPr>
  <p:slideViewPr>
    <p:cSldViewPr>
      <p:cViewPr varScale="1">
        <p:scale>
          <a:sx n="61" d="100"/>
          <a:sy n="61" d="100"/>
        </p:scale>
        <p:origin x="1032" y="60"/>
      </p:cViewPr>
      <p:guideLst>
        <p:guide orient="horz" pos="2160"/>
        <p:guide pos="2880"/>
      </p:guideLst>
    </p:cSldViewPr>
  </p:slideViewPr>
  <p:outlineViewPr>
    <p:cViewPr>
      <p:scale>
        <a:sx n="33" d="100"/>
        <a:sy n="33" d="100"/>
      </p:scale>
      <p:origin x="0" y="43362"/>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297180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884614" y="1"/>
            <a:ext cx="2971800" cy="464820"/>
          </a:xfrm>
          <a:prstGeom prst="rect">
            <a:avLst/>
          </a:prstGeom>
        </p:spPr>
        <p:txBody>
          <a:bodyPr vert="horz" lIns="93177" tIns="46589" rIns="93177" bIns="46589" rtlCol="0"/>
          <a:lstStyle>
            <a:lvl1pPr algn="r">
              <a:defRPr sz="1200"/>
            </a:lvl1pPr>
          </a:lstStyle>
          <a:p>
            <a:fld id="{C64A5760-751B-4602-A39F-B255EDBFFE61}" type="datetimeFigureOut">
              <a:rPr lang="en-US" smtClean="0"/>
              <a:t>3/19/2020</a:t>
            </a:fld>
            <a:endParaRPr lang="en-US"/>
          </a:p>
        </p:txBody>
      </p:sp>
      <p:sp>
        <p:nvSpPr>
          <p:cNvPr id="4" name="Footer Placeholder 3"/>
          <p:cNvSpPr>
            <a:spLocks noGrp="1"/>
          </p:cNvSpPr>
          <p:nvPr>
            <p:ph type="ftr" sz="quarter" idx="2"/>
          </p:nvPr>
        </p:nvSpPr>
        <p:spPr>
          <a:xfrm>
            <a:off x="1" y="8829968"/>
            <a:ext cx="2971800" cy="464820"/>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884614" y="8829968"/>
            <a:ext cx="2971800" cy="464820"/>
          </a:xfrm>
          <a:prstGeom prst="rect">
            <a:avLst/>
          </a:prstGeom>
        </p:spPr>
        <p:txBody>
          <a:bodyPr vert="horz" lIns="93177" tIns="46589" rIns="93177" bIns="46589" rtlCol="0" anchor="b"/>
          <a:lstStyle>
            <a:lvl1pPr algn="r">
              <a:defRPr sz="1200"/>
            </a:lvl1pPr>
          </a:lstStyle>
          <a:p>
            <a:fld id="{8721C0D3-FD88-4FBD-B13B-5FA96C53C21D}" type="slidenum">
              <a:rPr lang="en-US" smtClean="0"/>
              <a:t>‹#›</a:t>
            </a:fld>
            <a:endParaRPr lang="en-US"/>
          </a:p>
        </p:txBody>
      </p:sp>
    </p:spTree>
    <p:extLst>
      <p:ext uri="{BB962C8B-B14F-4D97-AF65-F5344CB8AC3E}">
        <p14:creationId xmlns:p14="http://schemas.microsoft.com/office/powerpoint/2010/main" val="29773108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297180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884614" y="1"/>
            <a:ext cx="2971800" cy="464820"/>
          </a:xfrm>
          <a:prstGeom prst="rect">
            <a:avLst/>
          </a:prstGeom>
        </p:spPr>
        <p:txBody>
          <a:bodyPr vert="horz" lIns="93177" tIns="46589" rIns="93177" bIns="46589" rtlCol="0"/>
          <a:lstStyle>
            <a:lvl1pPr algn="r">
              <a:defRPr sz="1200"/>
            </a:lvl1pPr>
          </a:lstStyle>
          <a:p>
            <a:fld id="{3BC074A3-F549-4C8A-8E6D-A53277302BAE}" type="datetimeFigureOut">
              <a:rPr lang="en-US" smtClean="0"/>
              <a:t>3/19/2020</a:t>
            </a:fld>
            <a:endParaRPr lang="en-US"/>
          </a:p>
        </p:txBody>
      </p:sp>
      <p:sp>
        <p:nvSpPr>
          <p:cNvPr id="4" name="Slide Image Placeholder 3"/>
          <p:cNvSpPr>
            <a:spLocks noGrp="1" noRot="1" noChangeAspect="1"/>
          </p:cNvSpPr>
          <p:nvPr>
            <p:ph type="sldImg" idx="2"/>
          </p:nvPr>
        </p:nvSpPr>
        <p:spPr>
          <a:xfrm>
            <a:off x="1104900" y="696913"/>
            <a:ext cx="4648200" cy="3487737"/>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685800" y="4415790"/>
            <a:ext cx="548640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1" y="8829968"/>
            <a:ext cx="297180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884614" y="8829968"/>
            <a:ext cx="2971800" cy="464820"/>
          </a:xfrm>
          <a:prstGeom prst="rect">
            <a:avLst/>
          </a:prstGeom>
        </p:spPr>
        <p:txBody>
          <a:bodyPr vert="horz" lIns="93177" tIns="46589" rIns="93177" bIns="46589" rtlCol="0" anchor="b"/>
          <a:lstStyle>
            <a:lvl1pPr algn="r">
              <a:defRPr sz="1200"/>
            </a:lvl1pPr>
          </a:lstStyle>
          <a:p>
            <a:fld id="{91F915F9-352E-4007-9240-575675886A7A}" type="slidenum">
              <a:rPr lang="en-US" smtClean="0"/>
              <a:t>‹#›</a:t>
            </a:fld>
            <a:endParaRPr lang="en-US"/>
          </a:p>
        </p:txBody>
      </p:sp>
    </p:spTree>
    <p:extLst>
      <p:ext uri="{BB962C8B-B14F-4D97-AF65-F5344CB8AC3E}">
        <p14:creationId xmlns:p14="http://schemas.microsoft.com/office/powerpoint/2010/main" val="175647328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4500"/>
            </a:lvl1pPr>
          </a:lstStyle>
          <a:p>
            <a:r>
              <a:rPr lang="en-US" smtClean="0"/>
              <a:t>Click to edit Master title style</a:t>
            </a:r>
            <a:endParaRPr lang="en-US"/>
          </a:p>
        </p:txBody>
      </p:sp>
      <p:sp>
        <p:nvSpPr>
          <p:cNvPr id="3" name="Subtitle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0FC60592-91DF-4D91-8FCD-8E70C4FB3A07}" type="datetime1">
              <a:rPr lang="en-US" smtClean="0"/>
              <a:t>3/19/2020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AFE128-8FD5-4EE7-96F6-5DC8415E4325}" type="slidenum">
              <a:rPr lang="en-US" smtClean="0"/>
              <a:t>‹#›</a:t>
            </a:fld>
            <a:endParaRPr lang="en-US"/>
          </a:p>
        </p:txBody>
      </p:sp>
    </p:spTree>
    <p:extLst>
      <p:ext uri="{BB962C8B-B14F-4D97-AF65-F5344CB8AC3E}">
        <p14:creationId xmlns:p14="http://schemas.microsoft.com/office/powerpoint/2010/main" val="6250634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B1DA1BD-AEE9-477B-83BE-5D02BF678C82}" type="datetime1">
              <a:rPr lang="en-US" smtClean="0"/>
              <a:t>3/19/2020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AFE128-8FD5-4EE7-96F6-5DC8415E4325}" type="slidenum">
              <a:rPr lang="en-US" smtClean="0"/>
              <a:t>‹#›</a:t>
            </a:fld>
            <a:endParaRPr lang="en-US"/>
          </a:p>
        </p:txBody>
      </p:sp>
    </p:spTree>
    <p:extLst>
      <p:ext uri="{BB962C8B-B14F-4D97-AF65-F5344CB8AC3E}">
        <p14:creationId xmlns:p14="http://schemas.microsoft.com/office/powerpoint/2010/main" val="8943408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DF43BF8-0C56-4D9A-8B4C-EE74052197F2}" type="datetime1">
              <a:rPr lang="en-US" smtClean="0"/>
              <a:t>3/19/2020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AFE128-8FD5-4EE7-96F6-5DC8415E4325}" type="slidenum">
              <a:rPr lang="en-US" smtClean="0"/>
              <a:t>‹#›</a:t>
            </a:fld>
            <a:endParaRPr lang="en-US"/>
          </a:p>
        </p:txBody>
      </p:sp>
    </p:spTree>
    <p:extLst>
      <p:ext uri="{BB962C8B-B14F-4D97-AF65-F5344CB8AC3E}">
        <p14:creationId xmlns:p14="http://schemas.microsoft.com/office/powerpoint/2010/main" val="31126142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5424BBE-9A89-46C0-8C2C-F3E31C27F0E8}" type="datetime1">
              <a:rPr lang="en-US" smtClean="0"/>
              <a:t>3/19/2020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AFE128-8FD5-4EE7-96F6-5DC8415E4325}" type="slidenum">
              <a:rPr lang="en-US" smtClean="0"/>
              <a:t>‹#›</a:t>
            </a:fld>
            <a:endParaRPr lang="en-US"/>
          </a:p>
        </p:txBody>
      </p:sp>
    </p:spTree>
    <p:extLst>
      <p:ext uri="{BB962C8B-B14F-4D97-AF65-F5344CB8AC3E}">
        <p14:creationId xmlns:p14="http://schemas.microsoft.com/office/powerpoint/2010/main" val="6721044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4500"/>
            </a:lvl1pPr>
          </a:lstStyle>
          <a:p>
            <a:r>
              <a:rPr lang="en-US" smtClean="0"/>
              <a:t>Click to edit Master title style</a:t>
            </a:r>
            <a:endParaRPr lang="en-US"/>
          </a:p>
        </p:txBody>
      </p:sp>
      <p:sp>
        <p:nvSpPr>
          <p:cNvPr id="3" name="Text Placeholder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1499407-9FB8-4CF7-84F4-E9DCA6B9E911}" type="datetime1">
              <a:rPr lang="en-US" smtClean="0"/>
              <a:t>3/19/2020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AFE128-8FD5-4EE7-96F6-5DC8415E4325}" type="slidenum">
              <a:rPr lang="en-US" smtClean="0"/>
              <a:t>‹#›</a:t>
            </a:fld>
            <a:endParaRPr lang="en-US"/>
          </a:p>
        </p:txBody>
      </p:sp>
    </p:spTree>
    <p:extLst>
      <p:ext uri="{BB962C8B-B14F-4D97-AF65-F5344CB8AC3E}">
        <p14:creationId xmlns:p14="http://schemas.microsoft.com/office/powerpoint/2010/main" val="35216780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28650" y="1825625"/>
            <a:ext cx="38862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29150" y="1825625"/>
            <a:ext cx="38862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658C15F-C494-498C-A781-A24247CDF1E2}" type="datetime1">
              <a:rPr lang="en-US" smtClean="0"/>
              <a:t>3/19/2020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EAFE128-8FD5-4EE7-96F6-5DC8415E4325}" type="slidenum">
              <a:rPr lang="en-US" smtClean="0"/>
              <a:t>‹#›</a:t>
            </a:fld>
            <a:endParaRPr lang="en-US"/>
          </a:p>
        </p:txBody>
      </p:sp>
    </p:spTree>
    <p:extLst>
      <p:ext uri="{BB962C8B-B14F-4D97-AF65-F5344CB8AC3E}">
        <p14:creationId xmlns:p14="http://schemas.microsoft.com/office/powerpoint/2010/main" val="7018693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9168BEE-3A71-41BF-A23E-BD412007979F}" type="datetime1">
              <a:rPr lang="en-US" smtClean="0"/>
              <a:t>3/19/2020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EAFE128-8FD5-4EE7-96F6-5DC8415E4325}" type="slidenum">
              <a:rPr lang="en-US" smtClean="0"/>
              <a:t>‹#›</a:t>
            </a:fld>
            <a:endParaRPr lang="en-US"/>
          </a:p>
        </p:txBody>
      </p:sp>
    </p:spTree>
    <p:extLst>
      <p:ext uri="{BB962C8B-B14F-4D97-AF65-F5344CB8AC3E}">
        <p14:creationId xmlns:p14="http://schemas.microsoft.com/office/powerpoint/2010/main" val="1570316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ED163EE-A21D-43B2-ACFF-19CB0D0CE103}" type="datetime1">
              <a:rPr lang="en-US" smtClean="0"/>
              <a:t>3/19/2020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EAFE128-8FD5-4EE7-96F6-5DC8415E4325}" type="slidenum">
              <a:rPr lang="en-US" smtClean="0"/>
              <a:t>‹#›</a:t>
            </a:fld>
            <a:endParaRPr lang="en-US"/>
          </a:p>
        </p:txBody>
      </p:sp>
    </p:spTree>
    <p:extLst>
      <p:ext uri="{BB962C8B-B14F-4D97-AF65-F5344CB8AC3E}">
        <p14:creationId xmlns:p14="http://schemas.microsoft.com/office/powerpoint/2010/main" val="19764739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EECC115-C7B5-4E25-8CD3-134A83C5E405}" type="datetime1">
              <a:rPr lang="en-US" smtClean="0"/>
              <a:t>3/19/2020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EAFE128-8FD5-4EE7-96F6-5DC8415E4325}" type="slidenum">
              <a:rPr lang="en-US" smtClean="0"/>
              <a:t>‹#›</a:t>
            </a:fld>
            <a:endParaRPr lang="en-US"/>
          </a:p>
        </p:txBody>
      </p:sp>
    </p:spTree>
    <p:extLst>
      <p:ext uri="{BB962C8B-B14F-4D97-AF65-F5344CB8AC3E}">
        <p14:creationId xmlns:p14="http://schemas.microsoft.com/office/powerpoint/2010/main" val="6038839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smtClean="0"/>
              <a:t>Click to edit Master title style</a:t>
            </a:r>
            <a:endParaRPr lang="en-US"/>
          </a:p>
        </p:txBody>
      </p:sp>
      <p:sp>
        <p:nvSpPr>
          <p:cNvPr id="3" name="Content Placeholder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Edit Master text styles</a:t>
            </a:r>
          </a:p>
        </p:txBody>
      </p:sp>
      <p:sp>
        <p:nvSpPr>
          <p:cNvPr id="5" name="Date Placeholder 4"/>
          <p:cNvSpPr>
            <a:spLocks noGrp="1"/>
          </p:cNvSpPr>
          <p:nvPr>
            <p:ph type="dt" sz="half" idx="10"/>
          </p:nvPr>
        </p:nvSpPr>
        <p:spPr/>
        <p:txBody>
          <a:bodyPr/>
          <a:lstStyle/>
          <a:p>
            <a:fld id="{49CC492E-8BE2-4F48-B76E-DFC13A8EDBAA}" type="datetime1">
              <a:rPr lang="en-US" smtClean="0"/>
              <a:t>3/19/2020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EAFE128-8FD5-4EE7-96F6-5DC8415E4325}" type="slidenum">
              <a:rPr lang="en-US" smtClean="0"/>
              <a:t>‹#›</a:t>
            </a:fld>
            <a:endParaRPr lang="en-US"/>
          </a:p>
        </p:txBody>
      </p:sp>
    </p:spTree>
    <p:extLst>
      <p:ext uri="{BB962C8B-B14F-4D97-AF65-F5344CB8AC3E}">
        <p14:creationId xmlns:p14="http://schemas.microsoft.com/office/powerpoint/2010/main" val="28019668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smtClean="0"/>
              <a:t>Click to edit Master title style</a:t>
            </a:r>
            <a:endParaRPr lang="en-US"/>
          </a:p>
        </p:txBody>
      </p:sp>
      <p:sp>
        <p:nvSpPr>
          <p:cNvPr id="3" name="Picture Placeholder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US"/>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Edit Master text styles</a:t>
            </a:r>
          </a:p>
        </p:txBody>
      </p:sp>
      <p:sp>
        <p:nvSpPr>
          <p:cNvPr id="5" name="Date Placeholder 4"/>
          <p:cNvSpPr>
            <a:spLocks noGrp="1"/>
          </p:cNvSpPr>
          <p:nvPr>
            <p:ph type="dt" sz="half" idx="10"/>
          </p:nvPr>
        </p:nvSpPr>
        <p:spPr/>
        <p:txBody>
          <a:bodyPr/>
          <a:lstStyle/>
          <a:p>
            <a:fld id="{6C0AC09E-ADA6-4993-8F84-0E82532CA76F}" type="datetime1">
              <a:rPr lang="en-US" smtClean="0"/>
              <a:t>3/19/2020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EAFE128-8FD5-4EE7-96F6-5DC8415E4325}" type="slidenum">
              <a:rPr lang="en-US" smtClean="0"/>
              <a:t>‹#›</a:t>
            </a:fld>
            <a:endParaRPr lang="en-US"/>
          </a:p>
        </p:txBody>
      </p:sp>
    </p:spTree>
    <p:extLst>
      <p:ext uri="{BB962C8B-B14F-4D97-AF65-F5344CB8AC3E}">
        <p14:creationId xmlns:p14="http://schemas.microsoft.com/office/powerpoint/2010/main" val="9046813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5B2D5DE2-C6F1-497A-B15D-CF3E2DC5107B}" type="datetime1">
              <a:rPr lang="en-US" smtClean="0"/>
              <a:t>3/19/2020</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5EAFE128-8FD5-4EE7-96F6-5DC8415E4325}" type="slidenum">
              <a:rPr lang="en-US" smtClean="0"/>
              <a:t>‹#›</a:t>
            </a:fld>
            <a:endParaRPr lang="en-US"/>
          </a:p>
        </p:txBody>
      </p:sp>
    </p:spTree>
    <p:extLst>
      <p:ext uri="{BB962C8B-B14F-4D97-AF65-F5344CB8AC3E}">
        <p14:creationId xmlns:p14="http://schemas.microsoft.com/office/powerpoint/2010/main" val="2545887751"/>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hdr="0" ftr="0" dt="0"/>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endParaRPr lang="en-US" dirty="0"/>
          </a:p>
        </p:txBody>
      </p:sp>
      <p:sp>
        <p:nvSpPr>
          <p:cNvPr id="9" name="Content Placeholder 8"/>
          <p:cNvSpPr>
            <a:spLocks noGrp="1"/>
          </p:cNvSpPr>
          <p:nvPr>
            <p:ph idx="1"/>
          </p:nvPr>
        </p:nvSpPr>
        <p:spPr/>
        <p:txBody>
          <a:bodyPr>
            <a:normAutofit/>
          </a:bodyPr>
          <a:lstStyle/>
          <a:p>
            <a:endParaRPr lang="en-US" sz="4400" dirty="0" smtClean="0"/>
          </a:p>
          <a:p>
            <a:pPr marL="0" indent="0">
              <a:buNone/>
            </a:pPr>
            <a:r>
              <a:rPr lang="en-US" sz="4400" dirty="0"/>
              <a:t> </a:t>
            </a:r>
            <a:r>
              <a:rPr lang="en-US" sz="4400" dirty="0" smtClean="0"/>
              <a:t>        </a:t>
            </a:r>
            <a:r>
              <a:rPr lang="en-US" sz="5400" b="1" dirty="0" smtClean="0"/>
              <a:t>Fetal Skull </a:t>
            </a:r>
            <a:endParaRPr lang="en-US" sz="5400" b="1" dirty="0"/>
          </a:p>
        </p:txBody>
      </p:sp>
      <p:sp>
        <p:nvSpPr>
          <p:cNvPr id="4" name="Slide Number Placeholder 3"/>
          <p:cNvSpPr>
            <a:spLocks noGrp="1"/>
          </p:cNvSpPr>
          <p:nvPr>
            <p:ph type="sldNum" sz="quarter" idx="12"/>
          </p:nvPr>
        </p:nvSpPr>
        <p:spPr/>
        <p:txBody>
          <a:bodyPr/>
          <a:lstStyle/>
          <a:p>
            <a:fld id="{5EAFE128-8FD5-4EE7-96F6-5DC8415E4325}" type="slidenum">
              <a:rPr lang="en-US" smtClean="0"/>
              <a:t>1</a:t>
            </a:fld>
            <a:endParaRPr lang="en-US" dirty="0"/>
          </a:p>
        </p:txBody>
      </p:sp>
    </p:spTree>
    <p:extLst>
      <p:ext uri="{BB962C8B-B14F-4D97-AF65-F5344CB8AC3E}">
        <p14:creationId xmlns:p14="http://schemas.microsoft.com/office/powerpoint/2010/main" val="279353949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152400"/>
            <a:ext cx="8305800" cy="533400"/>
          </a:xfrm>
        </p:spPr>
        <p:txBody>
          <a:bodyPr>
            <a:normAutofit fontScale="90000"/>
          </a:bodyPr>
          <a:lstStyle/>
          <a:p>
            <a:r>
              <a:rPr lang="en-US" b="1" dirty="0" smtClean="0">
                <a:solidFill>
                  <a:srgbClr val="0070C0"/>
                </a:solidFill>
              </a:rPr>
              <a:t>Diameters of the skull</a:t>
            </a:r>
            <a:endParaRPr lang="en-US" b="1" dirty="0">
              <a:solidFill>
                <a:srgbClr val="0070C0"/>
              </a:solidFill>
            </a:endParaRPr>
          </a:p>
        </p:txBody>
      </p:sp>
      <p:sp>
        <p:nvSpPr>
          <p:cNvPr id="4" name="Content Placeholder 3"/>
          <p:cNvSpPr>
            <a:spLocks noGrp="1"/>
          </p:cNvSpPr>
          <p:nvPr>
            <p:ph idx="1"/>
          </p:nvPr>
        </p:nvSpPr>
        <p:spPr>
          <a:xfrm>
            <a:off x="228600" y="533400"/>
            <a:ext cx="8458200" cy="6172200"/>
          </a:xfrm>
        </p:spPr>
        <p:txBody>
          <a:bodyPr>
            <a:noAutofit/>
          </a:bodyPr>
          <a:lstStyle/>
          <a:p>
            <a:pPr marL="0" indent="0" algn="just">
              <a:buNone/>
            </a:pPr>
            <a:r>
              <a:rPr lang="en-US" sz="3200" dirty="0" smtClean="0"/>
              <a:t>1. Suboccipitobregmatic diameter (SOB): diameter from below the occipital protuberance to the center of the anterior fontanel (9.5cm)</a:t>
            </a:r>
            <a:r>
              <a:rPr lang="en-US" sz="3200" dirty="0"/>
              <a:t> </a:t>
            </a:r>
            <a:endParaRPr lang="en-US" sz="3200" dirty="0" smtClean="0"/>
          </a:p>
          <a:p>
            <a:pPr marL="0" indent="0" algn="just">
              <a:buNone/>
            </a:pPr>
            <a:r>
              <a:rPr lang="en-US" sz="3200" dirty="0" smtClean="0"/>
              <a:t>2. Suboccipitofrontal </a:t>
            </a:r>
            <a:r>
              <a:rPr lang="en-US" sz="3200" dirty="0"/>
              <a:t>(SOF): from below the occipital </a:t>
            </a:r>
            <a:r>
              <a:rPr lang="en-US" sz="3200" dirty="0" smtClean="0"/>
              <a:t>protuberance </a:t>
            </a:r>
            <a:r>
              <a:rPr lang="en-US" sz="3200" dirty="0"/>
              <a:t>to the center of the frontal suture (10cm</a:t>
            </a:r>
            <a:r>
              <a:rPr lang="en-US" sz="3200" dirty="0" smtClean="0"/>
              <a:t>)</a:t>
            </a:r>
          </a:p>
          <a:p>
            <a:pPr marL="0" indent="0" algn="just">
              <a:buNone/>
            </a:pPr>
            <a:r>
              <a:rPr lang="en-US" sz="3200" dirty="0" smtClean="0"/>
              <a:t>3. Occipitofrontal (OF): b/n the occipital protuberance to the glabella (11.5cm)</a:t>
            </a:r>
          </a:p>
          <a:p>
            <a:pPr marL="0" indent="0" algn="just">
              <a:buNone/>
            </a:pPr>
            <a:r>
              <a:rPr lang="en-US" sz="3200" dirty="0" smtClean="0"/>
              <a:t>4. Mentovertical (MV): b/n the chin and the highest point of the vertex (13.5cm)</a:t>
            </a:r>
            <a:r>
              <a:rPr lang="en-US" sz="3200" dirty="0"/>
              <a:t> </a:t>
            </a:r>
            <a:endParaRPr lang="en-US" sz="3200" dirty="0" smtClean="0"/>
          </a:p>
          <a:p>
            <a:pPr algn="just"/>
            <a:endParaRPr lang="en-US" sz="2400" dirty="0" smtClean="0"/>
          </a:p>
          <a:p>
            <a:pPr algn="just"/>
            <a:endParaRPr lang="en-US" sz="2400" dirty="0"/>
          </a:p>
        </p:txBody>
      </p:sp>
      <p:sp>
        <p:nvSpPr>
          <p:cNvPr id="3" name="Slide Number Placeholder 2"/>
          <p:cNvSpPr>
            <a:spLocks noGrp="1"/>
          </p:cNvSpPr>
          <p:nvPr>
            <p:ph type="sldNum" sz="quarter" idx="12"/>
          </p:nvPr>
        </p:nvSpPr>
        <p:spPr>
          <a:xfrm>
            <a:off x="8458200" y="6248400"/>
            <a:ext cx="457200" cy="457200"/>
          </a:xfrm>
        </p:spPr>
        <p:txBody>
          <a:bodyPr/>
          <a:lstStyle/>
          <a:p>
            <a:fld id="{5EAFE128-8FD5-4EE7-96F6-5DC8415E4325}" type="slidenum">
              <a:rPr lang="en-US" smtClean="0"/>
              <a:t>10</a:t>
            </a:fld>
            <a:endParaRPr lang="en-US" dirty="0"/>
          </a:p>
        </p:txBody>
      </p:sp>
    </p:spTree>
    <p:extLst>
      <p:ext uri="{BB962C8B-B14F-4D97-AF65-F5344CB8AC3E}">
        <p14:creationId xmlns:p14="http://schemas.microsoft.com/office/powerpoint/2010/main" val="386320682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152400"/>
            <a:ext cx="8305800" cy="533400"/>
          </a:xfrm>
        </p:spPr>
        <p:txBody>
          <a:bodyPr>
            <a:normAutofit fontScale="90000"/>
          </a:bodyPr>
          <a:lstStyle/>
          <a:p>
            <a:r>
              <a:rPr lang="en-US" b="1" dirty="0" smtClean="0">
                <a:solidFill>
                  <a:srgbClr val="0070C0"/>
                </a:solidFill>
              </a:rPr>
              <a:t>Diameters of the skull…cont’d</a:t>
            </a:r>
            <a:endParaRPr lang="en-US" b="1" dirty="0">
              <a:solidFill>
                <a:srgbClr val="0070C0"/>
              </a:solidFill>
            </a:endParaRPr>
          </a:p>
        </p:txBody>
      </p:sp>
      <p:sp>
        <p:nvSpPr>
          <p:cNvPr id="4" name="Content Placeholder 3"/>
          <p:cNvSpPr>
            <a:spLocks noGrp="1"/>
          </p:cNvSpPr>
          <p:nvPr>
            <p:ph idx="1"/>
          </p:nvPr>
        </p:nvSpPr>
        <p:spPr>
          <a:xfrm>
            <a:off x="228600" y="533400"/>
            <a:ext cx="8458200" cy="6172200"/>
          </a:xfrm>
        </p:spPr>
        <p:txBody>
          <a:bodyPr>
            <a:noAutofit/>
          </a:bodyPr>
          <a:lstStyle/>
          <a:p>
            <a:pPr marL="0" indent="0" algn="just">
              <a:buNone/>
            </a:pPr>
            <a:r>
              <a:rPr lang="en-US" sz="3200" dirty="0" smtClean="0"/>
              <a:t>5. Submentobregmatic </a:t>
            </a:r>
            <a:r>
              <a:rPr lang="en-US" sz="3200" dirty="0"/>
              <a:t>(SMB): from the junction </a:t>
            </a:r>
            <a:r>
              <a:rPr lang="en-US" sz="3200" dirty="0" smtClean="0"/>
              <a:t>of </a:t>
            </a:r>
            <a:r>
              <a:rPr lang="en-US" sz="3200" dirty="0"/>
              <a:t>chin and neck to the bregma (9.5cm) </a:t>
            </a:r>
            <a:endParaRPr lang="en-US" sz="3200" dirty="0" smtClean="0"/>
          </a:p>
          <a:p>
            <a:pPr marL="0" indent="0" algn="just">
              <a:buNone/>
            </a:pPr>
            <a:r>
              <a:rPr lang="en-US" sz="3200" dirty="0" smtClean="0"/>
              <a:t>6. Submentovertical (SMV): the diameter from the point where the chin joins the neck to the highest point on the vertex (11.5cm)</a:t>
            </a:r>
          </a:p>
          <a:p>
            <a:pPr algn="just"/>
            <a:r>
              <a:rPr lang="en-US" sz="3200" dirty="0" smtClean="0"/>
              <a:t>Biparietal </a:t>
            </a:r>
            <a:r>
              <a:rPr lang="en-US" sz="3200" dirty="0"/>
              <a:t>Diameter (BP): b/n the two parietal eminences (9.5cm)</a:t>
            </a:r>
          </a:p>
          <a:p>
            <a:pPr algn="just"/>
            <a:r>
              <a:rPr lang="en-US" sz="3200" dirty="0"/>
              <a:t>Bitemporal diameter (BT): b/n the furthest points of coronal </a:t>
            </a:r>
            <a:r>
              <a:rPr lang="en-US" sz="3200" dirty="0" smtClean="0"/>
              <a:t>suture (8.2cm</a:t>
            </a:r>
            <a:r>
              <a:rPr lang="en-US" sz="3200" dirty="0"/>
              <a:t>)</a:t>
            </a:r>
          </a:p>
          <a:p>
            <a:pPr algn="just"/>
            <a:endParaRPr lang="en-US" sz="2400" dirty="0" smtClean="0"/>
          </a:p>
          <a:p>
            <a:pPr algn="just"/>
            <a:endParaRPr lang="en-US" sz="2400" dirty="0" smtClean="0"/>
          </a:p>
          <a:p>
            <a:pPr algn="just"/>
            <a:endParaRPr lang="en-US" sz="2400" dirty="0"/>
          </a:p>
        </p:txBody>
      </p:sp>
      <p:sp>
        <p:nvSpPr>
          <p:cNvPr id="3" name="Slide Number Placeholder 2"/>
          <p:cNvSpPr>
            <a:spLocks noGrp="1"/>
          </p:cNvSpPr>
          <p:nvPr>
            <p:ph type="sldNum" sz="quarter" idx="12"/>
          </p:nvPr>
        </p:nvSpPr>
        <p:spPr>
          <a:xfrm>
            <a:off x="8458200" y="6248400"/>
            <a:ext cx="457200" cy="457200"/>
          </a:xfrm>
        </p:spPr>
        <p:txBody>
          <a:bodyPr/>
          <a:lstStyle/>
          <a:p>
            <a:fld id="{5EAFE128-8FD5-4EE7-96F6-5DC8415E4325}" type="slidenum">
              <a:rPr lang="en-US" smtClean="0"/>
              <a:t>11</a:t>
            </a:fld>
            <a:endParaRPr lang="en-US" dirty="0"/>
          </a:p>
        </p:txBody>
      </p:sp>
    </p:spTree>
    <p:extLst>
      <p:ext uri="{BB962C8B-B14F-4D97-AF65-F5344CB8AC3E}">
        <p14:creationId xmlns:p14="http://schemas.microsoft.com/office/powerpoint/2010/main" val="277479162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p:txBody>
          <a:bodyPr/>
          <a:lstStyle/>
          <a:p>
            <a:endParaRPr lang="en-US" dirty="0"/>
          </a:p>
        </p:txBody>
      </p:sp>
      <p:sp>
        <p:nvSpPr>
          <p:cNvPr id="3" name="Slide Number Placeholder 2"/>
          <p:cNvSpPr>
            <a:spLocks noGrp="1"/>
          </p:cNvSpPr>
          <p:nvPr>
            <p:ph type="sldNum" sz="quarter" idx="12"/>
          </p:nvPr>
        </p:nvSpPr>
        <p:spPr/>
        <p:txBody>
          <a:bodyPr/>
          <a:lstStyle/>
          <a:p>
            <a:fld id="{5EAFE128-8FD5-4EE7-96F6-5DC8415E4325}" type="slidenum">
              <a:rPr lang="en-US" smtClean="0"/>
              <a:t>12</a:t>
            </a:fld>
            <a:endParaRPr lang="en-US"/>
          </a:p>
        </p:txBody>
      </p:sp>
      <p:pic>
        <p:nvPicPr>
          <p:cNvPr id="3075"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1000" y="304800"/>
            <a:ext cx="8458200" cy="6095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1086398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563562"/>
          </a:xfrm>
        </p:spPr>
        <p:txBody>
          <a:bodyPr>
            <a:normAutofit/>
          </a:bodyPr>
          <a:lstStyle/>
          <a:p>
            <a:r>
              <a:rPr lang="en-US" b="1" dirty="0">
                <a:solidFill>
                  <a:srgbClr val="0070C0"/>
                </a:solidFill>
              </a:rPr>
              <a:t>Presenting </a:t>
            </a:r>
            <a:r>
              <a:rPr lang="en-US" b="1" dirty="0" smtClean="0">
                <a:solidFill>
                  <a:srgbClr val="0070C0"/>
                </a:solidFill>
              </a:rPr>
              <a:t>diameters</a:t>
            </a:r>
            <a:endParaRPr lang="en-US" b="1" dirty="0">
              <a:solidFill>
                <a:srgbClr val="0070C0"/>
              </a:solidFill>
            </a:endParaRPr>
          </a:p>
        </p:txBody>
      </p:sp>
      <p:sp>
        <p:nvSpPr>
          <p:cNvPr id="3" name="Content Placeholder 2"/>
          <p:cNvSpPr>
            <a:spLocks noGrp="1"/>
          </p:cNvSpPr>
          <p:nvPr>
            <p:ph idx="1"/>
          </p:nvPr>
        </p:nvSpPr>
        <p:spPr>
          <a:xfrm>
            <a:off x="146304" y="838200"/>
            <a:ext cx="8845296" cy="5715000"/>
          </a:xfrm>
        </p:spPr>
        <p:txBody>
          <a:bodyPr>
            <a:normAutofit fontScale="92500" lnSpcReduction="20000"/>
          </a:bodyPr>
          <a:lstStyle/>
          <a:p>
            <a:pPr>
              <a:lnSpc>
                <a:spcPct val="150000"/>
              </a:lnSpc>
            </a:pPr>
            <a:r>
              <a:rPr lang="en-US" sz="2800" dirty="0" smtClean="0">
                <a:latin typeface="Times New Roman" panose="02020603050405020304" pitchFamily="18" charset="0"/>
                <a:cs typeface="Times New Roman" panose="02020603050405020304" pitchFamily="18" charset="0"/>
              </a:rPr>
              <a:t>Diameters w/c form 90</a:t>
            </a:r>
            <a:r>
              <a:rPr lang="en-US" sz="2800" baseline="30000" dirty="0" smtClean="0">
                <a:latin typeface="Times New Roman" panose="02020603050405020304" pitchFamily="18" charset="0"/>
                <a:cs typeface="Times New Roman" panose="02020603050405020304" pitchFamily="18" charset="0"/>
              </a:rPr>
              <a:t>o</a:t>
            </a:r>
            <a:r>
              <a:rPr lang="en-US" sz="2800" dirty="0" smtClean="0">
                <a:latin typeface="Times New Roman" panose="02020603050405020304" pitchFamily="18" charset="0"/>
                <a:cs typeface="Times New Roman" panose="02020603050405020304" pitchFamily="18" charset="0"/>
              </a:rPr>
              <a:t>  with the curve of </a:t>
            </a:r>
            <a:r>
              <a:rPr lang="en-US" sz="2800" dirty="0" err="1" smtClean="0">
                <a:latin typeface="Times New Roman" panose="02020603050405020304" pitchFamily="18" charset="0"/>
                <a:cs typeface="Times New Roman" panose="02020603050405020304" pitchFamily="18" charset="0"/>
              </a:rPr>
              <a:t>carus</a:t>
            </a:r>
            <a:r>
              <a:rPr lang="en-US" sz="2800" dirty="0" smtClean="0">
                <a:latin typeface="Times New Roman" panose="02020603050405020304" pitchFamily="18" charset="0"/>
                <a:cs typeface="Times New Roman" panose="02020603050405020304" pitchFamily="18" charset="0"/>
              </a:rPr>
              <a:t>.</a:t>
            </a:r>
          </a:p>
          <a:p>
            <a:pPr>
              <a:lnSpc>
                <a:spcPct val="150000"/>
              </a:lnSpc>
            </a:pPr>
            <a:r>
              <a:rPr lang="en-US" sz="2800" b="1" dirty="0" smtClean="0">
                <a:latin typeface="Times New Roman" panose="02020603050405020304" pitchFamily="18" charset="0"/>
                <a:cs typeface="Times New Roman" panose="02020603050405020304" pitchFamily="18" charset="0"/>
              </a:rPr>
              <a:t>Vertex presentation</a:t>
            </a:r>
            <a:r>
              <a:rPr lang="en-US" sz="2800" dirty="0" smtClean="0">
                <a:latin typeface="Times New Roman" panose="02020603050405020304" pitchFamily="18" charset="0"/>
                <a:cs typeface="Times New Roman" panose="02020603050405020304" pitchFamily="18" charset="0"/>
              </a:rPr>
              <a:t>:  when head well flexed, SOB and BP diameters present (both 9.5cm). If head not flexed but erect,  OF(11.5cm) and BP. Occurs during OPP </a:t>
            </a:r>
          </a:p>
          <a:p>
            <a:pPr>
              <a:lnSpc>
                <a:spcPct val="150000"/>
              </a:lnSpc>
            </a:pPr>
            <a:r>
              <a:rPr lang="en-US" sz="2800" b="1" dirty="0" smtClean="0">
                <a:latin typeface="Times New Roman" panose="02020603050405020304" pitchFamily="18" charset="0"/>
                <a:cs typeface="Times New Roman" panose="02020603050405020304" pitchFamily="18" charset="0"/>
              </a:rPr>
              <a:t>Brow presentation</a:t>
            </a:r>
            <a:r>
              <a:rPr lang="en-US" sz="2800" dirty="0" smtClean="0">
                <a:latin typeface="Times New Roman" panose="02020603050405020304" pitchFamily="18" charset="0"/>
                <a:cs typeface="Times New Roman" panose="02020603050405020304" pitchFamily="18" charset="0"/>
              </a:rPr>
              <a:t>: when head partially extended MV (13.5cm) and BT (8.2cm). If it persists vaginal delivery is unlikely.</a:t>
            </a:r>
          </a:p>
          <a:p>
            <a:pPr>
              <a:lnSpc>
                <a:spcPct val="150000"/>
              </a:lnSpc>
            </a:pPr>
            <a:r>
              <a:rPr lang="en-US" sz="2800" b="1" dirty="0" smtClean="0">
                <a:latin typeface="Times New Roman" panose="02020603050405020304" pitchFamily="18" charset="0"/>
                <a:cs typeface="Times New Roman" panose="02020603050405020304" pitchFamily="18" charset="0"/>
              </a:rPr>
              <a:t>Face presentation</a:t>
            </a:r>
            <a:r>
              <a:rPr lang="en-US" sz="2800" dirty="0" smtClean="0">
                <a:latin typeface="Times New Roman" panose="02020603050405020304" pitchFamily="18" charset="0"/>
                <a:cs typeface="Times New Roman" panose="02020603050405020304" pitchFamily="18" charset="0"/>
              </a:rPr>
              <a:t>: when the head is completely extended, SMB (9.5cm) and BT (8.2cm)  in face with </a:t>
            </a:r>
            <a:r>
              <a:rPr lang="en-US" sz="2800" dirty="0" err="1" smtClean="0">
                <a:latin typeface="Times New Roman" panose="02020603050405020304" pitchFamily="18" charset="0"/>
                <a:cs typeface="Times New Roman" panose="02020603050405020304" pitchFamily="18" charset="0"/>
              </a:rPr>
              <a:t>mento</a:t>
            </a:r>
            <a:r>
              <a:rPr lang="en-US" sz="2800" dirty="0" smtClean="0">
                <a:latin typeface="Times New Roman" panose="02020603050405020304" pitchFamily="18" charset="0"/>
                <a:cs typeface="Times New Roman" panose="02020603050405020304" pitchFamily="18" charset="0"/>
              </a:rPr>
              <a:t> anterior </a:t>
            </a:r>
            <a:r>
              <a:rPr lang="en-US" sz="2800" dirty="0" smtClean="0">
                <a:latin typeface="Times New Roman" panose="02020603050405020304" pitchFamily="18" charset="0"/>
                <a:cs typeface="Times New Roman" panose="02020603050405020304" pitchFamily="18" charset="0"/>
              </a:rPr>
              <a:t> </a:t>
            </a:r>
            <a:r>
              <a:rPr lang="en-US" sz="2800" dirty="0" smtClean="0">
                <a:latin typeface="Times New Roman" panose="02020603050405020304" pitchFamily="18" charset="0"/>
                <a:cs typeface="Times New Roman" panose="02020603050405020304" pitchFamily="18" charset="0"/>
              </a:rPr>
              <a:t>and </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sternopregmatic</a:t>
            </a:r>
            <a:r>
              <a:rPr lang="en-US" sz="2800" dirty="0" smtClean="0">
                <a:latin typeface="Times New Roman" panose="02020603050405020304" pitchFamily="18" charset="0"/>
                <a:cs typeface="Times New Roman" panose="02020603050405020304" pitchFamily="18" charset="0"/>
              </a:rPr>
              <a:t> 17cm in </a:t>
            </a:r>
            <a:r>
              <a:rPr lang="en-US" sz="2800" dirty="0" err="1" smtClean="0">
                <a:latin typeface="Times New Roman" panose="02020603050405020304" pitchFamily="18" charset="0"/>
                <a:cs typeface="Times New Roman" panose="02020603050405020304" pitchFamily="18" charset="0"/>
              </a:rPr>
              <a:t>Mento</a:t>
            </a:r>
            <a:r>
              <a:rPr lang="en-US" sz="2800" dirty="0" smtClean="0">
                <a:latin typeface="Times New Roman" panose="02020603050405020304" pitchFamily="18" charset="0"/>
                <a:cs typeface="Times New Roman" panose="02020603050405020304" pitchFamily="18" charset="0"/>
              </a:rPr>
              <a:t> posterior  </a:t>
            </a:r>
            <a:endParaRPr lang="en-US" sz="2800" dirty="0">
              <a:latin typeface="Times New Roman" panose="02020603050405020304" pitchFamily="18" charset="0"/>
              <a:cs typeface="Times New Roman" panose="02020603050405020304" pitchFamily="18" charset="0"/>
            </a:endParaRPr>
          </a:p>
        </p:txBody>
      </p:sp>
      <p:sp>
        <p:nvSpPr>
          <p:cNvPr id="4" name="Slide Number Placeholder 3"/>
          <p:cNvSpPr>
            <a:spLocks noGrp="1"/>
          </p:cNvSpPr>
          <p:nvPr>
            <p:ph type="sldNum" sz="quarter" idx="12"/>
          </p:nvPr>
        </p:nvSpPr>
        <p:spPr/>
        <p:txBody>
          <a:bodyPr/>
          <a:lstStyle/>
          <a:p>
            <a:fld id="{5EAFE128-8FD5-4EE7-96F6-5DC8415E4325}" type="slidenum">
              <a:rPr lang="en-US" smtClean="0"/>
              <a:t>13</a:t>
            </a:fld>
            <a:endParaRPr lang="en-US"/>
          </a:p>
        </p:txBody>
      </p:sp>
    </p:spTree>
    <p:extLst>
      <p:ext uri="{BB962C8B-B14F-4D97-AF65-F5344CB8AC3E}">
        <p14:creationId xmlns:p14="http://schemas.microsoft.com/office/powerpoint/2010/main" val="401558299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228600"/>
            <a:ext cx="8382000" cy="6553200"/>
          </a:xfrm>
        </p:spPr>
        <p:txBody>
          <a:bodyPr>
            <a:normAutofit/>
          </a:bodyPr>
          <a:lstStyle/>
          <a:p>
            <a:pPr marL="0" indent="0" algn="just">
              <a:buNone/>
            </a:pPr>
            <a:r>
              <a:rPr lang="en-US" sz="3200" b="1" dirty="0" smtClean="0"/>
              <a:t>Moulding </a:t>
            </a:r>
          </a:p>
          <a:p>
            <a:pPr algn="just"/>
            <a:r>
              <a:rPr lang="en-US" sz="3200" dirty="0" smtClean="0">
                <a:latin typeface="Times New Roman" panose="02020603050405020304" pitchFamily="18" charset="0"/>
                <a:cs typeface="Times New Roman" panose="02020603050405020304" pitchFamily="18" charset="0"/>
              </a:rPr>
              <a:t>Is change in the shape of the fetal head during its passage through the  birth canal</a:t>
            </a:r>
          </a:p>
          <a:p>
            <a:pPr algn="just"/>
            <a:r>
              <a:rPr lang="en-US" altLang="en-US" sz="3200" dirty="0">
                <a:latin typeface="Times New Roman" panose="02020603050405020304" pitchFamily="18" charset="0"/>
                <a:cs typeface="Times New Roman" panose="02020603050405020304" pitchFamily="18" charset="0"/>
              </a:rPr>
              <a:t>Fetal molding refers to the process of overlap of fetal skull bones on each other at the location of certain sutures</a:t>
            </a:r>
            <a:r>
              <a:rPr lang="en-US" altLang="en-US" sz="3200" dirty="0" smtClean="0">
                <a:latin typeface="Times New Roman" panose="02020603050405020304" pitchFamily="18" charset="0"/>
                <a:cs typeface="Times New Roman" panose="02020603050405020304" pitchFamily="18" charset="0"/>
              </a:rPr>
              <a:t>.</a:t>
            </a:r>
            <a:endParaRPr lang="en-US" sz="3200" dirty="0" smtClean="0">
              <a:latin typeface="Times New Roman" panose="02020603050405020304" pitchFamily="18" charset="0"/>
              <a:cs typeface="Times New Roman" panose="02020603050405020304" pitchFamily="18" charset="0"/>
            </a:endParaRPr>
          </a:p>
          <a:p>
            <a:pPr algn="just"/>
            <a:r>
              <a:rPr lang="en-US" sz="3200" dirty="0" smtClean="0">
                <a:latin typeface="Times New Roman" panose="02020603050405020304" pitchFamily="18" charset="0"/>
                <a:cs typeface="Times New Roman" panose="02020603050405020304" pitchFamily="18" charset="0"/>
              </a:rPr>
              <a:t>Alteration in the shape is possible b/c bones in the vault are slightly pliable allowing diameters of skull to be reduced to some extent</a:t>
            </a:r>
          </a:p>
          <a:p>
            <a:pPr algn="just"/>
            <a:r>
              <a:rPr lang="en-US" sz="3200" dirty="0" smtClean="0">
                <a:latin typeface="Times New Roman" panose="02020603050405020304" pitchFamily="18" charset="0"/>
                <a:cs typeface="Times New Roman" panose="02020603050405020304" pitchFamily="18" charset="0"/>
              </a:rPr>
              <a:t>In premature, moulding is excessive while in post terms it is less.</a:t>
            </a:r>
          </a:p>
          <a:p>
            <a:pPr algn="just"/>
            <a:endParaRPr lang="en-US" sz="3200" dirty="0"/>
          </a:p>
        </p:txBody>
      </p:sp>
      <p:sp>
        <p:nvSpPr>
          <p:cNvPr id="4" name="Slide Number Placeholder 3"/>
          <p:cNvSpPr>
            <a:spLocks noGrp="1"/>
          </p:cNvSpPr>
          <p:nvPr>
            <p:ph type="sldNum" sz="quarter" idx="12"/>
          </p:nvPr>
        </p:nvSpPr>
        <p:spPr/>
        <p:txBody>
          <a:bodyPr/>
          <a:lstStyle/>
          <a:p>
            <a:fld id="{5EAFE128-8FD5-4EE7-96F6-5DC8415E4325}" type="slidenum">
              <a:rPr lang="en-US" smtClean="0"/>
              <a:t>14</a:t>
            </a:fld>
            <a:endParaRPr lang="en-US"/>
          </a:p>
        </p:txBody>
      </p:sp>
    </p:spTree>
    <p:extLst>
      <p:ext uri="{BB962C8B-B14F-4D97-AF65-F5344CB8AC3E}">
        <p14:creationId xmlns:p14="http://schemas.microsoft.com/office/powerpoint/2010/main" val="401558299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22" name="Slide Number Placeholder 4"/>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6F2697DB-3C7B-49E1-A373-344F981667ED}" type="slidenum">
              <a:rPr lang="en-US" altLang="en-US" sz="1200">
                <a:solidFill>
                  <a:srgbClr val="898989"/>
                </a:solidFill>
                <a:latin typeface="Arial" panose="020B0604020202020204" pitchFamily="34" charset="0"/>
              </a:rPr>
              <a:pPr>
                <a:spcBef>
                  <a:spcPct val="0"/>
                </a:spcBef>
                <a:buFontTx/>
                <a:buNone/>
              </a:pPr>
              <a:t>15</a:t>
            </a:fld>
            <a:endParaRPr lang="en-US" altLang="en-US" sz="1200">
              <a:solidFill>
                <a:srgbClr val="898989"/>
              </a:solidFill>
              <a:latin typeface="Arial" panose="020B0604020202020204" pitchFamily="34" charset="0"/>
            </a:endParaRPr>
          </a:p>
        </p:txBody>
      </p:sp>
      <p:sp>
        <p:nvSpPr>
          <p:cNvPr id="133123" name="Content Placeholder 2"/>
          <p:cNvSpPr>
            <a:spLocks noGrp="1"/>
          </p:cNvSpPr>
          <p:nvPr>
            <p:ph idx="4294967295"/>
          </p:nvPr>
        </p:nvSpPr>
        <p:spPr>
          <a:xfrm>
            <a:off x="609600" y="228600"/>
            <a:ext cx="8534400" cy="6438900"/>
          </a:xfrm>
        </p:spPr>
        <p:txBody>
          <a:bodyPr/>
          <a:lstStyle/>
          <a:p>
            <a:pPr eaLnBrk="1" hangingPunct="1">
              <a:buFont typeface="Arial" panose="020B0604020202020204" pitchFamily="34" charset="0"/>
              <a:buNone/>
            </a:pPr>
            <a:r>
              <a:rPr lang="en-US" altLang="en-US" b="1" dirty="0" smtClean="0">
                <a:latin typeface="Times New Roman" panose="02020603050405020304" pitchFamily="18" charset="0"/>
                <a:cs typeface="Times New Roman" panose="02020603050405020304" pitchFamily="18" charset="0"/>
              </a:rPr>
              <a:t>                 </a:t>
            </a:r>
            <a:r>
              <a:rPr lang="en-US" altLang="en-US" b="1" dirty="0" smtClean="0">
                <a:latin typeface="Times New Roman" panose="02020603050405020304" pitchFamily="18" charset="0"/>
                <a:cs typeface="Times New Roman" panose="02020603050405020304" pitchFamily="18" charset="0"/>
              </a:rPr>
              <a:t> Molding……</a:t>
            </a:r>
            <a:endParaRPr lang="en-US" altLang="en-US" b="1" dirty="0" smtClean="0">
              <a:latin typeface="Times New Roman" panose="02020603050405020304" pitchFamily="18" charset="0"/>
              <a:cs typeface="Times New Roman" panose="02020603050405020304" pitchFamily="18" charset="0"/>
            </a:endParaRPr>
          </a:p>
          <a:p>
            <a:pPr eaLnBrk="1" hangingPunct="1">
              <a:buFont typeface="Wingdings" panose="05000000000000000000" pitchFamily="2" charset="2"/>
              <a:buChar char="v"/>
            </a:pPr>
            <a:r>
              <a:rPr lang="en-US" altLang="en-US" sz="2800" dirty="0" smtClean="0">
                <a:latin typeface="Times New Roman" panose="02020603050405020304" pitchFamily="18" charset="0"/>
                <a:cs typeface="Times New Roman" panose="02020603050405020304" pitchFamily="18" charset="0"/>
              </a:rPr>
              <a:t>Molding allows for a reduction in fetal skull diameters by up to 6mms to 1.25cms </a:t>
            </a:r>
          </a:p>
          <a:p>
            <a:pPr>
              <a:buFont typeface="Wingdings" panose="05000000000000000000" pitchFamily="2" charset="2"/>
              <a:buChar char="v"/>
            </a:pPr>
            <a:r>
              <a:rPr lang="en-US" altLang="en-US" sz="2800" dirty="0">
                <a:latin typeface="Times New Roman" panose="02020603050405020304" pitchFamily="18" charset="0"/>
                <a:cs typeface="Times New Roman" panose="02020603050405020304" pitchFamily="18" charset="0"/>
              </a:rPr>
              <a:t>In fully extended head during vertex presentation, SOB and BP diameters reduced as much as 1.25cm and the MV will be lengthened</a:t>
            </a:r>
            <a:r>
              <a:rPr lang="en-US" altLang="en-US" sz="2800" dirty="0" smtClean="0">
                <a:latin typeface="Times New Roman" panose="02020603050405020304" pitchFamily="18" charset="0"/>
                <a:cs typeface="Times New Roman" panose="02020603050405020304" pitchFamily="18" charset="0"/>
              </a:rPr>
              <a:t>.</a:t>
            </a:r>
          </a:p>
          <a:p>
            <a:pPr eaLnBrk="1" hangingPunct="1">
              <a:buFont typeface="Wingdings" panose="05000000000000000000" pitchFamily="2" charset="2"/>
              <a:buChar char="v"/>
            </a:pPr>
            <a:r>
              <a:rPr lang="en-US" altLang="en-US" sz="2800" dirty="0" smtClean="0">
                <a:latin typeface="Times New Roman" panose="02020603050405020304" pitchFamily="18" charset="0"/>
                <a:cs typeface="Times New Roman" panose="02020603050405020304" pitchFamily="18" charset="0"/>
              </a:rPr>
              <a:t>Excessive molding can lead to trauma</a:t>
            </a:r>
          </a:p>
          <a:p>
            <a:pPr eaLnBrk="1" hangingPunct="1">
              <a:buFont typeface="Wingdings" panose="05000000000000000000" pitchFamily="2" charset="2"/>
              <a:buChar char="v"/>
            </a:pPr>
            <a:r>
              <a:rPr lang="en-US" altLang="en-US" sz="2800" dirty="0" smtClean="0">
                <a:latin typeface="Times New Roman" panose="02020603050405020304" pitchFamily="18" charset="0"/>
                <a:cs typeface="Times New Roman" panose="02020603050405020304" pitchFamily="18" charset="0"/>
              </a:rPr>
              <a:t>Assessment of molding is one of the parameters used to diagnose </a:t>
            </a:r>
            <a:r>
              <a:rPr lang="en-US" altLang="en-US" sz="2800" dirty="0" err="1" smtClean="0">
                <a:latin typeface="Times New Roman" panose="02020603050405020304" pitchFamily="18" charset="0"/>
                <a:cs typeface="Times New Roman" panose="02020603050405020304" pitchFamily="18" charset="0"/>
              </a:rPr>
              <a:t>cephalo</a:t>
            </a:r>
            <a:r>
              <a:rPr lang="en-US" altLang="en-US" sz="2800" dirty="0" smtClean="0">
                <a:latin typeface="Times New Roman" panose="02020603050405020304" pitchFamily="18" charset="0"/>
                <a:cs typeface="Times New Roman" panose="02020603050405020304" pitchFamily="18" charset="0"/>
              </a:rPr>
              <a:t>-pelvic disproportion(CPD)</a:t>
            </a:r>
          </a:p>
          <a:p>
            <a:pPr eaLnBrk="1" hangingPunct="1">
              <a:buFont typeface="Wingdings" panose="05000000000000000000" pitchFamily="2" charset="2"/>
              <a:buChar char="v"/>
            </a:pPr>
            <a:r>
              <a:rPr lang="en-US" altLang="en-US" sz="2800" dirty="0" smtClean="0">
                <a:latin typeface="Times New Roman" panose="02020603050405020304" pitchFamily="18" charset="0"/>
                <a:cs typeface="Times New Roman" panose="02020603050405020304" pitchFamily="18" charset="0"/>
              </a:rPr>
              <a:t>Two types of molding- </a:t>
            </a:r>
            <a:r>
              <a:rPr lang="en-US" altLang="en-US" sz="2800" dirty="0" err="1" smtClean="0">
                <a:solidFill>
                  <a:srgbClr val="FF0000"/>
                </a:solidFill>
                <a:latin typeface="Times New Roman" panose="02020603050405020304" pitchFamily="18" charset="0"/>
                <a:cs typeface="Times New Roman" panose="02020603050405020304" pitchFamily="18" charset="0"/>
              </a:rPr>
              <a:t>parieto</a:t>
            </a:r>
            <a:r>
              <a:rPr lang="en-US" altLang="en-US" sz="2800" dirty="0" smtClean="0">
                <a:solidFill>
                  <a:srgbClr val="FF0000"/>
                </a:solidFill>
                <a:latin typeface="Times New Roman" panose="02020603050405020304" pitchFamily="18" charset="0"/>
                <a:cs typeface="Times New Roman" panose="02020603050405020304" pitchFamily="18" charset="0"/>
              </a:rPr>
              <a:t>-parietal (PP) and </a:t>
            </a:r>
            <a:r>
              <a:rPr lang="en-US" altLang="en-US" sz="2800" dirty="0" err="1" smtClean="0">
                <a:solidFill>
                  <a:srgbClr val="FF0000"/>
                </a:solidFill>
                <a:latin typeface="Times New Roman" panose="02020603050405020304" pitchFamily="18" charset="0"/>
                <a:cs typeface="Times New Roman" panose="02020603050405020304" pitchFamily="18" charset="0"/>
              </a:rPr>
              <a:t>occipito</a:t>
            </a:r>
            <a:r>
              <a:rPr lang="en-US" altLang="en-US" sz="2800" dirty="0" smtClean="0">
                <a:solidFill>
                  <a:srgbClr val="FF0000"/>
                </a:solidFill>
                <a:latin typeface="Times New Roman" panose="02020603050405020304" pitchFamily="18" charset="0"/>
                <a:cs typeface="Times New Roman" panose="02020603050405020304" pitchFamily="18" charset="0"/>
              </a:rPr>
              <a:t>-parietal (OP)</a:t>
            </a:r>
          </a:p>
          <a:p>
            <a:pPr marL="0" indent="0" eaLnBrk="1" hangingPunct="1">
              <a:buNone/>
            </a:pPr>
            <a:endParaRPr lang="en-US" altLang="en-US" dirty="0" smtClean="0"/>
          </a:p>
        </p:txBody>
      </p:sp>
    </p:spTree>
    <p:extLst>
      <p:ext uri="{BB962C8B-B14F-4D97-AF65-F5344CB8AC3E}">
        <p14:creationId xmlns:p14="http://schemas.microsoft.com/office/powerpoint/2010/main" val="375571603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6" name="Title 1"/>
          <p:cNvSpPr>
            <a:spLocks noGrp="1"/>
          </p:cNvSpPr>
          <p:nvPr>
            <p:ph type="title"/>
          </p:nvPr>
        </p:nvSpPr>
        <p:spPr>
          <a:xfrm>
            <a:off x="1435100" y="274638"/>
            <a:ext cx="7499350" cy="561975"/>
          </a:xfrm>
        </p:spPr>
        <p:txBody>
          <a:bodyPr>
            <a:normAutofit/>
          </a:bodyPr>
          <a:lstStyle/>
          <a:p>
            <a:pPr eaLnBrk="1" hangingPunct="1"/>
            <a:r>
              <a:rPr lang="en-US" altLang="en-US" sz="2800" b="1" smtClean="0">
                <a:latin typeface="Times New Roman" panose="02020603050405020304" pitchFamily="18" charset="0"/>
                <a:cs typeface="Times New Roman" panose="02020603050405020304" pitchFamily="18" charset="0"/>
              </a:rPr>
              <a:t>Degrees of fetal skull molding during labor</a:t>
            </a:r>
            <a:endParaRPr lang="en-GB" altLang="en-US" sz="2800" b="1" smtClean="0">
              <a:latin typeface="Times New Roman" panose="02020603050405020304" pitchFamily="18" charset="0"/>
              <a:cs typeface="Times New Roman" panose="02020603050405020304" pitchFamily="18" charset="0"/>
            </a:endParaRPr>
          </a:p>
        </p:txBody>
      </p:sp>
      <p:graphicFrame>
        <p:nvGraphicFramePr>
          <p:cNvPr id="4" name="Content Placeholder 3"/>
          <p:cNvGraphicFramePr>
            <a:graphicFrameLocks noGrp="1"/>
          </p:cNvGraphicFramePr>
          <p:nvPr>
            <p:ph idx="1"/>
          </p:nvPr>
        </p:nvGraphicFramePr>
        <p:xfrm>
          <a:off x="457200" y="908050"/>
          <a:ext cx="8477249" cy="5616576"/>
        </p:xfrm>
        <a:graphic>
          <a:graphicData uri="http://schemas.openxmlformats.org/drawingml/2006/table">
            <a:tbl>
              <a:tblPr firstRow="1" bandRow="1">
                <a:tableStyleId>{E8B1032C-EA38-4F05-BA0D-38AFFFC7BED3}</a:tableStyleId>
              </a:tblPr>
              <a:tblGrid>
                <a:gridCol w="1405292">
                  <a:extLst>
                    <a:ext uri="{9D8B030D-6E8A-4147-A177-3AD203B41FA5}">
                      <a16:colId xmlns:a16="http://schemas.microsoft.com/office/drawing/2014/main" val="20000"/>
                    </a:ext>
                  </a:extLst>
                </a:gridCol>
                <a:gridCol w="3747442">
                  <a:extLst>
                    <a:ext uri="{9D8B030D-6E8A-4147-A177-3AD203B41FA5}">
                      <a16:colId xmlns:a16="http://schemas.microsoft.com/office/drawing/2014/main" val="20001"/>
                    </a:ext>
                  </a:extLst>
                </a:gridCol>
                <a:gridCol w="3324515">
                  <a:extLst>
                    <a:ext uri="{9D8B030D-6E8A-4147-A177-3AD203B41FA5}">
                      <a16:colId xmlns:a16="http://schemas.microsoft.com/office/drawing/2014/main" val="20002"/>
                    </a:ext>
                  </a:extLst>
                </a:gridCol>
              </a:tblGrid>
              <a:tr h="554817">
                <a:tc>
                  <a:txBody>
                    <a:bodyPr/>
                    <a:lstStyle/>
                    <a:p>
                      <a:r>
                        <a:rPr lang="en-US" sz="2400" dirty="0" smtClean="0">
                          <a:latin typeface="Times New Roman" pitchFamily="18" charset="0"/>
                          <a:cs typeface="Times New Roman" pitchFamily="18" charset="0"/>
                        </a:rPr>
                        <a:t>Degree</a:t>
                      </a:r>
                      <a:endParaRPr lang="en-US" sz="2400" dirty="0">
                        <a:latin typeface="Times New Roman" pitchFamily="18" charset="0"/>
                        <a:cs typeface="Times New Roman" pitchFamily="18" charset="0"/>
                      </a:endParaRPr>
                    </a:p>
                  </a:txBody>
                  <a:tcPr/>
                </a:tc>
                <a:tc>
                  <a:txBody>
                    <a:bodyPr/>
                    <a:lstStyle/>
                    <a:p>
                      <a:r>
                        <a:rPr lang="en-US" sz="2400" dirty="0" smtClean="0">
                          <a:latin typeface="Times New Roman" pitchFamily="18" charset="0"/>
                          <a:cs typeface="Times New Roman" pitchFamily="18" charset="0"/>
                        </a:rPr>
                        <a:t>Description</a:t>
                      </a:r>
                      <a:r>
                        <a:rPr lang="en-US" sz="2400" baseline="0" dirty="0" smtClean="0">
                          <a:latin typeface="Times New Roman" pitchFamily="18" charset="0"/>
                          <a:cs typeface="Times New Roman" pitchFamily="18" charset="0"/>
                        </a:rPr>
                        <a:t> </a:t>
                      </a:r>
                      <a:endParaRPr lang="en-US" sz="2400" dirty="0">
                        <a:latin typeface="Times New Roman" pitchFamily="18" charset="0"/>
                        <a:cs typeface="Times New Roman" pitchFamily="18" charset="0"/>
                      </a:endParaRPr>
                    </a:p>
                  </a:txBody>
                  <a:tcPr/>
                </a:tc>
                <a:tc>
                  <a:txBody>
                    <a:bodyPr/>
                    <a:lstStyle/>
                    <a:p>
                      <a:r>
                        <a:rPr lang="en-US" sz="2400" dirty="0" smtClean="0">
                          <a:latin typeface="Times New Roman" pitchFamily="18" charset="0"/>
                          <a:cs typeface="Times New Roman" pitchFamily="18" charset="0"/>
                        </a:rPr>
                        <a:t>Significance </a:t>
                      </a:r>
                      <a:endParaRPr lang="en-US" sz="2400" dirty="0">
                        <a:latin typeface="Times New Roman" pitchFamily="18" charset="0"/>
                        <a:cs typeface="Times New Roman" pitchFamily="18" charset="0"/>
                      </a:endParaRPr>
                    </a:p>
                  </a:txBody>
                  <a:tcPr/>
                </a:tc>
                <a:extLst>
                  <a:ext uri="{0D108BD9-81ED-4DB2-BD59-A6C34878D82A}">
                    <a16:rowId xmlns:a16="http://schemas.microsoft.com/office/drawing/2014/main" val="10000"/>
                  </a:ext>
                </a:extLst>
              </a:tr>
              <a:tr h="957630">
                <a:tc>
                  <a:txBody>
                    <a:bodyPr/>
                    <a:lstStyle/>
                    <a:p>
                      <a:r>
                        <a:rPr lang="en-US" sz="2400" dirty="0" smtClean="0">
                          <a:latin typeface="Times New Roman" pitchFamily="18" charset="0"/>
                          <a:cs typeface="Times New Roman" pitchFamily="18" charset="0"/>
                        </a:rPr>
                        <a:t>0</a:t>
                      </a:r>
                      <a:endParaRPr lang="en-US" sz="2400" dirty="0">
                        <a:latin typeface="Times New Roman" pitchFamily="18" charset="0"/>
                        <a:cs typeface="Times New Roman" pitchFamily="18" charset="0"/>
                      </a:endParaRPr>
                    </a:p>
                  </a:txBody>
                  <a:tcPr/>
                </a:tc>
                <a:tc>
                  <a:txBody>
                    <a:bodyPr/>
                    <a:lstStyle/>
                    <a:p>
                      <a:r>
                        <a:rPr lang="en-US" sz="2400" dirty="0" smtClean="0">
                          <a:latin typeface="Times New Roman" pitchFamily="18" charset="0"/>
                          <a:cs typeface="Times New Roman" pitchFamily="18" charset="0"/>
                        </a:rPr>
                        <a:t>Skull bones separate from each other</a:t>
                      </a:r>
                      <a:endParaRPr lang="en-US" sz="2400" dirty="0">
                        <a:latin typeface="Times New Roman" pitchFamily="18" charset="0"/>
                        <a:cs typeface="Times New Roman" pitchFamily="18" charset="0"/>
                      </a:endParaRPr>
                    </a:p>
                  </a:txBody>
                  <a:tcPr/>
                </a:tc>
                <a:tc>
                  <a:txBody>
                    <a:bodyPr/>
                    <a:lstStyle/>
                    <a:p>
                      <a:r>
                        <a:rPr lang="en-US" sz="2400" dirty="0" smtClean="0">
                          <a:latin typeface="Times New Roman" pitchFamily="18" charset="0"/>
                          <a:cs typeface="Times New Roman" pitchFamily="18" charset="0"/>
                        </a:rPr>
                        <a:t>No</a:t>
                      </a:r>
                      <a:r>
                        <a:rPr lang="en-US" sz="2400" baseline="0" dirty="0" smtClean="0">
                          <a:latin typeface="Times New Roman" pitchFamily="18" charset="0"/>
                          <a:cs typeface="Times New Roman" pitchFamily="18" charset="0"/>
                        </a:rPr>
                        <a:t> abnormality </a:t>
                      </a:r>
                      <a:endParaRPr lang="en-US" sz="2400" dirty="0">
                        <a:latin typeface="Times New Roman" pitchFamily="18" charset="0"/>
                        <a:cs typeface="Times New Roman" pitchFamily="18" charset="0"/>
                      </a:endParaRPr>
                    </a:p>
                  </a:txBody>
                  <a:tcPr/>
                </a:tc>
                <a:extLst>
                  <a:ext uri="{0D108BD9-81ED-4DB2-BD59-A6C34878D82A}">
                    <a16:rowId xmlns:a16="http://schemas.microsoft.com/office/drawing/2014/main" val="10001"/>
                  </a:ext>
                </a:extLst>
              </a:tr>
              <a:tr h="1368043">
                <a:tc>
                  <a:txBody>
                    <a:bodyPr/>
                    <a:lstStyle/>
                    <a:p>
                      <a:r>
                        <a:rPr lang="en-US" sz="2400" dirty="0" smtClean="0">
                          <a:latin typeface="Times New Roman" pitchFamily="18" charset="0"/>
                          <a:cs typeface="Times New Roman" pitchFamily="18" charset="0"/>
                        </a:rPr>
                        <a:t>+ 1</a:t>
                      </a:r>
                      <a:endParaRPr lang="en-US" sz="2400" dirty="0">
                        <a:latin typeface="Times New Roman" pitchFamily="18" charset="0"/>
                        <a:cs typeface="Times New Roman" pitchFamily="18" charset="0"/>
                      </a:endParaRPr>
                    </a:p>
                  </a:txBody>
                  <a:tcPr/>
                </a:tc>
                <a:tc>
                  <a:txBody>
                    <a:bodyPr/>
                    <a:lstStyle/>
                    <a:p>
                      <a:r>
                        <a:rPr lang="en-US" sz="2400" dirty="0" smtClean="0">
                          <a:latin typeface="Times New Roman" pitchFamily="18" charset="0"/>
                          <a:cs typeface="Times New Roman" pitchFamily="18" charset="0"/>
                        </a:rPr>
                        <a:t>Skull bones approximate each other but do not overlap</a:t>
                      </a:r>
                      <a:endParaRPr lang="en-US" sz="2400" dirty="0">
                        <a:latin typeface="Times New Roman" pitchFamily="18" charset="0"/>
                        <a:cs typeface="Times New Roman" pitchFamily="18" charset="0"/>
                      </a:endParaRPr>
                    </a:p>
                  </a:txBody>
                  <a:tcPr/>
                </a:tc>
                <a:tc>
                  <a:txBody>
                    <a:bodyPr/>
                    <a:lstStyle/>
                    <a:p>
                      <a:r>
                        <a:rPr lang="en-US" sz="2400" dirty="0" smtClean="0">
                          <a:latin typeface="Times New Roman" pitchFamily="18" charset="0"/>
                          <a:cs typeface="Times New Roman" pitchFamily="18" charset="0"/>
                        </a:rPr>
                        <a:t>No abnormality</a:t>
                      </a:r>
                      <a:r>
                        <a:rPr lang="en-US" sz="2400" baseline="0" dirty="0" smtClean="0">
                          <a:latin typeface="Times New Roman" pitchFamily="18" charset="0"/>
                          <a:cs typeface="Times New Roman" pitchFamily="18" charset="0"/>
                        </a:rPr>
                        <a:t> </a:t>
                      </a:r>
                      <a:endParaRPr lang="en-US" sz="2400" dirty="0">
                        <a:latin typeface="Times New Roman" pitchFamily="18" charset="0"/>
                        <a:cs typeface="Times New Roman" pitchFamily="18" charset="0"/>
                      </a:endParaRPr>
                    </a:p>
                  </a:txBody>
                  <a:tcPr/>
                </a:tc>
                <a:extLst>
                  <a:ext uri="{0D108BD9-81ED-4DB2-BD59-A6C34878D82A}">
                    <a16:rowId xmlns:a16="http://schemas.microsoft.com/office/drawing/2014/main" val="10002"/>
                  </a:ext>
                </a:extLst>
              </a:tr>
              <a:tr h="1368043">
                <a:tc>
                  <a:txBody>
                    <a:bodyPr/>
                    <a:lstStyle/>
                    <a:p>
                      <a:r>
                        <a:rPr lang="en-US" sz="2400" dirty="0" smtClean="0">
                          <a:latin typeface="Times New Roman" pitchFamily="18" charset="0"/>
                          <a:cs typeface="Times New Roman" pitchFamily="18" charset="0"/>
                        </a:rPr>
                        <a:t>+ 2</a:t>
                      </a:r>
                      <a:endParaRPr lang="en-US" sz="2400" dirty="0">
                        <a:latin typeface="Times New Roman" pitchFamily="18" charset="0"/>
                        <a:cs typeface="Times New Roman" pitchFamily="18" charset="0"/>
                      </a:endParaRPr>
                    </a:p>
                  </a:txBody>
                  <a:tcPr/>
                </a:tc>
                <a:tc>
                  <a:txBody>
                    <a:bodyPr/>
                    <a:lstStyle/>
                    <a:p>
                      <a:r>
                        <a:rPr lang="en-US" sz="2400" dirty="0" smtClean="0">
                          <a:latin typeface="Times New Roman" pitchFamily="18" charset="0"/>
                          <a:cs typeface="Times New Roman" pitchFamily="18" charset="0"/>
                        </a:rPr>
                        <a:t>Skull bones overlap but can be separated</a:t>
                      </a:r>
                      <a:r>
                        <a:rPr lang="en-US" sz="2400" baseline="0" dirty="0" smtClean="0">
                          <a:latin typeface="Times New Roman" pitchFamily="18" charset="0"/>
                          <a:cs typeface="Times New Roman" pitchFamily="18" charset="0"/>
                        </a:rPr>
                        <a:t> by the examining hand </a:t>
                      </a:r>
                      <a:endParaRPr lang="en-US" sz="2400" dirty="0">
                        <a:latin typeface="Times New Roman" pitchFamily="18" charset="0"/>
                        <a:cs typeface="Times New Roman" pitchFamily="18" charset="0"/>
                      </a:endParaRPr>
                    </a:p>
                  </a:txBody>
                  <a:tcPr/>
                </a:tc>
                <a:tc>
                  <a:txBody>
                    <a:bodyPr/>
                    <a:lstStyle/>
                    <a:p>
                      <a:r>
                        <a:rPr lang="en-US" sz="2400" dirty="0" smtClean="0">
                          <a:latin typeface="Times New Roman" pitchFamily="18" charset="0"/>
                          <a:cs typeface="Times New Roman" pitchFamily="18" charset="0"/>
                        </a:rPr>
                        <a:t>Can indicate</a:t>
                      </a:r>
                      <a:r>
                        <a:rPr lang="en-US" sz="2400" baseline="0" dirty="0" smtClean="0">
                          <a:latin typeface="Times New Roman" pitchFamily="18" charset="0"/>
                          <a:cs typeface="Times New Roman" pitchFamily="18" charset="0"/>
                        </a:rPr>
                        <a:t> obstruction if in early labor or at high station</a:t>
                      </a:r>
                      <a:endParaRPr lang="en-US" sz="2400" dirty="0">
                        <a:latin typeface="Times New Roman" pitchFamily="18" charset="0"/>
                        <a:cs typeface="Times New Roman" pitchFamily="18" charset="0"/>
                      </a:endParaRPr>
                    </a:p>
                  </a:txBody>
                  <a:tcPr/>
                </a:tc>
                <a:extLst>
                  <a:ext uri="{0D108BD9-81ED-4DB2-BD59-A6C34878D82A}">
                    <a16:rowId xmlns:a16="http://schemas.microsoft.com/office/drawing/2014/main" val="10003"/>
                  </a:ext>
                </a:extLst>
              </a:tr>
              <a:tr h="1368043">
                <a:tc>
                  <a:txBody>
                    <a:bodyPr/>
                    <a:lstStyle/>
                    <a:p>
                      <a:r>
                        <a:rPr lang="en-US" sz="2400" dirty="0" smtClean="0">
                          <a:latin typeface="Times New Roman" pitchFamily="18" charset="0"/>
                          <a:cs typeface="Times New Roman" pitchFamily="18" charset="0"/>
                        </a:rPr>
                        <a:t>+ 3 </a:t>
                      </a:r>
                      <a:endParaRPr lang="en-US" sz="2400" dirty="0">
                        <a:latin typeface="Times New Roman" pitchFamily="18" charset="0"/>
                        <a:cs typeface="Times New Roman" pitchFamily="18" charset="0"/>
                      </a:endParaRPr>
                    </a:p>
                  </a:txBody>
                  <a:tcPr/>
                </a:tc>
                <a:tc>
                  <a:txBody>
                    <a:bodyPr/>
                    <a:lstStyle/>
                    <a:p>
                      <a:r>
                        <a:rPr lang="en-US" sz="2400" dirty="0" smtClean="0">
                          <a:latin typeface="Times New Roman" pitchFamily="18" charset="0"/>
                          <a:cs typeface="Times New Roman" pitchFamily="18" charset="0"/>
                        </a:rPr>
                        <a:t>Skull bones overlap and cannot</a:t>
                      </a:r>
                      <a:r>
                        <a:rPr lang="en-US" sz="2400" baseline="0" dirty="0" smtClean="0">
                          <a:latin typeface="Times New Roman" pitchFamily="18" charset="0"/>
                          <a:cs typeface="Times New Roman" pitchFamily="18" charset="0"/>
                        </a:rPr>
                        <a:t> be separated by the examining finger</a:t>
                      </a:r>
                      <a:endParaRPr lang="en-US" sz="2400" dirty="0">
                        <a:latin typeface="Times New Roman" pitchFamily="18" charset="0"/>
                        <a:cs typeface="Times New Roman" pitchFamily="18" charset="0"/>
                      </a:endParaRPr>
                    </a:p>
                  </a:txBody>
                  <a:tcPr/>
                </a:tc>
                <a:tc>
                  <a:txBody>
                    <a:bodyPr/>
                    <a:lstStyle/>
                    <a:p>
                      <a:r>
                        <a:rPr lang="en-US" sz="2400" dirty="0" smtClean="0">
                          <a:latin typeface="Times New Roman" pitchFamily="18" charset="0"/>
                          <a:cs typeface="Times New Roman" pitchFamily="18" charset="0"/>
                        </a:rPr>
                        <a:t>Indicator of obstruction </a:t>
                      </a:r>
                      <a:endParaRPr lang="en-US" sz="2400" dirty="0">
                        <a:latin typeface="Times New Roman" pitchFamily="18" charset="0"/>
                        <a:cs typeface="Times New Roman" pitchFamily="18" charset="0"/>
                      </a:endParaRPr>
                    </a:p>
                  </a:txBody>
                  <a:tcPr/>
                </a:tc>
                <a:extLst>
                  <a:ext uri="{0D108BD9-81ED-4DB2-BD59-A6C34878D82A}">
                    <a16:rowId xmlns:a16="http://schemas.microsoft.com/office/drawing/2014/main" val="10004"/>
                  </a:ext>
                </a:extLst>
              </a:tr>
            </a:tbl>
          </a:graphicData>
        </a:graphic>
      </p:graphicFrame>
      <p:sp>
        <p:nvSpPr>
          <p:cNvPr id="134173" name="Slide Number Placeholder 4"/>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BECFC087-1206-474E-8004-23C8DBB771A4}" type="slidenum">
              <a:rPr lang="en-GB" altLang="en-US" sz="1200">
                <a:solidFill>
                  <a:srgbClr val="898989"/>
                </a:solidFill>
                <a:latin typeface="Arial" panose="020B0604020202020204" pitchFamily="34" charset="0"/>
              </a:rPr>
              <a:pPr>
                <a:spcBef>
                  <a:spcPct val="0"/>
                </a:spcBef>
                <a:buFontTx/>
                <a:buNone/>
              </a:pPr>
              <a:t>16</a:t>
            </a:fld>
            <a:endParaRPr lang="en-GB" altLang="en-US" sz="1200">
              <a:solidFill>
                <a:srgbClr val="898989"/>
              </a:solidFill>
              <a:latin typeface="Arial" panose="020B0604020202020204" pitchFamily="34" charset="0"/>
            </a:endParaRPr>
          </a:p>
        </p:txBody>
      </p:sp>
    </p:spTree>
    <p:extLst>
      <p:ext uri="{BB962C8B-B14F-4D97-AF65-F5344CB8AC3E}">
        <p14:creationId xmlns:p14="http://schemas.microsoft.com/office/powerpoint/2010/main" val="2284372975"/>
      </p:ext>
    </p:extLst>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74638"/>
            <a:ext cx="8382000" cy="868362"/>
          </a:xfrm>
        </p:spPr>
        <p:txBody>
          <a:bodyPr/>
          <a:lstStyle/>
          <a:p>
            <a:pPr algn="ctr"/>
            <a:r>
              <a:rPr lang="en-US" b="1" dirty="0" smtClean="0">
                <a:solidFill>
                  <a:schemeClr val="tx1"/>
                </a:solidFill>
              </a:rPr>
              <a:t>References</a:t>
            </a:r>
            <a:r>
              <a:rPr lang="en-US" dirty="0" smtClean="0"/>
              <a:t> </a:t>
            </a:r>
            <a:endParaRPr lang="en-US" dirty="0"/>
          </a:p>
        </p:txBody>
      </p:sp>
      <p:sp>
        <p:nvSpPr>
          <p:cNvPr id="4" name="Content Placeholder 3"/>
          <p:cNvSpPr>
            <a:spLocks noGrp="1"/>
          </p:cNvSpPr>
          <p:nvPr>
            <p:ph idx="1"/>
          </p:nvPr>
        </p:nvSpPr>
        <p:spPr>
          <a:xfrm>
            <a:off x="228600" y="1447800"/>
            <a:ext cx="8686800" cy="5181600"/>
          </a:xfrm>
        </p:spPr>
        <p:txBody>
          <a:bodyPr/>
          <a:lstStyle/>
          <a:p>
            <a:pPr>
              <a:lnSpc>
                <a:spcPct val="150000"/>
              </a:lnSpc>
            </a:pPr>
            <a:r>
              <a:rPr lang="en-US" dirty="0" smtClean="0">
                <a:latin typeface="Times New Roman" panose="02020603050405020304" pitchFamily="18" charset="0"/>
                <a:cs typeface="Times New Roman" panose="02020603050405020304" pitchFamily="18" charset="0"/>
              </a:rPr>
              <a:t>Current </a:t>
            </a:r>
            <a:r>
              <a:rPr lang="en-US" dirty="0">
                <a:latin typeface="Times New Roman" panose="02020603050405020304" pitchFamily="18" charset="0"/>
                <a:cs typeface="Times New Roman" panose="02020603050405020304" pitchFamily="18" charset="0"/>
              </a:rPr>
              <a:t>Diagnosis &amp; Treatment Obstetrics &amp; Gynecology. 10th ed. United States of America: McGraw-Hill Companies; 2007. </a:t>
            </a:r>
          </a:p>
          <a:p>
            <a:pPr>
              <a:lnSpc>
                <a:spcPct val="150000"/>
              </a:lnSpc>
            </a:pPr>
            <a:r>
              <a:rPr lang="en-US" dirty="0" smtClean="0">
                <a:latin typeface="Times New Roman" panose="02020603050405020304" pitchFamily="18" charset="0"/>
                <a:cs typeface="Times New Roman" panose="02020603050405020304" pitchFamily="18" charset="0"/>
              </a:rPr>
              <a:t>Williams </a:t>
            </a:r>
            <a:r>
              <a:rPr lang="en-US" dirty="0">
                <a:latin typeface="Times New Roman" panose="02020603050405020304" pitchFamily="18" charset="0"/>
                <a:cs typeface="Times New Roman" panose="02020603050405020304" pitchFamily="18" charset="0"/>
              </a:rPr>
              <a:t>Obstetrics </a:t>
            </a:r>
            <a:r>
              <a:rPr lang="en-US" dirty="0" smtClean="0">
                <a:latin typeface="Times New Roman" panose="02020603050405020304" pitchFamily="18" charset="0"/>
                <a:cs typeface="Times New Roman" panose="02020603050405020304" pitchFamily="18" charset="0"/>
              </a:rPr>
              <a:t>24</a:t>
            </a:r>
            <a:r>
              <a:rPr lang="en-US" baseline="30000" dirty="0" smtClean="0">
                <a:latin typeface="Times New Roman" panose="02020603050405020304" pitchFamily="18" charset="0"/>
                <a:cs typeface="Times New Roman" panose="02020603050405020304" pitchFamily="18" charset="0"/>
              </a:rPr>
              <a:t>th</a:t>
            </a:r>
            <a:r>
              <a:rPr lang="en-US"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ed. USA: </a:t>
            </a:r>
            <a:endParaRPr lang="en-US" dirty="0" smtClean="0">
              <a:latin typeface="Times New Roman" panose="02020603050405020304" pitchFamily="18" charset="0"/>
              <a:cs typeface="Times New Roman" panose="02020603050405020304" pitchFamily="18" charset="0"/>
            </a:endParaRPr>
          </a:p>
          <a:p>
            <a:pPr>
              <a:lnSpc>
                <a:spcPct val="150000"/>
              </a:lnSpc>
            </a:pPr>
            <a:r>
              <a:rPr lang="en-US" dirty="0" smtClean="0">
                <a:latin typeface="Times New Roman" panose="02020603050405020304" pitchFamily="18" charset="0"/>
                <a:cs typeface="Times New Roman" panose="02020603050405020304" pitchFamily="18" charset="0"/>
              </a:rPr>
              <a:t>Bennett</a:t>
            </a:r>
            <a:r>
              <a:rPr lang="en-US" dirty="0">
                <a:latin typeface="Times New Roman" panose="02020603050405020304" pitchFamily="18" charset="0"/>
                <a:cs typeface="Times New Roman" panose="02020603050405020304" pitchFamily="18" charset="0"/>
              </a:rPr>
              <a:t>. Myles' Textbook for Midwives 14</a:t>
            </a:r>
            <a:r>
              <a:rPr lang="en-US" baseline="30000" dirty="0">
                <a:latin typeface="Times New Roman" panose="02020603050405020304" pitchFamily="18" charset="0"/>
                <a:cs typeface="Times New Roman" panose="02020603050405020304" pitchFamily="18" charset="0"/>
              </a:rPr>
              <a:t>th</a:t>
            </a:r>
            <a:r>
              <a:rPr lang="en-US" dirty="0">
                <a:latin typeface="Times New Roman" panose="02020603050405020304" pitchFamily="18" charset="0"/>
                <a:cs typeface="Times New Roman" panose="02020603050405020304" pitchFamily="18" charset="0"/>
              </a:rPr>
              <a:t> /15</a:t>
            </a:r>
            <a:r>
              <a:rPr lang="en-US" baseline="30000" dirty="0">
                <a:latin typeface="Times New Roman" panose="02020603050405020304" pitchFamily="18" charset="0"/>
                <a:cs typeface="Times New Roman" panose="02020603050405020304" pitchFamily="18" charset="0"/>
              </a:rPr>
              <a:t>th</a:t>
            </a:r>
            <a:r>
              <a:rPr lang="en-US" dirty="0">
                <a:latin typeface="Times New Roman" panose="02020603050405020304" pitchFamily="18" charset="0"/>
                <a:cs typeface="Times New Roman" panose="02020603050405020304" pitchFamily="18" charset="0"/>
              </a:rPr>
              <a:t> edition, Great Britain.</a:t>
            </a:r>
          </a:p>
          <a:p>
            <a:pPr marL="0" indent="0">
              <a:buNone/>
            </a:pPr>
            <a:endParaRPr lang="en-US" dirty="0"/>
          </a:p>
          <a:p>
            <a:pPr marL="0" indent="0">
              <a:buNone/>
            </a:pPr>
            <a:endParaRPr lang="en-US" dirty="0"/>
          </a:p>
          <a:p>
            <a:endParaRPr lang="en-US" dirty="0"/>
          </a:p>
        </p:txBody>
      </p:sp>
      <p:sp>
        <p:nvSpPr>
          <p:cNvPr id="3" name="Slide Number Placeholder 2"/>
          <p:cNvSpPr>
            <a:spLocks noGrp="1"/>
          </p:cNvSpPr>
          <p:nvPr>
            <p:ph type="sldNum" sz="quarter" idx="12"/>
          </p:nvPr>
        </p:nvSpPr>
        <p:spPr/>
        <p:txBody>
          <a:bodyPr/>
          <a:lstStyle/>
          <a:p>
            <a:fld id="{5EAFE128-8FD5-4EE7-96F6-5DC8415E4325}" type="slidenum">
              <a:rPr lang="en-US" smtClean="0"/>
              <a:t>17</a:t>
            </a:fld>
            <a:endParaRPr lang="en-US"/>
          </a:p>
        </p:txBody>
      </p:sp>
    </p:spTree>
    <p:extLst>
      <p:ext uri="{BB962C8B-B14F-4D97-AF65-F5344CB8AC3E}">
        <p14:creationId xmlns:p14="http://schemas.microsoft.com/office/powerpoint/2010/main" val="280032612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rot="20393269">
            <a:off x="1026333" y="1738345"/>
            <a:ext cx="7620000" cy="2773443"/>
          </a:xfrm>
          <a:blipFill>
            <a:blip r:embed="rId2"/>
            <a:tile tx="0" ty="0" sx="100000" sy="100000" flip="none" algn="tl"/>
          </a:blipFill>
        </p:spPr>
        <p:txBody>
          <a:bodyPr/>
          <a:lstStyle/>
          <a:p>
            <a:pPr marL="0" indent="0">
              <a:buNone/>
            </a:pPr>
            <a:r>
              <a:rPr lang="en-US" dirty="0" smtClean="0"/>
              <a:t>              </a:t>
            </a:r>
          </a:p>
          <a:p>
            <a:pPr marL="0" indent="0">
              <a:buNone/>
            </a:pPr>
            <a:endParaRPr lang="en-US" b="1" dirty="0">
              <a:solidFill>
                <a:srgbClr val="0070C0"/>
              </a:solidFill>
              <a:latin typeface="Algerian" pitchFamily="82" charset="0"/>
            </a:endParaRPr>
          </a:p>
          <a:p>
            <a:pPr marL="0" indent="0">
              <a:buNone/>
            </a:pPr>
            <a:r>
              <a:rPr lang="en-US" b="1" dirty="0" smtClean="0">
                <a:solidFill>
                  <a:srgbClr val="0070C0"/>
                </a:solidFill>
                <a:latin typeface="Algerian" pitchFamily="82" charset="0"/>
              </a:rPr>
              <a:t>                   </a:t>
            </a:r>
            <a:r>
              <a:rPr lang="en-US" sz="6600" b="1" dirty="0" smtClean="0">
                <a:solidFill>
                  <a:srgbClr val="0070C0"/>
                </a:solidFill>
                <a:latin typeface="Algerian" pitchFamily="82" charset="0"/>
              </a:rPr>
              <a:t>THANK YOU!!!</a:t>
            </a:r>
            <a:endParaRPr lang="en-US" sz="6600" b="1" dirty="0">
              <a:solidFill>
                <a:srgbClr val="0070C0"/>
              </a:solidFill>
              <a:latin typeface="Algerian" pitchFamily="82" charset="0"/>
            </a:endParaRPr>
          </a:p>
        </p:txBody>
      </p:sp>
      <p:sp>
        <p:nvSpPr>
          <p:cNvPr id="4" name="Slide Number Placeholder 3"/>
          <p:cNvSpPr>
            <a:spLocks noGrp="1"/>
          </p:cNvSpPr>
          <p:nvPr>
            <p:ph type="sldNum" sz="quarter" idx="12"/>
          </p:nvPr>
        </p:nvSpPr>
        <p:spPr/>
        <p:txBody>
          <a:bodyPr/>
          <a:lstStyle/>
          <a:p>
            <a:fld id="{5EAFE128-8FD5-4EE7-96F6-5DC8415E4325}" type="slidenum">
              <a:rPr lang="en-US" smtClean="0"/>
              <a:t>18</a:t>
            </a:fld>
            <a:endParaRPr lang="en-US"/>
          </a:p>
        </p:txBody>
      </p:sp>
    </p:spTree>
    <p:extLst>
      <p:ext uri="{BB962C8B-B14F-4D97-AF65-F5344CB8AC3E}">
        <p14:creationId xmlns:p14="http://schemas.microsoft.com/office/powerpoint/2010/main" val="1142488789"/>
      </p:ext>
    </p:extLst>
  </p:cSld>
  <p:clrMapOvr>
    <a:masterClrMapping/>
  </p:clrMapOvr>
  <p:transition spd="slow">
    <p:randomBar dir="vert"/>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152400"/>
            <a:ext cx="8458200" cy="533400"/>
          </a:xfrm>
        </p:spPr>
        <p:txBody>
          <a:bodyPr>
            <a:normAutofit fontScale="90000"/>
          </a:bodyPr>
          <a:lstStyle/>
          <a:p>
            <a:r>
              <a:rPr lang="en-US" b="1" dirty="0" smtClean="0">
                <a:solidFill>
                  <a:srgbClr val="7030A0"/>
                </a:solidFill>
                <a:latin typeface="+mn-lt"/>
              </a:rPr>
              <a:t>Fetal skull </a:t>
            </a:r>
            <a:endParaRPr lang="en-US" b="1" dirty="0">
              <a:solidFill>
                <a:srgbClr val="7030A0"/>
              </a:solidFill>
              <a:latin typeface="+mn-lt"/>
            </a:endParaRPr>
          </a:p>
        </p:txBody>
      </p:sp>
      <p:sp>
        <p:nvSpPr>
          <p:cNvPr id="3" name="Content Placeholder 2"/>
          <p:cNvSpPr>
            <a:spLocks noGrp="1"/>
          </p:cNvSpPr>
          <p:nvPr>
            <p:ph idx="1"/>
          </p:nvPr>
        </p:nvSpPr>
        <p:spPr>
          <a:xfrm>
            <a:off x="0" y="457200"/>
            <a:ext cx="9144000" cy="6324600"/>
          </a:xfrm>
        </p:spPr>
        <p:txBody>
          <a:bodyPr>
            <a:noAutofit/>
          </a:bodyPr>
          <a:lstStyle/>
          <a:p>
            <a:pPr algn="just"/>
            <a:r>
              <a:rPr lang="en-US" sz="3200" dirty="0" smtClean="0"/>
              <a:t>a bony like cavity which contains &amp; protects the delicate brain.</a:t>
            </a:r>
          </a:p>
          <a:p>
            <a:pPr algn="just"/>
            <a:r>
              <a:rPr lang="en-US" sz="3200" dirty="0" smtClean="0"/>
              <a:t>The </a:t>
            </a:r>
            <a:r>
              <a:rPr lang="en-US" sz="3200" dirty="0"/>
              <a:t>fetal </a:t>
            </a:r>
            <a:r>
              <a:rPr lang="en-US" sz="3200" dirty="0" smtClean="0"/>
              <a:t>head </a:t>
            </a:r>
            <a:r>
              <a:rPr lang="en-US" sz="3200" dirty="0"/>
              <a:t>is </a:t>
            </a:r>
            <a:r>
              <a:rPr lang="en-US" sz="3200" dirty="0">
                <a:solidFill>
                  <a:srgbClr val="FF0000"/>
                </a:solidFill>
              </a:rPr>
              <a:t>the most difficult </a:t>
            </a:r>
            <a:r>
              <a:rPr lang="en-US" sz="3200" dirty="0"/>
              <a:t>part of the </a:t>
            </a:r>
            <a:r>
              <a:rPr lang="en-US" sz="3200" dirty="0" smtClean="0"/>
              <a:t>body </a:t>
            </a:r>
            <a:r>
              <a:rPr lang="en-US" sz="3200" dirty="0"/>
              <a:t>to pass through the mother’s pelvic </a:t>
            </a:r>
            <a:r>
              <a:rPr lang="en-US" sz="3200" dirty="0" smtClean="0"/>
              <a:t>canal whether </a:t>
            </a:r>
            <a:r>
              <a:rPr lang="en-US" sz="3200" dirty="0"/>
              <a:t>it comes first or </a:t>
            </a:r>
            <a:r>
              <a:rPr lang="en-US" sz="3200" dirty="0" smtClean="0"/>
              <a:t>last, </a:t>
            </a:r>
            <a:r>
              <a:rPr lang="en-US" sz="3200" dirty="0"/>
              <a:t>due to the hard bony nature of the skull. </a:t>
            </a:r>
            <a:endParaRPr lang="en-US" sz="3200" dirty="0" smtClean="0"/>
          </a:p>
          <a:p>
            <a:pPr algn="just"/>
            <a:r>
              <a:rPr lang="en-US" sz="3200" dirty="0" smtClean="0"/>
              <a:t>Understanding </a:t>
            </a:r>
            <a:r>
              <a:rPr lang="en-US" sz="3200" dirty="0"/>
              <a:t>the anatomy of the fetal skull and its diameter will help you </a:t>
            </a:r>
            <a:r>
              <a:rPr lang="en-US" sz="3200" dirty="0" smtClean="0"/>
              <a:t>recognize </a:t>
            </a:r>
            <a:r>
              <a:rPr lang="en-US" sz="3200" dirty="0"/>
              <a:t>how a labour is progressing, and whether the baby’s head is ‘presenting’ correctly as it comes down the birth canal. </a:t>
            </a:r>
            <a:endParaRPr lang="en-US" sz="3200" dirty="0" smtClean="0"/>
          </a:p>
          <a:p>
            <a:pPr algn="just"/>
            <a:r>
              <a:rPr lang="en-US" sz="3200" dirty="0" smtClean="0"/>
              <a:t>From </a:t>
            </a:r>
            <a:r>
              <a:rPr lang="en-US" sz="3200" dirty="0"/>
              <a:t>an obstetrical viewpoint, the fetal head size is important because an essential </a:t>
            </a:r>
            <a:r>
              <a:rPr lang="en-US" sz="3200" dirty="0">
                <a:solidFill>
                  <a:srgbClr val="FF0000"/>
                </a:solidFill>
              </a:rPr>
              <a:t>feature of labor is the adaptation between the head and the maternal bony pelvis. </a:t>
            </a:r>
            <a:endParaRPr lang="en-US" sz="3200" dirty="0" smtClean="0">
              <a:solidFill>
                <a:srgbClr val="FF0000"/>
              </a:solidFill>
            </a:endParaRPr>
          </a:p>
          <a:p>
            <a:pPr marL="0" indent="0" algn="just">
              <a:buNone/>
            </a:pPr>
            <a:endParaRPr lang="en-US" sz="3200" dirty="0"/>
          </a:p>
        </p:txBody>
      </p:sp>
      <p:sp>
        <p:nvSpPr>
          <p:cNvPr id="4" name="Slide Number Placeholder 3"/>
          <p:cNvSpPr>
            <a:spLocks noGrp="1"/>
          </p:cNvSpPr>
          <p:nvPr>
            <p:ph type="sldNum" sz="quarter" idx="12"/>
          </p:nvPr>
        </p:nvSpPr>
        <p:spPr>
          <a:xfrm>
            <a:off x="8686800" y="6404429"/>
            <a:ext cx="457200" cy="457200"/>
          </a:xfrm>
        </p:spPr>
        <p:txBody>
          <a:bodyPr/>
          <a:lstStyle/>
          <a:p>
            <a:fld id="{5EAFE128-8FD5-4EE7-96F6-5DC8415E4325}" type="slidenum">
              <a:rPr lang="en-US" smtClean="0"/>
              <a:t>2</a:t>
            </a:fld>
            <a:endParaRPr lang="en-US" dirty="0"/>
          </a:p>
        </p:txBody>
      </p:sp>
    </p:spTree>
    <p:extLst>
      <p:ext uri="{BB962C8B-B14F-4D97-AF65-F5344CB8AC3E}">
        <p14:creationId xmlns:p14="http://schemas.microsoft.com/office/powerpoint/2010/main" val="401558299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76200" y="838200"/>
            <a:ext cx="8915400" cy="5181600"/>
          </a:xfrm>
        </p:spPr>
        <p:txBody>
          <a:bodyPr>
            <a:normAutofit/>
          </a:bodyPr>
          <a:lstStyle/>
          <a:p>
            <a:pPr algn="just"/>
            <a:r>
              <a:rPr lang="en-US" sz="3200" dirty="0"/>
              <a:t>Only a comparatively small part of the head at term is represented by the face. </a:t>
            </a:r>
            <a:endParaRPr lang="en-US" sz="3200" dirty="0" smtClean="0"/>
          </a:p>
          <a:p>
            <a:pPr algn="just"/>
            <a:r>
              <a:rPr lang="en-US" sz="3200" dirty="0" smtClean="0"/>
              <a:t>The </a:t>
            </a:r>
            <a:r>
              <a:rPr lang="en-US" sz="3200" dirty="0"/>
              <a:t>rest of the head is composed of the firm skull, which is made up of two frontal, two parietal, and two temporal bones, along with the upper portion of the occipital bone and the wings of the sphenoid. </a:t>
            </a:r>
            <a:endParaRPr lang="en-US" sz="3200" dirty="0" smtClean="0"/>
          </a:p>
          <a:p>
            <a:pPr algn="just"/>
            <a:r>
              <a:rPr lang="en-US" sz="3200" dirty="0" smtClean="0"/>
              <a:t>These </a:t>
            </a:r>
            <a:r>
              <a:rPr lang="en-US" sz="3200" dirty="0"/>
              <a:t>bones are separated by membranous spaces that are termed </a:t>
            </a:r>
            <a:r>
              <a:rPr lang="en-US" sz="3200" dirty="0" smtClean="0"/>
              <a:t>as </a:t>
            </a:r>
            <a:r>
              <a:rPr lang="en-US" sz="3200" i="1" dirty="0" smtClean="0"/>
              <a:t>sutures.</a:t>
            </a:r>
          </a:p>
          <a:p>
            <a:pPr algn="just"/>
            <a:endParaRPr lang="en-US" sz="3200" dirty="0"/>
          </a:p>
        </p:txBody>
      </p:sp>
      <p:sp>
        <p:nvSpPr>
          <p:cNvPr id="3" name="Slide Number Placeholder 2"/>
          <p:cNvSpPr>
            <a:spLocks noGrp="1"/>
          </p:cNvSpPr>
          <p:nvPr>
            <p:ph type="sldNum" sz="quarter" idx="12"/>
          </p:nvPr>
        </p:nvSpPr>
        <p:spPr/>
        <p:txBody>
          <a:bodyPr/>
          <a:lstStyle/>
          <a:p>
            <a:fld id="{5EAFE128-8FD5-4EE7-96F6-5DC8415E4325}" type="slidenum">
              <a:rPr lang="en-US" smtClean="0"/>
              <a:t>3</a:t>
            </a:fld>
            <a:endParaRPr lang="en-US"/>
          </a:p>
        </p:txBody>
      </p:sp>
    </p:spTree>
    <p:extLst>
      <p:ext uri="{BB962C8B-B14F-4D97-AF65-F5344CB8AC3E}">
        <p14:creationId xmlns:p14="http://schemas.microsoft.com/office/powerpoint/2010/main" val="133551587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152400"/>
            <a:ext cx="8382000" cy="609600"/>
          </a:xfrm>
        </p:spPr>
        <p:txBody>
          <a:bodyPr>
            <a:normAutofit/>
          </a:bodyPr>
          <a:lstStyle/>
          <a:p>
            <a:r>
              <a:rPr lang="en-US" b="1" dirty="0" smtClean="0">
                <a:solidFill>
                  <a:srgbClr val="7030A0"/>
                </a:solidFill>
                <a:latin typeface="+mn-lt"/>
              </a:rPr>
              <a:t>Sutures </a:t>
            </a:r>
            <a:endParaRPr lang="en-US" b="1" dirty="0">
              <a:solidFill>
                <a:srgbClr val="7030A0"/>
              </a:solidFill>
              <a:latin typeface="+mn-lt"/>
            </a:endParaRPr>
          </a:p>
        </p:txBody>
      </p:sp>
      <p:sp>
        <p:nvSpPr>
          <p:cNvPr id="4" name="Content Placeholder 3"/>
          <p:cNvSpPr>
            <a:spLocks noGrp="1"/>
          </p:cNvSpPr>
          <p:nvPr>
            <p:ph idx="1"/>
          </p:nvPr>
        </p:nvSpPr>
        <p:spPr>
          <a:xfrm>
            <a:off x="152400" y="838200"/>
            <a:ext cx="8839200" cy="5791200"/>
          </a:xfrm>
        </p:spPr>
        <p:txBody>
          <a:bodyPr>
            <a:normAutofit/>
          </a:bodyPr>
          <a:lstStyle/>
          <a:p>
            <a:pPr marL="0" indent="0" algn="just">
              <a:buNone/>
            </a:pPr>
            <a:r>
              <a:rPr lang="en-US" sz="3200" dirty="0" smtClean="0"/>
              <a:t>Are cranial joints. The most </a:t>
            </a:r>
            <a:r>
              <a:rPr lang="en-US" sz="3200" dirty="0"/>
              <a:t>important sutures </a:t>
            </a:r>
            <a:r>
              <a:rPr lang="en-US" sz="3200" dirty="0" smtClean="0"/>
              <a:t>are: </a:t>
            </a:r>
          </a:p>
          <a:p>
            <a:pPr algn="just">
              <a:buFont typeface="Wingdings" pitchFamily="2" charset="2"/>
              <a:buChar char="Ø"/>
            </a:pPr>
            <a:r>
              <a:rPr lang="en-US" sz="3200" dirty="0"/>
              <a:t>T</a:t>
            </a:r>
            <a:r>
              <a:rPr lang="en-US" sz="3200" dirty="0" smtClean="0"/>
              <a:t>he </a:t>
            </a:r>
            <a:r>
              <a:rPr lang="en-US" sz="3200" b="1" dirty="0"/>
              <a:t>frontal</a:t>
            </a:r>
            <a:r>
              <a:rPr lang="en-US" sz="3200" dirty="0"/>
              <a:t>, between the two frontal bones; </a:t>
            </a:r>
            <a:endParaRPr lang="en-US" sz="3200" dirty="0" smtClean="0"/>
          </a:p>
          <a:p>
            <a:pPr algn="just">
              <a:buFont typeface="Wingdings" pitchFamily="2" charset="2"/>
              <a:buChar char="Ø"/>
            </a:pPr>
            <a:r>
              <a:rPr lang="en-US" sz="3200" dirty="0"/>
              <a:t>T</a:t>
            </a:r>
            <a:r>
              <a:rPr lang="en-US" sz="3200" dirty="0" smtClean="0"/>
              <a:t>he </a:t>
            </a:r>
            <a:r>
              <a:rPr lang="en-US" sz="3200" b="1" dirty="0"/>
              <a:t>sagittal</a:t>
            </a:r>
            <a:r>
              <a:rPr lang="en-US" sz="3200" dirty="0"/>
              <a:t>, between the two parietal bones; </a:t>
            </a:r>
            <a:endParaRPr lang="en-US" sz="3200" dirty="0" smtClean="0"/>
          </a:p>
          <a:p>
            <a:pPr algn="just">
              <a:buFont typeface="Wingdings" pitchFamily="2" charset="2"/>
              <a:buChar char="Ø"/>
            </a:pPr>
            <a:r>
              <a:rPr lang="en-US" sz="3200" dirty="0" smtClean="0"/>
              <a:t>The </a:t>
            </a:r>
            <a:r>
              <a:rPr lang="en-US" sz="3200" dirty="0"/>
              <a:t>two </a:t>
            </a:r>
            <a:r>
              <a:rPr lang="en-US" sz="3200" b="1" dirty="0"/>
              <a:t>coronal</a:t>
            </a:r>
            <a:r>
              <a:rPr lang="en-US" sz="3200" dirty="0"/>
              <a:t>, between the frontal and parietal bones; and </a:t>
            </a:r>
            <a:endParaRPr lang="en-US" sz="3200" dirty="0" smtClean="0"/>
          </a:p>
          <a:p>
            <a:pPr algn="just">
              <a:buFont typeface="Wingdings" pitchFamily="2" charset="2"/>
              <a:buChar char="Ø"/>
            </a:pPr>
            <a:r>
              <a:rPr lang="en-US" sz="3200" dirty="0"/>
              <a:t>T</a:t>
            </a:r>
            <a:r>
              <a:rPr lang="en-US" sz="3200" dirty="0" smtClean="0"/>
              <a:t>he </a:t>
            </a:r>
            <a:r>
              <a:rPr lang="en-US" sz="3200" dirty="0"/>
              <a:t>two </a:t>
            </a:r>
            <a:r>
              <a:rPr lang="en-US" sz="3200" b="1" dirty="0" smtClean="0"/>
              <a:t>lambdoidal</a:t>
            </a:r>
            <a:r>
              <a:rPr lang="en-US" sz="3200" dirty="0" smtClean="0"/>
              <a:t>, </a:t>
            </a:r>
            <a:r>
              <a:rPr lang="en-US" sz="3200" dirty="0"/>
              <a:t>between the posterior margins of the parietal bones and upper margin of the occipital bone. </a:t>
            </a:r>
            <a:endParaRPr lang="en-US" sz="3200" dirty="0" smtClean="0"/>
          </a:p>
          <a:p>
            <a:pPr algn="just"/>
            <a:endParaRPr lang="en-US" sz="3200" dirty="0"/>
          </a:p>
        </p:txBody>
      </p:sp>
      <p:sp>
        <p:nvSpPr>
          <p:cNvPr id="3" name="Slide Number Placeholder 2"/>
          <p:cNvSpPr>
            <a:spLocks noGrp="1"/>
          </p:cNvSpPr>
          <p:nvPr>
            <p:ph type="sldNum" sz="quarter" idx="12"/>
          </p:nvPr>
        </p:nvSpPr>
        <p:spPr/>
        <p:txBody>
          <a:bodyPr/>
          <a:lstStyle/>
          <a:p>
            <a:fld id="{5EAFE128-8FD5-4EE7-96F6-5DC8415E4325}" type="slidenum">
              <a:rPr lang="en-US" smtClean="0"/>
              <a:t>4</a:t>
            </a:fld>
            <a:endParaRPr lang="en-US"/>
          </a:p>
        </p:txBody>
      </p:sp>
    </p:spTree>
    <p:extLst>
      <p:ext uri="{BB962C8B-B14F-4D97-AF65-F5344CB8AC3E}">
        <p14:creationId xmlns:p14="http://schemas.microsoft.com/office/powerpoint/2010/main" val="321282810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type="title"/>
          </p:nvPr>
        </p:nvSpPr>
        <p:spPr>
          <a:xfrm>
            <a:off x="304800" y="152400"/>
            <a:ext cx="8382000" cy="609600"/>
          </a:xfrm>
        </p:spPr>
        <p:txBody>
          <a:bodyPr>
            <a:normAutofit/>
          </a:bodyPr>
          <a:lstStyle/>
          <a:p>
            <a:r>
              <a:rPr lang="en-US" b="1" dirty="0" smtClean="0">
                <a:solidFill>
                  <a:srgbClr val="7030A0"/>
                </a:solidFill>
                <a:latin typeface="+mn-lt"/>
              </a:rPr>
              <a:t>Fontanels </a:t>
            </a:r>
            <a:endParaRPr lang="en-US" b="1" dirty="0">
              <a:solidFill>
                <a:srgbClr val="7030A0"/>
              </a:solidFill>
              <a:latin typeface="+mn-lt"/>
            </a:endParaRPr>
          </a:p>
        </p:txBody>
      </p:sp>
      <p:sp>
        <p:nvSpPr>
          <p:cNvPr id="4" name="Content Placeholder 3"/>
          <p:cNvSpPr>
            <a:spLocks noGrp="1"/>
          </p:cNvSpPr>
          <p:nvPr>
            <p:ph idx="1"/>
          </p:nvPr>
        </p:nvSpPr>
        <p:spPr>
          <a:xfrm>
            <a:off x="76200" y="533400"/>
            <a:ext cx="8915400" cy="5486400"/>
          </a:xfrm>
        </p:spPr>
        <p:txBody>
          <a:bodyPr>
            <a:normAutofit/>
          </a:bodyPr>
          <a:lstStyle/>
          <a:p>
            <a:pPr algn="just"/>
            <a:r>
              <a:rPr lang="en-US" sz="3200" dirty="0" smtClean="0"/>
              <a:t>Fontanels: </a:t>
            </a:r>
            <a:r>
              <a:rPr lang="en-US" sz="3200" dirty="0"/>
              <a:t>irregular </a:t>
            </a:r>
            <a:r>
              <a:rPr lang="en-US" sz="3200" dirty="0" smtClean="0"/>
              <a:t>spaces at where sutures meet together (</a:t>
            </a:r>
            <a:r>
              <a:rPr lang="en-US" sz="3200" dirty="0"/>
              <a:t>see the next Fig.). </a:t>
            </a:r>
            <a:r>
              <a:rPr lang="en-US" sz="3200" dirty="0" smtClean="0"/>
              <a:t>These include </a:t>
            </a:r>
          </a:p>
          <a:p>
            <a:pPr algn="just"/>
            <a:r>
              <a:rPr lang="en-US" sz="3200" dirty="0" smtClean="0"/>
              <a:t>The </a:t>
            </a:r>
            <a:r>
              <a:rPr lang="en-US" sz="3200" dirty="0"/>
              <a:t>greater, or </a:t>
            </a:r>
            <a:r>
              <a:rPr lang="en-US" sz="3200" b="1" dirty="0"/>
              <a:t>anterior</a:t>
            </a:r>
            <a:r>
              <a:rPr lang="en-US" sz="3200" dirty="0"/>
              <a:t>, fontanel is a </a:t>
            </a:r>
            <a:r>
              <a:rPr lang="en-US" sz="3200" dirty="0" smtClean="0"/>
              <a:t>lozenge (rhombus) shaped space </a:t>
            </a:r>
            <a:r>
              <a:rPr lang="en-US" sz="3200" dirty="0"/>
              <a:t>that is situated at the junction of the </a:t>
            </a:r>
            <a:r>
              <a:rPr lang="en-US" sz="3200" dirty="0" smtClean="0"/>
              <a:t>sagittal, </a:t>
            </a:r>
            <a:r>
              <a:rPr lang="en-US" sz="3200" dirty="0"/>
              <a:t>the </a:t>
            </a:r>
            <a:r>
              <a:rPr lang="en-US" sz="3200" dirty="0" smtClean="0"/>
              <a:t>coronal and the frontal  </a:t>
            </a:r>
            <a:r>
              <a:rPr lang="en-US" sz="3200" dirty="0"/>
              <a:t>sutures. </a:t>
            </a:r>
            <a:endParaRPr lang="en-US" sz="3200" dirty="0" smtClean="0"/>
          </a:p>
          <a:p>
            <a:pPr algn="just"/>
            <a:r>
              <a:rPr lang="en-US" sz="3200" dirty="0" smtClean="0"/>
              <a:t>The </a:t>
            </a:r>
            <a:r>
              <a:rPr lang="en-US" sz="3200" dirty="0"/>
              <a:t>lesser, or </a:t>
            </a:r>
            <a:r>
              <a:rPr lang="en-US" sz="3200" b="1" dirty="0"/>
              <a:t>posterior</a:t>
            </a:r>
            <a:r>
              <a:rPr lang="en-US" sz="3200" dirty="0"/>
              <a:t>, fontanel is represented by a small triangular area at the intersection of the sagittal and </a:t>
            </a:r>
            <a:r>
              <a:rPr lang="en-US" sz="3200" dirty="0" smtClean="0"/>
              <a:t>lambdoidal  </a:t>
            </a:r>
            <a:r>
              <a:rPr lang="en-US" sz="3200" dirty="0"/>
              <a:t>sutures</a:t>
            </a:r>
            <a:r>
              <a:rPr lang="en-US" sz="3200" dirty="0" smtClean="0"/>
              <a:t>.</a:t>
            </a:r>
            <a:endParaRPr lang="en-US" sz="3200" dirty="0"/>
          </a:p>
        </p:txBody>
      </p:sp>
      <p:sp>
        <p:nvSpPr>
          <p:cNvPr id="3" name="Slide Number Placeholder 2"/>
          <p:cNvSpPr>
            <a:spLocks noGrp="1"/>
          </p:cNvSpPr>
          <p:nvPr>
            <p:ph type="sldNum" sz="quarter" idx="12"/>
          </p:nvPr>
        </p:nvSpPr>
        <p:spPr/>
        <p:txBody>
          <a:bodyPr/>
          <a:lstStyle/>
          <a:p>
            <a:fld id="{5EAFE128-8FD5-4EE7-96F6-5DC8415E4325}" type="slidenum">
              <a:rPr lang="en-US" smtClean="0"/>
              <a:t>5</a:t>
            </a:fld>
            <a:endParaRPr lang="en-US"/>
          </a:p>
        </p:txBody>
      </p:sp>
    </p:spTree>
    <p:extLst>
      <p:ext uri="{BB962C8B-B14F-4D97-AF65-F5344CB8AC3E}">
        <p14:creationId xmlns:p14="http://schemas.microsoft.com/office/powerpoint/2010/main" val="285019088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5EAFE128-8FD5-4EE7-96F6-5DC8415E4325}" type="slidenum">
              <a:rPr lang="en-US" smtClean="0"/>
              <a:t>6</a:t>
            </a:fld>
            <a:endParaRPr lang="en-US"/>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 y="152400"/>
            <a:ext cx="8839200" cy="64007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01558299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0"/>
            <a:ext cx="8534400" cy="762000"/>
          </a:xfrm>
        </p:spPr>
        <p:txBody>
          <a:bodyPr>
            <a:normAutofit/>
          </a:bodyPr>
          <a:lstStyle/>
          <a:p>
            <a:r>
              <a:rPr lang="en-US" b="1" dirty="0" smtClean="0">
                <a:solidFill>
                  <a:srgbClr val="0070C0"/>
                </a:solidFill>
              </a:rPr>
              <a:t>Regions and land marks of the fetal skull</a:t>
            </a:r>
            <a:endParaRPr lang="en-US" b="1" dirty="0">
              <a:solidFill>
                <a:srgbClr val="0070C0"/>
              </a:solidFill>
            </a:endParaRPr>
          </a:p>
        </p:txBody>
      </p:sp>
      <p:sp>
        <p:nvSpPr>
          <p:cNvPr id="4" name="Content Placeholder 3"/>
          <p:cNvSpPr>
            <a:spLocks noGrp="1"/>
          </p:cNvSpPr>
          <p:nvPr>
            <p:ph idx="1"/>
          </p:nvPr>
        </p:nvSpPr>
        <p:spPr>
          <a:xfrm>
            <a:off x="152400" y="838200"/>
            <a:ext cx="8534400" cy="5181600"/>
          </a:xfrm>
        </p:spPr>
        <p:txBody>
          <a:bodyPr>
            <a:noAutofit/>
          </a:bodyPr>
          <a:lstStyle/>
          <a:p>
            <a:pPr algn="just"/>
            <a:r>
              <a:rPr lang="en-US" sz="3200" dirty="0" smtClean="0"/>
              <a:t>Skull is divided into </a:t>
            </a:r>
            <a:r>
              <a:rPr lang="en-US" sz="3200" dirty="0" smtClean="0">
                <a:solidFill>
                  <a:srgbClr val="FF0000"/>
                </a:solidFill>
              </a:rPr>
              <a:t>vault</a:t>
            </a:r>
            <a:r>
              <a:rPr lang="en-US" sz="3200" dirty="0" smtClean="0"/>
              <a:t>, </a:t>
            </a:r>
            <a:r>
              <a:rPr lang="en-US" sz="3200" dirty="0" smtClean="0">
                <a:solidFill>
                  <a:srgbClr val="FF0000"/>
                </a:solidFill>
              </a:rPr>
              <a:t>base</a:t>
            </a:r>
            <a:r>
              <a:rPr lang="en-US" sz="3200" dirty="0" smtClean="0"/>
              <a:t> and the </a:t>
            </a:r>
            <a:r>
              <a:rPr lang="en-US" sz="3200" dirty="0" smtClean="0">
                <a:solidFill>
                  <a:srgbClr val="FF0000"/>
                </a:solidFill>
              </a:rPr>
              <a:t>face</a:t>
            </a:r>
            <a:r>
              <a:rPr lang="en-US" sz="3200" dirty="0" smtClean="0"/>
              <a:t>.</a:t>
            </a:r>
          </a:p>
          <a:p>
            <a:pPr algn="just"/>
            <a:r>
              <a:rPr lang="en-US" sz="3200" dirty="0" smtClean="0"/>
              <a:t>Vault is large dome shaped  part above the imaginary line drawn b/n the orbital ridges and nape of the neck. In the vault the bones are slightly pliable at birth allowing the skull to alter slightly in its shape during birth.</a:t>
            </a:r>
          </a:p>
          <a:p>
            <a:pPr algn="just"/>
            <a:r>
              <a:rPr lang="en-US" sz="3200" dirty="0" smtClean="0"/>
              <a:t>The base is composed of bones that are firmly united to protect the vital centers in the medulla.</a:t>
            </a:r>
          </a:p>
          <a:p>
            <a:pPr algn="just"/>
            <a:r>
              <a:rPr lang="en-US" sz="3200" dirty="0" smtClean="0"/>
              <a:t>The face is composed of 14 small bones w/c are firmly united and non compressible.  </a:t>
            </a:r>
            <a:endParaRPr lang="en-US" sz="3200" dirty="0"/>
          </a:p>
        </p:txBody>
      </p:sp>
      <p:sp>
        <p:nvSpPr>
          <p:cNvPr id="3" name="Slide Number Placeholder 2"/>
          <p:cNvSpPr>
            <a:spLocks noGrp="1"/>
          </p:cNvSpPr>
          <p:nvPr>
            <p:ph type="sldNum" sz="quarter" idx="12"/>
          </p:nvPr>
        </p:nvSpPr>
        <p:spPr/>
        <p:txBody>
          <a:bodyPr/>
          <a:lstStyle/>
          <a:p>
            <a:fld id="{5EAFE128-8FD5-4EE7-96F6-5DC8415E4325}" type="slidenum">
              <a:rPr lang="en-US" smtClean="0"/>
              <a:t>7</a:t>
            </a:fld>
            <a:endParaRPr lang="en-US"/>
          </a:p>
        </p:txBody>
      </p:sp>
    </p:spTree>
    <p:extLst>
      <p:ext uri="{BB962C8B-B14F-4D97-AF65-F5344CB8AC3E}">
        <p14:creationId xmlns:p14="http://schemas.microsoft.com/office/powerpoint/2010/main" val="290551907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0"/>
            <a:ext cx="8534400" cy="762000"/>
          </a:xfrm>
        </p:spPr>
        <p:txBody>
          <a:bodyPr>
            <a:normAutofit/>
          </a:bodyPr>
          <a:lstStyle/>
          <a:p>
            <a:r>
              <a:rPr lang="en-US" b="1" dirty="0" smtClean="0">
                <a:solidFill>
                  <a:srgbClr val="0070C0"/>
                </a:solidFill>
              </a:rPr>
              <a:t>Regions and land marks of the fetal skull…</a:t>
            </a:r>
            <a:endParaRPr lang="en-US" b="1" dirty="0">
              <a:solidFill>
                <a:srgbClr val="0070C0"/>
              </a:solidFill>
            </a:endParaRPr>
          </a:p>
        </p:txBody>
      </p:sp>
      <p:sp>
        <p:nvSpPr>
          <p:cNvPr id="4" name="Content Placeholder 3"/>
          <p:cNvSpPr>
            <a:spLocks noGrp="1"/>
          </p:cNvSpPr>
          <p:nvPr>
            <p:ph idx="1"/>
          </p:nvPr>
        </p:nvSpPr>
        <p:spPr>
          <a:xfrm>
            <a:off x="152400" y="533400"/>
            <a:ext cx="8534400" cy="6019800"/>
          </a:xfrm>
        </p:spPr>
        <p:txBody>
          <a:bodyPr>
            <a:noAutofit/>
          </a:bodyPr>
          <a:lstStyle/>
          <a:p>
            <a:pPr marL="0" indent="0" algn="just">
              <a:buNone/>
            </a:pPr>
            <a:r>
              <a:rPr lang="en-US" sz="3200" b="1" dirty="0" smtClean="0"/>
              <a:t>Regions of skull include</a:t>
            </a:r>
            <a:r>
              <a:rPr lang="en-US" sz="3200" dirty="0" smtClean="0"/>
              <a:t>:</a:t>
            </a:r>
          </a:p>
          <a:p>
            <a:pPr algn="just"/>
            <a:r>
              <a:rPr lang="en-US" sz="3200" b="1" dirty="0" smtClean="0"/>
              <a:t>Occiput</a:t>
            </a:r>
            <a:r>
              <a:rPr lang="en-US" sz="3200" dirty="0" smtClean="0"/>
              <a:t>: b/n foramen magnum and the posterior fontanel.  The part below the occipital protuberance is known as </a:t>
            </a:r>
            <a:r>
              <a:rPr lang="en-US" sz="3200" dirty="0" err="1" smtClean="0"/>
              <a:t>suboccipital</a:t>
            </a:r>
            <a:r>
              <a:rPr lang="en-US" sz="3200" dirty="0" smtClean="0"/>
              <a:t> region.</a:t>
            </a:r>
          </a:p>
          <a:p>
            <a:pPr algn="just"/>
            <a:r>
              <a:rPr lang="en-US" sz="3200" b="1" dirty="0" smtClean="0"/>
              <a:t>Vertex</a:t>
            </a:r>
            <a:r>
              <a:rPr lang="en-US" sz="3200" dirty="0" smtClean="0"/>
              <a:t>: bounded by the posterior fontanel, the two parietal eminences and the anterior fontanel. Of the 96% of the babies born head first, 95% present by vertex.</a:t>
            </a:r>
          </a:p>
          <a:p>
            <a:pPr algn="just"/>
            <a:r>
              <a:rPr lang="en-US" sz="3200" b="1" dirty="0" err="1" smtClean="0"/>
              <a:t>Sinciput</a:t>
            </a:r>
            <a:r>
              <a:rPr lang="en-US" sz="3200" dirty="0" smtClean="0"/>
              <a:t> (</a:t>
            </a:r>
            <a:r>
              <a:rPr lang="en-US" sz="3200" b="1" dirty="0" smtClean="0"/>
              <a:t>brow</a:t>
            </a:r>
            <a:r>
              <a:rPr lang="en-US" sz="3200" dirty="0" smtClean="0"/>
              <a:t>): extends from the anterior fontanel and the coronal suture to the orbital ridges.</a:t>
            </a:r>
          </a:p>
          <a:p>
            <a:pPr algn="just"/>
            <a:r>
              <a:rPr lang="en-US" sz="3200" b="1" dirty="0" smtClean="0"/>
              <a:t>Face</a:t>
            </a:r>
            <a:r>
              <a:rPr lang="en-US" sz="3200" dirty="0" smtClean="0"/>
              <a:t>: extends from the orbital ridges and the root of the nose to the junction of the chin and the neck.</a:t>
            </a:r>
          </a:p>
        </p:txBody>
      </p:sp>
      <p:sp>
        <p:nvSpPr>
          <p:cNvPr id="3" name="Slide Number Placeholder 2"/>
          <p:cNvSpPr>
            <a:spLocks noGrp="1"/>
          </p:cNvSpPr>
          <p:nvPr>
            <p:ph type="sldNum" sz="quarter" idx="12"/>
          </p:nvPr>
        </p:nvSpPr>
        <p:spPr/>
        <p:txBody>
          <a:bodyPr/>
          <a:lstStyle/>
          <a:p>
            <a:fld id="{5EAFE128-8FD5-4EE7-96F6-5DC8415E4325}" type="slidenum">
              <a:rPr lang="en-US" smtClean="0"/>
              <a:t>8</a:t>
            </a:fld>
            <a:endParaRPr lang="en-US"/>
          </a:p>
        </p:txBody>
      </p:sp>
    </p:spTree>
    <p:extLst>
      <p:ext uri="{BB962C8B-B14F-4D97-AF65-F5344CB8AC3E}">
        <p14:creationId xmlns:p14="http://schemas.microsoft.com/office/powerpoint/2010/main" val="372720858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5EAFE128-8FD5-4EE7-96F6-5DC8415E4325}" type="slidenum">
              <a:rPr lang="en-US" smtClean="0"/>
              <a:t>9</a:t>
            </a:fld>
            <a:endParaRPr lang="en-US"/>
          </a:p>
        </p:txBody>
      </p:sp>
      <p:pic>
        <p:nvPicPr>
          <p:cNvPr id="102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5800" y="152400"/>
            <a:ext cx="8153400" cy="6400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12216961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5304</TotalTime>
  <Words>1085</Words>
  <Application>Microsoft Office PowerPoint</Application>
  <PresentationFormat>On-screen Show (4:3)</PresentationFormat>
  <Paragraphs>100</Paragraphs>
  <Slides>18</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18</vt:i4>
      </vt:variant>
    </vt:vector>
  </HeadingPairs>
  <TitlesOfParts>
    <vt:vector size="25" baseType="lpstr">
      <vt:lpstr>Algerian</vt:lpstr>
      <vt:lpstr>Arial</vt:lpstr>
      <vt:lpstr>Calibri</vt:lpstr>
      <vt:lpstr>Calibri Light</vt:lpstr>
      <vt:lpstr>Times New Roman</vt:lpstr>
      <vt:lpstr>Wingdings</vt:lpstr>
      <vt:lpstr>Office Theme</vt:lpstr>
      <vt:lpstr>PowerPoint Presentation</vt:lpstr>
      <vt:lpstr>Fetal skull </vt:lpstr>
      <vt:lpstr>PowerPoint Presentation</vt:lpstr>
      <vt:lpstr>Sutures </vt:lpstr>
      <vt:lpstr>Fontanels </vt:lpstr>
      <vt:lpstr>PowerPoint Presentation</vt:lpstr>
      <vt:lpstr>Regions and land marks of the fetal skull</vt:lpstr>
      <vt:lpstr>Regions and land marks of the fetal skull…</vt:lpstr>
      <vt:lpstr>PowerPoint Presentation</vt:lpstr>
      <vt:lpstr>Diameters of the skull</vt:lpstr>
      <vt:lpstr>Diameters of the skull…cont’d</vt:lpstr>
      <vt:lpstr>PowerPoint Presentation</vt:lpstr>
      <vt:lpstr>Presenting diameters</vt:lpstr>
      <vt:lpstr>PowerPoint Presentation</vt:lpstr>
      <vt:lpstr>PowerPoint Presentation</vt:lpstr>
      <vt:lpstr>Degrees of fetal skull molding during labor</vt:lpstr>
      <vt:lpstr>References </vt:lpstr>
      <vt:lpstr>PowerPoint Presentation</vt:lpstr>
    </vt:vector>
  </TitlesOfParts>
  <Company>IT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OBSTETRICS AND GYNECOLOGY CHAPTER III FOR 3rd year nursing students</dc:title>
  <dc:creator>Tebikew</dc:creator>
  <cp:lastModifiedBy>user</cp:lastModifiedBy>
  <cp:revision>223</cp:revision>
  <cp:lastPrinted>2015-08-01T04:25:04Z</cp:lastPrinted>
  <dcterms:created xsi:type="dcterms:W3CDTF">2012-10-31T18:08:02Z</dcterms:created>
  <dcterms:modified xsi:type="dcterms:W3CDTF">2020-03-21T06:43:50Z</dcterms:modified>
</cp:coreProperties>
</file>