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25"/>
  </p:notesMasterIdLst>
  <p:handoutMasterIdLst>
    <p:handoutMasterId r:id="rId126"/>
  </p:handout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9" r:id="rId11"/>
    <p:sldId id="272" r:id="rId12"/>
    <p:sldId id="273" r:id="rId13"/>
    <p:sldId id="270" r:id="rId14"/>
    <p:sldId id="268" r:id="rId15"/>
    <p:sldId id="274" r:id="rId16"/>
    <p:sldId id="275" r:id="rId17"/>
    <p:sldId id="276" r:id="rId18"/>
    <p:sldId id="277" r:id="rId19"/>
    <p:sldId id="279" r:id="rId20"/>
    <p:sldId id="280" r:id="rId21"/>
    <p:sldId id="281" r:id="rId22"/>
    <p:sldId id="278" r:id="rId23"/>
    <p:sldId id="282" r:id="rId24"/>
    <p:sldId id="283" r:id="rId25"/>
    <p:sldId id="284" r:id="rId26"/>
    <p:sldId id="285" r:id="rId27"/>
    <p:sldId id="286" r:id="rId28"/>
    <p:sldId id="289" r:id="rId29"/>
    <p:sldId id="292" r:id="rId30"/>
    <p:sldId id="293" r:id="rId31"/>
    <p:sldId id="291" r:id="rId32"/>
    <p:sldId id="402" r:id="rId33"/>
    <p:sldId id="294" r:id="rId34"/>
    <p:sldId id="295" r:id="rId35"/>
    <p:sldId id="296" r:id="rId36"/>
    <p:sldId id="403" r:id="rId37"/>
    <p:sldId id="404" r:id="rId38"/>
    <p:sldId id="297" r:id="rId39"/>
    <p:sldId id="298" r:id="rId40"/>
    <p:sldId id="306" r:id="rId41"/>
    <p:sldId id="307" r:id="rId42"/>
    <p:sldId id="308" r:id="rId43"/>
    <p:sldId id="309" r:id="rId44"/>
    <p:sldId id="302" r:id="rId45"/>
    <p:sldId id="310" r:id="rId46"/>
    <p:sldId id="311" r:id="rId47"/>
    <p:sldId id="312" r:id="rId48"/>
    <p:sldId id="299" r:id="rId49"/>
    <p:sldId id="301" r:id="rId50"/>
    <p:sldId id="313" r:id="rId51"/>
    <p:sldId id="303" r:id="rId52"/>
    <p:sldId id="314" r:id="rId53"/>
    <p:sldId id="304" r:id="rId54"/>
    <p:sldId id="300" r:id="rId55"/>
    <p:sldId id="305" r:id="rId56"/>
    <p:sldId id="318" r:id="rId57"/>
    <p:sldId id="315" r:id="rId58"/>
    <p:sldId id="319" r:id="rId59"/>
    <p:sldId id="316" r:id="rId60"/>
    <p:sldId id="320" r:id="rId61"/>
    <p:sldId id="321" r:id="rId62"/>
    <p:sldId id="322" r:id="rId63"/>
    <p:sldId id="323" r:id="rId64"/>
    <p:sldId id="324" r:id="rId65"/>
    <p:sldId id="325" r:id="rId66"/>
    <p:sldId id="317" r:id="rId67"/>
    <p:sldId id="326" r:id="rId68"/>
    <p:sldId id="327" r:id="rId69"/>
    <p:sldId id="328" r:id="rId70"/>
    <p:sldId id="330" r:id="rId71"/>
    <p:sldId id="331" r:id="rId72"/>
    <p:sldId id="329" r:id="rId73"/>
    <p:sldId id="350" r:id="rId74"/>
    <p:sldId id="351" r:id="rId75"/>
    <p:sldId id="352" r:id="rId76"/>
    <p:sldId id="401" r:id="rId77"/>
    <p:sldId id="353" r:id="rId78"/>
    <p:sldId id="354" r:id="rId79"/>
    <p:sldId id="355" r:id="rId80"/>
    <p:sldId id="356" r:id="rId81"/>
    <p:sldId id="405" r:id="rId82"/>
    <p:sldId id="358" r:id="rId83"/>
    <p:sldId id="362" r:id="rId84"/>
    <p:sldId id="363" r:id="rId85"/>
    <p:sldId id="334" r:id="rId86"/>
    <p:sldId id="335" r:id="rId87"/>
    <p:sldId id="336" r:id="rId88"/>
    <p:sldId id="337" r:id="rId89"/>
    <p:sldId id="338" r:id="rId90"/>
    <p:sldId id="339" r:id="rId91"/>
    <p:sldId id="341" r:id="rId92"/>
    <p:sldId id="347" r:id="rId93"/>
    <p:sldId id="340" r:id="rId94"/>
    <p:sldId id="342" r:id="rId95"/>
    <p:sldId id="343" r:id="rId96"/>
    <p:sldId id="344" r:id="rId97"/>
    <p:sldId id="348" r:id="rId98"/>
    <p:sldId id="349" r:id="rId99"/>
    <p:sldId id="369" r:id="rId100"/>
    <p:sldId id="370" r:id="rId101"/>
    <p:sldId id="371" r:id="rId102"/>
    <p:sldId id="372" r:id="rId103"/>
    <p:sldId id="373" r:id="rId104"/>
    <p:sldId id="374" r:id="rId105"/>
    <p:sldId id="375" r:id="rId106"/>
    <p:sldId id="376" r:id="rId107"/>
    <p:sldId id="377" r:id="rId108"/>
    <p:sldId id="378" r:id="rId109"/>
    <p:sldId id="393" r:id="rId110"/>
    <p:sldId id="379" r:id="rId111"/>
    <p:sldId id="400" r:id="rId112"/>
    <p:sldId id="380" r:id="rId113"/>
    <p:sldId id="381" r:id="rId114"/>
    <p:sldId id="389" r:id="rId115"/>
    <p:sldId id="390" r:id="rId116"/>
    <p:sldId id="391" r:id="rId117"/>
    <p:sldId id="384" r:id="rId118"/>
    <p:sldId id="385" r:id="rId119"/>
    <p:sldId id="386" r:id="rId120"/>
    <p:sldId id="387" r:id="rId121"/>
    <p:sldId id="388" r:id="rId122"/>
    <p:sldId id="368" r:id="rId123"/>
    <p:sldId id="398" r:id="rId124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416" autoAdjust="0"/>
  </p:normalViewPr>
  <p:slideViewPr>
    <p:cSldViewPr>
      <p:cViewPr varScale="1">
        <p:scale>
          <a:sx n="71" d="100"/>
          <a:sy n="71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173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173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700FE71-C4C3-4B62-A2E5-1D86E802A474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7B76B05-C783-4DD2-867A-FC8E1FE8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60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10C8E39D-96B0-4059-AE19-FE4D2D9AD2BF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5075C9E-C688-4D94-8367-1E5486333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5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C374A7-A01A-48C2-AF10-3F9F2E5F30C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67025" y="525463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intro...</a:t>
            </a:r>
          </a:p>
        </p:txBody>
      </p:sp>
    </p:spTree>
    <p:extLst>
      <p:ext uri="{BB962C8B-B14F-4D97-AF65-F5344CB8AC3E}">
        <p14:creationId xmlns:p14="http://schemas.microsoft.com/office/powerpoint/2010/main" val="3002582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indent="-109591"/>
            <a:r>
              <a:rPr lang="en-US" dirty="0" smtClean="0"/>
              <a:t>Request form submitted should be matched with the tissue specimen. This will be done by</a:t>
            </a:r>
          </a:p>
          <a:p>
            <a:pPr indent="-109591"/>
            <a:r>
              <a:rPr lang="en-US" dirty="0" smtClean="0"/>
              <a:t>verifying the name, age, sex, card number, full address, type of tissue or organ.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75C9E-C688-4D94-8367-1E5486333AD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19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Microwave-assisted tissue preparation is applicable for tissue fixation, decalcification of bone tissues, treatment of adipose tissues, antigen retrieval, and other special staining of tissues.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75C9E-C688-4D94-8367-1E5486333AD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94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glycol </a:t>
            </a:r>
            <a:r>
              <a:rPr lang="en-US" dirty="0" err="1"/>
              <a:t>distearate</a:t>
            </a:r>
            <a:r>
              <a:rPr lang="en-US" dirty="0"/>
              <a:t>=the </a:t>
            </a:r>
            <a:r>
              <a:rPr lang="en-US" dirty="0" err="1"/>
              <a:t>diester</a:t>
            </a:r>
            <a:r>
              <a:rPr lang="en-US" dirty="0"/>
              <a:t> of stearic acid and ethylene glycol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75C9E-C688-4D94-8367-1E5486333AD1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60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75C9E-C688-4D94-8367-1E5486333AD1}" type="slidenum">
              <a:rPr lang="en-US" smtClean="0"/>
              <a:pPr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52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Resin=sticky organic sub’s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75C9E-C688-4D94-8367-1E5486333AD1}" type="slidenum">
              <a:rPr lang="en-US" smtClean="0"/>
              <a:pPr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35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18" name="Picture 20" descr="ascpcolo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-152400"/>
            <a:ext cx="40386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9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1395" name="Rectangle 19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>
                <a:solidFill>
                  <a:srgbClr val="808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9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314085B-7084-47AF-ABCC-B7E7954FDE22}" type="datetime1">
              <a:rPr lang="en-US" smtClean="0"/>
              <a:pPr/>
              <a:t>5/21/2019</a:t>
            </a:fld>
            <a:endParaRPr lang="en-US"/>
          </a:p>
        </p:txBody>
      </p:sp>
      <p:sp>
        <p:nvSpPr>
          <p:cNvPr id="20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6495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538132B-A330-49D6-A80D-FDE49130BA78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9712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13D92E7-B070-4123-9AC8-6A2294661C7F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4487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2484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C4A9EC1-243E-4239-ACF2-9289806F5616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85957"/>
      </p:ext>
    </p:extLst>
  </p:cSld>
  <p:clrMapOvr>
    <a:masterClrMapping/>
  </p:clrMapOvr>
  <p:transition/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2484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C4A9EC1-243E-4239-ACF2-9289806F5616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04645"/>
      </p:ext>
    </p:extLst>
  </p:cSld>
  <p:clrMapOvr>
    <a:masterClrMapping/>
  </p:clrMapOvr>
  <p:transition/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2484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C4A9EC1-243E-4239-ACF2-9289806F5616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55596"/>
      </p:ext>
    </p:extLst>
  </p:cSld>
  <p:clrMapOvr>
    <a:masterClrMapping/>
  </p:clrMapOvr>
  <p:transition/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E9629A8-7E92-4E50-8A94-C2E943ECE207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565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B746809-3990-466D-9CEA-A08BBD7C1C3F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036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D7C7DB9-8DC7-4628-90BA-80342674A68F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252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40E75FD-1B52-4E55-85F7-FAD3E43A641F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2922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ED78FC-B074-42A0-90A5-EEE1A57A5444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818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93F1695-68F3-4BD3-B7DC-AC56C0CADFAD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7811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2E5F8FF-207B-411E-AB0C-864F13FD1DF1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27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E883F6-82B0-45DC-949B-E2853D5BAB41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5535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 Black" pitchFamily="34" charset="0"/>
              </a:defRPr>
            </a:lvl1pPr>
          </a:lstStyle>
          <a:p>
            <a:fld id="{AD28B9CC-8B39-41D3-9DAC-3D2AC17B903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03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035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035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hlink"/>
                </a:solidFill>
                <a:latin typeface="+mn-lt"/>
              </a:endParaRPr>
            </a:p>
          </p:txBody>
        </p:sp>
        <p:sp>
          <p:nvSpPr>
            <p:cNvPr id="10036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hlink"/>
                </a:solidFill>
                <a:latin typeface="+mn-lt"/>
              </a:endParaRPr>
            </a:p>
          </p:txBody>
        </p:sp>
        <p:sp>
          <p:nvSpPr>
            <p:cNvPr id="10036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10036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hlink"/>
                </a:solidFill>
                <a:latin typeface="+mn-lt"/>
              </a:endParaRPr>
            </a:p>
          </p:txBody>
        </p:sp>
        <p:sp>
          <p:nvSpPr>
            <p:cNvPr id="10036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036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10036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accent2"/>
                </a:solidFill>
                <a:latin typeface="+mn-lt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6248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6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fld id="{AC4A9EC1-243E-4239-ACF2-9289806F5616}" type="datetime1">
              <a:rPr lang="en-US" smtClean="0"/>
              <a:pPr/>
              <a:t>5/21/2019</a:t>
            </a:fld>
            <a:endParaRPr lang="en-US"/>
          </a:p>
        </p:txBody>
      </p:sp>
      <p:pic>
        <p:nvPicPr>
          <p:cNvPr id="1032" name="Picture 17" descr="ascpcolor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0"/>
            <a:ext cx="2514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712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ransition/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er\Downloads\Video\Histopathology%20-%20tissue%20processing.MP4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\Downloads\Video\Histopathology%20-%20tissue%20processing.MP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676400" y="2362200"/>
            <a:ext cx="6848475" cy="1828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CHAPTER 2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/>
              <a:t>Histopathology techniques</a:t>
            </a:r>
            <a:br>
              <a:rPr lang="en-US" dirty="0" smtClean="0"/>
            </a:b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6E4A-32BE-4853-8930-43B5FB0D5986}" type="datetime1">
              <a:rPr lang="en-US" smtClean="0"/>
              <a:pPr/>
              <a:t>5/21/2019</a:t>
            </a:fld>
            <a:endParaRPr lang="en-US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500438" y="0"/>
            <a:ext cx="4714875" cy="15716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26628" name="Picture 8" descr="1457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46482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4286250" y="4572000"/>
            <a:ext cx="4714875" cy="17859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62000"/>
          </a:xfrm>
        </p:spPr>
        <p:txBody>
          <a:bodyPr/>
          <a:lstStyle/>
          <a:p>
            <a:r>
              <a:rPr lang="en-US" sz="2800" dirty="0" smtClean="0"/>
              <a:t>2.2.  Fixation and fixatives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686800" cy="60198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400" b="1" dirty="0" smtClean="0"/>
              <a:t>2.2.1. </a:t>
            </a:r>
            <a:r>
              <a:rPr lang="en-US" sz="2400" b="1" dirty="0"/>
              <a:t>F</a:t>
            </a:r>
            <a:r>
              <a:rPr lang="en-US" sz="2400" b="1" dirty="0" smtClean="0"/>
              <a:t>ixation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Fixation is the process by which the constituents of the cells, and the tissues, </a:t>
            </a:r>
            <a:r>
              <a:rPr lang="en-US" sz="2400" dirty="0" smtClean="0">
                <a:solidFill>
                  <a:srgbClr val="FF0000"/>
                </a:solidFill>
              </a:rPr>
              <a:t>are fixed in a physical and partly also in a chemical state, </a:t>
            </a:r>
            <a:r>
              <a:rPr lang="en-US" sz="2400" dirty="0" smtClean="0"/>
              <a:t>so that they will withstand subsequent treatment.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00B0F0"/>
                </a:solidFill>
              </a:rPr>
              <a:t>primary fixation</a:t>
            </a:r>
            <a:r>
              <a:rPr lang="en-US" sz="2400" dirty="0" smtClean="0"/>
              <a:t> process may not be optimal, the wet tissue may be subjected to </a:t>
            </a:r>
            <a:r>
              <a:rPr lang="en-US" sz="2400" dirty="0" smtClean="0">
                <a:solidFill>
                  <a:srgbClr val="00B0F0"/>
                </a:solidFill>
              </a:rPr>
              <a:t>secondary fixation</a:t>
            </a:r>
            <a:r>
              <a:rPr lang="en-US" sz="24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00B0F0"/>
                </a:solidFill>
              </a:rPr>
              <a:t>Fixation facilitates coagulation of tissue proteins and their constituents</a:t>
            </a:r>
            <a:r>
              <a:rPr lang="en-US" sz="2400" dirty="0" smtClean="0"/>
              <a:t> and prevents their loss or diffusion during tissue processing.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11A371C-68D1-4F33-99FF-0E4001EFB3C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r>
              <a:rPr lang="en-US" sz="2400" dirty="0" smtClean="0"/>
              <a:t> A glass knife can section down to about 1μm.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Thin sections for </a:t>
            </a:r>
            <a:r>
              <a:rPr lang="en-US" sz="2400" dirty="0" smtClean="0">
                <a:solidFill>
                  <a:srgbClr val="FF0000"/>
                </a:solidFill>
              </a:rPr>
              <a:t>electron microscopy (1/4 </a:t>
            </a:r>
            <a:r>
              <a:rPr lang="en-US" sz="2400" dirty="0" err="1" smtClean="0">
                <a:solidFill>
                  <a:srgbClr val="FF0000"/>
                </a:solidFill>
              </a:rPr>
              <a:t>μm</a:t>
            </a:r>
            <a:r>
              <a:rPr lang="en-US" sz="2400" dirty="0" smtClean="0">
                <a:solidFill>
                  <a:srgbClr val="FF0000"/>
                </a:solidFill>
              </a:rPr>
              <a:t>) are best done with a diamond knife</a:t>
            </a:r>
            <a:r>
              <a:rPr lang="en-US" sz="2400" dirty="0" smtClean="0"/>
              <a:t>, which is </a:t>
            </a:r>
            <a:r>
              <a:rPr lang="en-US" sz="2400" b="1" dirty="0" smtClean="0">
                <a:solidFill>
                  <a:srgbClr val="00B0F0"/>
                </a:solidFill>
              </a:rPr>
              <a:t>very expensive.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Microtomes</a:t>
            </a:r>
            <a:r>
              <a:rPr lang="en-US" sz="2400" dirty="0" smtClean="0"/>
              <a:t> have a mechanism for advancing the block across the knife.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Usually this distance can be set, for most paraffin embedded tissues at </a:t>
            </a:r>
            <a:r>
              <a:rPr lang="en-US" sz="2400" b="1" dirty="0" smtClean="0"/>
              <a:t>6 to 8 </a:t>
            </a:r>
            <a:r>
              <a:rPr lang="en-US" sz="2400" b="1" dirty="0" err="1" smtClean="0"/>
              <a:t>μm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smtClean="0"/>
              <a:t>It is important to have a properly fixed and embedded block or much artifact can be introduced in the sectioning.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A4CDE21-049F-4260-81E1-3FEB42BFDF2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pPr algn="just"/>
            <a:r>
              <a:rPr lang="en-US" sz="2400" dirty="0" smtClean="0"/>
              <a:t>Once sections are cut, they are floated on a warm water bath that helps remove </a:t>
            </a:r>
            <a:r>
              <a:rPr lang="en-US" sz="2400" dirty="0" smtClean="0">
                <a:solidFill>
                  <a:srgbClr val="FF0000"/>
                </a:solidFill>
              </a:rPr>
              <a:t>wrinkles</a:t>
            </a:r>
            <a:r>
              <a:rPr lang="en-US" sz="2400" dirty="0" smtClean="0"/>
              <a:t>. 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Then they are picked up on a glass microscopic slide.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The glass slides are then placed in a warm oven for about 15 minutes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to help the section adhere to the slide.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If this heat might harm such things as antigens for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immunostaining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then this step can be </a:t>
            </a:r>
            <a:r>
              <a:rPr lang="en-US" sz="2400" dirty="0" smtClean="0">
                <a:solidFill>
                  <a:srgbClr val="FF0000"/>
                </a:solidFill>
              </a:rPr>
              <a:t>bypassed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E5C2F74-6F5F-4E3D-A6EF-2770C1975E7C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400" b="1" dirty="0" smtClean="0"/>
              <a:t>Frozen sections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Frozen sections are methods that produce sections without the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use of dehydrating, clearing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embedding media</a:t>
            </a:r>
            <a:r>
              <a:rPr lang="en-US" sz="24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Frozen sections used to demonstrate soluble substance and in the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diagnosis of urgent biopsy specimen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b="1" dirty="0" smtClean="0"/>
              <a:t>Principle of frozen sectioning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When the tissue is frozen, the water with in the tissue is changed to ice, in this state the tissue is firm and the ice acts as the </a:t>
            </a:r>
            <a:r>
              <a:rPr lang="en-US" sz="2400" dirty="0" smtClean="0">
                <a:solidFill>
                  <a:srgbClr val="FF0000"/>
                </a:solidFill>
              </a:rPr>
              <a:t>embedding medium.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FE74A69-91A8-4618-82A7-3A02164ADD69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71" y="-19050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5943600"/>
          </a:xfrm>
        </p:spPr>
        <p:txBody>
          <a:bodyPr/>
          <a:lstStyle/>
          <a:p>
            <a:pPr algn="just"/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frozen sections </a:t>
            </a:r>
            <a:r>
              <a:rPr lang="en-US" sz="2400" dirty="0" smtClean="0"/>
              <a:t>have many important applications in histopathology laboratory, such as for:</a:t>
            </a:r>
          </a:p>
          <a:p>
            <a:pPr marL="696913" indent="-61913" algn="just">
              <a:buFont typeface="Wingdings" pitchFamily="2" charset="2"/>
              <a:buChar char="Ø"/>
            </a:pPr>
            <a:r>
              <a:rPr lang="en-US" sz="2400" dirty="0" smtClean="0"/>
              <a:t> The rapid production of section </a:t>
            </a:r>
            <a:r>
              <a:rPr lang="en-US" sz="2400" dirty="0" smtClean="0">
                <a:solidFill>
                  <a:srgbClr val="FF0000"/>
                </a:solidFill>
              </a:rPr>
              <a:t>for urgent diagnosis</a:t>
            </a:r>
            <a:r>
              <a:rPr lang="en-US" sz="2400" dirty="0" smtClean="0"/>
              <a:t>;</a:t>
            </a:r>
          </a:p>
          <a:p>
            <a:pPr marL="696913" indent="-61913" algn="just">
              <a:buFont typeface="Wingdings" pitchFamily="2" charset="2"/>
              <a:buChar char="Ø"/>
            </a:pPr>
            <a:r>
              <a:rPr lang="en-US" sz="2400" dirty="0" smtClean="0"/>
              <a:t> Diagnostic and research enzyme </a:t>
            </a:r>
            <a:r>
              <a:rPr lang="en-US" sz="2400" dirty="0" err="1" smtClean="0"/>
              <a:t>histochemistry</a:t>
            </a:r>
            <a:r>
              <a:rPr lang="en-US" sz="2400" dirty="0" smtClean="0"/>
              <a:t>, when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enzyme are liable</a:t>
            </a:r>
            <a:r>
              <a:rPr lang="en-US" sz="2400" dirty="0" smtClean="0"/>
              <a:t>;</a:t>
            </a:r>
          </a:p>
          <a:p>
            <a:pPr marL="696913" indent="-61913" algn="just">
              <a:buFont typeface="Wingdings" pitchFamily="2" charset="2"/>
              <a:buChar char="Ø"/>
            </a:pPr>
            <a:r>
              <a:rPr lang="en-US" sz="2400" dirty="0" smtClean="0"/>
              <a:t> Diagnostic and research in non-enzyme </a:t>
            </a:r>
            <a:r>
              <a:rPr lang="en-US" sz="2400" dirty="0" err="1" smtClean="0"/>
              <a:t>histochemistry</a:t>
            </a:r>
            <a:r>
              <a:rPr lang="en-US" sz="2400" dirty="0" smtClean="0"/>
              <a:t>;</a:t>
            </a:r>
          </a:p>
          <a:p>
            <a:pPr marL="696913" indent="-61913" algn="just"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err="1" smtClean="0"/>
              <a:t>Immunoflourescent</a:t>
            </a:r>
            <a:r>
              <a:rPr lang="en-US" sz="2400" dirty="0" smtClean="0"/>
              <a:t> methods;</a:t>
            </a:r>
          </a:p>
          <a:p>
            <a:pPr marL="696913" indent="-61913" algn="just"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err="1" smtClean="0"/>
              <a:t>Immunocytochemical</a:t>
            </a:r>
            <a:r>
              <a:rPr lang="en-US" sz="2400" dirty="0" smtClean="0"/>
              <a:t> methods;</a:t>
            </a:r>
          </a:p>
          <a:p>
            <a:pPr marL="696913" indent="-61913" algn="just">
              <a:buFont typeface="Wingdings" pitchFamily="2" charset="2"/>
              <a:buChar char="Ø"/>
            </a:pPr>
            <a:r>
              <a:rPr lang="en-US" sz="2400" dirty="0" smtClean="0"/>
              <a:t> Some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silver method</a:t>
            </a:r>
            <a:r>
              <a:rPr lang="en-US" sz="2400" dirty="0" smtClean="0"/>
              <a:t>, e.g., in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neuropathology study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Frozen sections are performed with an instrument called a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cryostat.  </a:t>
            </a:r>
          </a:p>
          <a:p>
            <a:pPr algn="just"/>
            <a:r>
              <a:rPr lang="en-US" sz="2400" dirty="0" smtClean="0"/>
              <a:t>The cryostat is just a refrigerated box containing a microtome.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441F067-A406-4B6C-ABA4-230D592858E5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629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 temperature inside the cryostat is about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-20 to -30 </a:t>
            </a:r>
            <a:r>
              <a:rPr lang="en-US" sz="2400" baseline="300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The tissue sections are cut and picked up on a glass slide. 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Freezing techniques: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Freezing techniques used to freeze tissue and organ employs the following techniques:</a:t>
            </a:r>
          </a:p>
          <a:p>
            <a:pPr marL="457200" indent="0">
              <a:buFont typeface="Wingdings" pitchFamily="2" charset="2"/>
              <a:buChar char="ü"/>
            </a:pPr>
            <a:r>
              <a:rPr lang="en-US" sz="2400" dirty="0" smtClean="0"/>
              <a:t> Liquid nitrogen (-190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C);</a:t>
            </a:r>
          </a:p>
          <a:p>
            <a:pPr marL="457200" indent="0">
              <a:buFont typeface="Wingdings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dirty="0" err="1" smtClean="0"/>
              <a:t>Isopentane</a:t>
            </a:r>
            <a:r>
              <a:rPr lang="en-US" sz="2400" dirty="0" smtClean="0"/>
              <a:t> cooled by liquid nitrogen (-150 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C);</a:t>
            </a:r>
          </a:p>
          <a:p>
            <a:pPr marL="457200" indent="0">
              <a:buFont typeface="Wingdings" pitchFamily="2" charset="2"/>
              <a:buChar char="ü"/>
            </a:pPr>
            <a:r>
              <a:rPr lang="en-US" sz="2400" dirty="0" smtClean="0"/>
              <a:t> Carbon dioxide gas (-70 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 );</a:t>
            </a:r>
          </a:p>
          <a:p>
            <a:pPr marL="457200" indent="0">
              <a:buFont typeface="Wingdings" pitchFamily="2" charset="2"/>
              <a:buChar char="ü"/>
            </a:pPr>
            <a:r>
              <a:rPr lang="en-US" sz="2400" dirty="0" smtClean="0"/>
              <a:t> Aerosol sprays (-50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 ).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If sections were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adequately dried, </a:t>
            </a:r>
            <a:r>
              <a:rPr lang="en-US" sz="2400" dirty="0" smtClean="0"/>
              <a:t>the problem of sections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floating off </a:t>
            </a:r>
            <a:r>
              <a:rPr lang="en-US" sz="2400" dirty="0" smtClean="0"/>
              <a:t>during staining would not occur.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0FD83C5-130F-4A7D-803D-74290C3EF6A5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Occasions that make sections to float( Detach 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Sections submitted to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strong alkali solution during </a:t>
            </a:r>
            <a:r>
              <a:rPr lang="en-US" sz="2400" dirty="0" smtClean="0"/>
              <a:t>staining;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Cryostat sections for </a:t>
            </a:r>
            <a:r>
              <a:rPr lang="en-US" sz="2400" dirty="0" err="1" smtClean="0"/>
              <a:t>immuno</a:t>
            </a:r>
            <a:r>
              <a:rPr lang="en-US" sz="2400" dirty="0" smtClean="0"/>
              <a:t>-fluorescence, </a:t>
            </a:r>
            <a:r>
              <a:rPr lang="en-US" sz="2400" dirty="0" err="1" smtClean="0"/>
              <a:t>immuno</a:t>
            </a:r>
            <a:r>
              <a:rPr lang="en-US" sz="2400" dirty="0" smtClean="0"/>
              <a:t> </a:t>
            </a:r>
            <a:r>
              <a:rPr lang="en-US" sz="2400" dirty="0" err="1" smtClean="0"/>
              <a:t>cytochemistry</a:t>
            </a:r>
            <a:r>
              <a:rPr lang="en-US" sz="2400" dirty="0" smtClean="0"/>
              <a:t> and urgent diagnosis;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Tissue from CNS;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Section submitted to high temperature;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Tissue containing </a:t>
            </a:r>
            <a:r>
              <a:rPr lang="en-US" sz="2400" dirty="0" smtClean="0">
                <a:solidFill>
                  <a:srgbClr val="FF0000"/>
                </a:solidFill>
              </a:rPr>
              <a:t>blood clot</a:t>
            </a:r>
            <a:r>
              <a:rPr lang="en-US" sz="2400" dirty="0" smtClean="0"/>
              <a:t>;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Tissue that have been </a:t>
            </a:r>
            <a:r>
              <a:rPr lang="en-US" sz="2400" dirty="0" smtClean="0">
                <a:solidFill>
                  <a:srgbClr val="FF0000"/>
                </a:solidFill>
              </a:rPr>
              <a:t>decalcified</a:t>
            </a:r>
            <a:r>
              <a:rPr lang="en-US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B4A409C-A592-45DE-9DF9-A7111CA947E3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r>
              <a:rPr lang="en-US" b="1" dirty="0" smtClean="0"/>
              <a:t>Equipment required for tissue sectioning</a:t>
            </a:r>
          </a:p>
          <a:p>
            <a:pPr marL="636588" indent="-61913">
              <a:buFont typeface="Wingdings" pitchFamily="2" charset="2"/>
              <a:buChar char="ü"/>
            </a:pPr>
            <a:r>
              <a:rPr lang="en-US" dirty="0" smtClean="0"/>
              <a:t> Microtome and knife;</a:t>
            </a:r>
          </a:p>
          <a:p>
            <a:pPr marL="636588" indent="-61913">
              <a:buFont typeface="Wingdings" pitchFamily="2" charset="2"/>
              <a:buChar char="ü"/>
            </a:pPr>
            <a:r>
              <a:rPr lang="en-US" dirty="0" smtClean="0"/>
              <a:t> Water bath;</a:t>
            </a:r>
          </a:p>
          <a:p>
            <a:pPr marL="636588" indent="-61913">
              <a:buFont typeface="Wingdings" pitchFamily="2" charset="2"/>
              <a:buChar char="ü"/>
            </a:pPr>
            <a:r>
              <a:rPr lang="en-US" dirty="0" smtClean="0"/>
              <a:t> Drying oven or hot plate;</a:t>
            </a:r>
          </a:p>
          <a:p>
            <a:pPr marL="636588" indent="-61913">
              <a:buFont typeface="Wingdings" pitchFamily="2" charset="2"/>
              <a:buChar char="ü"/>
            </a:pPr>
            <a:r>
              <a:rPr lang="en-US" dirty="0" smtClean="0"/>
              <a:t> Fine pointed and blunt forceps;</a:t>
            </a:r>
          </a:p>
          <a:p>
            <a:pPr marL="636588" indent="-61913">
              <a:buFont typeface="Wingdings" pitchFamily="2" charset="2"/>
              <a:buChar char="ü"/>
            </a:pPr>
            <a:r>
              <a:rPr lang="en-US" dirty="0" smtClean="0"/>
              <a:t> Small squirrel hair brush;</a:t>
            </a:r>
          </a:p>
          <a:p>
            <a:pPr marL="636588" indent="-61913">
              <a:buFont typeface="Wingdings" pitchFamily="2" charset="2"/>
              <a:buChar char="ü"/>
            </a:pPr>
            <a:r>
              <a:rPr lang="en-US" dirty="0" smtClean="0"/>
              <a:t> Clean slides;</a:t>
            </a:r>
          </a:p>
          <a:p>
            <a:pPr marL="636588" indent="-61913">
              <a:buFont typeface="Wingdings" pitchFamily="2" charset="2"/>
              <a:buChar char="ü"/>
            </a:pPr>
            <a:r>
              <a:rPr lang="en-US" dirty="0" smtClean="0"/>
              <a:t> Slide rack;</a:t>
            </a:r>
          </a:p>
          <a:p>
            <a:pPr marL="636588" indent="-61913">
              <a:buFont typeface="Wingdings" pitchFamily="2" charset="2"/>
              <a:buChar char="ü"/>
            </a:pPr>
            <a:r>
              <a:rPr lang="en-US" dirty="0" smtClean="0"/>
              <a:t> Scalpels;</a:t>
            </a:r>
          </a:p>
          <a:p>
            <a:pPr marL="636588" indent="-61913">
              <a:buFont typeface="Wingdings" pitchFamily="2" charset="2"/>
              <a:buChar char="ü"/>
            </a:pPr>
            <a:r>
              <a:rPr lang="en-US" dirty="0" smtClean="0"/>
              <a:t> Ice tray.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6E860F2-EFE5-4A75-B1CC-28E45D307103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Types of Microtome: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There are different types of microtomes based on their use.</a:t>
            </a:r>
          </a:p>
          <a:p>
            <a:pPr>
              <a:buNone/>
            </a:pPr>
            <a:r>
              <a:rPr lang="en-US" sz="2400" b="1" dirty="0" smtClean="0"/>
              <a:t>1.  Cambridge rocking microtome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dirty="0" smtClean="0"/>
              <a:t>Consists of a heavy base and two arms (upper and lower arm);</a:t>
            </a:r>
          </a:p>
          <a:p>
            <a:pPr indent="-61913"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400" dirty="0" smtClean="0"/>
              <a:t> Hard tissues are difficult to section;</a:t>
            </a:r>
          </a:p>
          <a:p>
            <a:pPr indent="-61913"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400" dirty="0" smtClean="0"/>
              <a:t> Simple in operation and maintenance.</a:t>
            </a:r>
          </a:p>
          <a:p>
            <a:pPr indent="-61913">
              <a:buNone/>
              <a:tabLst>
                <a:tab pos="457200" algn="l"/>
              </a:tabLst>
            </a:pPr>
            <a:endParaRPr lang="en-US" b="1" dirty="0" smtClean="0"/>
          </a:p>
          <a:p>
            <a:pPr indent="-61913">
              <a:buNone/>
              <a:tabLst>
                <a:tab pos="457200" algn="l"/>
              </a:tabLst>
            </a:pP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9F37F0B-436F-4E20-98BA-61CB69E9FFD8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2. Rotary microtome</a:t>
            </a:r>
          </a:p>
          <a:p>
            <a:pPr marL="398463" indent="0">
              <a:buFont typeface="Wingdings" pitchFamily="2" charset="2"/>
              <a:buChar char="Ø"/>
            </a:pPr>
            <a:r>
              <a:rPr lang="en-US" sz="2400" dirty="0" smtClean="0"/>
              <a:t>Also called as Minot microtome;</a:t>
            </a:r>
          </a:p>
          <a:p>
            <a:pPr marL="398463" indent="0">
              <a:buFont typeface="Wingdings" pitchFamily="2" charset="2"/>
              <a:buChar char="Ø"/>
            </a:pPr>
            <a:endParaRPr lang="en-US" sz="2400" dirty="0" smtClean="0"/>
          </a:p>
          <a:p>
            <a:pPr marL="398463" indent="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 Excellent for preparation of serial section;</a:t>
            </a:r>
          </a:p>
          <a:p>
            <a:pPr marL="398463" indent="0">
              <a:buFont typeface="Wingdings" pitchFamily="2" charset="2"/>
              <a:buChar char="Ø"/>
            </a:pPr>
            <a:endParaRPr lang="en-US" sz="2400" dirty="0" smtClean="0"/>
          </a:p>
          <a:p>
            <a:pPr marL="398463" indent="0">
              <a:buFont typeface="Wingdings" pitchFamily="2" charset="2"/>
              <a:buChar char="Ø"/>
            </a:pPr>
            <a:r>
              <a:rPr lang="en-US" sz="2400" dirty="0" smtClean="0"/>
              <a:t> Successfully used in cryostat;</a:t>
            </a:r>
          </a:p>
          <a:p>
            <a:pPr marL="398463" indent="0">
              <a:buFont typeface="Wingdings" pitchFamily="2" charset="2"/>
              <a:buChar char="Ø"/>
            </a:pPr>
            <a:endParaRPr lang="en-US" sz="2400" dirty="0" smtClean="0"/>
          </a:p>
          <a:p>
            <a:pPr marL="398463" indent="0">
              <a:buFont typeface="Wingdings" pitchFamily="2" charset="2"/>
              <a:buChar char="Ø"/>
            </a:pPr>
            <a:r>
              <a:rPr lang="en-US" sz="2400" dirty="0" smtClean="0"/>
              <a:t> Graduated in units of 1-30 micrometer;</a:t>
            </a:r>
          </a:p>
          <a:p>
            <a:pPr marL="398463" indent="0">
              <a:buFont typeface="Wingdings" pitchFamily="2" charset="2"/>
              <a:buChar char="Ø"/>
            </a:pPr>
            <a:endParaRPr lang="en-US" sz="2400" dirty="0" smtClean="0"/>
          </a:p>
          <a:p>
            <a:pPr marL="398463" indent="0">
              <a:buFont typeface="Wingdings" pitchFamily="2" charset="2"/>
              <a:buChar char="Ø"/>
            </a:pPr>
            <a:r>
              <a:rPr lang="en-US" sz="2400" dirty="0" smtClean="0"/>
              <a:t>Suitable for very hard tissue;</a:t>
            </a:r>
          </a:p>
          <a:p>
            <a:pPr marL="398463" indent="0">
              <a:buFont typeface="Wingdings" pitchFamily="2" charset="2"/>
              <a:buChar char="Ø"/>
            </a:pPr>
            <a:endParaRPr lang="en-US" sz="2400" dirty="0" smtClean="0"/>
          </a:p>
          <a:p>
            <a:pPr marL="398463" indent="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Produce good accurate sections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1F7608-3868-4FFC-9CCE-5EFA70BECDB4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109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9AA8895-7354-45AF-92F0-445023AB4E79}" type="datetime1">
              <a:rPr lang="en-US" smtClean="0"/>
              <a:pPr/>
              <a:t>5/21/2019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477000" cy="5334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Fixation 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passage through hypertonic and hypotonic solutions during tissue processing would otherwise disrupt the cell.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00B0F0"/>
                </a:solidFill>
              </a:rPr>
              <a:t>Fixation is</a:t>
            </a:r>
            <a:r>
              <a:rPr lang="en-US" sz="2400" dirty="0" smtClean="0"/>
              <a:t>, therefore, </a:t>
            </a:r>
            <a:r>
              <a:rPr lang="en-US" sz="2400" dirty="0" smtClean="0">
                <a:solidFill>
                  <a:srgbClr val="00B0F0"/>
                </a:solidFill>
              </a:rPr>
              <a:t>the first step </a:t>
            </a:r>
            <a:r>
              <a:rPr lang="en-US" sz="2400" dirty="0" smtClean="0"/>
              <a:t>and the foundation in a sequence of events that culminates in the final examination of a tissue section.</a:t>
            </a:r>
            <a:endParaRPr lang="en-US" sz="2400" b="1" dirty="0" smtClean="0"/>
          </a:p>
          <a:p>
            <a:pPr algn="just">
              <a:lnSpc>
                <a:spcPct val="150000"/>
              </a:lnSpc>
              <a:buNone/>
            </a:pPr>
            <a:endParaRPr lang="en-US" sz="24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42EFD35-6A49-48B4-9E2F-9E5BD576DFC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62484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3. Base sledge microtome</a:t>
            </a:r>
          </a:p>
          <a:p>
            <a:pPr marL="236538" indent="-236538">
              <a:buFont typeface="Wingdings" pitchFamily="2" charset="2"/>
              <a:buChar char="ü"/>
            </a:pPr>
            <a:r>
              <a:rPr lang="en-US" sz="2400" dirty="0" smtClean="0"/>
              <a:t>Used for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sectioning specimens embedded in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all forms of media;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Graduated in division of 1micrometer-20micrometer;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Adopted for frozen section cutting by replacement of the paraffin wax object  holder with either a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freezing stage or a thermo module;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2400" b="1" dirty="0" smtClean="0"/>
              <a:t>Best for resin-embedded </a:t>
            </a:r>
            <a:r>
              <a:rPr lang="en-US" sz="2400" b="1" dirty="0" err="1" smtClean="0"/>
              <a:t>undecalcified</a:t>
            </a:r>
            <a:r>
              <a:rPr lang="en-US" sz="2400" b="1" dirty="0" smtClean="0"/>
              <a:t> bone.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4. Sliding microtome</a:t>
            </a:r>
          </a:p>
          <a:p>
            <a:r>
              <a:rPr lang="en-US" sz="2400" dirty="0" smtClean="0"/>
              <a:t>Sliding microtome is best for sections from tissue embedded in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celloidin</a:t>
            </a:r>
            <a:r>
              <a:rPr lang="en-US" sz="2400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3B5BAAA-BCC9-47AA-8B61-FB1647A5D7E8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6F5972D-AF44-4513-A75D-A6016708CB57}" type="datetime1">
              <a:rPr lang="en-US" smtClean="0"/>
              <a:pPr/>
              <a:t>5/21/2019</a:t>
            </a:fld>
            <a:endParaRPr lang="en-US"/>
          </a:p>
        </p:txBody>
      </p:sp>
      <p:pic>
        <p:nvPicPr>
          <p:cNvPr id="1026" name="Picture 2" descr="C:\Users\Fit\Desktop\Histopathology  pictures\pict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026400" cy="6019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5. Rotary rocking microtome</a:t>
            </a:r>
          </a:p>
          <a:p>
            <a:r>
              <a:rPr lang="en-US" sz="2400" dirty="0" smtClean="0"/>
              <a:t>Rotary rocking microtome can be </a:t>
            </a:r>
            <a:r>
              <a:rPr lang="en-US" sz="2400" dirty="0" smtClean="0">
                <a:solidFill>
                  <a:srgbClr val="FF0000"/>
                </a:solidFill>
              </a:rPr>
              <a:t>used for both paraffin wax work and in cryostat sections.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b="1" dirty="0" smtClean="0"/>
              <a:t>6. Ultra microtome</a:t>
            </a:r>
          </a:p>
          <a:p>
            <a:r>
              <a:rPr lang="en-US" sz="2400" dirty="0" smtClean="0"/>
              <a:t>Ultra microtome is used exclusively for </a:t>
            </a:r>
            <a:r>
              <a:rPr lang="en-US" sz="2400" b="1" dirty="0" smtClean="0"/>
              <a:t>electron microscopy </a:t>
            </a:r>
            <a:r>
              <a:rPr lang="en-US" sz="2400" dirty="0" smtClean="0"/>
              <a:t>for sectioning of frozen block at between 50-150 micrometer from either fixed or unfixed tissues.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7. Freezing microtome</a:t>
            </a:r>
          </a:p>
          <a:p>
            <a:r>
              <a:rPr lang="en-US" sz="2400" dirty="0" smtClean="0"/>
              <a:t>Freezing microtome is used for cutting sections of fixed tissues when speed is utmost importance.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E2152B8-858E-461C-8947-933FECD5EEFF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Types of microtome Knives</a:t>
            </a:r>
          </a:p>
          <a:p>
            <a:r>
              <a:rPr lang="en-US" dirty="0" smtClean="0"/>
              <a:t>Microtome knives are classified according to their cross-sections (profiles) as follows: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Wedge-shaped:</a:t>
            </a:r>
            <a:r>
              <a:rPr lang="en-US" dirty="0" smtClean="0"/>
              <a:t> plane on both sides.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b="1" dirty="0" err="1" smtClean="0"/>
              <a:t>Planoconcave</a:t>
            </a:r>
            <a:r>
              <a:rPr lang="en-US" dirty="0" smtClean="0"/>
              <a:t>: hollow ground on one side.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Biconcave:</a:t>
            </a:r>
            <a:r>
              <a:rPr lang="en-US" dirty="0" smtClean="0"/>
              <a:t> hollow ground on both sides.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</a:t>
            </a:r>
            <a:r>
              <a:rPr lang="en-US" b="1" dirty="0" smtClean="0"/>
              <a:t>. Tool-edge</a:t>
            </a:r>
            <a:r>
              <a:rPr lang="en-US" dirty="0" smtClean="0"/>
              <a:t>: plane on one side with a steep cutting edge.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00ADD6B-5734-4797-9C3B-AF612A69E0BC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64008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Wedge-shaped knife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Wedge-shaped knife is the most commonly used knife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It is recommended for the majority of sectioning such as frozen tissue, paraffin wax embedded tissue and hard materials embedded with </a:t>
            </a:r>
            <a:r>
              <a:rPr lang="en-US" dirty="0" err="1" smtClean="0"/>
              <a:t>celloidin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023AEDA-2E01-4F48-9DBF-C8D649081FAA}" type="datetime1">
              <a:rPr lang="en-US" smtClean="0"/>
              <a:pPr/>
              <a:t>5/21/2019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1" y="533399"/>
            <a:ext cx="2362200" cy="6375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68740C4-0725-4D7A-8B9A-B5EC134B42D0}" type="datetime1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56388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 Plano concave knife</a:t>
            </a:r>
          </a:p>
          <a:p>
            <a:pPr>
              <a:buClr>
                <a:schemeClr val="bg2">
                  <a:lumMod val="60000"/>
                  <a:lumOff val="40000"/>
                </a:schemeClr>
              </a:buClr>
              <a:buSzPct val="118000"/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sz="2400" dirty="0" smtClean="0"/>
              <a:t>Less frequently utilized in modern </a:t>
            </a:r>
            <a:r>
              <a:rPr lang="en-US" sz="2400" dirty="0" err="1" smtClean="0"/>
              <a:t>microtomy</a:t>
            </a:r>
            <a:r>
              <a:rPr lang="en-US" sz="2400" dirty="0" smtClean="0"/>
              <a:t>.</a:t>
            </a:r>
          </a:p>
          <a:p>
            <a:pPr>
              <a:buClr>
                <a:schemeClr val="bg2">
                  <a:lumMod val="60000"/>
                  <a:lumOff val="40000"/>
                </a:schemeClr>
              </a:buClr>
              <a:buSzPct val="118000"/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Clr>
                <a:schemeClr val="bg2">
                  <a:lumMod val="60000"/>
                  <a:lumOff val="40000"/>
                </a:schemeClr>
              </a:buClr>
              <a:buSzPct val="118000"/>
              <a:buFont typeface="Wingdings" pitchFamily="2" charset="2"/>
              <a:buChar char="§"/>
            </a:pPr>
            <a:r>
              <a:rPr lang="en-US" sz="2400" dirty="0" smtClean="0"/>
              <a:t> Used for the sectioning of </a:t>
            </a:r>
            <a:r>
              <a:rPr lang="en-US" sz="2400" dirty="0" err="1" smtClean="0"/>
              <a:t>celloidin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57200"/>
            <a:ext cx="3048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5257800" cy="67056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 Biconcave knife</a:t>
            </a:r>
          </a:p>
          <a:p>
            <a:pPr algn="just"/>
            <a:r>
              <a:rPr lang="en-US" sz="2400" dirty="0" smtClean="0"/>
              <a:t>used for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sectioning of tissue embedded in paraffin wax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 </a:t>
            </a:r>
          </a:p>
          <a:p>
            <a:pPr algn="just">
              <a:buNone/>
            </a:pPr>
            <a:endParaRPr lang="en-US" b="1" dirty="0"/>
          </a:p>
          <a:p>
            <a:pPr algn="just">
              <a:buNone/>
            </a:pPr>
            <a:r>
              <a:rPr lang="en-US" b="1" dirty="0" smtClean="0"/>
              <a:t>Tool-edge knife</a:t>
            </a:r>
          </a:p>
          <a:p>
            <a:pPr algn="just"/>
            <a:r>
              <a:rPr lang="en-US" sz="2400" dirty="0" smtClean="0"/>
              <a:t>Used for the sectioning of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very hard materials </a:t>
            </a:r>
            <a:r>
              <a:rPr lang="en-US" sz="2400" dirty="0" smtClean="0"/>
              <a:t>like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undecalcified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bone;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400" dirty="0" smtClean="0"/>
              <a:t> It is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not recommended for routine sectioning of soft materials </a:t>
            </a:r>
            <a:r>
              <a:rPr lang="en-US" sz="2400" dirty="0" smtClean="0"/>
              <a:t>due to the shallow rake angle and the difficulty of re-sharpening.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E7EC0D4-75EC-4B72-B9DA-08DD8EB691C5}" type="datetime1">
              <a:rPr lang="en-US" smtClean="0"/>
              <a:pPr/>
              <a:t>5/21/2019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914" y="152400"/>
            <a:ext cx="2534292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35863" y="3146740"/>
            <a:ext cx="1981200" cy="2948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400" b="1" dirty="0" smtClean="0"/>
              <a:t>Water bath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The thermostatically controlled type is preferable. </a:t>
            </a:r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The temperature of the water bath should be about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en-US" sz="2400" baseline="300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 below the melting point of the paraffin wax</a:t>
            </a:r>
            <a:r>
              <a:rPr lang="en-US" sz="2400" dirty="0" smtClean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Alcohol or small quantities of detergent are added to reduce surface tension and allowing the section to flatten out with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greater ease.</a:t>
            </a:r>
          </a:p>
          <a:p>
            <a:pPr algn="just">
              <a:lnSpc>
                <a:spcPct val="150000"/>
              </a:lnSpc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467C564-9F4B-4074-B8A4-72CEC1B9107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Drying oven or hot plate</a:t>
            </a:r>
          </a:p>
          <a:p>
            <a:r>
              <a:rPr lang="en-US" sz="2400" dirty="0" smtClean="0"/>
              <a:t>Designed for drying tissue sections on slides;</a:t>
            </a:r>
          </a:p>
          <a:p>
            <a:endParaRPr lang="en-US" sz="2400" dirty="0" smtClean="0"/>
          </a:p>
          <a:p>
            <a:r>
              <a:rPr lang="en-US" sz="2400" dirty="0" smtClean="0"/>
              <a:t> Should be set at the melting point of the wax;</a:t>
            </a:r>
          </a:p>
          <a:p>
            <a:endParaRPr lang="en-US" sz="2400" dirty="0" smtClean="0"/>
          </a:p>
          <a:p>
            <a:r>
              <a:rPr lang="en-US" sz="2400" dirty="0" smtClean="0"/>
              <a:t> Drying is complete in 30 minutes. For more delicate tissues example; Tissue from CNS 37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 for 24 hours or longer is recommended.</a:t>
            </a:r>
          </a:p>
          <a:p>
            <a:pPr>
              <a:buNone/>
            </a:pPr>
            <a:r>
              <a:rPr lang="en-US" b="1" dirty="0" smtClean="0"/>
              <a:t>Brush and forceps</a:t>
            </a:r>
          </a:p>
          <a:p>
            <a:r>
              <a:rPr lang="en-US" sz="2400" dirty="0" smtClean="0"/>
              <a:t>Brush and forceps are necessary for the handling of sections during cutting and also for the removal of folds and creases formed in the section during floating out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B4C0951-FC7F-44C6-BE23-28CEDB9ECAA6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Slides</a:t>
            </a:r>
          </a:p>
          <a:p>
            <a:r>
              <a:rPr lang="en-US" dirty="0" smtClean="0"/>
              <a:t>Clean, grease free slides are used.</a:t>
            </a:r>
          </a:p>
          <a:p>
            <a:endParaRPr lang="en-US" dirty="0" smtClean="0"/>
          </a:p>
          <a:p>
            <a:r>
              <a:rPr lang="en-US" dirty="0" smtClean="0"/>
              <a:t>Labeling is done by;</a:t>
            </a:r>
          </a:p>
          <a:p>
            <a:pPr indent="-61913">
              <a:buFont typeface="Wingdings" pitchFamily="2" charset="2"/>
              <a:buChar char="Ø"/>
            </a:pPr>
            <a:r>
              <a:rPr lang="en-US" dirty="0" smtClean="0"/>
              <a:t> Diamond marker;</a:t>
            </a:r>
          </a:p>
          <a:p>
            <a:pPr indent="-61913">
              <a:buFont typeface="Wingdings" pitchFamily="2" charset="2"/>
              <a:buChar char="Ø"/>
            </a:pPr>
            <a:r>
              <a:rPr lang="en-US" dirty="0" smtClean="0"/>
              <a:t> Frost ended slides, using pencil;</a:t>
            </a:r>
          </a:p>
          <a:p>
            <a:pPr indent="-61913">
              <a:buFont typeface="Wingdings" pitchFamily="2" charset="2"/>
              <a:buChar char="Ø"/>
            </a:pPr>
            <a:r>
              <a:rPr lang="en-US" dirty="0" smtClean="0"/>
              <a:t> Automated slide-labeling machine.</a:t>
            </a:r>
          </a:p>
          <a:p>
            <a:pPr indent="-61913"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Section adhesives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Protein adhesives</a:t>
            </a:r>
            <a:r>
              <a:rPr lang="en-US" dirty="0" smtClean="0"/>
              <a:t> such as albumin, gelatin and starch are prone to bacterial over growth.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CA85651-2258-4BEE-9903-9C25ABB15384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Fixation 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b="1" dirty="0" smtClean="0"/>
              <a:t>Purposes of fixation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purposes of fixation include: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Hardens the tissue (helps further handling)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Halts enzyme autolysis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Halts bacterial putrefaction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Confers chemical stability on the tissue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May enhance later staining techniques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94B5B8B-C8FA-489B-B33D-83C1943C2438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6629400"/>
          </a:xfrm>
        </p:spPr>
        <p:txBody>
          <a:bodyPr/>
          <a:lstStyle/>
          <a:p>
            <a:r>
              <a:rPr lang="en-US" sz="2400" dirty="0" smtClean="0"/>
              <a:t>They also stain heavily with dyes, hence are not recommended as section adhesive.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 two best adhesives are:</a:t>
            </a:r>
          </a:p>
          <a:p>
            <a:pPr>
              <a:buNone/>
            </a:pPr>
            <a:r>
              <a:rPr lang="en-US" sz="2400" dirty="0" smtClean="0"/>
              <a:t> 1. </a:t>
            </a:r>
            <a:r>
              <a:rPr lang="en-US" sz="2400" b="1" dirty="0" smtClean="0"/>
              <a:t>Poly-L-lysine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Available as a 0.1% solution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    Further diluted for use, 1 in 10 with distilled water.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2400" dirty="0" smtClean="0"/>
              <a:t>Coated slides should be used with in a few days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2. </a:t>
            </a:r>
            <a:r>
              <a:rPr lang="it-IT" sz="2400" b="1" dirty="0" smtClean="0"/>
              <a:t>3 - Amino-propyl triethoxy saline </a:t>
            </a:r>
            <a:r>
              <a:rPr lang="it-IT" sz="2400" dirty="0" smtClean="0"/>
              <a:t>(APES)</a:t>
            </a: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The best section adhesive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Coated slides can be stored for a long time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The APES –coated slides have proved invaluable in cytology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120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4E7F2EB-D038-41DE-807A-E37536E81269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Section…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Adhesives can also be prepared from equal volume of glycerin, water and white of egg</a:t>
            </a:r>
            <a:r>
              <a:rPr lang="en-US" sz="2400" b="1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Lubricants</a:t>
            </a:r>
          </a:p>
          <a:p>
            <a:r>
              <a:rPr lang="en-US" sz="2400" dirty="0" smtClean="0"/>
              <a:t>Lubricants are essentials in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most sharpening techniques of microtome knives </a:t>
            </a:r>
            <a:r>
              <a:rPr lang="en-US" sz="2400" dirty="0" smtClean="0"/>
              <a:t>for the following reasons.</a:t>
            </a:r>
          </a:p>
          <a:p>
            <a:endParaRPr lang="en-US" sz="2400" dirty="0" smtClean="0"/>
          </a:p>
          <a:p>
            <a:r>
              <a:rPr lang="en-US" sz="2400" dirty="0" smtClean="0"/>
              <a:t> Lubricants act as coolants and prevent the extreme edge of knife;</a:t>
            </a:r>
          </a:p>
          <a:p>
            <a:endParaRPr lang="en-US" sz="2400" dirty="0" smtClean="0"/>
          </a:p>
          <a:p>
            <a:r>
              <a:rPr lang="en-US" sz="2400" dirty="0" smtClean="0"/>
              <a:t>Fine metal particles are allowed to fall away from the knife and fresh abrasive particles to contact the knife-edge;</a:t>
            </a:r>
          </a:p>
          <a:p>
            <a:r>
              <a:rPr lang="en-US" sz="2400" dirty="0" smtClean="0"/>
              <a:t>Reduce the tendency of the stones ‘pores’ to become blocked with finely divided metal particles.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121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E6B697B-A4B4-4414-9C92-A4FD1958E50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248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 </a:t>
            </a:r>
          </a:p>
          <a:p>
            <a:pPr marL="236538" indent="-236538">
              <a:buAutoNum type="arabicPeriod"/>
            </a:pPr>
            <a:r>
              <a:rPr lang="en-US" sz="2400" dirty="0" smtClean="0"/>
              <a:t>Explain the different stages of tissue processing.</a:t>
            </a:r>
          </a:p>
          <a:p>
            <a:pPr>
              <a:buNone/>
            </a:pPr>
            <a:r>
              <a:rPr lang="en-US" sz="2400" dirty="0" smtClean="0"/>
              <a:t>2. List the commonly used dehydrating fluids and clearing agents.</a:t>
            </a:r>
          </a:p>
          <a:p>
            <a:pPr>
              <a:buNone/>
            </a:pPr>
            <a:r>
              <a:rPr lang="en-US" sz="2400" dirty="0" smtClean="0"/>
              <a:t>3. List the criteria in choosing clearing agents.</a:t>
            </a:r>
          </a:p>
          <a:p>
            <a:pPr>
              <a:buNone/>
            </a:pPr>
            <a:r>
              <a:rPr lang="en-US" sz="2400" dirty="0" smtClean="0"/>
              <a:t>4. Describe the characteristics of good embedding media</a:t>
            </a:r>
          </a:p>
          <a:p>
            <a:pPr>
              <a:buNone/>
            </a:pPr>
            <a:r>
              <a:rPr lang="en-US" sz="2400" dirty="0" smtClean="0"/>
              <a:t>5. Discuss the various factors that affect tissue processing.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122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0C8C47A-4DDA-4A82-A9F5-48CB6B2C8C3D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5334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Review questions cont’d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15340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6. Discus tissue sectioning and its importance.</a:t>
            </a:r>
          </a:p>
          <a:p>
            <a:pPr>
              <a:buNone/>
            </a:pPr>
            <a:r>
              <a:rPr lang="en-US" dirty="0" smtClean="0"/>
              <a:t>7. Mention the various equipments used for tissue sectioning.</a:t>
            </a:r>
          </a:p>
          <a:p>
            <a:pPr>
              <a:buNone/>
            </a:pPr>
            <a:r>
              <a:rPr lang="en-US" dirty="0" smtClean="0"/>
              <a:t>8. List freezing techniques used in tissue sectioning.</a:t>
            </a:r>
          </a:p>
          <a:p>
            <a:pPr>
              <a:buNone/>
            </a:pPr>
            <a:r>
              <a:rPr lang="en-US" dirty="0" smtClean="0"/>
              <a:t>9. Explain the different lubricants used in tissue sectioning.</a:t>
            </a:r>
          </a:p>
          <a:p>
            <a:pPr>
              <a:buNone/>
            </a:pPr>
            <a:r>
              <a:rPr lang="en-US" dirty="0" smtClean="0"/>
              <a:t>10. Describe errors and remedies in paraffin wax sectioning.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123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75B7330-F537-4BC2-AE00-30265A027974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62484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Fixation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248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/>
              <a:t>2.2.2 Fixatives</a:t>
            </a:r>
          </a:p>
          <a:p>
            <a:pPr algn="just"/>
            <a:r>
              <a:rPr lang="en-US" sz="2400" dirty="0" smtClean="0"/>
              <a:t>Fixatives are substances that will preserve the shape, structure, relationship and chemical constituents of tissue and cells after death.</a:t>
            </a:r>
          </a:p>
          <a:p>
            <a:pPr algn="just"/>
            <a:r>
              <a:rPr lang="en-US" sz="2400" dirty="0" smtClean="0"/>
              <a:t> Fixatives may work by several means: </a:t>
            </a:r>
          </a:p>
          <a:p>
            <a:pPr lvl="1" algn="just"/>
            <a:r>
              <a:rPr lang="en-US" dirty="0" smtClean="0">
                <a:solidFill>
                  <a:srgbClr val="00B0F0"/>
                </a:solidFill>
              </a:rPr>
              <a:t>formation of cross-linkages </a:t>
            </a:r>
            <a:r>
              <a:rPr lang="en-US" dirty="0" smtClean="0"/>
              <a:t>(e.g., </a:t>
            </a:r>
            <a:r>
              <a:rPr lang="en-US" dirty="0" err="1" smtClean="0"/>
              <a:t>aldehyde</a:t>
            </a:r>
            <a:r>
              <a:rPr lang="en-US" dirty="0" smtClean="0"/>
              <a:t> such as </a:t>
            </a:r>
            <a:r>
              <a:rPr lang="en-US" dirty="0" err="1" smtClean="0"/>
              <a:t>glutaraldehyde</a:t>
            </a:r>
            <a:r>
              <a:rPr lang="en-US" dirty="0" smtClean="0"/>
              <a:t> or formalin); </a:t>
            </a:r>
          </a:p>
          <a:p>
            <a:pPr lvl="1" algn="just"/>
            <a:r>
              <a:rPr lang="en-US" dirty="0" smtClean="0">
                <a:solidFill>
                  <a:srgbClr val="00B0F0"/>
                </a:solidFill>
              </a:rPr>
              <a:t>Protein </a:t>
            </a:r>
            <a:r>
              <a:rPr lang="en-US" dirty="0" err="1" smtClean="0">
                <a:solidFill>
                  <a:srgbClr val="00B0F0"/>
                </a:solidFill>
              </a:rPr>
              <a:t>denaturation</a:t>
            </a:r>
            <a:r>
              <a:rPr lang="en-US" dirty="0" smtClean="0">
                <a:solidFill>
                  <a:srgbClr val="00B0F0"/>
                </a:solidFill>
              </a:rPr>
              <a:t> by coagulation </a:t>
            </a:r>
            <a:r>
              <a:rPr lang="en-US" dirty="0" smtClean="0"/>
              <a:t>(e.g., acetone and methanol) or a combination of the two.</a:t>
            </a:r>
          </a:p>
          <a:p>
            <a:pPr algn="just"/>
            <a:r>
              <a:rPr lang="en-US" sz="2400" dirty="0" smtClean="0"/>
              <a:t>A large variety of fixatives are now available but no single substance or known combination of substances has the ability to preserve and allow the demonstration of every tissue component.</a:t>
            </a:r>
          </a:p>
          <a:p>
            <a:pPr algn="just"/>
            <a:r>
              <a:rPr lang="en-US" sz="2400" dirty="0" smtClean="0"/>
              <a:t> It is for this reason that some fixatives have only special and limited applications.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FDAB99C-DE7C-44F3-8125-789B50775E1B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5344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Fixation 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5867400"/>
          </a:xfrm>
        </p:spPr>
        <p:txBody>
          <a:bodyPr>
            <a:normAutofit fontScale="92500" lnSpcReduction="20000"/>
          </a:bodyPr>
          <a:lstStyle/>
          <a:p>
            <a:pPr marL="166688" indent="-166688" algn="just">
              <a:lnSpc>
                <a:spcPct val="150000"/>
              </a:lnSpc>
            </a:pPr>
            <a:r>
              <a:rPr lang="en-US" sz="2400" dirty="0" smtClean="0"/>
              <a:t>The selection of an appropriate fixative is based on considerations such as :</a:t>
            </a:r>
          </a:p>
          <a:p>
            <a:pPr marL="566738" lvl="1" indent="-166688" algn="just">
              <a:lnSpc>
                <a:spcPct val="150000"/>
              </a:lnSpc>
            </a:pPr>
            <a:r>
              <a:rPr lang="en-US" sz="2600" dirty="0" smtClean="0">
                <a:solidFill>
                  <a:srgbClr val="00B0F0"/>
                </a:solidFill>
              </a:rPr>
              <a:t>the structure </a:t>
            </a:r>
            <a:r>
              <a:rPr lang="en-US" sz="2600" dirty="0" smtClean="0"/>
              <a:t> </a:t>
            </a:r>
          </a:p>
          <a:p>
            <a:pPr marL="566738" lvl="1" indent="-166688" algn="just">
              <a:lnSpc>
                <a:spcPct val="150000"/>
              </a:lnSpc>
            </a:pPr>
            <a:r>
              <a:rPr lang="en-US" sz="2600" dirty="0" smtClean="0">
                <a:solidFill>
                  <a:srgbClr val="00B0F0"/>
                </a:solidFill>
              </a:rPr>
              <a:t>entities to be demonstrated </a:t>
            </a:r>
            <a:r>
              <a:rPr lang="en-US" sz="2600" dirty="0" smtClean="0"/>
              <a:t>and </a:t>
            </a:r>
          </a:p>
          <a:p>
            <a:pPr marL="566738" lvl="1" indent="-166688" algn="just">
              <a:lnSpc>
                <a:spcPct val="150000"/>
              </a:lnSpc>
            </a:pPr>
            <a:r>
              <a:rPr lang="en-US" sz="2600" dirty="0" smtClean="0"/>
              <a:t>the </a:t>
            </a:r>
            <a:r>
              <a:rPr lang="en-US" sz="2600" dirty="0" smtClean="0">
                <a:solidFill>
                  <a:srgbClr val="FF0000"/>
                </a:solidFill>
              </a:rPr>
              <a:t>effects of </a:t>
            </a:r>
            <a:r>
              <a:rPr lang="en-US" sz="2600" dirty="0" smtClean="0"/>
              <a:t>short-term and long-term </a:t>
            </a:r>
            <a:r>
              <a:rPr lang="en-US" sz="2600" dirty="0" smtClean="0">
                <a:solidFill>
                  <a:srgbClr val="FF0000"/>
                </a:solidFill>
              </a:rPr>
              <a:t>storage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b="1" dirty="0" smtClean="0"/>
              <a:t> Classification of fixatives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Over the years, various classifications of fixatives have been proposed, with major divisions </a:t>
            </a:r>
            <a:r>
              <a:rPr lang="en-US" sz="2400" dirty="0" smtClean="0">
                <a:solidFill>
                  <a:srgbClr val="00B0F0"/>
                </a:solidFill>
              </a:rPr>
              <a:t>according to </a:t>
            </a:r>
            <a:r>
              <a:rPr lang="en-US" sz="2400" b="1" dirty="0" smtClean="0">
                <a:solidFill>
                  <a:srgbClr val="00B0F0"/>
                </a:solidFill>
              </a:rPr>
              <a:t>function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</a:p>
          <a:p>
            <a:pPr marL="858838" indent="55563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Coagulant </a:t>
            </a:r>
          </a:p>
          <a:p>
            <a:pPr marL="858838" indent="55563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non-coagulant</a:t>
            </a:r>
          </a:p>
          <a:p>
            <a:pPr marL="234950" indent="55563" algn="just">
              <a:lnSpc>
                <a:spcPct val="150000"/>
              </a:lnSpc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AB4277B-2EBA-457B-8775-6CEECD19E355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400" dirty="0" smtClean="0"/>
              <a:t>Fixation and…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458200" cy="6172200"/>
          </a:xfrm>
        </p:spPr>
        <p:txBody>
          <a:bodyPr/>
          <a:lstStyle/>
          <a:p>
            <a:pPr marL="111125" indent="179388" algn="just"/>
            <a:r>
              <a:rPr lang="en-US" sz="2400" dirty="0" smtClean="0"/>
              <a:t>Based on their </a:t>
            </a:r>
            <a:r>
              <a:rPr lang="en-US" sz="2400" b="1" dirty="0" smtClean="0"/>
              <a:t>chemical nature</a:t>
            </a:r>
            <a:r>
              <a:rPr lang="en-US" sz="2400" dirty="0" smtClean="0"/>
              <a:t>, classified into three general categories, which include:</a:t>
            </a:r>
          </a:p>
          <a:p>
            <a:pPr marL="234950" indent="55563" algn="just">
              <a:buFont typeface="Wingdings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aldehydic</a:t>
            </a:r>
            <a:r>
              <a:rPr lang="en-US" sz="2400" dirty="0" smtClean="0">
                <a:solidFill>
                  <a:srgbClr val="FF0000"/>
                </a:solidFill>
              </a:rPr>
              <a:t>, alcoholic, heavy metal fixatives.</a:t>
            </a:r>
          </a:p>
          <a:p>
            <a:pPr algn="just">
              <a:buNone/>
            </a:pPr>
            <a:r>
              <a:rPr lang="en-US" sz="2400" b="1" dirty="0" smtClean="0"/>
              <a:t>Fixatives can also be classified as:</a:t>
            </a:r>
          </a:p>
          <a:p>
            <a:pPr marL="287338" indent="3175" algn="just">
              <a:buFont typeface="+mj-lt"/>
              <a:buAutoNum type="arabicParenR"/>
            </a:pPr>
            <a:r>
              <a:rPr lang="en-US" sz="2400" dirty="0" smtClean="0"/>
              <a:t> </a:t>
            </a:r>
            <a:r>
              <a:rPr lang="en-US" sz="2400" b="1" dirty="0" err="1" smtClean="0"/>
              <a:t>Aldehydes</a:t>
            </a:r>
            <a:r>
              <a:rPr lang="en-US" sz="2400" b="1" dirty="0" smtClean="0"/>
              <a:t>: </a:t>
            </a:r>
          </a:p>
          <a:p>
            <a:pPr marL="630238"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Formaldehyde, </a:t>
            </a:r>
            <a:r>
              <a:rPr lang="en-US" sz="2400" dirty="0" err="1"/>
              <a:t>g</a:t>
            </a:r>
            <a:r>
              <a:rPr lang="en-US" sz="2400" dirty="0" err="1" smtClean="0"/>
              <a:t>lutaraldehyde</a:t>
            </a:r>
            <a:r>
              <a:rPr lang="en-US" sz="2400" dirty="0" smtClean="0"/>
              <a:t>, </a:t>
            </a:r>
            <a:r>
              <a:rPr lang="en-US" sz="2400" dirty="0" err="1" smtClean="0"/>
              <a:t>acrolein</a:t>
            </a:r>
            <a:r>
              <a:rPr lang="en-US" sz="2400" dirty="0" smtClean="0"/>
              <a:t>, </a:t>
            </a:r>
            <a:r>
              <a:rPr lang="en-US" sz="2400" dirty="0" err="1" smtClean="0"/>
              <a:t>formol</a:t>
            </a:r>
            <a:r>
              <a:rPr lang="en-US" sz="2400" dirty="0" smtClean="0"/>
              <a:t>-saline, neutral-buffered formalin.</a:t>
            </a:r>
          </a:p>
          <a:p>
            <a:pPr marL="287338" indent="3175" algn="just">
              <a:buFont typeface="+mj-lt"/>
              <a:buAutoNum type="arabicParenR" startAt="2"/>
            </a:pPr>
            <a:r>
              <a:rPr lang="en-US" sz="2400" b="1" dirty="0" smtClean="0"/>
              <a:t> Oxidizing agents:</a:t>
            </a:r>
          </a:p>
          <a:p>
            <a:pPr marL="630238"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Osmium tetra oxide, potassium permanganate, potassium dichromate.</a:t>
            </a:r>
          </a:p>
          <a:p>
            <a:pPr marL="287338" indent="3175" algn="just">
              <a:buFont typeface="+mj-lt"/>
              <a:buAutoNum type="arabicParenR" startAt="3"/>
            </a:pPr>
            <a:r>
              <a:rPr lang="en-US" sz="2400" dirty="0" smtClean="0"/>
              <a:t> </a:t>
            </a:r>
            <a:r>
              <a:rPr lang="en-US" sz="2400" b="1" dirty="0" smtClean="0"/>
              <a:t>Protein denaturing agents (coagulant):</a:t>
            </a:r>
          </a:p>
          <a:p>
            <a:pPr marL="630238"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 Acetic acid, alcoholic fixatives (methyl and ethyl alcohols), picric acid, mercuric chloride.</a:t>
            </a:r>
          </a:p>
          <a:p>
            <a:pPr marL="287338" indent="3175" algn="just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7AEB180-09D7-4CA8-84D6-91576DBA6C00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Fixation 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610600" cy="6477000"/>
          </a:xfrm>
        </p:spPr>
        <p:txBody>
          <a:bodyPr/>
          <a:lstStyle/>
          <a:p>
            <a:pPr marL="514350" indent="-514350" algn="just">
              <a:buFont typeface="+mj-lt"/>
              <a:buAutoNum type="arabicParenR" startAt="4"/>
            </a:pPr>
            <a:r>
              <a:rPr lang="en-US" sz="2400" b="1" dirty="0" smtClean="0"/>
              <a:t>Other cross- linking agents: </a:t>
            </a:r>
            <a:r>
              <a:rPr lang="en-US" sz="2400" dirty="0" err="1" smtClean="0"/>
              <a:t>Carbodiimides</a:t>
            </a:r>
            <a:r>
              <a:rPr lang="en-US" sz="2400" dirty="0" smtClean="0"/>
              <a:t>.</a:t>
            </a:r>
          </a:p>
          <a:p>
            <a:pPr marL="514350" indent="-514350" algn="just">
              <a:buFont typeface="+mj-lt"/>
              <a:buAutoNum type="arabicParenR" startAt="4"/>
            </a:pPr>
            <a:r>
              <a:rPr lang="en-US" sz="2400" b="1" dirty="0" smtClean="0"/>
              <a:t>Physical: </a:t>
            </a:r>
            <a:r>
              <a:rPr lang="en-US" sz="2400" dirty="0" smtClean="0"/>
              <a:t>Heat, microwaves</a:t>
            </a:r>
            <a:r>
              <a:rPr lang="en-US" sz="2400" b="1" dirty="0" smtClean="0"/>
              <a:t>.</a:t>
            </a:r>
          </a:p>
          <a:p>
            <a:pPr marL="514350" indent="-514350" algn="just">
              <a:buNone/>
            </a:pPr>
            <a:endParaRPr lang="en-US" sz="2400" dirty="0" smtClean="0"/>
          </a:p>
          <a:p>
            <a:pPr marL="111125" indent="0" algn="just"/>
            <a:r>
              <a:rPr lang="en-US" sz="2400" dirty="0" smtClean="0"/>
              <a:t> In order to obtain a fixative, which will comply this, it is necessary to mix together for obtaining the combined effect of the different </a:t>
            </a:r>
            <a:r>
              <a:rPr lang="en-US" sz="2400" smtClean="0"/>
              <a:t>types of fixatives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Based on this, fixatives that contain the individual substance are said to be </a:t>
            </a:r>
            <a:r>
              <a:rPr lang="en-US" sz="2400" b="1" i="1" dirty="0" smtClean="0"/>
              <a:t>simple fixative,</a:t>
            </a:r>
          </a:p>
          <a:p>
            <a:pPr algn="just">
              <a:buNone/>
            </a:pPr>
            <a:r>
              <a:rPr lang="en-US" sz="2400" dirty="0" smtClean="0"/>
              <a:t>   e.g., formaldehyde, mercuric chloride, and acetic acid.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 Fixative resulting from the mixing of two or more of them is referred to as </a:t>
            </a:r>
            <a:r>
              <a:rPr lang="en-US" sz="2400" b="1" dirty="0" smtClean="0"/>
              <a:t>compound fixative.</a:t>
            </a:r>
          </a:p>
          <a:p>
            <a:pPr algn="just">
              <a:buNone/>
            </a:pPr>
            <a:r>
              <a:rPr lang="en-US" sz="24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A06BF9E-9AE2-4CD1-8F37-0DC21C024069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Fixation and…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991600" cy="61722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Characteristics of a good fixative.</a:t>
            </a:r>
          </a:p>
          <a:p>
            <a:pPr>
              <a:buNone/>
            </a:pPr>
            <a:r>
              <a:rPr lang="en-US" sz="2400" dirty="0" smtClean="0"/>
              <a:t>A good fixative should:</a:t>
            </a:r>
          </a:p>
          <a:p>
            <a:pPr>
              <a:buNone/>
            </a:pPr>
            <a:r>
              <a:rPr lang="en-US" sz="2400" dirty="0" smtClean="0"/>
              <a:t>1. Kill the cell quickly without shrinkage, swelling, or other distortion.</a:t>
            </a:r>
          </a:p>
          <a:p>
            <a:pPr>
              <a:buNone/>
            </a:pPr>
            <a:r>
              <a:rPr lang="en-US" sz="2400" dirty="0" smtClean="0"/>
              <a:t>2. Penetrate the tissue and cells rapidly and evenly.</a:t>
            </a:r>
          </a:p>
          <a:p>
            <a:pPr>
              <a:buNone/>
            </a:pPr>
            <a:r>
              <a:rPr lang="en-US" sz="2400" dirty="0" smtClean="0"/>
              <a:t>3. Render insoluble the substance of the cell and give good optical differentiation.</a:t>
            </a:r>
          </a:p>
          <a:p>
            <a:pPr>
              <a:buNone/>
            </a:pPr>
            <a:r>
              <a:rPr lang="en-US" sz="2400" dirty="0" smtClean="0"/>
              <a:t>4. Inhibit bacterial decay and autolysis.</a:t>
            </a:r>
          </a:p>
          <a:p>
            <a:pPr>
              <a:buNone/>
            </a:pPr>
            <a:r>
              <a:rPr lang="en-US" sz="2400" dirty="0" smtClean="0"/>
              <a:t>5. Strengthen (harden) the tissue and render it insensitive to subsequent treatment.</a:t>
            </a:r>
          </a:p>
          <a:p>
            <a:pPr>
              <a:buNone/>
            </a:pPr>
            <a:r>
              <a:rPr lang="en-US" sz="2400" dirty="0" smtClean="0"/>
              <a:t>6. Allow tissue to be stored for longer period of time.</a:t>
            </a:r>
          </a:p>
          <a:p>
            <a:pPr>
              <a:buNone/>
            </a:pPr>
            <a:r>
              <a:rPr lang="en-US" sz="2400" dirty="0" smtClean="0"/>
              <a:t>7. Permit the restoration of natural color for photography and mounting as museum specimens.</a:t>
            </a:r>
          </a:p>
          <a:p>
            <a:pPr>
              <a:buNone/>
            </a:pPr>
            <a:r>
              <a:rPr lang="en-US" sz="2400" dirty="0" smtClean="0"/>
              <a:t>8. Be </a:t>
            </a:r>
            <a:r>
              <a:rPr lang="en-US" sz="2400" dirty="0" smtClean="0">
                <a:solidFill>
                  <a:srgbClr val="00B0F0"/>
                </a:solidFill>
              </a:rPr>
              <a:t>simple to prepare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00B0F0"/>
                </a:solidFill>
              </a:rPr>
              <a:t>economical to use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CB73FD2-9183-4850-919F-097359AC055A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Fixation 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991600" cy="6400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2.2.3 </a:t>
            </a:r>
            <a:r>
              <a:rPr lang="en-US" sz="2400" b="1" dirty="0" smtClean="0"/>
              <a:t>Factors involved in fixation</a:t>
            </a:r>
          </a:p>
          <a:p>
            <a:pPr>
              <a:buNone/>
            </a:pPr>
            <a:r>
              <a:rPr lang="en-US" sz="2400" b="1" dirty="0" smtClean="0"/>
              <a:t>1.Tempertature</a:t>
            </a:r>
          </a:p>
          <a:p>
            <a:r>
              <a:rPr lang="en-US" sz="2400" dirty="0" smtClean="0"/>
              <a:t>Generally carried out at room temperature.</a:t>
            </a:r>
          </a:p>
          <a:p>
            <a:endParaRPr lang="en-US" sz="2400" dirty="0" smtClean="0"/>
          </a:p>
          <a:p>
            <a:r>
              <a:rPr lang="en-US" sz="2400" dirty="0" smtClean="0"/>
              <a:t> However, chemical reactions, including those involved in the fixation process are frequently more rapid at higher temperatures.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2. Size of specimens and penetration of fixative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The penetration of fixatives into tissue is a relatively slow process </a:t>
            </a:r>
            <a:r>
              <a:rPr lang="en-US" sz="2400" dirty="0" smtClean="0"/>
              <a:t>and tissue blocks should either be small or thin, in order to obtain satisfactory fixation.</a:t>
            </a:r>
          </a:p>
          <a:p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C55F218-9177-4BDC-9072-60BC7678E9EC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0"/>
            <a:ext cx="68580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Fixation 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991600" cy="64008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3. Changes in volume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changes in membrane permeability and changes in ion transport through membranes. 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Some intercellular substances such as collagen may swell when they are fixed. 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There are also changes in volume, which occur subsequently during dehydration and paraffin embedding. </a:t>
            </a:r>
          </a:p>
          <a:p>
            <a:pPr>
              <a:lnSpc>
                <a:spcPct val="150000"/>
              </a:lnSpc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F1D9695-F53D-4E80-9C32-FC78B3116AA2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248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410200"/>
          </a:xfrm>
        </p:spPr>
        <p:txBody>
          <a:bodyPr/>
          <a:lstStyle/>
          <a:p>
            <a:r>
              <a:rPr lang="en-US" dirty="0" smtClean="0"/>
              <a:t>Upon completion of this chapter, the student will be able to:</a:t>
            </a:r>
          </a:p>
          <a:p>
            <a:pPr indent="169863">
              <a:buFont typeface="Wingdings" pitchFamily="2" charset="2"/>
              <a:buChar char="Ø"/>
            </a:pPr>
            <a:r>
              <a:rPr lang="en-US" dirty="0" smtClean="0"/>
              <a:t> Define fixation and fixatives.</a:t>
            </a:r>
          </a:p>
          <a:p>
            <a:pPr indent="169863">
              <a:buFont typeface="Wingdings" pitchFamily="2" charset="2"/>
              <a:buChar char="Ø"/>
            </a:pPr>
            <a:r>
              <a:rPr lang="en-US" dirty="0" smtClean="0"/>
              <a:t> Describe characteristics of a good fixative.</a:t>
            </a:r>
          </a:p>
          <a:p>
            <a:pPr indent="169863">
              <a:buFont typeface="Wingdings" pitchFamily="2" charset="2"/>
              <a:buChar char="Ø"/>
            </a:pPr>
            <a:r>
              <a:rPr lang="en-US" dirty="0" smtClean="0"/>
              <a:t> Explain ways of classifying fixatives.</a:t>
            </a:r>
          </a:p>
          <a:p>
            <a:pPr indent="169863">
              <a:buFont typeface="Wingdings" pitchFamily="2" charset="2"/>
              <a:buChar char="Ø"/>
            </a:pPr>
            <a:r>
              <a:rPr lang="en-US" dirty="0" smtClean="0"/>
              <a:t> Discuss factors that affect quality of fixation.</a:t>
            </a:r>
          </a:p>
          <a:p>
            <a:pPr indent="169863">
              <a:buFont typeface="Wingdings" pitchFamily="2" charset="2"/>
              <a:buChar char="Ø"/>
            </a:pPr>
            <a:r>
              <a:rPr lang="en-US" dirty="0" smtClean="0"/>
              <a:t> Describe </a:t>
            </a:r>
            <a:r>
              <a:rPr lang="en-US" dirty="0" err="1" smtClean="0"/>
              <a:t>agonal</a:t>
            </a:r>
            <a:r>
              <a:rPr lang="en-US" dirty="0" smtClean="0"/>
              <a:t> changes and artifacts.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A8C39C7-8282-4A50-BC75-5F6F18C1D3F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Fixation 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2484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4. pH and buffers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The pH should be kept in the physiological range between pH 6-8.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 This can be maintained by buffer systems,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5. </a:t>
            </a:r>
            <a:r>
              <a:rPr lang="en-US" sz="2400" b="1" dirty="0" err="1" smtClean="0"/>
              <a:t>Osmolality</a:t>
            </a:r>
            <a:endParaRPr lang="en-US" sz="2400" b="1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The addition of a buffer to the fixative solution may alter the osmotic pressure exerted by the solution.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B0F0"/>
                </a:solidFill>
              </a:rPr>
              <a:t>Hypertonic solutions </a:t>
            </a:r>
            <a:r>
              <a:rPr lang="en-US" sz="2400" dirty="0" smtClean="0"/>
              <a:t>give rise to </a:t>
            </a:r>
            <a:r>
              <a:rPr lang="en-US" sz="2400" dirty="0" smtClean="0">
                <a:solidFill>
                  <a:srgbClr val="00B0F0"/>
                </a:solidFill>
              </a:rPr>
              <a:t>cell shrinkage </a:t>
            </a:r>
            <a:r>
              <a:rPr lang="en-US" sz="2400" dirty="0" smtClean="0"/>
              <a:t>whereas isotonic and </a:t>
            </a:r>
            <a:r>
              <a:rPr lang="en-US" sz="2400" dirty="0" smtClean="0">
                <a:solidFill>
                  <a:srgbClr val="00B0F0"/>
                </a:solidFill>
              </a:rPr>
              <a:t>hypotonic fixatives </a:t>
            </a:r>
            <a:r>
              <a:rPr lang="en-US" sz="2400" dirty="0" smtClean="0"/>
              <a:t>result in </a:t>
            </a:r>
            <a:r>
              <a:rPr lang="en-US" sz="2400" dirty="0" smtClean="0">
                <a:solidFill>
                  <a:srgbClr val="00B0F0"/>
                </a:solidFill>
              </a:rPr>
              <a:t>cell swelling </a:t>
            </a:r>
            <a:r>
              <a:rPr lang="en-US" sz="2400" dirty="0" smtClean="0"/>
              <a:t>and poor fixation.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87A4249-57B4-4687-ACDB-86A32379CB88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Fixation 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91600" cy="65532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6.  Concentration of fixatives and additives</a:t>
            </a:r>
          </a:p>
          <a:p>
            <a:r>
              <a:rPr lang="en-US" sz="2400" dirty="0" smtClean="0"/>
              <a:t>Some fixatives are effective within a range of different concentrations, for example,</a:t>
            </a:r>
          </a:p>
          <a:p>
            <a:r>
              <a:rPr lang="en-US" sz="2400" dirty="0" err="1" smtClean="0"/>
              <a:t>Glutaraldehyde</a:t>
            </a:r>
            <a:r>
              <a:rPr lang="en-US" sz="2400" dirty="0" smtClean="0"/>
              <a:t>  may be used as a 4% solution is effective as low as 0.25%. 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7. Duration of fixation</a:t>
            </a:r>
          </a:p>
          <a:p>
            <a:r>
              <a:rPr lang="en-US" sz="2400" dirty="0" smtClean="0"/>
              <a:t> two mm thick tissue blocks in buffered formalin for 4-8 hours.</a:t>
            </a:r>
          </a:p>
          <a:p>
            <a:endParaRPr lang="en-US" sz="2400" dirty="0" smtClean="0"/>
          </a:p>
          <a:p>
            <a:r>
              <a:rPr lang="en-US" sz="2400" dirty="0" smtClean="0"/>
              <a:t>There is evidence that </a:t>
            </a:r>
            <a:r>
              <a:rPr lang="en-US" sz="2400" dirty="0" smtClean="0">
                <a:solidFill>
                  <a:srgbClr val="00B0F0"/>
                </a:solidFill>
              </a:rPr>
              <a:t>prolonged fixation in </a:t>
            </a:r>
            <a:r>
              <a:rPr lang="en-US" sz="2400" dirty="0" err="1" smtClean="0">
                <a:solidFill>
                  <a:srgbClr val="00B0F0"/>
                </a:solidFill>
              </a:rPr>
              <a:t>aldehydes</a:t>
            </a:r>
            <a:r>
              <a:rPr lang="en-US" sz="2400" dirty="0" smtClean="0">
                <a:solidFill>
                  <a:srgbClr val="00B0F0"/>
                </a:solidFill>
              </a:rPr>
              <a:t> can cause shrinkage and hardening of tissue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00B0F0"/>
                </a:solidFill>
              </a:rPr>
              <a:t>severe inhibition of enzyme activity. </a:t>
            </a:r>
          </a:p>
          <a:p>
            <a:r>
              <a:rPr lang="en-US" sz="2400" dirty="0" smtClean="0"/>
              <a:t>Prolonged fixation with </a:t>
            </a:r>
            <a:r>
              <a:rPr lang="en-US" sz="2400" dirty="0" smtClean="0">
                <a:solidFill>
                  <a:srgbClr val="FF0000"/>
                </a:solidFill>
              </a:rPr>
              <a:t>oxidizing fixatives </a:t>
            </a:r>
            <a:r>
              <a:rPr lang="en-US" sz="2400" dirty="0" smtClean="0"/>
              <a:t>can degrade tissues by oxidative cleavage of proteins and loss of peptides.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03F243A-3C58-471B-AEE9-84A443F54ECF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4582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Fixation and…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6248400"/>
          </a:xfrm>
        </p:spPr>
        <p:txBody>
          <a:bodyPr/>
          <a:lstStyle/>
          <a:p>
            <a:pPr marL="166688" indent="0" algn="just">
              <a:buNone/>
              <a:defRPr/>
            </a:pPr>
            <a:r>
              <a:rPr lang="en-US" sz="2400" b="1" dirty="0" smtClean="0"/>
              <a:t>2.2.4 Fixation of specific substance </a:t>
            </a:r>
          </a:p>
          <a:p>
            <a:pPr marL="457200" indent="-457200" algn="just">
              <a:buAutoNum type="arabicPeriod"/>
            </a:pPr>
            <a:r>
              <a:rPr lang="en-US" sz="2400" b="1" dirty="0" smtClean="0"/>
              <a:t>Glycogen</a:t>
            </a:r>
          </a:p>
          <a:p>
            <a:pPr marL="111125" indent="-55563" algn="just"/>
            <a:r>
              <a:rPr lang="en-US" sz="2400" dirty="0" smtClean="0"/>
              <a:t>The retention of glycogen is thought to be the result of trapping in a matrix or mesh of fixed protein, or due to its covalent binding to protein, which renders it insoluble in water.</a:t>
            </a:r>
          </a:p>
          <a:p>
            <a:pPr algn="just"/>
            <a:r>
              <a:rPr lang="en-US" sz="2400" dirty="0" smtClean="0">
                <a:solidFill>
                  <a:srgbClr val="00B0F0"/>
                </a:solidFill>
              </a:rPr>
              <a:t>The use of alcohols has been the main method of fixing glycogen in tissues.</a:t>
            </a:r>
          </a:p>
          <a:p>
            <a:pPr algn="just"/>
            <a:r>
              <a:rPr lang="en-US" sz="2400" dirty="0" smtClean="0"/>
              <a:t>Earlier fixatives included ice-cold </a:t>
            </a:r>
            <a:r>
              <a:rPr lang="en-US" sz="2400" dirty="0" err="1" smtClean="0"/>
              <a:t>picro</a:t>
            </a:r>
            <a:r>
              <a:rPr lang="en-US" sz="2400" dirty="0" smtClean="0"/>
              <a:t>-alcohol-formalin or cold alcohol.</a:t>
            </a:r>
          </a:p>
          <a:p>
            <a:pPr algn="just"/>
            <a:r>
              <a:rPr lang="en-US" sz="2400" dirty="0" err="1" smtClean="0">
                <a:solidFill>
                  <a:srgbClr val="00B0F0"/>
                </a:solidFill>
              </a:rPr>
              <a:t>Bouin's</a:t>
            </a:r>
            <a:r>
              <a:rPr lang="en-US" sz="2400" dirty="0" smtClean="0">
                <a:solidFill>
                  <a:srgbClr val="00B0F0"/>
                </a:solidFill>
              </a:rPr>
              <a:t> fixative </a:t>
            </a:r>
            <a:r>
              <a:rPr lang="en-US" sz="2400" dirty="0" smtClean="0"/>
              <a:t>is also a useful fixative for glycogen.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1351D3A-705C-49A4-8349-69A4C6E17443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Fixation and…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324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2. Lipids</a:t>
            </a:r>
          </a:p>
          <a:p>
            <a:r>
              <a:rPr lang="en-US" sz="2400" dirty="0" smtClean="0"/>
              <a:t>With standard methods of fixation, lipids are largely lost from tissues during processing and only two reagents fix lipids in the true sense of rendering them insoluble. </a:t>
            </a:r>
          </a:p>
          <a:p>
            <a:pPr>
              <a:buNone/>
            </a:pPr>
            <a:r>
              <a:rPr lang="en-US" sz="2400" dirty="0" smtClean="0"/>
              <a:t>      </a:t>
            </a:r>
          </a:p>
          <a:p>
            <a:r>
              <a:rPr lang="en-US" sz="2400" dirty="0" smtClean="0"/>
              <a:t> These are </a:t>
            </a:r>
            <a:r>
              <a:rPr lang="en-US" sz="2400" dirty="0" smtClean="0">
                <a:solidFill>
                  <a:srgbClr val="C00000"/>
                </a:solidFill>
              </a:rPr>
              <a:t>osmium </a:t>
            </a:r>
            <a:r>
              <a:rPr lang="en-US" sz="2400" dirty="0" err="1" smtClean="0">
                <a:solidFill>
                  <a:srgbClr val="C00000"/>
                </a:solidFill>
              </a:rPr>
              <a:t>tetraoxide</a:t>
            </a:r>
            <a:r>
              <a:rPr lang="en-US" sz="2400" dirty="0" smtClean="0">
                <a:solidFill>
                  <a:srgbClr val="C00000"/>
                </a:solidFill>
              </a:rPr>
              <a:t> and chromic acid</a:t>
            </a:r>
            <a:r>
              <a:rPr lang="en-US" sz="2400" dirty="0" smtClean="0"/>
              <a:t>, both of which alter the chemical reactivity of the lipid considerably.</a:t>
            </a:r>
          </a:p>
          <a:p>
            <a:endParaRPr lang="en-US" sz="2400" dirty="0" smtClean="0"/>
          </a:p>
          <a:p>
            <a:r>
              <a:rPr lang="en-US" sz="2400" dirty="0" smtClean="0"/>
              <a:t>Various additives have been mixed with </a:t>
            </a:r>
            <a:r>
              <a:rPr lang="en-US" sz="2400" dirty="0" err="1" smtClean="0">
                <a:solidFill>
                  <a:srgbClr val="C00000"/>
                </a:solidFill>
              </a:rPr>
              <a:t>glutaraldehyde</a:t>
            </a:r>
            <a:r>
              <a:rPr lang="en-US" sz="2400" dirty="0" smtClean="0"/>
              <a:t> in order to demonstrate </a:t>
            </a:r>
            <a:r>
              <a:rPr lang="en-US" sz="2400" dirty="0" smtClean="0">
                <a:solidFill>
                  <a:srgbClr val="00B0F0"/>
                </a:solidFill>
              </a:rPr>
              <a:t>lipids in electron microscopy. </a:t>
            </a:r>
          </a:p>
          <a:p>
            <a:pPr>
              <a:buNone/>
            </a:pPr>
            <a:r>
              <a:rPr lang="en-US" sz="2400" b="1" dirty="0" smtClean="0"/>
              <a:t>3. Proteins</a:t>
            </a:r>
          </a:p>
          <a:p>
            <a:r>
              <a:rPr lang="en-US" sz="2400" dirty="0" smtClean="0"/>
              <a:t>The fixation of tissue proteins by </a:t>
            </a:r>
            <a:r>
              <a:rPr lang="en-US" sz="2400" dirty="0" err="1" smtClean="0"/>
              <a:t>aldehydes</a:t>
            </a:r>
            <a:r>
              <a:rPr lang="en-US" sz="2400" dirty="0" smtClean="0"/>
              <a:t> is largely through </a:t>
            </a:r>
            <a:r>
              <a:rPr lang="en-US" sz="2400" dirty="0" smtClean="0">
                <a:solidFill>
                  <a:srgbClr val="00B0F0"/>
                </a:solidFill>
              </a:rPr>
              <a:t>production of cross-linkages </a:t>
            </a:r>
            <a:r>
              <a:rPr lang="en-US" sz="2400" dirty="0" smtClean="0"/>
              <a:t>between various reactive groups in proteins.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F86208A-BB0B-4501-8A24-B8CB35856550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Fixation and…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2484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 </a:t>
            </a:r>
            <a:r>
              <a:rPr lang="en-US" sz="2400" b="1" dirty="0" smtClean="0"/>
              <a:t>4.  </a:t>
            </a:r>
            <a:r>
              <a:rPr lang="en-US" sz="2400" b="1" dirty="0" err="1" smtClean="0"/>
              <a:t>Mucosubstances</a:t>
            </a:r>
            <a:endParaRPr lang="en-US" sz="2400" b="1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Formalin</a:t>
            </a:r>
            <a:r>
              <a:rPr lang="en-US" sz="2400" dirty="0" smtClean="0"/>
              <a:t> has always been an essential component of whatever fixative used to ensure </a:t>
            </a:r>
            <a:r>
              <a:rPr lang="en-US" sz="2400" dirty="0" smtClean="0">
                <a:solidFill>
                  <a:srgbClr val="C00000"/>
                </a:solidFill>
              </a:rPr>
              <a:t>the preservation of proteoglycans. </a:t>
            </a:r>
          </a:p>
          <a:p>
            <a:pPr marL="166688" indent="-166688" algn="just">
              <a:lnSpc>
                <a:spcPct val="150000"/>
              </a:lnSpc>
            </a:pPr>
            <a:r>
              <a:rPr lang="en-US" sz="2400" dirty="0" smtClean="0"/>
              <a:t>An appreciable proportion of tissue hetero- and proteoglycans remains soluble unless subject to further precipitation in 70-80% ethanol (for 3-6 days) before clearing and embedding in paraffin.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The most successful method for preserving all types of </a:t>
            </a:r>
            <a:r>
              <a:rPr lang="en-US" sz="2400" dirty="0" err="1" smtClean="0">
                <a:solidFill>
                  <a:srgbClr val="FF0000"/>
                </a:solidFill>
              </a:rPr>
              <a:t>mucin</a:t>
            </a:r>
            <a:r>
              <a:rPr lang="en-US" sz="2400" dirty="0" smtClean="0">
                <a:solidFill>
                  <a:srgbClr val="FF0000"/>
                </a:solidFill>
              </a:rPr>
              <a:t> is freeze-drying</a:t>
            </a:r>
            <a:r>
              <a:rPr lang="en-US" sz="2400" dirty="0" smtClean="0"/>
              <a:t> followed by </a:t>
            </a:r>
            <a:r>
              <a:rPr lang="en-US" sz="2400" dirty="0" smtClean="0">
                <a:solidFill>
                  <a:srgbClr val="FF0000"/>
                </a:solidFill>
              </a:rPr>
              <a:t>hot formaldehyde </a:t>
            </a:r>
            <a:r>
              <a:rPr lang="en-US" sz="2400" dirty="0" smtClean="0"/>
              <a:t>vapor with the all necessary safety precautions.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699EB3F-6EB8-4808-A818-9BE34B8738F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09600"/>
          </a:xfrm>
        </p:spPr>
        <p:txBody>
          <a:bodyPr/>
          <a:lstStyle/>
          <a:p>
            <a:r>
              <a:rPr lang="en-US" sz="2400" dirty="0" smtClean="0"/>
              <a:t>Fixation and …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63246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5. Nucleic acids and nucleoproteins</a:t>
            </a:r>
          </a:p>
          <a:p>
            <a:pPr algn="just"/>
            <a:r>
              <a:rPr lang="en-US" sz="2400" dirty="0" smtClean="0"/>
              <a:t>The nucleic acids exist in many </a:t>
            </a:r>
            <a:r>
              <a:rPr lang="en-US" sz="2400" dirty="0" smtClean="0">
                <a:solidFill>
                  <a:srgbClr val="C00000"/>
                </a:solidFill>
              </a:rPr>
              <a:t>different states of polymerization </a:t>
            </a:r>
            <a:r>
              <a:rPr lang="en-US" sz="2400" dirty="0" smtClean="0"/>
              <a:t>and any method of fixation induces changes in their physical state.</a:t>
            </a: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Formalin is not a particularly good fixative for nucleic acids and nucleoproteins </a:t>
            </a:r>
            <a:r>
              <a:rPr lang="en-US" sz="2400" dirty="0" smtClean="0"/>
              <a:t>as </a:t>
            </a:r>
            <a:r>
              <a:rPr lang="en-US" sz="2400" dirty="0" smtClean="0">
                <a:solidFill>
                  <a:srgbClr val="00B0F0"/>
                </a:solidFill>
              </a:rPr>
              <a:t>it blocks a large number of reactive groups reducing their subsequent staining by both basic and acid dyes.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This can be improved by adding </a:t>
            </a:r>
            <a:r>
              <a:rPr lang="en-US" sz="2400" dirty="0" smtClean="0">
                <a:solidFill>
                  <a:srgbClr val="C00000"/>
                </a:solidFill>
              </a:rPr>
              <a:t>mercury or chromium salts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Precipitant fixatives like </a:t>
            </a:r>
            <a:r>
              <a:rPr lang="en-US" sz="2400" dirty="0" smtClean="0">
                <a:solidFill>
                  <a:srgbClr val="FF0000"/>
                </a:solidFill>
              </a:rPr>
              <a:t>alcohol, acetic acid, and </a:t>
            </a:r>
            <a:r>
              <a:rPr lang="en-US" sz="2400" dirty="0" err="1" smtClean="0">
                <a:solidFill>
                  <a:srgbClr val="FF0000"/>
                </a:solidFill>
              </a:rPr>
              <a:t>Carnoy's</a:t>
            </a:r>
            <a:r>
              <a:rPr lang="en-US" sz="2400" dirty="0" smtClean="0">
                <a:solidFill>
                  <a:srgbClr val="FF0000"/>
                </a:solidFill>
              </a:rPr>
              <a:t> fluid are preferable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These agents precipitate nuclear proteins and at the same time progressively break the bonds between nucleic acids and proteins, thereby increasing the number of acid groups available for staining.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E088B40-6B3F-4C64-9CCE-31918F8C129C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6477000" cy="22860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Fixation and …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915400" cy="61722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400" b="1" dirty="0" smtClean="0"/>
              <a:t>6.  Enzymes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Enzyme activity is best demonstrated </a:t>
            </a:r>
            <a:r>
              <a:rPr lang="en-US" sz="2400" dirty="0" err="1" smtClean="0"/>
              <a:t>histochemically</a:t>
            </a:r>
            <a:r>
              <a:rPr lang="en-US" sz="2400" dirty="0" smtClean="0"/>
              <a:t> in </a:t>
            </a:r>
            <a:r>
              <a:rPr lang="en-US" sz="2400" dirty="0" smtClean="0">
                <a:solidFill>
                  <a:srgbClr val="C00000"/>
                </a:solidFill>
              </a:rPr>
              <a:t>fresh frozen sections.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The  most common methods of preserving enzymes for paraffin embedding are fixation in </a:t>
            </a:r>
            <a:r>
              <a:rPr lang="en-US" sz="2400" dirty="0" smtClean="0">
                <a:solidFill>
                  <a:srgbClr val="C00000"/>
                </a:solidFill>
              </a:rPr>
              <a:t>alcohol or acetone</a:t>
            </a:r>
            <a:r>
              <a:rPr lang="en-US" sz="2400" dirty="0" smtClean="0"/>
              <a:t>, usually at 4°C.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The most significant problem in enzyme </a:t>
            </a:r>
            <a:r>
              <a:rPr lang="en-US" sz="2400" dirty="0" err="1" smtClean="0"/>
              <a:t>histochemistry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C00000"/>
                </a:solidFill>
              </a:rPr>
              <a:t>false localization due to diffusion of the enzyme.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Formalin-sucrose-ammonia and 1-4% </a:t>
            </a:r>
            <a:r>
              <a:rPr lang="en-US" sz="2400" dirty="0" err="1" smtClean="0"/>
              <a:t>glutaraldehyde</a:t>
            </a:r>
            <a:r>
              <a:rPr lang="en-US" sz="2400" dirty="0" smtClean="0"/>
              <a:t> have been used for </a:t>
            </a:r>
            <a:r>
              <a:rPr lang="en-US" sz="2400" dirty="0" smtClean="0">
                <a:solidFill>
                  <a:srgbClr val="FF0000"/>
                </a:solidFill>
              </a:rPr>
              <a:t>cholinesterase.</a:t>
            </a:r>
            <a:r>
              <a:rPr lang="en-US" sz="2400" dirty="0" smtClean="0"/>
              <a:t> </a:t>
            </a:r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E285C7F-9AD2-451C-9D4F-6503A38640C1}" type="datetime1">
              <a:rPr lang="en-US" smtClean="0"/>
              <a:pPr/>
              <a:t>5/21/2019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2484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2.3.  Decalcification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867400"/>
          </a:xfrm>
        </p:spPr>
        <p:txBody>
          <a:bodyPr/>
          <a:lstStyle/>
          <a:p>
            <a:pPr algn="just"/>
            <a:endParaRPr lang="en-US" sz="2400" dirty="0" smtClean="0"/>
          </a:p>
          <a:p>
            <a:pPr marL="166688" indent="-166688" algn="just"/>
            <a:r>
              <a:rPr lang="en-US" sz="2400" dirty="0" smtClean="0"/>
              <a:t>Some tissues contain calcium deposits which are extremely firm and which will not section properly with paraffin embedding owing to the difference in densities between calcium and paraffin. 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Bone specimens are the most likely type here, but other tissues may contain calcified areas as well.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A variety of agents or techniques have been used to decalcify tissue and none of them work perfectly.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Mineral acids, organic acids, </a:t>
            </a:r>
            <a:r>
              <a:rPr lang="en-US" sz="2400" dirty="0" err="1" smtClean="0">
                <a:solidFill>
                  <a:srgbClr val="C00000"/>
                </a:solidFill>
              </a:rPr>
              <a:t>ethylenediamine</a:t>
            </a:r>
            <a:r>
              <a:rPr lang="en-US" sz="2400" dirty="0" smtClean="0">
                <a:solidFill>
                  <a:srgbClr val="C00000"/>
                </a:solidFill>
              </a:rPr>
              <a:t> tetra acetic acid (EDTA), and electrolysis</a:t>
            </a:r>
            <a:r>
              <a:rPr lang="en-US" sz="2400" dirty="0" smtClean="0"/>
              <a:t> have all been used.</a:t>
            </a:r>
          </a:p>
          <a:p>
            <a:pPr algn="just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0D9C6DE-7E31-40B5-ADCC-C36A0F75808F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381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Decalci</a:t>
            </a:r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Strong mineral acids such as nitric and hydrochloric acids are used with </a:t>
            </a:r>
            <a:r>
              <a:rPr lang="en-US" sz="2400" dirty="0" smtClean="0">
                <a:solidFill>
                  <a:srgbClr val="FF0000"/>
                </a:solidFill>
              </a:rPr>
              <a:t>dense cortical bone </a:t>
            </a:r>
            <a:r>
              <a:rPr lang="en-US" sz="2400" dirty="0" smtClean="0"/>
              <a:t>because they will remove large quantities of calcium at </a:t>
            </a:r>
            <a:r>
              <a:rPr lang="en-US" sz="2400" b="1" dirty="0" smtClean="0"/>
              <a:t>a rapid rate.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Strong acids </a:t>
            </a:r>
            <a:r>
              <a:rPr lang="en-US" sz="2400" dirty="0" smtClean="0"/>
              <a:t>also </a:t>
            </a:r>
            <a:r>
              <a:rPr lang="en-US" sz="2400" b="1" dirty="0" smtClean="0"/>
              <a:t>damage cellular morphology</a:t>
            </a:r>
            <a:r>
              <a:rPr lang="en-US" sz="2400" dirty="0" smtClean="0"/>
              <a:t>, so are not recommended for delicate tissues such as bone marrow.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Organic acids such as </a:t>
            </a:r>
            <a:r>
              <a:rPr lang="en-US" sz="2400" dirty="0" smtClean="0">
                <a:solidFill>
                  <a:srgbClr val="C00000"/>
                </a:solidFill>
              </a:rPr>
              <a:t>acetic and formic acid </a:t>
            </a:r>
            <a:r>
              <a:rPr lang="en-US" sz="2400" dirty="0" smtClean="0"/>
              <a:t>are better suited to bone marrow, since they are not as harsh.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However, they act more slowly on dense cortical bone.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Formic acid</a:t>
            </a:r>
            <a:r>
              <a:rPr lang="en-US" sz="2400" dirty="0" smtClean="0"/>
              <a:t> in a 10% concentration is the best all-around </a:t>
            </a:r>
            <a:r>
              <a:rPr lang="en-US" sz="2400" dirty="0" err="1" smtClean="0"/>
              <a:t>decalcifier</a:t>
            </a:r>
            <a:r>
              <a:rPr lang="en-US" sz="2400" dirty="0" smtClean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30624A6-AEC9-4061-A840-F947F986CEC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381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Decalci</a:t>
            </a:r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r>
              <a:rPr lang="en-US" sz="2400" b="1" dirty="0" smtClean="0"/>
              <a:t>EDTA</a:t>
            </a:r>
            <a:r>
              <a:rPr lang="en-US" sz="2400" dirty="0" smtClean="0"/>
              <a:t> can </a:t>
            </a:r>
            <a:r>
              <a:rPr lang="en-US" sz="2400" b="1" dirty="0" smtClean="0"/>
              <a:t>remove calcium </a:t>
            </a:r>
            <a:r>
              <a:rPr lang="en-US" sz="2400" dirty="0" smtClean="0"/>
              <a:t>and is not harsh (it is not an acid) but it penetrates tissue poorly and works slowly and is expensive in large amounts.</a:t>
            </a:r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Electrolysis</a:t>
            </a:r>
            <a:r>
              <a:rPr lang="en-US" sz="2400" dirty="0" smtClean="0"/>
              <a:t> has been tried in experimental situations where calcium had to be removed with the least tissue damage.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It is slow and not suited for routine daily use.</a:t>
            </a:r>
          </a:p>
          <a:p>
            <a:pPr>
              <a:buNone/>
            </a:pPr>
            <a:r>
              <a:rPr lang="en-US" sz="2400" b="1" dirty="0" smtClean="0"/>
              <a:t>Techniques of decalcification</a:t>
            </a:r>
          </a:p>
          <a:p>
            <a:r>
              <a:rPr lang="en-US" sz="2400" dirty="0" smtClean="0"/>
              <a:t>The following technique is employed in decalcification:</a:t>
            </a:r>
          </a:p>
          <a:p>
            <a:pPr marL="568325" indent="0">
              <a:buNone/>
            </a:pPr>
            <a:r>
              <a:rPr lang="en-US" sz="2400" dirty="0" smtClean="0"/>
              <a:t>1. Selection of tissues</a:t>
            </a:r>
          </a:p>
          <a:p>
            <a:pPr marL="568325" indent="0">
              <a:buNone/>
            </a:pPr>
            <a:r>
              <a:rPr lang="en-US" sz="2400" dirty="0" smtClean="0"/>
              <a:t>2. Fixation</a:t>
            </a:r>
          </a:p>
          <a:p>
            <a:pPr marL="568325" indent="0">
              <a:buNone/>
            </a:pPr>
            <a:r>
              <a:rPr lang="en-US" sz="2400" dirty="0" smtClean="0"/>
              <a:t>3. Decalcification</a:t>
            </a:r>
          </a:p>
          <a:p>
            <a:pPr marL="568325" indent="0">
              <a:buNone/>
            </a:pPr>
            <a:r>
              <a:rPr lang="en-US" sz="2400" dirty="0" smtClean="0"/>
              <a:t>4. Neutralization of acids</a:t>
            </a:r>
          </a:p>
          <a:p>
            <a:pPr marL="568325" indent="0">
              <a:buNone/>
            </a:pPr>
            <a:r>
              <a:rPr lang="en-US" sz="2400" dirty="0" smtClean="0"/>
              <a:t>5. Thorough washing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453D2D3-1E64-4A16-B440-DF29083F509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248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254625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dirty="0" smtClean="0"/>
              <a:t>  2.1 Introduction </a:t>
            </a:r>
          </a:p>
          <a:p>
            <a:pPr indent="-52388">
              <a:buNone/>
              <a:defRPr/>
            </a:pPr>
            <a:r>
              <a:rPr lang="en-US" dirty="0" smtClean="0"/>
              <a:t>      2.1.1 Surgical specimen collection and handling</a:t>
            </a:r>
          </a:p>
          <a:p>
            <a:pPr indent="-52388">
              <a:buNone/>
              <a:defRPr/>
            </a:pPr>
            <a:r>
              <a:rPr lang="en-US" dirty="0" smtClean="0"/>
              <a:t>      2.1.2  Tissue marking substances</a:t>
            </a:r>
          </a:p>
          <a:p>
            <a:pPr indent="-52388">
              <a:buNone/>
              <a:defRPr/>
            </a:pPr>
            <a:r>
              <a:rPr lang="en-US" dirty="0" smtClean="0"/>
              <a:t> 2.2 Fixation and fixatives</a:t>
            </a:r>
          </a:p>
          <a:p>
            <a:pPr marL="855663" indent="-52388">
              <a:buNone/>
              <a:defRPr/>
            </a:pPr>
            <a:r>
              <a:rPr lang="en-US" dirty="0"/>
              <a:t>2.2.1Theoretical aspects of fixation</a:t>
            </a:r>
          </a:p>
          <a:p>
            <a:pPr marL="855663" indent="-52388">
              <a:buNone/>
              <a:defRPr/>
            </a:pPr>
            <a:r>
              <a:rPr lang="en-US" dirty="0"/>
              <a:t>2.2.2 Fixatives</a:t>
            </a:r>
          </a:p>
          <a:p>
            <a:pPr marL="855663" indent="-52388">
              <a:buNone/>
              <a:defRPr/>
            </a:pPr>
            <a:r>
              <a:rPr lang="en-US" dirty="0"/>
              <a:t>2.2.3  Factors involved in fixation</a:t>
            </a:r>
          </a:p>
          <a:p>
            <a:pPr marL="855663" indent="-52388">
              <a:buNone/>
              <a:defRPr/>
            </a:pPr>
            <a:r>
              <a:rPr lang="en-US" dirty="0"/>
              <a:t>2.2.4 Fixation of specific substance </a:t>
            </a:r>
          </a:p>
          <a:p>
            <a:pPr indent="-52388">
              <a:buNone/>
              <a:defRPr/>
            </a:pPr>
            <a:r>
              <a:rPr lang="en-US" dirty="0" smtClean="0"/>
              <a:t>2.3</a:t>
            </a:r>
            <a:r>
              <a:rPr lang="en-US" b="1" dirty="0" smtClean="0"/>
              <a:t> </a:t>
            </a:r>
            <a:r>
              <a:rPr lang="en-US" dirty="0"/>
              <a:t>Decalcification</a:t>
            </a:r>
          </a:p>
          <a:p>
            <a:pPr indent="-52388">
              <a:buNone/>
              <a:defRPr/>
            </a:pPr>
            <a:endParaRPr lang="en-US" dirty="0" smtClean="0"/>
          </a:p>
          <a:p>
            <a:pPr marL="855663" indent="-52388">
              <a:buNone/>
              <a:defRPr/>
            </a:pPr>
            <a:endParaRPr lang="en-US" dirty="0" smtClean="0"/>
          </a:p>
          <a:p>
            <a:pPr indent="122238">
              <a:buNone/>
              <a:defRPr/>
            </a:pPr>
            <a:endParaRPr lang="en-US" dirty="0" smtClean="0"/>
          </a:p>
          <a:p>
            <a:pPr indent="122238">
              <a:buNone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11EE274-F51B-4BA8-976E-954C2E8E46EC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381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Decalci</a:t>
            </a:r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Selection of tissue</a:t>
            </a:r>
          </a:p>
          <a:p>
            <a:r>
              <a:rPr lang="en-US" sz="2400" dirty="0" smtClean="0"/>
              <a:t>Bone: 4-5mm slice of bone with a saw</a:t>
            </a:r>
          </a:p>
          <a:p>
            <a:r>
              <a:rPr lang="en-US" sz="2400" dirty="0" smtClean="0"/>
              <a:t>Calcified tissue: thin slices with a knife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b="1" dirty="0" smtClean="0"/>
              <a:t>Fixation</a:t>
            </a:r>
          </a:p>
          <a:p>
            <a:r>
              <a:rPr lang="en-US" sz="2400" dirty="0" smtClean="0"/>
              <a:t>General rules of fixation can also apply here.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Decalcification</a:t>
            </a:r>
          </a:p>
          <a:p>
            <a:r>
              <a:rPr lang="en-US" sz="2400" dirty="0" smtClean="0"/>
              <a:t>Decalcification can be done by:</a:t>
            </a:r>
          </a:p>
          <a:p>
            <a:pPr marL="457200" indent="0">
              <a:buNone/>
            </a:pPr>
            <a:r>
              <a:rPr lang="en-US" sz="2400" dirty="0" smtClean="0"/>
              <a:t>A. Simple solutions usually acid reagents</a:t>
            </a:r>
          </a:p>
          <a:p>
            <a:pPr marL="457200" indent="0">
              <a:buNone/>
            </a:pPr>
            <a:r>
              <a:rPr lang="en-US" sz="2400" dirty="0" smtClean="0"/>
              <a:t>B. Ion exchange resin</a:t>
            </a:r>
          </a:p>
          <a:p>
            <a:pPr marL="457200" indent="0">
              <a:buNone/>
            </a:pPr>
            <a:r>
              <a:rPr lang="en-US" sz="2400" dirty="0" smtClean="0"/>
              <a:t>C. Chelating agents</a:t>
            </a:r>
          </a:p>
          <a:p>
            <a:pPr marL="457200" indent="0">
              <a:buNone/>
            </a:pPr>
            <a:r>
              <a:rPr lang="en-US" sz="2400" dirty="0" smtClean="0"/>
              <a:t>D. Electrophoresis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0B39517-AF3F-4B2C-9300-97AE100C4FDB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381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Decalci</a:t>
            </a:r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/>
          <a:lstStyle/>
          <a:p>
            <a:r>
              <a:rPr lang="en-US" sz="2400" b="1" dirty="0" smtClean="0"/>
              <a:t>Criteria of a good decalcifying agent</a:t>
            </a:r>
            <a:r>
              <a:rPr lang="en-US" sz="2400" dirty="0" smtClean="0"/>
              <a:t> are:</a:t>
            </a:r>
          </a:p>
          <a:p>
            <a:pPr indent="3175">
              <a:buFont typeface="Wingdings" pitchFamily="2" charset="2"/>
              <a:buChar char="ü"/>
            </a:pPr>
            <a:r>
              <a:rPr lang="en-US" sz="2400" dirty="0" smtClean="0"/>
              <a:t> Complete removal of calcium</a:t>
            </a:r>
          </a:p>
          <a:p>
            <a:pPr indent="3175">
              <a:buFont typeface="Wingdings" pitchFamily="2" charset="2"/>
              <a:buChar char="ü"/>
            </a:pPr>
            <a:r>
              <a:rPr lang="en-US" sz="2400" dirty="0" smtClean="0"/>
              <a:t> Absence of damage to tissue cell or fibers</a:t>
            </a:r>
          </a:p>
          <a:p>
            <a:pPr indent="3175">
              <a:buFont typeface="Wingdings" pitchFamily="2" charset="2"/>
              <a:buChar char="ü"/>
            </a:pPr>
            <a:r>
              <a:rPr lang="en-US" sz="2400" dirty="0" smtClean="0"/>
              <a:t>Non-impairment of subsequent staining techniques</a:t>
            </a:r>
          </a:p>
          <a:p>
            <a:pPr indent="3175">
              <a:buFont typeface="Wingdings" pitchFamily="2" charset="2"/>
              <a:buChar char="ü"/>
            </a:pPr>
            <a:r>
              <a:rPr lang="en-US" sz="2400" dirty="0" smtClean="0"/>
              <a:t>Reasonable speed of decalcification</a:t>
            </a:r>
          </a:p>
          <a:p>
            <a:pPr indent="3175">
              <a:buFont typeface="Wingdings" pitchFamily="2" charset="2"/>
              <a:buChar char="ü"/>
            </a:pPr>
            <a:endParaRPr lang="en-US" sz="2400" dirty="0" smtClean="0"/>
          </a:p>
          <a:p>
            <a:r>
              <a:rPr lang="en-US" sz="2400" b="1" dirty="0" smtClean="0"/>
              <a:t>Neutralization of acids</a:t>
            </a:r>
          </a:p>
          <a:p>
            <a:pPr indent="114300">
              <a:buFont typeface="Wingdings" pitchFamily="2" charset="2"/>
              <a:buChar char="Ø"/>
            </a:pPr>
            <a:r>
              <a:rPr lang="en-US" sz="2400" dirty="0" smtClean="0"/>
              <a:t>Treatment with alkali</a:t>
            </a:r>
          </a:p>
          <a:p>
            <a:pPr indent="114300">
              <a:buNone/>
            </a:pPr>
            <a:endParaRPr lang="en-US" sz="2400" dirty="0" smtClean="0"/>
          </a:p>
          <a:p>
            <a:r>
              <a:rPr lang="en-US" sz="2400" b="1" dirty="0" smtClean="0"/>
              <a:t>Washing</a:t>
            </a:r>
          </a:p>
          <a:p>
            <a:pPr marL="457200" indent="-111125">
              <a:buFont typeface="Wingdings" pitchFamily="2" charset="2"/>
              <a:buChar char="Ø"/>
            </a:pPr>
            <a:r>
              <a:rPr lang="en-US" sz="2400" dirty="0" smtClean="0"/>
              <a:t>To remove acid or alkalis wash with alcohol for 3-4 hours</a:t>
            </a:r>
          </a:p>
          <a:p>
            <a:pPr>
              <a:buNone/>
            </a:pPr>
            <a:endParaRPr lang="en-US" sz="2400" b="1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8503DA7-2D6E-4467-80E1-5FBBB8BDE95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Agonal</a:t>
            </a:r>
            <a:r>
              <a:rPr lang="en-US" dirty="0"/>
              <a:t> changes and artifacts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/>
          <a:lstStyle/>
          <a:p>
            <a:r>
              <a:rPr lang="en-US" dirty="0"/>
              <a:t>as most tissues are removed surgically, the following </a:t>
            </a:r>
            <a:r>
              <a:rPr lang="en-US" dirty="0" err="1"/>
              <a:t>agonal</a:t>
            </a:r>
            <a:r>
              <a:rPr lang="en-US" dirty="0"/>
              <a:t> changes may occur.</a:t>
            </a:r>
          </a:p>
          <a:p>
            <a:r>
              <a:rPr lang="en-US" dirty="0" smtClean="0"/>
              <a:t>Anoxic changes are noticed;</a:t>
            </a:r>
          </a:p>
          <a:p>
            <a:pPr marL="568325" indent="-111125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Enzymes such as those concerned with </a:t>
            </a:r>
            <a:r>
              <a:rPr lang="en-US" dirty="0">
                <a:solidFill>
                  <a:srgbClr val="00B0F0"/>
                </a:solidFill>
              </a:rPr>
              <a:t>oxidative phosphorylation </a:t>
            </a:r>
            <a:r>
              <a:rPr lang="en-US" dirty="0"/>
              <a:t>are lost within 10 minutes;</a:t>
            </a:r>
          </a:p>
          <a:p>
            <a:pPr marL="568325" indent="-111125">
              <a:buFont typeface="Wingdings" pitchFamily="2" charset="2"/>
              <a:buChar char="ü"/>
            </a:pPr>
            <a:r>
              <a:rPr lang="en-US" dirty="0"/>
              <a:t> There will be tissue variation;</a:t>
            </a:r>
          </a:p>
          <a:p>
            <a:pPr marL="568325" indent="-111125">
              <a:buFont typeface="Wingdings" pitchFamily="2" charset="2"/>
              <a:buChar char="ü"/>
            </a:pPr>
            <a:r>
              <a:rPr lang="en-US" dirty="0"/>
              <a:t> Some degree of autolysis will also occur.</a:t>
            </a:r>
          </a:p>
          <a:p>
            <a:pPr marL="568325" indent="-111125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E9629A8-7E92-4E50-8A94-C2E943ECE207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19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2484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400" dirty="0" err="1" smtClean="0"/>
              <a:t>Agonal</a:t>
            </a:r>
            <a:r>
              <a:rPr lang="en-US" sz="2400" dirty="0" smtClean="0"/>
              <a:t> changes…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0960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Artifacts caused by fixatives include:</a:t>
            </a:r>
          </a:p>
          <a:p>
            <a:pPr algn="just"/>
            <a:r>
              <a:rPr lang="en-US" sz="2400" dirty="0" smtClean="0"/>
              <a:t> Both large and small molecules diffuse from the tissue in to fixation solution;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Chemical changes caused by fixation may give </a:t>
            </a:r>
            <a:r>
              <a:rPr lang="en-US" sz="2400" dirty="0" smtClean="0">
                <a:solidFill>
                  <a:srgbClr val="FF0000"/>
                </a:solidFill>
              </a:rPr>
              <a:t>false </a:t>
            </a:r>
            <a:r>
              <a:rPr lang="en-US" sz="2400" dirty="0" err="1" smtClean="0">
                <a:solidFill>
                  <a:srgbClr val="FF0000"/>
                </a:solidFill>
              </a:rPr>
              <a:t>histochemical</a:t>
            </a:r>
            <a:r>
              <a:rPr lang="en-US" sz="2400" dirty="0" smtClean="0">
                <a:solidFill>
                  <a:srgbClr val="FF0000"/>
                </a:solidFill>
              </a:rPr>
              <a:t> reactions </a:t>
            </a:r>
            <a:r>
              <a:rPr lang="en-US" sz="2400" dirty="0" smtClean="0"/>
              <a:t>in tissue;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While removing excess mercuric chloride after fixation, substances such as </a:t>
            </a:r>
            <a:r>
              <a:rPr lang="en-US" sz="2400" dirty="0" err="1" smtClean="0"/>
              <a:t>histidine</a:t>
            </a:r>
            <a:r>
              <a:rPr lang="en-US" sz="2400" dirty="0" smtClean="0"/>
              <a:t>, tyrosine, may also be removed;</a:t>
            </a:r>
          </a:p>
          <a:p>
            <a:pPr algn="just"/>
            <a:r>
              <a:rPr lang="en-US" sz="2400" dirty="0" smtClean="0"/>
              <a:t>Using substances specific fixatives results loss of many other cellular substances.</a:t>
            </a:r>
          </a:p>
          <a:p>
            <a:pPr algn="just"/>
            <a:r>
              <a:rPr lang="en-US" sz="2400" dirty="0" smtClean="0"/>
              <a:t>Formaldehyde at pH 7.0 causes the loss of about </a:t>
            </a:r>
            <a:r>
              <a:rPr lang="en-US" sz="2400" dirty="0" smtClean="0">
                <a:solidFill>
                  <a:srgbClr val="FF0000"/>
                </a:solidFill>
              </a:rPr>
              <a:t>60% of </a:t>
            </a:r>
            <a:r>
              <a:rPr lang="en-US" sz="2400" dirty="0" err="1" smtClean="0">
                <a:solidFill>
                  <a:srgbClr val="FF0000"/>
                </a:solidFill>
              </a:rPr>
              <a:t>catecholamines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2462E30-109C-49F7-98B2-2611E62953B3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err="1" smtClean="0"/>
              <a:t>Agonal</a:t>
            </a:r>
            <a:r>
              <a:rPr lang="en-US" sz="2800" dirty="0" smtClean="0"/>
              <a:t> changes…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6019800"/>
          </a:xfrm>
        </p:spPr>
        <p:txBody>
          <a:bodyPr/>
          <a:lstStyle/>
          <a:p>
            <a:pPr marL="111125" indent="-111125" algn="just">
              <a:lnSpc>
                <a:spcPct val="150000"/>
              </a:lnSpc>
            </a:pPr>
            <a:r>
              <a:rPr lang="en-US" sz="2400" dirty="0" smtClean="0">
                <a:solidFill>
                  <a:srgbClr val="00B0F0"/>
                </a:solidFill>
              </a:rPr>
              <a:t>Formalin is an inadequate fixative for the </a:t>
            </a:r>
            <a:r>
              <a:rPr lang="en-US" sz="2400" dirty="0" err="1" smtClean="0">
                <a:solidFill>
                  <a:srgbClr val="00B0F0"/>
                </a:solidFill>
              </a:rPr>
              <a:t>proteoglycans</a:t>
            </a:r>
            <a:r>
              <a:rPr lang="en-US" sz="2400" dirty="0" smtClean="0">
                <a:solidFill>
                  <a:srgbClr val="00B0F0"/>
                </a:solidFill>
              </a:rPr>
              <a:t> of many pituitary glands</a:t>
            </a:r>
            <a:r>
              <a:rPr lang="en-US" sz="2400" dirty="0" smtClean="0"/>
              <a:t> and many </a:t>
            </a:r>
            <a:r>
              <a:rPr lang="en-US" sz="2400" dirty="0" err="1" smtClean="0"/>
              <a:t>neuropeptides</a:t>
            </a:r>
            <a:r>
              <a:rPr lang="en-US" sz="2400" dirty="0" smtClean="0"/>
              <a:t> such as </a:t>
            </a:r>
            <a:r>
              <a:rPr lang="en-US" sz="2400" dirty="0" smtClean="0">
                <a:solidFill>
                  <a:srgbClr val="FF0000"/>
                </a:solidFill>
              </a:rPr>
              <a:t>luteinizing hormone-releasing hormones are ethanol soluble and may be lost during dehydration</a:t>
            </a:r>
            <a:r>
              <a:rPr lang="en-US" sz="24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Enzymes may be released during fixation and ions may be lost from tissues.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Prolonged fixation in </a:t>
            </a:r>
            <a:r>
              <a:rPr lang="en-US" sz="2400" dirty="0" smtClean="0">
                <a:solidFill>
                  <a:srgbClr val="C00000"/>
                </a:solidFill>
              </a:rPr>
              <a:t>formaldehyde results in the loss of water-soluble materials </a:t>
            </a:r>
            <a:r>
              <a:rPr lang="en-US" sz="2400" dirty="0" smtClean="0"/>
              <a:t>particularly when fixation exceeds 6 hours.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Proteins are degraded by osmium </a:t>
            </a:r>
            <a:r>
              <a:rPr lang="en-US" sz="2400" dirty="0" err="1" smtClean="0"/>
              <a:t>tetraoxide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C41C438-CE8A-4F44-B56B-AE9950293C66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Review questions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715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1. What are fixation and fixatives?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Explain the characteristics of a good fixative.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Discuss factors affecting quality of fixation.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F4DF0B8-EB8E-4D3F-A2CF-BC2D90DD4EA0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anose="04020705040A02060702" pitchFamily="82" charset="0"/>
              </a:rPr>
              <a:t>Chapter 3</a:t>
            </a:r>
            <a:endParaRPr lang="en-US" sz="7200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6000" b="1" dirty="0" smtClean="0">
                <a:latin typeface="Algerian" panose="04020705040A02060702" pitchFamily="82" charset="0"/>
              </a:rPr>
              <a:t>Tissue processing</a:t>
            </a:r>
            <a:endParaRPr lang="en-US" sz="6000" b="1" dirty="0">
              <a:latin typeface="Algerian" panose="04020705040A02060702" pitchFamily="8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E9629A8-7E92-4E50-8A94-C2E943ECE207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67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/>
              <a:t>Introduction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/>
              <a:t>Dehydration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/>
              <a:t>Clearing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/>
              <a:t>impregnation and </a:t>
            </a:r>
            <a:r>
              <a:rPr lang="en-US" sz="3200" dirty="0" smtClean="0"/>
              <a:t>embedding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factors </a:t>
            </a:r>
            <a:r>
              <a:rPr lang="en-US" sz="3200" dirty="0"/>
              <a:t>influencing the rate of tissue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E9629A8-7E92-4E50-8A94-C2E943ECE207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05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6248400" cy="533400"/>
          </a:xfrm>
        </p:spPr>
        <p:txBody>
          <a:bodyPr>
            <a:normAutofit fontScale="90000"/>
          </a:bodyPr>
          <a:lstStyle/>
          <a:p>
            <a:pPr indent="-52388">
              <a:defRPr/>
            </a:pPr>
            <a:r>
              <a:rPr lang="en-US" dirty="0" smtClean="0"/>
              <a:t> 3.1.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5867400"/>
          </a:xfrm>
        </p:spPr>
        <p:txBody>
          <a:bodyPr/>
          <a:lstStyle/>
          <a:p>
            <a:pPr algn="just"/>
            <a:r>
              <a:rPr lang="en-US" sz="2400" dirty="0" smtClean="0"/>
              <a:t>Tissue processing refers to any treatment of tissue necessary to impregnate them with a solid medium to facilitate the production of sections for microscopy. </a:t>
            </a:r>
          </a:p>
          <a:p>
            <a:pPr algn="just"/>
            <a:r>
              <a:rPr lang="en-US" sz="2400" dirty="0" smtClean="0"/>
              <a:t>Tissue processing methods: </a:t>
            </a:r>
            <a:r>
              <a:rPr lang="en-US" sz="2400" dirty="0" smtClean="0">
                <a:solidFill>
                  <a:srgbClr val="0070C0"/>
                </a:solidFill>
              </a:rPr>
              <a:t>conventional and frozen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sz="2400" b="1" dirty="0" smtClean="0"/>
              <a:t>Conventional method </a:t>
            </a:r>
            <a:r>
              <a:rPr lang="en-US" sz="2400" dirty="0" smtClean="0"/>
              <a:t>of tissue processing is preferred than </a:t>
            </a:r>
            <a:r>
              <a:rPr lang="en-US" sz="2400" b="1" dirty="0" smtClean="0"/>
              <a:t>frozen method </a:t>
            </a:r>
            <a:r>
              <a:rPr lang="en-US" sz="2400" dirty="0" smtClean="0"/>
              <a:t>of producing tissue sections because of the following advantages.</a:t>
            </a:r>
          </a:p>
          <a:p>
            <a:pPr indent="3175" algn="just">
              <a:buFont typeface="Wingdings" pitchFamily="2" charset="2"/>
              <a:buChar char="ü"/>
            </a:pPr>
            <a:r>
              <a:rPr lang="en-US" sz="2400" dirty="0" smtClean="0"/>
              <a:t> Helps to section large number of tissues routinely;</a:t>
            </a:r>
          </a:p>
          <a:p>
            <a:pPr indent="3175" algn="just">
              <a:buFont typeface="Wingdings" pitchFamily="2" charset="2"/>
              <a:buChar char="ü"/>
            </a:pPr>
            <a:r>
              <a:rPr lang="en-US" sz="2400" dirty="0" smtClean="0"/>
              <a:t> Suitable for impregnating tissues with a solid medium easy to store;</a:t>
            </a:r>
          </a:p>
          <a:p>
            <a:pPr indent="3175" algn="just">
              <a:buFont typeface="Wingdings" pitchFamily="2" charset="2"/>
              <a:buChar char="ü"/>
            </a:pPr>
            <a:r>
              <a:rPr lang="en-US" sz="2400" dirty="0" smtClean="0"/>
              <a:t> Further section can be readily produced at a later date;</a:t>
            </a:r>
          </a:p>
          <a:p>
            <a:pPr indent="3175" algn="just">
              <a:buFont typeface="Wingdings" pitchFamily="2" charset="2"/>
              <a:buChar char="ü"/>
            </a:pPr>
            <a:r>
              <a:rPr lang="en-US" sz="2400" dirty="0" smtClean="0"/>
              <a:t> Requires paraffin wax, which is the most suitable for routine </a:t>
            </a:r>
            <a:r>
              <a:rPr lang="en-US" sz="2400" dirty="0" err="1" smtClean="0"/>
              <a:t>microtomy</a:t>
            </a:r>
            <a:r>
              <a:rPr lang="en-US" sz="24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C998124-240E-4DB7-999B-90F79852F2F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400" dirty="0" smtClean="0"/>
              <a:t>Tissue pro…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9436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Completion of fixation before processing</a:t>
            </a:r>
          </a:p>
          <a:p>
            <a:pPr algn="just"/>
            <a:r>
              <a:rPr lang="en-US" sz="2400" dirty="0" smtClean="0"/>
              <a:t>Before processing tissues, it is important to verify that fixation is complete.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Completion of fixation can be achieved by the use of:</a:t>
            </a:r>
          </a:p>
          <a:p>
            <a:pPr marL="460375" indent="-120650" algn="just">
              <a:buNone/>
            </a:pPr>
            <a:endParaRPr lang="en-US" sz="2400" dirty="0" smtClean="0"/>
          </a:p>
          <a:p>
            <a:pPr marL="460375" indent="-120650" algn="just">
              <a:buFont typeface="Wingdings" pitchFamily="2" charset="2"/>
              <a:buChar char="ü"/>
            </a:pPr>
            <a:r>
              <a:rPr lang="en-US" sz="2400" dirty="0" smtClean="0"/>
              <a:t>Heat (if a rapid fixation is important);  Buffered </a:t>
            </a:r>
            <a:r>
              <a:rPr lang="en-US" sz="2400" dirty="0" err="1" smtClean="0"/>
              <a:t>formaline</a:t>
            </a:r>
            <a:r>
              <a:rPr lang="en-US" sz="2400" dirty="0" smtClean="0"/>
              <a:t> raised to 60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(effective in fixing of 5 mm slice of most tissues within one hour);</a:t>
            </a:r>
          </a:p>
          <a:p>
            <a:pPr marL="460375" indent="-120650" algn="just">
              <a:buFont typeface="Wingdings" pitchFamily="2" charset="2"/>
              <a:buChar char="ü"/>
            </a:pPr>
            <a:endParaRPr lang="en-US" sz="2400" dirty="0" smtClean="0"/>
          </a:p>
          <a:p>
            <a:pPr marL="460375" indent="-120650" algn="just">
              <a:buFont typeface="Wingdings" pitchFamily="2" charset="2"/>
              <a:buChar char="ü"/>
            </a:pPr>
            <a:r>
              <a:rPr lang="en-US" sz="2400" dirty="0" smtClean="0"/>
              <a:t>Dehydrating alcohols (for small fragments of tissue);</a:t>
            </a:r>
          </a:p>
          <a:p>
            <a:pPr marL="460375" indent="-120650" algn="just">
              <a:buFont typeface="Wingdings" pitchFamily="2" charset="2"/>
              <a:buChar char="ü"/>
            </a:pPr>
            <a:endParaRPr lang="en-US" sz="2400" dirty="0" smtClean="0"/>
          </a:p>
          <a:p>
            <a:pPr marL="460375" indent="-120650" algn="just">
              <a:buFont typeface="Wingdings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Microwave irradiation of biopsy specimen</a:t>
            </a:r>
            <a:r>
              <a:rPr lang="en-US" sz="2400" dirty="0" smtClean="0"/>
              <a:t> in normal saline.</a:t>
            </a:r>
          </a:p>
          <a:p>
            <a:pPr algn="just">
              <a:buNone/>
            </a:pPr>
            <a:endParaRPr lang="en-US" sz="24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C5F3E0D-8401-4D36-9668-79620FE1982F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6248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2.1 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791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Once tissues are removed from the body, they undergo a process of self-destruction or </a:t>
            </a:r>
            <a:r>
              <a:rPr lang="en-US" dirty="0" smtClean="0">
                <a:solidFill>
                  <a:srgbClr val="FF0000"/>
                </a:solidFill>
              </a:rPr>
              <a:t>autolysis.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By light microscopy, </a:t>
            </a:r>
            <a:r>
              <a:rPr lang="en-US" b="1" dirty="0" err="1" smtClean="0"/>
              <a:t>autolysed</a:t>
            </a:r>
            <a:r>
              <a:rPr lang="en-US" b="1" dirty="0" smtClean="0"/>
              <a:t> tissue </a:t>
            </a:r>
            <a:r>
              <a:rPr lang="en-US" dirty="0" smtClean="0"/>
              <a:t>presents a 'washed-out' appearance with swelling of cytoplasm.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Bacterial decomposition </a:t>
            </a:r>
            <a:r>
              <a:rPr lang="en-US" dirty="0" smtClean="0"/>
              <a:t>can also produce changes in tissues that mimic those of autolysis and are brought about by bacterial proliferation in the dead tissue.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7EC1C0A-68C4-4D1D-AC02-5410E0BA643D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1722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Special treatment of tissues after fixation</a:t>
            </a:r>
          </a:p>
          <a:p>
            <a:pPr algn="just"/>
            <a:r>
              <a:rPr lang="en-US" sz="2400" dirty="0" smtClean="0"/>
              <a:t>Following the use of some fixative solutions, tissues may need treatment before processing.</a:t>
            </a:r>
          </a:p>
          <a:p>
            <a:pPr algn="just"/>
            <a:r>
              <a:rPr lang="en-US" sz="2400" dirty="0" smtClean="0"/>
              <a:t>The following reagents are especially employed: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 </a:t>
            </a:r>
            <a:r>
              <a:rPr lang="en-US" sz="2400" b="1" dirty="0" smtClean="0"/>
              <a:t>Potassium dichromate containing fixatives</a:t>
            </a:r>
          </a:p>
          <a:p>
            <a:pPr algn="just"/>
            <a:r>
              <a:rPr lang="en-US" sz="2400" dirty="0" smtClean="0"/>
              <a:t> thorough washing in running tap water to remove traces of dichromate; </a:t>
            </a:r>
          </a:p>
          <a:p>
            <a:pPr algn="just">
              <a:buNone/>
            </a:pPr>
            <a:r>
              <a:rPr lang="en-US" sz="2400" dirty="0" smtClean="0"/>
              <a:t> </a:t>
            </a:r>
            <a:r>
              <a:rPr lang="en-US" sz="2400" b="1" dirty="0" smtClean="0"/>
              <a:t>Picric acid containing fixatives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Tissue should not be in contact with water or aqueous solution prior to dehydration</a:t>
            </a:r>
            <a:r>
              <a:rPr lang="en-US" sz="2400" dirty="0" smtClean="0"/>
              <a:t>; some of the protein-</a:t>
            </a:r>
            <a:r>
              <a:rPr lang="en-US" sz="2400" dirty="0" err="1" smtClean="0"/>
              <a:t>picrate</a:t>
            </a:r>
            <a:r>
              <a:rPr lang="en-US" sz="2400" dirty="0" smtClean="0"/>
              <a:t> complexes are slightly water-soluble. </a:t>
            </a:r>
          </a:p>
          <a:p>
            <a:pPr algn="just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EA3CC68-EF95-442B-A69F-16D88D23E7F9}" type="datetime1">
              <a:rPr lang="en-US" smtClean="0"/>
              <a:pPr/>
              <a:t>5/21/2019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248400"/>
          </a:xfrm>
        </p:spPr>
        <p:txBody>
          <a:bodyPr/>
          <a:lstStyle/>
          <a:p>
            <a:pPr algn="just"/>
            <a:r>
              <a:rPr lang="en-US" sz="2400" b="1" dirty="0" err="1" smtClean="0"/>
              <a:t>Carnoy’s</a:t>
            </a:r>
            <a:r>
              <a:rPr lang="en-US" sz="2400" b="1" dirty="0" smtClean="0"/>
              <a:t> fluid</a:t>
            </a:r>
          </a:p>
          <a:p>
            <a:pPr lvl="1" algn="just"/>
            <a:r>
              <a:rPr lang="en-US" sz="2000" dirty="0" smtClean="0"/>
              <a:t>Fixed tissue should be transferred to 95% or absolute alcohol, being already partially dehydrated due to the alcoholic content of the fixatives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Principles of tissue processing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The aim of tissue processing is to embed the tissue in a solid medium firm enough to support the tissue and give it sufficient rigidity to enable thin sections to be cut.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When the tissue is received, it is usually partly or completely fixed in a suitable fixative, nearly always-aqueous fixatives.</a:t>
            </a:r>
          </a:p>
          <a:p>
            <a:pPr algn="just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1CA7322-6137-442B-83CB-04DC30BC9CFA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324600"/>
          </a:xfrm>
        </p:spPr>
        <p:txBody>
          <a:bodyPr/>
          <a:lstStyle/>
          <a:p>
            <a:r>
              <a:rPr lang="en-US" sz="2400" dirty="0" smtClean="0"/>
              <a:t>Before the tissue can be embedded in paraffin wax, the tissue must be subjected to: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completion of fixation;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dehydration;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clearing;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impregnation;</a:t>
            </a:r>
          </a:p>
          <a:p>
            <a:endParaRPr lang="en-US" sz="2400" dirty="0" smtClean="0"/>
          </a:p>
          <a:p>
            <a:r>
              <a:rPr lang="en-US" sz="2400" dirty="0" smtClean="0"/>
              <a:t>Once the tissue has been fixed, it must be processed into a form in which it can be made into </a:t>
            </a:r>
            <a:r>
              <a:rPr lang="en-US" sz="2400" dirty="0" smtClean="0">
                <a:solidFill>
                  <a:srgbClr val="FF0000"/>
                </a:solidFill>
              </a:rPr>
              <a:t>thin microscopic sections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smtClean="0"/>
              <a:t>Tissues embedded in paraffin, which is similar in density to tissue, can be sectioned at anywhere from </a:t>
            </a:r>
            <a:r>
              <a:rPr lang="en-US" sz="2400" b="1" dirty="0" smtClean="0"/>
              <a:t>3 to 10μ </a:t>
            </a:r>
            <a:r>
              <a:rPr lang="en-US" sz="2400" dirty="0" smtClean="0"/>
              <a:t>routinely</a:t>
            </a:r>
            <a:r>
              <a:rPr lang="en-US" sz="2400" b="1" dirty="0" smtClean="0"/>
              <a:t>. 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ABC4BB7-CD28-4BCB-8C7B-FCD097168F4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096000"/>
          </a:xfrm>
        </p:spPr>
        <p:txBody>
          <a:bodyPr/>
          <a:lstStyle/>
          <a:p>
            <a:r>
              <a:rPr lang="en-US" sz="2400" dirty="0" smtClean="0"/>
              <a:t>Wet fixed tissues (in aqueous solutions) cannot be directly infiltrated with paraffin.</a:t>
            </a:r>
          </a:p>
          <a:p>
            <a:r>
              <a:rPr lang="en-US" sz="2400" dirty="0" smtClean="0"/>
              <a:t> First, the water from the tissues must be removed by dehydration. </a:t>
            </a:r>
          </a:p>
          <a:p>
            <a:endParaRPr lang="en-US" sz="2400" dirty="0" smtClean="0"/>
          </a:p>
          <a:p>
            <a:r>
              <a:rPr lang="en-US" sz="2400" dirty="0" smtClean="0"/>
              <a:t>This is usually done with a series of alcohol; such as 70% to 95% to 100%.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Acetone is a very fast </a:t>
            </a:r>
            <a:r>
              <a:rPr lang="en-US" sz="2400" dirty="0" err="1" smtClean="0">
                <a:solidFill>
                  <a:srgbClr val="0070C0"/>
                </a:solidFill>
              </a:rPr>
              <a:t>dehydrant</a:t>
            </a:r>
            <a:r>
              <a:rPr lang="en-US" sz="2400" dirty="0" smtClean="0">
                <a:solidFill>
                  <a:srgbClr val="0070C0"/>
                </a:solidFill>
              </a:rPr>
              <a:t>, but it causes a fire hazard.</a:t>
            </a:r>
          </a:p>
          <a:p>
            <a:r>
              <a:rPr lang="en-US" sz="2400" dirty="0" smtClean="0"/>
              <a:t>So it is safe only for small, hand-processed sets of tissues.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Dioxane</a:t>
            </a:r>
            <a:r>
              <a:rPr lang="en-US" sz="2400" dirty="0" smtClean="0"/>
              <a:t> can be used </a:t>
            </a:r>
            <a:r>
              <a:rPr lang="en-US" sz="2400" dirty="0" smtClean="0">
                <a:solidFill>
                  <a:srgbClr val="FF0000"/>
                </a:solidFill>
              </a:rPr>
              <a:t>without clearing</a:t>
            </a:r>
            <a:r>
              <a:rPr lang="en-US" sz="2400" dirty="0" smtClean="0"/>
              <a:t>, but has toxic fumes.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63DC7F2-774E-4911-8126-194D83DF7B19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15400" cy="62484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next step is called "</a:t>
            </a:r>
            <a:r>
              <a:rPr lang="en-US" sz="2400" dirty="0" smtClean="0">
                <a:solidFill>
                  <a:srgbClr val="0070C0"/>
                </a:solidFill>
              </a:rPr>
              <a:t>clearing" and consists of removal of the </a:t>
            </a:r>
            <a:r>
              <a:rPr lang="en-US" sz="2400" dirty="0" err="1" smtClean="0">
                <a:solidFill>
                  <a:srgbClr val="0070C0"/>
                </a:solidFill>
              </a:rPr>
              <a:t>dehydrants</a:t>
            </a:r>
            <a:r>
              <a:rPr lang="en-US" sz="2400" dirty="0" smtClean="0">
                <a:solidFill>
                  <a:srgbClr val="0070C0"/>
                </a:solidFill>
              </a:rPr>
              <a:t> with a substance that will be miscible with the embedding medium (paraffin).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The commonest clearing agent is </a:t>
            </a:r>
            <a:r>
              <a:rPr lang="en-US" sz="2400" dirty="0" err="1" smtClean="0">
                <a:solidFill>
                  <a:srgbClr val="0070C0"/>
                </a:solidFill>
              </a:rPr>
              <a:t>xylene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 Toluene </a:t>
            </a:r>
            <a:r>
              <a:rPr lang="en-US" sz="2400" dirty="0" smtClean="0"/>
              <a:t>works well, and is more tolerant of small amounts of water left in the tissues, but is three times more expensive than </a:t>
            </a:r>
            <a:r>
              <a:rPr lang="en-US" sz="2400" dirty="0" err="1" smtClean="0"/>
              <a:t>xylene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Chloroform was used before, but it is a </a:t>
            </a:r>
            <a:r>
              <a:rPr lang="en-US" sz="2400" dirty="0" smtClean="0">
                <a:solidFill>
                  <a:srgbClr val="FF0000"/>
                </a:solidFill>
              </a:rPr>
              <a:t>health hazard</a:t>
            </a:r>
            <a:r>
              <a:rPr lang="en-US" sz="2400" dirty="0" smtClean="0"/>
              <a:t>, and has </a:t>
            </a:r>
            <a:r>
              <a:rPr lang="en-US" sz="2400" dirty="0" smtClean="0">
                <a:solidFill>
                  <a:srgbClr val="FF0000"/>
                </a:solidFill>
              </a:rPr>
              <a:t>slow action</a:t>
            </a:r>
          </a:p>
          <a:p>
            <a:pPr algn="just">
              <a:lnSpc>
                <a:spcPct val="150000"/>
              </a:lnSpc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8C27916-E571-4D8E-81CE-5992115C326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096000"/>
          </a:xfrm>
        </p:spPr>
        <p:txBody>
          <a:bodyPr/>
          <a:lstStyle/>
          <a:p>
            <a:r>
              <a:rPr lang="en-US" sz="2400" dirty="0" smtClean="0"/>
              <a:t>Finally, the tissue is infiltrated with the embedding agent, usually with molten paraffin wax.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Paraffin can be purchased that differ in melting point, for various </a:t>
            </a:r>
            <a:r>
              <a:rPr lang="en-US" sz="2400" dirty="0" err="1" smtClean="0"/>
              <a:t>hardnesses</a:t>
            </a:r>
            <a:r>
              <a:rPr lang="en-US" sz="2400" dirty="0" smtClean="0"/>
              <a:t>, depending upon the way the </a:t>
            </a:r>
            <a:r>
              <a:rPr lang="en-US" sz="2400" dirty="0" err="1" smtClean="0"/>
              <a:t>histotechnologist</a:t>
            </a:r>
            <a:r>
              <a:rPr lang="en-US" sz="2400" dirty="0" smtClean="0"/>
              <a:t> likes them and upon the climate (warm versus cold).</a:t>
            </a:r>
          </a:p>
          <a:p>
            <a:endParaRPr lang="en-US" sz="2400" dirty="0" smtClean="0"/>
          </a:p>
          <a:p>
            <a:r>
              <a:rPr lang="en-US" sz="2400" dirty="0" smtClean="0"/>
              <a:t> A product called </a:t>
            </a:r>
            <a:r>
              <a:rPr lang="en-US" sz="2400" dirty="0" err="1" smtClean="0"/>
              <a:t>paraplast</a:t>
            </a:r>
            <a:r>
              <a:rPr lang="en-US" sz="2400" dirty="0" smtClean="0"/>
              <a:t> contains added plasticizers that make the paraffin blocks easier for some technicians to cut. </a:t>
            </a:r>
          </a:p>
          <a:p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0B8CF8-0284-4FA7-8640-23E307A0FA32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15400" cy="6172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3.2. Dehydration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Dehydration is the first step in tissue processing and is done by alcohol of various types to remove fixative and water from tissue and replace them with dehydrating fluids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smtClean="0"/>
              <a:t>Dehydration is achieved by immersing tissues in increasing strength of alcohol (usually starting with 70% alcohol). </a:t>
            </a:r>
          </a:p>
          <a:p>
            <a:endParaRPr lang="en-US" sz="2400" dirty="0" smtClean="0"/>
          </a:p>
          <a:p>
            <a:r>
              <a:rPr lang="en-US" sz="2400" dirty="0" smtClean="0"/>
              <a:t>The time of dehydration depends on the type of tissue to be processed.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Generally, dehydration is done sequentially; first in 70% alcohol  for three changes then 95% alcohol  for three changes and then absolute alcohol  for three changes.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CBDF2FB-F525-4CAB-A65E-6BCD66B0CC98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64008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Dehydration is effected as follows: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Dilution dehydration, the most commonly used method. </a:t>
            </a:r>
          </a:p>
          <a:p>
            <a:r>
              <a:rPr lang="en-US" sz="2400" dirty="0" smtClean="0"/>
              <a:t>Specimens are transferred through </a:t>
            </a:r>
            <a:r>
              <a:rPr lang="en-US" sz="2400" dirty="0" smtClean="0">
                <a:solidFill>
                  <a:srgbClr val="FF0000"/>
                </a:solidFill>
              </a:rPr>
              <a:t>increasing  concentrations </a:t>
            </a:r>
            <a:r>
              <a:rPr lang="en-US" sz="2400" dirty="0" smtClean="0"/>
              <a:t>of hydrophilic or water miscible fluids.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dehydrant</a:t>
            </a:r>
            <a:r>
              <a:rPr lang="en-US" sz="2400" dirty="0" smtClean="0"/>
              <a:t> concentration at which processing is initiated depends largely upon the </a:t>
            </a:r>
            <a:r>
              <a:rPr lang="en-US" sz="2400" dirty="0" smtClean="0">
                <a:solidFill>
                  <a:srgbClr val="FF0000"/>
                </a:solidFill>
              </a:rPr>
              <a:t>fixative</a:t>
            </a:r>
            <a:r>
              <a:rPr lang="en-US" sz="2400" dirty="0" smtClean="0"/>
              <a:t> employed.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Following fixation in </a:t>
            </a:r>
            <a:r>
              <a:rPr lang="en-US" sz="2400" dirty="0" smtClean="0">
                <a:solidFill>
                  <a:srgbClr val="FF0000"/>
                </a:solidFill>
              </a:rPr>
              <a:t>anhydrous fixatives </a:t>
            </a:r>
            <a:r>
              <a:rPr lang="en-US" sz="2400" dirty="0" smtClean="0"/>
              <a:t>such as </a:t>
            </a:r>
            <a:r>
              <a:rPr lang="en-US" sz="2400" dirty="0" err="1" smtClean="0">
                <a:solidFill>
                  <a:srgbClr val="FF0000"/>
                </a:solidFill>
              </a:rPr>
              <a:t>Carnoy's</a:t>
            </a:r>
            <a:r>
              <a:rPr lang="en-US" sz="2400" dirty="0" smtClean="0"/>
              <a:t> fluid, for example dehydration is initiated in </a:t>
            </a:r>
            <a:r>
              <a:rPr lang="en-US" sz="2400" dirty="0" smtClean="0">
                <a:solidFill>
                  <a:srgbClr val="FF0000"/>
                </a:solidFill>
              </a:rPr>
              <a:t>100% ethanol. Why?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0B9015D-B0F8-423E-A6AD-EA5B0C16DEE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400"/>
          </a:xfrm>
        </p:spPr>
        <p:txBody>
          <a:bodyPr/>
          <a:lstStyle/>
          <a:p>
            <a:r>
              <a:rPr lang="en-US" sz="2400" dirty="0" smtClean="0"/>
              <a:t>To minimize tissue distortion from diffusion currents, </a:t>
            </a:r>
            <a:r>
              <a:rPr lang="en-US" sz="2400" dirty="0" smtClean="0">
                <a:solidFill>
                  <a:srgbClr val="FF0000"/>
                </a:solidFill>
              </a:rPr>
              <a:t>delicate  specimens </a:t>
            </a:r>
            <a:r>
              <a:rPr lang="en-US" sz="2400" dirty="0" smtClean="0"/>
              <a:t>are dehydrated in a graded series from water through 10%, 20%, 50%, 95%, and100% ethanol.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Dehydration is necessary in all infiltration methods, except where tissues are simply externally supported by an </a:t>
            </a:r>
            <a:r>
              <a:rPr lang="en-US" sz="2400" dirty="0" smtClean="0">
                <a:solidFill>
                  <a:srgbClr val="FF0000"/>
                </a:solidFill>
              </a:rPr>
              <a:t>aqueous embedding medium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Choice of a </a:t>
            </a:r>
            <a:r>
              <a:rPr lang="en-US" sz="2400" dirty="0" err="1" smtClean="0"/>
              <a:t>dehydrant</a:t>
            </a:r>
            <a:r>
              <a:rPr lang="en-US" sz="2400" dirty="0" smtClean="0"/>
              <a:t> is determined by </a:t>
            </a:r>
          </a:p>
          <a:p>
            <a:pPr marL="855663" indent="58738">
              <a:buFont typeface="Wingdings" pitchFamily="2" charset="2"/>
              <a:buChar char="Ø"/>
            </a:pPr>
            <a:r>
              <a:rPr lang="en-US" sz="2400" dirty="0" smtClean="0"/>
              <a:t>the nature of the task</a:t>
            </a:r>
          </a:p>
          <a:p>
            <a:pPr marL="855663" indent="58738">
              <a:buFont typeface="Wingdings" pitchFamily="2" charset="2"/>
              <a:buChar char="Ø"/>
            </a:pPr>
            <a:r>
              <a:rPr lang="en-US" sz="2400" dirty="0" smtClean="0"/>
              <a:t>the embedding medium</a:t>
            </a:r>
          </a:p>
          <a:p>
            <a:pPr marL="855663" indent="58738">
              <a:buFont typeface="Wingdings" pitchFamily="2" charset="2"/>
              <a:buChar char="Ø"/>
            </a:pPr>
            <a:r>
              <a:rPr lang="en-US" sz="2400" dirty="0" smtClean="0"/>
              <a:t>processing method</a:t>
            </a:r>
          </a:p>
          <a:p>
            <a:pPr marL="855663" indent="58738">
              <a:buFont typeface="Wingdings" pitchFamily="2" charset="2"/>
              <a:buChar char="Ø"/>
            </a:pPr>
            <a:r>
              <a:rPr lang="en-US" sz="2400" dirty="0" smtClean="0"/>
              <a:t>economic factors.</a:t>
            </a:r>
          </a:p>
          <a:p>
            <a:r>
              <a:rPr lang="en-US" sz="2400" dirty="0" err="1" smtClean="0"/>
              <a:t>Dehydrants</a:t>
            </a:r>
            <a:r>
              <a:rPr lang="en-US" sz="2400" dirty="0" smtClean="0"/>
              <a:t> differ in their capacity to cause tissue shrinkage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B1B4F74-1E87-4FF3-874C-3B6077B63D73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86800" cy="6324600"/>
          </a:xfrm>
        </p:spPr>
        <p:txBody>
          <a:bodyPr/>
          <a:lstStyle/>
          <a:p>
            <a:r>
              <a:rPr lang="en-US" sz="2400" dirty="0" smtClean="0"/>
              <a:t>Duration of dehydration should be kept to the minimum consistent with the tissues being processed. </a:t>
            </a:r>
          </a:p>
          <a:p>
            <a:endParaRPr lang="en-US" sz="2400" dirty="0" smtClean="0"/>
          </a:p>
          <a:p>
            <a:r>
              <a:rPr lang="en-US" sz="2400" dirty="0" smtClean="0"/>
              <a:t>Tissue blocks 1 mm thick should receive up to 30 minutes in each alcohol, block 5 mm thick require up to 90 minutes or longer in each change. </a:t>
            </a:r>
          </a:p>
          <a:p>
            <a:endParaRPr lang="en-US" sz="2400" dirty="0" smtClean="0"/>
          </a:p>
          <a:p>
            <a:r>
              <a:rPr lang="en-US" sz="2400" dirty="0" smtClean="0"/>
              <a:t> Tissues may be held and stored indefinitely in 70% ethanol without harm.</a:t>
            </a:r>
          </a:p>
          <a:p>
            <a:pPr>
              <a:buNone/>
            </a:pPr>
            <a:r>
              <a:rPr lang="en-US" sz="2400" b="1" dirty="0" smtClean="0"/>
              <a:t> Dehydrating fluids:</a:t>
            </a:r>
          </a:p>
          <a:p>
            <a:r>
              <a:rPr lang="en-US" sz="2400" dirty="0" smtClean="0"/>
              <a:t>Water is present in tissues in free and bound (molecular) forms. </a:t>
            </a:r>
          </a:p>
          <a:p>
            <a:r>
              <a:rPr lang="en-US" sz="2400" dirty="0" smtClean="0"/>
              <a:t>Tissues are processed to the embedding medium by removing some or all of the </a:t>
            </a:r>
            <a:r>
              <a:rPr lang="en-US" sz="2400" b="1" dirty="0" smtClean="0"/>
              <a:t>free water </a:t>
            </a:r>
            <a:r>
              <a:rPr lang="en-US" sz="2400" dirty="0" smtClean="0"/>
              <a:t>from the tissues.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D869BE9-D6B1-4FE5-AE89-F9B70D6B03F9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2.1.1 Specimen collection and handling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5867400"/>
          </a:xfrm>
        </p:spPr>
        <p:txBody>
          <a:bodyPr/>
          <a:lstStyle/>
          <a:p>
            <a:pPr algn="just"/>
            <a:r>
              <a:rPr lang="en-US" sz="2400" dirty="0" smtClean="0"/>
              <a:t>In histopathology laboratory, </a:t>
            </a:r>
            <a:r>
              <a:rPr lang="en-US" sz="2400" dirty="0" smtClean="0">
                <a:solidFill>
                  <a:srgbClr val="FF0000"/>
                </a:solidFill>
              </a:rPr>
              <a:t>proper biopsy preparation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correct diagnosis</a:t>
            </a:r>
            <a:r>
              <a:rPr lang="en-US" sz="2400" dirty="0" smtClean="0"/>
              <a:t> depend on proper tissue collection and handling.</a:t>
            </a:r>
          </a:p>
          <a:p>
            <a:pPr algn="just"/>
            <a:r>
              <a:rPr lang="en-US" sz="2400" dirty="0" smtClean="0"/>
              <a:t> Proper tissue handling avoids the grave mistakes committed by </a:t>
            </a:r>
            <a:r>
              <a:rPr lang="en-US" sz="2400" dirty="0" smtClean="0">
                <a:solidFill>
                  <a:srgbClr val="FF0000"/>
                </a:solidFill>
              </a:rPr>
              <a:t>incorrect labeling and mixed up of the tissue biopsy and request form. </a:t>
            </a:r>
          </a:p>
          <a:p>
            <a:pPr algn="just"/>
            <a:r>
              <a:rPr lang="en-US" sz="2400" dirty="0" smtClean="0"/>
              <a:t>Another problem is the </a:t>
            </a:r>
            <a:r>
              <a:rPr lang="en-US" sz="2400" dirty="0" smtClean="0">
                <a:solidFill>
                  <a:srgbClr val="FF0000"/>
                </a:solidFill>
              </a:rPr>
              <a:t>tissue placed in narrow mouthed bottle that necessitates breaking of the container in order to take out the tissue. </a:t>
            </a:r>
          </a:p>
          <a:p>
            <a:pPr algn="just"/>
            <a:r>
              <a:rPr lang="en-US" sz="2400" dirty="0" smtClean="0"/>
              <a:t>Sometimes the tissue biopsy may be placed in inadequate  amount of formalin.</a:t>
            </a:r>
          </a:p>
          <a:p>
            <a:pPr algn="just"/>
            <a:r>
              <a:rPr lang="en-US" sz="2400" dirty="0" smtClean="0"/>
              <a:t>Laboratory personnel must have appropriate knowledge of proper tissue handling.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570D185-7C27-4427-8830-13869D87C855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15240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86800" cy="6248400"/>
          </a:xfrm>
        </p:spPr>
        <p:txBody>
          <a:bodyPr/>
          <a:lstStyle/>
          <a:p>
            <a:pPr algn="just"/>
            <a:r>
              <a:rPr lang="en-US" sz="2400" dirty="0" smtClean="0"/>
              <a:t>During this procedure various cellular components are dissolved by dehydrating fluids.</a:t>
            </a:r>
          </a:p>
          <a:p>
            <a:pPr algn="just">
              <a:buNone/>
            </a:pPr>
            <a:r>
              <a:rPr lang="en-US" sz="2400" dirty="0" smtClean="0"/>
              <a:t>    For example, Certain lipids are extracted by anhydrous alcohols, and </a:t>
            </a:r>
            <a:r>
              <a:rPr lang="en-US" sz="2400" dirty="0" smtClean="0">
                <a:solidFill>
                  <a:srgbClr val="0070C0"/>
                </a:solidFill>
              </a:rPr>
              <a:t>water-soluble proteins are dissolved in the lower aqueous alcohols. </a:t>
            </a:r>
          </a:p>
          <a:p>
            <a:pPr algn="just"/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commonly used dehydrating fluids</a:t>
            </a:r>
            <a:r>
              <a:rPr lang="en-US" sz="2400" dirty="0" smtClean="0"/>
              <a:t> include:</a:t>
            </a:r>
          </a:p>
          <a:p>
            <a:pPr algn="just">
              <a:buNone/>
            </a:pPr>
            <a:r>
              <a:rPr lang="en-US" sz="2400" dirty="0" smtClean="0"/>
              <a:t>      Ethanol, </a:t>
            </a:r>
            <a:r>
              <a:rPr lang="en-US" sz="2400" dirty="0" err="1" smtClean="0"/>
              <a:t>methanol,isopropanol</a:t>
            </a:r>
            <a:r>
              <a:rPr lang="en-US" sz="2400" dirty="0" smtClean="0"/>
              <a:t> &amp; acetone</a:t>
            </a:r>
          </a:p>
          <a:p>
            <a:pPr algn="just">
              <a:buNone/>
            </a:pPr>
            <a:r>
              <a:rPr lang="en-US" sz="2400" dirty="0" smtClean="0"/>
              <a:t> </a:t>
            </a:r>
            <a:r>
              <a:rPr lang="en-US" sz="2400" b="1" dirty="0" smtClean="0"/>
              <a:t>Ethanol</a:t>
            </a:r>
          </a:p>
          <a:p>
            <a:pPr algn="just"/>
            <a:r>
              <a:rPr lang="en-US" sz="2400" dirty="0" smtClean="0"/>
              <a:t>Ethanol is a clear, colorless, flammable liquid. </a:t>
            </a:r>
          </a:p>
          <a:p>
            <a:pPr algn="just"/>
            <a:r>
              <a:rPr lang="en-US" sz="2400" dirty="0" smtClean="0"/>
              <a:t>It is probably </a:t>
            </a:r>
            <a:r>
              <a:rPr lang="en-US" sz="2400" dirty="0" smtClean="0">
                <a:solidFill>
                  <a:srgbClr val="0070C0"/>
                </a:solidFill>
              </a:rPr>
              <a:t>the most commonly used </a:t>
            </a:r>
            <a:r>
              <a:rPr lang="en-US" sz="2400" dirty="0" err="1" smtClean="0">
                <a:solidFill>
                  <a:srgbClr val="0070C0"/>
                </a:solidFill>
              </a:rPr>
              <a:t>dehydrant</a:t>
            </a:r>
            <a:r>
              <a:rPr lang="en-US" sz="2400" dirty="0" smtClean="0">
                <a:solidFill>
                  <a:srgbClr val="0070C0"/>
                </a:solidFill>
              </a:rPr>
              <a:t> in histology. </a:t>
            </a:r>
          </a:p>
          <a:p>
            <a:pPr algn="just"/>
            <a:r>
              <a:rPr lang="en-US" sz="2400" dirty="0" smtClean="0"/>
              <a:t>It is supplied as 99.85% ethanol and as special </a:t>
            </a:r>
            <a:r>
              <a:rPr lang="en-US" sz="2400" dirty="0" err="1" smtClean="0"/>
              <a:t>Methylated</a:t>
            </a:r>
            <a:r>
              <a:rPr lang="en-US" sz="2400" dirty="0" smtClean="0"/>
              <a:t> Spirits (99.85% ethanol denatured with 2% methanol).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B7BF461-E9DA-472C-8B44-C98F99269C82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172200"/>
          </a:xfrm>
        </p:spPr>
        <p:txBody>
          <a:bodyPr/>
          <a:lstStyle/>
          <a:p>
            <a:pPr algn="just"/>
            <a:r>
              <a:rPr lang="en-US" sz="2400" dirty="0" smtClean="0"/>
              <a:t>Processing times in absolute ethanol should be minimal.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Progressive removal of </a:t>
            </a:r>
            <a:r>
              <a:rPr lang="en-US" sz="2400" b="1" dirty="0" smtClean="0">
                <a:solidFill>
                  <a:srgbClr val="FF0000"/>
                </a:solidFill>
              </a:rPr>
              <a:t>bound water </a:t>
            </a:r>
            <a:r>
              <a:rPr lang="en-US" sz="2400" dirty="0" smtClean="0">
                <a:solidFill>
                  <a:srgbClr val="0070C0"/>
                </a:solidFill>
              </a:rPr>
              <a:t>from  </a:t>
            </a:r>
            <a:r>
              <a:rPr lang="en-US" sz="2400" dirty="0" smtClean="0">
                <a:solidFill>
                  <a:srgbClr val="FF0000"/>
                </a:solidFill>
              </a:rPr>
              <a:t>carbohydrates</a:t>
            </a:r>
            <a:r>
              <a:rPr lang="en-US" sz="2400" dirty="0" smtClean="0">
                <a:solidFill>
                  <a:srgbClr val="0070C0"/>
                </a:solidFill>
              </a:rPr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proteins</a:t>
            </a:r>
            <a:r>
              <a:rPr lang="en-US" sz="2400" dirty="0" smtClean="0">
                <a:solidFill>
                  <a:srgbClr val="0070C0"/>
                </a:solidFill>
              </a:rPr>
              <a:t> during prolonged immersion in </a:t>
            </a:r>
            <a:r>
              <a:rPr lang="en-US" sz="2400" dirty="0" smtClean="0">
                <a:solidFill>
                  <a:srgbClr val="FF0000"/>
                </a:solidFill>
              </a:rPr>
              <a:t>absolute ethanol</a:t>
            </a:r>
            <a:r>
              <a:rPr lang="en-US" sz="2400" dirty="0" smtClean="0">
                <a:solidFill>
                  <a:srgbClr val="0070C0"/>
                </a:solidFill>
              </a:rPr>
              <a:t> causes tissues to harden excessively and become brittle. </a:t>
            </a:r>
          </a:p>
          <a:p>
            <a:pPr algn="just"/>
            <a:r>
              <a:rPr lang="en-US" sz="2400" dirty="0" smtClean="0"/>
              <a:t>Ethanol is hydrophilic, miscible with water and many organic solvents and ensures total dehydration. </a:t>
            </a:r>
          </a:p>
          <a:p>
            <a:pPr algn="just"/>
            <a:r>
              <a:rPr lang="en-US" sz="2400" dirty="0" smtClean="0"/>
              <a:t>Alcohols are generally used in increasing order of strength.</a:t>
            </a:r>
          </a:p>
          <a:p>
            <a:pPr algn="just">
              <a:buNone/>
            </a:pPr>
            <a:r>
              <a:rPr lang="en-US" sz="2400" dirty="0" smtClean="0"/>
              <a:t>Example, 1st; 70% ethanol;</a:t>
            </a:r>
          </a:p>
          <a:p>
            <a:pPr algn="just">
              <a:buNone/>
            </a:pPr>
            <a:r>
              <a:rPr lang="en-US" sz="2400" dirty="0" smtClean="0"/>
              <a:t>                 2nd; 95% ethanol;</a:t>
            </a:r>
          </a:p>
          <a:p>
            <a:pPr algn="just">
              <a:buNone/>
            </a:pPr>
            <a:r>
              <a:rPr lang="en-US" sz="2400" dirty="0" smtClean="0"/>
              <a:t>                 3rd; 100% ethanol.</a:t>
            </a:r>
          </a:p>
          <a:p>
            <a:pPr algn="just"/>
            <a:r>
              <a:rPr lang="en-US" sz="2400" dirty="0" smtClean="0"/>
              <a:t>This sequence allows all the aqueous tissue fluids to be removed.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7A63C9B-B220-407B-A7F8-C08869AF5BB0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0"/>
            <a:ext cx="62484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915400" cy="6477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Methanol</a:t>
            </a:r>
          </a:p>
          <a:p>
            <a:pPr algn="just"/>
            <a:r>
              <a:rPr lang="en-US" dirty="0" smtClean="0"/>
              <a:t>Methanol is a clear, colorless, flammable fluid, </a:t>
            </a:r>
            <a:r>
              <a:rPr lang="en-US" dirty="0" smtClean="0">
                <a:solidFill>
                  <a:srgbClr val="0070C0"/>
                </a:solidFill>
              </a:rPr>
              <a:t>highly toxic</a:t>
            </a:r>
            <a:r>
              <a:rPr lang="en-US" dirty="0" smtClean="0"/>
              <a:t>, miscible with water, ethanol and most organic solvents.</a:t>
            </a:r>
          </a:p>
          <a:p>
            <a:pPr algn="just"/>
            <a:r>
              <a:rPr lang="en-US" dirty="0" smtClean="0"/>
              <a:t> It is a poor lipid solvent, and </a:t>
            </a:r>
            <a:r>
              <a:rPr lang="en-US" dirty="0" smtClean="0">
                <a:solidFill>
                  <a:srgbClr val="FF0000"/>
                </a:solidFill>
              </a:rPr>
              <a:t>will not dissolve nitrocellulose unless mixed with acetone.</a:t>
            </a:r>
          </a:p>
          <a:p>
            <a:pPr algn="just">
              <a:buNone/>
            </a:pPr>
            <a:r>
              <a:rPr lang="en-US" b="1" dirty="0" smtClean="0"/>
              <a:t>Isopropyl alcohol</a:t>
            </a:r>
          </a:p>
          <a:p>
            <a:pPr algn="just"/>
            <a:r>
              <a:rPr lang="en-US" dirty="0" smtClean="0"/>
              <a:t>Isopropyl alcohol is miscible with water, ethanol and most organic solvents. 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</a:rPr>
              <a:t>Shrinks and hardens tissues less than ethanol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used to dehydrate hard, dense tissues, which can remain in the solvent for extended periods without harm.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62FAF14-19EF-4471-9780-A87DADC747A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096000"/>
          </a:xfrm>
        </p:spPr>
        <p:txBody>
          <a:bodyPr/>
          <a:lstStyle/>
          <a:p>
            <a:pPr algn="just"/>
            <a:r>
              <a:rPr lang="en-US" sz="2400" dirty="0" smtClean="0"/>
              <a:t>To minimize shrinkage, fixed tissues are transferred via 60 % -70 % </a:t>
            </a:r>
            <a:r>
              <a:rPr lang="en-US" sz="2400" dirty="0" err="1" smtClean="0"/>
              <a:t>isopropanol</a:t>
            </a:r>
            <a:r>
              <a:rPr lang="en-US" sz="2400" dirty="0" smtClean="0"/>
              <a:t> or ethanol to </a:t>
            </a:r>
            <a:r>
              <a:rPr lang="en-US" sz="2400" dirty="0" smtClean="0">
                <a:solidFill>
                  <a:srgbClr val="FF0000"/>
                </a:solidFill>
              </a:rPr>
              <a:t>absolute </a:t>
            </a:r>
            <a:r>
              <a:rPr lang="en-US" sz="2400" dirty="0" err="1" smtClean="0">
                <a:solidFill>
                  <a:srgbClr val="FF0000"/>
                </a:solidFill>
              </a:rPr>
              <a:t>isopropanol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r>
              <a:rPr lang="en-US" sz="2400" dirty="0" smtClean="0"/>
              <a:t> </a:t>
            </a:r>
          </a:p>
          <a:p>
            <a:pPr algn="just">
              <a:buNone/>
            </a:pPr>
            <a:r>
              <a:rPr lang="en-US" sz="2400" b="1" dirty="0" smtClean="0"/>
              <a:t>Acetone</a:t>
            </a:r>
          </a:p>
          <a:p>
            <a:pPr algn="just"/>
            <a:r>
              <a:rPr lang="en-US" sz="2400" dirty="0" smtClean="0"/>
              <a:t>Acetone is a colorless flammable liquid with sharp characteristic kenotic odor, low toxicity and is freely miscible with water and organic solvents.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 It is a fast, effective </a:t>
            </a:r>
            <a:r>
              <a:rPr lang="en-US" sz="2400" dirty="0" err="1" smtClean="0">
                <a:solidFill>
                  <a:srgbClr val="0070C0"/>
                </a:solidFill>
              </a:rPr>
              <a:t>dehydrant</a:t>
            </a:r>
            <a:r>
              <a:rPr lang="en-US" sz="2400" dirty="0" smtClean="0">
                <a:solidFill>
                  <a:srgbClr val="0070C0"/>
                </a:solidFill>
              </a:rPr>
              <a:t> though it may cause tissue shrinkage</a:t>
            </a:r>
            <a:r>
              <a:rPr lang="en-US" sz="2400" dirty="0" smtClean="0"/>
              <a:t>; it may also act as a </a:t>
            </a:r>
            <a:r>
              <a:rPr lang="en-US" sz="2400" dirty="0" smtClean="0">
                <a:solidFill>
                  <a:srgbClr val="FF0000"/>
                </a:solidFill>
              </a:rPr>
              <a:t>coagulant secondary fixative. 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Acetone is the </a:t>
            </a:r>
            <a:r>
              <a:rPr lang="en-US" sz="2400" dirty="0" smtClean="0">
                <a:solidFill>
                  <a:srgbClr val="FF0000"/>
                </a:solidFill>
              </a:rPr>
              <a:t>best </a:t>
            </a:r>
            <a:r>
              <a:rPr lang="en-US" sz="2400" dirty="0" err="1" smtClean="0">
                <a:solidFill>
                  <a:srgbClr val="FF0000"/>
                </a:solidFill>
              </a:rPr>
              <a:t>dehydrant</a:t>
            </a:r>
            <a:r>
              <a:rPr lang="en-US" sz="2400" dirty="0" smtClean="0">
                <a:solidFill>
                  <a:srgbClr val="FF0000"/>
                </a:solidFill>
              </a:rPr>
              <a:t> for processing fatty specimens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 Tissues are dehydrated through four changes of acetone, the last of which </a:t>
            </a:r>
            <a:r>
              <a:rPr lang="en-US" sz="2400" dirty="0" smtClean="0">
                <a:solidFill>
                  <a:srgbClr val="FF0000"/>
                </a:solidFill>
              </a:rPr>
              <a:t>should always be fresh.</a:t>
            </a:r>
            <a:r>
              <a:rPr lang="en-US" sz="2400" dirty="0" smtClean="0"/>
              <a:t> 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7DE34F7-604B-4D10-9544-1125124ABB82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686800" cy="60198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 Additives to dehydrating agents</a:t>
            </a:r>
          </a:p>
          <a:p>
            <a:pPr algn="just">
              <a:buNone/>
            </a:pPr>
            <a:r>
              <a:rPr lang="en-US" b="1" dirty="0" smtClean="0"/>
              <a:t>Phenol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Phenol can act as a </a:t>
            </a:r>
            <a:r>
              <a:rPr lang="en-US" sz="2400" dirty="0" smtClean="0">
                <a:solidFill>
                  <a:srgbClr val="FF0000"/>
                </a:solidFill>
              </a:rPr>
              <a:t>softening agent for hard tissues </a:t>
            </a:r>
            <a:r>
              <a:rPr lang="en-US" sz="2400" dirty="0" smtClean="0">
                <a:solidFill>
                  <a:srgbClr val="0070C0"/>
                </a:solidFill>
              </a:rPr>
              <a:t>such as tendon, nail, dense fibrous tissue and keratin masses. </a:t>
            </a:r>
          </a:p>
          <a:p>
            <a:pPr algn="just"/>
            <a:endParaRPr lang="en-US" sz="2400" dirty="0" smtClean="0"/>
          </a:p>
          <a:p>
            <a:pPr algn="just">
              <a:buNone/>
            </a:pPr>
            <a:r>
              <a:rPr lang="en-US" sz="2400" b="1" dirty="0" smtClean="0"/>
              <a:t>Glycerol/Alcohol mixture</a:t>
            </a:r>
          </a:p>
          <a:p>
            <a:pPr algn="just"/>
            <a:r>
              <a:rPr lang="en-US" sz="2400" dirty="0" smtClean="0"/>
              <a:t>Act as a softening agent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 </a:t>
            </a:r>
            <a:r>
              <a:rPr lang="en-US" sz="2400" b="1" dirty="0" smtClean="0"/>
              <a:t>Anhydrous copper sulfate</a:t>
            </a:r>
          </a:p>
          <a:p>
            <a:pPr algn="just"/>
            <a:r>
              <a:rPr lang="en-US" sz="2400" dirty="0" smtClean="0"/>
              <a:t>Layer 1-2 cm of anhydrous copper sulfate in the final dehydrating bath and cover with a filter paper. </a:t>
            </a:r>
          </a:p>
          <a:p>
            <a:pPr algn="just"/>
            <a:r>
              <a:rPr lang="en-US" sz="2400" dirty="0" smtClean="0"/>
              <a:t>If there is any water, the anhydrous copper sulfate will turn blue,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21ADCAB-FB88-47F3-A3E9-62B3299ADBBF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0960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3.3. Clearing</a:t>
            </a:r>
          </a:p>
          <a:p>
            <a:pPr algn="just"/>
            <a:r>
              <a:rPr lang="en-US" sz="2400" dirty="0" smtClean="0"/>
              <a:t>Clearing is the </a:t>
            </a:r>
            <a:r>
              <a:rPr lang="en-US" sz="2400" dirty="0" smtClean="0">
                <a:solidFill>
                  <a:srgbClr val="0070C0"/>
                </a:solidFill>
              </a:rPr>
              <a:t>transition step between dehydration and infiltration with the embedding medium. </a:t>
            </a:r>
          </a:p>
          <a:p>
            <a:pPr algn="just"/>
            <a:r>
              <a:rPr lang="en-US" sz="2400" dirty="0" smtClean="0"/>
              <a:t>A solvent  miscible with both the </a:t>
            </a:r>
            <a:r>
              <a:rPr lang="en-US" sz="2400" dirty="0" err="1" smtClean="0"/>
              <a:t>dehydrant</a:t>
            </a:r>
            <a:r>
              <a:rPr lang="en-US" sz="2400" dirty="0" smtClean="0"/>
              <a:t> and the embedding medium is used to facilitate the transition between dehydration and infiltration steps.</a:t>
            </a:r>
          </a:p>
          <a:p>
            <a:pPr algn="just"/>
            <a:r>
              <a:rPr lang="en-US" sz="2400" dirty="0" smtClean="0"/>
              <a:t> Shrinkage occurs when tissues are transferred from the </a:t>
            </a:r>
            <a:r>
              <a:rPr lang="en-US" sz="2400" dirty="0" err="1" smtClean="0"/>
              <a:t>dehydrant</a:t>
            </a:r>
            <a:r>
              <a:rPr lang="en-US" sz="2400" dirty="0" smtClean="0"/>
              <a:t> to the transition solvent, and from transition solvent to wax.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In the final stage shrinkage </a:t>
            </a:r>
            <a:r>
              <a:rPr lang="en-US" sz="2400" dirty="0" smtClean="0">
                <a:solidFill>
                  <a:srgbClr val="FF0000"/>
                </a:solidFill>
              </a:rPr>
              <a:t>may result from the extraction of fat </a:t>
            </a:r>
            <a:r>
              <a:rPr lang="en-US" sz="2400" dirty="0" smtClean="0"/>
              <a:t>by the transition solvent.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DC50948-09A9-4A4D-8850-946CAFBF9E50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4582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/>
          <a:lstStyle/>
          <a:p>
            <a:r>
              <a:rPr lang="en-US" sz="2400" dirty="0" smtClean="0"/>
              <a:t>The term clearing indicates the fact that because some solvents have high refractive indices.</a:t>
            </a:r>
          </a:p>
          <a:p>
            <a:endParaRPr lang="en-US" sz="2400" dirty="0" smtClean="0"/>
          </a:p>
          <a:p>
            <a:r>
              <a:rPr lang="en-US" sz="2400" dirty="0" smtClean="0"/>
              <a:t>This property is used to ascertain the endpoint and duration of the clearing step. 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Prolonged exposure to most clearing agents causes the tissue to become brittle and difficult for sectioning. 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Viscosity </a:t>
            </a:r>
            <a:r>
              <a:rPr lang="en-US" sz="2400" dirty="0" smtClean="0"/>
              <a:t>influences the speed of penetration of clearing agent. </a:t>
            </a:r>
          </a:p>
          <a:p>
            <a:r>
              <a:rPr lang="en-US" sz="2400" dirty="0" smtClean="0"/>
              <a:t>Transition solvents extract certain tissue substances such as lipids, but otherwise do not alter tissue reactivity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28D2A4C-1FA8-4180-B7BA-31AC62D5FCD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Criteria for choosing clearing agent: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The following issues should be considered when choosing a clearing agent: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rapid </a:t>
            </a:r>
            <a:r>
              <a:rPr lang="en-US" dirty="0"/>
              <a:t>penetration of </a:t>
            </a:r>
            <a:r>
              <a:rPr lang="en-US" dirty="0" smtClean="0"/>
              <a:t>tissues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rapid </a:t>
            </a:r>
            <a:r>
              <a:rPr lang="en-US" dirty="0"/>
              <a:t>removal of dehydrating </a:t>
            </a:r>
            <a:r>
              <a:rPr lang="en-US" dirty="0" smtClean="0"/>
              <a:t>agent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ease </a:t>
            </a:r>
            <a:r>
              <a:rPr lang="en-US" dirty="0"/>
              <a:t>of removal by melted </a:t>
            </a:r>
            <a:r>
              <a:rPr lang="en-US" dirty="0" err="1"/>
              <a:t>paraffn</a:t>
            </a:r>
            <a:r>
              <a:rPr lang="en-US" dirty="0"/>
              <a:t> </a:t>
            </a:r>
            <a:r>
              <a:rPr lang="en-US" dirty="0" smtClean="0"/>
              <a:t>wax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minimal </a:t>
            </a:r>
            <a:r>
              <a:rPr lang="en-US" dirty="0"/>
              <a:t>tissue </a:t>
            </a:r>
            <a:r>
              <a:rPr lang="en-US" dirty="0" smtClean="0"/>
              <a:t>damage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low ﬂammability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low toxicity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low </a:t>
            </a:r>
            <a:r>
              <a:rPr lang="en-US" dirty="0"/>
              <a:t>cost </a:t>
            </a:r>
            <a:br>
              <a:rPr lang="en-US" dirty="0"/>
            </a:b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C7F92D8-4182-40FE-BDDD-1B4BF0CF21E4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4582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943600"/>
          </a:xfrm>
        </p:spPr>
        <p:txBody>
          <a:bodyPr/>
          <a:lstStyle/>
          <a:p>
            <a:r>
              <a:rPr lang="en-US" sz="2400" dirty="0" smtClean="0"/>
              <a:t>The following are routinely used clearing agents.</a:t>
            </a:r>
          </a:p>
          <a:p>
            <a:pPr>
              <a:buNone/>
            </a:pPr>
            <a:r>
              <a:rPr lang="en-US" sz="2400" b="1" dirty="0" err="1" smtClean="0"/>
              <a:t>Xylene</a:t>
            </a:r>
            <a:endParaRPr lang="en-US" sz="2400" b="1" dirty="0" smtClean="0"/>
          </a:p>
          <a:p>
            <a:r>
              <a:rPr lang="en-US" sz="2400" dirty="0" err="1" smtClean="0"/>
              <a:t>Xylene</a:t>
            </a:r>
            <a:r>
              <a:rPr lang="en-US" sz="2400" dirty="0" smtClean="0"/>
              <a:t> is generally used for routine paraffin embedding because of its compatibility with many types and size of tissue specimen. </a:t>
            </a:r>
          </a:p>
          <a:p>
            <a:r>
              <a:rPr lang="en-US" sz="2400" dirty="0" smtClean="0"/>
              <a:t>It is suitable for schedules of less than 24 hours and </a:t>
            </a:r>
            <a:r>
              <a:rPr lang="en-US" sz="2400" dirty="0" smtClean="0">
                <a:solidFill>
                  <a:srgbClr val="0070C0"/>
                </a:solidFill>
              </a:rPr>
              <a:t>used when the block is less than 5mm in thickness and  immersion must not be prolonged.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xylene</a:t>
            </a:r>
            <a:r>
              <a:rPr lang="en-US" sz="2400" dirty="0" smtClean="0"/>
              <a:t> two changes (20minutes to1hour) will be employed.</a:t>
            </a:r>
          </a:p>
          <a:p>
            <a:pPr>
              <a:buNone/>
            </a:pPr>
            <a:r>
              <a:rPr lang="en-US" sz="2400" b="1" dirty="0" smtClean="0"/>
              <a:t>Toluene</a:t>
            </a:r>
          </a:p>
          <a:p>
            <a:r>
              <a:rPr lang="en-US" sz="2400" dirty="0" smtClean="0"/>
              <a:t>Toluene has similar properties to </a:t>
            </a:r>
            <a:r>
              <a:rPr lang="en-US" sz="2400" dirty="0" err="1" smtClean="0"/>
              <a:t>xylene</a:t>
            </a:r>
            <a:r>
              <a:rPr lang="en-US" sz="2400" dirty="0" smtClean="0"/>
              <a:t>. It produces less damage with prolonged immersion.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AD3002F-4524-43E2-AD68-6AB148CA4624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4582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019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Chloroform</a:t>
            </a:r>
          </a:p>
          <a:p>
            <a:pPr algn="just"/>
            <a:r>
              <a:rPr lang="en-US" dirty="0" smtClean="0"/>
              <a:t>Chloroform is an expensive, heavy, highly volatile, slowly penetrating transition solvent.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It causes less brittleness than </a:t>
            </a:r>
            <a:r>
              <a:rPr lang="en-US" dirty="0" err="1" smtClean="0">
                <a:solidFill>
                  <a:srgbClr val="0070C0"/>
                </a:solidFill>
              </a:rPr>
              <a:t>xylene</a:t>
            </a:r>
            <a:r>
              <a:rPr lang="en-US" dirty="0" smtClean="0">
                <a:solidFill>
                  <a:srgbClr val="0070C0"/>
                </a:solidFill>
              </a:rPr>
              <a:t> and is often used on </a:t>
            </a:r>
            <a:r>
              <a:rPr lang="en-US" dirty="0" smtClean="0">
                <a:solidFill>
                  <a:srgbClr val="FF0000"/>
                </a:solidFill>
              </a:rPr>
              <a:t>dense tissues </a:t>
            </a:r>
            <a:r>
              <a:rPr lang="en-US" dirty="0" smtClean="0">
                <a:solidFill>
                  <a:srgbClr val="0070C0"/>
                </a:solidFill>
              </a:rPr>
              <a:t>such as </a:t>
            </a:r>
            <a:r>
              <a:rPr lang="en-US" dirty="0" smtClean="0">
                <a:solidFill>
                  <a:srgbClr val="FF0000"/>
                </a:solidFill>
              </a:rPr>
              <a:t>uterus</a:t>
            </a:r>
            <a:r>
              <a:rPr lang="en-US" dirty="0" smtClean="0">
                <a:solidFill>
                  <a:srgbClr val="0070C0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muscle </a:t>
            </a:r>
            <a:r>
              <a:rPr lang="en-US" dirty="0" smtClean="0">
                <a:solidFill>
                  <a:srgbClr val="0070C0"/>
                </a:solidFill>
              </a:rPr>
              <a:t>that can be cleared overnight without undue hardening</a:t>
            </a:r>
            <a:r>
              <a:rPr lang="en-US" dirty="0" smtClean="0"/>
              <a:t>. 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Since chloroform attacks some plastics and  sealants, its use may be restricted in certain closed system processors.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0C41941-E4DF-4E51-8089-0C8AA86C53A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Collection 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/>
          <a:lstStyle/>
          <a:p>
            <a:pPr algn="just"/>
            <a:r>
              <a:rPr lang="en-US" sz="2400" b="1" dirty="0" smtClean="0"/>
              <a:t>Upon reception of tissue specimens, the following points should be noted:</a:t>
            </a:r>
          </a:p>
          <a:p>
            <a:pPr marL="234950" indent="0" algn="just">
              <a:buNone/>
            </a:pPr>
            <a:r>
              <a:rPr lang="en-US" sz="2400" dirty="0" smtClean="0"/>
              <a:t>1. Request form submitted should be matched with the tissue        	specimen. </a:t>
            </a:r>
          </a:p>
          <a:p>
            <a:pPr marL="749300" indent="-514350" algn="just">
              <a:buNone/>
            </a:pPr>
            <a:r>
              <a:rPr lang="en-US" sz="2400" dirty="0" smtClean="0"/>
              <a:t>2. Tissue and organ specimens should be submitted in </a:t>
            </a:r>
            <a:r>
              <a:rPr lang="en-US" sz="2400" dirty="0" smtClean="0">
                <a:solidFill>
                  <a:srgbClr val="FF0000"/>
                </a:solidFill>
              </a:rPr>
              <a:t>a wide mouthed capacious </a:t>
            </a:r>
            <a:r>
              <a:rPr lang="en-US" sz="2400" dirty="0" smtClean="0"/>
              <a:t>container in order to avoid distortion.</a:t>
            </a:r>
          </a:p>
          <a:p>
            <a:pPr indent="-107950" algn="just">
              <a:buNone/>
            </a:pPr>
            <a:r>
              <a:rPr lang="en-US" sz="2400" dirty="0" smtClean="0"/>
              <a:t>3. The tissue or organ submitted should be immersed with 	</a:t>
            </a:r>
            <a:r>
              <a:rPr lang="en-US" sz="2400" dirty="0" smtClean="0">
                <a:solidFill>
                  <a:srgbClr val="FF0000"/>
                </a:solidFill>
              </a:rPr>
              <a:t>adequate amount of fixative</a:t>
            </a:r>
            <a:r>
              <a:rPr lang="en-US" sz="2400" dirty="0" smtClean="0"/>
              <a:t>. </a:t>
            </a:r>
          </a:p>
          <a:p>
            <a:pPr indent="-107950"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   4. Label the tissue or organ specimen properly.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   5. Record all the relevant information on the laboratory record book.</a:t>
            </a:r>
          </a:p>
          <a:p>
            <a:pPr indent="-107950" algn="just"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F1E74BB-AEDD-4297-892A-BFED1716495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4582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096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Esters:</a:t>
            </a:r>
          </a:p>
          <a:p>
            <a:pPr algn="just"/>
            <a:r>
              <a:rPr lang="en-US" dirty="0" smtClean="0"/>
              <a:t>These are colorless flammable solvents miscible with most organic solvents and with paraffin wax.</a:t>
            </a:r>
          </a:p>
          <a:p>
            <a:pPr indent="-3175" algn="just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n -Butyl acetate is used as a </a:t>
            </a:r>
            <a:r>
              <a:rPr lang="en-US" b="1" dirty="0" err="1" smtClean="0"/>
              <a:t>xylene</a:t>
            </a:r>
            <a:r>
              <a:rPr lang="en-US" b="1" dirty="0" smtClean="0"/>
              <a:t> substitute and nitrocellulose solvent.</a:t>
            </a:r>
          </a:p>
          <a:p>
            <a:pPr indent="-3175" algn="just">
              <a:buFont typeface="Wingdings" pitchFamily="2" charset="2"/>
              <a:buChar char="Ø"/>
            </a:pPr>
            <a:endParaRPr lang="en-US" b="1" dirty="0" smtClean="0"/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Amyl acetate, Methyl benzoate &amp; methyl </a:t>
            </a:r>
            <a:r>
              <a:rPr lang="en-US" dirty="0" err="1" smtClean="0">
                <a:solidFill>
                  <a:srgbClr val="FF0000"/>
                </a:solidFill>
              </a:rPr>
              <a:t>salicylate</a:t>
            </a:r>
            <a:r>
              <a:rPr lang="en-US" dirty="0" smtClean="0">
                <a:solidFill>
                  <a:srgbClr val="FF0000"/>
                </a:solidFill>
              </a:rPr>
              <a:t> are chiefly used as nitrocellulose solvents in double embedding techniques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have low toxicity, but their strong penetrating odors necessitate good laboratory ventilation.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CD85037-E6BE-4911-B589-67735FA1AB6A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4582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/>
          <a:lstStyle/>
          <a:p>
            <a:r>
              <a:rPr lang="en-US" sz="2400" dirty="0" smtClean="0"/>
              <a:t>They are </a:t>
            </a:r>
            <a:r>
              <a:rPr lang="en-US" sz="2400" dirty="0" smtClean="0">
                <a:solidFill>
                  <a:srgbClr val="FF0000"/>
                </a:solidFill>
              </a:rPr>
              <a:t>ideal for manual processing</a:t>
            </a:r>
            <a:r>
              <a:rPr lang="en-US" sz="2400" dirty="0" smtClean="0"/>
              <a:t> as tissues may be left in them </a:t>
            </a:r>
            <a:r>
              <a:rPr lang="en-US" sz="2400" dirty="0" smtClean="0">
                <a:solidFill>
                  <a:srgbClr val="FF0000"/>
                </a:solidFill>
              </a:rPr>
              <a:t>for extended periods without affecting the tissue or organ.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These esters are difficult to eliminate from paraffin wax and should be extracted from tissues with one or two brief changes of toluene or similar solvent.</a:t>
            </a:r>
          </a:p>
          <a:p>
            <a:endParaRPr lang="en-US" sz="2400" dirty="0" smtClean="0"/>
          </a:p>
          <a:p>
            <a:r>
              <a:rPr lang="en-US" sz="2400" dirty="0" smtClean="0"/>
              <a:t>Methyl </a:t>
            </a:r>
            <a:r>
              <a:rPr lang="en-US" sz="2400" dirty="0" err="1" smtClean="0"/>
              <a:t>salicylate</a:t>
            </a:r>
            <a:r>
              <a:rPr lang="en-US" sz="2400" dirty="0" smtClean="0"/>
              <a:t> clears tissues from 96% ethanol, hardens less and has a more pleasant odor than methyl benzoate. </a:t>
            </a:r>
          </a:p>
          <a:p>
            <a:pPr>
              <a:buNone/>
            </a:pPr>
            <a:endParaRPr lang="en-US" sz="2400" dirty="0" smtClean="0"/>
          </a:p>
          <a:p>
            <a:pPr lvl="1"/>
            <a:r>
              <a:rPr lang="en-US" sz="2000" dirty="0" smtClean="0"/>
              <a:t> </a:t>
            </a:r>
            <a:r>
              <a:rPr lang="en-US" dirty="0" smtClean="0"/>
              <a:t>It causes minimal tissue shrinkage and hardening and tissues can remain in it indefinitely without harm but expensive transition solvents.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FC4C83C-D775-4A09-A109-DA4AAB9BC53C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4582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943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Chlorinated hydrocarbons</a:t>
            </a:r>
          </a:p>
          <a:p>
            <a:pPr algn="just"/>
            <a:r>
              <a:rPr lang="en-US" dirty="0" smtClean="0"/>
              <a:t>Chlorinated hydrocarbons are colorless solvents with sweet odors and are miscible with most organic solvents and with paraffin wax.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Members of this group clear more slowly but harden far less than xylene</a:t>
            </a:r>
            <a:r>
              <a:rPr lang="en-US" dirty="0" smtClean="0"/>
              <a:t>. </a:t>
            </a:r>
          </a:p>
          <a:p>
            <a:r>
              <a:rPr lang="en-US" dirty="0"/>
              <a:t>They are all narcotic and toxic to </a:t>
            </a:r>
            <a:r>
              <a:rPr lang="en-US" dirty="0" smtClean="0"/>
              <a:t>varying degrees</a:t>
            </a:r>
            <a:r>
              <a:rPr lang="en-US" dirty="0"/>
              <a:t>. </a:t>
            </a:r>
          </a:p>
          <a:p>
            <a:r>
              <a:rPr lang="en-US" dirty="0"/>
              <a:t>Chlorinated hydrocarbons are </a:t>
            </a:r>
            <a:r>
              <a:rPr lang="en-US" dirty="0">
                <a:solidFill>
                  <a:srgbClr val="FF0000"/>
                </a:solidFill>
              </a:rPr>
              <a:t>ozone depleting chemicals,</a:t>
            </a:r>
            <a:r>
              <a:rPr lang="en-US" dirty="0"/>
              <a:t> and from January 1996, 1, 1, 1- </a:t>
            </a:r>
            <a:r>
              <a:rPr lang="en-US" dirty="0" smtClean="0"/>
              <a:t>tri-</a:t>
            </a:r>
            <a:r>
              <a:rPr lang="en-US" dirty="0" err="1" smtClean="0"/>
              <a:t>chloroethane</a:t>
            </a:r>
            <a:r>
              <a:rPr lang="en-US" dirty="0" smtClean="0"/>
              <a:t> </a:t>
            </a:r>
            <a:r>
              <a:rPr lang="en-US" dirty="0"/>
              <a:t>and carbon tetrachloride are banned from use .</a:t>
            </a:r>
          </a:p>
          <a:p>
            <a:pPr algn="just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BCB7ED1-CAFC-47EE-A60F-8DBC914363AA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4582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/>
          <a:lstStyle/>
          <a:p>
            <a:r>
              <a:rPr lang="en-US" b="1" dirty="0" smtClean="0"/>
              <a:t>Citrus fruit oils</a:t>
            </a:r>
          </a:p>
          <a:p>
            <a:pPr lvl="1"/>
            <a:r>
              <a:rPr lang="en-US" dirty="0" smtClean="0"/>
              <a:t>Citrus fruit oils are extracted from orange and lemon. </a:t>
            </a:r>
          </a:p>
          <a:p>
            <a:pPr lvl="1"/>
            <a:r>
              <a:rPr lang="en-US" dirty="0" smtClean="0"/>
              <a:t>On sections prior to </a:t>
            </a:r>
            <a:r>
              <a:rPr lang="en-US" dirty="0" smtClean="0">
                <a:solidFill>
                  <a:srgbClr val="FF0000"/>
                </a:solidFill>
              </a:rPr>
              <a:t>mounting</a:t>
            </a:r>
            <a:r>
              <a:rPr lang="en-US" dirty="0" smtClean="0"/>
              <a:t> the use of these clearing agents leaches out dyes.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669D8A6-DE59-4F23-BBCD-865C8B8C0EBD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4582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943600"/>
          </a:xfrm>
        </p:spPr>
        <p:txBody>
          <a:bodyPr/>
          <a:lstStyle/>
          <a:p>
            <a:pPr>
              <a:buNone/>
            </a:pPr>
            <a:r>
              <a:rPr lang="en-US" sz="3200" b="1" dirty="0" smtClean="0"/>
              <a:t>3.4. Impregnation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Impregnation is the saturation of tissue cavities and cells by a supporting substance</a:t>
            </a:r>
            <a:r>
              <a:rPr lang="en-US" sz="2400" dirty="0" smtClean="0"/>
              <a:t>, which is generally, the medium in which they are finally embedded.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Tissues are infiltrated by immersion in a substance such as a wax, which is fluid when hot and solid when cold.</a:t>
            </a:r>
          </a:p>
          <a:p>
            <a:endParaRPr lang="en-US" sz="2400" dirty="0" smtClean="0"/>
          </a:p>
          <a:p>
            <a:r>
              <a:rPr lang="en-US" sz="2400" dirty="0" smtClean="0"/>
              <a:t> Alternatively, tissues can be infiltrated with a solution of a substance dissolved in a solvent, for example nitrocellulose in alcohol-ether,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which solidifies on evaporation of the solvent to provide a firm mass suitable for sectioning.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3CD7B18-80A5-4FF9-8E52-F9FF88C1FECF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4582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pro..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/>
          <a:lstStyle/>
          <a:p>
            <a:r>
              <a:rPr lang="en-US" dirty="0" smtClean="0"/>
              <a:t>Impregnation with paraffin wax takes place in an </a:t>
            </a:r>
            <a:r>
              <a:rPr lang="en-US" dirty="0" smtClean="0">
                <a:solidFill>
                  <a:srgbClr val="FF0000"/>
                </a:solidFill>
              </a:rPr>
              <a:t>oven heated to 54-60 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temperature is depending on the melting point of the wax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The paraffin wax should be free from dust and other foreign matter and all wax should be filtered.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48CF28F-E576-46F1-9837-F58DA57633F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Procedure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The tissue is transferred from the clearing agents to molten paraffin wax.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2. The wax is kept in approximately 56 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  The volume of wax should be 25-30 times the volume of the tissue.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3. It should be changed 2-3 times by lifting the tissue from one pot to the next with warmed forceps.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Vacuum impregnation</a:t>
            </a:r>
          </a:p>
          <a:p>
            <a:r>
              <a:rPr lang="en-US" dirty="0" smtClean="0"/>
              <a:t>Vacuum impregnation is the impregnation of tissues by a </a:t>
            </a:r>
            <a:r>
              <a:rPr lang="en-US" dirty="0" smtClean="0">
                <a:solidFill>
                  <a:srgbClr val="FF0000"/>
                </a:solidFill>
              </a:rPr>
              <a:t>molten medium under reduced pressure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DAE1817-427F-40D0-8B0D-0F36E0AED495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6248400" cy="3048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915400" cy="6248400"/>
          </a:xfrm>
        </p:spPr>
        <p:txBody>
          <a:bodyPr/>
          <a:lstStyle/>
          <a:p>
            <a:r>
              <a:rPr lang="en-US" dirty="0" smtClean="0"/>
              <a:t>The procedure helps to: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Assist complete and rapid impregnation of tissues with wax;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Reduce the time tissues are subjected to high temperatures thus minimizing heat induced tissue hardening;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Facilitate complete removal of </a:t>
            </a:r>
            <a:r>
              <a:rPr lang="en-US" sz="2400" dirty="0" smtClean="0">
                <a:solidFill>
                  <a:srgbClr val="FF0000"/>
                </a:solidFill>
              </a:rPr>
              <a:t>transition solvents</a:t>
            </a:r>
            <a:r>
              <a:rPr lang="en-US" sz="24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Prolong the life of wax by reducing solvent contamination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F31BE6E-199F-464C-B15E-0E148730FF2C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Tissue proc…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pPr algn="just"/>
            <a:r>
              <a:rPr lang="en-US" sz="2400" dirty="0" smtClean="0"/>
              <a:t>Vacuum infiltration requires a vacuum infiltrator or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embedding oven, consisting of wax baths, fluid trap and vacuum gauge.</a:t>
            </a:r>
          </a:p>
          <a:p>
            <a:pPr algn="just"/>
            <a:r>
              <a:rPr lang="en-US" sz="2400" dirty="0" smtClean="0"/>
              <a:t> Modern tissue processors are equipped to deliver vacuum, or vacuum and pressure, to all or some reagent stations during the processing cycle.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>
                <a:solidFill>
                  <a:srgbClr val="7030A0"/>
                </a:solidFill>
              </a:rPr>
              <a:t>The aim of vacuum impregnation </a:t>
            </a:r>
            <a:r>
              <a:rPr lang="en-US" sz="2400" dirty="0" smtClean="0"/>
              <a:t>is to:</a:t>
            </a:r>
          </a:p>
          <a:p>
            <a:pPr marL="577850" indent="-120650" algn="just">
              <a:buFont typeface="Wingdings" pitchFamily="2" charset="2"/>
              <a:buChar char="Ø"/>
            </a:pPr>
            <a:r>
              <a:rPr lang="en-US" sz="2400" b="1" dirty="0" smtClean="0"/>
              <a:t>Avoid air bubbles </a:t>
            </a:r>
            <a:r>
              <a:rPr lang="en-US" sz="2400" dirty="0" smtClean="0"/>
              <a:t>in the tissue as may occur in porous tissue such as lung;</a:t>
            </a:r>
          </a:p>
          <a:p>
            <a:pPr marL="577850" indent="-120650" algn="just">
              <a:buFont typeface="Wingdings" pitchFamily="2" charset="2"/>
              <a:buChar char="Ø"/>
            </a:pPr>
            <a:r>
              <a:rPr lang="en-US" sz="2400" b="1" dirty="0" smtClean="0"/>
              <a:t>Remove clearing agents </a:t>
            </a:r>
            <a:r>
              <a:rPr lang="en-US" sz="2400" dirty="0" smtClean="0"/>
              <a:t>more rapidly by increasing its vaporization.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5470C68-D258-4AE2-874B-600680BC3176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943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Ideally, an impregnating and embedding medium should be: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2400" dirty="0" smtClean="0"/>
              <a:t>Soluble in processing fluids;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 Suitable for sectioning and </a:t>
            </a:r>
            <a:r>
              <a:rPr lang="en-US" sz="2400" dirty="0" err="1" smtClean="0"/>
              <a:t>ribboning</a:t>
            </a:r>
            <a:r>
              <a:rPr lang="en-US" sz="2400" dirty="0" smtClean="0"/>
              <a:t>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 Molten between 30°C and 60°C;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 Translucent or transparent and colorless;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 Stable;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Homogeneous;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 Capable of flattening after </a:t>
            </a:r>
            <a:r>
              <a:rPr lang="en-US" sz="2400" dirty="0" err="1" smtClean="0"/>
              <a:t>ribboning</a:t>
            </a:r>
            <a:r>
              <a:rPr lang="en-US" sz="2400" dirty="0" smtClean="0"/>
              <a:t>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 Non-toxic;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 Odorless;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 Easy to handle;</a:t>
            </a:r>
          </a:p>
          <a:p>
            <a:pPr marL="398463" indent="-117475">
              <a:buFont typeface="Wingdings" pitchFamily="2" charset="2"/>
              <a:buChar char="ü"/>
            </a:pPr>
            <a:r>
              <a:rPr lang="en-US" sz="2400" dirty="0" smtClean="0"/>
              <a:t> Inexpensive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4F64D8-2FBF-45BF-B7DC-ECB138C3D184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2.1.2  Tissue marking substances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915400" cy="6248400"/>
          </a:xfrm>
        </p:spPr>
        <p:txBody>
          <a:bodyPr/>
          <a:lstStyle/>
          <a:p>
            <a:r>
              <a:rPr lang="en-US" sz="2400" dirty="0" smtClean="0"/>
              <a:t>are used to prevent lose of small tissues or cells during tissue processing.</a:t>
            </a:r>
          </a:p>
          <a:p>
            <a:r>
              <a:rPr lang="en-US" sz="2400" b="1" dirty="0" smtClean="0"/>
              <a:t>Criteria for the selection of suitable tissue markers are:</a:t>
            </a:r>
          </a:p>
          <a:p>
            <a:pPr>
              <a:buNone/>
            </a:pPr>
            <a:r>
              <a:rPr lang="en-US" sz="2400" dirty="0" smtClean="0"/>
              <a:t>1. It </a:t>
            </a:r>
            <a:r>
              <a:rPr lang="en-US" sz="2400" dirty="0" smtClean="0">
                <a:solidFill>
                  <a:srgbClr val="FF0000"/>
                </a:solidFill>
              </a:rPr>
              <a:t>must be relatively insoluble in fixative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processing reagents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embedding medium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2. It </a:t>
            </a:r>
            <a:r>
              <a:rPr lang="en-US" sz="2400" dirty="0" smtClean="0">
                <a:solidFill>
                  <a:srgbClr val="FF0000"/>
                </a:solidFill>
              </a:rPr>
              <a:t>must survive fixation and processing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not result in unacceptable contamination of the reagent</a:t>
            </a:r>
            <a:r>
              <a:rPr lang="en-US" sz="2400" dirty="0" smtClean="0"/>
              <a:t>s and other tissues processed simultaneously.</a:t>
            </a:r>
          </a:p>
          <a:p>
            <a:pPr>
              <a:buNone/>
            </a:pPr>
            <a:r>
              <a:rPr lang="en-US" sz="2400" dirty="0" smtClean="0"/>
              <a:t>3. It must remain on the surface of the specimen and not penetrate tissue.</a:t>
            </a:r>
          </a:p>
          <a:p>
            <a:pPr>
              <a:buNone/>
            </a:pPr>
            <a:r>
              <a:rPr lang="en-US" sz="2400" dirty="0" smtClean="0"/>
              <a:t>4. It </a:t>
            </a:r>
            <a:r>
              <a:rPr lang="en-US" sz="2400" dirty="0" smtClean="0">
                <a:solidFill>
                  <a:srgbClr val="FF0000"/>
                </a:solidFill>
              </a:rPr>
              <a:t>should not react unfavorably with histological stains</a:t>
            </a:r>
            <a:r>
              <a:rPr lang="en-US" sz="2400" dirty="0" smtClean="0"/>
              <a:t> and must be clearly identifiable both </a:t>
            </a:r>
            <a:r>
              <a:rPr lang="en-US" sz="2400" dirty="0" smtClean="0">
                <a:solidFill>
                  <a:srgbClr val="FF0000"/>
                </a:solidFill>
              </a:rPr>
              <a:t>macroscopically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microscopically.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5848D87-0019-4300-B86E-84C9FE413C6A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943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 Paraffin wax</a:t>
            </a:r>
          </a:p>
          <a:p>
            <a:r>
              <a:rPr lang="en-US" sz="2400" dirty="0" smtClean="0"/>
              <a:t>Paraffin wax is the commonly used embedding media due to the following features.</a:t>
            </a:r>
          </a:p>
          <a:p>
            <a:pPr indent="-61913">
              <a:buFont typeface="Wingdings" pitchFamily="2" charset="2"/>
              <a:buChar char="ü"/>
            </a:pPr>
            <a:r>
              <a:rPr lang="en-US" sz="2400" dirty="0" smtClean="0"/>
              <a:t> Coast effective (cheap);</a:t>
            </a:r>
          </a:p>
          <a:p>
            <a:pPr indent="-61913">
              <a:buFont typeface="Wingdings" pitchFamily="2" charset="2"/>
              <a:buChar char="ü"/>
            </a:pPr>
            <a:r>
              <a:rPr lang="en-US" sz="2400" dirty="0" smtClean="0"/>
              <a:t> Easy to handle;</a:t>
            </a:r>
          </a:p>
          <a:p>
            <a:pPr indent="-61913">
              <a:buFont typeface="Wingdings" pitchFamily="2" charset="2"/>
              <a:buChar char="ü"/>
            </a:pPr>
            <a:r>
              <a:rPr lang="en-US" sz="2400" dirty="0" smtClean="0"/>
              <a:t> Enables section production with few difficulty;</a:t>
            </a:r>
          </a:p>
          <a:p>
            <a:pPr indent="-61913">
              <a:buFont typeface="Wingdings" pitchFamily="2" charset="2"/>
              <a:buChar char="ü"/>
            </a:pPr>
            <a:r>
              <a:rPr lang="en-US" sz="2400" dirty="0" smtClean="0"/>
              <a:t> Has </a:t>
            </a:r>
            <a:r>
              <a:rPr lang="en-US" sz="2400" dirty="0" smtClean="0">
                <a:solidFill>
                  <a:srgbClr val="FF0000"/>
                </a:solidFill>
              </a:rPr>
              <a:t>wide range of melting points.</a:t>
            </a:r>
          </a:p>
          <a:p>
            <a:pPr indent="-61913"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Properties of paraffin wax</a:t>
            </a:r>
          </a:p>
          <a:p>
            <a:r>
              <a:rPr lang="en-US" sz="2400" dirty="0" smtClean="0"/>
              <a:t> Paraffin wax is </a:t>
            </a:r>
            <a:r>
              <a:rPr lang="en-US" sz="2400" dirty="0" smtClean="0">
                <a:solidFill>
                  <a:srgbClr val="7030A0"/>
                </a:solidFill>
              </a:rPr>
              <a:t>a mixture of </a:t>
            </a:r>
            <a:r>
              <a:rPr lang="en-US" sz="2400" b="1" dirty="0" smtClean="0">
                <a:solidFill>
                  <a:srgbClr val="7030A0"/>
                </a:solidFill>
              </a:rPr>
              <a:t>hydrocarbon</a:t>
            </a:r>
            <a:r>
              <a:rPr lang="en-US" sz="2400" dirty="0" smtClean="0">
                <a:solidFill>
                  <a:srgbClr val="7030A0"/>
                </a:solidFill>
              </a:rPr>
              <a:t> produced during the refining of coal and mineral oil;</a:t>
            </a:r>
          </a:p>
          <a:p>
            <a:r>
              <a:rPr lang="en-US" sz="2400" dirty="0" smtClean="0"/>
              <a:t> Its melting point ranges between 40 and 70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C; High Melting Point harder than low Melting point paraffin  waxes;</a:t>
            </a:r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960B184-AC41-4A3F-BF23-8D0BF517AD6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943600"/>
          </a:xfrm>
        </p:spPr>
        <p:txBody>
          <a:bodyPr/>
          <a:lstStyle/>
          <a:p>
            <a:r>
              <a:rPr lang="en-US" sz="2400" dirty="0" smtClean="0"/>
              <a:t>To promote good ribbons of sections, wax of suitable hardness at room temp should be chosen;</a:t>
            </a:r>
          </a:p>
          <a:p>
            <a:pPr indent="55563">
              <a:buNone/>
            </a:pPr>
            <a:endParaRPr lang="en-US" sz="2400" dirty="0" smtClean="0"/>
          </a:p>
          <a:p>
            <a:r>
              <a:rPr lang="en-US" sz="2400" dirty="0" smtClean="0"/>
              <a:t> Heating to a very high temperature alters the properties of the way by changing the crystalline structure.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Modified paraffin waxes</a:t>
            </a:r>
          </a:p>
          <a:p>
            <a:r>
              <a:rPr lang="en-US" sz="2400" dirty="0" smtClean="0"/>
              <a:t>The properties of paraffin wax are improved for histological purposes by the inclusion of substances added alone or in combination to the wax which will:</a:t>
            </a:r>
          </a:p>
          <a:p>
            <a:endParaRPr lang="en-US" sz="2400" dirty="0" smtClean="0"/>
          </a:p>
          <a:p>
            <a:pPr indent="-3175">
              <a:buFont typeface="Wingdings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b="1" dirty="0" smtClean="0"/>
              <a:t>Improve </a:t>
            </a:r>
            <a:r>
              <a:rPr lang="en-US" sz="2400" b="1" dirty="0" err="1" smtClean="0"/>
              <a:t>ribboning</a:t>
            </a:r>
            <a:r>
              <a:rPr lang="en-US" sz="2400" dirty="0" smtClean="0"/>
              <a:t>: prolong heating of paraffin wax at high temperatures or use micro-crystalline wax;</a:t>
            </a:r>
          </a:p>
          <a:p>
            <a:pPr indent="-3175">
              <a:buFont typeface="Wingdings" pitchFamily="2" charset="2"/>
              <a:buChar char="ü"/>
            </a:pPr>
            <a:r>
              <a:rPr lang="en-US" sz="2400" b="1" dirty="0" smtClean="0"/>
              <a:t>Increase hardness</a:t>
            </a:r>
            <a:r>
              <a:rPr lang="en-US" sz="2400" dirty="0" smtClean="0"/>
              <a:t>: add </a:t>
            </a:r>
            <a:r>
              <a:rPr lang="en-US" sz="2400" dirty="0" err="1" smtClean="0"/>
              <a:t>stearic</a:t>
            </a:r>
            <a:r>
              <a:rPr lang="en-US" sz="2400" dirty="0" smtClean="0"/>
              <a:t> acid;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B0DD943-A6FC-4DAA-89BA-D975E2D72F15}" type="datetime1">
              <a:rPr lang="en-US" smtClean="0"/>
              <a:pPr/>
              <a:t>5/21/2019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0480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Tissue  processing…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Paraffin wax additives</a:t>
            </a:r>
          </a:p>
          <a:p>
            <a:r>
              <a:rPr lang="en-US" sz="2400" dirty="0" smtClean="0"/>
              <a:t>Paraffin wax additives are substances </a:t>
            </a:r>
            <a:r>
              <a:rPr lang="en-US" sz="2400" dirty="0" smtClean="0">
                <a:solidFill>
                  <a:srgbClr val="FF0000"/>
                </a:solidFill>
              </a:rPr>
              <a:t>like bee’s wax, </a:t>
            </a:r>
            <a:r>
              <a:rPr lang="en-US" sz="2400" dirty="0" smtClean="0"/>
              <a:t>ceresin rubber, dental wax and </a:t>
            </a:r>
            <a:r>
              <a:rPr lang="en-US" sz="2400" dirty="0" err="1" smtClean="0"/>
              <a:t>diethylene</a:t>
            </a:r>
            <a:r>
              <a:rPr lang="en-US" sz="2400" dirty="0" smtClean="0"/>
              <a:t> glycol </a:t>
            </a:r>
            <a:r>
              <a:rPr lang="en-US" sz="2400" dirty="0" err="1" smtClean="0"/>
              <a:t>distearate</a:t>
            </a:r>
            <a:r>
              <a:rPr lang="en-US" sz="2400" dirty="0" smtClean="0"/>
              <a:t>, which are used alone or in combination.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 Such additives increase the </a:t>
            </a:r>
            <a:r>
              <a:rPr lang="en-US" sz="2400" b="1" dirty="0" smtClean="0"/>
              <a:t>hardness of paraffin wax </a:t>
            </a:r>
            <a:r>
              <a:rPr lang="en-US" sz="2400" dirty="0" smtClean="0"/>
              <a:t>thus enabling thin section to be cut.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4419BA9-8EC0-4C7C-9CD4-AAC687396B8F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2484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Problems in Tissue Processing</a:t>
            </a:r>
          </a:p>
          <a:p>
            <a:pPr algn="just"/>
            <a:r>
              <a:rPr lang="en-US" sz="2400" dirty="0" smtClean="0"/>
              <a:t>"Floaters" are small pieces of tissue that appear on a slide that do not belong there; they have floated in during processing. 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Floaters may arise from </a:t>
            </a:r>
            <a:r>
              <a:rPr lang="en-US" sz="2400" dirty="0" smtClean="0">
                <a:solidFill>
                  <a:srgbClr val="FF0000"/>
                </a:solidFill>
              </a:rPr>
              <a:t>sloppy procedure on the cutting bench dirty towels</a:t>
            </a:r>
            <a:r>
              <a:rPr lang="en-US" sz="2400" dirty="0" smtClean="0"/>
              <a:t>, instruments, or gloves can have tissue that is carried over to the next case.</a:t>
            </a:r>
          </a:p>
          <a:p>
            <a:pPr marL="176213" indent="-176213" algn="just"/>
            <a:r>
              <a:rPr lang="en-US" sz="2400" dirty="0" smtClean="0"/>
              <a:t> it is essential that you do only one specimen at a time and clean thoroughly before opening the container of the next case.</a:t>
            </a:r>
          </a:p>
          <a:p>
            <a:pPr marL="284163" indent="-284163" algn="just"/>
            <a:r>
              <a:rPr lang="en-US" sz="2400" dirty="0" smtClean="0"/>
              <a:t>If reusable cassettes are employed, you must be aware that tissue may potentially be </a:t>
            </a:r>
            <a:r>
              <a:rPr lang="en-US" sz="2400" dirty="0" smtClean="0">
                <a:solidFill>
                  <a:srgbClr val="FF0000"/>
                </a:solidFill>
              </a:rPr>
              <a:t>carried over </a:t>
            </a:r>
            <a:r>
              <a:rPr lang="en-US" sz="2400" dirty="0" smtClean="0"/>
              <a:t>and appear as "</a:t>
            </a:r>
            <a:r>
              <a:rPr lang="en-US" sz="2400" b="1" dirty="0" smtClean="0"/>
              <a:t>floaters</a:t>
            </a:r>
            <a:r>
              <a:rPr lang="en-US" sz="2400" dirty="0" smtClean="0"/>
              <a:t>" even several days later, when the cassette is re-used.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DE65DB1-968C-4FD9-80D4-66C084C3EBFB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</a:t>
            </a:r>
            <a:r>
              <a:rPr lang="en-US" dirty="0" err="1" smtClean="0"/>
              <a:t>proce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r>
              <a:rPr lang="en-US" sz="2400" dirty="0" smtClean="0"/>
              <a:t>The problem arises when, during embedding, not all the tissue is removed from the cassette.</a:t>
            </a:r>
          </a:p>
          <a:p>
            <a:endParaRPr lang="en-US" sz="2400" dirty="0" smtClean="0"/>
          </a:p>
          <a:p>
            <a:r>
              <a:rPr lang="en-US" sz="2400" dirty="0" smtClean="0"/>
              <a:t>In the cleaning process, not all of the wax is removed.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 next person using the cassette does not pay attention to the fact that there is tissue already in the cassette and puts his specimen in it.  </a:t>
            </a:r>
          </a:p>
          <a:p>
            <a:endParaRPr lang="en-US" sz="2400" dirty="0" smtClean="0"/>
          </a:p>
          <a:p>
            <a:r>
              <a:rPr lang="en-US" sz="2400" dirty="0" smtClean="0"/>
              <a:t>The floater that appears on the slide will look well preserved-it should, because it was processed to paraffin.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9CA39AA-E42D-46F7-9BAC-5B9CB206B56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 pro..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839200" cy="6096000"/>
          </a:xfrm>
        </p:spPr>
        <p:txBody>
          <a:bodyPr>
            <a:normAutofit/>
          </a:bodyPr>
          <a:lstStyle/>
          <a:p>
            <a:r>
              <a:rPr lang="en-US" b="1" dirty="0" smtClean="0"/>
              <a:t>Factors influencing the rate of processing</a:t>
            </a:r>
          </a:p>
          <a:p>
            <a:pPr lvl="1"/>
            <a:r>
              <a:rPr lang="en-US" b="1" dirty="0" smtClean="0"/>
              <a:t> Agitation</a:t>
            </a:r>
          </a:p>
          <a:p>
            <a:pPr lvl="1"/>
            <a:r>
              <a:rPr lang="en-US" b="1" dirty="0" smtClean="0"/>
              <a:t>Heat </a:t>
            </a:r>
          </a:p>
          <a:p>
            <a:pPr lvl="1"/>
            <a:r>
              <a:rPr lang="en-US" b="1" dirty="0" smtClean="0"/>
              <a:t>Viscosity</a:t>
            </a:r>
          </a:p>
          <a:p>
            <a:pPr lvl="1"/>
            <a:r>
              <a:rPr lang="en-US" b="1" dirty="0" smtClean="0"/>
              <a:t>Vacuum</a:t>
            </a:r>
          </a:p>
          <a:p>
            <a:pPr lvl="1"/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Agitation</a:t>
            </a:r>
          </a:p>
          <a:p>
            <a:r>
              <a:rPr lang="en-US" dirty="0" smtClean="0"/>
              <a:t>Fluid interchange between processing reagents and tissues </a:t>
            </a:r>
          </a:p>
          <a:p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promoted by exposure of the maximum tissue surface area to reagents</a:t>
            </a:r>
            <a:r>
              <a:rPr lang="en-US" dirty="0" smtClean="0"/>
              <a:t>. </a:t>
            </a:r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AA55C27-BED1-4335-87FF-A994859000B4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248400" cy="304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Tissue processing, </a:t>
            </a:r>
            <a:r>
              <a:rPr lang="en-US" dirty="0" err="1" smtClean="0"/>
              <a:t>Agita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486400"/>
          </a:xfrm>
        </p:spPr>
        <p:txBody>
          <a:bodyPr/>
          <a:lstStyle/>
          <a:p>
            <a:pPr algn="just"/>
            <a:r>
              <a:rPr lang="en-US" sz="2400" dirty="0" smtClean="0"/>
              <a:t>Tissues should be loosely packed, suspended and agitated within the medium to facilitate the exchange of dilute reagent from the tissues with the more concentrated reagent replacing it.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In automatic tissue processors, continual rotary or vertical motion of tissue containers, or tidal action and flow of processing fluids ensures adequate fluid exchange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 Ideally, tissue cassettes should be placed in processors so that the cassette perforations </a:t>
            </a:r>
            <a:r>
              <a:rPr lang="en-US" sz="2400" dirty="0" smtClean="0">
                <a:solidFill>
                  <a:srgbClr val="FF0000"/>
                </a:solidFill>
              </a:rPr>
              <a:t>are perpendicular to the fluid flow.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  <a:hlinkClick r:id="rId2" action="ppaction://hlinkfile"/>
              </a:rPr>
              <a:t>C:\Users\user\Downloads\Video\Histopathology - tissue processing.MP4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E9629A8-7E92-4E50-8A94-C2E943ECE20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proc…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763000" cy="6096000"/>
          </a:xfrm>
        </p:spPr>
        <p:txBody>
          <a:bodyPr/>
          <a:lstStyle/>
          <a:p>
            <a:r>
              <a:rPr lang="en-US" sz="2400" dirty="0" smtClean="0"/>
              <a:t>For efficient and effective processing there should be a specimen volume to processing fluid volume ratio of at least 1:50. </a:t>
            </a:r>
          </a:p>
          <a:p>
            <a:r>
              <a:rPr lang="en-US" sz="2400" dirty="0" smtClean="0"/>
              <a:t> Efficient agitation may reduce the overall processing time by up to 30%.</a:t>
            </a:r>
          </a:p>
          <a:p>
            <a:pPr marL="514350" indent="-514350">
              <a:buNone/>
            </a:pPr>
            <a:endParaRPr lang="en-US" sz="2400" b="1" dirty="0" smtClean="0"/>
          </a:p>
          <a:p>
            <a:pPr marL="514350" indent="-514350">
              <a:buNone/>
            </a:pPr>
            <a:r>
              <a:rPr lang="en-US" b="1" dirty="0" smtClean="0"/>
              <a:t>2. </a:t>
            </a:r>
            <a:r>
              <a:rPr lang="en-US" b="1" dirty="0"/>
              <a:t>H</a:t>
            </a:r>
            <a:r>
              <a:rPr lang="en-US" b="1" dirty="0" smtClean="0"/>
              <a:t>eat</a:t>
            </a:r>
          </a:p>
          <a:p>
            <a:r>
              <a:rPr lang="en-US" sz="2400" dirty="0" smtClean="0"/>
              <a:t>Heat increases the kinetic energy of molecules and rate of diffusion, with a corresponding decrease in solution viscosity.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Mild heat within the range 37°C to 45°C, during the dehydration and clearing steps considerably reduces processing times, but may  increase shrinkage.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3ED4CA3-ACC0-4365-90D4-1A7B95D40D20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839200" cy="6096000"/>
          </a:xfrm>
        </p:spPr>
        <p:txBody>
          <a:bodyPr/>
          <a:lstStyle/>
          <a:p>
            <a:r>
              <a:rPr lang="en-US" sz="2400" b="1" dirty="0" smtClean="0"/>
              <a:t>Tissue shrinkage </a:t>
            </a:r>
            <a:r>
              <a:rPr lang="en-US" sz="2400" dirty="0" smtClean="0"/>
              <a:t>during infiltration in paraffin wax results mainly from the </a:t>
            </a:r>
            <a:r>
              <a:rPr lang="en-US" sz="2400" b="1" dirty="0" smtClean="0"/>
              <a:t>effect of heat on collagen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smtClean="0"/>
              <a:t>Heating increases the rate of penetration but higher temperature </a:t>
            </a:r>
            <a:r>
              <a:rPr lang="en-US" sz="2400" dirty="0" smtClean="0">
                <a:solidFill>
                  <a:srgbClr val="FF0000"/>
                </a:solidFill>
              </a:rPr>
              <a:t>adversely affects staining and </a:t>
            </a:r>
            <a:r>
              <a:rPr lang="en-US" sz="2400" dirty="0" err="1" smtClean="0">
                <a:solidFill>
                  <a:srgbClr val="FF0000"/>
                </a:solidFill>
              </a:rPr>
              <a:t>immuno</a:t>
            </a:r>
            <a:r>
              <a:rPr lang="en-US" sz="2400" dirty="0" smtClean="0">
                <a:solidFill>
                  <a:srgbClr val="FF0000"/>
                </a:solidFill>
              </a:rPr>
              <a:t> - </a:t>
            </a:r>
            <a:r>
              <a:rPr lang="en-US" sz="2400" dirty="0" err="1" smtClean="0">
                <a:solidFill>
                  <a:srgbClr val="FF0000"/>
                </a:solidFill>
              </a:rPr>
              <a:t>cytochemistry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 Heat is normally used only when urgent reports are required and temperature limited to 45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 can be used effectively.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3. Viscosity</a:t>
            </a:r>
          </a:p>
          <a:p>
            <a:r>
              <a:rPr lang="en-US" sz="2400" dirty="0" smtClean="0"/>
              <a:t>Viscosity is the </a:t>
            </a:r>
            <a:r>
              <a:rPr lang="en-US" sz="2400" b="1" dirty="0" smtClean="0"/>
              <a:t>internal friction of a particular substance</a:t>
            </a:r>
            <a:r>
              <a:rPr lang="en-US" sz="2400" dirty="0" smtClean="0"/>
              <a:t>, which affects rate of flow through tissues and is </a:t>
            </a:r>
            <a:r>
              <a:rPr lang="en-US" sz="2400" b="1" dirty="0" smtClean="0"/>
              <a:t>inversely proportional to temperature.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AEAB54B-768E-4151-AF7A-F1D3FBD28093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r>
              <a:rPr lang="en-US" sz="2400" dirty="0" smtClean="0"/>
              <a:t>It is particularly important in the clearing and infiltration stages of processing. </a:t>
            </a:r>
          </a:p>
          <a:p>
            <a:endParaRPr lang="en-US" sz="2400" dirty="0" smtClean="0"/>
          </a:p>
          <a:p>
            <a:r>
              <a:rPr lang="en-US" sz="2400" dirty="0" smtClean="0"/>
              <a:t>Substances with high molecular weight, such as some transition solvents and waxes, have high viscosities and diffuse through tissues more slowly.</a:t>
            </a:r>
          </a:p>
          <a:p>
            <a:endParaRPr lang="en-US" sz="2400" dirty="0" smtClean="0"/>
          </a:p>
          <a:p>
            <a:r>
              <a:rPr lang="en-US" sz="2400" dirty="0" smtClean="0"/>
              <a:t>If the viscosity difference between fluid inside and outside the tissue is too great, </a:t>
            </a:r>
            <a:r>
              <a:rPr lang="en-US" sz="2400" b="1" dirty="0" smtClean="0"/>
              <a:t>shrinkage</a:t>
            </a:r>
            <a:r>
              <a:rPr lang="en-US" sz="2400" dirty="0" smtClean="0"/>
              <a:t> will result. </a:t>
            </a:r>
          </a:p>
          <a:p>
            <a:endParaRPr lang="en-US" sz="2400" dirty="0" smtClean="0"/>
          </a:p>
          <a:p>
            <a:r>
              <a:rPr lang="en-US" sz="2400" dirty="0" smtClean="0"/>
              <a:t>Hence </a:t>
            </a:r>
            <a:r>
              <a:rPr lang="en-US" sz="2400" dirty="0" smtClean="0">
                <a:solidFill>
                  <a:srgbClr val="FF0000"/>
                </a:solidFill>
              </a:rPr>
              <a:t>slow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gradual processing of tissues </a:t>
            </a:r>
            <a:r>
              <a:rPr lang="en-US" sz="2400" dirty="0" smtClean="0"/>
              <a:t>is necessary when </a:t>
            </a:r>
            <a:r>
              <a:rPr lang="en-US" sz="2400" b="1" dirty="0" smtClean="0"/>
              <a:t>viscous reagents </a:t>
            </a:r>
            <a:r>
              <a:rPr lang="en-US" sz="2400" dirty="0" smtClean="0"/>
              <a:t>are used (for example in nitrocellulose embedding methods).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79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7F778C-4EE2-4CA9-9374-C794050290E7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6248400" cy="457200"/>
          </a:xfrm>
        </p:spPr>
        <p:txBody>
          <a:bodyPr/>
          <a:lstStyle/>
          <a:p>
            <a:pPr algn="r"/>
            <a:r>
              <a:rPr lang="en-US" sz="2400" dirty="0" smtClean="0"/>
              <a:t>Collection and …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/>
          <a:lstStyle/>
          <a:p>
            <a:r>
              <a:rPr lang="en-US" sz="2400" dirty="0" smtClean="0"/>
              <a:t>Tissue markers are applied to the surface of the specimen using disposable swabs and allowed to dry.</a:t>
            </a:r>
          </a:p>
          <a:p>
            <a:r>
              <a:rPr lang="en-US" sz="2400" dirty="0" smtClean="0"/>
              <a:t> Some of the </a:t>
            </a:r>
            <a:r>
              <a:rPr lang="en-US" sz="2400" dirty="0" smtClean="0">
                <a:solidFill>
                  <a:srgbClr val="FF0000"/>
                </a:solidFill>
              </a:rPr>
              <a:t>tissues marking substances </a:t>
            </a:r>
            <a:r>
              <a:rPr lang="en-US" sz="2400" dirty="0" smtClean="0"/>
              <a:t>are: </a:t>
            </a:r>
          </a:p>
          <a:p>
            <a:pPr marL="800100" indent="3175">
              <a:buFont typeface="Wingdings" pitchFamily="2" charset="2"/>
              <a:buChar char="Ø"/>
            </a:pPr>
            <a:r>
              <a:rPr lang="en-US" sz="2400" dirty="0" smtClean="0"/>
              <a:t>India ink</a:t>
            </a:r>
          </a:p>
          <a:p>
            <a:pPr marL="800100" indent="3175">
              <a:buFont typeface="Wingdings" pitchFamily="2" charset="2"/>
              <a:buChar char="Ø"/>
            </a:pPr>
            <a:r>
              <a:rPr lang="en-US" sz="2400" dirty="0" smtClean="0"/>
              <a:t>Silver nitrate,</a:t>
            </a:r>
          </a:p>
          <a:p>
            <a:pPr marL="800100" indent="3175">
              <a:buFont typeface="Wingdings" pitchFamily="2" charset="2"/>
              <a:buChar char="Ø"/>
            </a:pPr>
            <a:r>
              <a:rPr lang="en-US" sz="2400" dirty="0" err="1" smtClean="0"/>
              <a:t>Alcian</a:t>
            </a:r>
            <a:r>
              <a:rPr lang="en-US" sz="2400" dirty="0" smtClean="0"/>
              <a:t> blue</a:t>
            </a:r>
          </a:p>
          <a:p>
            <a:pPr marL="800100" indent="3175">
              <a:buFont typeface="Wingdings" pitchFamily="2" charset="2"/>
              <a:buChar char="Ø"/>
            </a:pPr>
            <a:r>
              <a:rPr lang="en-US" sz="2400" dirty="0" smtClean="0"/>
              <a:t>Eosin</a:t>
            </a:r>
          </a:p>
          <a:p>
            <a:r>
              <a:rPr lang="en-US" sz="2400" dirty="0" smtClean="0"/>
              <a:t>India ink provides good </a:t>
            </a:r>
            <a:r>
              <a:rPr lang="en-US" sz="2400" dirty="0" smtClean="0">
                <a:solidFill>
                  <a:srgbClr val="C00000"/>
                </a:solidFill>
              </a:rPr>
              <a:t>black macroscopic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microscopic</a:t>
            </a:r>
            <a:r>
              <a:rPr lang="en-US" sz="2400" dirty="0" smtClean="0"/>
              <a:t> marking. </a:t>
            </a:r>
          </a:p>
          <a:p>
            <a:pPr lvl="1"/>
            <a:r>
              <a:rPr lang="en-US" sz="2000" dirty="0" smtClean="0"/>
              <a:t>It is resistant to processing, but takes 15-30 minutes to dry, and </a:t>
            </a:r>
            <a:r>
              <a:rPr lang="en-US" sz="2000" dirty="0" smtClean="0">
                <a:solidFill>
                  <a:srgbClr val="7030A0"/>
                </a:solidFill>
              </a:rPr>
              <a:t>may spread beyond the marked area.</a:t>
            </a:r>
          </a:p>
          <a:p>
            <a:r>
              <a:rPr lang="en-US" sz="2400" dirty="0" smtClean="0"/>
              <a:t>Silver nitrate provides a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>
                <a:solidFill>
                  <a:srgbClr val="C00000"/>
                </a:solidFill>
              </a:rPr>
              <a:t>rown-black</a:t>
            </a:r>
            <a:r>
              <a:rPr lang="en-US" sz="2400" dirty="0" smtClean="0"/>
              <a:t> mark and resistant to processing.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EABDAC0-A163-4405-B616-28180201C483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839200" cy="63246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4. Vacuum</a:t>
            </a:r>
          </a:p>
          <a:p>
            <a:pPr algn="just"/>
            <a:r>
              <a:rPr lang="en-US" sz="2400" dirty="0" smtClean="0"/>
              <a:t>Vacuum impregnation is very important for tissues of </a:t>
            </a:r>
            <a:r>
              <a:rPr lang="en-US" sz="2400" dirty="0" smtClean="0">
                <a:solidFill>
                  <a:srgbClr val="FF0000"/>
                </a:solidFill>
              </a:rPr>
              <a:t>lung, muscle, spleen, decalcified bone, skin and tissue from CNS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 It speeds up impregnation (reduce impregnation time by up to one half) by </a:t>
            </a:r>
            <a:r>
              <a:rPr lang="en-US" sz="2400" dirty="0" smtClean="0">
                <a:solidFill>
                  <a:srgbClr val="FF0000"/>
                </a:solidFill>
              </a:rPr>
              <a:t>removing any residual air bubble that </a:t>
            </a:r>
            <a:r>
              <a:rPr lang="en-US" sz="2400" dirty="0" smtClean="0"/>
              <a:t>indicates inadequate dehydration or clearing.</a:t>
            </a:r>
          </a:p>
          <a:p>
            <a:pPr algn="just">
              <a:buNone/>
            </a:pPr>
            <a:r>
              <a:rPr lang="en-US" sz="2400" b="1" dirty="0" smtClean="0"/>
              <a:t>Processing methods and routine schedules</a:t>
            </a:r>
          </a:p>
          <a:p>
            <a:pPr algn="just"/>
            <a:r>
              <a:rPr lang="en-US" sz="2400" dirty="0" smtClean="0"/>
              <a:t>Tissues are </a:t>
            </a:r>
            <a:r>
              <a:rPr lang="en-US" sz="2400" dirty="0" smtClean="0">
                <a:solidFill>
                  <a:srgbClr val="FF0000"/>
                </a:solidFill>
              </a:rPr>
              <a:t>most conveniently processed </a:t>
            </a:r>
            <a:r>
              <a:rPr lang="en-US" sz="2400" dirty="0" smtClean="0"/>
              <a:t>through </a:t>
            </a:r>
            <a:r>
              <a:rPr lang="en-US" sz="2400" b="1" dirty="0" smtClean="0"/>
              <a:t>dehydration, clearing</a:t>
            </a:r>
            <a:r>
              <a:rPr lang="en-US" sz="2400" dirty="0" smtClean="0"/>
              <a:t> and </a:t>
            </a:r>
            <a:r>
              <a:rPr lang="en-US" sz="2400" b="1" dirty="0" smtClean="0"/>
              <a:t>impregnation</a:t>
            </a:r>
            <a:r>
              <a:rPr lang="en-US" sz="2400" dirty="0" smtClean="0"/>
              <a:t> stages automatically by machine.</a:t>
            </a:r>
          </a:p>
          <a:p>
            <a:pPr algn="just"/>
            <a:r>
              <a:rPr lang="en-US" sz="2400" dirty="0" smtClean="0"/>
              <a:t>There are </a:t>
            </a:r>
            <a:r>
              <a:rPr lang="en-US" sz="2400" dirty="0" smtClean="0">
                <a:solidFill>
                  <a:srgbClr val="FF0000"/>
                </a:solidFill>
              </a:rPr>
              <a:t>two types </a:t>
            </a:r>
            <a:r>
              <a:rPr lang="en-US" sz="2400" dirty="0" smtClean="0"/>
              <a:t>of </a:t>
            </a:r>
            <a:r>
              <a:rPr lang="en-US" sz="2400" b="1" dirty="0" smtClean="0"/>
              <a:t>automatic tissue processors</a:t>
            </a:r>
            <a:r>
              <a:rPr lang="en-US" sz="2400" dirty="0" smtClean="0"/>
              <a:t>;</a:t>
            </a:r>
          </a:p>
          <a:p>
            <a:pPr marL="457200" indent="-117475" algn="just">
              <a:buFont typeface="Wingdings" pitchFamily="2" charset="2"/>
              <a:buChar char="Ø"/>
            </a:pPr>
            <a:r>
              <a:rPr lang="en-US" sz="2400" dirty="0" smtClean="0"/>
              <a:t> tissue-transfer processors </a:t>
            </a:r>
          </a:p>
          <a:p>
            <a:pPr marL="457200" indent="-117475" algn="just">
              <a:buFont typeface="Wingdings" pitchFamily="2" charset="2"/>
              <a:buChar char="Ø"/>
            </a:pPr>
            <a:r>
              <a:rPr lang="en-US" sz="2400" dirty="0" smtClean="0"/>
              <a:t> fluid-transfer  processors.</a:t>
            </a:r>
          </a:p>
          <a:p>
            <a:pPr algn="just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456E3AF-D920-466C-B924-57BBFD06893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 </a:t>
            </a:r>
            <a:r>
              <a:rPr lang="en-US" dirty="0" err="1" smtClean="0"/>
              <a:t>proc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7" y="1092995"/>
            <a:ext cx="4187825" cy="639762"/>
          </a:xfrm>
        </p:spPr>
        <p:txBody>
          <a:bodyPr/>
          <a:lstStyle/>
          <a:p>
            <a:r>
              <a:rPr lang="en-US" u="sng" dirty="0" smtClean="0"/>
              <a:t>Tissue transfer processors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8922" y="1698228"/>
            <a:ext cx="4344989" cy="3951288"/>
          </a:xfrm>
        </p:spPr>
        <p:txBody>
          <a:bodyPr/>
          <a:lstStyle/>
          <a:p>
            <a:r>
              <a:rPr lang="en-US" dirty="0" smtClean="0"/>
              <a:t>Transfer of tissue through </a:t>
            </a:r>
            <a:r>
              <a:rPr lang="en-US" dirty="0"/>
              <a:t>a series of stationary </a:t>
            </a:r>
            <a:r>
              <a:rPr lang="en-US" dirty="0" smtClean="0"/>
              <a:t>reagents</a:t>
            </a:r>
          </a:p>
          <a:p>
            <a:r>
              <a:rPr lang="en-US" dirty="0"/>
              <a:t>provided with </a:t>
            </a:r>
            <a:r>
              <a:rPr lang="en-US" dirty="0" smtClean="0"/>
              <a:t>9-10 reagent </a:t>
            </a:r>
          </a:p>
          <a:p>
            <a:r>
              <a:rPr lang="en-US" dirty="0" smtClean="0"/>
              <a:t> </a:t>
            </a:r>
            <a:r>
              <a:rPr lang="en-US" dirty="0"/>
              <a:t>2-3 wax positions,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a capacity of 30-110 </a:t>
            </a:r>
            <a:r>
              <a:rPr lang="en-US" dirty="0" smtClean="0"/>
              <a:t>cassettes</a:t>
            </a:r>
          </a:p>
          <a:p>
            <a:r>
              <a:rPr lang="en-US" b="1" dirty="0"/>
              <a:t>Fluid agitation </a:t>
            </a:r>
            <a:r>
              <a:rPr lang="en-US" dirty="0"/>
              <a:t>is achieved by </a:t>
            </a:r>
            <a:r>
              <a:rPr lang="en-US" b="1" dirty="0">
                <a:solidFill>
                  <a:srgbClr val="FF0000"/>
                </a:solidFill>
              </a:rPr>
              <a:t>vertical oscillation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3598" y="1057958"/>
            <a:ext cx="4041775" cy="639762"/>
          </a:xfrm>
        </p:spPr>
        <p:txBody>
          <a:bodyPr/>
          <a:lstStyle/>
          <a:p>
            <a:r>
              <a:rPr lang="en-US" u="sng" dirty="0" smtClean="0"/>
              <a:t>Fluid transfer processors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8370" y="1697720"/>
            <a:ext cx="4575629" cy="4779280"/>
          </a:xfrm>
        </p:spPr>
        <p:txBody>
          <a:bodyPr/>
          <a:lstStyle/>
          <a:p>
            <a:pPr algn="just"/>
            <a:r>
              <a:rPr lang="en-US" dirty="0"/>
              <a:t>tissues remain </a:t>
            </a:r>
            <a:r>
              <a:rPr lang="en-US" dirty="0" smtClean="0"/>
              <a:t>stationary</a:t>
            </a:r>
          </a:p>
          <a:p>
            <a:pPr algn="just"/>
            <a:r>
              <a:rPr lang="en-US" dirty="0"/>
              <a:t>10-12 reagent stations with </a:t>
            </a:r>
            <a:r>
              <a:rPr lang="en-US" dirty="0" smtClean="0"/>
              <a:t>temp b/n 30- </a:t>
            </a:r>
            <a:r>
              <a:rPr lang="en-US" dirty="0"/>
              <a:t>45°C</a:t>
            </a:r>
            <a:r>
              <a:rPr lang="en-US" dirty="0" smtClean="0"/>
              <a:t>,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3-4 paraffin wax stations with </a:t>
            </a:r>
            <a:r>
              <a:rPr lang="en-US" dirty="0" smtClean="0"/>
              <a:t>temperature  </a:t>
            </a:r>
            <a:r>
              <a:rPr lang="en-US" dirty="0"/>
              <a:t>48-68°C, </a:t>
            </a:r>
            <a:endParaRPr lang="en-US" dirty="0" smtClean="0"/>
          </a:p>
          <a:p>
            <a:pPr algn="just"/>
            <a:r>
              <a:rPr lang="en-US" dirty="0" smtClean="0"/>
              <a:t>can </a:t>
            </a:r>
            <a:r>
              <a:rPr lang="en-US" dirty="0"/>
              <a:t>process 100-300 cassettes at any one </a:t>
            </a:r>
            <a:r>
              <a:rPr lang="en-US" dirty="0" smtClean="0"/>
              <a:t>time</a:t>
            </a:r>
          </a:p>
          <a:p>
            <a:pPr algn="just"/>
            <a:r>
              <a:rPr lang="en-US" dirty="0"/>
              <a:t>Agitation is achieved by </a:t>
            </a:r>
            <a:r>
              <a:rPr lang="en-US" b="1" dirty="0"/>
              <a:t>tidal </a:t>
            </a:r>
            <a:r>
              <a:rPr lang="en-US" b="1" dirty="0" smtClean="0"/>
              <a:t>action</a:t>
            </a:r>
          </a:p>
          <a:p>
            <a:pPr algn="just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overcome the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main drawbacks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of the tissue-transfer machines.</a:t>
            </a:r>
          </a:p>
          <a:p>
            <a:pPr algn="just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81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40E75FD-1B52-4E55-85F7-FAD3E43A641F}" type="datetime1">
              <a:rPr lang="en-US" smtClean="0"/>
              <a:pPr/>
              <a:t>5/21/2019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1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B593899-A427-4DAD-830C-FCC142A385C6}" type="datetime1">
              <a:rPr lang="en-US" smtClean="0"/>
              <a:pPr/>
              <a:t>5/21/2019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534400" cy="61722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General consideration in automated tissue processing</a:t>
            </a:r>
          </a:p>
          <a:p>
            <a:pPr algn="just"/>
            <a:r>
              <a:rPr lang="en-US" sz="2400" dirty="0" smtClean="0"/>
              <a:t>Baskets and metal cassettes should be clean and wax-free;</a:t>
            </a:r>
          </a:p>
          <a:p>
            <a:pPr algn="just"/>
            <a:r>
              <a:rPr lang="en-US" sz="2400" dirty="0" smtClean="0"/>
              <a:t>Tissues should not be packed too tightly in baskets so as to impede fluid exchange;</a:t>
            </a:r>
          </a:p>
          <a:p>
            <a:pPr algn="just"/>
            <a:r>
              <a:rPr lang="en-US" sz="2400" dirty="0" smtClean="0"/>
              <a:t>Processors must be </a:t>
            </a:r>
            <a:r>
              <a:rPr lang="en-US" sz="2400" dirty="0" smtClean="0">
                <a:solidFill>
                  <a:srgbClr val="FF0000"/>
                </a:solidFill>
              </a:rPr>
              <a:t>free of split fluids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wax </a:t>
            </a:r>
            <a:r>
              <a:rPr lang="en-US" sz="2400" dirty="0" smtClean="0"/>
              <a:t>accumulation </a:t>
            </a:r>
            <a:r>
              <a:rPr lang="en-US" sz="2400" dirty="0" smtClean="0">
                <a:solidFill>
                  <a:srgbClr val="FF0000"/>
                </a:solidFill>
              </a:rPr>
              <a:t>to reduce hazards </a:t>
            </a:r>
            <a:r>
              <a:rPr lang="en-US" sz="2400" dirty="0" smtClean="0"/>
              <a:t>and to ensure mechanical reliability;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Fluid level </a:t>
            </a:r>
            <a:r>
              <a:rPr lang="en-US" sz="2400" dirty="0" smtClean="0"/>
              <a:t>must be higher than the specimen containers;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Timing</a:t>
            </a:r>
            <a:r>
              <a:rPr lang="en-US" sz="2400" dirty="0" smtClean="0"/>
              <a:t> and delay mechanism must be correctly set and checked against the appropriate processing schedule;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0FF5338-ED9C-4716-B940-37EA9E28CE81}" type="datetime1">
              <a:rPr lang="en-US" smtClean="0"/>
              <a:pPr/>
              <a:t>5/21/2019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Tissue pro…</a:t>
            </a:r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2484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Tissue pro…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172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 processor log should be kept in which:</a:t>
            </a:r>
          </a:p>
          <a:p>
            <a:pPr marL="398463" indent="-58738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  the number of  specimen processed</a:t>
            </a:r>
          </a:p>
          <a:p>
            <a:pPr marL="398463" indent="-58738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  processing reagent changes</a:t>
            </a:r>
          </a:p>
          <a:p>
            <a:pPr marL="398463" indent="-58738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  temperature checks on the wax baths</a:t>
            </a:r>
          </a:p>
          <a:p>
            <a:pPr marL="398463" indent="-58738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  routine maintenance  of the processors</a:t>
            </a:r>
          </a:p>
          <a:p>
            <a:pPr marL="398463" indent="-58738"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ED1B4CC-95CC-434B-9777-0F29FA95B91C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2484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3</a:t>
            </a:r>
            <a:r>
              <a:rPr lang="en-US" dirty="0" smtClean="0"/>
              <a:t>.5 Embedding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58674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Embedding tissues in paraffin wax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Embedding is the process by which tissues are surrounded by a medium such as agar, gelatin, or wax </a:t>
            </a:r>
            <a:r>
              <a:rPr lang="en-US" sz="2400" dirty="0" smtClean="0"/>
              <a:t>which when solidified will provide </a:t>
            </a:r>
            <a:r>
              <a:rPr lang="en-US" sz="2400" dirty="0" smtClean="0">
                <a:solidFill>
                  <a:srgbClr val="0070C0"/>
                </a:solidFill>
              </a:rPr>
              <a:t>sufficient external support during sectioning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Tissues are embedded by placing them in a mould filled with molten embedding medium, which is then allowed to solidify.</a:t>
            </a:r>
          </a:p>
          <a:p>
            <a:endParaRPr lang="en-US" sz="2400" dirty="0" smtClean="0"/>
          </a:p>
          <a:p>
            <a:r>
              <a:rPr lang="en-US" sz="2400" dirty="0" smtClean="0"/>
              <a:t>At the completion of processing, tissues are held in clean paraffin wax, which is free of solvent and particulate matter.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A309CB7-55B4-4BBD-9E08-611D8F62001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6248400" cy="6096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096000"/>
          </a:xfrm>
        </p:spPr>
        <p:txBody>
          <a:bodyPr/>
          <a:lstStyle/>
          <a:p>
            <a:r>
              <a:rPr lang="en-US" sz="2400" dirty="0" smtClean="0"/>
              <a:t>Requirements for embedding are as follows: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A supply of </a:t>
            </a:r>
            <a:r>
              <a:rPr lang="en-US" sz="2400" dirty="0" smtClean="0">
                <a:solidFill>
                  <a:srgbClr val="FF0000"/>
                </a:solidFill>
              </a:rPr>
              <a:t>clean filtered paraffin</a:t>
            </a:r>
            <a:r>
              <a:rPr lang="en-US" sz="2400" dirty="0" smtClean="0"/>
              <a:t> wax held at 2-4 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 above its melting point;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A </a:t>
            </a:r>
            <a:r>
              <a:rPr lang="en-US" sz="2400" dirty="0" smtClean="0">
                <a:solidFill>
                  <a:srgbClr val="FF0000"/>
                </a:solidFill>
              </a:rPr>
              <a:t>cold plate </a:t>
            </a:r>
            <a:r>
              <a:rPr lang="en-US" sz="2400" dirty="0" smtClean="0"/>
              <a:t>to rapidly cool the wax;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A supply of </a:t>
            </a:r>
            <a:r>
              <a:rPr lang="en-US" sz="2400" dirty="0" smtClean="0">
                <a:solidFill>
                  <a:srgbClr val="FF0000"/>
                </a:solidFill>
              </a:rPr>
              <a:t>moulds </a:t>
            </a:r>
            <a:r>
              <a:rPr lang="en-US" sz="2400" dirty="0" smtClean="0"/>
              <a:t>in which to embed the tissues.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4AB5ABE-FD31-4095-B594-7026EF9BE988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10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General Embedding Procedure</a:t>
            </a:r>
          </a:p>
          <a:p>
            <a:r>
              <a:rPr lang="en-US" dirty="0" smtClean="0"/>
              <a:t>The following general embedding procedure is employed.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Open the tissue cassette; check against worksheet entry to ensure the correct number of tissue pieces are present.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2. Select the mould, there should be sufficient room for the tissue with allowance for at least a 2 mm surrounding margin of wax. </a:t>
            </a:r>
          </a:p>
          <a:p>
            <a:pPr>
              <a:buNone/>
            </a:pPr>
            <a:r>
              <a:rPr lang="en-US" sz="2400" dirty="0" smtClean="0"/>
              <a:t>3. Fill the mould with paraffin wax.</a:t>
            </a:r>
          </a:p>
          <a:p>
            <a:pPr>
              <a:buNone/>
            </a:pPr>
            <a:r>
              <a:rPr lang="en-US" sz="2400" dirty="0" smtClean="0"/>
              <a:t>4. Using warm forceps select the tissue, taking care that it does not cool in the air; at the same time or pour some amount of paraffin wax to cover the base, place and orient the tissue and then fill the mould with wax.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15BC232-80B5-4FF5-A459-C195763ED6D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5. Chill the mould on the cold plate.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6. Insert the identifying label or place the labeled embedding ring or cassette base onto the mould.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7. Cool the block on the cold plate, or carefully submerge it under water when a thin skin has formed over the wax surface.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8. Remove the block from the mould.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9. Crosscheck label on block, and worksheet.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75E46F7-31F8-4BEF-9BA7-B0169D9DA02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r>
              <a:rPr lang="en-US" sz="2400" dirty="0" smtClean="0"/>
              <a:t>During cooling, paraffin wax shrinks up to 15%, causing compression in tissues. </a:t>
            </a:r>
          </a:p>
          <a:p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 smtClean="0">
                <a:solidFill>
                  <a:srgbClr val="FF0000"/>
                </a:solidFill>
              </a:rPr>
              <a:t>compression is almost fully recovered when sections are floated on a warm water bath.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>
                <a:solidFill>
                  <a:srgbClr val="FF0000"/>
                </a:solidFill>
                <a:hlinkClick r:id="rId3" action="ppaction://hlinkfile"/>
              </a:rPr>
              <a:t>C:\Users\user\Downloads\Video\Histopathology - tissue processing.MP4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89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DAE792A-3CF9-47A2-9BE1-674340DF264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/>
              <a:t>Collection and 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/>
          <a:lstStyle/>
          <a:p>
            <a:pPr algn="just"/>
            <a:r>
              <a:rPr lang="en-US" sz="2400" b="1" dirty="0" err="1" smtClean="0"/>
              <a:t>Alcian</a:t>
            </a:r>
            <a:r>
              <a:rPr lang="en-US" sz="2400" b="1" dirty="0" smtClean="0"/>
              <a:t> blue</a:t>
            </a:r>
            <a:r>
              <a:rPr lang="en-US" sz="2400" dirty="0" smtClean="0"/>
              <a:t>, 1% aqueous solution, is a </a:t>
            </a:r>
            <a:r>
              <a:rPr lang="en-US" sz="2400" dirty="0" smtClean="0">
                <a:solidFill>
                  <a:srgbClr val="C00000"/>
                </a:solidFill>
              </a:rPr>
              <a:t>rapid and reliable </a:t>
            </a:r>
            <a:r>
              <a:rPr lang="en-US" sz="2400" dirty="0" smtClean="0"/>
              <a:t>stain for marking resection margins of </a:t>
            </a:r>
            <a:r>
              <a:rPr lang="en-US" sz="2400" dirty="0" smtClean="0">
                <a:solidFill>
                  <a:srgbClr val="C00000"/>
                </a:solidFill>
              </a:rPr>
              <a:t>fixed breast and other </a:t>
            </a:r>
            <a:r>
              <a:rPr lang="en-US" sz="2400" b="1" dirty="0" smtClean="0">
                <a:solidFill>
                  <a:srgbClr val="C00000"/>
                </a:solidFill>
              </a:rPr>
              <a:t>biopsies.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 specimen is dipped into the stain for a few seconds then blotted dry.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b="1" dirty="0" smtClean="0"/>
              <a:t>Eosin, </a:t>
            </a:r>
            <a:r>
              <a:rPr lang="en-US" sz="2400" b="1" dirty="0" err="1" smtClean="0"/>
              <a:t>Erythrosin</a:t>
            </a:r>
            <a:r>
              <a:rPr lang="en-US" sz="2400" b="1" dirty="0" smtClean="0"/>
              <a:t> and Rose Bengal</a:t>
            </a:r>
            <a:r>
              <a:rPr lang="en-US" sz="2400" dirty="0" smtClean="0"/>
              <a:t>, 1-2% aqueous solutions, are used to stain </a:t>
            </a:r>
            <a:r>
              <a:rPr lang="en-US" sz="2400" b="1" dirty="0" smtClean="0">
                <a:solidFill>
                  <a:srgbClr val="00B0F0"/>
                </a:solidFill>
              </a:rPr>
              <a:t>small translucent specimens</a:t>
            </a:r>
            <a:r>
              <a:rPr lang="en-US" sz="2400" dirty="0" smtClean="0"/>
              <a:t>. </a:t>
            </a:r>
          </a:p>
          <a:p>
            <a:pPr algn="just">
              <a:buNone/>
            </a:pPr>
            <a:r>
              <a:rPr lang="en-US" sz="2400" b="1" dirty="0" smtClean="0"/>
              <a:t>Tissue marking</a:t>
            </a:r>
          </a:p>
          <a:p>
            <a:pPr lvl="1" algn="just"/>
            <a:r>
              <a:rPr lang="en-US" dirty="0" smtClean="0"/>
              <a:t>Tissue marking facilitates </a:t>
            </a:r>
            <a:r>
              <a:rPr lang="en-US" dirty="0" smtClean="0">
                <a:solidFill>
                  <a:srgbClr val="C00000"/>
                </a:solidFill>
              </a:rPr>
              <a:t>identification and correct orientation of particular tissue pieces or surfaces during embedding and subsequent microscopic examination.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32F51AC-9D27-45D1-91A7-60050FE4B0EA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477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Other embedding media and processing methods</a:t>
            </a:r>
          </a:p>
          <a:p>
            <a:r>
              <a:rPr lang="en-US" sz="2400" dirty="0" smtClean="0"/>
              <a:t>Alternative embedding media may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provide optimum support for tissues in applications for which paraffin waxes are unsuited</a:t>
            </a:r>
            <a:r>
              <a:rPr lang="en-US" sz="2400" dirty="0" smtClean="0"/>
              <a:t>, for example, when:</a:t>
            </a:r>
          </a:p>
          <a:p>
            <a:endParaRPr lang="en-US" sz="2400" dirty="0" smtClean="0"/>
          </a:p>
          <a:p>
            <a:pPr marL="696913" indent="-63500">
              <a:buFont typeface="Wingdings" pitchFamily="2" charset="2"/>
              <a:buChar char="Ø"/>
            </a:pPr>
            <a:r>
              <a:rPr lang="en-US" sz="2400" dirty="0" smtClean="0"/>
              <a:t> Tissue components are heat or reagent labile;</a:t>
            </a:r>
          </a:p>
          <a:p>
            <a:pPr marL="696913" indent="-63500">
              <a:buFont typeface="Wingdings" pitchFamily="2" charset="2"/>
              <a:buChar char="Ø"/>
            </a:pPr>
            <a:r>
              <a:rPr lang="en-US" sz="2400" dirty="0" smtClean="0"/>
              <a:t> Hard or dense tissues are inadequately supported;</a:t>
            </a:r>
          </a:p>
          <a:p>
            <a:pPr marL="696913" indent="-63500">
              <a:buFont typeface="Wingdings" pitchFamily="2" charset="2"/>
              <a:buChar char="Ø"/>
            </a:pPr>
            <a:r>
              <a:rPr lang="en-US" sz="2400" dirty="0" smtClean="0"/>
              <a:t> Adhesion between specimen and wax is poor;</a:t>
            </a:r>
          </a:p>
          <a:p>
            <a:pPr marL="696913" indent="-63500">
              <a:buFont typeface="Wingdings" pitchFamily="2" charset="2"/>
              <a:buChar char="Ø"/>
            </a:pPr>
            <a:r>
              <a:rPr lang="en-US" sz="2400" dirty="0" smtClean="0"/>
              <a:t> Very thick or very thin sections are required;</a:t>
            </a:r>
          </a:p>
          <a:p>
            <a:pPr marL="696913" indent="-63500">
              <a:buFont typeface="Wingdings" pitchFamily="2" charset="2"/>
              <a:buChar char="Ø"/>
            </a:pPr>
            <a:r>
              <a:rPr lang="en-US" sz="2400" dirty="0" smtClean="0"/>
              <a:t> Sectioning </a:t>
            </a:r>
            <a:r>
              <a:rPr lang="en-US" sz="2400" dirty="0" smtClean="0">
                <a:solidFill>
                  <a:srgbClr val="FF0000"/>
                </a:solidFill>
              </a:rPr>
              <a:t>whole organs </a:t>
            </a:r>
            <a:r>
              <a:rPr lang="en-US" sz="2400" dirty="0" smtClean="0"/>
              <a:t>such as lung or brain.</a:t>
            </a:r>
          </a:p>
          <a:p>
            <a:pPr marL="696913" indent="-63500">
              <a:buFont typeface="Wingdings" pitchFamily="2" charset="2"/>
              <a:buChar char="Ø"/>
            </a:pPr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Resin embedding methods </a:t>
            </a:r>
            <a:r>
              <a:rPr lang="en-US" sz="2400" dirty="0" smtClean="0"/>
              <a:t>are now used for many of these applications. 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FD62E79-09F0-400C-A207-35BDCF66FD86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r>
              <a:rPr lang="en-US" sz="2400" dirty="0" smtClean="0"/>
              <a:t>Non-resinous embedding media include those listed below.</a:t>
            </a:r>
          </a:p>
          <a:p>
            <a:pPr>
              <a:buNone/>
            </a:pPr>
            <a:r>
              <a:rPr lang="en-US" sz="2400" b="1" dirty="0" smtClean="0"/>
              <a:t>1. Aqueous media:</a:t>
            </a:r>
          </a:p>
          <a:p>
            <a:pPr marL="0" indent="0">
              <a:buNone/>
            </a:pPr>
            <a:r>
              <a:rPr lang="en-US" sz="2400" b="1" dirty="0" smtClean="0"/>
              <a:t>a) Agar 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has a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high melting point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low gelling temperature</a:t>
            </a:r>
            <a:r>
              <a:rPr lang="en-US" sz="2400" dirty="0" smtClean="0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ideal for </a:t>
            </a:r>
            <a:r>
              <a:rPr lang="en-US" dirty="0" smtClean="0">
                <a:solidFill>
                  <a:srgbClr val="FF0000"/>
                </a:solidFill>
              </a:rPr>
              <a:t>double embedding </a:t>
            </a:r>
            <a:r>
              <a:rPr lang="en-US" dirty="0" smtClean="0">
                <a:solidFill>
                  <a:srgbClr val="0070C0"/>
                </a:solidFill>
              </a:rPr>
              <a:t>of multiple small tissue fragments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Agar is generally unstained by </a:t>
            </a:r>
            <a:r>
              <a:rPr lang="en-US" sz="2400" dirty="0" smtClean="0">
                <a:solidFill>
                  <a:srgbClr val="FF0000"/>
                </a:solidFill>
              </a:rPr>
              <a:t>overnight stains</a:t>
            </a:r>
            <a:r>
              <a:rPr lang="en-US" sz="2400" dirty="0" smtClean="0"/>
              <a:t>, but will stain with </a:t>
            </a:r>
            <a:r>
              <a:rPr lang="en-US" sz="2400" dirty="0" err="1" smtClean="0">
                <a:solidFill>
                  <a:srgbClr val="FF0000"/>
                </a:solidFill>
              </a:rPr>
              <a:t>alcian</a:t>
            </a:r>
            <a:r>
              <a:rPr lang="en-US" sz="2400" dirty="0" smtClean="0">
                <a:solidFill>
                  <a:srgbClr val="FF0000"/>
                </a:solidFill>
              </a:rPr>
              <a:t> blue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1EC31F1-4BF6-4403-BDCC-822AC35637DE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b) Gelatin</a:t>
            </a:r>
          </a:p>
          <a:p>
            <a:pPr algn="just"/>
            <a:r>
              <a:rPr lang="en-US" sz="2400" dirty="0" smtClean="0"/>
              <a:t>used for simple embedding in a similar manner to agar.</a:t>
            </a:r>
          </a:p>
          <a:p>
            <a:pPr algn="just"/>
            <a:r>
              <a:rPr lang="en-US" sz="2400" dirty="0" smtClean="0"/>
              <a:t> Has </a:t>
            </a:r>
            <a:r>
              <a:rPr lang="en-US" sz="2400" dirty="0" smtClean="0">
                <a:solidFill>
                  <a:srgbClr val="FF0000"/>
                </a:solidFill>
              </a:rPr>
              <a:t>low melting point of gelatin </a:t>
            </a:r>
            <a:r>
              <a:rPr lang="en-US" sz="2400" dirty="0" smtClean="0"/>
              <a:t>(35-40°C)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makes it </a:t>
            </a:r>
            <a:r>
              <a:rPr lang="en-US" sz="2400" dirty="0" smtClean="0">
                <a:solidFill>
                  <a:srgbClr val="FF0000"/>
                </a:solidFill>
              </a:rPr>
              <a:t>unsuitable for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double embedding. 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/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Used as infiltrating and embedding medium for </a:t>
            </a:r>
            <a:r>
              <a:rPr lang="en-US" sz="2400" dirty="0" smtClean="0">
                <a:solidFill>
                  <a:srgbClr val="FF0000"/>
                </a:solidFill>
              </a:rPr>
              <a:t>phospholipid </a:t>
            </a:r>
            <a:r>
              <a:rPr lang="en-US" sz="2400" dirty="0" smtClean="0">
                <a:solidFill>
                  <a:srgbClr val="0070C0"/>
                </a:solidFill>
              </a:rPr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enzyme studies</a:t>
            </a:r>
          </a:p>
          <a:p>
            <a:pPr lvl="1" algn="just"/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the resulting blocks sectioned on a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freezing microtome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sz="20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en-US" sz="2400" b="1" dirty="0" smtClean="0"/>
              <a:t>c) Polyvinyl alcohol (PVA)</a:t>
            </a:r>
          </a:p>
          <a:p>
            <a:pPr algn="just"/>
            <a:r>
              <a:rPr lang="en-US" sz="2400" dirty="0" smtClean="0"/>
              <a:t>is a  water-soluble medium </a:t>
            </a:r>
          </a:p>
          <a:p>
            <a:pPr algn="just"/>
            <a:r>
              <a:rPr lang="en-US" sz="2400" dirty="0" smtClean="0"/>
              <a:t>suited to a variety of applications, in particular </a:t>
            </a:r>
            <a:r>
              <a:rPr lang="en-US" sz="2400" dirty="0" err="1" smtClean="0">
                <a:solidFill>
                  <a:srgbClr val="0070C0"/>
                </a:solidFill>
              </a:rPr>
              <a:t>Histochemical</a:t>
            </a:r>
            <a:r>
              <a:rPr lang="en-US" sz="2400" dirty="0" smtClean="0">
                <a:solidFill>
                  <a:srgbClr val="0070C0"/>
                </a:solidFill>
              </a:rPr>
              <a:t> studies </a:t>
            </a:r>
            <a:r>
              <a:rPr lang="en-US" sz="2400" dirty="0" smtClean="0">
                <a:solidFill>
                  <a:srgbClr val="FF0000"/>
                </a:solidFill>
              </a:rPr>
              <a:t>of lipids </a:t>
            </a:r>
            <a:r>
              <a:rPr lang="en-US" sz="2400" dirty="0" smtClean="0">
                <a:solidFill>
                  <a:srgbClr val="0070C0"/>
                </a:solidFill>
              </a:rPr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enzymes</a:t>
            </a:r>
            <a:r>
              <a:rPr lang="en-US" sz="2400" dirty="0" smtClean="0">
                <a:solidFill>
                  <a:srgbClr val="0070C0"/>
                </a:solidFill>
              </a:rPr>
              <a:t>. </a:t>
            </a:r>
          </a:p>
          <a:p>
            <a:pPr algn="just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10BF2D7-6A33-4012-A7E0-B20D5FBDC550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r>
              <a:rPr lang="en-US" sz="2400" dirty="0" smtClean="0">
                <a:solidFill>
                  <a:srgbClr val="0070C0"/>
                </a:solidFill>
              </a:rPr>
              <a:t>Tissues are infiltrated at elevated or room temperatures through an </a:t>
            </a:r>
            <a:r>
              <a:rPr lang="en-US" sz="2400" dirty="0" smtClean="0">
                <a:solidFill>
                  <a:srgbClr val="FF0000"/>
                </a:solidFill>
              </a:rPr>
              <a:t>ascending series of aqueous PVA-glycerol solutions</a:t>
            </a:r>
            <a:r>
              <a:rPr lang="en-US" sz="2400" dirty="0" smtClean="0">
                <a:solidFill>
                  <a:srgbClr val="0070C0"/>
                </a:solidFill>
              </a:rPr>
              <a:t> and embedded in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15% aqueous PVA which is slowly dried to produce a firm block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400" dirty="0" smtClean="0"/>
              <a:t> Sections are cut at 1-100 </a:t>
            </a:r>
            <a:r>
              <a:rPr lang="en-US" sz="2400" dirty="0" err="1" smtClean="0"/>
              <a:t>μm</a:t>
            </a:r>
            <a:r>
              <a:rPr lang="en-US" sz="2400" dirty="0" smtClean="0"/>
              <a:t> in the normal manner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2. Water-miscible media</a:t>
            </a:r>
          </a:p>
          <a:p>
            <a:r>
              <a:rPr lang="en-US" sz="2400" dirty="0" smtClean="0"/>
              <a:t>Polyethylene glycols (PEG) are water-soluble media used for </a:t>
            </a:r>
            <a:r>
              <a:rPr lang="en-US" sz="2400" dirty="0" smtClean="0">
                <a:solidFill>
                  <a:srgbClr val="FF0000"/>
                </a:solidFill>
              </a:rPr>
              <a:t>investigation of heat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solvent-labile lipids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proteins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 polyethylene glycols are polymers of varying length. </a:t>
            </a:r>
          </a:p>
          <a:p>
            <a:r>
              <a:rPr lang="en-US" sz="2400" dirty="0" smtClean="0"/>
              <a:t>In general they are </a:t>
            </a:r>
            <a:r>
              <a:rPr lang="en-US" sz="2400" dirty="0" smtClean="0">
                <a:solidFill>
                  <a:srgbClr val="FF0000"/>
                </a:solidFill>
              </a:rPr>
              <a:t>less elastic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denser </a:t>
            </a:r>
            <a:r>
              <a:rPr lang="en-US" sz="2400" dirty="0" smtClean="0"/>
              <a:t>and somewhat </a:t>
            </a:r>
            <a:r>
              <a:rPr lang="en-US" sz="2400" dirty="0" smtClean="0">
                <a:solidFill>
                  <a:srgbClr val="FF0000"/>
                </a:solidFill>
              </a:rPr>
              <a:t>harder than paraffin wax.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955791E-EE03-401D-9E48-DC8C7E99BE02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 3. Water - tolerant media</a:t>
            </a:r>
          </a:p>
          <a:p>
            <a:pPr algn="just"/>
            <a:r>
              <a:rPr lang="en-US" sz="2400" dirty="0" err="1" smtClean="0"/>
              <a:t>Diethylene</a:t>
            </a:r>
            <a:r>
              <a:rPr lang="en-US" sz="2400" dirty="0" smtClean="0"/>
              <a:t> glycol </a:t>
            </a:r>
            <a:r>
              <a:rPr lang="en-US" sz="2400" dirty="0" err="1" smtClean="0"/>
              <a:t>distearate</a:t>
            </a:r>
            <a:r>
              <a:rPr lang="en-US" sz="2400" dirty="0" smtClean="0"/>
              <a:t> is a hard, brittle, water tolerant ester (melting point 47-52°C).</a:t>
            </a:r>
          </a:p>
          <a:p>
            <a:pPr algn="just"/>
            <a:r>
              <a:rPr lang="en-US" sz="2400" dirty="0" smtClean="0"/>
              <a:t> It has certain deficiencies when used for routine embedding, unless combined with other substances as in </a:t>
            </a:r>
            <a:r>
              <a:rPr lang="en-US" sz="2400" b="1" dirty="0" smtClean="0"/>
              <a:t>ester waxes</a:t>
            </a:r>
            <a:r>
              <a:rPr lang="en-US" sz="2400" dirty="0" smtClean="0"/>
              <a:t>. </a:t>
            </a:r>
          </a:p>
          <a:p>
            <a:pPr algn="just"/>
            <a:r>
              <a:rPr lang="en-US" sz="2400" dirty="0" smtClean="0"/>
              <a:t>However, it may be used </a:t>
            </a:r>
            <a:r>
              <a:rPr lang="en-US" sz="2400" dirty="0" smtClean="0">
                <a:solidFill>
                  <a:srgbClr val="FF0000"/>
                </a:solidFill>
              </a:rPr>
              <a:t>unmodified</a:t>
            </a:r>
            <a:r>
              <a:rPr lang="en-US" sz="2400" dirty="0" smtClean="0"/>
              <a:t> for </a:t>
            </a:r>
            <a:r>
              <a:rPr lang="en-US" sz="2400" dirty="0" smtClean="0">
                <a:solidFill>
                  <a:srgbClr val="FF0000"/>
                </a:solidFill>
              </a:rPr>
              <a:t>thin sectioning </a:t>
            </a:r>
            <a:r>
              <a:rPr lang="en-US" sz="2400" dirty="0" smtClean="0"/>
              <a:t>(0.5-2 </a:t>
            </a:r>
            <a:r>
              <a:rPr lang="en-US" sz="2400" dirty="0" err="1" smtClean="0"/>
              <a:t>μm</a:t>
            </a:r>
            <a:r>
              <a:rPr lang="en-US" sz="2400" dirty="0" smtClean="0"/>
              <a:t>) of freeze-dried and osmium </a:t>
            </a:r>
            <a:r>
              <a:rPr lang="en-US" sz="2400" dirty="0" err="1" smtClean="0"/>
              <a:t>tetraoxide</a:t>
            </a:r>
            <a:r>
              <a:rPr lang="en-US" sz="2400" dirty="0" smtClean="0"/>
              <a:t> fixed tissues for </a:t>
            </a:r>
            <a:r>
              <a:rPr lang="en-US" sz="2400" dirty="0" smtClean="0">
                <a:solidFill>
                  <a:srgbClr val="FF0000"/>
                </a:solidFill>
              </a:rPr>
              <a:t>high-resolution light microscopy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Tissues are dehydrated and cleared as in the paraffin wax method.</a:t>
            </a:r>
          </a:p>
          <a:p>
            <a:pPr algn="just"/>
            <a:endParaRPr lang="en-US" sz="2400" dirty="0" smtClean="0"/>
          </a:p>
          <a:p>
            <a:pPr algn="just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4FECF9-F683-48F6-BBCC-0935AEF325C5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60960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Double embedding and double infiltration methods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Tissues are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first embedded </a:t>
            </a:r>
            <a:r>
              <a:rPr lang="en-US" sz="2400" dirty="0" smtClean="0">
                <a:solidFill>
                  <a:srgbClr val="0070C0"/>
                </a:solidFill>
              </a:rPr>
              <a:t>or fully infiltrated with a supporting medium such as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agar or nitrocellulose </a:t>
            </a:r>
            <a:r>
              <a:rPr lang="en-US" sz="2400" dirty="0" smtClean="0">
                <a:solidFill>
                  <a:srgbClr val="0070C0"/>
                </a:solidFill>
              </a:rPr>
              <a:t>then infiltrated a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second time </a:t>
            </a:r>
            <a:r>
              <a:rPr lang="en-US" sz="2400" dirty="0" smtClean="0">
                <a:solidFill>
                  <a:srgbClr val="0070C0"/>
                </a:solidFill>
              </a:rPr>
              <a:t>with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wax</a:t>
            </a:r>
            <a:r>
              <a:rPr lang="en-US" sz="2400" dirty="0" smtClean="0">
                <a:solidFill>
                  <a:srgbClr val="0070C0"/>
                </a:solidFill>
              </a:rPr>
              <a:t> in which they are also embedded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are used when tissues require </a:t>
            </a:r>
            <a:r>
              <a:rPr lang="en-US" sz="2400" dirty="0" smtClean="0">
                <a:solidFill>
                  <a:srgbClr val="00B0F0"/>
                </a:solidFill>
              </a:rPr>
              <a:t>external support </a:t>
            </a:r>
            <a:r>
              <a:rPr lang="en-US" sz="2400" dirty="0" smtClean="0"/>
              <a:t>or particular pre-embedment orientation.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Paraffin wax double infiltration methods provide hard tissues with additional support provided by substances such as </a:t>
            </a:r>
            <a:r>
              <a:rPr lang="en-US" sz="2400" dirty="0" smtClean="0">
                <a:solidFill>
                  <a:srgbClr val="00B0F0"/>
                </a:solidFill>
              </a:rPr>
              <a:t>agar or nitrocellulose,</a:t>
            </a:r>
            <a:r>
              <a:rPr lang="en-US" sz="2400" dirty="0" smtClean="0"/>
              <a:t> with the convenience and ease of wax </a:t>
            </a:r>
            <a:r>
              <a:rPr lang="en-US" sz="2400" dirty="0" err="1" smtClean="0"/>
              <a:t>microtomy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65F5D87-3F01-42E7-B6E3-D2256D0300B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Agar-paraffin wax double embedding</a:t>
            </a:r>
          </a:p>
          <a:p>
            <a:r>
              <a:rPr lang="en-US" sz="2400" dirty="0" smtClean="0"/>
              <a:t>is a reliable and convenient method of handling </a:t>
            </a:r>
            <a:r>
              <a:rPr lang="en-US" sz="2400" dirty="0" smtClean="0">
                <a:solidFill>
                  <a:srgbClr val="FF0000"/>
                </a:solidFill>
              </a:rPr>
              <a:t>minute and friable tissue fragments </a:t>
            </a:r>
            <a:r>
              <a:rPr lang="en-US" sz="2400" dirty="0" smtClean="0">
                <a:solidFill>
                  <a:srgbClr val="0070C0"/>
                </a:solidFill>
              </a:rPr>
              <a:t>such as endoscopic biopsies</a:t>
            </a:r>
            <a:r>
              <a:rPr lang="en-US" sz="2400" dirty="0" smtClean="0"/>
              <a:t>, which can be </a:t>
            </a:r>
            <a:r>
              <a:rPr lang="en-US" sz="2400" dirty="0" smtClean="0">
                <a:solidFill>
                  <a:srgbClr val="FF0000"/>
                </a:solidFill>
              </a:rPr>
              <a:t>lost during tissue processing. </a:t>
            </a:r>
          </a:p>
          <a:p>
            <a:endParaRPr lang="en-US" sz="2400" dirty="0" smtClean="0"/>
          </a:p>
          <a:p>
            <a:r>
              <a:rPr lang="en-US" sz="2400" dirty="0" smtClean="0"/>
              <a:t>It also </a:t>
            </a:r>
            <a:r>
              <a:rPr lang="en-US" sz="2400" dirty="0" smtClean="0">
                <a:solidFill>
                  <a:srgbClr val="00B0F0"/>
                </a:solidFill>
              </a:rPr>
              <a:t>overcomes the difficulty of manipulating small tissue fragments during embedding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Facilitates correct orientation and identification of tissues for </a:t>
            </a:r>
            <a:r>
              <a:rPr lang="en-US" sz="2400" dirty="0" err="1" smtClean="0"/>
              <a:t>histochemical</a:t>
            </a:r>
            <a:r>
              <a:rPr lang="en-US" sz="2400" dirty="0" smtClean="0"/>
              <a:t> and </a:t>
            </a:r>
            <a:r>
              <a:rPr lang="en-US" sz="2400" dirty="0" err="1" smtClean="0"/>
              <a:t>immunohistochemical</a:t>
            </a:r>
            <a:r>
              <a:rPr lang="en-US" sz="2400" dirty="0" smtClean="0"/>
              <a:t> control tissues.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48102A5-D842-451B-8326-896AA2C52723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839200" cy="6096000"/>
          </a:xfrm>
        </p:spPr>
        <p:txBody>
          <a:bodyPr/>
          <a:lstStyle/>
          <a:p>
            <a:pPr algn="just">
              <a:buNone/>
            </a:pPr>
            <a:r>
              <a:rPr lang="fr-FR" sz="2400" b="1" dirty="0" smtClean="0"/>
              <a:t>Nitrocellulose - </a:t>
            </a:r>
            <a:r>
              <a:rPr lang="fr-FR" sz="2400" b="1" dirty="0" err="1" smtClean="0"/>
              <a:t>paraffin</a:t>
            </a:r>
            <a:r>
              <a:rPr lang="fr-FR" sz="2400" b="1" dirty="0" smtClean="0"/>
              <a:t> wax double infiltration</a:t>
            </a:r>
          </a:p>
          <a:p>
            <a:pPr algn="just"/>
            <a:r>
              <a:rPr lang="en-US" sz="2400" dirty="0" smtClean="0"/>
              <a:t> is mainly used for </a:t>
            </a:r>
            <a:r>
              <a:rPr lang="en-US" sz="2400" dirty="0" smtClean="0">
                <a:solidFill>
                  <a:srgbClr val="FF0000"/>
                </a:solidFill>
              </a:rPr>
              <a:t>brain, friable tissues and decalcified bone 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It combines the </a:t>
            </a:r>
            <a:r>
              <a:rPr lang="en-US" sz="2400" dirty="0" smtClean="0">
                <a:solidFill>
                  <a:srgbClr val="FF0000"/>
                </a:solidFill>
              </a:rPr>
              <a:t>plasticity and support provided by nitrocellulose </a:t>
            </a:r>
            <a:r>
              <a:rPr lang="en-US" sz="2400" dirty="0" smtClean="0"/>
              <a:t>with convenient handling and </a:t>
            </a:r>
            <a:r>
              <a:rPr lang="en-US" sz="2400" dirty="0" err="1" smtClean="0"/>
              <a:t>microtomy</a:t>
            </a:r>
            <a:r>
              <a:rPr lang="en-US" sz="2400" dirty="0" smtClean="0"/>
              <a:t> of the paraffin technique.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Tissues may be :</a:t>
            </a:r>
          </a:p>
          <a:p>
            <a:pPr marL="457200" indent="-457200" algn="just">
              <a:buAutoNum type="alphaLcParenBoth"/>
            </a:pPr>
            <a:r>
              <a:rPr lang="en-US" sz="2400" dirty="0" smtClean="0"/>
              <a:t>infiltrated with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thick nitrocellulose solutions </a:t>
            </a:r>
            <a:r>
              <a:rPr lang="en-US" sz="2400" dirty="0" smtClean="0"/>
              <a:t>and the resulting block  trimmed, hardened in chloroform and infiltrated in paraffin wax, </a:t>
            </a:r>
          </a:p>
          <a:p>
            <a:pPr marL="236538" indent="-236538" algn="just">
              <a:buNone/>
            </a:pPr>
            <a:r>
              <a:rPr lang="en-US" sz="2400" dirty="0" smtClean="0"/>
              <a:t>(b) infiltrated with thin low viscosity nitrocellulose (LVN) solutions, which are integrated into a normal processing</a:t>
            </a:r>
          </a:p>
          <a:p>
            <a:pPr marL="236538" indent="-236538" algn="just">
              <a:buNone/>
            </a:pPr>
            <a:r>
              <a:rPr lang="en-US" sz="2400" dirty="0" smtClean="0"/>
              <a:t>schedule.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3BA0D37-3981-478C-9806-794304CFE9B1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248400" cy="45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Embed…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991600" cy="60960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Proprietary </a:t>
            </a:r>
            <a:r>
              <a:rPr lang="en-US" sz="2400" dirty="0" err="1" smtClean="0">
                <a:solidFill>
                  <a:srgbClr val="00B0F0"/>
                </a:solidFill>
              </a:rPr>
              <a:t>celloidin</a:t>
            </a:r>
            <a:r>
              <a:rPr lang="en-US" sz="2400" dirty="0" smtClean="0">
                <a:solidFill>
                  <a:srgbClr val="00B0F0"/>
                </a:solidFill>
              </a:rPr>
              <a:t>-ethanol-ether</a:t>
            </a:r>
            <a:r>
              <a:rPr lang="en-US" sz="2400" dirty="0" smtClean="0"/>
              <a:t> solutions: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provide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 simple and convenient double-embedding method.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Drawbacks: prolonged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exposure of tissues to absolute ethanol and the high flammability and volatility of diethyl ether precluding machine processing</a:t>
            </a:r>
            <a:r>
              <a:rPr lang="en-US" dirty="0" smtClean="0"/>
              <a:t>. 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 smtClean="0"/>
              <a:t>Use of </a:t>
            </a:r>
            <a:r>
              <a:rPr lang="en-US" sz="2400" dirty="0" smtClean="0">
                <a:solidFill>
                  <a:srgbClr val="FF0000"/>
                </a:solidFill>
              </a:rPr>
              <a:t>methyl benzoate or methyl salicylate </a:t>
            </a:r>
            <a:r>
              <a:rPr lang="en-US" sz="2400" dirty="0" smtClean="0"/>
              <a:t>as LVN solvents overcome these deficiencies.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9119DC6-1320-4CA5-B0AA-13DBB61EC8A5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5562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3</a:t>
            </a:r>
            <a:r>
              <a:rPr lang="en-US" dirty="0" smtClean="0"/>
              <a:t>.6. </a:t>
            </a:r>
            <a:r>
              <a:rPr lang="en-US" dirty="0" err="1" smtClean="0"/>
              <a:t>Microtomy</a:t>
            </a:r>
            <a:r>
              <a:rPr lang="en-US" dirty="0" smtClean="0"/>
              <a:t>(sectioning)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867400"/>
          </a:xfrm>
        </p:spPr>
        <p:txBody>
          <a:bodyPr/>
          <a:lstStyle/>
          <a:p>
            <a:pPr algn="just"/>
            <a:r>
              <a:rPr lang="en-US" sz="2400" dirty="0" smtClean="0"/>
              <a:t>Once the tissues have been embedded, they must be cut into sections that can be placed on a slide.</a:t>
            </a:r>
          </a:p>
          <a:p>
            <a:pPr algn="just"/>
            <a:r>
              <a:rPr lang="en-US" sz="2400" dirty="0" smtClean="0"/>
              <a:t> This is done with a microtome. </a:t>
            </a:r>
          </a:p>
          <a:p>
            <a:pPr algn="just"/>
            <a:r>
              <a:rPr lang="en-US" sz="2400" dirty="0" smtClean="0"/>
              <a:t>The microtome is nothing more than a knife with a mechanism for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advancing paraffin block at regulated  distances across it</a:t>
            </a:r>
            <a:r>
              <a:rPr lang="en-US" sz="2400" dirty="0" smtClean="0"/>
              <a:t>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Knives are either of the </a:t>
            </a:r>
            <a:r>
              <a:rPr lang="en-US" sz="2400" dirty="0" smtClean="0">
                <a:solidFill>
                  <a:srgbClr val="00B0F0"/>
                </a:solidFill>
              </a:rPr>
              <a:t>standard thick metal </a:t>
            </a:r>
            <a:r>
              <a:rPr lang="en-US" sz="2400" dirty="0" smtClean="0"/>
              <a:t>variety or thin </a:t>
            </a:r>
            <a:r>
              <a:rPr lang="en-US" sz="2400" dirty="0" smtClean="0">
                <a:solidFill>
                  <a:srgbClr val="00B0F0"/>
                </a:solidFill>
              </a:rPr>
              <a:t>disposable variety </a:t>
            </a:r>
            <a:r>
              <a:rPr lang="en-US" sz="2400" dirty="0" smtClean="0"/>
              <a:t>(like a disposable razor blade).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former type allows custom sharpening to one's own satisfaction, but is expensive. </a:t>
            </a:r>
          </a:p>
          <a:p>
            <a:pPr algn="just"/>
            <a:r>
              <a:rPr lang="en-US" sz="2400" dirty="0" smtClean="0"/>
              <a:t>Plastic blocks are sectioned with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glass</a:t>
            </a:r>
            <a:r>
              <a:rPr lang="en-US" sz="2400" dirty="0" smtClean="0"/>
              <a:t> or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diamond</a:t>
            </a:r>
            <a:r>
              <a:rPr lang="en-US" sz="2400" dirty="0" smtClean="0"/>
              <a:t> knives.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8B9CC-8B39-41D3-9DAC-3D2AC17B9034}" type="slidenum">
              <a:rPr lang="en-US" smtClean="0"/>
              <a:pPr/>
              <a:t>99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7963352-40CC-418D-A5D1-A0C8D677B278}" type="datetime1">
              <a:rPr lang="en-US" smtClean="0"/>
              <a:pPr/>
              <a:t>5/21/2019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dc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Histopathatoch2 extension</Template>
  <TotalTime>8969</TotalTime>
  <Words>9094</Words>
  <Application>Microsoft Office PowerPoint</Application>
  <PresentationFormat>On-screen Show (4:3)</PresentationFormat>
  <Paragraphs>1277</Paragraphs>
  <Slides>123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123</vt:i4>
      </vt:variant>
    </vt:vector>
  </HeadingPairs>
  <TitlesOfParts>
    <vt:vector size="131" baseType="lpstr">
      <vt:lpstr>Algerian</vt:lpstr>
      <vt:lpstr>Arial</vt:lpstr>
      <vt:lpstr>Arial Black</vt:lpstr>
      <vt:lpstr>Calibri</vt:lpstr>
      <vt:lpstr>Gill Sans MT</vt:lpstr>
      <vt:lpstr>Times New Roman</vt:lpstr>
      <vt:lpstr>Wingdings</vt:lpstr>
      <vt:lpstr>cdc</vt:lpstr>
      <vt:lpstr>CHAPTER 2 Histopathology techniques </vt:lpstr>
      <vt:lpstr>Learning objectives </vt:lpstr>
      <vt:lpstr>Chapter Outline</vt:lpstr>
      <vt:lpstr>2.1 Introduction </vt:lpstr>
      <vt:lpstr>  2.1.1 Specimen collection and handling </vt:lpstr>
      <vt:lpstr>Collection and…</vt:lpstr>
      <vt:lpstr>2.1.2  Tissue marking substances</vt:lpstr>
      <vt:lpstr>Collection and …</vt:lpstr>
      <vt:lpstr>Collection and …</vt:lpstr>
      <vt:lpstr>2.2.  Fixation and fixatives</vt:lpstr>
      <vt:lpstr>Fixation and…</vt:lpstr>
      <vt:lpstr>Fixation and…</vt:lpstr>
      <vt:lpstr>Fixation …</vt:lpstr>
      <vt:lpstr>Fixation and…</vt:lpstr>
      <vt:lpstr>Fixation and…</vt:lpstr>
      <vt:lpstr>Fixation and…</vt:lpstr>
      <vt:lpstr>Fixation and…</vt:lpstr>
      <vt:lpstr>Fixation and…</vt:lpstr>
      <vt:lpstr>Fixation and…</vt:lpstr>
      <vt:lpstr>Fixation and…</vt:lpstr>
      <vt:lpstr>Fixation and…</vt:lpstr>
      <vt:lpstr>Fixation and…</vt:lpstr>
      <vt:lpstr>Fixation and…</vt:lpstr>
      <vt:lpstr>Fixation and…</vt:lpstr>
      <vt:lpstr>Fixation and …</vt:lpstr>
      <vt:lpstr>   Fixation and …   </vt:lpstr>
      <vt:lpstr>2.3.  Decalcification </vt:lpstr>
      <vt:lpstr>Decalci… </vt:lpstr>
      <vt:lpstr>Decalci… </vt:lpstr>
      <vt:lpstr>Decalci… </vt:lpstr>
      <vt:lpstr>Decalci… </vt:lpstr>
      <vt:lpstr>Agonal changes and artifacts</vt:lpstr>
      <vt:lpstr>Agonal changes…</vt:lpstr>
      <vt:lpstr>Agonal changes…</vt:lpstr>
      <vt:lpstr>Review questions </vt:lpstr>
      <vt:lpstr>Chapter 3</vt:lpstr>
      <vt:lpstr>Outline </vt:lpstr>
      <vt:lpstr> 3.1. introduction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pro…</vt:lpstr>
      <vt:lpstr>Tissue pro..</vt:lpstr>
      <vt:lpstr>Tissue pro…</vt:lpstr>
      <vt:lpstr>Tissue pro..</vt:lpstr>
      <vt:lpstr>Tissue pro..</vt:lpstr>
      <vt:lpstr>Tissue pro..</vt:lpstr>
      <vt:lpstr>Tissue pro..</vt:lpstr>
      <vt:lpstr>Tissue pro..</vt:lpstr>
      <vt:lpstr>Tissue pro..</vt:lpstr>
      <vt:lpstr>Tissue pro..</vt:lpstr>
      <vt:lpstr>Tissue pro..</vt:lpstr>
      <vt:lpstr>Tissue pro…</vt:lpstr>
      <vt:lpstr>Tissue pro…</vt:lpstr>
      <vt:lpstr>Tissue proc…</vt:lpstr>
      <vt:lpstr>Tissue pro…</vt:lpstr>
      <vt:lpstr>Tissue pro…</vt:lpstr>
      <vt:lpstr>Tissue pro…</vt:lpstr>
      <vt:lpstr>Tissue  processing…</vt:lpstr>
      <vt:lpstr>Tissue pro…</vt:lpstr>
      <vt:lpstr>Tissue proce…</vt:lpstr>
      <vt:lpstr>Tissue  pro..</vt:lpstr>
      <vt:lpstr>Tissue processing, Agita…</vt:lpstr>
      <vt:lpstr>Tissue proc…</vt:lpstr>
      <vt:lpstr>Tissue pro…</vt:lpstr>
      <vt:lpstr>Tissue pro…</vt:lpstr>
      <vt:lpstr>Tissue pro…</vt:lpstr>
      <vt:lpstr>Tissue proc…</vt:lpstr>
      <vt:lpstr>PowerPoint Presentation</vt:lpstr>
      <vt:lpstr>PowerPoint Presentation</vt:lpstr>
      <vt:lpstr>Tissue pro…</vt:lpstr>
      <vt:lpstr>3.5 Embedding </vt:lpstr>
      <vt:lpstr>Embed…</vt:lpstr>
      <vt:lpstr>Embed…</vt:lpstr>
      <vt:lpstr>Embed…</vt:lpstr>
      <vt:lpstr>Embed…</vt:lpstr>
      <vt:lpstr>Embed…</vt:lpstr>
      <vt:lpstr>Embed…</vt:lpstr>
      <vt:lpstr>Embed…</vt:lpstr>
      <vt:lpstr>Embed…</vt:lpstr>
      <vt:lpstr>Embed…</vt:lpstr>
      <vt:lpstr>Embed…</vt:lpstr>
      <vt:lpstr>Embed…</vt:lpstr>
      <vt:lpstr>Embed…</vt:lpstr>
      <vt:lpstr>Embed…</vt:lpstr>
      <vt:lpstr>3.6. Microtomy(sectioning) </vt:lpstr>
      <vt:lpstr>Section…</vt:lpstr>
      <vt:lpstr>Section…</vt:lpstr>
      <vt:lpstr>Section…</vt:lpstr>
      <vt:lpstr>Section…</vt:lpstr>
      <vt:lpstr>Section…</vt:lpstr>
      <vt:lpstr>Section…</vt:lpstr>
      <vt:lpstr>Section…</vt:lpstr>
      <vt:lpstr>Section…</vt:lpstr>
      <vt:lpstr>Section…</vt:lpstr>
      <vt:lpstr>PowerPoint Presentation</vt:lpstr>
      <vt:lpstr>Section…</vt:lpstr>
      <vt:lpstr>PowerPoint Presentation</vt:lpstr>
      <vt:lpstr>Section…</vt:lpstr>
      <vt:lpstr>Section…</vt:lpstr>
      <vt:lpstr>Section…</vt:lpstr>
      <vt:lpstr>Section…</vt:lpstr>
      <vt:lpstr>Section…</vt:lpstr>
      <vt:lpstr>Section…</vt:lpstr>
      <vt:lpstr>Section…</vt:lpstr>
      <vt:lpstr>Section…</vt:lpstr>
      <vt:lpstr>Section…</vt:lpstr>
      <vt:lpstr>Section…</vt:lpstr>
      <vt:lpstr>Review questions</vt:lpstr>
      <vt:lpstr> Review questions cont’d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Fit</dc:creator>
  <cp:lastModifiedBy>DMU</cp:lastModifiedBy>
  <cp:revision>316</cp:revision>
  <cp:lastPrinted>2019-02-23T11:05:00Z</cp:lastPrinted>
  <dcterms:created xsi:type="dcterms:W3CDTF">2010-10-12T02:06:23Z</dcterms:created>
  <dcterms:modified xsi:type="dcterms:W3CDTF">2019-05-21T20:12:31Z</dcterms:modified>
</cp:coreProperties>
</file>