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9" r:id="rId2"/>
    <p:sldMasterId id="2147483704" r:id="rId3"/>
  </p:sldMasterIdLst>
  <p:notesMasterIdLst>
    <p:notesMasterId r:id="rId210"/>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2837" autoAdjust="0"/>
  </p:normalViewPr>
  <p:slideViewPr>
    <p:cSldViewPr snapToGrid="0">
      <p:cViewPr varScale="1">
        <p:scale>
          <a:sx n="47" d="100"/>
          <a:sy n="47" d="100"/>
        </p:scale>
        <p:origin x="207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11"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01" Type="http://schemas.openxmlformats.org/officeDocument/2006/relationships/slide" Target="slides/slide198.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viewProps" Target="viewProps.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tableStyles" Target="tableStyles.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notesMaster" Target="notesMasters/notesMaster1.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7374F7-4497-47B6-ABFC-12EFDDC82431}" type="doc">
      <dgm:prSet loTypeId="urn:microsoft.com/office/officeart/2005/8/layout/hierarchy2" loCatId="hierarchy" qsTypeId="urn:microsoft.com/office/officeart/2005/8/quickstyle/simple1" qsCatId="simple" csTypeId="urn:microsoft.com/office/officeart/2005/8/colors/accent2_1" csCatId="accent2" phldr="1"/>
      <dgm:spPr/>
      <dgm:t>
        <a:bodyPr/>
        <a:lstStyle/>
        <a:p>
          <a:endParaRPr lang="en-US"/>
        </a:p>
      </dgm:t>
    </dgm:pt>
    <dgm:pt modelId="{23C5CF57-5558-4459-BE62-9044814BEDCC}">
      <dgm:prSet custT="1"/>
      <dgm:spPr>
        <a:solidFill>
          <a:srgbClr val="99FF33"/>
        </a:solidFill>
      </dgm:spPr>
      <dgm:t>
        <a:bodyPr/>
        <a:lstStyle/>
        <a:p>
          <a:pPr rtl="0"/>
          <a:r>
            <a:rPr lang="en-US" sz="3600" dirty="0" smtClean="0">
              <a:solidFill>
                <a:schemeClr val="tx1"/>
              </a:solidFill>
            </a:rPr>
            <a:t>Flagellates</a:t>
          </a:r>
          <a:endParaRPr lang="en-US" sz="3600" dirty="0">
            <a:solidFill>
              <a:schemeClr val="tx1"/>
            </a:solidFill>
          </a:endParaRPr>
        </a:p>
      </dgm:t>
    </dgm:pt>
    <dgm:pt modelId="{E816DA26-40EF-474D-926A-A793261073E6}" type="parTrans" cxnId="{94246A02-6DEB-406E-A38F-9DA96CB011AD}">
      <dgm:prSet/>
      <dgm:spPr/>
      <dgm:t>
        <a:bodyPr/>
        <a:lstStyle/>
        <a:p>
          <a:endParaRPr lang="en-US">
            <a:solidFill>
              <a:schemeClr val="tx1"/>
            </a:solidFill>
          </a:endParaRPr>
        </a:p>
      </dgm:t>
    </dgm:pt>
    <dgm:pt modelId="{7D90C08E-23A4-4BBE-9C74-CE91BB60F693}" type="sibTrans" cxnId="{94246A02-6DEB-406E-A38F-9DA96CB011AD}">
      <dgm:prSet/>
      <dgm:spPr/>
      <dgm:t>
        <a:bodyPr/>
        <a:lstStyle/>
        <a:p>
          <a:endParaRPr lang="en-US">
            <a:solidFill>
              <a:schemeClr val="tx1"/>
            </a:solidFill>
          </a:endParaRPr>
        </a:p>
      </dgm:t>
    </dgm:pt>
    <dgm:pt modelId="{21D467DB-001F-4AD7-9E09-AC18CD453CDC}">
      <dgm:prSet custT="1"/>
      <dgm:spPr>
        <a:solidFill>
          <a:schemeClr val="accent1">
            <a:lumMod val="90000"/>
          </a:schemeClr>
        </a:solidFill>
      </dgm:spPr>
      <dgm:t>
        <a:bodyPr/>
        <a:lstStyle/>
        <a:p>
          <a:pPr rtl="0"/>
          <a:r>
            <a:rPr lang="en-US" sz="3200" dirty="0" smtClean="0">
              <a:solidFill>
                <a:schemeClr val="tx1"/>
              </a:solidFill>
            </a:rPr>
            <a:t>Luminal (intestinal, urogenital&amp; oral) flagellates</a:t>
          </a:r>
          <a:endParaRPr lang="en-US" sz="3200" dirty="0">
            <a:solidFill>
              <a:schemeClr val="tx1"/>
            </a:solidFill>
          </a:endParaRPr>
        </a:p>
      </dgm:t>
    </dgm:pt>
    <dgm:pt modelId="{CA9E4938-4201-48B8-BCDE-D5E891CFEE71}" type="parTrans" cxnId="{1B27B901-0212-49DB-B893-E95986D22E83}">
      <dgm:prSet/>
      <dgm:spPr/>
      <dgm:t>
        <a:bodyPr/>
        <a:lstStyle/>
        <a:p>
          <a:endParaRPr lang="en-US">
            <a:solidFill>
              <a:schemeClr val="tx1"/>
            </a:solidFill>
          </a:endParaRPr>
        </a:p>
      </dgm:t>
    </dgm:pt>
    <dgm:pt modelId="{056C455A-BFE6-4D2D-AC29-ADEC37497FE0}" type="sibTrans" cxnId="{1B27B901-0212-49DB-B893-E95986D22E83}">
      <dgm:prSet/>
      <dgm:spPr/>
      <dgm:t>
        <a:bodyPr/>
        <a:lstStyle/>
        <a:p>
          <a:endParaRPr lang="en-US">
            <a:solidFill>
              <a:schemeClr val="tx1"/>
            </a:solidFill>
          </a:endParaRPr>
        </a:p>
      </dgm:t>
    </dgm:pt>
    <dgm:pt modelId="{7A6B45C9-5799-45F2-A6F7-AB2351589C1D}">
      <dgm:prSet custT="1">
        <dgm:style>
          <a:lnRef idx="2">
            <a:schemeClr val="accent2">
              <a:shade val="50000"/>
            </a:schemeClr>
          </a:lnRef>
          <a:fillRef idx="1">
            <a:schemeClr val="accent2"/>
          </a:fillRef>
          <a:effectRef idx="0">
            <a:schemeClr val="accent2"/>
          </a:effectRef>
          <a:fontRef idx="minor">
            <a:schemeClr val="lt1"/>
          </a:fontRef>
        </dgm:style>
      </dgm:prSet>
      <dgm:spPr>
        <a:solidFill>
          <a:schemeClr val="accent1">
            <a:lumMod val="90000"/>
          </a:schemeClr>
        </a:solidFill>
        <a:ln>
          <a:solidFill>
            <a:srgbClr val="002060"/>
          </a:solidFill>
        </a:ln>
      </dgm:spPr>
      <dgm:t>
        <a:bodyPr/>
        <a:lstStyle/>
        <a:p>
          <a:pPr rtl="0"/>
          <a:r>
            <a:rPr lang="en-US" sz="3600" dirty="0" smtClean="0">
              <a:solidFill>
                <a:schemeClr val="tx1"/>
              </a:solidFill>
            </a:rPr>
            <a:t>Haem(blood &amp; tissue) flagellates</a:t>
          </a:r>
          <a:endParaRPr lang="en-US" sz="3600" dirty="0">
            <a:solidFill>
              <a:schemeClr val="tx1"/>
            </a:solidFill>
          </a:endParaRPr>
        </a:p>
      </dgm:t>
    </dgm:pt>
    <dgm:pt modelId="{8A77BB3E-F397-4106-94F3-4A5BDADEE09C}" type="parTrans" cxnId="{5B0F6C5D-70C7-4FCA-A932-625400539247}">
      <dgm:prSet/>
      <dgm:spPr/>
      <dgm:t>
        <a:bodyPr/>
        <a:lstStyle/>
        <a:p>
          <a:endParaRPr lang="en-US">
            <a:solidFill>
              <a:schemeClr val="tx1"/>
            </a:solidFill>
          </a:endParaRPr>
        </a:p>
      </dgm:t>
    </dgm:pt>
    <dgm:pt modelId="{F922647B-2E78-4A4D-B2E8-3E1034334283}" type="sibTrans" cxnId="{5B0F6C5D-70C7-4FCA-A932-625400539247}">
      <dgm:prSet/>
      <dgm:spPr/>
      <dgm:t>
        <a:bodyPr/>
        <a:lstStyle/>
        <a:p>
          <a:endParaRPr lang="en-US">
            <a:solidFill>
              <a:schemeClr val="tx1"/>
            </a:solidFill>
          </a:endParaRPr>
        </a:p>
      </dgm:t>
    </dgm:pt>
    <dgm:pt modelId="{16062CCF-201A-47BC-BDD9-ECCFBB2DB420}" type="pres">
      <dgm:prSet presAssocID="{E57374F7-4497-47B6-ABFC-12EFDDC82431}" presName="diagram" presStyleCnt="0">
        <dgm:presLayoutVars>
          <dgm:chPref val="1"/>
          <dgm:dir/>
          <dgm:animOne val="branch"/>
          <dgm:animLvl val="lvl"/>
          <dgm:resizeHandles val="exact"/>
        </dgm:presLayoutVars>
      </dgm:prSet>
      <dgm:spPr/>
      <dgm:t>
        <a:bodyPr/>
        <a:lstStyle/>
        <a:p>
          <a:endParaRPr lang="en-US"/>
        </a:p>
      </dgm:t>
    </dgm:pt>
    <dgm:pt modelId="{906C9EFA-6A53-4736-B0C4-6F7A43385FE7}" type="pres">
      <dgm:prSet presAssocID="{23C5CF57-5558-4459-BE62-9044814BEDCC}" presName="root1" presStyleCnt="0"/>
      <dgm:spPr/>
    </dgm:pt>
    <dgm:pt modelId="{F635E64B-9D4F-403F-A7BE-57BE0215E8CA}" type="pres">
      <dgm:prSet presAssocID="{23C5CF57-5558-4459-BE62-9044814BEDCC}" presName="LevelOneTextNode" presStyleLbl="node0" presStyleIdx="0" presStyleCnt="3">
        <dgm:presLayoutVars>
          <dgm:chPref val="3"/>
        </dgm:presLayoutVars>
      </dgm:prSet>
      <dgm:spPr/>
      <dgm:t>
        <a:bodyPr/>
        <a:lstStyle/>
        <a:p>
          <a:endParaRPr lang="en-US"/>
        </a:p>
      </dgm:t>
    </dgm:pt>
    <dgm:pt modelId="{04BA6275-15C8-455A-8943-94227DA9902A}" type="pres">
      <dgm:prSet presAssocID="{23C5CF57-5558-4459-BE62-9044814BEDCC}" presName="level2hierChild" presStyleCnt="0"/>
      <dgm:spPr/>
    </dgm:pt>
    <dgm:pt modelId="{C997887C-1CF3-40A7-8D5F-DB01BEAD3BA2}" type="pres">
      <dgm:prSet presAssocID="{21D467DB-001F-4AD7-9E09-AC18CD453CDC}" presName="root1" presStyleCnt="0"/>
      <dgm:spPr/>
    </dgm:pt>
    <dgm:pt modelId="{57D3784D-9215-4991-A0CC-0C29681186B7}" type="pres">
      <dgm:prSet presAssocID="{21D467DB-001F-4AD7-9E09-AC18CD453CDC}" presName="LevelOneTextNode" presStyleLbl="node0" presStyleIdx="1" presStyleCnt="3" custLinFactNeighborX="-57006" custLinFactNeighborY="10454">
        <dgm:presLayoutVars>
          <dgm:chPref val="3"/>
        </dgm:presLayoutVars>
      </dgm:prSet>
      <dgm:spPr/>
      <dgm:t>
        <a:bodyPr/>
        <a:lstStyle/>
        <a:p>
          <a:endParaRPr lang="en-US"/>
        </a:p>
      </dgm:t>
    </dgm:pt>
    <dgm:pt modelId="{8754FA9F-FB56-4139-B32D-D675621193EE}" type="pres">
      <dgm:prSet presAssocID="{21D467DB-001F-4AD7-9E09-AC18CD453CDC}" presName="level2hierChild" presStyleCnt="0"/>
      <dgm:spPr/>
    </dgm:pt>
    <dgm:pt modelId="{CC34070A-3978-4C62-9AD7-D86B84DA88DD}" type="pres">
      <dgm:prSet presAssocID="{7A6B45C9-5799-45F2-A6F7-AB2351589C1D}" presName="root1" presStyleCnt="0"/>
      <dgm:spPr/>
    </dgm:pt>
    <dgm:pt modelId="{E57DC290-818B-4D44-955D-98C547B18A5A}" type="pres">
      <dgm:prSet presAssocID="{7A6B45C9-5799-45F2-A6F7-AB2351589C1D}" presName="LevelOneTextNode" presStyleLbl="node0" presStyleIdx="2" presStyleCnt="3" custLinFactY="-9198" custLinFactNeighborX="52326" custLinFactNeighborY="-100000">
        <dgm:presLayoutVars>
          <dgm:chPref val="3"/>
        </dgm:presLayoutVars>
      </dgm:prSet>
      <dgm:spPr/>
      <dgm:t>
        <a:bodyPr/>
        <a:lstStyle/>
        <a:p>
          <a:endParaRPr lang="en-US"/>
        </a:p>
      </dgm:t>
    </dgm:pt>
    <dgm:pt modelId="{D19F0099-B972-4E8F-95DF-9790CDABF447}" type="pres">
      <dgm:prSet presAssocID="{7A6B45C9-5799-45F2-A6F7-AB2351589C1D}" presName="level2hierChild" presStyleCnt="0"/>
      <dgm:spPr/>
    </dgm:pt>
  </dgm:ptLst>
  <dgm:cxnLst>
    <dgm:cxn modelId="{1B27B901-0212-49DB-B893-E95986D22E83}" srcId="{E57374F7-4497-47B6-ABFC-12EFDDC82431}" destId="{21D467DB-001F-4AD7-9E09-AC18CD453CDC}" srcOrd="1" destOrd="0" parTransId="{CA9E4938-4201-48B8-BCDE-D5E891CFEE71}" sibTransId="{056C455A-BFE6-4D2D-AC29-ADEC37497FE0}"/>
    <dgm:cxn modelId="{E49773A1-71F3-4E09-95ED-E36A1BC09864}" type="presOf" srcId="{E57374F7-4497-47B6-ABFC-12EFDDC82431}" destId="{16062CCF-201A-47BC-BDD9-ECCFBB2DB420}" srcOrd="0" destOrd="0" presId="urn:microsoft.com/office/officeart/2005/8/layout/hierarchy2"/>
    <dgm:cxn modelId="{A1E0945B-8116-47CB-A662-27364590D531}" type="presOf" srcId="{21D467DB-001F-4AD7-9E09-AC18CD453CDC}" destId="{57D3784D-9215-4991-A0CC-0C29681186B7}" srcOrd="0" destOrd="0" presId="urn:microsoft.com/office/officeart/2005/8/layout/hierarchy2"/>
    <dgm:cxn modelId="{3F2FC6AE-7CDD-477D-B7FE-BCA471A41A8E}" type="presOf" srcId="{7A6B45C9-5799-45F2-A6F7-AB2351589C1D}" destId="{E57DC290-818B-4D44-955D-98C547B18A5A}" srcOrd="0" destOrd="0" presId="urn:microsoft.com/office/officeart/2005/8/layout/hierarchy2"/>
    <dgm:cxn modelId="{5B0F6C5D-70C7-4FCA-A932-625400539247}" srcId="{E57374F7-4497-47B6-ABFC-12EFDDC82431}" destId="{7A6B45C9-5799-45F2-A6F7-AB2351589C1D}" srcOrd="2" destOrd="0" parTransId="{8A77BB3E-F397-4106-94F3-4A5BDADEE09C}" sibTransId="{F922647B-2E78-4A4D-B2E8-3E1034334283}"/>
    <dgm:cxn modelId="{CB6FD582-9F9F-4271-9EDB-B21EA88D4F9C}" type="presOf" srcId="{23C5CF57-5558-4459-BE62-9044814BEDCC}" destId="{F635E64B-9D4F-403F-A7BE-57BE0215E8CA}" srcOrd="0" destOrd="0" presId="urn:microsoft.com/office/officeart/2005/8/layout/hierarchy2"/>
    <dgm:cxn modelId="{94246A02-6DEB-406E-A38F-9DA96CB011AD}" srcId="{E57374F7-4497-47B6-ABFC-12EFDDC82431}" destId="{23C5CF57-5558-4459-BE62-9044814BEDCC}" srcOrd="0" destOrd="0" parTransId="{E816DA26-40EF-474D-926A-A793261073E6}" sibTransId="{7D90C08E-23A4-4BBE-9C74-CE91BB60F693}"/>
    <dgm:cxn modelId="{FB5CCF07-37C4-44D5-9FA9-BF8826F5E27C}" type="presParOf" srcId="{16062CCF-201A-47BC-BDD9-ECCFBB2DB420}" destId="{906C9EFA-6A53-4736-B0C4-6F7A43385FE7}" srcOrd="0" destOrd="0" presId="urn:microsoft.com/office/officeart/2005/8/layout/hierarchy2"/>
    <dgm:cxn modelId="{F8472C9E-8952-44F7-B64E-F5890BB4129B}" type="presParOf" srcId="{906C9EFA-6A53-4736-B0C4-6F7A43385FE7}" destId="{F635E64B-9D4F-403F-A7BE-57BE0215E8CA}" srcOrd="0" destOrd="0" presId="urn:microsoft.com/office/officeart/2005/8/layout/hierarchy2"/>
    <dgm:cxn modelId="{133B7CA1-14A6-457E-909C-C9EAC08EF46A}" type="presParOf" srcId="{906C9EFA-6A53-4736-B0C4-6F7A43385FE7}" destId="{04BA6275-15C8-455A-8943-94227DA9902A}" srcOrd="1" destOrd="0" presId="urn:microsoft.com/office/officeart/2005/8/layout/hierarchy2"/>
    <dgm:cxn modelId="{B7FE659B-C667-454F-A199-D68D713BE504}" type="presParOf" srcId="{16062CCF-201A-47BC-BDD9-ECCFBB2DB420}" destId="{C997887C-1CF3-40A7-8D5F-DB01BEAD3BA2}" srcOrd="1" destOrd="0" presId="urn:microsoft.com/office/officeart/2005/8/layout/hierarchy2"/>
    <dgm:cxn modelId="{095F430B-202E-4520-8C63-9E527D279E43}" type="presParOf" srcId="{C997887C-1CF3-40A7-8D5F-DB01BEAD3BA2}" destId="{57D3784D-9215-4991-A0CC-0C29681186B7}" srcOrd="0" destOrd="0" presId="urn:microsoft.com/office/officeart/2005/8/layout/hierarchy2"/>
    <dgm:cxn modelId="{B81B3602-54EA-4648-9BFB-464D85196BD9}" type="presParOf" srcId="{C997887C-1CF3-40A7-8D5F-DB01BEAD3BA2}" destId="{8754FA9F-FB56-4139-B32D-D675621193EE}" srcOrd="1" destOrd="0" presId="urn:microsoft.com/office/officeart/2005/8/layout/hierarchy2"/>
    <dgm:cxn modelId="{FE0A872B-03D5-4DF0-A5A7-0D9A506DE3B4}" type="presParOf" srcId="{16062CCF-201A-47BC-BDD9-ECCFBB2DB420}" destId="{CC34070A-3978-4C62-9AD7-D86B84DA88DD}" srcOrd="2" destOrd="0" presId="urn:microsoft.com/office/officeart/2005/8/layout/hierarchy2"/>
    <dgm:cxn modelId="{19858C6D-46CB-4BE7-93C1-D205058E3CAD}" type="presParOf" srcId="{CC34070A-3978-4C62-9AD7-D86B84DA88DD}" destId="{E57DC290-818B-4D44-955D-98C547B18A5A}" srcOrd="0" destOrd="0" presId="urn:microsoft.com/office/officeart/2005/8/layout/hierarchy2"/>
    <dgm:cxn modelId="{6451E5A4-2231-412E-91F1-43B53FEA9489}" type="presParOf" srcId="{CC34070A-3978-4C62-9AD7-D86B84DA88DD}" destId="{D19F0099-B972-4E8F-95DF-9790CDABF447}"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804739-27F2-44D1-8D1B-2B2945958E2B}"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B94A3819-5E8C-4DEA-B9FE-13DCB5104184}">
      <dgm:prSet/>
      <dgm:spPr/>
      <dgm:t>
        <a:bodyPr/>
        <a:lstStyle/>
        <a:p>
          <a:pPr rtl="0"/>
          <a:r>
            <a:rPr lang="en-US" dirty="0" err="1" smtClean="0"/>
            <a:t>Urogenital</a:t>
          </a:r>
          <a:r>
            <a:rPr lang="en-US" dirty="0" smtClean="0"/>
            <a:t> flagellates</a:t>
          </a:r>
          <a:endParaRPr lang="en-US" dirty="0"/>
        </a:p>
      </dgm:t>
    </dgm:pt>
    <dgm:pt modelId="{BEBF4A7A-CDF2-4E98-98C6-FCD3E223E3D5}" type="parTrans" cxnId="{D822B62C-B778-4A77-B95E-4F58613BAE81}">
      <dgm:prSet/>
      <dgm:spPr/>
      <dgm:t>
        <a:bodyPr/>
        <a:lstStyle/>
        <a:p>
          <a:endParaRPr lang="en-US"/>
        </a:p>
      </dgm:t>
    </dgm:pt>
    <dgm:pt modelId="{C7E06071-8ED0-41BE-98F7-6B743B872794}" type="sibTrans" cxnId="{D822B62C-B778-4A77-B95E-4F58613BAE81}">
      <dgm:prSet/>
      <dgm:spPr/>
      <dgm:t>
        <a:bodyPr/>
        <a:lstStyle/>
        <a:p>
          <a:endParaRPr lang="en-US"/>
        </a:p>
      </dgm:t>
    </dgm:pt>
    <dgm:pt modelId="{6D637604-EB16-4C5D-AB5E-EC932963DB9E}" type="pres">
      <dgm:prSet presAssocID="{00804739-27F2-44D1-8D1B-2B2945958E2B}" presName="linear" presStyleCnt="0">
        <dgm:presLayoutVars>
          <dgm:animLvl val="lvl"/>
          <dgm:resizeHandles val="exact"/>
        </dgm:presLayoutVars>
      </dgm:prSet>
      <dgm:spPr/>
      <dgm:t>
        <a:bodyPr/>
        <a:lstStyle/>
        <a:p>
          <a:endParaRPr lang="en-US"/>
        </a:p>
      </dgm:t>
    </dgm:pt>
    <dgm:pt modelId="{11C14B76-46D4-4D51-BC69-F8300CE126DC}" type="pres">
      <dgm:prSet presAssocID="{B94A3819-5E8C-4DEA-B9FE-13DCB5104184}" presName="parentText" presStyleLbl="node1" presStyleIdx="0" presStyleCnt="1">
        <dgm:presLayoutVars>
          <dgm:chMax val="0"/>
          <dgm:bulletEnabled val="1"/>
        </dgm:presLayoutVars>
      </dgm:prSet>
      <dgm:spPr/>
      <dgm:t>
        <a:bodyPr/>
        <a:lstStyle/>
        <a:p>
          <a:endParaRPr lang="en-US"/>
        </a:p>
      </dgm:t>
    </dgm:pt>
  </dgm:ptLst>
  <dgm:cxnLst>
    <dgm:cxn modelId="{AF1CCBAB-3355-4665-BFBC-2FA652DBBE12}" type="presOf" srcId="{B94A3819-5E8C-4DEA-B9FE-13DCB5104184}" destId="{11C14B76-46D4-4D51-BC69-F8300CE126DC}" srcOrd="0" destOrd="0" presId="urn:microsoft.com/office/officeart/2005/8/layout/vList2"/>
    <dgm:cxn modelId="{D822B62C-B778-4A77-B95E-4F58613BAE81}" srcId="{00804739-27F2-44D1-8D1B-2B2945958E2B}" destId="{B94A3819-5E8C-4DEA-B9FE-13DCB5104184}" srcOrd="0" destOrd="0" parTransId="{BEBF4A7A-CDF2-4E98-98C6-FCD3E223E3D5}" sibTransId="{C7E06071-8ED0-41BE-98F7-6B743B872794}"/>
    <dgm:cxn modelId="{5EE1E3F1-2852-48DF-AA93-086D47FA67DB}" type="presOf" srcId="{00804739-27F2-44D1-8D1B-2B2945958E2B}" destId="{6D637604-EB16-4C5D-AB5E-EC932963DB9E}" srcOrd="0" destOrd="0" presId="urn:microsoft.com/office/officeart/2005/8/layout/vList2"/>
    <dgm:cxn modelId="{8EDE2926-5F51-4F4F-B00E-CE97620B8E59}" type="presParOf" srcId="{6D637604-EB16-4C5D-AB5E-EC932963DB9E}" destId="{11C14B76-46D4-4D51-BC69-F8300CE126D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E320E2-5A05-484D-8729-89E2D67DED5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A941EF8-E29A-454A-81AC-0F0583DFB067}">
      <dgm:prSet/>
      <dgm:spPr>
        <a:solidFill>
          <a:schemeClr val="accent1">
            <a:lumMod val="90000"/>
          </a:schemeClr>
        </a:solidFill>
        <a:ln>
          <a:solidFill>
            <a:schemeClr val="accent1"/>
          </a:solidFill>
        </a:ln>
      </dgm:spPr>
      <dgm:t>
        <a:bodyPr/>
        <a:lstStyle/>
        <a:p>
          <a:pPr rtl="0"/>
          <a:r>
            <a:rPr lang="en-US" dirty="0" smtClean="0">
              <a:solidFill>
                <a:schemeClr val="accent2"/>
              </a:solidFill>
            </a:rPr>
            <a:t>The Trypanosomes</a:t>
          </a:r>
          <a:endParaRPr lang="en-US" dirty="0">
            <a:solidFill>
              <a:schemeClr val="accent2"/>
            </a:solidFill>
          </a:endParaRPr>
        </a:p>
      </dgm:t>
    </dgm:pt>
    <dgm:pt modelId="{09419737-78E6-489E-8541-695BDE595745}" type="parTrans" cxnId="{24CEC4EF-C05A-458F-868D-B77B105AFA95}">
      <dgm:prSet/>
      <dgm:spPr/>
      <dgm:t>
        <a:bodyPr/>
        <a:lstStyle/>
        <a:p>
          <a:endParaRPr lang="en-US"/>
        </a:p>
      </dgm:t>
    </dgm:pt>
    <dgm:pt modelId="{193A55AA-E026-4A29-A6BE-28D3B94515D4}" type="sibTrans" cxnId="{24CEC4EF-C05A-458F-868D-B77B105AFA95}">
      <dgm:prSet/>
      <dgm:spPr/>
      <dgm:t>
        <a:bodyPr/>
        <a:lstStyle/>
        <a:p>
          <a:endParaRPr lang="en-US"/>
        </a:p>
      </dgm:t>
    </dgm:pt>
    <dgm:pt modelId="{37AEEF79-CA1E-4FA3-9952-4E0E87167D57}" type="pres">
      <dgm:prSet presAssocID="{66E320E2-5A05-484D-8729-89E2D67DED5A}" presName="linear" presStyleCnt="0">
        <dgm:presLayoutVars>
          <dgm:animLvl val="lvl"/>
          <dgm:resizeHandles val="exact"/>
        </dgm:presLayoutVars>
      </dgm:prSet>
      <dgm:spPr/>
      <dgm:t>
        <a:bodyPr/>
        <a:lstStyle/>
        <a:p>
          <a:endParaRPr lang="en-US"/>
        </a:p>
      </dgm:t>
    </dgm:pt>
    <dgm:pt modelId="{7DB03F98-2205-4120-95B7-CAFB06F4DF11}" type="pres">
      <dgm:prSet presAssocID="{0A941EF8-E29A-454A-81AC-0F0583DFB067}" presName="parentText" presStyleLbl="node1" presStyleIdx="0" presStyleCnt="1">
        <dgm:presLayoutVars>
          <dgm:chMax val="0"/>
          <dgm:bulletEnabled val="1"/>
        </dgm:presLayoutVars>
      </dgm:prSet>
      <dgm:spPr/>
      <dgm:t>
        <a:bodyPr/>
        <a:lstStyle/>
        <a:p>
          <a:endParaRPr lang="en-US"/>
        </a:p>
      </dgm:t>
    </dgm:pt>
  </dgm:ptLst>
  <dgm:cxnLst>
    <dgm:cxn modelId="{495066F1-8D8B-43A4-A06D-3B7562162648}" type="presOf" srcId="{0A941EF8-E29A-454A-81AC-0F0583DFB067}" destId="{7DB03F98-2205-4120-95B7-CAFB06F4DF11}" srcOrd="0" destOrd="0" presId="urn:microsoft.com/office/officeart/2005/8/layout/vList2"/>
    <dgm:cxn modelId="{24CEC4EF-C05A-458F-868D-B77B105AFA95}" srcId="{66E320E2-5A05-484D-8729-89E2D67DED5A}" destId="{0A941EF8-E29A-454A-81AC-0F0583DFB067}" srcOrd="0" destOrd="0" parTransId="{09419737-78E6-489E-8541-695BDE595745}" sibTransId="{193A55AA-E026-4A29-A6BE-28D3B94515D4}"/>
    <dgm:cxn modelId="{A01A4E22-74E2-4C8C-9911-4EE9D43B62D3}" type="presOf" srcId="{66E320E2-5A05-484D-8729-89E2D67DED5A}" destId="{37AEEF79-CA1E-4FA3-9952-4E0E87167D57}" srcOrd="0" destOrd="0" presId="urn:microsoft.com/office/officeart/2005/8/layout/vList2"/>
    <dgm:cxn modelId="{A8BF9247-1540-46F3-BF16-D7BB3E72CC7D}" type="presParOf" srcId="{37AEEF79-CA1E-4FA3-9952-4E0E87167D57}" destId="{7DB03F98-2205-4120-95B7-CAFB06F4DF1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5E64B-9D4F-403F-A7BE-57BE0215E8CA}">
      <dsp:nvSpPr>
        <dsp:cNvPr id="0" name=""/>
        <dsp:cNvSpPr/>
      </dsp:nvSpPr>
      <dsp:spPr>
        <a:xfrm>
          <a:off x="2248346" y="2641"/>
          <a:ext cx="3275707" cy="1637853"/>
        </a:xfrm>
        <a:prstGeom prst="roundRect">
          <a:avLst>
            <a:gd name="adj" fmla="val 10000"/>
          </a:avLst>
        </a:prstGeom>
        <a:solidFill>
          <a:srgbClr val="99FF33"/>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rtl="0">
            <a:lnSpc>
              <a:spcPct val="90000"/>
            </a:lnSpc>
            <a:spcBef>
              <a:spcPct val="0"/>
            </a:spcBef>
            <a:spcAft>
              <a:spcPct val="35000"/>
            </a:spcAft>
          </a:pPr>
          <a:r>
            <a:rPr lang="en-US" sz="3600" kern="1200" dirty="0" smtClean="0">
              <a:solidFill>
                <a:schemeClr val="tx1"/>
              </a:solidFill>
            </a:rPr>
            <a:t>Flagellates</a:t>
          </a:r>
          <a:endParaRPr lang="en-US" sz="3600" kern="1200" dirty="0">
            <a:solidFill>
              <a:schemeClr val="tx1"/>
            </a:solidFill>
          </a:endParaRPr>
        </a:p>
      </dsp:txBody>
      <dsp:txXfrm>
        <a:off x="2296317" y="50612"/>
        <a:ext cx="3179765" cy="1541911"/>
      </dsp:txXfrm>
    </dsp:sp>
    <dsp:sp modelId="{57D3784D-9215-4991-A0CC-0C29681186B7}">
      <dsp:nvSpPr>
        <dsp:cNvPr id="0" name=""/>
        <dsp:cNvSpPr/>
      </dsp:nvSpPr>
      <dsp:spPr>
        <a:xfrm>
          <a:off x="380996" y="2057394"/>
          <a:ext cx="3275707" cy="1637853"/>
        </a:xfrm>
        <a:prstGeom prst="roundRect">
          <a:avLst>
            <a:gd name="adj" fmla="val 10000"/>
          </a:avLst>
        </a:prstGeom>
        <a:solidFill>
          <a:schemeClr val="accent1">
            <a:lumMod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en-US" sz="3200" kern="1200" dirty="0" smtClean="0">
              <a:solidFill>
                <a:schemeClr val="tx1"/>
              </a:solidFill>
            </a:rPr>
            <a:t>Luminal (intestinal, urogenital&amp; oral) flagellates</a:t>
          </a:r>
          <a:endParaRPr lang="en-US" sz="3200" kern="1200" dirty="0">
            <a:solidFill>
              <a:schemeClr val="tx1"/>
            </a:solidFill>
          </a:endParaRPr>
        </a:p>
      </dsp:txBody>
      <dsp:txXfrm>
        <a:off x="428967" y="2105365"/>
        <a:ext cx="3179765" cy="1541911"/>
      </dsp:txXfrm>
    </dsp:sp>
    <dsp:sp modelId="{E57DC290-818B-4D44-955D-98C547B18A5A}">
      <dsp:nvSpPr>
        <dsp:cNvPr id="0" name=""/>
        <dsp:cNvSpPr/>
      </dsp:nvSpPr>
      <dsp:spPr>
        <a:xfrm>
          <a:off x="3962392" y="1981201"/>
          <a:ext cx="3275707" cy="1637853"/>
        </a:xfrm>
        <a:prstGeom prst="roundRect">
          <a:avLst>
            <a:gd name="adj" fmla="val 10000"/>
          </a:avLst>
        </a:prstGeom>
        <a:solidFill>
          <a:schemeClr val="accent1">
            <a:lumMod val="90000"/>
          </a:schemeClr>
        </a:solidFill>
        <a:ln w="25400" cap="flat" cmpd="sng" algn="ctr">
          <a:solidFill>
            <a:srgbClr val="002060"/>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2860" tIns="22860" rIns="22860" bIns="22860" numCol="1" spcCol="1270" anchor="ctr" anchorCtr="0">
          <a:noAutofit/>
        </a:bodyPr>
        <a:lstStyle/>
        <a:p>
          <a:pPr lvl="0" algn="ctr" defTabSz="1600200" rtl="0">
            <a:lnSpc>
              <a:spcPct val="90000"/>
            </a:lnSpc>
            <a:spcBef>
              <a:spcPct val="0"/>
            </a:spcBef>
            <a:spcAft>
              <a:spcPct val="35000"/>
            </a:spcAft>
          </a:pPr>
          <a:r>
            <a:rPr lang="en-US" sz="3600" kern="1200" dirty="0" smtClean="0">
              <a:solidFill>
                <a:schemeClr val="tx1"/>
              </a:solidFill>
            </a:rPr>
            <a:t>Haem(blood &amp; tissue) flagellates</a:t>
          </a:r>
          <a:endParaRPr lang="en-US" sz="3600" kern="1200" dirty="0">
            <a:solidFill>
              <a:schemeClr val="tx1"/>
            </a:solidFill>
          </a:endParaRPr>
        </a:p>
      </dsp:txBody>
      <dsp:txXfrm>
        <a:off x="4010363" y="2029172"/>
        <a:ext cx="3179765" cy="15419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14B76-46D4-4D51-BC69-F8300CE126DC}">
      <dsp:nvSpPr>
        <dsp:cNvPr id="0" name=""/>
        <dsp:cNvSpPr/>
      </dsp:nvSpPr>
      <dsp:spPr>
        <a:xfrm>
          <a:off x="0" y="3469"/>
          <a:ext cx="7772400" cy="146308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lvl="0" algn="l" defTabSz="2711450" rtl="0">
            <a:lnSpc>
              <a:spcPct val="90000"/>
            </a:lnSpc>
            <a:spcBef>
              <a:spcPct val="0"/>
            </a:spcBef>
            <a:spcAft>
              <a:spcPct val="35000"/>
            </a:spcAft>
          </a:pPr>
          <a:r>
            <a:rPr lang="en-US" sz="6100" kern="1200" dirty="0" err="1" smtClean="0"/>
            <a:t>Urogenital</a:t>
          </a:r>
          <a:r>
            <a:rPr lang="en-US" sz="6100" kern="1200" dirty="0" smtClean="0"/>
            <a:t> flagellates</a:t>
          </a:r>
          <a:endParaRPr lang="en-US" sz="6100" kern="1200" dirty="0"/>
        </a:p>
      </dsp:txBody>
      <dsp:txXfrm>
        <a:off x="71422" y="74891"/>
        <a:ext cx="7629556" cy="13202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03F98-2205-4120-95B7-CAFB06F4DF11}">
      <dsp:nvSpPr>
        <dsp:cNvPr id="0" name=""/>
        <dsp:cNvSpPr/>
      </dsp:nvSpPr>
      <dsp:spPr>
        <a:xfrm>
          <a:off x="0" y="9612"/>
          <a:ext cx="7772400" cy="1450799"/>
        </a:xfrm>
        <a:prstGeom prst="roundRect">
          <a:avLst/>
        </a:prstGeom>
        <a:solidFill>
          <a:schemeClr val="accent1">
            <a:lumMod val="9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lvl="0" algn="l" defTabSz="2755900" rtl="0">
            <a:lnSpc>
              <a:spcPct val="90000"/>
            </a:lnSpc>
            <a:spcBef>
              <a:spcPct val="0"/>
            </a:spcBef>
            <a:spcAft>
              <a:spcPct val="35000"/>
            </a:spcAft>
          </a:pPr>
          <a:r>
            <a:rPr lang="en-US" sz="6200" kern="1200" dirty="0" smtClean="0">
              <a:solidFill>
                <a:schemeClr val="accent2"/>
              </a:solidFill>
            </a:rPr>
            <a:t>The Trypanosomes</a:t>
          </a:r>
          <a:endParaRPr lang="en-US" sz="6200" kern="1200" dirty="0">
            <a:solidFill>
              <a:schemeClr val="accent2"/>
            </a:solidFill>
          </a:endParaRPr>
        </a:p>
      </dsp:txBody>
      <dsp:txXfrm>
        <a:off x="70822" y="80434"/>
        <a:ext cx="7630756" cy="130915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E63AFF-854A-44C8-A96E-D87C13C31502}" type="datetimeFigureOut">
              <a:rPr lang="en-US" smtClean="0"/>
              <a:t>5/21/2020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86960-4BF6-4079-92BA-61857C034BAD}" type="slidenum">
              <a:rPr lang="en-US" smtClean="0"/>
              <a:t>‹#›</a:t>
            </a:fld>
            <a:endParaRPr lang="en-US"/>
          </a:p>
        </p:txBody>
      </p:sp>
    </p:spTree>
    <p:extLst>
      <p:ext uri="{BB962C8B-B14F-4D97-AF65-F5344CB8AC3E}">
        <p14:creationId xmlns:p14="http://schemas.microsoft.com/office/powerpoint/2010/main" val="1934813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who.int/entity/leishmaniasis/leishmaniasis_maps/en"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573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D6B5193C-25D6-49DA-8843-A5AFF18E7583}" type="slidenum">
              <a:rPr lang="en-US" sz="1100">
                <a:solidFill>
                  <a:prstClr val="black"/>
                </a:solidFill>
              </a:rPr>
              <a:pPr/>
              <a:t>1</a:t>
            </a:fld>
            <a:endParaRPr lang="en-US" sz="1100">
              <a:solidFill>
                <a:prstClr val="black"/>
              </a:solidFill>
            </a:endParaRPr>
          </a:p>
        </p:txBody>
      </p:sp>
    </p:spTree>
    <p:extLst>
      <p:ext uri="{BB962C8B-B14F-4D97-AF65-F5344CB8AC3E}">
        <p14:creationId xmlns:p14="http://schemas.microsoft.com/office/powerpoint/2010/main" val="2607753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 </a:t>
            </a:r>
            <a:r>
              <a:rPr lang="en-US" sz="1200" i="1" kern="1200" dirty="0" err="1" smtClean="0">
                <a:solidFill>
                  <a:schemeClr val="tx1"/>
                </a:solidFill>
                <a:effectLst/>
                <a:latin typeface="+mn-lt"/>
                <a:ea typeface="+mn-ea"/>
                <a:cs typeface="+mn-cs"/>
              </a:rPr>
              <a:t>Pifanoi</a:t>
            </a:r>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 </a:t>
            </a:r>
            <a:r>
              <a:rPr lang="en-US" sz="1200" i="1" kern="1200" dirty="0" err="1" smtClean="0">
                <a:solidFill>
                  <a:schemeClr val="tx1"/>
                </a:solidFill>
                <a:effectLst/>
                <a:latin typeface="+mn-lt"/>
                <a:ea typeface="+mn-ea"/>
                <a:cs typeface="+mn-cs"/>
              </a:rPr>
              <a:t>gerbill</a:t>
            </a: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F8588E97-7FA8-4E2A-829A-C222E0080C2C}"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151643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0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anose="05000000000000000000" pitchFamily="2" charset="2"/>
              <a:buChar char="ü"/>
            </a:pPr>
            <a:r>
              <a:rPr lang="en-US" dirty="0" smtClean="0"/>
              <a:t>Most of the affected countries are in tropics and sub tropics </a:t>
            </a:r>
          </a:p>
          <a:p>
            <a:r>
              <a:rPr lang="en-US" u="sng" dirty="0" smtClean="0">
                <a:hlinkClick r:id="rId3"/>
              </a:rPr>
              <a:t>90% of all visceral leishmaniasis (VL) cases occur</a:t>
            </a:r>
            <a:r>
              <a:rPr lang="en-US" dirty="0" smtClean="0"/>
              <a:t> in Bangladesh, Brazil, India, Nepal and Sudan; </a:t>
            </a:r>
          </a:p>
          <a:p>
            <a:r>
              <a:rPr lang="en-US" dirty="0" smtClean="0"/>
              <a:t>90% of </a:t>
            </a:r>
            <a:r>
              <a:rPr lang="en-US" dirty="0" err="1" smtClean="0"/>
              <a:t>mucocutaneous</a:t>
            </a:r>
            <a:r>
              <a:rPr lang="en-US" dirty="0" smtClean="0"/>
              <a:t> leishmaniasis (MCL) occurs in Bolivia, Brazil and Peru</a:t>
            </a:r>
          </a:p>
          <a:p>
            <a:r>
              <a:rPr lang="en-US" u="sng" dirty="0" smtClean="0">
                <a:hlinkClick r:id="rId3"/>
              </a:rPr>
              <a:t>90% of cutaneous leishmaniasis (CL) cases occur</a:t>
            </a:r>
            <a:r>
              <a:rPr lang="en-US" dirty="0" smtClean="0"/>
              <a:t> in Afghanistan, Brazil, Iran, Peru, Saudi Arabia and Syria.</a:t>
            </a:r>
          </a:p>
          <a:p>
            <a:endParaRPr lang="en-US" dirty="0" smtClean="0"/>
          </a:p>
          <a:p>
            <a:pPr>
              <a:buFont typeface="Wingdings" panose="05000000000000000000" pitchFamily="2" charset="2"/>
              <a:buChar char="ü"/>
            </a:pPr>
            <a:r>
              <a:rPr lang="en-US" dirty="0" smtClean="0"/>
              <a:t>leishmaniasis are related to environmental changes such as deforestation, building of dams, new irrigation schemes, urbanization and migration of non-immune people to endemic areas. They seriously hamper socioeconomic progress. Epidemics have significantly delayed the implementation of numerous development </a:t>
            </a:r>
            <a:r>
              <a:rPr lang="en-US" dirty="0" err="1" smtClean="0"/>
              <a:t>programmes</a:t>
            </a:r>
            <a:r>
              <a:rPr lang="en-US" dirty="0" smtClean="0"/>
              <a:t>.</a:t>
            </a:r>
          </a:p>
          <a:p>
            <a:endParaRPr lang="en-US" dirty="0" smtClean="0"/>
          </a:p>
        </p:txBody>
      </p:sp>
      <p:sp>
        <p:nvSpPr>
          <p:cNvPr id="580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5E87D36F-2B70-46F3-B86B-942D8E210EEB}" type="slidenum">
              <a:rPr lang="en-US" sz="1100">
                <a:solidFill>
                  <a:prstClr val="black"/>
                </a:solidFill>
              </a:rPr>
              <a:pPr/>
              <a:t>76</a:t>
            </a:fld>
            <a:endParaRPr lang="en-US" sz="1100">
              <a:solidFill>
                <a:prstClr val="black"/>
              </a:solidFill>
            </a:endParaRPr>
          </a:p>
        </p:txBody>
      </p:sp>
    </p:spTree>
    <p:extLst>
      <p:ext uri="{BB962C8B-B14F-4D97-AF65-F5344CB8AC3E}">
        <p14:creationId xmlns:p14="http://schemas.microsoft.com/office/powerpoint/2010/main" val="876266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FCA3C7EF-53CD-452F-B986-291BBCA59DD0}" type="slidenum">
              <a:rPr lang="en-US" altLang="en-US">
                <a:solidFill>
                  <a:srgbClr val="000000"/>
                </a:solidFill>
              </a:rPr>
              <a:pPr/>
              <a:t>78</a:t>
            </a:fld>
            <a:endParaRPr lang="en-US" altLang="en-US">
              <a:solidFill>
                <a:srgbClr val="000000"/>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912163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1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visceral leishmaniasis (VL) and is widely distributed throughout the lowlands of north-western Ethiopia.</a:t>
            </a:r>
          </a:p>
        </p:txBody>
      </p:sp>
      <p:sp>
        <p:nvSpPr>
          <p:cNvPr id="581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B9247BDD-0328-4E72-9205-6843736A7029}" type="slidenum">
              <a:rPr lang="en-US" sz="1100">
                <a:solidFill>
                  <a:prstClr val="black"/>
                </a:solidFill>
              </a:rPr>
              <a:pPr/>
              <a:t>81</a:t>
            </a:fld>
            <a:endParaRPr lang="en-US" sz="1100">
              <a:solidFill>
                <a:prstClr val="black"/>
              </a:solidFill>
            </a:endParaRPr>
          </a:p>
        </p:txBody>
      </p:sp>
    </p:spTree>
    <p:extLst>
      <p:ext uri="{BB962C8B-B14F-4D97-AF65-F5344CB8AC3E}">
        <p14:creationId xmlns:p14="http://schemas.microsoft.com/office/powerpoint/2010/main" val="1744877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90040B51-430D-4EE8-A36E-F78C38AC80AC}" type="slidenum">
              <a:rPr lang="en-US" sz="1100">
                <a:solidFill>
                  <a:prstClr val="black"/>
                </a:solidFill>
              </a:rPr>
              <a:pPr/>
              <a:t>83</a:t>
            </a:fld>
            <a:endParaRPr lang="en-US" sz="1100">
              <a:solidFill>
                <a:prstClr val="black"/>
              </a:solidFill>
            </a:endParaRPr>
          </a:p>
        </p:txBody>
      </p:sp>
      <p:sp>
        <p:nvSpPr>
          <p:cNvPr id="582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2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846820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1C7F91FB-2189-47D8-8AD8-A5B7356FD56B}" type="slidenum">
              <a:rPr lang="en-US" altLang="en-US">
                <a:solidFill>
                  <a:srgbClr val="000000"/>
                </a:solidFill>
              </a:rPr>
              <a:pPr/>
              <a:t>86</a:t>
            </a:fld>
            <a:endParaRPr lang="en-US" altLang="en-US">
              <a:solidFill>
                <a:srgbClr val="000000"/>
              </a:solidFill>
            </a:endParaRPr>
          </a:p>
        </p:txBody>
      </p:sp>
      <p:sp>
        <p:nvSpPr>
          <p:cNvPr id="65539" name="Rectangle 2"/>
          <p:cNvSpPr>
            <a:spLocks noGrp="1" noRot="1" noChangeAspect="1" noChangeArrowheads="1" noTextEdit="1"/>
          </p:cNvSpPr>
          <p:nvPr>
            <p:ph type="sldImg"/>
          </p:nvPr>
        </p:nvSpPr>
        <p:spPr>
          <a:xfrm>
            <a:off x="1189038" y="701675"/>
            <a:ext cx="4632325" cy="3475038"/>
          </a:xfrm>
          <a:ln w="12700" cap="flat">
            <a:solidFill>
              <a:schemeClr val="tx1"/>
            </a:solidFill>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24" tIns="46913" rIns="93824" bIns="46913"/>
          <a:lstStyle/>
          <a:p>
            <a:endParaRPr lang="zh-CN" altLang="en-US" smtClean="0">
              <a:latin typeface="Arial" panose="020B0604020202020204" pitchFamily="34" charset="0"/>
            </a:endParaRPr>
          </a:p>
        </p:txBody>
      </p:sp>
    </p:spTree>
    <p:extLst>
      <p:ext uri="{BB962C8B-B14F-4D97-AF65-F5344CB8AC3E}">
        <p14:creationId xmlns:p14="http://schemas.microsoft.com/office/powerpoint/2010/main" val="1900416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smtClean="0"/>
              <a:t>When the </a:t>
            </a:r>
            <a:r>
              <a:rPr lang="en-US" sz="1200" dirty="0" err="1" smtClean="0"/>
              <a:t>sandfly</a:t>
            </a:r>
            <a:r>
              <a:rPr lang="en-US" sz="1200" dirty="0" smtClean="0"/>
              <a:t> takes a blood meal the valve cannot close and blood moves back into the mouthparts and the bite wound. </a:t>
            </a:r>
          </a:p>
          <a:p>
            <a:pPr algn="just"/>
            <a:r>
              <a:rPr lang="en-US" sz="1200" dirty="0" smtClean="0"/>
              <a:t>This regurgitation like activity results in an expulsion of </a:t>
            </a:r>
            <a:r>
              <a:rPr lang="en-US" sz="1200" dirty="0" err="1" smtClean="0"/>
              <a:t>promasitigotes</a:t>
            </a:r>
            <a:r>
              <a:rPr lang="en-US" sz="1200" dirty="0" smtClean="0"/>
              <a:t> from the anterior portions of the </a:t>
            </a:r>
            <a:r>
              <a:rPr lang="en-US" sz="1200" dirty="0" err="1" smtClean="0"/>
              <a:t>sandfly</a:t>
            </a:r>
            <a:r>
              <a:rPr lang="en-US" sz="1200" dirty="0" smtClean="0"/>
              <a:t> gut into the bite wound of the mammalian host.</a:t>
            </a:r>
          </a:p>
          <a:p>
            <a:endParaRPr lang="en-US" dirty="0"/>
          </a:p>
        </p:txBody>
      </p:sp>
      <p:sp>
        <p:nvSpPr>
          <p:cNvPr id="4" name="Slide Number Placeholder 3"/>
          <p:cNvSpPr>
            <a:spLocks noGrp="1"/>
          </p:cNvSpPr>
          <p:nvPr>
            <p:ph type="sldNum" sz="quarter" idx="10"/>
          </p:nvPr>
        </p:nvSpPr>
        <p:spPr/>
        <p:txBody>
          <a:bodyPr/>
          <a:lstStyle/>
          <a:p>
            <a:fld id="{F8588E97-7FA8-4E2A-829A-C222E0080C2C}"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1785841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4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Entrance into the host and establishment of infection by </a:t>
            </a:r>
            <a:r>
              <a:rPr lang="en-US" dirty="0" err="1" smtClean="0"/>
              <a:t>leishmanias</a:t>
            </a:r>
            <a:r>
              <a:rPr lang="en-US" dirty="0" smtClean="0"/>
              <a:t> is enhanced by saliva from the vector. Early experiments showed that the probability of infection as well as the increases in the numbers of amastigotes was many times greater when sand fly saliva was administered with the promastigotes</a:t>
            </a:r>
          </a:p>
        </p:txBody>
      </p:sp>
      <p:sp>
        <p:nvSpPr>
          <p:cNvPr id="584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061420-28E9-426F-9157-1C52594D35B5}" type="slidenum">
              <a:rPr lang="en-US" sz="1100">
                <a:solidFill>
                  <a:prstClr val="black"/>
                </a:solidFill>
              </a:rPr>
              <a:pPr/>
              <a:t>92</a:t>
            </a:fld>
            <a:endParaRPr lang="en-US" sz="1100">
              <a:solidFill>
                <a:prstClr val="black"/>
              </a:solidFill>
            </a:endParaRPr>
          </a:p>
        </p:txBody>
      </p:sp>
    </p:spTree>
    <p:extLst>
      <p:ext uri="{BB962C8B-B14F-4D97-AF65-F5344CB8AC3E}">
        <p14:creationId xmlns:p14="http://schemas.microsoft.com/office/powerpoint/2010/main" val="2982757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5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anose="05000000000000000000" pitchFamily="2" charset="2"/>
              <a:buNone/>
            </a:pPr>
            <a:r>
              <a:rPr lang="en-US" dirty="0" smtClean="0"/>
              <a:t> </a:t>
            </a:r>
          </a:p>
          <a:p>
            <a:pPr>
              <a:buFont typeface="Wingdings" panose="05000000000000000000" pitchFamily="2" charset="2"/>
              <a:buChar char="Ø"/>
            </a:pPr>
            <a:r>
              <a:rPr lang="en-US" dirty="0" smtClean="0"/>
              <a:t>The promastigotes are engulfed by macrophages and contained in a so-called </a:t>
            </a:r>
            <a:r>
              <a:rPr lang="en-US" b="1" dirty="0" smtClean="0"/>
              <a:t>phagosome.</a:t>
            </a:r>
            <a:r>
              <a:rPr lang="en-US" dirty="0" smtClean="0"/>
              <a:t> The phagosome, in turn, fuses with a lysosome to form a </a:t>
            </a:r>
            <a:r>
              <a:rPr lang="en-US" b="1" dirty="0" err="1" smtClean="0"/>
              <a:t>phagolysosome</a:t>
            </a:r>
            <a:r>
              <a:rPr lang="en-US" dirty="0" smtClean="0"/>
              <a:t>. These organelles contain numerous enzymes, which normally break down organic compounds. As the promastigotes transform into amastigotes, they produce an </a:t>
            </a:r>
            <a:r>
              <a:rPr lang="en-US" b="1" dirty="0" smtClean="0"/>
              <a:t>arsenal </a:t>
            </a:r>
            <a:r>
              <a:rPr lang="en-US" dirty="0" smtClean="0"/>
              <a:t>of compounds to counter </a:t>
            </a:r>
            <a:r>
              <a:rPr lang="en-US" dirty="0" err="1" smtClean="0"/>
              <a:t>lysosomal</a:t>
            </a:r>
            <a:r>
              <a:rPr lang="en-US" dirty="0" smtClean="0"/>
              <a:t> enzymes such as catalase, superoxide dismutase, and glutathione peroxidase. The </a:t>
            </a:r>
            <a:r>
              <a:rPr lang="en-US" b="1" dirty="0" err="1" smtClean="0"/>
              <a:t>gp</a:t>
            </a:r>
            <a:r>
              <a:rPr lang="en-US" b="1" dirty="0" smtClean="0"/>
              <a:t> 63 </a:t>
            </a:r>
            <a:r>
              <a:rPr lang="en-US" dirty="0" smtClean="0"/>
              <a:t>molecule inactivates </a:t>
            </a:r>
            <a:r>
              <a:rPr lang="en-US" dirty="0" err="1" smtClean="0"/>
              <a:t>proteolytic</a:t>
            </a:r>
            <a:r>
              <a:rPr lang="en-US" dirty="0" smtClean="0"/>
              <a:t> enzymes and </a:t>
            </a:r>
            <a:r>
              <a:rPr lang="en-US" b="1" dirty="0" smtClean="0"/>
              <a:t>LPG </a:t>
            </a:r>
            <a:r>
              <a:rPr lang="en-US" dirty="0" smtClean="0"/>
              <a:t>protects against other enzymes.  </a:t>
            </a:r>
          </a:p>
          <a:p>
            <a:endParaRPr lang="en-US" dirty="0" smtClean="0"/>
          </a:p>
        </p:txBody>
      </p:sp>
      <p:sp>
        <p:nvSpPr>
          <p:cNvPr id="585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BCDFA3AF-80F8-4B34-9ACF-029CDC514865}" type="slidenum">
              <a:rPr lang="en-US" sz="1100">
                <a:solidFill>
                  <a:prstClr val="black"/>
                </a:solidFill>
              </a:rPr>
              <a:pPr/>
              <a:t>93</a:t>
            </a:fld>
            <a:endParaRPr lang="en-US" sz="1100">
              <a:solidFill>
                <a:prstClr val="black"/>
              </a:solidFill>
            </a:endParaRPr>
          </a:p>
        </p:txBody>
      </p:sp>
    </p:spTree>
    <p:extLst>
      <p:ext uri="{BB962C8B-B14F-4D97-AF65-F5344CB8AC3E}">
        <p14:creationId xmlns:p14="http://schemas.microsoft.com/office/powerpoint/2010/main" val="501472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FF0000"/>
                </a:solidFill>
              </a:rPr>
              <a:t>dry, crusted/scabbed appearance</a:t>
            </a:r>
          </a:p>
          <a:p>
            <a:endParaRPr lang="en-US" dirty="0"/>
          </a:p>
        </p:txBody>
      </p:sp>
      <p:sp>
        <p:nvSpPr>
          <p:cNvPr id="4" name="Slide Number Placeholder 3"/>
          <p:cNvSpPr>
            <a:spLocks noGrp="1"/>
          </p:cNvSpPr>
          <p:nvPr>
            <p:ph type="sldNum" sz="quarter" idx="10"/>
          </p:nvPr>
        </p:nvSpPr>
        <p:spPr/>
        <p:txBody>
          <a:bodyPr/>
          <a:lstStyle/>
          <a:p>
            <a:fld id="{F8588E97-7FA8-4E2A-829A-C222E0080C2C}"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591927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0"/>
              </a:spcBef>
              <a:spcAft>
                <a:spcPct val="0"/>
              </a:spcAft>
            </a:pPr>
            <a:r>
              <a:rPr lang="en-US" sz="2400" dirty="0">
                <a:solidFill>
                  <a:srgbClr val="000000"/>
                </a:solidFill>
                <a:latin typeface="Tahoma" panose="020B0604030504040204" pitchFamily="34" charset="0"/>
                <a:cs typeface="Tahoma" panose="020B0604030504040204" pitchFamily="34" charset="0"/>
                <a:sym typeface="Symbol" panose="05050102010706020507" pitchFamily="18" charset="2"/>
              </a:rPr>
              <a:t>Other structures: </a:t>
            </a:r>
          </a:p>
          <a:p>
            <a:pPr lvl="1" eaLnBrk="0" fontAlgn="base" hangingPunct="0">
              <a:spcBef>
                <a:spcPct val="0"/>
              </a:spcBef>
              <a:spcAft>
                <a:spcPct val="0"/>
              </a:spcAft>
              <a:buFontTx/>
              <a:buChar char="•"/>
            </a:pPr>
            <a:r>
              <a:rPr lang="en-US" sz="2400" dirty="0">
                <a:solidFill>
                  <a:srgbClr val="000000"/>
                </a:solidFill>
                <a:latin typeface="Tahoma" panose="020B0604030504040204" pitchFamily="34" charset="0"/>
                <a:cs typeface="Tahoma" panose="020B0604030504040204" pitchFamily="34" charset="0"/>
                <a:sym typeface="Symbol" panose="05050102010706020507" pitchFamily="18" charset="2"/>
              </a:rPr>
              <a:t>Two or four median bodies, </a:t>
            </a:r>
            <a:r>
              <a:rPr lang="en-US" sz="2400" dirty="0" err="1">
                <a:solidFill>
                  <a:srgbClr val="000000"/>
                </a:solidFill>
                <a:latin typeface="Tahoma" panose="020B0604030504040204" pitchFamily="34" charset="0"/>
                <a:cs typeface="Tahoma" panose="020B0604030504040204" pitchFamily="34" charset="0"/>
                <a:sym typeface="Symbol" panose="05050102010706020507" pitchFamily="18" charset="2"/>
              </a:rPr>
              <a:t>axonem</a:t>
            </a:r>
            <a:r>
              <a:rPr lang="en-US" sz="2400" dirty="0">
                <a:solidFill>
                  <a:srgbClr val="000000"/>
                </a:solidFill>
                <a:latin typeface="Tahoma" panose="020B0604030504040204" pitchFamily="34" charset="0"/>
                <a:cs typeface="Tahoma" panose="020B0604030504040204" pitchFamily="34" charset="0"/>
                <a:sym typeface="Symbol" panose="05050102010706020507" pitchFamily="18" charset="2"/>
              </a:rPr>
              <a:t> and other remnant  organelles of the trophozoite are also found inside</a:t>
            </a:r>
          </a:p>
          <a:p>
            <a:endParaRPr lang="en-US" dirty="0"/>
          </a:p>
        </p:txBody>
      </p:sp>
      <p:sp>
        <p:nvSpPr>
          <p:cNvPr id="4" name="Slide Number Placeholder 3"/>
          <p:cNvSpPr>
            <a:spLocks noGrp="1"/>
          </p:cNvSpPr>
          <p:nvPr>
            <p:ph type="sldNum" sz="quarter" idx="10"/>
          </p:nvPr>
        </p:nvSpPr>
        <p:spPr/>
        <p:txBody>
          <a:bodyPr/>
          <a:lstStyle/>
          <a:p>
            <a:fld id="{0AFDE54F-ADFB-494C-8734-0E66C18118D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513657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Darkening of the skin </a:t>
            </a:r>
            <a:endParaRPr lang="en-US" dirty="0"/>
          </a:p>
        </p:txBody>
      </p:sp>
      <p:sp>
        <p:nvSpPr>
          <p:cNvPr id="4" name="Slide Number Placeholder 3"/>
          <p:cNvSpPr>
            <a:spLocks noGrp="1"/>
          </p:cNvSpPr>
          <p:nvPr>
            <p:ph type="sldNum" sz="quarter" idx="10"/>
          </p:nvPr>
        </p:nvSpPr>
        <p:spPr/>
        <p:txBody>
          <a:bodyPr/>
          <a:lstStyle/>
          <a:p>
            <a:fld id="{F8588E97-7FA8-4E2A-829A-C222E0080C2C}"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2252045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7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i="1" dirty="0" smtClean="0"/>
              <a:t>L. aethiopica</a:t>
            </a:r>
            <a:r>
              <a:rPr lang="en-US" dirty="0" smtClean="0"/>
              <a:t> however, can cause diffuse cutaneous leishmaniasis (DCL) in patients with little or no cell-mediated immunity against the parasite. This is an incurable condition characterized by the formation of disfiguring nodule over the surface of body. The nodule contains large number of </a:t>
            </a:r>
            <a:r>
              <a:rPr lang="en-US" dirty="0" err="1" smtClean="0"/>
              <a:t>amastigote</a:t>
            </a:r>
            <a:r>
              <a:rPr lang="en-US" dirty="0" smtClean="0"/>
              <a:t>. </a:t>
            </a:r>
            <a:r>
              <a:rPr lang="en-US" i="1" dirty="0" smtClean="0"/>
              <a:t>L. aethiopica</a:t>
            </a:r>
            <a:r>
              <a:rPr lang="en-US" dirty="0" smtClean="0"/>
              <a:t> can also cause </a:t>
            </a:r>
            <a:r>
              <a:rPr lang="en-US" dirty="0" err="1" smtClean="0"/>
              <a:t>mucocutaneous</a:t>
            </a:r>
            <a:r>
              <a:rPr lang="en-US" dirty="0" smtClean="0"/>
              <a:t> leishmaniasis. </a:t>
            </a:r>
          </a:p>
        </p:txBody>
      </p:sp>
      <p:sp>
        <p:nvSpPr>
          <p:cNvPr id="587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50E514A9-E9BF-4DEF-A947-D5A3BE9CDD9A}" type="slidenum">
              <a:rPr lang="en-US" sz="1100">
                <a:solidFill>
                  <a:prstClr val="black"/>
                </a:solidFill>
              </a:rPr>
              <a:pPr/>
              <a:t>102</a:t>
            </a:fld>
            <a:endParaRPr lang="en-US" sz="1100">
              <a:solidFill>
                <a:prstClr val="black"/>
              </a:solidFill>
            </a:endParaRPr>
          </a:p>
        </p:txBody>
      </p:sp>
    </p:spTree>
    <p:extLst>
      <p:ext uri="{BB962C8B-B14F-4D97-AF65-F5344CB8AC3E}">
        <p14:creationId xmlns:p14="http://schemas.microsoft.com/office/powerpoint/2010/main" val="1124019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8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DCL caused by </a:t>
            </a:r>
            <a:r>
              <a:rPr lang="en-US" i="1" smtClean="0"/>
              <a:t>L. amazonensis</a:t>
            </a:r>
            <a:r>
              <a:rPr lang="en-US" smtClean="0"/>
              <a:t> is resistant to treatment. With </a:t>
            </a:r>
            <a:r>
              <a:rPr lang="en-US" i="1" smtClean="0"/>
              <a:t>L. aethiopica</a:t>
            </a:r>
            <a:r>
              <a:rPr lang="en-US" smtClean="0"/>
              <a:t> relapses tend to occur after treatment.</a:t>
            </a:r>
          </a:p>
        </p:txBody>
      </p:sp>
      <p:sp>
        <p:nvSpPr>
          <p:cNvPr id="588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BCDF0096-AAFE-475D-A95E-B0C43B0C0B22}" type="slidenum">
              <a:rPr lang="en-US" sz="1100">
                <a:solidFill>
                  <a:prstClr val="black"/>
                </a:solidFill>
              </a:rPr>
              <a:pPr/>
              <a:t>105</a:t>
            </a:fld>
            <a:endParaRPr lang="en-US" sz="1100">
              <a:solidFill>
                <a:prstClr val="black"/>
              </a:solidFill>
            </a:endParaRPr>
          </a:p>
        </p:txBody>
      </p:sp>
    </p:spTree>
    <p:extLst>
      <p:ext uri="{BB962C8B-B14F-4D97-AF65-F5344CB8AC3E}">
        <p14:creationId xmlns:p14="http://schemas.microsoft.com/office/powerpoint/2010/main" val="3229796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9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MCL is caused by new world leishmania species, </a:t>
            </a:r>
            <a:r>
              <a:rPr lang="en-US" i="1" dirty="0" smtClean="0"/>
              <a:t>L.</a:t>
            </a:r>
            <a:r>
              <a:rPr lang="en-US" dirty="0" smtClean="0"/>
              <a:t> </a:t>
            </a:r>
            <a:r>
              <a:rPr lang="en-US" i="1" dirty="0" err="1" smtClean="0"/>
              <a:t>braziliensis</a:t>
            </a:r>
            <a:r>
              <a:rPr lang="en-US" dirty="0" smtClean="0"/>
              <a:t>, </a:t>
            </a:r>
            <a:r>
              <a:rPr lang="en-US" i="1" dirty="0" smtClean="0"/>
              <a:t>L. </a:t>
            </a:r>
            <a:r>
              <a:rPr lang="en-US" i="1" dirty="0" err="1" smtClean="0"/>
              <a:t>panamensis</a:t>
            </a:r>
            <a:r>
              <a:rPr lang="en-US" dirty="0" smtClean="0"/>
              <a:t> and occasionally by </a:t>
            </a:r>
            <a:r>
              <a:rPr lang="en-US" i="1" dirty="0" err="1" smtClean="0"/>
              <a:t>L.guyanensis</a:t>
            </a:r>
            <a:r>
              <a:rPr lang="en-US" dirty="0" smtClean="0"/>
              <a:t>. In immunosuppressed persons, mucosal lesion can be caused by </a:t>
            </a:r>
            <a:r>
              <a:rPr lang="en-US" i="1" dirty="0" err="1" smtClean="0"/>
              <a:t>L.donovani</a:t>
            </a:r>
            <a:r>
              <a:rPr lang="en-US" dirty="0" smtClean="0"/>
              <a:t>, or </a:t>
            </a:r>
            <a:r>
              <a:rPr lang="en-US" i="1" dirty="0" smtClean="0"/>
              <a:t>L. major</a:t>
            </a:r>
            <a:r>
              <a:rPr lang="en-US" dirty="0" smtClean="0"/>
              <a:t> or </a:t>
            </a:r>
            <a:r>
              <a:rPr lang="en-US" i="1" dirty="0" err="1" smtClean="0"/>
              <a:t>L.infantum</a:t>
            </a:r>
            <a:r>
              <a:rPr lang="en-US" i="1" dirty="0" smtClean="0"/>
              <a:t>.</a:t>
            </a:r>
            <a:endParaRPr lang="en-US" dirty="0" smtClean="0"/>
          </a:p>
          <a:p>
            <a:endParaRPr lang="en-US" dirty="0" smtClean="0"/>
          </a:p>
        </p:txBody>
      </p:sp>
      <p:sp>
        <p:nvSpPr>
          <p:cNvPr id="589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95E317A5-A687-4C6E-B861-C49C3C81B58A}" type="slidenum">
              <a:rPr lang="en-US" sz="1100">
                <a:solidFill>
                  <a:prstClr val="black"/>
                </a:solidFill>
              </a:rPr>
              <a:pPr/>
              <a:t>107</a:t>
            </a:fld>
            <a:endParaRPr lang="en-US" sz="1100">
              <a:solidFill>
                <a:prstClr val="black"/>
              </a:solidFill>
            </a:endParaRPr>
          </a:p>
        </p:txBody>
      </p:sp>
    </p:spTree>
    <p:extLst>
      <p:ext uri="{BB962C8B-B14F-4D97-AF65-F5344CB8AC3E}">
        <p14:creationId xmlns:p14="http://schemas.microsoft.com/office/powerpoint/2010/main" val="3247516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0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590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73EC8EF5-267E-47DE-A870-8BDBDDB38C70}" type="slidenum">
              <a:rPr lang="en-US" sz="1100">
                <a:solidFill>
                  <a:prstClr val="black"/>
                </a:solidFill>
              </a:rPr>
              <a:pPr/>
              <a:t>108</a:t>
            </a:fld>
            <a:endParaRPr lang="en-US" sz="1100">
              <a:solidFill>
                <a:prstClr val="black"/>
              </a:solidFill>
            </a:endParaRPr>
          </a:p>
        </p:txBody>
      </p:sp>
    </p:spTree>
    <p:extLst>
      <p:ext uri="{BB962C8B-B14F-4D97-AF65-F5344CB8AC3E}">
        <p14:creationId xmlns:p14="http://schemas.microsoft.com/office/powerpoint/2010/main" val="729649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1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1326" indent="-231326">
              <a:buFont typeface="Wingdings" panose="05000000000000000000" pitchFamily="2" charset="2"/>
              <a:buChar char="§"/>
            </a:pPr>
            <a:r>
              <a:rPr lang="en-US" sz="2900" dirty="0"/>
              <a:t>VL caused by the </a:t>
            </a:r>
            <a:r>
              <a:rPr lang="en-US" sz="2900" i="1" dirty="0"/>
              <a:t>Leishmania donovani </a:t>
            </a:r>
            <a:r>
              <a:rPr lang="en-US" sz="2900" dirty="0"/>
              <a:t>complex,</a:t>
            </a:r>
          </a:p>
          <a:p>
            <a:pPr marL="1163100" lvl="2" indent="-231326">
              <a:buFont typeface="Wingdings" panose="05000000000000000000" pitchFamily="2" charset="2"/>
              <a:buChar char="ü"/>
            </a:pPr>
            <a:r>
              <a:rPr lang="en-US" sz="2900" dirty="0"/>
              <a:t>  </a:t>
            </a:r>
            <a:r>
              <a:rPr lang="en-US" sz="2900" i="1" dirty="0"/>
              <a:t>Leishmania  donovani</a:t>
            </a:r>
          </a:p>
          <a:p>
            <a:pPr marL="1163100" lvl="2" indent="-231326">
              <a:buFont typeface="Wingdings" panose="05000000000000000000" pitchFamily="2" charset="2"/>
              <a:buChar char="ü"/>
            </a:pPr>
            <a:r>
              <a:rPr lang="en-US" sz="2900" i="1" dirty="0"/>
              <a:t>L. </a:t>
            </a:r>
            <a:r>
              <a:rPr lang="en-US" sz="2900" i="1" dirty="0" err="1"/>
              <a:t>infantum</a:t>
            </a:r>
            <a:endParaRPr lang="en-US" sz="2900" i="1" dirty="0"/>
          </a:p>
          <a:p>
            <a:pPr marL="1163100" lvl="2" indent="-231326">
              <a:buFont typeface="Wingdings" panose="05000000000000000000" pitchFamily="2" charset="2"/>
              <a:buChar char="ü"/>
            </a:pPr>
            <a:r>
              <a:rPr lang="en-US" sz="2900" i="1" dirty="0"/>
              <a:t>L. </a:t>
            </a:r>
            <a:r>
              <a:rPr lang="en-US" sz="2900" i="1" dirty="0" err="1"/>
              <a:t>chagasi</a:t>
            </a:r>
            <a:endParaRPr lang="en-US" sz="2900" i="1" dirty="0"/>
          </a:p>
          <a:p>
            <a:pPr marL="231326" indent="-231326">
              <a:buFont typeface="Wingdings" panose="05000000000000000000" pitchFamily="2" charset="2"/>
              <a:buChar char="§"/>
            </a:pPr>
            <a:r>
              <a:rPr lang="en-US" dirty="0" smtClean="0"/>
              <a:t>The clinical features of VL caused by different species are different, and each parasite has a unique epidemiological pattern. On the Indian subcontinent, the disease is almost exclusively caused by </a:t>
            </a:r>
            <a:r>
              <a:rPr lang="en-US" i="1" dirty="0" err="1" smtClean="0"/>
              <a:t>L.donovani</a:t>
            </a:r>
            <a:r>
              <a:rPr lang="en-US" dirty="0" smtClean="0"/>
              <a:t>.  </a:t>
            </a:r>
            <a:r>
              <a:rPr lang="en-US" i="1" dirty="0" smtClean="0"/>
              <a:t>L. </a:t>
            </a:r>
            <a:r>
              <a:rPr lang="en-US" i="1" dirty="0" err="1" smtClean="0"/>
              <a:t>infantum</a:t>
            </a:r>
            <a:r>
              <a:rPr lang="en-US" i="1" dirty="0" smtClean="0"/>
              <a:t> </a:t>
            </a:r>
            <a:r>
              <a:rPr lang="en-US" dirty="0" smtClean="0"/>
              <a:t>is responsible for VL in children in the Mediterranean basin. </a:t>
            </a:r>
            <a:r>
              <a:rPr lang="en-US" i="1" dirty="0" err="1" smtClean="0"/>
              <a:t>L.chagasi</a:t>
            </a:r>
            <a:r>
              <a:rPr lang="en-US" i="1" dirty="0" smtClean="0"/>
              <a:t> </a:t>
            </a:r>
            <a:r>
              <a:rPr lang="en-US" dirty="0" smtClean="0"/>
              <a:t>causes VL in children in Latin America, where lymphadenopathy is a dominant clinical feature. </a:t>
            </a:r>
          </a:p>
          <a:p>
            <a:pPr marL="231326" indent="-231326">
              <a:buFont typeface="Wingdings" panose="05000000000000000000" pitchFamily="2" charset="2"/>
              <a:buChar char="§"/>
            </a:pPr>
            <a:r>
              <a:rPr lang="en-US" dirty="0" smtClean="0">
                <a:latin typeface="Tahoma" panose="020B0604030504040204" pitchFamily="34" charset="0"/>
                <a:cs typeface="Tahoma" panose="020B0604030504040204" pitchFamily="34" charset="0"/>
              </a:rPr>
              <a:t>Some VL cases affected their  lungs, pleura, oral mucosa, larynx, </a:t>
            </a:r>
            <a:r>
              <a:rPr lang="en-US" dirty="0" err="1" smtClean="0">
                <a:latin typeface="Tahoma" panose="020B0604030504040204" pitchFamily="34" charset="0"/>
                <a:cs typeface="Tahoma" panose="020B0604030504040204" pitchFamily="34" charset="0"/>
              </a:rPr>
              <a:t>oesophagus</a:t>
            </a:r>
            <a:r>
              <a:rPr lang="en-US" dirty="0" smtClean="0">
                <a:latin typeface="Tahoma" panose="020B0604030504040204" pitchFamily="34" charset="0"/>
                <a:cs typeface="Tahoma" panose="020B0604030504040204" pitchFamily="34" charset="0"/>
              </a:rPr>
              <a:t>, stomach, small intestine</a:t>
            </a:r>
          </a:p>
          <a:p>
            <a:pPr marL="231326" indent="-231326">
              <a:buFont typeface="Wingdings" panose="05000000000000000000" pitchFamily="2" charset="2"/>
              <a:buChar char="§"/>
            </a:pPr>
            <a:endParaRPr lang="en-US" dirty="0" smtClean="0"/>
          </a:p>
          <a:p>
            <a:pPr marL="1163100" lvl="2" indent="-231326">
              <a:buFont typeface="Wingdings" panose="05000000000000000000" pitchFamily="2" charset="2"/>
              <a:buChar char="ü"/>
            </a:pPr>
            <a:endParaRPr lang="en-US" dirty="0" smtClean="0"/>
          </a:p>
        </p:txBody>
      </p:sp>
      <p:sp>
        <p:nvSpPr>
          <p:cNvPr id="591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85C4D9ED-CB35-49C6-AD6C-A048FCD60918}" type="slidenum">
              <a:rPr lang="en-US" sz="1100">
                <a:solidFill>
                  <a:prstClr val="black"/>
                </a:solidFill>
              </a:rPr>
              <a:pPr/>
              <a:t>110</a:t>
            </a:fld>
            <a:endParaRPr lang="en-US" sz="1100">
              <a:solidFill>
                <a:prstClr val="black"/>
              </a:solidFill>
            </a:endParaRPr>
          </a:p>
        </p:txBody>
      </p:sp>
    </p:spTree>
    <p:extLst>
      <p:ext uri="{BB962C8B-B14F-4D97-AF65-F5344CB8AC3E}">
        <p14:creationId xmlns:p14="http://schemas.microsoft.com/office/powerpoint/2010/main" val="2347357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r>
              <a:rPr lang="en-US" sz="2900" dirty="0" err="1">
                <a:solidFill>
                  <a:schemeClr val="tx1">
                    <a:lumMod val="95000"/>
                    <a:lumOff val="5000"/>
                  </a:schemeClr>
                </a:solidFill>
              </a:rPr>
              <a:t>thrombopenia</a:t>
            </a:r>
            <a:r>
              <a:rPr lang="en-US" sz="2900" dirty="0">
                <a:solidFill>
                  <a:schemeClr val="tx1">
                    <a:lumMod val="95000"/>
                    <a:lumOff val="5000"/>
                  </a:schemeClr>
                </a:solidFill>
              </a:rPr>
              <a:t> </a:t>
            </a:r>
            <a:r>
              <a:rPr lang="en-US" sz="2900" dirty="0">
                <a:solidFill>
                  <a:schemeClr val="tx1">
                    <a:lumMod val="95000"/>
                    <a:lumOff val="5000"/>
                  </a:schemeClr>
                </a:solidFill>
                <a:sym typeface="Symbol" pitchFamily="18" charset="2"/>
              </a:rPr>
              <a:t> petechial hemorrhages in mucosa</a:t>
            </a:r>
            <a:endParaRPr lang="en-US" sz="2900" dirty="0">
              <a:solidFill>
                <a:schemeClr val="tx1">
                  <a:lumMod val="95000"/>
                  <a:lumOff val="5000"/>
                </a:schemeClr>
              </a:solidFill>
            </a:endParaRPr>
          </a:p>
          <a:p>
            <a:endParaRPr lang="en-US" dirty="0"/>
          </a:p>
        </p:txBody>
      </p:sp>
      <p:sp>
        <p:nvSpPr>
          <p:cNvPr id="4" name="Slide Number Placeholder 3"/>
          <p:cNvSpPr>
            <a:spLocks noGrp="1"/>
          </p:cNvSpPr>
          <p:nvPr>
            <p:ph type="sldNum" sz="quarter" idx="10"/>
          </p:nvPr>
        </p:nvSpPr>
        <p:spPr/>
        <p:txBody>
          <a:bodyPr/>
          <a:lstStyle/>
          <a:p>
            <a:fld id="{F8588E97-7FA8-4E2A-829A-C222E0080C2C}"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869449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F2DEF253-472E-4F1F-AD58-490142C65FE4}" type="slidenum">
              <a:rPr lang="en-US" sz="1100">
                <a:solidFill>
                  <a:prstClr val="black"/>
                </a:solidFill>
              </a:rPr>
              <a:pPr/>
              <a:t>114</a:t>
            </a:fld>
            <a:endParaRPr lang="en-US" sz="1100">
              <a:solidFill>
                <a:prstClr val="black"/>
              </a:solidFill>
            </a:endParaRPr>
          </a:p>
        </p:txBody>
      </p:sp>
      <p:sp>
        <p:nvSpPr>
          <p:cNvPr id="592899" name="Rectangle 2"/>
          <p:cNvSpPr>
            <a:spLocks noGrp="1" noRot="1" noChangeAspect="1" noChangeArrowheads="1" noTextEdit="1"/>
          </p:cNvSpPr>
          <p:nvPr>
            <p:ph type="sldImg"/>
          </p:nvPr>
        </p:nvSpPr>
        <p:spPr bwMode="auto">
          <a:xfrm>
            <a:off x="1227138" y="712788"/>
            <a:ext cx="4711700" cy="3533775"/>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592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824" tIns="46913" rIns="93824" bIns="46913" numCol="1" anchor="t" anchorCtr="0" compatLnSpc="1">
            <a:prstTxWarp prst="textNoShape">
              <a:avLst/>
            </a:prstTxWarp>
          </a:bodyPr>
          <a:lstStyle/>
          <a:p>
            <a:pPr eaLnBrk="1" hangingPunct="1"/>
            <a:endParaRPr lang="zh-CN" altLang="en-US" smtClean="0"/>
          </a:p>
        </p:txBody>
      </p:sp>
    </p:spTree>
    <p:extLst>
      <p:ext uri="{BB962C8B-B14F-4D97-AF65-F5344CB8AC3E}">
        <p14:creationId xmlns:p14="http://schemas.microsoft.com/office/powerpoint/2010/main" val="803972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93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8B4215DF-BAD7-4A28-BE06-5FAF9BA53328}" type="slidenum">
              <a:rPr lang="en-US" sz="1100">
                <a:solidFill>
                  <a:prstClr val="black"/>
                </a:solidFill>
              </a:rPr>
              <a:pPr/>
              <a:t>118</a:t>
            </a:fld>
            <a:endParaRPr lang="en-US" sz="1100">
              <a:solidFill>
                <a:prstClr val="black"/>
              </a:solidFill>
            </a:endParaRPr>
          </a:p>
        </p:txBody>
      </p:sp>
    </p:spTree>
    <p:extLst>
      <p:ext uri="{BB962C8B-B14F-4D97-AF65-F5344CB8AC3E}">
        <p14:creationId xmlns:p14="http://schemas.microsoft.com/office/powerpoint/2010/main" val="2781868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4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 </a:t>
            </a:r>
            <a:endParaRPr lang="en-US" dirty="0" smtClean="0"/>
          </a:p>
          <a:p>
            <a:r>
              <a:rPr lang="en-US" b="1" dirty="0" smtClean="0"/>
              <a:t>Collection and examination of slit skin smears for amastigotes </a:t>
            </a:r>
          </a:p>
          <a:p>
            <a:r>
              <a:rPr lang="en-US" b="1" i="1" dirty="0" smtClean="0"/>
              <a:t>Procedure </a:t>
            </a:r>
            <a:endParaRPr lang="en-US" dirty="0" smtClean="0"/>
          </a:p>
          <a:p>
            <a:r>
              <a:rPr lang="en-US" dirty="0" smtClean="0"/>
              <a:t>1.Cleanse the area with a swab soaked in 70% v/v alcohol. Allow to dry completely. </a:t>
            </a:r>
          </a:p>
          <a:p>
            <a:r>
              <a:rPr lang="en-US" dirty="0" smtClean="0"/>
              <a:t>2.Firmly squeeze the edge of the lesion between the finger and thumb to drain the area of blood (protective rubber gloves should be worn). </a:t>
            </a:r>
          </a:p>
          <a:p>
            <a:r>
              <a:rPr lang="en-US" dirty="0" smtClean="0"/>
              <a:t>3.Using a sterile scalpel blade, make a small cut into the dermis and blot away any blood. Scrape the cut surface in an outward direction to obtain tissue juice and cells. </a:t>
            </a:r>
          </a:p>
          <a:p>
            <a:r>
              <a:rPr lang="en-US" dirty="0" smtClean="0"/>
              <a:t>4.Spread the material on a clean slide using a circular motion and working outwards to avoid damaging parasites in those parts of the smear that have started to dry. The smear must be thinly spread and not left as a thick ‘dab’ smear. Parasites will be difficult to find in thick smears. </a:t>
            </a:r>
          </a:p>
          <a:p>
            <a:r>
              <a:rPr lang="en-US" dirty="0" smtClean="0"/>
              <a:t>5.When dry, fix the smear by covering it with a few drops of absolute methanol (methyl alcohol). Fix for 2-3 minutes </a:t>
            </a:r>
          </a:p>
          <a:p>
            <a:r>
              <a:rPr lang="en-US" dirty="0" smtClean="0"/>
              <a:t>6.Stain the smear using the </a:t>
            </a:r>
            <a:r>
              <a:rPr lang="en-US" dirty="0" err="1" smtClean="0"/>
              <a:t>Giemsa</a:t>
            </a:r>
            <a:r>
              <a:rPr lang="en-US" dirty="0" smtClean="0"/>
              <a:t> technique or rapid field’s technique </a:t>
            </a:r>
          </a:p>
          <a:p>
            <a:r>
              <a:rPr lang="en-US" dirty="0" smtClean="0"/>
              <a:t>7.When the smear is dry, spread a drop of immersion oil on it and examine first with the 10x and 40 x objectives to detect macrophages which may contain </a:t>
            </a:r>
            <a:r>
              <a:rPr lang="en-US" dirty="0" err="1" smtClean="0"/>
              <a:t>amastigote</a:t>
            </a:r>
            <a:r>
              <a:rPr lang="en-US" dirty="0" smtClean="0"/>
              <a:t> (the parasites can also found out side macrophage cells). Use the 100x oil immersion objective to identify the amastigotes , adding further drop of oil if required .</a:t>
            </a:r>
          </a:p>
          <a:p>
            <a:endParaRPr lang="en-US" dirty="0" smtClean="0"/>
          </a:p>
          <a:p>
            <a:endParaRPr lang="en-US" dirty="0" smtClean="0"/>
          </a:p>
        </p:txBody>
      </p:sp>
      <p:sp>
        <p:nvSpPr>
          <p:cNvPr id="594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FCECC9AF-1976-4B36-B178-9A16BD23C344}" type="slidenum">
              <a:rPr lang="en-US" sz="1100">
                <a:solidFill>
                  <a:prstClr val="black"/>
                </a:solidFill>
                <a:latin typeface="Arial" panose="020B0604020202020204" pitchFamily="34" charset="0"/>
              </a:rPr>
              <a:pPr/>
              <a:t>119</a:t>
            </a:fld>
            <a:endParaRPr lang="en-US" sz="1100">
              <a:solidFill>
                <a:prstClr val="black"/>
              </a:solidFill>
              <a:latin typeface="Arial" panose="020B0604020202020204" pitchFamily="34" charset="0"/>
            </a:endParaRPr>
          </a:p>
        </p:txBody>
      </p:sp>
    </p:spTree>
    <p:extLst>
      <p:ext uri="{BB962C8B-B14F-4D97-AF65-F5344CB8AC3E}">
        <p14:creationId xmlns:p14="http://schemas.microsoft.com/office/powerpoint/2010/main" val="1267645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Kinetoplastids</a:t>
            </a:r>
            <a:r>
              <a:rPr lang="en-US" dirty="0" smtClean="0"/>
              <a:t>: due to </a:t>
            </a:r>
            <a:r>
              <a:rPr lang="en-US" dirty="0" err="1" smtClean="0"/>
              <a:t>kinetopalst</a:t>
            </a:r>
            <a:endParaRPr lang="en-US" dirty="0"/>
          </a:p>
        </p:txBody>
      </p:sp>
      <p:sp>
        <p:nvSpPr>
          <p:cNvPr id="4" name="Slide Number Placeholder 3"/>
          <p:cNvSpPr>
            <a:spLocks noGrp="1"/>
          </p:cNvSpPr>
          <p:nvPr>
            <p:ph type="sldNum" sz="quarter" idx="10"/>
          </p:nvPr>
        </p:nvSpPr>
        <p:spPr/>
        <p:txBody>
          <a:bodyPr/>
          <a:lstStyle/>
          <a:p>
            <a:fld id="{F8588E97-7FA8-4E2A-829A-C222E0080C2C}"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82195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5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800" dirty="0">
                <a:latin typeface="Arial" panose="020B0604020202020204" pitchFamily="34" charset="0"/>
              </a:rPr>
              <a:t>.</a:t>
            </a:r>
            <a:r>
              <a:rPr lang="en-US" sz="800" i="1" dirty="0">
                <a:latin typeface="Arial" panose="020B0604020202020204" pitchFamily="34" charset="0"/>
              </a:rPr>
              <a:t>L tropica</a:t>
            </a:r>
            <a:r>
              <a:rPr lang="en-US" sz="800" dirty="0">
                <a:latin typeface="Arial" panose="020B0604020202020204" pitchFamily="34" charset="0"/>
              </a:rPr>
              <a:t> grows rapidly in culture. </a:t>
            </a:r>
            <a:r>
              <a:rPr lang="en-US" sz="800" i="1" dirty="0">
                <a:latin typeface="Arial" panose="020B0604020202020204" pitchFamily="34" charset="0"/>
              </a:rPr>
              <a:t>L. </a:t>
            </a:r>
            <a:r>
              <a:rPr lang="en-US" sz="800" i="1" dirty="0" err="1">
                <a:latin typeface="Arial" panose="020B0604020202020204" pitchFamily="34" charset="0"/>
              </a:rPr>
              <a:t>braziliensis</a:t>
            </a:r>
            <a:r>
              <a:rPr lang="en-US" sz="800" dirty="0">
                <a:latin typeface="Arial" panose="020B0604020202020204" pitchFamily="34" charset="0"/>
              </a:rPr>
              <a:t> grows more slowly in culture than </a:t>
            </a:r>
            <a:r>
              <a:rPr lang="en-US" sz="800" i="1" dirty="0">
                <a:latin typeface="Arial" panose="020B0604020202020204" pitchFamily="34" charset="0"/>
              </a:rPr>
              <a:t>L. Mexicana</a:t>
            </a:r>
            <a:r>
              <a:rPr lang="en-US" sz="800" dirty="0">
                <a:latin typeface="Arial" panose="020B0604020202020204" pitchFamily="34" charset="0"/>
              </a:rPr>
              <a:t> and the promastigotes are smaller. </a:t>
            </a:r>
          </a:p>
          <a:p>
            <a:endParaRPr lang="en-US" dirty="0" smtClean="0">
              <a:latin typeface="Arial" panose="020B0604020202020204" pitchFamily="34" charset="0"/>
            </a:endParaRPr>
          </a:p>
        </p:txBody>
      </p:sp>
      <p:sp>
        <p:nvSpPr>
          <p:cNvPr id="595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3FD7B4EC-94F6-4348-B887-EFE6DA6FE9C4}" type="slidenum">
              <a:rPr lang="en-US" sz="1100">
                <a:solidFill>
                  <a:prstClr val="black"/>
                </a:solidFill>
                <a:latin typeface="Arial" panose="020B0604020202020204" pitchFamily="34" charset="0"/>
              </a:rPr>
              <a:pPr/>
              <a:t>124</a:t>
            </a:fld>
            <a:endParaRPr lang="en-US" sz="1100">
              <a:solidFill>
                <a:prstClr val="black"/>
              </a:solidFill>
              <a:latin typeface="Arial" panose="020B0604020202020204" pitchFamily="34" charset="0"/>
            </a:endParaRPr>
          </a:p>
        </p:txBody>
      </p:sp>
    </p:spTree>
    <p:extLst>
      <p:ext uri="{BB962C8B-B14F-4D97-AF65-F5344CB8AC3E}">
        <p14:creationId xmlns:p14="http://schemas.microsoft.com/office/powerpoint/2010/main" val="1000112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a:bodyPr>
          <a:lstStyle/>
          <a:p>
            <a:pPr>
              <a:defRPr/>
            </a:pPr>
            <a:r>
              <a:rPr lang="en-US" dirty="0" smtClean="0"/>
              <a:t> </a:t>
            </a:r>
          </a:p>
          <a:p>
            <a:pPr>
              <a:defRPr/>
            </a:pPr>
            <a:r>
              <a:rPr lang="en-US" b="1" dirty="0" err="1" smtClean="0"/>
              <a:t>Leishmainin</a:t>
            </a:r>
            <a:r>
              <a:rPr lang="en-US" b="1" dirty="0" smtClean="0"/>
              <a:t> test </a:t>
            </a:r>
            <a:endParaRPr lang="en-US" dirty="0" smtClean="0"/>
          </a:p>
          <a:p>
            <a:pPr>
              <a:defRPr/>
            </a:pPr>
            <a:r>
              <a:rPr lang="en-US" dirty="0" smtClean="0"/>
              <a:t> In this test, 0.1ml of well-shaken antigen is injected </a:t>
            </a:r>
            <a:r>
              <a:rPr lang="en-US" dirty="0" err="1" smtClean="0"/>
              <a:t>intradermally</a:t>
            </a:r>
            <a:r>
              <a:rPr lang="en-US" dirty="0" smtClean="0"/>
              <a:t> into the inner surface on the forearm. It is preferable to perform tests with an accompanying control solution. The diameter of indurations is measured at 48 and 72 hours .</a:t>
            </a:r>
          </a:p>
          <a:p>
            <a:pPr>
              <a:defRPr/>
            </a:pPr>
            <a:r>
              <a:rPr lang="en-US" dirty="0" smtClean="0"/>
              <a:t> </a:t>
            </a:r>
          </a:p>
          <a:p>
            <a:pPr>
              <a:defRPr/>
            </a:pPr>
            <a:r>
              <a:rPr lang="en-US" b="1" i="1" dirty="0" smtClean="0"/>
              <a:t>Positive reaction</a:t>
            </a:r>
            <a:endParaRPr lang="en-US" dirty="0" smtClean="0"/>
          </a:p>
          <a:p>
            <a:pPr>
              <a:defRPr/>
            </a:pPr>
            <a:r>
              <a:rPr lang="en-US" dirty="0" smtClean="0"/>
              <a:t>The reaction is considered positive when the area of indurations is 5mm in diameter or more.</a:t>
            </a:r>
          </a:p>
          <a:p>
            <a:pPr>
              <a:defRPr/>
            </a:pPr>
            <a:r>
              <a:rPr lang="en-US" dirty="0" smtClean="0"/>
              <a:t> </a:t>
            </a:r>
          </a:p>
          <a:p>
            <a:pPr>
              <a:defRPr/>
            </a:pPr>
            <a:r>
              <a:rPr lang="en-US" dirty="0" smtClean="0"/>
              <a:t>A positive reaction may be found in many persons from endemic areas who show no visible skin lesions but have been exposed to infection (test remains positive for life). A positive </a:t>
            </a:r>
            <a:r>
              <a:rPr lang="en-US" dirty="0" err="1" smtClean="0"/>
              <a:t>leishmanin</a:t>
            </a:r>
            <a:r>
              <a:rPr lang="en-US" dirty="0" smtClean="0"/>
              <a:t> test in children under 10 years of age from endemic areas is highly suggestive of the disease. In persons entering an endemic area for the first time the development of skin lesions and positive </a:t>
            </a:r>
            <a:r>
              <a:rPr lang="en-US" dirty="0" err="1" smtClean="0"/>
              <a:t>leishmanin</a:t>
            </a:r>
            <a:r>
              <a:rPr lang="en-US" dirty="0" smtClean="0"/>
              <a:t> test indicate </a:t>
            </a:r>
            <a:r>
              <a:rPr lang="en-US" dirty="0" err="1" smtClean="0"/>
              <a:t>cutaneous</a:t>
            </a:r>
            <a:r>
              <a:rPr lang="en-US" dirty="0" smtClean="0"/>
              <a:t> </a:t>
            </a:r>
            <a:r>
              <a:rPr lang="en-US" dirty="0" err="1" smtClean="0"/>
              <a:t>leishmaniasis</a:t>
            </a:r>
            <a:r>
              <a:rPr lang="en-US" dirty="0" smtClean="0"/>
              <a:t>. </a:t>
            </a:r>
          </a:p>
          <a:p>
            <a:pPr>
              <a:defRPr/>
            </a:pPr>
            <a:r>
              <a:rPr lang="en-US" i="1" dirty="0" smtClean="0"/>
              <a:t> </a:t>
            </a:r>
            <a:endParaRPr lang="en-US" dirty="0" smtClean="0"/>
          </a:p>
          <a:p>
            <a:pPr>
              <a:defRPr/>
            </a:pPr>
            <a:r>
              <a:rPr lang="en-US" b="1" i="1" dirty="0" smtClean="0"/>
              <a:t>Negative reaction</a:t>
            </a:r>
            <a:endParaRPr lang="en-US" dirty="0" smtClean="0"/>
          </a:p>
          <a:p>
            <a:pPr>
              <a:defRPr/>
            </a:pPr>
            <a:r>
              <a:rPr lang="en-US" dirty="0" smtClean="0"/>
              <a:t>A negative reaction may be found in some 15% of patients with uncomplicated </a:t>
            </a:r>
            <a:r>
              <a:rPr lang="en-US" dirty="0" err="1" smtClean="0"/>
              <a:t>cutaneous</a:t>
            </a:r>
            <a:r>
              <a:rPr lang="en-US" dirty="0" smtClean="0"/>
              <a:t> </a:t>
            </a:r>
            <a:r>
              <a:rPr lang="en-US" dirty="0" err="1" smtClean="0"/>
              <a:t>leishmaniais</a:t>
            </a:r>
            <a:r>
              <a:rPr lang="en-US" dirty="0" smtClean="0"/>
              <a:t> especially in patients infected with </a:t>
            </a:r>
            <a:r>
              <a:rPr lang="en-US" i="1" dirty="0" err="1" smtClean="0"/>
              <a:t>L.aethiopica</a:t>
            </a:r>
            <a:r>
              <a:rPr lang="en-US" dirty="0" smtClean="0"/>
              <a:t>. The test is usually negative in active visceral </a:t>
            </a:r>
            <a:r>
              <a:rPr lang="en-US" dirty="0" err="1" smtClean="0"/>
              <a:t>leishmaniasis</a:t>
            </a:r>
            <a:r>
              <a:rPr lang="en-US" dirty="0" smtClean="0"/>
              <a:t> and diffuse </a:t>
            </a:r>
            <a:r>
              <a:rPr lang="en-US" dirty="0" err="1" smtClean="0"/>
              <a:t>cutaneous</a:t>
            </a:r>
            <a:r>
              <a:rPr lang="en-US" dirty="0" smtClean="0"/>
              <a:t> </a:t>
            </a:r>
            <a:r>
              <a:rPr lang="en-US" dirty="0" err="1" smtClean="0"/>
              <a:t>leishmaniasis</a:t>
            </a:r>
            <a:r>
              <a:rPr lang="en-US" dirty="0" smtClean="0"/>
              <a:t>. There are no significant cross-reactions with other diseases.</a:t>
            </a:r>
          </a:p>
          <a:p>
            <a:pPr>
              <a:defRPr/>
            </a:pPr>
            <a:endParaRPr lang="en-US" dirty="0"/>
          </a:p>
        </p:txBody>
      </p:sp>
      <p:sp>
        <p:nvSpPr>
          <p:cNvPr id="596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9BC0AD8D-FAAF-4C1E-ACA8-DE5B7D6D2085}" type="slidenum">
              <a:rPr lang="en-US" sz="1100">
                <a:solidFill>
                  <a:prstClr val="black"/>
                </a:solidFill>
                <a:latin typeface="Arial" panose="020B0604020202020204" pitchFamily="34" charset="0"/>
              </a:rPr>
              <a:pPr/>
              <a:t>127</a:t>
            </a:fld>
            <a:endParaRPr lang="en-US" sz="1100">
              <a:solidFill>
                <a:prstClr val="black"/>
              </a:solidFill>
              <a:latin typeface="Arial" panose="020B0604020202020204" pitchFamily="34" charset="0"/>
            </a:endParaRPr>
          </a:p>
        </p:txBody>
      </p:sp>
    </p:spTree>
    <p:extLst>
      <p:ext uri="{BB962C8B-B14F-4D97-AF65-F5344CB8AC3E}">
        <p14:creationId xmlns:p14="http://schemas.microsoft.com/office/powerpoint/2010/main" val="14859211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a:defRPr/>
            </a:pPr>
            <a:r>
              <a:rPr lang="en-US" b="1" dirty="0" err="1" smtClean="0"/>
              <a:t>Splenic</a:t>
            </a:r>
            <a:r>
              <a:rPr lang="en-US" b="1" dirty="0" smtClean="0"/>
              <a:t> aspiration </a:t>
            </a:r>
            <a:endParaRPr lang="en-US" dirty="0" smtClean="0"/>
          </a:p>
          <a:p>
            <a:pPr>
              <a:defRPr/>
            </a:pPr>
            <a:r>
              <a:rPr lang="en-US" dirty="0" smtClean="0"/>
              <a:t> WHO advises that a </a:t>
            </a:r>
            <a:r>
              <a:rPr lang="en-US" dirty="0" err="1" smtClean="0"/>
              <a:t>splenic</a:t>
            </a:r>
            <a:r>
              <a:rPr lang="en-US" dirty="0" smtClean="0"/>
              <a:t> aspiration must not be performed without training and experience because it may lead to fatal </a:t>
            </a:r>
            <a:r>
              <a:rPr lang="en-US" dirty="0" err="1" smtClean="0"/>
              <a:t>haemorrhage</a:t>
            </a:r>
            <a:r>
              <a:rPr lang="en-US" dirty="0" smtClean="0"/>
              <a:t> if done incorrectly. Whenever possible laboratory staff should assist the medical officer performing the aspiration to ensure films of the correct thickness are made air dried rapidly and methanol fixed immediately.</a:t>
            </a:r>
          </a:p>
          <a:p>
            <a:pPr>
              <a:defRPr/>
            </a:pPr>
            <a:r>
              <a:rPr lang="en-US" dirty="0" smtClean="0"/>
              <a:t> </a:t>
            </a:r>
          </a:p>
          <a:p>
            <a:pPr>
              <a:defRPr/>
            </a:pPr>
            <a:r>
              <a:rPr lang="en-US" dirty="0" smtClean="0"/>
              <a:t> Before performing a </a:t>
            </a:r>
            <a:r>
              <a:rPr lang="en-US" dirty="0" err="1" smtClean="0"/>
              <a:t>splenic</a:t>
            </a:r>
            <a:r>
              <a:rPr lang="en-US" dirty="0" smtClean="0"/>
              <a:t> aspiration the following tests must be performed:</a:t>
            </a:r>
          </a:p>
          <a:p>
            <a:pPr>
              <a:buFont typeface="Wingdings" pitchFamily="2" charset="2"/>
              <a:buChar char="§"/>
              <a:defRPr/>
            </a:pPr>
            <a:r>
              <a:rPr lang="en-US" dirty="0" smtClean="0"/>
              <a:t>Platelet count and </a:t>
            </a:r>
            <a:r>
              <a:rPr lang="en-US" dirty="0" err="1" smtClean="0"/>
              <a:t>prothrombin</a:t>
            </a:r>
            <a:r>
              <a:rPr lang="en-US" dirty="0" smtClean="0"/>
              <a:t> time to check for abnormal bleeding. The aspiration should not be performed if the patient’s platelet count is below 40x10</a:t>
            </a:r>
            <a:r>
              <a:rPr lang="en-US" baseline="30000" dirty="0" smtClean="0"/>
              <a:t>9</a:t>
            </a:r>
            <a:r>
              <a:rPr lang="en-US" dirty="0" smtClean="0"/>
              <a:t>/1 (40,000/mm</a:t>
            </a:r>
            <a:r>
              <a:rPr lang="en-US" baseline="30000" dirty="0" smtClean="0"/>
              <a:t>3</a:t>
            </a:r>
            <a:r>
              <a:rPr lang="en-US" dirty="0" smtClean="0"/>
              <a:t>) or the </a:t>
            </a:r>
            <a:r>
              <a:rPr lang="en-US" dirty="0" err="1" smtClean="0"/>
              <a:t>prothrombin</a:t>
            </a:r>
            <a:r>
              <a:rPr lang="en-US" dirty="0" smtClean="0"/>
              <a:t> time is 5 seconds or more longer than that of the control </a:t>
            </a:r>
          </a:p>
          <a:p>
            <a:pPr>
              <a:buFont typeface="Wingdings" pitchFamily="2" charset="2"/>
              <a:buChar char="§"/>
              <a:defRPr/>
            </a:pPr>
            <a:r>
              <a:rPr lang="en-US" dirty="0" smtClean="0"/>
              <a:t>Hemoglobin to check that the patient is not severely anemic </a:t>
            </a:r>
          </a:p>
          <a:p>
            <a:pPr>
              <a:defRPr/>
            </a:pPr>
            <a:r>
              <a:rPr lang="en-US" dirty="0" smtClean="0"/>
              <a:t> </a:t>
            </a:r>
          </a:p>
          <a:p>
            <a:pPr>
              <a:defRPr/>
            </a:pPr>
            <a:r>
              <a:rPr lang="en-US" b="1" dirty="0" smtClean="0"/>
              <a:t>Note:</a:t>
            </a:r>
            <a:r>
              <a:rPr lang="en-US" dirty="0" smtClean="0"/>
              <a:t> After collecting a </a:t>
            </a:r>
            <a:r>
              <a:rPr lang="en-US" dirty="0" err="1" smtClean="0"/>
              <a:t>splenic</a:t>
            </a:r>
            <a:r>
              <a:rPr lang="en-US" dirty="0" smtClean="0"/>
              <a:t> aspirate the patient’s pulse and blood pressure should be monitored for up to 8 hours </a:t>
            </a:r>
          </a:p>
          <a:p>
            <a:pPr>
              <a:defRPr/>
            </a:pPr>
            <a:r>
              <a:rPr lang="en-US" dirty="0" smtClean="0"/>
              <a:t> </a:t>
            </a:r>
          </a:p>
          <a:p>
            <a:pPr>
              <a:defRPr/>
            </a:pPr>
            <a:r>
              <a:rPr lang="en-US" b="1" i="1" dirty="0" smtClean="0"/>
              <a:t>Method of examining </a:t>
            </a:r>
            <a:r>
              <a:rPr lang="en-US" b="1" i="1" dirty="0" err="1" smtClean="0"/>
              <a:t>splenic</a:t>
            </a:r>
            <a:r>
              <a:rPr lang="en-US" b="1" i="1" dirty="0" smtClean="0"/>
              <a:t>, bone marrow and lymph node aspirates </a:t>
            </a:r>
            <a:endParaRPr lang="en-US" dirty="0" smtClean="0"/>
          </a:p>
          <a:p>
            <a:pPr>
              <a:defRPr/>
            </a:pPr>
            <a:r>
              <a:rPr lang="en-US" b="1" dirty="0" smtClean="0"/>
              <a:t> </a:t>
            </a:r>
            <a:endParaRPr lang="en-US" dirty="0" smtClean="0"/>
          </a:p>
          <a:p>
            <a:pPr>
              <a:defRPr/>
            </a:pPr>
            <a:r>
              <a:rPr lang="en-US" dirty="0" smtClean="0"/>
              <a:t>1.Immediately after aspiration make at least 2 thinly spread smears of the aspirate on clean slides. Only a small quality of aspirate is required. Dilution with blood should be avoided </a:t>
            </a:r>
          </a:p>
          <a:p>
            <a:pPr>
              <a:defRPr/>
            </a:pPr>
            <a:r>
              <a:rPr lang="en-US" dirty="0" smtClean="0"/>
              <a:t>         </a:t>
            </a:r>
            <a:r>
              <a:rPr lang="en-US" b="1" dirty="0" smtClean="0"/>
              <a:t>Note</a:t>
            </a:r>
            <a:r>
              <a:rPr lang="en-US" dirty="0" smtClean="0"/>
              <a:t>: If culturing facilities are available aseptically dispense any remaining aspirate </a:t>
            </a:r>
          </a:p>
          <a:p>
            <a:pPr>
              <a:defRPr/>
            </a:pPr>
            <a:r>
              <a:rPr lang="en-US" dirty="0" smtClean="0"/>
              <a:t>        into sterile culture medium. </a:t>
            </a:r>
          </a:p>
          <a:p>
            <a:pPr>
              <a:defRPr/>
            </a:pPr>
            <a:r>
              <a:rPr lang="en-US" dirty="0" smtClean="0"/>
              <a:t>2. Air dry the smears as rapidly as possible. Fix by covering each smear with a few drops of absolute methanol (methyl alcohol) or if more convenient immerse the slides in a container of methanol. Fix for 2-3 minutes. </a:t>
            </a:r>
          </a:p>
          <a:p>
            <a:pPr>
              <a:defRPr/>
            </a:pPr>
            <a:r>
              <a:rPr lang="en-US" dirty="0" smtClean="0"/>
              <a:t>3. Stain the smears by the rapid Field’s technique for thin films or by the </a:t>
            </a:r>
            <a:r>
              <a:rPr lang="en-US" dirty="0" err="1" smtClean="0"/>
              <a:t>Giemsa</a:t>
            </a:r>
            <a:r>
              <a:rPr lang="en-US" dirty="0" smtClean="0"/>
              <a:t> staining technique </a:t>
            </a:r>
          </a:p>
          <a:p>
            <a:pPr>
              <a:defRPr/>
            </a:pPr>
            <a:r>
              <a:rPr lang="en-US" dirty="0" smtClean="0"/>
              <a:t>4. When dry, spread a drop of immersion oil on the smear and examine microscopically. Use the 40x objective to scan the smear for large mononuclear phagocytic cell containing groups of amastigotes. Use the 100x objective to identity the amastigotes (add a further drop of oil if necessary)  </a:t>
            </a:r>
          </a:p>
          <a:p>
            <a:pPr>
              <a:defRPr/>
            </a:pPr>
            <a:r>
              <a:rPr lang="en-US" dirty="0" smtClean="0"/>
              <a:t> </a:t>
            </a:r>
          </a:p>
          <a:p>
            <a:pPr>
              <a:defRPr/>
            </a:pPr>
            <a:r>
              <a:rPr lang="en-US" b="1" i="1" dirty="0" smtClean="0"/>
              <a:t>Other findings in aspirates </a:t>
            </a:r>
            <a:endParaRPr lang="en-US" dirty="0" smtClean="0"/>
          </a:p>
          <a:p>
            <a:pPr>
              <a:defRPr/>
            </a:pPr>
            <a:r>
              <a:rPr lang="en-US" dirty="0" smtClean="0"/>
              <a:t>Other parasites which may be found and should be reported in aspirates include malaria and trypanosomes. If a smear contains pigment and </a:t>
            </a:r>
            <a:r>
              <a:rPr lang="en-US" dirty="0" err="1" smtClean="0"/>
              <a:t>eosinophils</a:t>
            </a:r>
            <a:r>
              <a:rPr lang="en-US" dirty="0" smtClean="0"/>
              <a:t> this may indicate </a:t>
            </a:r>
            <a:r>
              <a:rPr lang="en-US" dirty="0" err="1" smtClean="0"/>
              <a:t>S</a:t>
            </a:r>
            <a:r>
              <a:rPr lang="en-US" i="1" dirty="0" err="1" smtClean="0"/>
              <a:t>chistosoma</a:t>
            </a:r>
            <a:r>
              <a:rPr lang="en-US" dirty="0" smtClean="0"/>
              <a:t> infection. </a:t>
            </a:r>
            <a:r>
              <a:rPr lang="en-US" dirty="0" err="1" smtClean="0"/>
              <a:t>Eosinophils</a:t>
            </a:r>
            <a:r>
              <a:rPr lang="en-US" dirty="0" smtClean="0"/>
              <a:t> are absent or scanty in visceral </a:t>
            </a:r>
            <a:r>
              <a:rPr lang="en-US" dirty="0" err="1" smtClean="0"/>
              <a:t>leishmaniasis</a:t>
            </a:r>
            <a:r>
              <a:rPr lang="en-US" dirty="0" smtClean="0"/>
              <a:t>.</a:t>
            </a:r>
          </a:p>
          <a:p>
            <a:pPr>
              <a:defRPr/>
            </a:pPr>
            <a:r>
              <a:rPr lang="en-US" b="1" dirty="0" smtClean="0"/>
              <a:t>Note</a:t>
            </a:r>
            <a:r>
              <a:rPr lang="en-US" dirty="0" smtClean="0"/>
              <a:t>: Smears that contain abnormal cells which could be malignant cells should be sent to a cytology laboratory for reporting. Any remaining aspirate and unstained fixed smears should also be sent. </a:t>
            </a:r>
          </a:p>
          <a:p>
            <a:pPr>
              <a:defRPr/>
            </a:pPr>
            <a:endParaRPr lang="en-US" dirty="0"/>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3638" indent="-231775">
              <a:defRPr>
                <a:solidFill>
                  <a:schemeClr val="tx1"/>
                </a:solidFill>
                <a:latin typeface="Arial" panose="020B0604020202020204" pitchFamily="34" charset="0"/>
              </a:defRPr>
            </a:lvl3pPr>
            <a:lvl4pPr marL="1630363" indent="-231775">
              <a:defRPr>
                <a:solidFill>
                  <a:schemeClr val="tx1"/>
                </a:solidFill>
                <a:latin typeface="Arial" panose="020B0604020202020204" pitchFamily="34" charset="0"/>
              </a:defRPr>
            </a:lvl4pPr>
            <a:lvl5pPr marL="2095500" indent="-231775">
              <a:defRPr>
                <a:solidFill>
                  <a:schemeClr val="tx1"/>
                </a:solidFill>
                <a:latin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defRPr>
            </a:lvl9pPr>
          </a:lstStyle>
          <a:p>
            <a:fld id="{96971B16-6293-447F-AA9F-6D5882831108}" type="slidenum">
              <a:rPr lang="en-US" sz="1100" smtClean="0">
                <a:solidFill>
                  <a:srgbClr val="000000"/>
                </a:solidFill>
              </a:rPr>
              <a:pPr/>
              <a:t>132</a:t>
            </a:fld>
            <a:endParaRPr lang="en-US" sz="1100" smtClean="0">
              <a:solidFill>
                <a:srgbClr val="000000"/>
              </a:solidFill>
            </a:endParaRPr>
          </a:p>
        </p:txBody>
      </p:sp>
    </p:spTree>
    <p:extLst>
      <p:ext uri="{BB962C8B-B14F-4D97-AF65-F5344CB8AC3E}">
        <p14:creationId xmlns:p14="http://schemas.microsoft.com/office/powerpoint/2010/main" val="1585395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a:defRPr/>
            </a:pPr>
            <a:r>
              <a:rPr lang="en-US" b="1" dirty="0" smtClean="0"/>
              <a:t>Examination of Buffy coat preparations for amastigotes </a:t>
            </a:r>
          </a:p>
          <a:p>
            <a:pPr>
              <a:defRPr/>
            </a:pPr>
            <a:r>
              <a:rPr lang="en-US" b="1" dirty="0" smtClean="0"/>
              <a:t>Procedure </a:t>
            </a:r>
            <a:endParaRPr lang="en-US" dirty="0" smtClean="0"/>
          </a:p>
          <a:p>
            <a:pPr>
              <a:defRPr/>
            </a:pPr>
            <a:r>
              <a:rPr lang="en-US" dirty="0" smtClean="0"/>
              <a:t>1.Collect about 7ml of venous blood. Dispense about 2ml into an EDTA containing tube and mix gently. Dispense the remainder into a dry glass tube (to provide serum for the </a:t>
            </a:r>
            <a:r>
              <a:rPr lang="en-US" dirty="0" err="1" smtClean="0"/>
              <a:t>formol</a:t>
            </a:r>
            <a:r>
              <a:rPr lang="en-US" dirty="0" smtClean="0"/>
              <a:t> gel test). </a:t>
            </a:r>
          </a:p>
          <a:p>
            <a:pPr>
              <a:defRPr/>
            </a:pPr>
            <a:r>
              <a:rPr lang="en-US" dirty="0" smtClean="0"/>
              <a:t>2.After performing a hemoglobin, white cell count and platelet count and making a thin blood film ,centrifuge the EDTA blood in narrow bore tubes, e.g. </a:t>
            </a:r>
            <a:r>
              <a:rPr lang="en-US" dirty="0" err="1" smtClean="0"/>
              <a:t>eppendrof</a:t>
            </a:r>
            <a:r>
              <a:rPr lang="en-US" dirty="0" smtClean="0"/>
              <a:t> plastic tubes or glass tubes 6x50mm. Centrifuge for 15 minutes at medium to high speed, i.e. RCF about 1000g to obtain the Buffy coat (cream colored layer of white cells and platelets above the red cells). </a:t>
            </a:r>
          </a:p>
          <a:p>
            <a:pPr>
              <a:defRPr/>
            </a:pPr>
            <a:r>
              <a:rPr lang="en-US" i="1" dirty="0" smtClean="0"/>
              <a:t>        Filling narrow bore tube</a:t>
            </a:r>
            <a:r>
              <a:rPr lang="en-US" dirty="0" smtClean="0"/>
              <a:t>: Using a long stemmed plastic bulb pipette or Pasteur pipette; </a:t>
            </a:r>
          </a:p>
          <a:p>
            <a:pPr>
              <a:defRPr/>
            </a:pPr>
            <a:r>
              <a:rPr lang="en-US" dirty="0" smtClean="0"/>
              <a:t>        aspirate the blood from the EDTA container. Insert the tip of the pipette to the bottom of the </a:t>
            </a:r>
          </a:p>
          <a:p>
            <a:pPr>
              <a:defRPr/>
            </a:pPr>
            <a:r>
              <a:rPr lang="en-US" dirty="0" smtClean="0"/>
              <a:t>        tube and fill the tube(s) with blood withdrawing the pipette as the tube fills. </a:t>
            </a:r>
          </a:p>
          <a:p>
            <a:pPr>
              <a:defRPr/>
            </a:pPr>
            <a:r>
              <a:rPr lang="en-US" dirty="0" smtClean="0"/>
              <a:t>3.Using a plastic bulb pipette or Pasteur pipette carefully remove and discard the plasma above the Buffy coat. Transfer the Buffy coat to a slide and mix .Place a drop on another slide and spread to make a thin smear. Air-dry the smear and fix it with methanol for 2 minutes.</a:t>
            </a:r>
          </a:p>
          <a:p>
            <a:pPr>
              <a:defRPr/>
            </a:pPr>
            <a:r>
              <a:rPr lang="en-US" dirty="0" smtClean="0"/>
              <a:t>4.Stain the smear by </a:t>
            </a:r>
            <a:r>
              <a:rPr lang="en-US" dirty="0" err="1" smtClean="0"/>
              <a:t>Giemsa</a:t>
            </a:r>
            <a:r>
              <a:rPr lang="en-US" dirty="0" smtClean="0"/>
              <a:t> technique or field’s rapid techniques.</a:t>
            </a:r>
          </a:p>
          <a:p>
            <a:pPr>
              <a:defRPr/>
            </a:pPr>
            <a:r>
              <a:rPr lang="en-US" dirty="0" smtClean="0"/>
              <a:t>5.When dry, spread a drop of immersion oil on the film and examine microscopically. Use the 40x objective to scan the smear for monocytes containing groups of amastigotes. Occasionally amastigotes can be detected in neutrophils. Use the 100x objective to identify the intracellular amastigotes (add a further drop of oil if necessary). The small amastigotes may also be seen lying between cells. </a:t>
            </a:r>
          </a:p>
          <a:p>
            <a:pPr>
              <a:defRPr/>
            </a:pPr>
            <a:r>
              <a:rPr lang="en-US" dirty="0" smtClean="0"/>
              <a:t> </a:t>
            </a:r>
          </a:p>
          <a:p>
            <a:pPr>
              <a:defRPr/>
            </a:pPr>
            <a:endParaRPr lang="en-US" dirty="0"/>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3638" indent="-231775">
              <a:defRPr>
                <a:solidFill>
                  <a:schemeClr val="tx1"/>
                </a:solidFill>
                <a:latin typeface="Arial" panose="020B0604020202020204" pitchFamily="34" charset="0"/>
              </a:defRPr>
            </a:lvl3pPr>
            <a:lvl4pPr marL="1630363" indent="-231775">
              <a:defRPr>
                <a:solidFill>
                  <a:schemeClr val="tx1"/>
                </a:solidFill>
                <a:latin typeface="Arial" panose="020B0604020202020204" pitchFamily="34" charset="0"/>
              </a:defRPr>
            </a:lvl4pPr>
            <a:lvl5pPr marL="2095500" indent="-231775">
              <a:defRPr>
                <a:solidFill>
                  <a:schemeClr val="tx1"/>
                </a:solidFill>
                <a:latin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defRPr>
            </a:lvl9pPr>
          </a:lstStyle>
          <a:p>
            <a:fld id="{D580B3DC-2294-4EA9-8012-A4A4319A1763}" type="slidenum">
              <a:rPr lang="en-US" sz="1100" smtClean="0">
                <a:solidFill>
                  <a:srgbClr val="000000"/>
                </a:solidFill>
              </a:rPr>
              <a:pPr/>
              <a:t>133</a:t>
            </a:fld>
            <a:endParaRPr lang="en-US" sz="1100" smtClean="0">
              <a:solidFill>
                <a:srgbClr val="000000"/>
              </a:solidFill>
            </a:endParaRPr>
          </a:p>
        </p:txBody>
      </p:sp>
    </p:spTree>
    <p:extLst>
      <p:ext uri="{BB962C8B-B14F-4D97-AF65-F5344CB8AC3E}">
        <p14:creationId xmlns:p14="http://schemas.microsoft.com/office/powerpoint/2010/main" val="777194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800" smtClean="0">
                <a:latin typeface="Arial" panose="020B0604020202020204" pitchFamily="34" charset="0"/>
              </a:rPr>
              <a:t>A new </a:t>
            </a:r>
            <a:r>
              <a:rPr lang="en-US" sz="800" b="1" smtClean="0">
                <a:latin typeface="Arial" panose="020B0604020202020204" pitchFamily="34" charset="0"/>
              </a:rPr>
              <a:t>latex agglutination test (KATEX)</a:t>
            </a:r>
            <a:r>
              <a:rPr lang="en-US" sz="800" smtClean="0">
                <a:latin typeface="Arial" panose="020B0604020202020204" pitchFamily="34" charset="0"/>
              </a:rPr>
              <a:t> for detecting leishmanial antigen in urine has sensitivities between 68 and 100% and a specificity of 100% in preliminary trials</a:t>
            </a:r>
            <a:endParaRPr lang="en-US" smtClean="0">
              <a:latin typeface="Arial" panose="020B0604020202020204" pitchFamily="34" charset="0"/>
            </a:endParaRPr>
          </a:p>
          <a:p>
            <a:endParaRPr lang="en-US" smtClean="0">
              <a:latin typeface="Arial" panose="020B0604020202020204" pitchFamily="34" charset="0"/>
            </a:endParaRPr>
          </a:p>
        </p:txBody>
      </p:sp>
      <p:sp>
        <p:nvSpPr>
          <p:cNvPr id="190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3638" indent="-231775">
              <a:defRPr>
                <a:solidFill>
                  <a:schemeClr val="tx1"/>
                </a:solidFill>
                <a:latin typeface="Arial" panose="020B0604020202020204" pitchFamily="34" charset="0"/>
              </a:defRPr>
            </a:lvl3pPr>
            <a:lvl4pPr marL="1630363" indent="-231775">
              <a:defRPr>
                <a:solidFill>
                  <a:schemeClr val="tx1"/>
                </a:solidFill>
                <a:latin typeface="Arial" panose="020B0604020202020204" pitchFamily="34" charset="0"/>
              </a:defRPr>
            </a:lvl4pPr>
            <a:lvl5pPr marL="2095500" indent="-231775">
              <a:defRPr>
                <a:solidFill>
                  <a:schemeClr val="tx1"/>
                </a:solidFill>
                <a:latin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defRPr>
            </a:lvl9pPr>
          </a:lstStyle>
          <a:p>
            <a:fld id="{51B94543-2D9B-4A5C-836A-D9A04A168D05}" type="slidenum">
              <a:rPr lang="en-US" sz="1100" smtClean="0">
                <a:solidFill>
                  <a:srgbClr val="000000"/>
                </a:solidFill>
              </a:rPr>
              <a:pPr/>
              <a:t>143</a:t>
            </a:fld>
            <a:endParaRPr lang="en-US" sz="1100" smtClean="0">
              <a:solidFill>
                <a:srgbClr val="000000"/>
              </a:solidFill>
            </a:endParaRPr>
          </a:p>
        </p:txBody>
      </p:sp>
    </p:spTree>
    <p:extLst>
      <p:ext uri="{BB962C8B-B14F-4D97-AF65-F5344CB8AC3E}">
        <p14:creationId xmlns:p14="http://schemas.microsoft.com/office/powerpoint/2010/main" val="3663243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latin typeface="Arial" panose="020B0604020202020204" pitchFamily="34" charset="0"/>
              </a:rPr>
              <a:t>Direct agglutination test (DAT)</a:t>
            </a:r>
            <a:endParaRPr lang="en-US" smtClean="0">
              <a:latin typeface="Arial" panose="020B0604020202020204" pitchFamily="34" charset="0"/>
            </a:endParaRPr>
          </a:p>
          <a:p>
            <a:r>
              <a:rPr lang="en-US" smtClean="0">
                <a:latin typeface="Arial" panose="020B0604020202020204" pitchFamily="34" charset="0"/>
              </a:rPr>
              <a:t>-DAT is a rapid and reliable screening test for visceral leishmaniasis. When compared with the indirect fluorescent antibody test (IFAT) and counter immunoelectrophoresis (CIE) techniques, the DAT gives positive results in the highest proportion of clinically proven case. </a:t>
            </a:r>
          </a:p>
          <a:p>
            <a:r>
              <a:rPr lang="en-US" smtClean="0">
                <a:latin typeface="Arial" panose="020B0604020202020204" pitchFamily="34" charset="0"/>
              </a:rPr>
              <a:t>-The antigen used in the test is a suspension of trypsin treated amastigotes (10</a:t>
            </a:r>
            <a:r>
              <a:rPr lang="en-US" baseline="30000" smtClean="0">
                <a:latin typeface="Arial" panose="020B0604020202020204" pitchFamily="34" charset="0"/>
              </a:rPr>
              <a:t>7</a:t>
            </a:r>
            <a:r>
              <a:rPr lang="en-US" smtClean="0">
                <a:latin typeface="Arial" panose="020B0604020202020204" pitchFamily="34" charset="0"/>
              </a:rPr>
              <a:t>/ml) obtained from local strains preserved in formalin and stained with Coomasie brilliant blue. The test is performed in V shaped wells in micro titration plates with the patient’s serum being serially diluted. The test requires overnight incubation at room temperature. The endpoint to the test is taken as the last well where agglutination is seen, i.e, the well before a clear sharp-edged blue spot ‘button in the bottom of the well’ (like that seen in the control well). Titres of or greater than 1 in 3200 are usually reported as positive with the titre stated. </a:t>
            </a:r>
          </a:p>
          <a:p>
            <a:endParaRPr lang="en-US" smtClean="0">
              <a:latin typeface="Arial" panose="020B0604020202020204" pitchFamily="34" charset="0"/>
            </a:endParaRPr>
          </a:p>
          <a:p>
            <a:endParaRPr lang="en-US" smtClean="0">
              <a:latin typeface="Arial" panose="020B0604020202020204" pitchFamily="34" charset="0"/>
            </a:endParaRPr>
          </a:p>
        </p:txBody>
      </p:sp>
      <p:sp>
        <p:nvSpPr>
          <p:cNvPr id="192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3638" indent="-231775">
              <a:defRPr>
                <a:solidFill>
                  <a:schemeClr val="tx1"/>
                </a:solidFill>
                <a:latin typeface="Arial" panose="020B0604020202020204" pitchFamily="34" charset="0"/>
              </a:defRPr>
            </a:lvl3pPr>
            <a:lvl4pPr marL="1630363" indent="-231775">
              <a:defRPr>
                <a:solidFill>
                  <a:schemeClr val="tx1"/>
                </a:solidFill>
                <a:latin typeface="Arial" panose="020B0604020202020204" pitchFamily="34" charset="0"/>
              </a:defRPr>
            </a:lvl4pPr>
            <a:lvl5pPr marL="2095500" indent="-231775">
              <a:defRPr>
                <a:solidFill>
                  <a:schemeClr val="tx1"/>
                </a:solidFill>
                <a:latin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defRPr>
            </a:lvl9pPr>
          </a:lstStyle>
          <a:p>
            <a:fld id="{6229FD34-DCCB-433F-B420-527497EB72F7}" type="slidenum">
              <a:rPr lang="en-US" sz="1100" smtClean="0">
                <a:solidFill>
                  <a:srgbClr val="000000"/>
                </a:solidFill>
              </a:rPr>
              <a:pPr/>
              <a:t>144</a:t>
            </a:fld>
            <a:endParaRPr lang="en-US" sz="1100" smtClean="0">
              <a:solidFill>
                <a:srgbClr val="000000"/>
              </a:solidFill>
            </a:endParaRPr>
          </a:p>
        </p:txBody>
      </p:sp>
    </p:spTree>
    <p:extLst>
      <p:ext uri="{BB962C8B-B14F-4D97-AF65-F5344CB8AC3E}">
        <p14:creationId xmlns:p14="http://schemas.microsoft.com/office/powerpoint/2010/main" val="1655640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latin typeface="Arial" panose="020B0604020202020204" pitchFamily="34" charset="0"/>
              </a:rPr>
              <a:t>New K39 antigen strip test to diagnose visceral leishmaniasis </a:t>
            </a:r>
          </a:p>
          <a:p>
            <a:endParaRPr lang="en-US" smtClean="0">
              <a:latin typeface="Arial" panose="020B0604020202020204" pitchFamily="34" charset="0"/>
            </a:endParaRPr>
          </a:p>
          <a:p>
            <a:r>
              <a:rPr lang="en-US" smtClean="0">
                <a:latin typeface="Arial" panose="020B0604020202020204" pitchFamily="34" charset="0"/>
              </a:rPr>
              <a:t>The K39 antigen is immobilized on a small rectangular piece of nitrocellulose membrane in a band form, and goat anti-protein A is attached to the membrane above the antigen band. After the finger is pricked, half a drop of blood is smeared at the tip of the strip, and the lower end of the strip is allowed to soak in 4 to 5 drops of phosphate-buffered saline, placed on a clean glass slide or tube. If the antibody is present, it will react with the conjugate (protein A colloidal gold) that is predried on the assay strip. The mixture moves along the strip by capillary action and reacts with K39 antigen on the strip, yielding a pink band. In the strip of patients who are infected, two pinkish lines appear in the middle of the nitrocellulose membrane (the upper pinkish band serves as a procedural control). </a:t>
            </a:r>
          </a:p>
          <a:p>
            <a:endParaRPr lang="en-US" smtClean="0">
              <a:latin typeface="Arial" panose="020B0604020202020204" pitchFamily="34" charset="0"/>
            </a:endParaRPr>
          </a:p>
          <a:p>
            <a:endParaRPr lang="en-US" smtClean="0">
              <a:latin typeface="Arial" panose="020B0604020202020204" pitchFamily="34" charset="0"/>
            </a:endParaRPr>
          </a:p>
        </p:txBody>
      </p:sp>
      <p:sp>
        <p:nvSpPr>
          <p:cNvPr id="194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3638" indent="-231775">
              <a:defRPr>
                <a:solidFill>
                  <a:schemeClr val="tx1"/>
                </a:solidFill>
                <a:latin typeface="Arial" panose="020B0604020202020204" pitchFamily="34" charset="0"/>
              </a:defRPr>
            </a:lvl3pPr>
            <a:lvl4pPr marL="1630363" indent="-231775">
              <a:defRPr>
                <a:solidFill>
                  <a:schemeClr val="tx1"/>
                </a:solidFill>
                <a:latin typeface="Arial" panose="020B0604020202020204" pitchFamily="34" charset="0"/>
              </a:defRPr>
            </a:lvl4pPr>
            <a:lvl5pPr marL="2095500" indent="-231775">
              <a:defRPr>
                <a:solidFill>
                  <a:schemeClr val="tx1"/>
                </a:solidFill>
                <a:latin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defRPr>
            </a:lvl9pPr>
          </a:lstStyle>
          <a:p>
            <a:fld id="{CB837751-8216-42D3-A3AC-5DBB597F89EA}" type="slidenum">
              <a:rPr lang="en-US" sz="1100" smtClean="0">
                <a:solidFill>
                  <a:srgbClr val="000000"/>
                </a:solidFill>
              </a:rPr>
              <a:pPr/>
              <a:t>145</a:t>
            </a:fld>
            <a:endParaRPr lang="en-US" sz="1100" smtClean="0">
              <a:solidFill>
                <a:srgbClr val="000000"/>
              </a:solidFill>
            </a:endParaRPr>
          </a:p>
        </p:txBody>
      </p:sp>
    </p:spTree>
    <p:extLst>
      <p:ext uri="{BB962C8B-B14F-4D97-AF65-F5344CB8AC3E}">
        <p14:creationId xmlns:p14="http://schemas.microsoft.com/office/powerpoint/2010/main" val="14218427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latin typeface="Arial" panose="020B0604020202020204" pitchFamily="34" charset="0"/>
              </a:rPr>
              <a:t>VL patients coinfected with HIV</a:t>
            </a:r>
            <a:r>
              <a:rPr lang="en-US" smtClean="0">
                <a:latin typeface="Arial" panose="020B0604020202020204" pitchFamily="34" charset="0"/>
              </a:rPr>
              <a:t>: Sera from patients may be (but not always) non-reactive in serodiagnostic tests, including the DAT and latex agglutination test for VL .</a:t>
            </a:r>
          </a:p>
          <a:p>
            <a:r>
              <a:rPr lang="en-US" smtClean="0">
                <a:latin typeface="Arial" panose="020B0604020202020204" pitchFamily="34" charset="0"/>
              </a:rPr>
              <a:t> </a:t>
            </a:r>
          </a:p>
          <a:p>
            <a:r>
              <a:rPr lang="en-US" smtClean="0">
                <a:latin typeface="Arial" panose="020B0604020202020204" pitchFamily="34" charset="0"/>
              </a:rPr>
              <a:t> </a:t>
            </a:r>
          </a:p>
          <a:p>
            <a:endParaRPr lang="en-US" smtClean="0">
              <a:latin typeface="Arial" panose="020B0604020202020204" pitchFamily="34" charset="0"/>
            </a:endParaRPr>
          </a:p>
        </p:txBody>
      </p:sp>
      <p:sp>
        <p:nvSpPr>
          <p:cNvPr id="196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3638" indent="-231775">
              <a:defRPr>
                <a:solidFill>
                  <a:schemeClr val="tx1"/>
                </a:solidFill>
                <a:latin typeface="Arial" panose="020B0604020202020204" pitchFamily="34" charset="0"/>
              </a:defRPr>
            </a:lvl3pPr>
            <a:lvl4pPr marL="1630363" indent="-231775">
              <a:defRPr>
                <a:solidFill>
                  <a:schemeClr val="tx1"/>
                </a:solidFill>
                <a:latin typeface="Arial" panose="020B0604020202020204" pitchFamily="34" charset="0"/>
              </a:defRPr>
            </a:lvl4pPr>
            <a:lvl5pPr marL="2095500" indent="-231775">
              <a:defRPr>
                <a:solidFill>
                  <a:schemeClr val="tx1"/>
                </a:solidFill>
                <a:latin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defRPr>
            </a:lvl9pPr>
          </a:lstStyle>
          <a:p>
            <a:fld id="{C7768EB6-1C07-4BBE-B383-9ECA6DA06BF2}" type="slidenum">
              <a:rPr lang="en-US" sz="1100" smtClean="0">
                <a:solidFill>
                  <a:srgbClr val="000000"/>
                </a:solidFill>
              </a:rPr>
              <a:pPr/>
              <a:t>146</a:t>
            </a:fld>
            <a:endParaRPr lang="en-US" sz="1100" smtClean="0">
              <a:solidFill>
                <a:srgbClr val="000000"/>
              </a:solidFill>
            </a:endParaRPr>
          </a:p>
        </p:txBody>
      </p:sp>
    </p:spTree>
    <p:extLst>
      <p:ext uri="{BB962C8B-B14F-4D97-AF65-F5344CB8AC3E}">
        <p14:creationId xmlns:p14="http://schemas.microsoft.com/office/powerpoint/2010/main" val="2739686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a:bodyPr>
          <a:lstStyle/>
          <a:p>
            <a:pPr>
              <a:defRPr/>
            </a:pPr>
            <a:r>
              <a:rPr lang="en-US" b="1" dirty="0" smtClean="0"/>
              <a:t> </a:t>
            </a:r>
            <a:endParaRPr lang="en-US" dirty="0" smtClean="0"/>
          </a:p>
          <a:p>
            <a:pPr>
              <a:defRPr/>
            </a:pPr>
            <a:r>
              <a:rPr lang="en-US" b="1" dirty="0" err="1" smtClean="0"/>
              <a:t>Formol</a:t>
            </a:r>
            <a:r>
              <a:rPr lang="en-US" b="1" dirty="0" smtClean="0"/>
              <a:t> gel (</a:t>
            </a:r>
            <a:r>
              <a:rPr lang="en-US" b="1" dirty="0" err="1" smtClean="0"/>
              <a:t>aldehyde</a:t>
            </a:r>
            <a:r>
              <a:rPr lang="en-US" b="1" dirty="0" smtClean="0"/>
              <a:t>) test </a:t>
            </a:r>
          </a:p>
          <a:p>
            <a:pPr>
              <a:defRPr/>
            </a:pPr>
            <a:r>
              <a:rPr lang="en-US" b="1" dirty="0" smtClean="0"/>
              <a:t>Method </a:t>
            </a:r>
            <a:endParaRPr lang="en-US" dirty="0" smtClean="0"/>
          </a:p>
          <a:p>
            <a:pPr>
              <a:defRPr/>
            </a:pPr>
            <a:r>
              <a:rPr lang="en-US" dirty="0" smtClean="0"/>
              <a:t>1. Collect about 5ml of venous blood in a dry glass tube and leave to clot. When the clot begins to retract (30-60 minutes after collection). Centrifuge the blood to obtain clear serum. If a centrifuge is not available, leave the specimen to separate overnight. </a:t>
            </a:r>
          </a:p>
          <a:p>
            <a:pPr>
              <a:defRPr/>
            </a:pPr>
            <a:r>
              <a:rPr lang="en-US" dirty="0" smtClean="0"/>
              <a:t>2. Transfer about 1ml of red cell free serum to a small tube. Add 2 drops of concentrated formalin solution and mix. Allow to stand for up to 2 hours. Most positive tests, however, can be read after a few minutes. </a:t>
            </a:r>
          </a:p>
          <a:p>
            <a:pPr>
              <a:defRPr/>
            </a:pPr>
            <a:r>
              <a:rPr lang="en-US" b="1" i="1" dirty="0" smtClean="0"/>
              <a:t>Positive test</a:t>
            </a:r>
            <a:r>
              <a:rPr lang="en-US" dirty="0" smtClean="0"/>
              <a:t>: Serum whitens and gels usually within 20 minutes (often within minutes). </a:t>
            </a:r>
          </a:p>
          <a:p>
            <a:pPr>
              <a:defRPr/>
            </a:pPr>
            <a:r>
              <a:rPr lang="en-US" dirty="0" smtClean="0"/>
              <a:t>Note: In early infections, whitening and gelling of the serum may take up to 2 hours. </a:t>
            </a:r>
          </a:p>
          <a:p>
            <a:pPr>
              <a:defRPr/>
            </a:pPr>
            <a:r>
              <a:rPr lang="en-US" b="1" i="1" dirty="0" smtClean="0"/>
              <a:t>Negative test:</a:t>
            </a:r>
            <a:r>
              <a:rPr lang="en-US" dirty="0" smtClean="0"/>
              <a:t> Serum remains unchanged or gelling only occurs within 2 hours. A negative test cannot exclude VL (test only becomes positive about 3 months after infection). </a:t>
            </a:r>
          </a:p>
          <a:p>
            <a:pPr>
              <a:defRPr/>
            </a:pPr>
            <a:r>
              <a:rPr lang="en-US" dirty="0" smtClean="0"/>
              <a:t> </a:t>
            </a:r>
          </a:p>
          <a:p>
            <a:pPr>
              <a:defRPr/>
            </a:pPr>
            <a:r>
              <a:rPr lang="en-US" dirty="0" smtClean="0"/>
              <a:t>Note: patients with multiple myeloma can also give a positive </a:t>
            </a:r>
            <a:r>
              <a:rPr lang="en-US" dirty="0" err="1" smtClean="0"/>
              <a:t>formol</a:t>
            </a:r>
            <a:r>
              <a:rPr lang="en-US" dirty="0" smtClean="0"/>
              <a:t> gel test. Other conditions such as chronic liver disease, malaria, </a:t>
            </a:r>
            <a:r>
              <a:rPr lang="en-US" dirty="0" err="1" smtClean="0"/>
              <a:t>trypanosomiasis</a:t>
            </a:r>
            <a:r>
              <a:rPr lang="en-US" dirty="0" smtClean="0"/>
              <a:t> and leprosy are also associated with raised globulin levels but not usually as raised as to give a positive </a:t>
            </a:r>
            <a:r>
              <a:rPr lang="en-US" dirty="0" err="1" smtClean="0"/>
              <a:t>formol</a:t>
            </a:r>
            <a:r>
              <a:rPr lang="en-US" dirty="0" smtClean="0"/>
              <a:t> gel test. Raised </a:t>
            </a:r>
            <a:r>
              <a:rPr lang="en-US" dirty="0" err="1" smtClean="0"/>
              <a:t>IgG</a:t>
            </a:r>
            <a:r>
              <a:rPr lang="en-US" dirty="0" smtClean="0"/>
              <a:t> levels are also found in patients with pulmonary tuberculosis. In typhoid, hemolytic anemia, chronic myeloid leukemia and infective </a:t>
            </a:r>
            <a:r>
              <a:rPr lang="en-US" dirty="0" err="1" smtClean="0"/>
              <a:t>endocarditis</a:t>
            </a:r>
            <a:r>
              <a:rPr lang="en-US" dirty="0" smtClean="0"/>
              <a:t> the </a:t>
            </a:r>
            <a:r>
              <a:rPr lang="en-US" dirty="0" err="1" smtClean="0"/>
              <a:t>formol</a:t>
            </a:r>
            <a:r>
              <a:rPr lang="en-US" dirty="0" smtClean="0"/>
              <a:t> gel test is negative. Variable results are found in VL patients infected with HIV.  </a:t>
            </a:r>
          </a:p>
          <a:p>
            <a:pPr>
              <a:defRPr/>
            </a:pPr>
            <a:endParaRPr lang="en-US" dirty="0" smtClean="0"/>
          </a:p>
          <a:p>
            <a:pPr>
              <a:defRPr/>
            </a:pPr>
            <a:endParaRPr lang="en-US" dirty="0"/>
          </a:p>
        </p:txBody>
      </p:sp>
      <p:sp>
        <p:nvSpPr>
          <p:cNvPr id="198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3638" indent="-231775">
              <a:defRPr>
                <a:solidFill>
                  <a:schemeClr val="tx1"/>
                </a:solidFill>
                <a:latin typeface="Arial" panose="020B0604020202020204" pitchFamily="34" charset="0"/>
              </a:defRPr>
            </a:lvl3pPr>
            <a:lvl4pPr marL="1630363" indent="-231775">
              <a:defRPr>
                <a:solidFill>
                  <a:schemeClr val="tx1"/>
                </a:solidFill>
                <a:latin typeface="Arial" panose="020B0604020202020204" pitchFamily="34" charset="0"/>
              </a:defRPr>
            </a:lvl4pPr>
            <a:lvl5pPr marL="2095500" indent="-231775">
              <a:defRPr>
                <a:solidFill>
                  <a:schemeClr val="tx1"/>
                </a:solidFill>
                <a:latin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defRPr>
            </a:lvl9pPr>
          </a:lstStyle>
          <a:p>
            <a:fld id="{26A93F3B-6C87-4A78-800B-21BE3E18D6A2}" type="slidenum">
              <a:rPr lang="en-US" sz="1100" smtClean="0">
                <a:solidFill>
                  <a:srgbClr val="000000"/>
                </a:solidFill>
              </a:rPr>
              <a:pPr/>
              <a:t>147</a:t>
            </a:fld>
            <a:endParaRPr lang="en-US" sz="1100" smtClean="0">
              <a:solidFill>
                <a:srgbClr val="000000"/>
              </a:solidFill>
            </a:endParaRPr>
          </a:p>
        </p:txBody>
      </p:sp>
    </p:spTree>
    <p:extLst>
      <p:ext uri="{BB962C8B-B14F-4D97-AF65-F5344CB8AC3E}">
        <p14:creationId xmlns:p14="http://schemas.microsoft.com/office/powerpoint/2010/main" val="17711136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eaLnBrk="1" hangingPunct="1">
              <a:spcBef>
                <a:spcPct val="0"/>
              </a:spcBef>
            </a:pPr>
            <a:r>
              <a:rPr lang="en-US" smtClean="0">
                <a:latin typeface="Tahoma" panose="020B0604030504040204" pitchFamily="34" charset="0"/>
                <a:cs typeface="Tahoma" panose="020B0604030504040204" pitchFamily="34" charset="0"/>
              </a:rPr>
              <a:t>Geographical Dist: Central &amp; West Africa </a:t>
            </a:r>
          </a:p>
          <a:p>
            <a:pPr eaLnBrk="1" hangingPunct="1">
              <a:spcBef>
                <a:spcPct val="0"/>
              </a:spcBef>
            </a:pPr>
            <a:r>
              <a:rPr lang="en-US" smtClean="0"/>
              <a:t>Zimbabwe </a:t>
            </a:r>
          </a:p>
        </p:txBody>
      </p:sp>
      <p:sp>
        <p:nvSpPr>
          <p:cNvPr id="214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3638" indent="-231775">
              <a:defRPr>
                <a:solidFill>
                  <a:schemeClr val="tx1"/>
                </a:solidFill>
                <a:latin typeface="Arial" panose="020B0604020202020204" pitchFamily="34" charset="0"/>
              </a:defRPr>
            </a:lvl3pPr>
            <a:lvl4pPr marL="1630363" indent="-231775">
              <a:defRPr>
                <a:solidFill>
                  <a:schemeClr val="tx1"/>
                </a:solidFill>
                <a:latin typeface="Arial" panose="020B0604020202020204" pitchFamily="34" charset="0"/>
              </a:defRPr>
            </a:lvl4pPr>
            <a:lvl5pPr marL="2095500" indent="-231775">
              <a:defRPr>
                <a:solidFill>
                  <a:schemeClr val="tx1"/>
                </a:solidFill>
                <a:latin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defRPr>
            </a:lvl9pPr>
          </a:lstStyle>
          <a:p>
            <a:fld id="{8EB10F02-0714-42B2-AF7C-C8050DB7242A}" type="slidenum">
              <a:rPr lang="en-US" smtClean="0">
                <a:solidFill>
                  <a:prstClr val="black"/>
                </a:solidFill>
              </a:rPr>
              <a:pPr/>
              <a:t>161</a:t>
            </a:fld>
            <a:endParaRPr lang="en-US" smtClean="0">
              <a:solidFill>
                <a:prstClr val="black"/>
              </a:solidFill>
            </a:endParaRPr>
          </a:p>
        </p:txBody>
      </p:sp>
    </p:spTree>
    <p:extLst>
      <p:ext uri="{BB962C8B-B14F-4D97-AF65-F5344CB8AC3E}">
        <p14:creationId xmlns:p14="http://schemas.microsoft.com/office/powerpoint/2010/main" val="2892192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6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smtClean="0"/>
              <a:t>Leptomonas</a:t>
            </a:r>
            <a:endParaRPr lang="en-US" dirty="0" smtClean="0"/>
          </a:p>
          <a:p>
            <a:r>
              <a:rPr lang="en-US" dirty="0" err="1" smtClean="0"/>
              <a:t>phytomonas</a:t>
            </a:r>
            <a:endParaRPr lang="en-US" dirty="0" smtClean="0"/>
          </a:p>
          <a:p>
            <a:r>
              <a:rPr lang="en-US" sz="1200" i="1" kern="1200" dirty="0" err="1" smtClean="0">
                <a:solidFill>
                  <a:schemeClr val="tx1"/>
                </a:solidFill>
                <a:effectLst/>
                <a:latin typeface="+mn-lt"/>
                <a:ea typeface="+mn-ea"/>
                <a:cs typeface="+mn-cs"/>
              </a:rPr>
              <a:t>Endoutrypanwn</a:t>
            </a:r>
            <a:r>
              <a:rPr lang="en-US" sz="1200" i="1" kern="120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endParaRPr lang="en-US" dirty="0" smtClean="0"/>
          </a:p>
        </p:txBody>
      </p:sp>
      <p:sp>
        <p:nvSpPr>
          <p:cNvPr id="576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8746B620-A82E-47D6-AD96-07F97AA8EF88}" type="slidenum">
              <a:rPr lang="en-US" sz="1100">
                <a:solidFill>
                  <a:prstClr val="black"/>
                </a:solidFill>
              </a:rPr>
              <a:pPr/>
              <a:t>62</a:t>
            </a:fld>
            <a:endParaRPr lang="en-US" sz="1100">
              <a:solidFill>
                <a:prstClr val="black"/>
              </a:solidFill>
            </a:endParaRPr>
          </a:p>
        </p:txBody>
      </p:sp>
    </p:spTree>
    <p:extLst>
      <p:ext uri="{BB962C8B-B14F-4D97-AF65-F5344CB8AC3E}">
        <p14:creationId xmlns:p14="http://schemas.microsoft.com/office/powerpoint/2010/main" val="26244063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Animal hunted for food or sport</a:t>
            </a:r>
          </a:p>
        </p:txBody>
      </p:sp>
      <p:sp>
        <p:nvSpPr>
          <p:cNvPr id="220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5ABF06-5731-498E-A1AA-175542B2142C}" type="slidenum">
              <a:rPr lang="en-US" smtClean="0">
                <a:solidFill>
                  <a:prstClr val="black"/>
                </a:solidFill>
              </a:rPr>
              <a:pPr/>
              <a:t>166</a:t>
            </a:fld>
            <a:endParaRPr lang="en-US" smtClean="0">
              <a:solidFill>
                <a:prstClr val="black"/>
              </a:solidFill>
            </a:endParaRPr>
          </a:p>
        </p:txBody>
      </p:sp>
    </p:spTree>
    <p:extLst>
      <p:ext uri="{BB962C8B-B14F-4D97-AF65-F5344CB8AC3E}">
        <p14:creationId xmlns:p14="http://schemas.microsoft.com/office/powerpoint/2010/main" val="29836026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Production of TNF-α and other cytokines which could then induce nitric oxide.</a:t>
            </a:r>
          </a:p>
          <a:p>
            <a:r>
              <a:rPr lang="en-US" smtClean="0"/>
              <a:t>Nitric oxide is known to affect neuronal function and,  `it could also lead to intracranial hypertension through its vasodilator activity / interfering with neurotransmission</a:t>
            </a:r>
          </a:p>
        </p:txBody>
      </p:sp>
      <p:sp>
        <p:nvSpPr>
          <p:cNvPr id="229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01433A-C615-4005-A63E-76D80E68829C}" type="slidenum">
              <a:rPr lang="en-US" smtClean="0">
                <a:solidFill>
                  <a:srgbClr val="000000"/>
                </a:solidFill>
              </a:rPr>
              <a:pPr/>
              <a:t>174</a:t>
            </a:fld>
            <a:endParaRPr lang="en-US" smtClean="0">
              <a:solidFill>
                <a:srgbClr val="000000"/>
              </a:solidFill>
            </a:endParaRPr>
          </a:p>
        </p:txBody>
      </p:sp>
    </p:spTree>
    <p:extLst>
      <p:ext uri="{BB962C8B-B14F-4D97-AF65-F5344CB8AC3E}">
        <p14:creationId xmlns:p14="http://schemas.microsoft.com/office/powerpoint/2010/main" val="3299620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solidFill>
                  <a:srgbClr val="000000"/>
                </a:solidFill>
                <a:latin typeface="Tahoma" panose="020B0604030504040204" pitchFamily="34" charset="0"/>
                <a:cs typeface="Tahoma" panose="020B0604030504040204" pitchFamily="34" charset="0"/>
              </a:rPr>
              <a:t>Fatigability , confusion , drowsiness ,(uncontrollable urge to sleep day time which may alternate with night time insomnia ),</a:t>
            </a:r>
            <a:r>
              <a:rPr lang="en-US" smtClean="0">
                <a:solidFill>
                  <a:srgbClr val="000000"/>
                </a:solidFill>
              </a:rPr>
              <a:t> wasting and emaciation</a:t>
            </a:r>
            <a:endParaRPr lang="en-US" smtClean="0">
              <a:solidFill>
                <a:srgbClr val="000000"/>
              </a:solidFill>
              <a:latin typeface="Tahoma" panose="020B0604030504040204" pitchFamily="34" charset="0"/>
              <a:cs typeface="Tahoma" panose="020B0604030504040204" pitchFamily="34" charset="0"/>
            </a:endParaRPr>
          </a:p>
          <a:p>
            <a:pPr eaLnBrk="1" hangingPunct="1">
              <a:spcBef>
                <a:spcPct val="0"/>
              </a:spcBef>
            </a:pPr>
            <a:endParaRPr lang="en-US" smtClean="0"/>
          </a:p>
        </p:txBody>
      </p:sp>
      <p:sp>
        <p:nvSpPr>
          <p:cNvPr id="235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3638" indent="-231775">
              <a:defRPr>
                <a:solidFill>
                  <a:schemeClr val="tx1"/>
                </a:solidFill>
                <a:latin typeface="Arial" panose="020B0604020202020204" pitchFamily="34" charset="0"/>
              </a:defRPr>
            </a:lvl3pPr>
            <a:lvl4pPr marL="1630363" indent="-231775">
              <a:defRPr>
                <a:solidFill>
                  <a:schemeClr val="tx1"/>
                </a:solidFill>
                <a:latin typeface="Arial" panose="020B0604020202020204" pitchFamily="34" charset="0"/>
              </a:defRPr>
            </a:lvl4pPr>
            <a:lvl5pPr marL="2095500" indent="-231775">
              <a:defRPr>
                <a:solidFill>
                  <a:schemeClr val="tx1"/>
                </a:solidFill>
                <a:latin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defRPr>
            </a:lvl9pPr>
          </a:lstStyle>
          <a:p>
            <a:fld id="{13387299-CFCF-4118-A264-1B4BAFD2AE81}" type="slidenum">
              <a:rPr lang="en-US" smtClean="0">
                <a:solidFill>
                  <a:srgbClr val="000000"/>
                </a:solidFill>
              </a:rPr>
              <a:pPr/>
              <a:t>179</a:t>
            </a:fld>
            <a:endParaRPr lang="en-US" smtClean="0">
              <a:solidFill>
                <a:srgbClr val="000000"/>
              </a:solidFill>
            </a:endParaRPr>
          </a:p>
        </p:txBody>
      </p:sp>
    </p:spTree>
    <p:extLst>
      <p:ext uri="{BB962C8B-B14F-4D97-AF65-F5344CB8AC3E}">
        <p14:creationId xmlns:p14="http://schemas.microsoft.com/office/powerpoint/2010/main" val="32532888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38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227860-861D-4123-ADCD-44689BE3885A}" type="slidenum">
              <a:rPr lang="en-US" smtClean="0">
                <a:solidFill>
                  <a:srgbClr val="000000"/>
                </a:solidFill>
              </a:rPr>
              <a:pPr>
                <a:spcBef>
                  <a:spcPct val="0"/>
                </a:spcBef>
              </a:pPr>
              <a:t>181</a:t>
            </a:fld>
            <a:endParaRPr lang="en-US" smtClean="0">
              <a:solidFill>
                <a:srgbClr val="000000"/>
              </a:solidFill>
            </a:endParaRPr>
          </a:p>
        </p:txBody>
      </p:sp>
    </p:spTree>
    <p:extLst>
      <p:ext uri="{BB962C8B-B14F-4D97-AF65-F5344CB8AC3E}">
        <p14:creationId xmlns:p14="http://schemas.microsoft.com/office/powerpoint/2010/main" val="18283117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Mayalgias: pain in muscle </a:t>
            </a:r>
          </a:p>
          <a:p>
            <a:r>
              <a:rPr lang="en-US" smtClean="0"/>
              <a:t>Demise : rapid change </a:t>
            </a:r>
          </a:p>
        </p:txBody>
      </p:sp>
      <p:sp>
        <p:nvSpPr>
          <p:cNvPr id="240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1CFF4B-46E7-4264-81DA-3E58F2A37959}" type="slidenum">
              <a:rPr lang="en-US" smtClean="0">
                <a:solidFill>
                  <a:prstClr val="black"/>
                </a:solidFill>
              </a:rPr>
              <a:pPr/>
              <a:t>182</a:t>
            </a:fld>
            <a:endParaRPr lang="en-US" smtClean="0">
              <a:solidFill>
                <a:prstClr val="black"/>
              </a:solidFill>
            </a:endParaRPr>
          </a:p>
        </p:txBody>
      </p:sp>
    </p:spTree>
    <p:extLst>
      <p:ext uri="{BB962C8B-B14F-4D97-AF65-F5344CB8AC3E}">
        <p14:creationId xmlns:p14="http://schemas.microsoft.com/office/powerpoint/2010/main" val="23016236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42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69938" indent="-295275">
              <a:defRPr>
                <a:solidFill>
                  <a:schemeClr val="tx1"/>
                </a:solidFill>
                <a:latin typeface="Arial" panose="020B0604020202020204" pitchFamily="34" charset="0"/>
              </a:defRPr>
            </a:lvl2pPr>
            <a:lvl3pPr marL="1184275" indent="-234950">
              <a:defRPr>
                <a:solidFill>
                  <a:schemeClr val="tx1"/>
                </a:solidFill>
                <a:latin typeface="Arial" panose="020B0604020202020204" pitchFamily="34" charset="0"/>
              </a:defRPr>
            </a:lvl3pPr>
            <a:lvl4pPr marL="1660525" indent="-234950">
              <a:defRPr>
                <a:solidFill>
                  <a:schemeClr val="tx1"/>
                </a:solidFill>
                <a:latin typeface="Arial" panose="020B0604020202020204" pitchFamily="34" charset="0"/>
              </a:defRPr>
            </a:lvl4pPr>
            <a:lvl5pPr marL="2135188" indent="-234950">
              <a:defRPr>
                <a:solidFill>
                  <a:schemeClr val="tx1"/>
                </a:solidFill>
                <a:latin typeface="Arial" panose="020B0604020202020204" pitchFamily="34" charset="0"/>
              </a:defRPr>
            </a:lvl5pPr>
            <a:lvl6pPr marL="2592388" indent="-234950" eaLnBrk="0" fontAlgn="base" hangingPunct="0">
              <a:spcBef>
                <a:spcPct val="0"/>
              </a:spcBef>
              <a:spcAft>
                <a:spcPct val="0"/>
              </a:spcAft>
              <a:defRPr>
                <a:solidFill>
                  <a:schemeClr val="tx1"/>
                </a:solidFill>
                <a:latin typeface="Arial" panose="020B0604020202020204" pitchFamily="34" charset="0"/>
              </a:defRPr>
            </a:lvl6pPr>
            <a:lvl7pPr marL="3049588" indent="-234950" eaLnBrk="0" fontAlgn="base" hangingPunct="0">
              <a:spcBef>
                <a:spcPct val="0"/>
              </a:spcBef>
              <a:spcAft>
                <a:spcPct val="0"/>
              </a:spcAft>
              <a:defRPr>
                <a:solidFill>
                  <a:schemeClr val="tx1"/>
                </a:solidFill>
                <a:latin typeface="Arial" panose="020B0604020202020204" pitchFamily="34" charset="0"/>
              </a:defRPr>
            </a:lvl7pPr>
            <a:lvl8pPr marL="3506788" indent="-234950" eaLnBrk="0" fontAlgn="base" hangingPunct="0">
              <a:spcBef>
                <a:spcPct val="0"/>
              </a:spcBef>
              <a:spcAft>
                <a:spcPct val="0"/>
              </a:spcAft>
              <a:defRPr>
                <a:solidFill>
                  <a:schemeClr val="tx1"/>
                </a:solidFill>
                <a:latin typeface="Arial" panose="020B0604020202020204" pitchFamily="34" charset="0"/>
              </a:defRPr>
            </a:lvl8pPr>
            <a:lvl9pPr marL="3963988" indent="-234950" eaLnBrk="0" fontAlgn="base" hangingPunct="0">
              <a:spcBef>
                <a:spcPct val="0"/>
              </a:spcBef>
              <a:spcAft>
                <a:spcPct val="0"/>
              </a:spcAft>
              <a:defRPr>
                <a:solidFill>
                  <a:schemeClr val="tx1"/>
                </a:solidFill>
                <a:latin typeface="Arial" panose="020B0604020202020204" pitchFamily="34" charset="0"/>
              </a:defRPr>
            </a:lvl9pPr>
          </a:lstStyle>
          <a:p>
            <a:fld id="{5FCD4318-9A22-4E3B-A795-985F4ABD3146}" type="slidenum">
              <a:rPr lang="en-US" sz="1100" smtClean="0">
                <a:solidFill>
                  <a:srgbClr val="000000"/>
                </a:solidFill>
                <a:latin typeface="Times New Roman" panose="02020603050405020304" pitchFamily="18" charset="0"/>
              </a:rPr>
              <a:pPr/>
              <a:t>183</a:t>
            </a:fld>
            <a:endParaRPr lang="en-US" sz="11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34761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59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73A0D6-D606-4153-A718-06E3A37E41DE}" type="slidenum">
              <a:rPr lang="en-US" smtClean="0">
                <a:solidFill>
                  <a:prstClr val="black"/>
                </a:solidFill>
              </a:rPr>
              <a:pPr/>
              <a:t>198</a:t>
            </a:fld>
            <a:endParaRPr lang="en-US" smtClean="0">
              <a:solidFill>
                <a:prstClr val="black"/>
              </a:solidFill>
            </a:endParaRPr>
          </a:p>
        </p:txBody>
      </p:sp>
    </p:spTree>
    <p:extLst>
      <p:ext uri="{BB962C8B-B14F-4D97-AF65-F5344CB8AC3E}">
        <p14:creationId xmlns:p14="http://schemas.microsoft.com/office/powerpoint/2010/main" val="20063180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Mimic </a:t>
            </a:r>
          </a:p>
          <a:p>
            <a:pPr lvl="1"/>
            <a:r>
              <a:rPr lang="en-US" smtClean="0"/>
              <a:t>Trans sialdase/TS- that </a:t>
            </a:r>
            <a:r>
              <a:rPr lang="en-US" b="1" smtClean="0"/>
              <a:t>suppressed</a:t>
            </a:r>
            <a:r>
              <a:rPr lang="en-US" smtClean="0"/>
              <a:t> IL-12 &amp;Tcell activation </a:t>
            </a:r>
          </a:p>
          <a:p>
            <a:pPr lvl="1"/>
            <a:r>
              <a:rPr lang="en-US" smtClean="0"/>
              <a:t>                                   -induces lymphocyte apoptosis</a:t>
            </a:r>
          </a:p>
          <a:p>
            <a:r>
              <a:rPr lang="en-US" smtClean="0"/>
              <a:t>its ability for </a:t>
            </a:r>
            <a:r>
              <a:rPr lang="en-US" b="1" smtClean="0"/>
              <a:t>intracellular</a:t>
            </a:r>
            <a:r>
              <a:rPr lang="en-US" smtClean="0"/>
              <a:t> growth </a:t>
            </a:r>
          </a:p>
          <a:p>
            <a:r>
              <a:rPr lang="en-US" smtClean="0"/>
              <a:t>By </a:t>
            </a:r>
            <a:r>
              <a:rPr lang="en-US" b="1" smtClean="0"/>
              <a:t>incorporating</a:t>
            </a:r>
            <a:r>
              <a:rPr lang="en-US" smtClean="0"/>
              <a:t> </a:t>
            </a:r>
            <a:r>
              <a:rPr lang="en-US" b="1" smtClean="0"/>
              <a:t>host</a:t>
            </a:r>
            <a:r>
              <a:rPr lang="en-US" smtClean="0"/>
              <a:t> </a:t>
            </a:r>
            <a:r>
              <a:rPr lang="en-US" b="1" smtClean="0"/>
              <a:t>cell</a:t>
            </a:r>
            <a:r>
              <a:rPr lang="en-US" smtClean="0"/>
              <a:t> </a:t>
            </a:r>
            <a:r>
              <a:rPr lang="en-US" b="1" smtClean="0"/>
              <a:t>proteins</a:t>
            </a:r>
            <a:r>
              <a:rPr lang="en-US" smtClean="0"/>
              <a:t> onto its outer surface </a:t>
            </a:r>
          </a:p>
          <a:p>
            <a:r>
              <a:rPr lang="en-US" smtClean="0"/>
              <a:t>Ability  to “cleave” antibodies present on its surface</a:t>
            </a:r>
          </a:p>
          <a:p>
            <a:r>
              <a:rPr lang="en-US" smtClean="0"/>
              <a:t>Presence of  circulating trypomastigotes for </a:t>
            </a:r>
            <a:r>
              <a:rPr lang="en-US" b="1" smtClean="0"/>
              <a:t>short</a:t>
            </a:r>
            <a:r>
              <a:rPr lang="en-US" smtClean="0"/>
              <a:t> </a:t>
            </a:r>
            <a:r>
              <a:rPr lang="en-US" b="1" smtClean="0"/>
              <a:t>period</a:t>
            </a:r>
            <a:r>
              <a:rPr lang="en-US" smtClean="0"/>
              <a:t> of time</a:t>
            </a:r>
          </a:p>
          <a:p>
            <a:r>
              <a:rPr lang="en-US" smtClean="0"/>
              <a:t>Its ability to stimulate an </a:t>
            </a:r>
            <a:r>
              <a:rPr lang="en-US" b="1" smtClean="0"/>
              <a:t>autoimmune</a:t>
            </a:r>
            <a:r>
              <a:rPr lang="en-US" smtClean="0"/>
              <a:t> response </a:t>
            </a:r>
          </a:p>
          <a:p>
            <a:endParaRPr lang="en-US" smtClean="0"/>
          </a:p>
        </p:txBody>
      </p:sp>
      <p:sp>
        <p:nvSpPr>
          <p:cNvPr id="263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2CCD8A-B77F-4F36-B9F1-CD2CB0BA546F}" type="slidenum">
              <a:rPr lang="en-US" smtClean="0">
                <a:solidFill>
                  <a:srgbClr val="000000"/>
                </a:solidFill>
              </a:rPr>
              <a:pPr/>
              <a:t>201</a:t>
            </a:fld>
            <a:endParaRPr lang="en-US" smtClean="0">
              <a:solidFill>
                <a:srgbClr val="000000"/>
              </a:solidFill>
            </a:endParaRPr>
          </a:p>
        </p:txBody>
      </p:sp>
    </p:spTree>
    <p:extLst>
      <p:ext uri="{BB962C8B-B14F-4D97-AF65-F5344CB8AC3E}">
        <p14:creationId xmlns:p14="http://schemas.microsoft.com/office/powerpoint/2010/main" val="40545374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cs typeface="Tahoma" panose="020B0604030504040204" pitchFamily="34" charset="0"/>
              </a:rPr>
              <a:t>Corresponds to appearance of trypomastigotes </a:t>
            </a:r>
            <a:r>
              <a:rPr lang="en-US" smtClean="0">
                <a:solidFill>
                  <a:srgbClr val="FF0000"/>
                </a:solidFill>
                <a:cs typeface="Tahoma" panose="020B0604030504040204" pitchFamily="34" charset="0"/>
              </a:rPr>
              <a:t>in the blood with systematic invasion of other organ systems </a:t>
            </a:r>
          </a:p>
          <a:p>
            <a:pPr eaLnBrk="1" hangingPunct="1"/>
            <a:endParaRPr lang="en-US" smtClean="0"/>
          </a:p>
        </p:txBody>
      </p:sp>
      <p:sp>
        <p:nvSpPr>
          <p:cNvPr id="266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69938" indent="-295275">
              <a:defRPr>
                <a:solidFill>
                  <a:schemeClr val="tx1"/>
                </a:solidFill>
                <a:latin typeface="Arial" panose="020B0604020202020204" pitchFamily="34" charset="0"/>
              </a:defRPr>
            </a:lvl2pPr>
            <a:lvl3pPr marL="1184275" indent="-234950">
              <a:defRPr>
                <a:solidFill>
                  <a:schemeClr val="tx1"/>
                </a:solidFill>
                <a:latin typeface="Arial" panose="020B0604020202020204" pitchFamily="34" charset="0"/>
              </a:defRPr>
            </a:lvl3pPr>
            <a:lvl4pPr marL="1660525" indent="-234950">
              <a:defRPr>
                <a:solidFill>
                  <a:schemeClr val="tx1"/>
                </a:solidFill>
                <a:latin typeface="Arial" panose="020B0604020202020204" pitchFamily="34" charset="0"/>
              </a:defRPr>
            </a:lvl4pPr>
            <a:lvl5pPr marL="2135188" indent="-234950">
              <a:defRPr>
                <a:solidFill>
                  <a:schemeClr val="tx1"/>
                </a:solidFill>
                <a:latin typeface="Arial" panose="020B0604020202020204" pitchFamily="34" charset="0"/>
              </a:defRPr>
            </a:lvl5pPr>
            <a:lvl6pPr marL="2592388" indent="-234950" eaLnBrk="0" fontAlgn="base" hangingPunct="0">
              <a:spcBef>
                <a:spcPct val="0"/>
              </a:spcBef>
              <a:spcAft>
                <a:spcPct val="0"/>
              </a:spcAft>
              <a:defRPr>
                <a:solidFill>
                  <a:schemeClr val="tx1"/>
                </a:solidFill>
                <a:latin typeface="Arial" panose="020B0604020202020204" pitchFamily="34" charset="0"/>
              </a:defRPr>
            </a:lvl6pPr>
            <a:lvl7pPr marL="3049588" indent="-234950" eaLnBrk="0" fontAlgn="base" hangingPunct="0">
              <a:spcBef>
                <a:spcPct val="0"/>
              </a:spcBef>
              <a:spcAft>
                <a:spcPct val="0"/>
              </a:spcAft>
              <a:defRPr>
                <a:solidFill>
                  <a:schemeClr val="tx1"/>
                </a:solidFill>
                <a:latin typeface="Arial" panose="020B0604020202020204" pitchFamily="34" charset="0"/>
              </a:defRPr>
            </a:lvl7pPr>
            <a:lvl8pPr marL="3506788" indent="-234950" eaLnBrk="0" fontAlgn="base" hangingPunct="0">
              <a:spcBef>
                <a:spcPct val="0"/>
              </a:spcBef>
              <a:spcAft>
                <a:spcPct val="0"/>
              </a:spcAft>
              <a:defRPr>
                <a:solidFill>
                  <a:schemeClr val="tx1"/>
                </a:solidFill>
                <a:latin typeface="Arial" panose="020B0604020202020204" pitchFamily="34" charset="0"/>
              </a:defRPr>
            </a:lvl8pPr>
            <a:lvl9pPr marL="3963988" indent="-234950" eaLnBrk="0" fontAlgn="base" hangingPunct="0">
              <a:spcBef>
                <a:spcPct val="0"/>
              </a:spcBef>
              <a:spcAft>
                <a:spcPct val="0"/>
              </a:spcAft>
              <a:defRPr>
                <a:solidFill>
                  <a:schemeClr val="tx1"/>
                </a:solidFill>
                <a:latin typeface="Arial" panose="020B0604020202020204" pitchFamily="34" charset="0"/>
              </a:defRPr>
            </a:lvl9pPr>
          </a:lstStyle>
          <a:p>
            <a:fld id="{1ACC5FC5-8211-4826-87A1-AD6BE8964479}" type="slidenum">
              <a:rPr lang="en-US" sz="1100" smtClean="0">
                <a:solidFill>
                  <a:srgbClr val="000000"/>
                </a:solidFill>
                <a:latin typeface="Times New Roman" panose="02020603050405020304" pitchFamily="18" charset="0"/>
              </a:rPr>
              <a:pPr/>
              <a:t>203</a:t>
            </a:fld>
            <a:endParaRPr lang="en-US" sz="11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7699045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The pathological effects of acute phase Chagas' disease largely result from direct damage to infected cells. In later stages, the destruction of the autonomic nerve ganglions may be of significance. Immune mechanisms, both cell mediated and humoral, involving reaction to the organism and to autologous tissues have been implicated in pathogenesis.</a:t>
            </a:r>
          </a:p>
          <a:p>
            <a:pPr eaLnBrk="1" hangingPunct="1"/>
            <a:r>
              <a:rPr lang="en-US" i="1" smtClean="0"/>
              <a:t>T. cruzi</a:t>
            </a:r>
            <a:r>
              <a:rPr lang="en-US" smtClean="0"/>
              <a:t> stimulates both humoral and cell mediated immune responses. Antibody has been shown to lyze the organism, but rarely causes eradication of the organism, perhaps due to its intracellular localization. Cell mediated immunity may be of significant value. While normal macrophages are targeted by the organism for growth, activated macrophages can kill the organism. Unlike </a:t>
            </a:r>
            <a:r>
              <a:rPr lang="en-US" i="1" smtClean="0"/>
              <a:t>T. brucei</a:t>
            </a:r>
            <a:r>
              <a:rPr lang="en-US" smtClean="0"/>
              <a:t>, </a:t>
            </a:r>
            <a:r>
              <a:rPr lang="en-US" i="1" smtClean="0"/>
              <a:t>T. cruzi</a:t>
            </a:r>
            <a:r>
              <a:rPr lang="en-US" smtClean="0"/>
              <a:t> does not alter its antigenic coat. Antibodies directed against heart and muscle cells have also been detected in infected patients leading to the supposition that there is an element of autoimmune reaction in the pathogenesis of Chagas' disease. The infection causes severe depression of both cell mediated and humoral immune responses. Immunosuppression may be due to induction of suppressor T-cells and/or overstimulation of macrophages.</a:t>
            </a:r>
          </a:p>
          <a:p>
            <a:pPr eaLnBrk="1" hangingPunct="1"/>
            <a:r>
              <a:rPr lang="en-US" smtClean="0"/>
              <a:t> </a:t>
            </a:r>
          </a:p>
          <a:p>
            <a:pPr eaLnBrk="1" hangingPunct="1"/>
            <a:endParaRPr lang="en-US" smtClean="0"/>
          </a:p>
        </p:txBody>
      </p:sp>
      <p:sp>
        <p:nvSpPr>
          <p:cNvPr id="268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69938" indent="-295275">
              <a:defRPr>
                <a:solidFill>
                  <a:schemeClr val="tx1"/>
                </a:solidFill>
                <a:latin typeface="Arial" panose="020B0604020202020204" pitchFamily="34" charset="0"/>
              </a:defRPr>
            </a:lvl2pPr>
            <a:lvl3pPr marL="1184275" indent="-234950">
              <a:defRPr>
                <a:solidFill>
                  <a:schemeClr val="tx1"/>
                </a:solidFill>
                <a:latin typeface="Arial" panose="020B0604020202020204" pitchFamily="34" charset="0"/>
              </a:defRPr>
            </a:lvl3pPr>
            <a:lvl4pPr marL="1660525" indent="-234950">
              <a:defRPr>
                <a:solidFill>
                  <a:schemeClr val="tx1"/>
                </a:solidFill>
                <a:latin typeface="Arial" panose="020B0604020202020204" pitchFamily="34" charset="0"/>
              </a:defRPr>
            </a:lvl4pPr>
            <a:lvl5pPr marL="2135188" indent="-234950">
              <a:defRPr>
                <a:solidFill>
                  <a:schemeClr val="tx1"/>
                </a:solidFill>
                <a:latin typeface="Arial" panose="020B0604020202020204" pitchFamily="34" charset="0"/>
              </a:defRPr>
            </a:lvl5pPr>
            <a:lvl6pPr marL="2592388" indent="-234950" eaLnBrk="0" fontAlgn="base" hangingPunct="0">
              <a:spcBef>
                <a:spcPct val="0"/>
              </a:spcBef>
              <a:spcAft>
                <a:spcPct val="0"/>
              </a:spcAft>
              <a:defRPr>
                <a:solidFill>
                  <a:schemeClr val="tx1"/>
                </a:solidFill>
                <a:latin typeface="Arial" panose="020B0604020202020204" pitchFamily="34" charset="0"/>
              </a:defRPr>
            </a:lvl6pPr>
            <a:lvl7pPr marL="3049588" indent="-234950" eaLnBrk="0" fontAlgn="base" hangingPunct="0">
              <a:spcBef>
                <a:spcPct val="0"/>
              </a:spcBef>
              <a:spcAft>
                <a:spcPct val="0"/>
              </a:spcAft>
              <a:defRPr>
                <a:solidFill>
                  <a:schemeClr val="tx1"/>
                </a:solidFill>
                <a:latin typeface="Arial" panose="020B0604020202020204" pitchFamily="34" charset="0"/>
              </a:defRPr>
            </a:lvl7pPr>
            <a:lvl8pPr marL="3506788" indent="-234950" eaLnBrk="0" fontAlgn="base" hangingPunct="0">
              <a:spcBef>
                <a:spcPct val="0"/>
              </a:spcBef>
              <a:spcAft>
                <a:spcPct val="0"/>
              </a:spcAft>
              <a:defRPr>
                <a:solidFill>
                  <a:schemeClr val="tx1"/>
                </a:solidFill>
                <a:latin typeface="Arial" panose="020B0604020202020204" pitchFamily="34" charset="0"/>
              </a:defRPr>
            </a:lvl8pPr>
            <a:lvl9pPr marL="3963988" indent="-234950" eaLnBrk="0" fontAlgn="base" hangingPunct="0">
              <a:spcBef>
                <a:spcPct val="0"/>
              </a:spcBef>
              <a:spcAft>
                <a:spcPct val="0"/>
              </a:spcAft>
              <a:defRPr>
                <a:solidFill>
                  <a:schemeClr val="tx1"/>
                </a:solidFill>
                <a:latin typeface="Arial" panose="020B0604020202020204" pitchFamily="34" charset="0"/>
              </a:defRPr>
            </a:lvl9pPr>
          </a:lstStyle>
          <a:p>
            <a:fld id="{E5085004-4D3E-4B69-BD12-BD4FBE941C6E}" type="slidenum">
              <a:rPr lang="en-US" sz="1100" smtClean="0">
                <a:solidFill>
                  <a:srgbClr val="000000"/>
                </a:solidFill>
              </a:rPr>
              <a:pPr/>
              <a:t>204</a:t>
            </a:fld>
            <a:endParaRPr lang="en-US" sz="1100" smtClean="0">
              <a:solidFill>
                <a:srgbClr val="000000"/>
              </a:solidFill>
            </a:endParaRPr>
          </a:p>
        </p:txBody>
      </p:sp>
    </p:spTree>
    <p:extLst>
      <p:ext uri="{BB962C8B-B14F-4D97-AF65-F5344CB8AC3E}">
        <p14:creationId xmlns:p14="http://schemas.microsoft.com/office/powerpoint/2010/main" val="3798024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7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panose="020B0604020202020204" pitchFamily="34" charset="0"/>
            </a:endParaRPr>
          </a:p>
        </p:txBody>
      </p:sp>
      <p:sp>
        <p:nvSpPr>
          <p:cNvPr id="577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0707C90E-6EBA-49B4-8B7F-C8DD1B4EC1F7}" type="slidenum">
              <a:rPr lang="en-US" sz="1100">
                <a:solidFill>
                  <a:prstClr val="black"/>
                </a:solidFill>
                <a:latin typeface="Arial" panose="020B0604020202020204" pitchFamily="34" charset="0"/>
              </a:rPr>
              <a:pPr/>
              <a:t>64</a:t>
            </a:fld>
            <a:endParaRPr lang="en-US" sz="1100">
              <a:solidFill>
                <a:prstClr val="black"/>
              </a:solidFill>
              <a:latin typeface="Arial" panose="020B0604020202020204" pitchFamily="34" charset="0"/>
            </a:endParaRPr>
          </a:p>
        </p:txBody>
      </p:sp>
    </p:spTree>
    <p:extLst>
      <p:ext uri="{BB962C8B-B14F-4D97-AF65-F5344CB8AC3E}">
        <p14:creationId xmlns:p14="http://schemas.microsoft.com/office/powerpoint/2010/main" val="1666504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2400" kern="0" dirty="0" smtClean="0">
              <a:solidFill>
                <a:srgbClr val="FF0000"/>
              </a:solidFill>
              <a:latin typeface="Calibri" panose="020F0502020204030204" pitchFamily="34" charset="0"/>
              <a:cs typeface="Tahoma" pitchFamily="34" charset="0"/>
            </a:endParaRPr>
          </a:p>
        </p:txBody>
      </p:sp>
      <p:sp>
        <p:nvSpPr>
          <p:cNvPr id="4" name="Slide Number Placeholder 3"/>
          <p:cNvSpPr>
            <a:spLocks noGrp="1"/>
          </p:cNvSpPr>
          <p:nvPr>
            <p:ph type="sldNum" sz="quarter" idx="10"/>
          </p:nvPr>
        </p:nvSpPr>
        <p:spPr/>
        <p:txBody>
          <a:bodyPr/>
          <a:lstStyle/>
          <a:p>
            <a:fld id="{F8588E97-7FA8-4E2A-829A-C222E0080C2C}"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73330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8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578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F270EFD8-D35E-456A-BA9D-E5883DEB5B8A}" type="slidenum">
              <a:rPr lang="en-US" sz="1100">
                <a:solidFill>
                  <a:prstClr val="black"/>
                </a:solidFill>
              </a:rPr>
              <a:pPr/>
              <a:t>67</a:t>
            </a:fld>
            <a:endParaRPr lang="en-US" sz="1100">
              <a:solidFill>
                <a:prstClr val="black"/>
              </a:solidFill>
            </a:endParaRPr>
          </a:p>
        </p:txBody>
      </p:sp>
    </p:spTree>
    <p:extLst>
      <p:ext uri="{BB962C8B-B14F-4D97-AF65-F5344CB8AC3E}">
        <p14:creationId xmlns:p14="http://schemas.microsoft.com/office/powerpoint/2010/main" val="1000863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9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579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25AD1886-EDB2-4893-9465-FE68F89C93B5}" type="slidenum">
              <a:rPr lang="en-US" sz="1100">
                <a:solidFill>
                  <a:prstClr val="black"/>
                </a:solidFill>
              </a:rPr>
              <a:pPr/>
              <a:t>69</a:t>
            </a:fld>
            <a:endParaRPr lang="en-US" sz="1100">
              <a:solidFill>
                <a:prstClr val="black"/>
              </a:solidFill>
            </a:endParaRPr>
          </a:p>
        </p:txBody>
      </p:sp>
    </p:spTree>
    <p:extLst>
      <p:ext uri="{BB962C8B-B14F-4D97-AF65-F5344CB8AC3E}">
        <p14:creationId xmlns:p14="http://schemas.microsoft.com/office/powerpoint/2010/main" val="2332754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Myrid</a:t>
            </a:r>
            <a:r>
              <a:rPr lang="en-US" dirty="0" smtClean="0"/>
              <a:t> </a:t>
            </a:r>
            <a:endParaRPr lang="en-US" dirty="0"/>
          </a:p>
        </p:txBody>
      </p:sp>
      <p:sp>
        <p:nvSpPr>
          <p:cNvPr id="4" name="Slide Number Placeholder 3"/>
          <p:cNvSpPr>
            <a:spLocks noGrp="1"/>
          </p:cNvSpPr>
          <p:nvPr>
            <p:ph type="sldNum" sz="quarter" idx="10"/>
          </p:nvPr>
        </p:nvSpPr>
        <p:spPr/>
        <p:txBody>
          <a:bodyPr/>
          <a:lstStyle/>
          <a:p>
            <a:fld id="{F8588E97-7FA8-4E2A-829A-C222E0080C2C}"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4090734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7C6C5D9-05B5-4A00-8182-C9A575883B8E}" type="datetime1">
              <a:rPr lang="en-US" smtClean="0">
                <a:solidFill>
                  <a:srgbClr val="000000"/>
                </a:solidFill>
              </a:rPr>
              <a:pPr>
                <a:defRPr/>
              </a:pPr>
              <a:t>5/21/2020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Demeke</a:t>
            </a:r>
          </a:p>
        </p:txBody>
      </p:sp>
      <p:sp>
        <p:nvSpPr>
          <p:cNvPr id="6" name="Rectangle 6"/>
          <p:cNvSpPr>
            <a:spLocks noGrp="1" noChangeArrowheads="1"/>
          </p:cNvSpPr>
          <p:nvPr>
            <p:ph type="sldNum" sz="quarter" idx="12"/>
          </p:nvPr>
        </p:nvSpPr>
        <p:spPr>
          <a:ln/>
        </p:spPr>
        <p:txBody>
          <a:bodyPr/>
          <a:lstStyle>
            <a:lvl1pPr>
              <a:defRPr/>
            </a:lvl1pPr>
          </a:lstStyle>
          <a:p>
            <a:fld id="{6589AA4F-2DA5-4AF9-91DA-024BCD1EB3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146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DD4BD51-9B3F-4B66-ABEA-6D5057F7C849}" type="datetime1">
              <a:rPr lang="en-US" smtClean="0">
                <a:solidFill>
                  <a:srgbClr val="000000"/>
                </a:solidFill>
              </a:rPr>
              <a:pPr>
                <a:defRPr/>
              </a:pPr>
              <a:t>5/21/2020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Demeke</a:t>
            </a:r>
          </a:p>
        </p:txBody>
      </p:sp>
      <p:sp>
        <p:nvSpPr>
          <p:cNvPr id="6" name="Rectangle 6"/>
          <p:cNvSpPr>
            <a:spLocks noGrp="1" noChangeArrowheads="1"/>
          </p:cNvSpPr>
          <p:nvPr>
            <p:ph type="sldNum" sz="quarter" idx="12"/>
          </p:nvPr>
        </p:nvSpPr>
        <p:spPr>
          <a:ln/>
        </p:spPr>
        <p:txBody>
          <a:bodyPr/>
          <a:lstStyle>
            <a:lvl1pPr>
              <a:defRPr/>
            </a:lvl1pPr>
          </a:lstStyle>
          <a:p>
            <a:fld id="{7C6A49EB-139C-42B9-9820-05B904BB68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1899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3903979-2F7D-4507-9D13-05C1BACEC74F}" type="datetime1">
              <a:rPr lang="en-US" smtClean="0">
                <a:solidFill>
                  <a:srgbClr val="000000"/>
                </a:solidFill>
              </a:rPr>
              <a:pPr>
                <a:defRPr/>
              </a:pPr>
              <a:t>5/21/2020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Demeke</a:t>
            </a:r>
          </a:p>
        </p:txBody>
      </p:sp>
      <p:sp>
        <p:nvSpPr>
          <p:cNvPr id="6" name="Rectangle 6"/>
          <p:cNvSpPr>
            <a:spLocks noGrp="1" noChangeArrowheads="1"/>
          </p:cNvSpPr>
          <p:nvPr>
            <p:ph type="sldNum" sz="quarter" idx="12"/>
          </p:nvPr>
        </p:nvSpPr>
        <p:spPr>
          <a:ln/>
        </p:spPr>
        <p:txBody>
          <a:bodyPr/>
          <a:lstStyle>
            <a:lvl1pPr>
              <a:defRPr/>
            </a:lvl1pPr>
          </a:lstStyle>
          <a:p>
            <a:fld id="{D50197FB-D6DC-415E-A67D-FB072E34FF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5505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0725"/>
          </a:xfrm>
        </p:spPr>
        <p:txBody>
          <a:bodyPr rtlCol="0">
            <a:normAutofit/>
          </a:bodyPr>
          <a:lstStyle/>
          <a:p>
            <a:pPr lvl="0"/>
            <a:endParaRPr lang="en-US" noProof="0" smtClean="0"/>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EC88AF55-AD9D-4D0E-BB38-60A16C1D2992}" type="datetime1">
              <a:rPr lang="en-US" smtClean="0">
                <a:solidFill>
                  <a:srgbClr val="000000"/>
                </a:solidFill>
              </a:rPr>
              <a:pPr>
                <a:defRPr/>
              </a:pPr>
              <a:t>5/21/2020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Demeke</a:t>
            </a:r>
          </a:p>
        </p:txBody>
      </p:sp>
      <p:sp>
        <p:nvSpPr>
          <p:cNvPr id="7" name="Rectangle 6"/>
          <p:cNvSpPr>
            <a:spLocks noGrp="1" noChangeArrowheads="1"/>
          </p:cNvSpPr>
          <p:nvPr>
            <p:ph type="sldNum" sz="quarter" idx="12"/>
          </p:nvPr>
        </p:nvSpPr>
        <p:spPr>
          <a:ln/>
        </p:spPr>
        <p:txBody>
          <a:bodyPr/>
          <a:lstStyle>
            <a:lvl1pPr>
              <a:defRPr/>
            </a:lvl1pPr>
          </a:lstStyle>
          <a:p>
            <a:fld id="{40873E04-17FC-4A0E-9D21-BE0A57FA26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2686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D19B7428-22A7-456D-84E2-851633D522CA}" type="datetime1">
              <a:rPr lang="en-US" smtClean="0">
                <a:solidFill>
                  <a:srgbClr val="000000"/>
                </a:solidFill>
              </a:rPr>
              <a:pPr>
                <a:defRPr/>
              </a:pPr>
              <a:t>5/21/2020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Demeke</a:t>
            </a:r>
          </a:p>
        </p:txBody>
      </p:sp>
      <p:sp>
        <p:nvSpPr>
          <p:cNvPr id="6" name="Rectangle 6"/>
          <p:cNvSpPr>
            <a:spLocks noGrp="1" noChangeArrowheads="1"/>
          </p:cNvSpPr>
          <p:nvPr>
            <p:ph type="sldNum" sz="quarter" idx="12"/>
          </p:nvPr>
        </p:nvSpPr>
        <p:spPr>
          <a:ln/>
        </p:spPr>
        <p:txBody>
          <a:bodyPr/>
          <a:lstStyle>
            <a:lvl1pPr>
              <a:defRPr/>
            </a:lvl1pPr>
          </a:lstStyle>
          <a:p>
            <a:fld id="{08571BDF-5660-431E-9AF0-FC4C248EDC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0035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41475"/>
            <a:ext cx="3810000" cy="445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41475"/>
            <a:ext cx="3810000" cy="445452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fld id="{1E930D8D-3AEA-4844-A5B7-ECB2D1EB3763}" type="datetime1">
              <a:rPr lang="en-US" smtClean="0">
                <a:solidFill>
                  <a:srgbClr val="000000"/>
                </a:solidFill>
              </a:rPr>
              <a:pPr>
                <a:defRPr/>
              </a:pPr>
              <a:t>5/21/2020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Demeke</a:t>
            </a:r>
          </a:p>
        </p:txBody>
      </p:sp>
      <p:sp>
        <p:nvSpPr>
          <p:cNvPr id="7" name="Rectangle 6"/>
          <p:cNvSpPr>
            <a:spLocks noGrp="1" noChangeArrowheads="1"/>
          </p:cNvSpPr>
          <p:nvPr>
            <p:ph type="sldNum" sz="quarter" idx="12"/>
          </p:nvPr>
        </p:nvSpPr>
        <p:spPr>
          <a:ln/>
        </p:spPr>
        <p:txBody>
          <a:bodyPr/>
          <a:lstStyle>
            <a:lvl1pPr>
              <a:defRPr/>
            </a:lvl1pPr>
          </a:lstStyle>
          <a:p>
            <a:fld id="{D01FB93E-6D9A-4426-B3D5-56F3EEF974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1090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ftr" sz="quarter" idx="10"/>
          </p:nvPr>
        </p:nvSpPr>
        <p:spPr/>
        <p:txBody>
          <a:bodyPr/>
          <a:lstStyle>
            <a:lvl1pPr>
              <a:defRPr/>
            </a:lvl1pPr>
          </a:lstStyle>
          <a:p>
            <a:pPr>
              <a:defRPr/>
            </a:pPr>
            <a:r>
              <a:rPr lang="en-US" smtClean="0">
                <a:solidFill>
                  <a:srgbClr val="000000"/>
                </a:solidFill>
              </a:rPr>
              <a:t>Demeke</a:t>
            </a:r>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vl1pPr>
          </a:lstStyle>
          <a:p>
            <a:fld id="{F9307246-90E7-4E34-BD14-960CCA260284}" type="slidenum">
              <a:rPr lang="en-US">
                <a:solidFill>
                  <a:srgbClr val="000000"/>
                </a:solidFill>
              </a:rPr>
              <a:pPr/>
              <a:t>‹#›</a:t>
            </a:fld>
            <a:endParaRPr lang="en-US">
              <a:solidFill>
                <a:srgbClr val="000000"/>
              </a:solidFill>
            </a:endParaRPr>
          </a:p>
        </p:txBody>
      </p:sp>
      <p:sp>
        <p:nvSpPr>
          <p:cNvPr id="8" name="Rectangle 16"/>
          <p:cNvSpPr>
            <a:spLocks noGrp="1" noChangeArrowheads="1"/>
          </p:cNvSpPr>
          <p:nvPr>
            <p:ph type="dt" sz="half" idx="12"/>
          </p:nvPr>
        </p:nvSpPr>
        <p:spPr/>
        <p:txBody>
          <a:bodyPr/>
          <a:lstStyle>
            <a:lvl1pPr>
              <a:defRPr/>
            </a:lvl1pPr>
          </a:lstStyle>
          <a:p>
            <a:pPr>
              <a:defRPr/>
            </a:pPr>
            <a:fld id="{E317A411-7426-46EC-9BCB-91572AF98956}" type="datetime1">
              <a:rPr lang="en-US" smtClean="0">
                <a:solidFill>
                  <a:srgbClr val="000000"/>
                </a:solidFill>
              </a:rPr>
              <a:pPr>
                <a:defRPr/>
              </a:pPr>
              <a:t>5/21/2020</a:t>
            </a:fld>
            <a:endParaRPr lang="en-US">
              <a:solidFill>
                <a:srgbClr val="000000"/>
              </a:solidFill>
            </a:endParaRPr>
          </a:p>
        </p:txBody>
      </p:sp>
    </p:spTree>
    <p:extLst>
      <p:ext uri="{BB962C8B-B14F-4D97-AF65-F5344CB8AC3E}">
        <p14:creationId xmlns:p14="http://schemas.microsoft.com/office/powerpoint/2010/main" val="3711426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C84062C-392B-4D98-9656-28C17C789679}" type="datetime1">
              <a:rPr lang="en-US" smtClean="0">
                <a:solidFill>
                  <a:srgbClr val="000000"/>
                </a:solidFill>
              </a:rPr>
              <a:pPr>
                <a:defRPr/>
              </a:pPr>
              <a:t>5/21/2020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Demeke</a:t>
            </a:r>
          </a:p>
        </p:txBody>
      </p:sp>
      <p:sp>
        <p:nvSpPr>
          <p:cNvPr id="7" name="Rectangle 6"/>
          <p:cNvSpPr>
            <a:spLocks noGrp="1" noChangeArrowheads="1"/>
          </p:cNvSpPr>
          <p:nvPr>
            <p:ph type="sldNum" sz="quarter" idx="12"/>
          </p:nvPr>
        </p:nvSpPr>
        <p:spPr>
          <a:ln/>
        </p:spPr>
        <p:txBody>
          <a:bodyPr/>
          <a:lstStyle>
            <a:lvl1pPr>
              <a:defRPr/>
            </a:lvl1pPr>
          </a:lstStyle>
          <a:p>
            <a:fld id="{4D391299-4315-411F-9FD2-BAC6F1A52C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8231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9AF4CB6-45A2-490E-835A-90B341C4EDE2}" type="datetime1">
              <a:rPr lang="en-US" smtClean="0">
                <a:solidFill>
                  <a:srgbClr val="000000"/>
                </a:solidFill>
              </a:rPr>
              <a:pPr>
                <a:defRPr/>
              </a:pPr>
              <a:t>5/21/2020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Demeke</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D864EE-C4CF-4161-905C-6F407D0EE8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4988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0CC7140-266F-4B9A-B5DF-99433E3C771A}" type="datetime1">
              <a:rPr lang="en-US" smtClean="0">
                <a:solidFill>
                  <a:srgbClr val="000000"/>
                </a:solidFill>
              </a:rPr>
              <a:pPr>
                <a:defRPr/>
              </a:pPr>
              <a:t>5/21/2020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Demeke</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6D0859-7256-4CA2-BE88-A9F3D166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812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F8674ED-735A-47ED-8C5A-4518C4C94D6E}" type="datetime1">
              <a:rPr lang="en-US" smtClean="0">
                <a:solidFill>
                  <a:srgbClr val="000000"/>
                </a:solidFill>
              </a:rPr>
              <a:pPr>
                <a:defRPr/>
              </a:pPr>
              <a:t>5/21/2020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Demeke</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FF8614-3E70-404B-8703-A874C04264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332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1F514F2-8E0D-4A69-B7F9-88557FCB1DDE}" type="datetime1">
              <a:rPr lang="en-US" smtClean="0">
                <a:solidFill>
                  <a:srgbClr val="000000"/>
                </a:solidFill>
              </a:rPr>
              <a:pPr>
                <a:defRPr/>
              </a:pPr>
              <a:t>5/21/2020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Demeke</a:t>
            </a:r>
          </a:p>
        </p:txBody>
      </p:sp>
      <p:sp>
        <p:nvSpPr>
          <p:cNvPr id="6" name="Rectangle 6"/>
          <p:cNvSpPr>
            <a:spLocks noGrp="1" noChangeArrowheads="1"/>
          </p:cNvSpPr>
          <p:nvPr>
            <p:ph type="sldNum" sz="quarter" idx="12"/>
          </p:nvPr>
        </p:nvSpPr>
        <p:spPr>
          <a:ln/>
        </p:spPr>
        <p:txBody>
          <a:bodyPr/>
          <a:lstStyle>
            <a:lvl1pPr>
              <a:defRPr/>
            </a:lvl1pPr>
          </a:lstStyle>
          <a:p>
            <a:fld id="{F9C9A03A-BBC3-4374-851D-04C41C6DC2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906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96A528D-80F4-4F96-93D2-0D9E4C123455}" type="datetime1">
              <a:rPr lang="en-US" smtClean="0">
                <a:solidFill>
                  <a:srgbClr val="000000"/>
                </a:solidFill>
              </a:rPr>
              <a:pPr>
                <a:defRPr/>
              </a:pPr>
              <a:t>5/21/2020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Demeke</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084461-2E94-40B5-B8C3-75002B5791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335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2F34E4C1-4522-48DC-9AA6-E96170309289}" type="datetime1">
              <a:rPr lang="en-US" smtClean="0">
                <a:solidFill>
                  <a:srgbClr val="000000"/>
                </a:solidFill>
              </a:rPr>
              <a:pPr>
                <a:defRPr/>
              </a:pPr>
              <a:t>5/21/2020</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Demeke</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2E7EE9-998C-4408-AF9D-312C2590B1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626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FBB7CECB-5821-48BF-BB7F-86CCE5C22210}" type="datetime1">
              <a:rPr lang="en-US" smtClean="0">
                <a:solidFill>
                  <a:srgbClr val="000000"/>
                </a:solidFill>
              </a:rPr>
              <a:pPr>
                <a:defRPr/>
              </a:pPr>
              <a:t>5/21/2020</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Demeke</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A37E07-AC98-49CC-A2D8-B5C81A4448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1016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4B3A914-8639-4E10-B39E-5267345C4E0A}" type="datetime1">
              <a:rPr lang="en-US" smtClean="0">
                <a:solidFill>
                  <a:srgbClr val="000000"/>
                </a:solidFill>
              </a:rPr>
              <a:pPr>
                <a:defRPr/>
              </a:pPr>
              <a:t>5/21/2020</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Demeke</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F62482-1FE9-4C83-A939-1A4427B6AE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37945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DA0220A-FC67-4FC4-B36D-4F6BFB2CD890}" type="datetime1">
              <a:rPr lang="en-US" smtClean="0">
                <a:solidFill>
                  <a:srgbClr val="000000"/>
                </a:solidFill>
              </a:rPr>
              <a:pPr>
                <a:defRPr/>
              </a:pPr>
              <a:t>5/21/2020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Demeke</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7960AD-1D2F-48A1-80C8-F697E3E6D9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6235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329021A-CEEE-43D5-BA62-2AE50632ED7F}" type="datetime1">
              <a:rPr lang="en-US" smtClean="0">
                <a:solidFill>
                  <a:srgbClr val="000000"/>
                </a:solidFill>
              </a:rPr>
              <a:pPr>
                <a:defRPr/>
              </a:pPr>
              <a:t>5/21/2020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Demeke</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2E0C5-8B99-4D44-8925-625F6D960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3229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ED5C4D4-7FBB-4FED-8FA8-E86EB365B6DE}" type="datetime1">
              <a:rPr lang="en-US" smtClean="0">
                <a:solidFill>
                  <a:srgbClr val="000000"/>
                </a:solidFill>
              </a:rPr>
              <a:pPr>
                <a:defRPr/>
              </a:pPr>
              <a:t>5/21/2020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Demeke</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54C14-F7A2-4929-AD29-76B6F19262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9630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BAC1920-07EE-416A-A6F3-28FA24577D21}" type="datetime1">
              <a:rPr lang="en-US" smtClean="0">
                <a:solidFill>
                  <a:srgbClr val="000000"/>
                </a:solidFill>
              </a:rPr>
              <a:pPr>
                <a:defRPr/>
              </a:pPr>
              <a:t>5/21/2020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Demeke</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E9F039-F26E-4F43-A1F6-EEB2646904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272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8792A07A-6F21-49D1-A829-DA01D37539CB}" type="datetime1">
              <a:rPr lang="en-US" smtClean="0">
                <a:solidFill>
                  <a:srgbClr val="000000"/>
                </a:solidFill>
              </a:rPr>
              <a:pPr>
                <a:defRPr/>
              </a:pPr>
              <a:t>5/21/2020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Demeke</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BC804-80FC-4340-8017-7105C41C08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2000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5230794-0E58-4E72-AD64-CE4D17F91949}" type="datetime1">
              <a:rPr lang="en-US" smtClean="0">
                <a:solidFill>
                  <a:srgbClr val="000000"/>
                </a:solidFill>
              </a:rPr>
              <a:pPr>
                <a:defRPr/>
              </a:pPr>
              <a:t>5/21/2020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Demeke</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273CC1-9EB2-4304-B667-49B6C205AF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7583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E8CF041-DA60-42B5-A761-34AAD74EDA19}" type="datetime1">
              <a:rPr lang="en-US" smtClean="0">
                <a:solidFill>
                  <a:srgbClr val="000000"/>
                </a:solidFill>
              </a:rPr>
              <a:pPr>
                <a:defRPr/>
              </a:pPr>
              <a:t>5/21/2020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Demeke</a:t>
            </a:r>
          </a:p>
        </p:txBody>
      </p:sp>
      <p:sp>
        <p:nvSpPr>
          <p:cNvPr id="6" name="Rectangle 6"/>
          <p:cNvSpPr>
            <a:spLocks noGrp="1" noChangeArrowheads="1"/>
          </p:cNvSpPr>
          <p:nvPr>
            <p:ph type="sldNum" sz="quarter" idx="12"/>
          </p:nvPr>
        </p:nvSpPr>
        <p:spPr>
          <a:ln/>
        </p:spPr>
        <p:txBody>
          <a:bodyPr/>
          <a:lstStyle>
            <a:lvl1pPr>
              <a:defRPr/>
            </a:lvl1pPr>
          </a:lstStyle>
          <a:p>
            <a:fld id="{379709D5-4C43-4894-BF51-2A543D2579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3404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41475"/>
            <a:ext cx="3810000" cy="445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41475"/>
            <a:ext cx="3810000" cy="4454525"/>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fld id="{9FD74447-83B6-407D-81ED-B85999724DB9}" type="datetime1">
              <a:rPr lang="en-US" smtClean="0">
                <a:solidFill>
                  <a:srgbClr val="000000"/>
                </a:solidFill>
              </a:rPr>
              <a:pPr>
                <a:defRPr/>
              </a:pPr>
              <a:t>5/21/2020</a:t>
            </a:fld>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r>
              <a:rPr lang="en-US" smtClean="0">
                <a:solidFill>
                  <a:srgbClr val="000000"/>
                </a:solidFill>
              </a:rPr>
              <a:t>Demeke</a:t>
            </a:r>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pPr>
              <a:defRPr/>
            </a:pPr>
            <a:fld id="{268DAFB8-49F3-4CC5-A104-4DB84D7900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94250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E62B1C-D2A9-40D7-B413-38AD3BBF2619}" type="datetime1">
              <a:rPr lang="en-US" smtClean="0">
                <a:solidFill>
                  <a:prstClr val="black">
                    <a:tint val="75000"/>
                  </a:prstClr>
                </a:solidFill>
              </a:rPr>
              <a:pPr/>
              <a:t>5/21/2020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Demeke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3237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5A5810-D6C5-4183-9E29-8214176BBF7B}" type="datetime1">
              <a:rPr lang="en-US" smtClean="0">
                <a:solidFill>
                  <a:prstClr val="black">
                    <a:tint val="75000"/>
                  </a:prstClr>
                </a:solidFill>
              </a:rPr>
              <a:pPr/>
              <a:t>5/21/2020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Demeke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381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06C7B6-C058-4A45-A2EE-61669341BFB8}" type="datetime1">
              <a:rPr lang="en-US" smtClean="0">
                <a:solidFill>
                  <a:prstClr val="black">
                    <a:tint val="75000"/>
                  </a:prstClr>
                </a:solidFill>
              </a:rPr>
              <a:pPr/>
              <a:t>5/21/2020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Demeke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1544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6826DC-425C-4B5E-A5A9-557F8D00EC00}" type="datetime1">
              <a:rPr lang="en-US" smtClean="0">
                <a:solidFill>
                  <a:prstClr val="black">
                    <a:tint val="75000"/>
                  </a:prstClr>
                </a:solidFill>
              </a:rPr>
              <a:pPr/>
              <a:t>5/21/2020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Demeke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451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BF3FE0-C243-46B1-9A02-B11E9B209997}" type="datetime1">
              <a:rPr lang="en-US" smtClean="0">
                <a:solidFill>
                  <a:prstClr val="black">
                    <a:tint val="75000"/>
                  </a:prstClr>
                </a:solidFill>
              </a:rPr>
              <a:pPr/>
              <a:t>5/21/2020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Demeke</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86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DABEE9-C26C-4361-A7AE-A62C6F99200E}" type="datetime1">
              <a:rPr lang="en-US" smtClean="0">
                <a:solidFill>
                  <a:prstClr val="black">
                    <a:tint val="75000"/>
                  </a:prstClr>
                </a:solidFill>
              </a:rPr>
              <a:pPr/>
              <a:t>5/21/2020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Demeke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625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E6E675-666B-4A26-ADA0-1801A4C12A06}" type="datetime1">
              <a:rPr lang="en-US" smtClean="0">
                <a:solidFill>
                  <a:prstClr val="black">
                    <a:tint val="75000"/>
                  </a:prstClr>
                </a:solidFill>
              </a:rPr>
              <a:pPr/>
              <a:t>5/21/2020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Demeke</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8379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2D15BF-0193-4755-8DCA-9C33F63C8C55}" type="datetime1">
              <a:rPr lang="en-US" smtClean="0">
                <a:solidFill>
                  <a:prstClr val="black">
                    <a:tint val="75000"/>
                  </a:prstClr>
                </a:solidFill>
              </a:rPr>
              <a:pPr/>
              <a:t>5/21/2020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Demeke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021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65A910-DEB7-4A8C-90A7-006B486D0DA6}" type="datetime1">
              <a:rPr lang="en-US" smtClean="0">
                <a:solidFill>
                  <a:prstClr val="black">
                    <a:tint val="75000"/>
                  </a:prstClr>
                </a:solidFill>
              </a:rPr>
              <a:pPr/>
              <a:t>5/21/2020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Demeke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72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15654B3-0B5C-49CE-8B99-86A9888D8826}" type="datetime1">
              <a:rPr lang="en-US" smtClean="0">
                <a:solidFill>
                  <a:srgbClr val="000000"/>
                </a:solidFill>
              </a:rPr>
              <a:pPr>
                <a:defRPr/>
              </a:pPr>
              <a:t>5/21/2020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Demeke</a:t>
            </a:r>
          </a:p>
        </p:txBody>
      </p:sp>
      <p:sp>
        <p:nvSpPr>
          <p:cNvPr id="7" name="Rectangle 6"/>
          <p:cNvSpPr>
            <a:spLocks noGrp="1" noChangeArrowheads="1"/>
          </p:cNvSpPr>
          <p:nvPr>
            <p:ph type="sldNum" sz="quarter" idx="12"/>
          </p:nvPr>
        </p:nvSpPr>
        <p:spPr>
          <a:ln/>
        </p:spPr>
        <p:txBody>
          <a:bodyPr/>
          <a:lstStyle>
            <a:lvl1pPr>
              <a:defRPr/>
            </a:lvl1pPr>
          </a:lstStyle>
          <a:p>
            <a:fld id="{BA8387A9-2998-4802-8EB7-9FBB0D66A8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88783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90B23C-229D-4F03-9B47-B7A2F636F860}" type="datetime1">
              <a:rPr lang="en-US" smtClean="0">
                <a:solidFill>
                  <a:prstClr val="black">
                    <a:tint val="75000"/>
                  </a:prstClr>
                </a:solidFill>
              </a:rPr>
              <a:pPr/>
              <a:t>5/21/2020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Demeke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75936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3BFF0C-357B-46A1-8274-6ACB3B1B235D}" type="datetime1">
              <a:rPr lang="en-US" smtClean="0">
                <a:solidFill>
                  <a:prstClr val="black">
                    <a:tint val="75000"/>
                  </a:prstClr>
                </a:solidFill>
              </a:rPr>
              <a:pPr/>
              <a:t>5/21/2020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Demeke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4889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9B2B03BD-2FFB-4085-9585-AA533096CEB4}" type="datetime1">
              <a:rPr lang="en-US" smtClean="0">
                <a:solidFill>
                  <a:prstClr val="black">
                    <a:tint val="75000"/>
                  </a:prstClr>
                </a:solidFill>
              </a:rPr>
              <a:pPr/>
              <a:t>5/21/2020</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smtClean="0">
                <a:solidFill>
                  <a:prstClr val="black">
                    <a:tint val="75000"/>
                  </a:prstClr>
                </a:solidFill>
              </a:rPr>
              <a:t>Demeke</a:t>
            </a:r>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EF9C9FC-A7FD-4C02-AF25-55C76C64190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2943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5AAA0EDD-61B6-4602-9F5A-E907F10F955E}" type="datetime1">
              <a:rPr lang="en-US" smtClean="0">
                <a:solidFill>
                  <a:srgbClr val="000000"/>
                </a:solidFill>
              </a:rPr>
              <a:pPr>
                <a:defRPr/>
              </a:pPr>
              <a:t>5/21/2020</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Demeke</a:t>
            </a:r>
          </a:p>
        </p:txBody>
      </p:sp>
      <p:sp>
        <p:nvSpPr>
          <p:cNvPr id="9" name="Rectangle 6"/>
          <p:cNvSpPr>
            <a:spLocks noGrp="1" noChangeArrowheads="1"/>
          </p:cNvSpPr>
          <p:nvPr>
            <p:ph type="sldNum" sz="quarter" idx="12"/>
          </p:nvPr>
        </p:nvSpPr>
        <p:spPr>
          <a:ln/>
        </p:spPr>
        <p:txBody>
          <a:bodyPr/>
          <a:lstStyle>
            <a:lvl1pPr>
              <a:defRPr/>
            </a:lvl1pPr>
          </a:lstStyle>
          <a:p>
            <a:fld id="{2D1F37E2-2DE4-4C6F-A662-4BFECA2DF4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4325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B8732E1-64D2-47DB-AF9C-34754955FBEE}" type="datetime1">
              <a:rPr lang="en-US" smtClean="0">
                <a:solidFill>
                  <a:srgbClr val="000000"/>
                </a:solidFill>
              </a:rPr>
              <a:pPr>
                <a:defRPr/>
              </a:pPr>
              <a:t>5/21/2020</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Demeke</a:t>
            </a:r>
          </a:p>
        </p:txBody>
      </p:sp>
      <p:sp>
        <p:nvSpPr>
          <p:cNvPr id="5" name="Rectangle 6"/>
          <p:cNvSpPr>
            <a:spLocks noGrp="1" noChangeArrowheads="1"/>
          </p:cNvSpPr>
          <p:nvPr>
            <p:ph type="sldNum" sz="quarter" idx="12"/>
          </p:nvPr>
        </p:nvSpPr>
        <p:spPr>
          <a:ln/>
        </p:spPr>
        <p:txBody>
          <a:bodyPr/>
          <a:lstStyle>
            <a:lvl1pPr>
              <a:defRPr/>
            </a:lvl1pPr>
          </a:lstStyle>
          <a:p>
            <a:fld id="{B51D863D-1A3C-4D48-9C1F-4164F45A69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4994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F8644E8-A962-4D32-ADE7-199BF3F96BF8}" type="datetime1">
              <a:rPr lang="en-US" smtClean="0">
                <a:solidFill>
                  <a:srgbClr val="000000"/>
                </a:solidFill>
              </a:rPr>
              <a:pPr>
                <a:defRPr/>
              </a:pPr>
              <a:t>5/21/2020</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Demeke</a:t>
            </a:r>
          </a:p>
        </p:txBody>
      </p:sp>
      <p:sp>
        <p:nvSpPr>
          <p:cNvPr id="4" name="Rectangle 6"/>
          <p:cNvSpPr>
            <a:spLocks noGrp="1" noChangeArrowheads="1"/>
          </p:cNvSpPr>
          <p:nvPr>
            <p:ph type="sldNum" sz="quarter" idx="12"/>
          </p:nvPr>
        </p:nvSpPr>
        <p:spPr>
          <a:ln/>
        </p:spPr>
        <p:txBody>
          <a:bodyPr/>
          <a:lstStyle>
            <a:lvl1pPr>
              <a:defRPr/>
            </a:lvl1pPr>
          </a:lstStyle>
          <a:p>
            <a:fld id="{74404586-C910-4ED2-AF6D-7EFE4F1E96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8897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A39E867-2EE2-4094-B63B-AF21E1C896AB}" type="datetime1">
              <a:rPr lang="en-US" smtClean="0">
                <a:solidFill>
                  <a:srgbClr val="000000"/>
                </a:solidFill>
              </a:rPr>
              <a:pPr>
                <a:defRPr/>
              </a:pPr>
              <a:t>5/21/2020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Demeke</a:t>
            </a:r>
          </a:p>
        </p:txBody>
      </p:sp>
      <p:sp>
        <p:nvSpPr>
          <p:cNvPr id="7" name="Rectangle 6"/>
          <p:cNvSpPr>
            <a:spLocks noGrp="1" noChangeArrowheads="1"/>
          </p:cNvSpPr>
          <p:nvPr>
            <p:ph type="sldNum" sz="quarter" idx="12"/>
          </p:nvPr>
        </p:nvSpPr>
        <p:spPr>
          <a:ln/>
        </p:spPr>
        <p:txBody>
          <a:bodyPr/>
          <a:lstStyle>
            <a:lvl1pPr>
              <a:defRPr/>
            </a:lvl1pPr>
          </a:lstStyle>
          <a:p>
            <a:fld id="{8B225BF7-3A47-49B8-A1CC-3331D52ED9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4941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2C1E9E0-9920-486A-8013-FE4DD535078D}" type="datetime1">
              <a:rPr lang="en-US" smtClean="0">
                <a:solidFill>
                  <a:srgbClr val="000000"/>
                </a:solidFill>
              </a:rPr>
              <a:pPr>
                <a:defRPr/>
              </a:pPr>
              <a:t>5/21/2020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Demeke</a:t>
            </a:r>
          </a:p>
        </p:txBody>
      </p:sp>
      <p:sp>
        <p:nvSpPr>
          <p:cNvPr id="7" name="Rectangle 6"/>
          <p:cNvSpPr>
            <a:spLocks noGrp="1" noChangeArrowheads="1"/>
          </p:cNvSpPr>
          <p:nvPr>
            <p:ph type="sldNum" sz="quarter" idx="12"/>
          </p:nvPr>
        </p:nvSpPr>
        <p:spPr>
          <a:ln/>
        </p:spPr>
        <p:txBody>
          <a:bodyPr/>
          <a:lstStyle>
            <a:lvl1pPr>
              <a:defRPr/>
            </a:lvl1pPr>
          </a:lstStyle>
          <a:p>
            <a:fld id="{F9E593B9-335E-4267-A891-55120167B3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6360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fontAlgn="base" hangingPunct="0">
              <a:spcBef>
                <a:spcPct val="0"/>
              </a:spcBef>
              <a:spcAft>
                <a:spcPct val="0"/>
              </a:spcAft>
              <a:defRPr/>
            </a:pPr>
            <a:fld id="{6A5B7276-3D73-4BC7-8A88-ECEFA0D82B66}" type="datetime1">
              <a:rPr lang="en-US" smtClean="0">
                <a:solidFill>
                  <a:srgbClr val="000000"/>
                </a:solidFill>
              </a:rPr>
              <a:pPr eaLnBrk="0" fontAlgn="base" hangingPunct="0">
                <a:spcBef>
                  <a:spcPct val="0"/>
                </a:spcBef>
                <a:spcAft>
                  <a:spcPct val="0"/>
                </a:spcAft>
                <a:defRPr/>
              </a:pPr>
              <a:t>5/21/2020</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fontAlgn="base" hangingPunct="0">
              <a:spcBef>
                <a:spcPct val="0"/>
              </a:spcBef>
              <a:spcAft>
                <a:spcPct val="0"/>
              </a:spcAft>
              <a:defRPr/>
            </a:pPr>
            <a:r>
              <a:rPr lang="en-US">
                <a:solidFill>
                  <a:srgbClr val="000000"/>
                </a:solidFill>
              </a:rPr>
              <a:t>Demeke</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C3D1069C-EAD9-41CA-A671-D5D814E6B889}"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479989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4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fld id="{33AA1974-65D6-4D53-8F56-2D2B72CE93BA}" type="datetime1">
              <a:rPr lang="en-US" smtClean="0">
                <a:solidFill>
                  <a:srgbClr val="000000"/>
                </a:solidFill>
              </a:rPr>
              <a:pPr fontAlgn="base">
                <a:spcBef>
                  <a:spcPct val="0"/>
                </a:spcBef>
                <a:spcAft>
                  <a:spcPct val="0"/>
                </a:spcAft>
                <a:defRPr/>
              </a:pPr>
              <a:t>5/21/2020</a:t>
            </a:fld>
            <a:endParaRPr lang="en-US">
              <a:solidFill>
                <a:srgbClr val="000000"/>
              </a:solidFill>
            </a:endParaRPr>
          </a:p>
        </p:txBody>
      </p:sp>
      <p:sp>
        <p:nvSpPr>
          <p:cNvPr id="194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r>
              <a:rPr lang="en-US" smtClean="0">
                <a:solidFill>
                  <a:srgbClr val="000000"/>
                </a:solidFill>
              </a:rPr>
              <a:t>Demeke</a:t>
            </a:r>
            <a:endParaRPr lang="en-US">
              <a:solidFill>
                <a:srgbClr val="000000"/>
              </a:solidFill>
            </a:endParaRPr>
          </a:p>
        </p:txBody>
      </p:sp>
      <p:sp>
        <p:nvSpPr>
          <p:cNvPr id="194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39702AB0-6FCA-47B4-A41A-B3FCFFEBAD5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8245643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AA0281-3A6F-47FD-AEF7-38C58DCDB068}" type="datetime1">
              <a:rPr lang="en-US" smtClean="0">
                <a:solidFill>
                  <a:prstClr val="black">
                    <a:tint val="75000"/>
                  </a:prstClr>
                </a:solidFill>
              </a:rPr>
              <a:pPr/>
              <a:t>5/21/2020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Demeke</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87998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file:///D:\DPDx%20Jan%2027,%20200%20(D)\DPDx\HTML\Frames\G-L\Giardiasis\body_Giardiasis_MolDiag.htm" TargetMode="External"/><Relationship Id="rId2" Type="http://schemas.openxmlformats.org/officeDocument/2006/relationships/hyperlink" Target="file:///D:\DPDx%20Jan%2027,%20200%20(D)\DPDx\HTML\Frames\G-L\Giardiasis\body_Giardiasis_mic1.htm" TargetMode="Externa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2.xml"/><Relationship Id="rId1" Type="http://schemas.openxmlformats.org/officeDocument/2006/relationships/vmlDrawing" Target="../drawings/vmlDrawing1.vml"/><Relationship Id="rId5" Type="http://schemas.openxmlformats.org/officeDocument/2006/relationships/image" Target="../media/image26.emf"/><Relationship Id="rId4" Type="http://schemas.openxmlformats.org/officeDocument/2006/relationships/oleObject" Target="../embeddings/Microsoft_Word_97_-_2003_Document1.doc"/></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5.png"/><Relationship Id="rId5" Type="http://schemas.openxmlformats.org/officeDocument/2006/relationships/oleObject" Target="../embeddings/oleObject2.bin"/><Relationship Id="rId4" Type="http://schemas.openxmlformats.org/officeDocument/2006/relationships/image" Target="../media/image36.png"/></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2.jpeg"/></Relationships>
</file>

<file path=ppt/slides/_rels/slide8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9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685800" y="762000"/>
          <a:ext cx="77724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4563"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321D198-9238-47C0-8300-A876DD997792}" type="slidenum">
              <a:rPr lang="en-US" sz="1400">
                <a:solidFill>
                  <a:srgbClr val="000000"/>
                </a:solidFill>
              </a:rPr>
              <a:pPr/>
              <a:t>1</a:t>
            </a:fld>
            <a:endParaRPr lang="en-US" sz="1400">
              <a:solidFill>
                <a:srgbClr val="000000"/>
              </a:solidFill>
            </a:endParaRPr>
          </a:p>
        </p:txBody>
      </p:sp>
      <p:sp>
        <p:nvSpPr>
          <p:cNvPr id="19456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12A12B5-8781-4091-8218-B2167DBEF0C3}" type="datetime1">
              <a:rPr lang="en-US" sz="1400" smtClean="0">
                <a:solidFill>
                  <a:srgbClr val="000000"/>
                </a:solidFill>
              </a:rPr>
              <a:pPr/>
              <a:t>5/21/2020</a:t>
            </a:fld>
            <a:endParaRPr lang="en-US" sz="1400" smtClean="0">
              <a:solidFill>
                <a:srgbClr val="000000"/>
              </a:solidFill>
            </a:endParaRPr>
          </a:p>
        </p:txBody>
      </p:sp>
    </p:spTree>
    <p:extLst>
      <p:ext uri="{BB962C8B-B14F-4D97-AF65-F5344CB8AC3E}">
        <p14:creationId xmlns:p14="http://schemas.microsoft.com/office/powerpoint/2010/main" val="2887352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fontScale="90000"/>
          </a:bodyPr>
          <a:lstStyle/>
          <a:p>
            <a:pPr eaLnBrk="1" hangingPunct="1">
              <a:defRPr/>
            </a:pPr>
            <a:r>
              <a:rPr lang="en-US" sz="4000" dirty="0" smtClean="0"/>
              <a:t>Life Cycle.</a:t>
            </a:r>
            <a:br>
              <a:rPr lang="en-US" sz="4000" dirty="0" smtClean="0"/>
            </a:br>
            <a:endParaRPr lang="en-US" sz="4000" dirty="0" smtClean="0"/>
          </a:p>
        </p:txBody>
      </p:sp>
      <p:sp>
        <p:nvSpPr>
          <p:cNvPr id="201731" name="Rectangle 3"/>
          <p:cNvSpPr>
            <a:spLocks noGrp="1" noChangeArrowheads="1"/>
          </p:cNvSpPr>
          <p:nvPr>
            <p:ph idx="1"/>
          </p:nvPr>
        </p:nvSpPr>
        <p:spPr>
          <a:xfrm>
            <a:off x="457200" y="1219200"/>
            <a:ext cx="8229600" cy="4906963"/>
          </a:xfrm>
        </p:spPr>
        <p:txBody>
          <a:bodyPr/>
          <a:lstStyle/>
          <a:p>
            <a:pPr eaLnBrk="1" hangingPunct="1">
              <a:lnSpc>
                <a:spcPct val="90000"/>
              </a:lnSpc>
              <a:buFontTx/>
              <a:buNone/>
            </a:pPr>
            <a:r>
              <a:rPr lang="en-US" sz="2400" smtClean="0"/>
              <a:t>1.Life cycle is direct - no intermediate host.</a:t>
            </a:r>
          </a:p>
          <a:p>
            <a:pPr eaLnBrk="1" hangingPunct="1">
              <a:lnSpc>
                <a:spcPct val="90000"/>
              </a:lnSpc>
              <a:buFontTx/>
              <a:buNone/>
            </a:pPr>
            <a:r>
              <a:rPr lang="en-US" sz="2400" smtClean="0"/>
              <a:t>2. When cyst is ingested, the organisms escape from the cyst in the duodenum.</a:t>
            </a:r>
          </a:p>
          <a:p>
            <a:pPr eaLnBrk="1" hangingPunct="1">
              <a:lnSpc>
                <a:spcPct val="90000"/>
              </a:lnSpc>
              <a:buFontTx/>
              <a:buNone/>
            </a:pPr>
            <a:r>
              <a:rPr lang="en-US" sz="2400" smtClean="0"/>
              <a:t>3. Attach via adhesive disk to microvillar surface of epithelium of upper two-thirds of the small intestine.     </a:t>
            </a:r>
          </a:p>
          <a:p>
            <a:pPr eaLnBrk="1" hangingPunct="1">
              <a:lnSpc>
                <a:spcPct val="90000"/>
              </a:lnSpc>
              <a:buFontTx/>
              <a:buNone/>
            </a:pPr>
            <a:r>
              <a:rPr lang="en-US" sz="2400" smtClean="0"/>
              <a:t>4.They divide by longitudinal fission.</a:t>
            </a:r>
          </a:p>
          <a:p>
            <a:pPr eaLnBrk="1" hangingPunct="1">
              <a:lnSpc>
                <a:spcPct val="90000"/>
              </a:lnSpc>
              <a:buFontTx/>
              <a:buNone/>
            </a:pPr>
            <a:r>
              <a:rPr lang="en-US" sz="2400" smtClean="0"/>
              <a:t>5. Encystment occurs in lower intestinal tract.</a:t>
            </a:r>
          </a:p>
          <a:p>
            <a:pPr eaLnBrk="1" hangingPunct="1">
              <a:lnSpc>
                <a:spcPct val="90000"/>
              </a:lnSpc>
              <a:buFontTx/>
              <a:buNone/>
            </a:pPr>
            <a:r>
              <a:rPr lang="en-US" sz="2400" smtClean="0"/>
              <a:t>6. Freshly passed cysts are infective</a:t>
            </a:r>
          </a:p>
          <a:p>
            <a:pPr eaLnBrk="1" hangingPunct="1">
              <a:lnSpc>
                <a:spcPct val="90000"/>
              </a:lnSpc>
              <a:buFontTx/>
              <a:buNone/>
            </a:pPr>
            <a:r>
              <a:rPr lang="en-US" sz="2400" smtClean="0"/>
              <a:t>7. Trophozoites are found in diarrheic stools; cysts are  found in formed stools.</a:t>
            </a:r>
          </a:p>
        </p:txBody>
      </p:sp>
      <p:sp>
        <p:nvSpPr>
          <p:cNvPr id="20173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599E101-CED4-48CF-A1AF-73E595A16D61}" type="slidenum">
              <a:rPr lang="en-US" sz="1400">
                <a:solidFill>
                  <a:srgbClr val="000000"/>
                </a:solidFill>
              </a:rPr>
              <a:pPr/>
              <a:t>10</a:t>
            </a:fld>
            <a:endParaRPr lang="en-US" sz="1400">
              <a:solidFill>
                <a:srgbClr val="000000"/>
              </a:solidFill>
            </a:endParaRPr>
          </a:p>
        </p:txBody>
      </p:sp>
      <p:sp>
        <p:nvSpPr>
          <p:cNvPr id="201733"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B126762-5C72-4BCF-B987-96E8EFB28EF5}" type="datetime1">
              <a:rPr lang="en-US" sz="1400" smtClean="0">
                <a:solidFill>
                  <a:srgbClr val="000000"/>
                </a:solidFill>
              </a:rPr>
              <a:pPr/>
              <a:t>5/21/2020</a:t>
            </a:fld>
            <a:endParaRPr lang="en-US" sz="1400" smtClean="0">
              <a:solidFill>
                <a:srgbClr val="000000"/>
              </a:solidFill>
            </a:endParaRPr>
          </a:p>
        </p:txBody>
      </p:sp>
    </p:spTree>
    <p:extLst>
      <p:ext uri="{BB962C8B-B14F-4D97-AF65-F5344CB8AC3E}">
        <p14:creationId xmlns:p14="http://schemas.microsoft.com/office/powerpoint/2010/main" val="80718958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3733800" y="609600"/>
            <a:ext cx="4953000" cy="584200"/>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en-US" sz="2800" b="1" dirty="0">
                <a:solidFill>
                  <a:srgbClr val="000000"/>
                </a:solidFill>
                <a:cs typeface="Tahoma" pitchFamily="34" charset="0"/>
              </a:rPr>
              <a:t>Leishmaniasis </a:t>
            </a:r>
            <a:r>
              <a:rPr lang="en-US" sz="2800" b="1" dirty="0">
                <a:solidFill>
                  <a:srgbClr val="000000"/>
                </a:solidFill>
                <a:cs typeface="Tahoma" pitchFamily="34" charset="0"/>
              </a:rPr>
              <a:t>Recidivans (</a:t>
            </a:r>
            <a:r>
              <a:rPr lang="en-US" sz="2800" b="1" dirty="0">
                <a:solidFill>
                  <a:srgbClr val="000000"/>
                </a:solidFill>
                <a:cs typeface="Tahoma" pitchFamily="34" charset="0"/>
              </a:rPr>
              <a:t>LR</a:t>
            </a:r>
            <a:r>
              <a:rPr lang="en-US" sz="3200" b="1" dirty="0">
                <a:solidFill>
                  <a:srgbClr val="000000"/>
                </a:solidFill>
                <a:cs typeface="Tahoma" pitchFamily="34" charset="0"/>
              </a:rPr>
              <a:t>)</a:t>
            </a:r>
          </a:p>
        </p:txBody>
      </p:sp>
      <p:sp>
        <p:nvSpPr>
          <p:cNvPr id="59395" name="Text Box 3"/>
          <p:cNvSpPr txBox="1">
            <a:spLocks noChangeArrowheads="1"/>
          </p:cNvSpPr>
          <p:nvPr/>
        </p:nvSpPr>
        <p:spPr bwMode="auto">
          <a:xfrm>
            <a:off x="3505200" y="1600200"/>
            <a:ext cx="5638800" cy="4893647"/>
          </a:xfrm>
          <a:prstGeom prst="rect">
            <a:avLst/>
          </a:prstGeom>
          <a:noFill/>
          <a:ln w="9525">
            <a:noFill/>
            <a:miter lim="800000"/>
            <a:headEnd/>
            <a:tailEnd/>
          </a:ln>
        </p:spPr>
        <p:txBody>
          <a:bodyPr>
            <a:spAutoFit/>
          </a:bodyPr>
          <a:lstStyle/>
          <a:p>
            <a:pPr marL="342900" indent="-342900" eaLnBrk="0" fontAlgn="base" hangingPunct="0">
              <a:spcBef>
                <a:spcPct val="0"/>
              </a:spcBef>
              <a:spcAft>
                <a:spcPct val="0"/>
              </a:spcAft>
              <a:buFont typeface="Wingdings" panose="05000000000000000000" pitchFamily="2" charset="2"/>
              <a:buChar char="Ø"/>
              <a:defRPr/>
            </a:pPr>
            <a:r>
              <a:rPr lang="en-US" sz="2400" dirty="0">
                <a:solidFill>
                  <a:srgbClr val="000000"/>
                </a:solidFill>
                <a:latin typeface="Calibri" panose="020F0502020204030204" pitchFamily="34" charset="0"/>
                <a:cs typeface="Tahoma" pitchFamily="34" charset="0"/>
              </a:rPr>
              <a:t>multiple un healing lesions, often on the </a:t>
            </a:r>
            <a:r>
              <a:rPr lang="en-US" sz="2400" dirty="0">
                <a:solidFill>
                  <a:srgbClr val="000000"/>
                </a:solidFill>
                <a:latin typeface="Calibri" panose="020F0502020204030204" pitchFamily="34" charset="0"/>
                <a:cs typeface="Tahoma" pitchFamily="34" charset="0"/>
              </a:rPr>
              <a:t>face</a:t>
            </a:r>
            <a:endParaRPr lang="en-US" sz="2400" dirty="0">
              <a:solidFill>
                <a:srgbClr val="000000">
                  <a:lumMod val="95000"/>
                  <a:lumOff val="5000"/>
                </a:srgbClr>
              </a:solidFill>
              <a:latin typeface="Calibri" panose="020F0502020204030204" pitchFamily="34" charset="0"/>
              <a:cs typeface="Tahoma" pitchFamily="34" charset="0"/>
            </a:endParaRPr>
          </a:p>
          <a:p>
            <a:pPr marL="342900" indent="-342900" eaLnBrk="0" fontAlgn="base" hangingPunct="0">
              <a:spcBef>
                <a:spcPct val="0"/>
              </a:spcBef>
              <a:spcAft>
                <a:spcPct val="0"/>
              </a:spcAft>
              <a:buFont typeface="Wingdings" panose="05000000000000000000" pitchFamily="2" charset="2"/>
              <a:buChar char="Ø"/>
              <a:defRPr/>
            </a:pPr>
            <a:r>
              <a:rPr lang="en-US" sz="2400" dirty="0">
                <a:solidFill>
                  <a:srgbClr val="000000">
                    <a:lumMod val="95000"/>
                    <a:lumOff val="5000"/>
                  </a:srgbClr>
                </a:solidFill>
                <a:latin typeface="Calibri" panose="020F0502020204030204" pitchFamily="34" charset="0"/>
                <a:cs typeface="Tahoma" pitchFamily="34" charset="0"/>
              </a:rPr>
              <a:t>Relapsing leishmaniasis</a:t>
            </a:r>
          </a:p>
          <a:p>
            <a:pPr marL="342900" indent="-342900" eaLnBrk="0" fontAlgn="base" hangingPunct="0">
              <a:spcBef>
                <a:spcPct val="0"/>
              </a:spcBef>
              <a:spcAft>
                <a:spcPct val="0"/>
              </a:spcAft>
              <a:buFont typeface="Wingdings" panose="05000000000000000000" pitchFamily="2" charset="2"/>
              <a:buChar char="Ø"/>
              <a:defRPr/>
            </a:pPr>
            <a:r>
              <a:rPr lang="en-US" sz="2400" dirty="0">
                <a:solidFill>
                  <a:srgbClr val="000000">
                    <a:lumMod val="95000"/>
                    <a:lumOff val="5000"/>
                  </a:srgbClr>
                </a:solidFill>
                <a:latin typeface="Calibri" panose="020F0502020204030204" pitchFamily="34" charset="0"/>
                <a:cs typeface="Tahoma" pitchFamily="34" charset="0"/>
              </a:rPr>
              <a:t>Often </a:t>
            </a:r>
            <a:r>
              <a:rPr lang="en-US" sz="2400" dirty="0">
                <a:solidFill>
                  <a:srgbClr val="000000">
                    <a:lumMod val="95000"/>
                    <a:lumOff val="5000"/>
                  </a:srgbClr>
                </a:solidFill>
                <a:latin typeface="Calibri" panose="020F0502020204030204" pitchFamily="34" charset="0"/>
                <a:cs typeface="Tahoma" pitchFamily="34" charset="0"/>
              </a:rPr>
              <a:t>due to </a:t>
            </a:r>
            <a:r>
              <a:rPr lang="en-US" sz="2400" dirty="0">
                <a:solidFill>
                  <a:srgbClr val="FF0000"/>
                </a:solidFill>
                <a:latin typeface="Calibri" panose="020F0502020204030204" pitchFamily="34" charset="0"/>
                <a:cs typeface="Tahoma" pitchFamily="34" charset="0"/>
              </a:rPr>
              <a:t>inadequate treatment or allergic </a:t>
            </a:r>
            <a:r>
              <a:rPr lang="en-US" sz="2400" dirty="0">
                <a:solidFill>
                  <a:srgbClr val="FF0000"/>
                </a:solidFill>
                <a:latin typeface="Calibri" panose="020F0502020204030204" pitchFamily="34" charset="0"/>
                <a:cs typeface="Tahoma" pitchFamily="34" charset="0"/>
              </a:rPr>
              <a:t>state</a:t>
            </a:r>
          </a:p>
          <a:p>
            <a:pPr marL="342900" indent="-342900" eaLnBrk="0" fontAlgn="base" hangingPunct="0">
              <a:spcBef>
                <a:spcPct val="0"/>
              </a:spcBef>
              <a:spcAft>
                <a:spcPct val="0"/>
              </a:spcAft>
              <a:buFont typeface="Wingdings" panose="05000000000000000000" pitchFamily="2" charset="2"/>
              <a:buChar char="Ø"/>
              <a:defRPr/>
            </a:pPr>
            <a:r>
              <a:rPr lang="en-US" sz="2400" dirty="0">
                <a:solidFill>
                  <a:srgbClr val="FF0000"/>
                </a:solidFill>
                <a:latin typeface="Calibri" panose="020F0502020204030204" pitchFamily="34" charset="0"/>
                <a:cs typeface="Tahoma" pitchFamily="34" charset="0"/>
              </a:rPr>
              <a:t>Nodular </a:t>
            </a:r>
            <a:r>
              <a:rPr lang="en-US" sz="2400" dirty="0">
                <a:solidFill>
                  <a:srgbClr val="FF0000"/>
                </a:solidFill>
                <a:latin typeface="Calibri" panose="020F0502020204030204" pitchFamily="34" charset="0"/>
                <a:cs typeface="Tahoma" pitchFamily="34" charset="0"/>
              </a:rPr>
              <a:t>lesions or rash </a:t>
            </a:r>
            <a:r>
              <a:rPr lang="en-US" sz="2400" dirty="0">
                <a:solidFill>
                  <a:srgbClr val="000000">
                    <a:lumMod val="95000"/>
                    <a:lumOff val="5000"/>
                  </a:srgbClr>
                </a:solidFill>
                <a:latin typeface="Calibri" panose="020F0502020204030204" pitchFamily="34" charset="0"/>
                <a:cs typeface="Tahoma" pitchFamily="34" charset="0"/>
              </a:rPr>
              <a:t>around central </a:t>
            </a:r>
            <a:r>
              <a:rPr lang="en-US" sz="2400" dirty="0">
                <a:solidFill>
                  <a:srgbClr val="000000">
                    <a:lumMod val="95000"/>
                    <a:lumOff val="5000"/>
                  </a:srgbClr>
                </a:solidFill>
                <a:latin typeface="Calibri" panose="020F0502020204030204" pitchFamily="34" charset="0"/>
                <a:cs typeface="Tahoma" pitchFamily="34" charset="0"/>
              </a:rPr>
              <a:t>healing</a:t>
            </a:r>
          </a:p>
          <a:p>
            <a:pPr marL="342900" indent="-342900" eaLnBrk="0" fontAlgn="base" hangingPunct="0">
              <a:spcBef>
                <a:spcPct val="0"/>
              </a:spcBef>
              <a:spcAft>
                <a:spcPct val="0"/>
              </a:spcAft>
              <a:buFont typeface="Wingdings" panose="05000000000000000000" pitchFamily="2" charset="2"/>
              <a:buChar char="Ø"/>
              <a:defRPr/>
            </a:pPr>
            <a:r>
              <a:rPr lang="en-US" sz="2400" dirty="0">
                <a:solidFill>
                  <a:srgbClr val="000000"/>
                </a:solidFill>
                <a:latin typeface="Calibri" panose="020F0502020204030204" pitchFamily="34" charset="0"/>
                <a:cs typeface="Tahoma" pitchFamily="34" charset="0"/>
              </a:rPr>
              <a:t>Can </a:t>
            </a:r>
            <a:r>
              <a:rPr lang="en-US" sz="2400" dirty="0">
                <a:solidFill>
                  <a:srgbClr val="000000"/>
                </a:solidFill>
                <a:latin typeface="Calibri" panose="020F0502020204030204" pitchFamily="34" charset="0"/>
                <a:cs typeface="Tahoma" pitchFamily="34" charset="0"/>
              </a:rPr>
              <a:t>last for many years and difficult to </a:t>
            </a:r>
            <a:r>
              <a:rPr lang="en-US" sz="2400" dirty="0">
                <a:solidFill>
                  <a:srgbClr val="000000"/>
                </a:solidFill>
                <a:latin typeface="Calibri" panose="020F0502020204030204" pitchFamily="34" charset="0"/>
                <a:cs typeface="Tahoma" pitchFamily="34" charset="0"/>
              </a:rPr>
              <a:t>treat</a:t>
            </a:r>
          </a:p>
          <a:p>
            <a:pPr marL="342900" indent="-342900" eaLnBrk="0" fontAlgn="base" hangingPunct="0">
              <a:spcBef>
                <a:spcPct val="0"/>
              </a:spcBef>
              <a:spcAft>
                <a:spcPct val="0"/>
              </a:spcAft>
              <a:buFont typeface="Wingdings" panose="05000000000000000000" pitchFamily="2" charset="2"/>
              <a:buChar char="Ø"/>
              <a:defRPr/>
            </a:pPr>
            <a:r>
              <a:rPr lang="en-US" sz="2400" dirty="0">
                <a:solidFill>
                  <a:srgbClr val="000000"/>
                </a:solidFill>
                <a:latin typeface="Calibri" panose="020F0502020204030204" pitchFamily="34" charset="0"/>
                <a:cs typeface="Tahoma" pitchFamily="34" charset="0"/>
              </a:rPr>
              <a:t>Untreated </a:t>
            </a:r>
            <a:r>
              <a:rPr lang="en-US" sz="2400" dirty="0">
                <a:solidFill>
                  <a:srgbClr val="000000"/>
                </a:solidFill>
                <a:latin typeface="Calibri" panose="020F0502020204030204" pitchFamily="34" charset="0"/>
                <a:cs typeface="Tahoma" pitchFamily="34" charset="0"/>
              </a:rPr>
              <a:t>LR is </a:t>
            </a:r>
            <a:r>
              <a:rPr lang="en-US" sz="2400" dirty="0">
                <a:solidFill>
                  <a:srgbClr val="FF0000"/>
                </a:solidFill>
                <a:latin typeface="Calibri" panose="020F0502020204030204" pitchFamily="34" charset="0"/>
                <a:cs typeface="Tahoma" pitchFamily="34" charset="0"/>
              </a:rPr>
              <a:t>destructive and disfiguring </a:t>
            </a:r>
          </a:p>
          <a:p>
            <a:pPr eaLnBrk="0" fontAlgn="base" hangingPunct="0">
              <a:spcBef>
                <a:spcPct val="0"/>
              </a:spcBef>
              <a:spcAft>
                <a:spcPct val="0"/>
              </a:spcAft>
              <a:defRPr/>
            </a:pPr>
            <a:endParaRPr lang="en-US" sz="2400" dirty="0">
              <a:solidFill>
                <a:srgbClr val="000000"/>
              </a:solidFill>
              <a:latin typeface="Calibri" panose="020F0502020204030204" pitchFamily="34" charset="0"/>
              <a:cs typeface="Tahoma" pitchFamily="34" charset="0"/>
            </a:endParaRPr>
          </a:p>
          <a:p>
            <a:pPr marL="227013" indent="-227013" eaLnBrk="0" fontAlgn="base" hangingPunct="0">
              <a:spcBef>
                <a:spcPct val="0"/>
              </a:spcBef>
              <a:spcAft>
                <a:spcPct val="0"/>
              </a:spcAft>
              <a:buFontTx/>
              <a:buChar char="•"/>
              <a:defRPr/>
            </a:pPr>
            <a:endParaRPr lang="en-US" sz="2400" dirty="0">
              <a:solidFill>
                <a:srgbClr val="000000">
                  <a:lumMod val="95000"/>
                  <a:lumOff val="5000"/>
                </a:srgbClr>
              </a:solidFill>
              <a:latin typeface="Calibri" panose="020F0502020204030204" pitchFamily="34" charset="0"/>
              <a:cs typeface="Tahoma" pitchFamily="34" charset="0"/>
            </a:endParaRPr>
          </a:p>
        </p:txBody>
      </p:sp>
      <p:pic>
        <p:nvPicPr>
          <p:cNvPr id="246788" name="Picture 4" descr="014"/>
          <p:cNvPicPr>
            <a:picLocks noChangeAspect="1" noChangeArrowheads="1"/>
          </p:cNvPicPr>
          <p:nvPr/>
        </p:nvPicPr>
        <p:blipFill>
          <a:blip r:embed="rId2">
            <a:lum bright="6000" contrast="30000"/>
            <a:extLst>
              <a:ext uri="{28A0092B-C50C-407E-A947-70E740481C1C}">
                <a14:useLocalDpi xmlns:a14="http://schemas.microsoft.com/office/drawing/2010/main" val="0"/>
              </a:ext>
            </a:extLst>
          </a:blip>
          <a:srcRect/>
          <a:stretch>
            <a:fillRect/>
          </a:stretch>
        </p:blipFill>
        <p:spPr bwMode="auto">
          <a:xfrm>
            <a:off x="214313" y="287780"/>
            <a:ext cx="30765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74404586-C910-4ED2-AF6D-7EFE4F1E96CC}" type="slidenum">
              <a:rPr lang="en-US" smtClean="0">
                <a:solidFill>
                  <a:srgbClr val="000000"/>
                </a:solidFill>
              </a:rPr>
              <a:pPr/>
              <a:t>100</a:t>
            </a:fld>
            <a:endParaRPr lang="en-US">
              <a:solidFill>
                <a:srgbClr val="000000"/>
              </a:solidFill>
            </a:endParaRPr>
          </a:p>
        </p:txBody>
      </p:sp>
    </p:spTree>
    <p:extLst>
      <p:ext uri="{BB962C8B-B14F-4D97-AF65-F5344CB8AC3E}">
        <p14:creationId xmlns:p14="http://schemas.microsoft.com/office/powerpoint/2010/main" val="52106840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 Box 3"/>
          <p:cNvSpPr txBox="1">
            <a:spLocks noChangeArrowheads="1"/>
          </p:cNvSpPr>
          <p:nvPr/>
        </p:nvSpPr>
        <p:spPr bwMode="auto">
          <a:xfrm>
            <a:off x="4572000" y="609600"/>
            <a:ext cx="4572000" cy="6278642"/>
          </a:xfrm>
          <a:prstGeom prst="rect">
            <a:avLst/>
          </a:prstGeom>
          <a:noFill/>
          <a:ln w="28575">
            <a:noFill/>
            <a:miter lim="800000"/>
            <a:headEnd/>
            <a:tailEnd/>
          </a:ln>
        </p:spPr>
        <p:txBody>
          <a:bodyPr>
            <a:spAutoFit/>
          </a:bodyPr>
          <a:lstStyle/>
          <a:p>
            <a:pPr marL="579438" lvl="1" indent="-238125" eaLnBrk="0" fontAlgn="base" hangingPunct="0">
              <a:spcBef>
                <a:spcPct val="0"/>
              </a:spcBef>
              <a:spcAft>
                <a:spcPct val="0"/>
              </a:spcAft>
              <a:defRPr/>
            </a:pPr>
            <a:endParaRPr lang="en-US" sz="1200" dirty="0">
              <a:solidFill>
                <a:srgbClr val="000000"/>
              </a:solidFill>
              <a:cs typeface="Arial" charset="0"/>
            </a:endParaRPr>
          </a:p>
          <a:p>
            <a:pPr marL="227013" indent="-227013" eaLnBrk="0" fontAlgn="base" hangingPunct="0">
              <a:lnSpc>
                <a:spcPct val="150000"/>
              </a:lnSpc>
              <a:spcBef>
                <a:spcPct val="0"/>
              </a:spcBef>
              <a:spcAft>
                <a:spcPct val="0"/>
              </a:spcAft>
              <a:defRPr/>
            </a:pPr>
            <a:r>
              <a:rPr lang="en-US" sz="2800" b="1" i="1" dirty="0">
                <a:solidFill>
                  <a:srgbClr val="000000">
                    <a:lumMod val="95000"/>
                    <a:lumOff val="5000"/>
                  </a:srgbClr>
                </a:solidFill>
                <a:cs typeface="Tahoma" pitchFamily="34" charset="0"/>
              </a:rPr>
              <a:t>L. major</a:t>
            </a:r>
          </a:p>
          <a:p>
            <a:pPr marL="342900" indent="-342900" eaLnBrk="0" fontAlgn="base" hangingPunct="0">
              <a:lnSpc>
                <a:spcPct val="150000"/>
              </a:lnSpc>
              <a:spcBef>
                <a:spcPct val="0"/>
              </a:spcBef>
              <a:spcAft>
                <a:spcPct val="0"/>
              </a:spcAft>
              <a:buFont typeface="Wingdings" panose="05000000000000000000" pitchFamily="2" charset="2"/>
              <a:buChar char="Ø"/>
              <a:defRPr/>
            </a:pPr>
            <a:r>
              <a:rPr lang="en-US" sz="2400" dirty="0">
                <a:solidFill>
                  <a:srgbClr val="000000">
                    <a:lumMod val="95000"/>
                    <a:lumOff val="5000"/>
                  </a:srgbClr>
                </a:solidFill>
                <a:cs typeface="Tahoma" pitchFamily="34" charset="0"/>
              </a:rPr>
              <a:t>central Asia, middle East, Africa</a:t>
            </a:r>
          </a:p>
          <a:p>
            <a:pPr marL="342900" indent="-342900" eaLnBrk="0" fontAlgn="base" hangingPunct="0">
              <a:lnSpc>
                <a:spcPct val="150000"/>
              </a:lnSpc>
              <a:spcBef>
                <a:spcPct val="0"/>
              </a:spcBef>
              <a:spcAft>
                <a:spcPct val="0"/>
              </a:spcAft>
              <a:buFont typeface="Wingdings" panose="05000000000000000000" pitchFamily="2" charset="2"/>
              <a:buChar char="Ø"/>
              <a:defRPr/>
            </a:pPr>
            <a:r>
              <a:rPr lang="en-US" sz="2400" dirty="0">
                <a:solidFill>
                  <a:srgbClr val="000000">
                    <a:lumMod val="95000"/>
                    <a:lumOff val="5000"/>
                  </a:srgbClr>
                </a:solidFill>
                <a:cs typeface="Tahoma" pitchFamily="34" charset="0"/>
              </a:rPr>
              <a:t>rural (rodent reservoir)</a:t>
            </a:r>
          </a:p>
          <a:p>
            <a:pPr marL="227013" indent="-342900" eaLnBrk="0" fontAlgn="base" hangingPunct="0">
              <a:lnSpc>
                <a:spcPct val="150000"/>
              </a:lnSpc>
              <a:spcBef>
                <a:spcPct val="0"/>
              </a:spcBef>
              <a:spcAft>
                <a:spcPct val="0"/>
              </a:spcAft>
              <a:buFont typeface="Wingdings" panose="05000000000000000000" pitchFamily="2" charset="2"/>
              <a:buChar char="Ø"/>
              <a:defRPr/>
            </a:pPr>
            <a:r>
              <a:rPr lang="en-US" sz="2400" dirty="0">
                <a:solidFill>
                  <a:srgbClr val="FF0000"/>
                </a:solidFill>
                <a:cs typeface="Tahoma" pitchFamily="34" charset="0"/>
              </a:rPr>
              <a:t>wet </a:t>
            </a:r>
            <a:r>
              <a:rPr lang="en-US" sz="2400" dirty="0" err="1">
                <a:solidFill>
                  <a:srgbClr val="FF0000"/>
                </a:solidFill>
                <a:cs typeface="Tahoma" pitchFamily="34" charset="0"/>
              </a:rPr>
              <a:t>oreintal</a:t>
            </a:r>
            <a:r>
              <a:rPr lang="en-US" sz="2400" dirty="0">
                <a:solidFill>
                  <a:srgbClr val="FF0000"/>
                </a:solidFill>
                <a:cs typeface="Tahoma" pitchFamily="34" charset="0"/>
              </a:rPr>
              <a:t> sore</a:t>
            </a:r>
          </a:p>
          <a:p>
            <a:pPr marL="227013" indent="-342900" eaLnBrk="0" fontAlgn="base" hangingPunct="0">
              <a:lnSpc>
                <a:spcPct val="150000"/>
              </a:lnSpc>
              <a:spcBef>
                <a:spcPct val="0"/>
              </a:spcBef>
              <a:spcAft>
                <a:spcPct val="0"/>
              </a:spcAft>
              <a:buFont typeface="Wingdings" panose="05000000000000000000" pitchFamily="2" charset="2"/>
              <a:buChar char="Ø"/>
              <a:defRPr/>
            </a:pPr>
            <a:r>
              <a:rPr lang="en-US" sz="2400" dirty="0">
                <a:solidFill>
                  <a:srgbClr val="000000">
                    <a:lumMod val="95000"/>
                    <a:lumOff val="5000"/>
                  </a:srgbClr>
                </a:solidFill>
                <a:cs typeface="Tahoma" pitchFamily="34" charset="0"/>
              </a:rPr>
              <a:t>Early papules is inflamed (5-10mm)</a:t>
            </a:r>
          </a:p>
          <a:p>
            <a:pPr marL="227013" indent="-342900" eaLnBrk="0" fontAlgn="base" hangingPunct="0">
              <a:lnSpc>
                <a:spcPct val="150000"/>
              </a:lnSpc>
              <a:spcBef>
                <a:spcPct val="0"/>
              </a:spcBef>
              <a:spcAft>
                <a:spcPct val="0"/>
              </a:spcAft>
              <a:buFont typeface="Wingdings" panose="05000000000000000000" pitchFamily="2" charset="2"/>
              <a:buChar char="Ø"/>
              <a:defRPr/>
            </a:pPr>
            <a:r>
              <a:rPr lang="en-US" sz="2400" dirty="0">
                <a:solidFill>
                  <a:srgbClr val="000000">
                    <a:lumMod val="95000"/>
                    <a:lumOff val="5000"/>
                  </a:srgbClr>
                </a:solidFill>
                <a:cs typeface="Tahoma" pitchFamily="34" charset="0"/>
              </a:rPr>
              <a:t>Develop to large uneven ulcer</a:t>
            </a:r>
          </a:p>
          <a:p>
            <a:pPr marL="227013" indent="-342900" eaLnBrk="0" fontAlgn="base" hangingPunct="0">
              <a:lnSpc>
                <a:spcPct val="150000"/>
              </a:lnSpc>
              <a:spcBef>
                <a:spcPct val="0"/>
              </a:spcBef>
              <a:spcAft>
                <a:spcPct val="0"/>
              </a:spcAft>
              <a:buFont typeface="Wingdings" panose="05000000000000000000" pitchFamily="2" charset="2"/>
              <a:buChar char="Ø"/>
              <a:defRPr/>
            </a:pPr>
            <a:r>
              <a:rPr lang="en-US" sz="2400" dirty="0">
                <a:solidFill>
                  <a:srgbClr val="000000">
                    <a:lumMod val="95000"/>
                    <a:lumOff val="5000"/>
                  </a:srgbClr>
                </a:solidFill>
                <a:cs typeface="Tahoma" pitchFamily="34" charset="0"/>
              </a:rPr>
              <a:t>Self-healing (3-6mths)</a:t>
            </a:r>
          </a:p>
          <a:p>
            <a:pPr marL="227013" indent="-342900" eaLnBrk="0" fontAlgn="base" hangingPunct="0">
              <a:lnSpc>
                <a:spcPct val="150000"/>
              </a:lnSpc>
              <a:spcBef>
                <a:spcPct val="0"/>
              </a:spcBef>
              <a:spcAft>
                <a:spcPct val="0"/>
              </a:spcAft>
              <a:buFont typeface="Wingdings" panose="05000000000000000000" pitchFamily="2" charset="2"/>
              <a:buChar char="Ø"/>
              <a:defRPr/>
            </a:pPr>
            <a:r>
              <a:rPr lang="en-US" sz="2400" dirty="0">
                <a:solidFill>
                  <a:srgbClr val="000000">
                    <a:lumMod val="95000"/>
                    <a:lumOff val="5000"/>
                  </a:srgbClr>
                </a:solidFill>
                <a:cs typeface="Tahoma" pitchFamily="34" charset="0"/>
              </a:rPr>
              <a:t>Protect against </a:t>
            </a:r>
            <a:r>
              <a:rPr lang="en-US" sz="2400" dirty="0">
                <a:solidFill>
                  <a:srgbClr val="FF0000"/>
                </a:solidFill>
                <a:cs typeface="Tahoma" pitchFamily="34" charset="0"/>
              </a:rPr>
              <a:t>reinfection &amp; also with </a:t>
            </a:r>
            <a:r>
              <a:rPr lang="en-US" sz="2400" i="1" dirty="0">
                <a:solidFill>
                  <a:srgbClr val="FF0000"/>
                </a:solidFill>
                <a:cs typeface="Tahoma" pitchFamily="34" charset="0"/>
              </a:rPr>
              <a:t>L</a:t>
            </a:r>
            <a:r>
              <a:rPr lang="en-US" sz="2400" i="1" dirty="0">
                <a:solidFill>
                  <a:srgbClr val="FF0000"/>
                </a:solidFill>
                <a:cs typeface="Tahoma" pitchFamily="34" charset="0"/>
              </a:rPr>
              <a:t>. tropica</a:t>
            </a:r>
            <a:endParaRPr lang="en-US" sz="2400" i="1" dirty="0">
              <a:solidFill>
                <a:srgbClr val="FF0000"/>
              </a:solidFill>
              <a:cs typeface="Tahoma" pitchFamily="34" charset="0"/>
            </a:endParaRPr>
          </a:p>
          <a:p>
            <a:pPr marL="227013" indent="-227013" eaLnBrk="0" fontAlgn="base" hangingPunct="0">
              <a:spcBef>
                <a:spcPct val="0"/>
              </a:spcBef>
              <a:spcAft>
                <a:spcPct val="0"/>
              </a:spcAft>
              <a:buFontTx/>
              <a:buChar char="•"/>
              <a:defRPr/>
            </a:pPr>
            <a:endParaRPr lang="en-US" sz="2400" i="1" dirty="0">
              <a:solidFill>
                <a:srgbClr val="000000">
                  <a:lumMod val="95000"/>
                  <a:lumOff val="5000"/>
                </a:srgbClr>
              </a:solidFill>
              <a:cs typeface="Arial" charset="0"/>
            </a:endParaRPr>
          </a:p>
        </p:txBody>
      </p:sp>
      <p:pic>
        <p:nvPicPr>
          <p:cNvPr id="247811" name="Picture 4" descr="009"/>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153988" y="609600"/>
            <a:ext cx="434181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47812" name="Rectangle 5"/>
          <p:cNvSpPr>
            <a:spLocks noChangeArrowheads="1"/>
          </p:cNvSpPr>
          <p:nvPr/>
        </p:nvSpPr>
        <p:spPr bwMode="auto">
          <a:xfrm>
            <a:off x="0" y="5410200"/>
            <a:ext cx="472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a:solidFill>
                  <a:srgbClr val="000000"/>
                </a:solidFill>
              </a:rPr>
              <a:t>ulcers  are moist or open with seropurulent exudate </a:t>
            </a:r>
          </a:p>
        </p:txBody>
      </p:sp>
      <p:sp>
        <p:nvSpPr>
          <p:cNvPr id="2" name="Slide Number Placeholder 1"/>
          <p:cNvSpPr>
            <a:spLocks noGrp="1"/>
          </p:cNvSpPr>
          <p:nvPr>
            <p:ph type="sldNum" sz="quarter" idx="12"/>
          </p:nvPr>
        </p:nvSpPr>
        <p:spPr/>
        <p:txBody>
          <a:bodyPr/>
          <a:lstStyle/>
          <a:p>
            <a:fld id="{74404586-C910-4ED2-AF6D-7EFE4F1E96CC}" type="slidenum">
              <a:rPr lang="en-US" smtClean="0">
                <a:solidFill>
                  <a:srgbClr val="000000"/>
                </a:solidFill>
              </a:rPr>
              <a:pPr/>
              <a:t>101</a:t>
            </a:fld>
            <a:endParaRPr lang="en-US">
              <a:solidFill>
                <a:srgbClr val="000000"/>
              </a:solidFill>
            </a:endParaRPr>
          </a:p>
        </p:txBody>
      </p:sp>
    </p:spTree>
    <p:extLst>
      <p:ext uri="{BB962C8B-B14F-4D97-AF65-F5344CB8AC3E}">
        <p14:creationId xmlns:p14="http://schemas.microsoft.com/office/powerpoint/2010/main" val="305272055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 Box 3"/>
          <p:cNvSpPr txBox="1">
            <a:spLocks noChangeArrowheads="1"/>
          </p:cNvSpPr>
          <p:nvPr/>
        </p:nvSpPr>
        <p:spPr bwMode="auto">
          <a:xfrm>
            <a:off x="4419600" y="838200"/>
            <a:ext cx="4724400" cy="5078413"/>
          </a:xfrm>
          <a:prstGeom prst="rect">
            <a:avLst/>
          </a:prstGeom>
          <a:noFill/>
          <a:ln w="28575">
            <a:noFill/>
            <a:miter lim="800000"/>
            <a:headEnd/>
            <a:tailEnd/>
          </a:ln>
        </p:spPr>
        <p:txBody>
          <a:bodyPr>
            <a:spAutoFit/>
          </a:bodyPr>
          <a:lstStyle/>
          <a:p>
            <a:pPr eaLnBrk="0" fontAlgn="base" hangingPunct="0">
              <a:spcBef>
                <a:spcPct val="0"/>
              </a:spcBef>
              <a:spcAft>
                <a:spcPct val="0"/>
              </a:spcAft>
              <a:defRPr/>
            </a:pPr>
            <a:r>
              <a:rPr lang="en-US" sz="2800" b="1" i="1" dirty="0">
                <a:solidFill>
                  <a:srgbClr val="000000">
                    <a:lumMod val="95000"/>
                    <a:lumOff val="5000"/>
                  </a:srgbClr>
                </a:solidFill>
                <a:cs typeface="Tahoma" pitchFamily="34" charset="0"/>
              </a:rPr>
              <a:t>L. </a:t>
            </a:r>
            <a:r>
              <a:rPr lang="en-US" sz="2800" b="1" i="1" dirty="0" err="1">
                <a:solidFill>
                  <a:srgbClr val="000000">
                    <a:lumMod val="95000"/>
                    <a:lumOff val="5000"/>
                  </a:srgbClr>
                </a:solidFill>
                <a:cs typeface="Tahoma" pitchFamily="34" charset="0"/>
              </a:rPr>
              <a:t>infantum</a:t>
            </a:r>
            <a:endParaRPr lang="en-US" sz="2800" b="1" dirty="0">
              <a:solidFill>
                <a:srgbClr val="000000">
                  <a:lumMod val="95000"/>
                  <a:lumOff val="5000"/>
                </a:srgbClr>
              </a:solidFill>
              <a:cs typeface="Tahoma" pitchFamily="34" charset="0"/>
            </a:endParaRPr>
          </a:p>
          <a:p>
            <a:pPr marL="684213" lvl="1" indent="-342900" eaLnBrk="0" fontAlgn="base" hangingPunct="0">
              <a:spcBef>
                <a:spcPct val="0"/>
              </a:spcBef>
              <a:spcAft>
                <a:spcPct val="0"/>
              </a:spcAft>
              <a:buFont typeface="Wingdings" panose="05000000000000000000" pitchFamily="2" charset="2"/>
              <a:buChar char="ü"/>
              <a:defRPr/>
            </a:pPr>
            <a:r>
              <a:rPr lang="en-US" sz="2400" dirty="0" err="1">
                <a:solidFill>
                  <a:srgbClr val="000000">
                    <a:lumMod val="95000"/>
                    <a:lumOff val="5000"/>
                  </a:srgbClr>
                </a:solidFill>
                <a:cs typeface="Tahoma" pitchFamily="34" charset="0"/>
              </a:rPr>
              <a:t>Mediterranea</a:t>
            </a:r>
            <a:r>
              <a:rPr lang="en-US" sz="2400" dirty="0">
                <a:solidFill>
                  <a:srgbClr val="000000">
                    <a:lumMod val="95000"/>
                    <a:lumOff val="5000"/>
                  </a:srgbClr>
                </a:solidFill>
                <a:cs typeface="Tahoma" pitchFamily="34" charset="0"/>
              </a:rPr>
              <a:t>, Europe</a:t>
            </a:r>
          </a:p>
          <a:p>
            <a:pPr marL="684213" lvl="1" indent="-342900" eaLnBrk="0" fontAlgn="base" hangingPunct="0">
              <a:spcBef>
                <a:spcPct val="0"/>
              </a:spcBef>
              <a:spcAft>
                <a:spcPct val="0"/>
              </a:spcAft>
              <a:buFont typeface="Wingdings" panose="05000000000000000000" pitchFamily="2" charset="2"/>
              <a:buChar char="ü"/>
              <a:defRPr/>
            </a:pPr>
            <a:r>
              <a:rPr lang="en-US" sz="2400" dirty="0" err="1">
                <a:solidFill>
                  <a:srgbClr val="000000">
                    <a:lumMod val="95000"/>
                    <a:lumOff val="5000"/>
                  </a:srgbClr>
                </a:solidFill>
                <a:cs typeface="Tahoma" pitchFamily="34" charset="0"/>
              </a:rPr>
              <a:t>dermotrophic</a:t>
            </a:r>
            <a:r>
              <a:rPr lang="en-US" sz="2400" dirty="0">
                <a:solidFill>
                  <a:srgbClr val="000000">
                    <a:lumMod val="95000"/>
                    <a:lumOff val="5000"/>
                  </a:srgbClr>
                </a:solidFill>
                <a:cs typeface="Tahoma" pitchFamily="34" charset="0"/>
              </a:rPr>
              <a:t> strains recently recognized</a:t>
            </a:r>
          </a:p>
          <a:p>
            <a:pPr marL="579438" lvl="1" indent="-238125" eaLnBrk="0" fontAlgn="base" hangingPunct="0">
              <a:spcBef>
                <a:spcPct val="0"/>
              </a:spcBef>
              <a:spcAft>
                <a:spcPct val="0"/>
              </a:spcAft>
              <a:buFontTx/>
              <a:buChar char="•"/>
              <a:defRPr/>
            </a:pPr>
            <a:endParaRPr lang="en-US" sz="2400" dirty="0">
              <a:solidFill>
                <a:srgbClr val="000000">
                  <a:lumMod val="95000"/>
                  <a:lumOff val="5000"/>
                </a:srgbClr>
              </a:solidFill>
              <a:cs typeface="Tahoma" pitchFamily="34" charset="0"/>
            </a:endParaRPr>
          </a:p>
          <a:p>
            <a:pPr eaLnBrk="0" fontAlgn="base" hangingPunct="0">
              <a:spcBef>
                <a:spcPct val="0"/>
              </a:spcBef>
              <a:spcAft>
                <a:spcPct val="0"/>
              </a:spcAft>
              <a:defRPr/>
            </a:pPr>
            <a:r>
              <a:rPr lang="en-US" sz="2800" b="1" i="1" dirty="0">
                <a:solidFill>
                  <a:srgbClr val="000000">
                    <a:lumMod val="95000"/>
                    <a:lumOff val="5000"/>
                  </a:srgbClr>
                </a:solidFill>
                <a:cs typeface="Tahoma" pitchFamily="34" charset="0"/>
              </a:rPr>
              <a:t>L. </a:t>
            </a:r>
            <a:r>
              <a:rPr lang="en-US" sz="2800" b="1" i="1" dirty="0" err="1">
                <a:solidFill>
                  <a:srgbClr val="000000">
                    <a:lumMod val="95000"/>
                    <a:lumOff val="5000"/>
                  </a:srgbClr>
                </a:solidFill>
                <a:cs typeface="Tahoma" pitchFamily="34" charset="0"/>
              </a:rPr>
              <a:t>aethiopica</a:t>
            </a:r>
            <a:endParaRPr lang="en-US" sz="2800" b="1" dirty="0">
              <a:solidFill>
                <a:srgbClr val="000000">
                  <a:lumMod val="95000"/>
                  <a:lumOff val="5000"/>
                </a:srgbClr>
              </a:solidFill>
              <a:cs typeface="Tahoma" pitchFamily="34" charset="0"/>
            </a:endParaRPr>
          </a:p>
          <a:p>
            <a:pPr marL="684213" lvl="1" indent="-342900" eaLnBrk="0" fontAlgn="base" hangingPunct="0">
              <a:spcBef>
                <a:spcPct val="0"/>
              </a:spcBef>
              <a:spcAft>
                <a:spcPct val="0"/>
              </a:spcAft>
              <a:buFont typeface="Wingdings" panose="05000000000000000000" pitchFamily="2" charset="2"/>
              <a:buChar char="ü"/>
              <a:defRPr/>
            </a:pPr>
            <a:r>
              <a:rPr lang="en-US" sz="2400" dirty="0">
                <a:solidFill>
                  <a:srgbClr val="000000">
                    <a:lumMod val="95000"/>
                    <a:lumOff val="5000"/>
                  </a:srgbClr>
                </a:solidFill>
                <a:cs typeface="Tahoma" pitchFamily="34" charset="0"/>
              </a:rPr>
              <a:t>Highlands </a:t>
            </a:r>
            <a:r>
              <a:rPr lang="en-US" sz="2400" dirty="0">
                <a:solidFill>
                  <a:srgbClr val="000000">
                    <a:lumMod val="95000"/>
                    <a:lumOff val="5000"/>
                  </a:srgbClr>
                </a:solidFill>
                <a:cs typeface="Tahoma" pitchFamily="34" charset="0"/>
              </a:rPr>
              <a:t>of Kenya and Ethiopia</a:t>
            </a:r>
          </a:p>
          <a:p>
            <a:pPr marL="684213" lvl="1" indent="-342900" eaLnBrk="0" fontAlgn="base" hangingPunct="0">
              <a:spcBef>
                <a:spcPct val="0"/>
              </a:spcBef>
              <a:spcAft>
                <a:spcPct val="0"/>
              </a:spcAft>
              <a:buFont typeface="Wingdings" panose="05000000000000000000" pitchFamily="2" charset="2"/>
              <a:buChar char="ü"/>
              <a:defRPr/>
            </a:pPr>
            <a:r>
              <a:rPr lang="en-US" sz="2400" dirty="0">
                <a:solidFill>
                  <a:srgbClr val="000000">
                    <a:lumMod val="95000"/>
                    <a:lumOff val="5000"/>
                  </a:srgbClr>
                </a:solidFill>
                <a:cs typeface="Tahoma" pitchFamily="34" charset="0"/>
              </a:rPr>
              <a:t>Similar to </a:t>
            </a:r>
            <a:r>
              <a:rPr lang="en-US" sz="2400" dirty="0" err="1">
                <a:solidFill>
                  <a:srgbClr val="000000">
                    <a:lumMod val="95000"/>
                    <a:lumOff val="5000"/>
                  </a:srgbClr>
                </a:solidFill>
                <a:cs typeface="Tahoma" pitchFamily="34" charset="0"/>
              </a:rPr>
              <a:t>oreintal</a:t>
            </a:r>
            <a:r>
              <a:rPr lang="en-US" sz="2400" dirty="0">
                <a:solidFill>
                  <a:srgbClr val="000000">
                    <a:lumMod val="95000"/>
                    <a:lumOff val="5000"/>
                  </a:srgbClr>
                </a:solidFill>
                <a:cs typeface="Tahoma" pitchFamily="34" charset="0"/>
              </a:rPr>
              <a:t> sore</a:t>
            </a:r>
          </a:p>
          <a:p>
            <a:pPr marL="684213" lvl="1" indent="-342900" eaLnBrk="0" fontAlgn="base" hangingPunct="0">
              <a:spcBef>
                <a:spcPct val="0"/>
              </a:spcBef>
              <a:spcAft>
                <a:spcPct val="0"/>
              </a:spcAft>
              <a:buFont typeface="Wingdings" panose="05000000000000000000" pitchFamily="2" charset="2"/>
              <a:buChar char="ü"/>
              <a:defRPr/>
            </a:pPr>
            <a:r>
              <a:rPr lang="en-US" sz="2400" dirty="0">
                <a:solidFill>
                  <a:srgbClr val="000000">
                    <a:lumMod val="95000"/>
                    <a:lumOff val="5000"/>
                  </a:srgbClr>
                </a:solidFill>
                <a:cs typeface="Tahoma" pitchFamily="34" charset="0"/>
              </a:rPr>
              <a:t>Self-heal 1-3 yrs</a:t>
            </a:r>
          </a:p>
          <a:p>
            <a:pPr marL="684213" lvl="1" indent="-342900" eaLnBrk="0" fontAlgn="base" hangingPunct="0">
              <a:spcBef>
                <a:spcPct val="0"/>
              </a:spcBef>
              <a:spcAft>
                <a:spcPct val="0"/>
              </a:spcAft>
              <a:buFont typeface="Wingdings" panose="05000000000000000000" pitchFamily="2" charset="2"/>
              <a:buChar char="ü"/>
              <a:defRPr/>
            </a:pPr>
            <a:r>
              <a:rPr lang="en-US" sz="2400" dirty="0">
                <a:solidFill>
                  <a:srgbClr val="000000">
                    <a:lumMod val="95000"/>
                    <a:lumOff val="5000"/>
                  </a:srgbClr>
                </a:solidFill>
                <a:cs typeface="Tahoma" pitchFamily="34" charset="0"/>
              </a:rPr>
              <a:t>Can cause DCL </a:t>
            </a:r>
            <a:r>
              <a:rPr lang="en-US" sz="2400" dirty="0">
                <a:solidFill>
                  <a:srgbClr val="000000"/>
                </a:solidFill>
                <a:cs typeface="Tahoma" pitchFamily="34" charset="0"/>
              </a:rPr>
              <a:t>in patients </a:t>
            </a:r>
            <a:r>
              <a:rPr lang="en-US" sz="2400" dirty="0">
                <a:solidFill>
                  <a:srgbClr val="000000"/>
                </a:solidFill>
                <a:cs typeface="Tahoma" pitchFamily="34" charset="0"/>
              </a:rPr>
              <a:t>also </a:t>
            </a:r>
            <a:r>
              <a:rPr lang="en-US" sz="2400" dirty="0">
                <a:solidFill>
                  <a:srgbClr val="000000"/>
                </a:solidFill>
                <a:cs typeface="Tahoma" pitchFamily="34" charset="0"/>
              </a:rPr>
              <a:t>cause MCL</a:t>
            </a:r>
          </a:p>
          <a:p>
            <a:pPr marL="1036638" lvl="2" indent="-238125" eaLnBrk="0" fontAlgn="base" hangingPunct="0">
              <a:spcBef>
                <a:spcPct val="0"/>
              </a:spcBef>
              <a:spcAft>
                <a:spcPct val="0"/>
              </a:spcAft>
              <a:buFontTx/>
              <a:buChar char="•"/>
              <a:defRPr/>
            </a:pPr>
            <a:endParaRPr lang="en-US" sz="2800" dirty="0">
              <a:solidFill>
                <a:srgbClr val="000000">
                  <a:lumMod val="95000"/>
                  <a:lumOff val="5000"/>
                </a:srgbClr>
              </a:solidFill>
              <a:latin typeface="Tahoma" pitchFamily="34" charset="0"/>
              <a:cs typeface="Tahoma" pitchFamily="34" charset="0"/>
            </a:endParaRPr>
          </a:p>
        </p:txBody>
      </p:sp>
      <p:pic>
        <p:nvPicPr>
          <p:cNvPr id="248835" name="Picture 4" descr="010"/>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0" y="609600"/>
            <a:ext cx="43973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74404586-C910-4ED2-AF6D-7EFE4F1E96CC}" type="slidenum">
              <a:rPr lang="en-US" smtClean="0">
                <a:solidFill>
                  <a:srgbClr val="000000"/>
                </a:solidFill>
              </a:rPr>
              <a:pPr/>
              <a:t>102</a:t>
            </a:fld>
            <a:endParaRPr lang="en-US">
              <a:solidFill>
                <a:srgbClr val="000000"/>
              </a:solidFill>
            </a:endParaRPr>
          </a:p>
        </p:txBody>
      </p:sp>
    </p:spTree>
    <p:extLst>
      <p:ext uri="{BB962C8B-B14F-4D97-AF65-F5344CB8AC3E}">
        <p14:creationId xmlns:p14="http://schemas.microsoft.com/office/powerpoint/2010/main" val="152735114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2057400" y="609600"/>
            <a:ext cx="4130675" cy="646113"/>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en-US" sz="3600" dirty="0">
                <a:solidFill>
                  <a:srgbClr val="000000">
                    <a:lumMod val="95000"/>
                    <a:lumOff val="5000"/>
                  </a:srgbClr>
                </a:solidFill>
                <a:cs typeface="Tahoma" pitchFamily="34" charset="0"/>
              </a:rPr>
              <a:t>New World CL</a:t>
            </a:r>
          </a:p>
        </p:txBody>
      </p:sp>
      <p:sp>
        <p:nvSpPr>
          <p:cNvPr id="49155" name="Text Box 3"/>
          <p:cNvSpPr txBox="1">
            <a:spLocks noChangeArrowheads="1"/>
          </p:cNvSpPr>
          <p:nvPr/>
        </p:nvSpPr>
        <p:spPr bwMode="auto">
          <a:xfrm>
            <a:off x="4724400" y="1752600"/>
            <a:ext cx="4419600" cy="3416320"/>
          </a:xfrm>
          <a:prstGeom prst="rect">
            <a:avLst/>
          </a:prstGeom>
          <a:noFill/>
          <a:ln w="9525">
            <a:noFill/>
            <a:miter lim="800000"/>
            <a:headEnd/>
            <a:tailEnd/>
          </a:ln>
        </p:spPr>
        <p:txBody>
          <a:bodyPr>
            <a:spAutoFit/>
          </a:bodyPr>
          <a:lstStyle/>
          <a:p>
            <a:pPr marL="342900" indent="-342900" eaLnBrk="0" fontAlgn="base" hangingPunct="0">
              <a:lnSpc>
                <a:spcPct val="150000"/>
              </a:lnSpc>
              <a:spcBef>
                <a:spcPct val="0"/>
              </a:spcBef>
              <a:spcAft>
                <a:spcPct val="0"/>
              </a:spcAft>
              <a:buFont typeface="Wingdings" panose="05000000000000000000" pitchFamily="2" charset="2"/>
              <a:buChar char="ü"/>
              <a:defRPr/>
            </a:pPr>
            <a:r>
              <a:rPr lang="en-US" sz="2400" dirty="0">
                <a:solidFill>
                  <a:srgbClr val="000000">
                    <a:lumMod val="95000"/>
                    <a:lumOff val="5000"/>
                  </a:srgbClr>
                </a:solidFill>
                <a:latin typeface="Calibri" panose="020F0502020204030204" pitchFamily="34" charset="0"/>
                <a:cs typeface="Tahoma" pitchFamily="34" charset="0"/>
              </a:rPr>
              <a:t>Initially</a:t>
            </a:r>
            <a:r>
              <a:rPr lang="en-US" sz="2400" dirty="0">
                <a:solidFill>
                  <a:srgbClr val="000000">
                    <a:lumMod val="95000"/>
                    <a:lumOff val="5000"/>
                  </a:srgbClr>
                </a:solidFill>
                <a:latin typeface="Calibri" panose="020F0502020204030204" pitchFamily="34" charset="0"/>
                <a:cs typeface="Tahoma" pitchFamily="34" charset="0"/>
              </a:rPr>
              <a:t>, the lesion is a </a:t>
            </a:r>
            <a:r>
              <a:rPr lang="en-US" sz="2400" dirty="0">
                <a:solidFill>
                  <a:srgbClr val="FF0000"/>
                </a:solidFill>
                <a:latin typeface="Calibri" panose="020F0502020204030204" pitchFamily="34" charset="0"/>
                <a:cs typeface="Tahoma" pitchFamily="34" charset="0"/>
              </a:rPr>
              <a:t>small, red papule </a:t>
            </a:r>
            <a:r>
              <a:rPr lang="en-US" sz="2400" dirty="0">
                <a:solidFill>
                  <a:srgbClr val="000000">
                    <a:lumMod val="95000"/>
                    <a:lumOff val="5000"/>
                  </a:srgbClr>
                </a:solidFill>
                <a:latin typeface="Calibri" panose="020F0502020204030204" pitchFamily="34" charset="0"/>
                <a:cs typeface="Tahoma" pitchFamily="34" charset="0"/>
              </a:rPr>
              <a:t>up to 2 cm in diameter </a:t>
            </a:r>
            <a:endParaRPr lang="en-US" sz="2400" dirty="0">
              <a:solidFill>
                <a:srgbClr val="000000">
                  <a:lumMod val="95000"/>
                  <a:lumOff val="5000"/>
                </a:srgbClr>
              </a:solidFill>
              <a:latin typeface="Calibri" panose="020F0502020204030204" pitchFamily="34" charset="0"/>
              <a:cs typeface="Tahoma" pitchFamily="34" charset="0"/>
            </a:endParaRPr>
          </a:p>
          <a:p>
            <a:pPr marL="342900" indent="-342900" eaLnBrk="0" fontAlgn="base" hangingPunct="0">
              <a:lnSpc>
                <a:spcPct val="150000"/>
              </a:lnSpc>
              <a:spcBef>
                <a:spcPct val="0"/>
              </a:spcBef>
              <a:spcAft>
                <a:spcPct val="0"/>
              </a:spcAft>
              <a:buFont typeface="Wingdings" panose="05000000000000000000" pitchFamily="2" charset="2"/>
              <a:buChar char="ü"/>
              <a:defRPr/>
            </a:pPr>
            <a:r>
              <a:rPr lang="en-US" sz="2400" dirty="0">
                <a:solidFill>
                  <a:srgbClr val="000000">
                    <a:lumMod val="95000"/>
                    <a:lumOff val="5000"/>
                  </a:srgbClr>
                </a:solidFill>
                <a:latin typeface="Calibri" panose="020F0502020204030204" pitchFamily="34" charset="0"/>
                <a:cs typeface="Tahoma" pitchFamily="34" charset="0"/>
              </a:rPr>
              <a:t>Change </a:t>
            </a:r>
            <a:r>
              <a:rPr lang="en-US" sz="2400" dirty="0">
                <a:solidFill>
                  <a:srgbClr val="000000">
                    <a:lumMod val="95000"/>
                    <a:lumOff val="5000"/>
                  </a:srgbClr>
                </a:solidFill>
                <a:latin typeface="Calibri" panose="020F0502020204030204" pitchFamily="34" charset="0"/>
                <a:cs typeface="Tahoma" pitchFamily="34" charset="0"/>
              </a:rPr>
              <a:t>in size and appearance over </a:t>
            </a:r>
            <a:r>
              <a:rPr lang="en-US" sz="2400" dirty="0">
                <a:solidFill>
                  <a:srgbClr val="000000">
                    <a:lumMod val="95000"/>
                    <a:lumOff val="5000"/>
                  </a:srgbClr>
                </a:solidFill>
                <a:latin typeface="Calibri" panose="020F0502020204030204" pitchFamily="34" charset="0"/>
                <a:cs typeface="Tahoma" pitchFamily="34" charset="0"/>
              </a:rPr>
              <a:t>time</a:t>
            </a:r>
            <a:endParaRPr lang="en-US" sz="2400" dirty="0">
              <a:solidFill>
                <a:srgbClr val="000000">
                  <a:lumMod val="95000"/>
                  <a:lumOff val="5000"/>
                </a:srgbClr>
              </a:solidFill>
              <a:latin typeface="Calibri" panose="020F0502020204030204" pitchFamily="34" charset="0"/>
              <a:cs typeface="Arial" charset="0"/>
            </a:endParaRPr>
          </a:p>
          <a:p>
            <a:pPr marL="342900" indent="-342900" eaLnBrk="0" fontAlgn="base" hangingPunct="0">
              <a:lnSpc>
                <a:spcPct val="150000"/>
              </a:lnSpc>
              <a:spcBef>
                <a:spcPct val="0"/>
              </a:spcBef>
              <a:spcAft>
                <a:spcPct val="0"/>
              </a:spcAft>
              <a:buFont typeface="Wingdings" panose="05000000000000000000" pitchFamily="2" charset="2"/>
              <a:buChar char="ü"/>
              <a:defRPr/>
            </a:pPr>
            <a:r>
              <a:rPr lang="en-US" sz="2400" dirty="0" err="1">
                <a:solidFill>
                  <a:srgbClr val="000000">
                    <a:lumMod val="95000"/>
                    <a:lumOff val="5000"/>
                  </a:srgbClr>
                </a:solidFill>
                <a:latin typeface="Calibri" panose="020F0502020204030204" pitchFamily="34" charset="0"/>
                <a:cs typeface="Tahoma" pitchFamily="34" charset="0"/>
              </a:rPr>
              <a:t>Chiclero</a:t>
            </a:r>
            <a:r>
              <a:rPr lang="en-US" sz="2400" dirty="0">
                <a:solidFill>
                  <a:srgbClr val="000000">
                    <a:lumMod val="95000"/>
                    <a:lumOff val="5000"/>
                  </a:srgbClr>
                </a:solidFill>
                <a:latin typeface="Calibri" panose="020F0502020204030204" pitchFamily="34" charset="0"/>
                <a:cs typeface="Tahoma" pitchFamily="34" charset="0"/>
              </a:rPr>
              <a:t> </a:t>
            </a:r>
            <a:r>
              <a:rPr lang="en-US" sz="2400" dirty="0">
                <a:solidFill>
                  <a:srgbClr val="000000">
                    <a:lumMod val="95000"/>
                    <a:lumOff val="5000"/>
                  </a:srgbClr>
                </a:solidFill>
                <a:latin typeface="Calibri" panose="020F0502020204030204" pitchFamily="34" charset="0"/>
                <a:cs typeface="Tahoma" pitchFamily="34" charset="0"/>
              </a:rPr>
              <a:t>Ulcer </a:t>
            </a:r>
            <a:endParaRPr lang="en-US" sz="2400" dirty="0">
              <a:solidFill>
                <a:srgbClr val="FF0000"/>
              </a:solidFill>
              <a:latin typeface="Calibri" panose="020F0502020204030204" pitchFamily="34" charset="0"/>
              <a:cs typeface="Arial" charset="0"/>
            </a:endParaRPr>
          </a:p>
        </p:txBody>
      </p:sp>
      <p:pic>
        <p:nvPicPr>
          <p:cNvPr id="249860" name="Picture 5" descr="001"/>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auto">
          <a:xfrm>
            <a:off x="228600" y="1143000"/>
            <a:ext cx="4071938" cy="451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49861" name="Line 6"/>
          <p:cNvSpPr>
            <a:spLocks noChangeShapeType="1"/>
          </p:cNvSpPr>
          <p:nvPr/>
        </p:nvSpPr>
        <p:spPr bwMode="auto">
          <a:xfrm flipH="1">
            <a:off x="2438400" y="2438400"/>
            <a:ext cx="381000" cy="304800"/>
          </a:xfrm>
          <a:prstGeom prst="line">
            <a:avLst/>
          </a:prstGeom>
          <a:noFill/>
          <a:ln w="57150">
            <a:solidFill>
              <a:srgbClr val="FFFF00"/>
            </a:solidFill>
            <a:round/>
            <a:headEnd type="triangle" w="med" len="me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7" name="Rectangle 6"/>
          <p:cNvSpPr/>
          <p:nvPr/>
        </p:nvSpPr>
        <p:spPr>
          <a:xfrm>
            <a:off x="5110163" y="1143000"/>
            <a:ext cx="2198687" cy="584200"/>
          </a:xfrm>
          <a:prstGeom prst="rect">
            <a:avLst/>
          </a:prstGeom>
        </p:spPr>
        <p:txBody>
          <a:bodyPr wrap="none">
            <a:spAutoFit/>
          </a:bodyPr>
          <a:lstStyle/>
          <a:p>
            <a:pPr algn="ctr" eaLnBrk="0" fontAlgn="base" hangingPunct="0">
              <a:spcBef>
                <a:spcPct val="0"/>
              </a:spcBef>
              <a:spcAft>
                <a:spcPct val="0"/>
              </a:spcAft>
              <a:defRPr/>
            </a:pPr>
            <a:r>
              <a:rPr lang="en-US" sz="3200" b="1" i="1" dirty="0">
                <a:solidFill>
                  <a:srgbClr val="000000">
                    <a:lumMod val="95000"/>
                    <a:lumOff val="5000"/>
                  </a:srgbClr>
                </a:solidFill>
                <a:cs typeface="Tahoma" pitchFamily="34" charset="0"/>
              </a:rPr>
              <a:t>L. </a:t>
            </a:r>
            <a:r>
              <a:rPr lang="en-US" sz="3200" b="1" i="1" dirty="0" err="1">
                <a:solidFill>
                  <a:srgbClr val="000000">
                    <a:lumMod val="95000"/>
                    <a:lumOff val="5000"/>
                  </a:srgbClr>
                </a:solidFill>
                <a:cs typeface="Tahoma" pitchFamily="34" charset="0"/>
              </a:rPr>
              <a:t>mexicana</a:t>
            </a:r>
            <a:r>
              <a:rPr lang="en-US" sz="3200" dirty="0">
                <a:solidFill>
                  <a:srgbClr val="FFFFFF"/>
                </a:solidFill>
                <a:cs typeface="Arial" charset="0"/>
              </a:rPr>
              <a:t>)</a:t>
            </a:r>
          </a:p>
        </p:txBody>
      </p:sp>
      <p:sp>
        <p:nvSpPr>
          <p:cNvPr id="2" name="Slide Number Placeholder 1"/>
          <p:cNvSpPr>
            <a:spLocks noGrp="1"/>
          </p:cNvSpPr>
          <p:nvPr>
            <p:ph type="sldNum" sz="quarter" idx="12"/>
          </p:nvPr>
        </p:nvSpPr>
        <p:spPr/>
        <p:txBody>
          <a:bodyPr/>
          <a:lstStyle/>
          <a:p>
            <a:fld id="{74404586-C910-4ED2-AF6D-7EFE4F1E96CC}" type="slidenum">
              <a:rPr lang="en-US" smtClean="0">
                <a:solidFill>
                  <a:srgbClr val="000000"/>
                </a:solidFill>
              </a:rPr>
              <a:pPr/>
              <a:t>103</a:t>
            </a:fld>
            <a:endParaRPr lang="en-US">
              <a:solidFill>
                <a:srgbClr val="000000"/>
              </a:solidFill>
            </a:endParaRPr>
          </a:p>
        </p:txBody>
      </p:sp>
    </p:spTree>
    <p:extLst>
      <p:ext uri="{BB962C8B-B14F-4D97-AF65-F5344CB8AC3E}">
        <p14:creationId xmlns:p14="http://schemas.microsoft.com/office/powerpoint/2010/main" val="315924965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3"/>
          <p:cNvSpPr txBox="1">
            <a:spLocks noChangeArrowheads="1"/>
          </p:cNvSpPr>
          <p:nvPr/>
        </p:nvSpPr>
        <p:spPr bwMode="auto">
          <a:xfrm>
            <a:off x="4572000" y="1066800"/>
            <a:ext cx="4572000" cy="1569660"/>
          </a:xfrm>
          <a:prstGeom prst="rect">
            <a:avLst/>
          </a:prstGeom>
          <a:noFill/>
          <a:ln w="9525">
            <a:noFill/>
            <a:miter lim="800000"/>
            <a:headEnd/>
            <a:tailEnd/>
          </a:ln>
        </p:spPr>
        <p:txBody>
          <a:bodyPr>
            <a:spAutoFit/>
          </a:bodyPr>
          <a:lstStyle/>
          <a:p>
            <a:pPr marL="342900" indent="-342900" eaLnBrk="0" fontAlgn="base" hangingPunct="0">
              <a:spcBef>
                <a:spcPct val="0"/>
              </a:spcBef>
              <a:spcAft>
                <a:spcPct val="0"/>
              </a:spcAft>
              <a:buFont typeface="Wingdings" panose="05000000000000000000" pitchFamily="2" charset="2"/>
              <a:buChar char="Ø"/>
              <a:defRPr/>
            </a:pPr>
            <a:r>
              <a:rPr lang="en-US" sz="2400" dirty="0">
                <a:solidFill>
                  <a:srgbClr val="000000"/>
                </a:solidFill>
                <a:latin typeface="Calibri" panose="020F0502020204030204" pitchFamily="34" charset="0"/>
                <a:cs typeface="Tahoma" pitchFamily="34" charset="0"/>
              </a:rPr>
              <a:t>chronic ulcerated, </a:t>
            </a:r>
            <a:r>
              <a:rPr lang="en-US" sz="2400" dirty="0" err="1">
                <a:solidFill>
                  <a:srgbClr val="000000"/>
                </a:solidFill>
                <a:latin typeface="Calibri" panose="020F0502020204030204" pitchFamily="34" charset="0"/>
                <a:cs typeface="Tahoma" pitchFamily="34" charset="0"/>
              </a:rPr>
              <a:t>papular</a:t>
            </a:r>
            <a:r>
              <a:rPr lang="en-US" sz="2400" dirty="0">
                <a:solidFill>
                  <a:srgbClr val="000000"/>
                </a:solidFill>
                <a:latin typeface="Calibri" panose="020F0502020204030204" pitchFamily="34" charset="0"/>
                <a:cs typeface="Tahoma" pitchFamily="34" charset="0"/>
              </a:rPr>
              <a:t>, or nodular </a:t>
            </a:r>
            <a:r>
              <a:rPr lang="en-US" sz="2400" dirty="0">
                <a:solidFill>
                  <a:srgbClr val="000000"/>
                </a:solidFill>
                <a:latin typeface="Calibri" panose="020F0502020204030204" pitchFamily="34" charset="0"/>
                <a:cs typeface="Tahoma" pitchFamily="34" charset="0"/>
              </a:rPr>
              <a:t>lesion</a:t>
            </a:r>
          </a:p>
          <a:p>
            <a:pPr marL="342900" indent="-342900" eaLnBrk="0" fontAlgn="base" hangingPunct="0">
              <a:spcBef>
                <a:spcPct val="0"/>
              </a:spcBef>
              <a:spcAft>
                <a:spcPct val="0"/>
              </a:spcAft>
              <a:buFont typeface="Wingdings" panose="05000000000000000000" pitchFamily="2" charset="2"/>
              <a:buChar char="Ø"/>
              <a:defRPr/>
            </a:pPr>
            <a:r>
              <a:rPr lang="en-US" sz="2400" dirty="0">
                <a:solidFill>
                  <a:srgbClr val="000000"/>
                </a:solidFill>
                <a:latin typeface="Calibri" panose="020F0502020204030204" pitchFamily="34" charset="0"/>
                <a:cs typeface="Tahoma" pitchFamily="34" charset="0"/>
              </a:rPr>
              <a:t>lesion </a:t>
            </a:r>
            <a:r>
              <a:rPr lang="en-US" sz="2400" dirty="0">
                <a:solidFill>
                  <a:srgbClr val="000000"/>
                </a:solidFill>
                <a:latin typeface="Calibri" panose="020F0502020204030204" pitchFamily="34" charset="0"/>
                <a:cs typeface="Tahoma" pitchFamily="34" charset="0"/>
              </a:rPr>
              <a:t>is painless, non-tender, non-pruritic</a:t>
            </a:r>
          </a:p>
        </p:txBody>
      </p:sp>
      <p:pic>
        <p:nvPicPr>
          <p:cNvPr id="250883" name="Picture 5" descr="002"/>
          <p:cNvPicPr>
            <a:picLocks noChangeAspect="1" noChangeArrowheads="1"/>
          </p:cNvPicPr>
          <p:nvPr/>
        </p:nvPicPr>
        <p:blipFill>
          <a:blip r:embed="rId2">
            <a:lum bright="-24000" contrast="-12000"/>
            <a:extLst>
              <a:ext uri="{28A0092B-C50C-407E-A947-70E740481C1C}">
                <a14:useLocalDpi xmlns:a14="http://schemas.microsoft.com/office/drawing/2010/main" val="0"/>
              </a:ext>
            </a:extLst>
          </a:blip>
          <a:srcRect/>
          <a:stretch>
            <a:fillRect/>
          </a:stretch>
        </p:blipFill>
        <p:spPr bwMode="auto">
          <a:xfrm>
            <a:off x="304800" y="685800"/>
            <a:ext cx="40719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50884" name="Line 6"/>
          <p:cNvSpPr>
            <a:spLocks noChangeShapeType="1"/>
          </p:cNvSpPr>
          <p:nvPr/>
        </p:nvSpPr>
        <p:spPr bwMode="auto">
          <a:xfrm flipH="1">
            <a:off x="1524000" y="2819400"/>
            <a:ext cx="304800" cy="457200"/>
          </a:xfrm>
          <a:prstGeom prst="line">
            <a:avLst/>
          </a:prstGeom>
          <a:noFill/>
          <a:ln w="57150">
            <a:solidFill>
              <a:srgbClr val="FFFF00"/>
            </a:solidFill>
            <a:round/>
            <a:headEnd type="triangle" w="med" len="me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50886" name="Rectangle 3"/>
          <p:cNvSpPr>
            <a:spLocks noChangeArrowheads="1"/>
          </p:cNvSpPr>
          <p:nvPr/>
        </p:nvSpPr>
        <p:spPr bwMode="auto">
          <a:xfrm>
            <a:off x="4671397" y="2622703"/>
            <a:ext cx="41354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dirty="0">
                <a:solidFill>
                  <a:srgbClr val="000000"/>
                </a:solidFill>
                <a:latin typeface="Calibri" panose="020F0502020204030204" pitchFamily="34" charset="0"/>
              </a:rPr>
              <a:t>Lesions of the body tend to self-healing </a:t>
            </a:r>
            <a:r>
              <a:rPr lang="en-US" dirty="0" smtClean="0">
                <a:solidFill>
                  <a:srgbClr val="000000"/>
                </a:solidFill>
                <a:latin typeface="Calibri" panose="020F0502020204030204" pitchFamily="34" charset="0"/>
              </a:rPr>
              <a:t>but </a:t>
            </a:r>
            <a:r>
              <a:rPr lang="en-US" dirty="0">
                <a:solidFill>
                  <a:srgbClr val="000000"/>
                </a:solidFill>
                <a:latin typeface="Calibri" panose="020F0502020204030204" pitchFamily="34" charset="0"/>
              </a:rPr>
              <a:t>those on the ear may last up to 30 years and entirely destroy the </a:t>
            </a:r>
            <a:r>
              <a:rPr lang="en-US" dirty="0" err="1">
                <a:solidFill>
                  <a:srgbClr val="000000"/>
                </a:solidFill>
                <a:latin typeface="Calibri" panose="020F0502020204030204" pitchFamily="34" charset="0"/>
              </a:rPr>
              <a:t>pina</a:t>
            </a:r>
            <a:r>
              <a:rPr lang="en-US" dirty="0">
                <a:solidFill>
                  <a:srgbClr val="000000"/>
                </a:solidFill>
                <a:latin typeface="Calibri" panose="020F0502020204030204" pitchFamily="34" charset="0"/>
              </a:rPr>
              <a:t> of the ear </a:t>
            </a:r>
          </a:p>
        </p:txBody>
      </p:sp>
      <p:sp>
        <p:nvSpPr>
          <p:cNvPr id="2" name="Rectangle 1"/>
          <p:cNvSpPr/>
          <p:nvPr/>
        </p:nvSpPr>
        <p:spPr>
          <a:xfrm>
            <a:off x="5493524" y="426535"/>
            <a:ext cx="1936877" cy="523220"/>
          </a:xfrm>
          <a:prstGeom prst="rect">
            <a:avLst/>
          </a:prstGeom>
        </p:spPr>
        <p:txBody>
          <a:bodyPr wrap="none">
            <a:spAutoFit/>
          </a:bodyPr>
          <a:lstStyle/>
          <a:p>
            <a:r>
              <a:rPr lang="en-US" sz="2800" b="1" i="1" dirty="0">
                <a:solidFill>
                  <a:srgbClr val="000000">
                    <a:lumMod val="95000"/>
                    <a:lumOff val="5000"/>
                  </a:srgbClr>
                </a:solidFill>
                <a:latin typeface="Calibri" panose="020F0502020204030204" pitchFamily="34" charset="0"/>
                <a:cs typeface="Tahoma" pitchFamily="34" charset="0"/>
              </a:rPr>
              <a:t>L. </a:t>
            </a:r>
            <a:r>
              <a:rPr lang="en-US" sz="2800" b="1" i="1" dirty="0" err="1">
                <a:solidFill>
                  <a:srgbClr val="000000">
                    <a:lumMod val="95000"/>
                    <a:lumOff val="5000"/>
                  </a:srgbClr>
                </a:solidFill>
                <a:latin typeface="Calibri" panose="020F0502020204030204" pitchFamily="34" charset="0"/>
                <a:cs typeface="Tahoma" pitchFamily="34" charset="0"/>
              </a:rPr>
              <a:t>mexicana</a:t>
            </a:r>
            <a:endParaRPr lang="en-US" sz="2800" dirty="0">
              <a:solidFill>
                <a:srgbClr val="000000"/>
              </a:solidFill>
              <a:latin typeface="Calibri" panose="020F0502020204030204" pitchFamily="34" charset="0"/>
            </a:endParaRPr>
          </a:p>
        </p:txBody>
      </p:sp>
      <p:pic>
        <p:nvPicPr>
          <p:cNvPr id="9" name="Picture 4" descr="003"/>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5412225" y="4192363"/>
            <a:ext cx="2653779" cy="249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74404586-C910-4ED2-AF6D-7EFE4F1E96CC}" type="slidenum">
              <a:rPr lang="en-US" smtClean="0">
                <a:solidFill>
                  <a:srgbClr val="000000"/>
                </a:solidFill>
              </a:rPr>
              <a:pPr/>
              <a:t>104</a:t>
            </a:fld>
            <a:endParaRPr lang="en-US">
              <a:solidFill>
                <a:srgbClr val="000000"/>
              </a:solidFill>
            </a:endParaRPr>
          </a:p>
        </p:txBody>
      </p:sp>
    </p:spTree>
    <p:extLst>
      <p:ext uri="{BB962C8B-B14F-4D97-AF65-F5344CB8AC3E}">
        <p14:creationId xmlns:p14="http://schemas.microsoft.com/office/powerpoint/2010/main" val="40405661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ext Box 2"/>
          <p:cNvSpPr txBox="1">
            <a:spLocks noChangeArrowheads="1"/>
          </p:cNvSpPr>
          <p:nvPr/>
        </p:nvSpPr>
        <p:spPr bwMode="auto">
          <a:xfrm>
            <a:off x="685800" y="76200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n-US" sz="3200" b="1" dirty="0">
                <a:solidFill>
                  <a:srgbClr val="000000"/>
                </a:solidFill>
                <a:latin typeface="Calibri" panose="020F0502020204030204" pitchFamily="34" charset="0"/>
              </a:rPr>
              <a:t>Diffuse Cutaneous Leishmaniasis</a:t>
            </a:r>
          </a:p>
        </p:txBody>
      </p:sp>
      <p:sp>
        <p:nvSpPr>
          <p:cNvPr id="251907" name="Text Box 3"/>
          <p:cNvSpPr txBox="1">
            <a:spLocks noChangeArrowheads="1"/>
          </p:cNvSpPr>
          <p:nvPr/>
        </p:nvSpPr>
        <p:spPr bwMode="auto">
          <a:xfrm>
            <a:off x="4114800" y="1143000"/>
            <a:ext cx="5029200" cy="502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ct val="150000"/>
              </a:lnSpc>
              <a:spcBef>
                <a:spcPct val="0"/>
              </a:spcBef>
              <a:spcAft>
                <a:spcPct val="0"/>
              </a:spcAft>
              <a:buFontTx/>
              <a:buChar char="•"/>
            </a:pPr>
            <a:endParaRPr lang="en-US" dirty="0">
              <a:solidFill>
                <a:srgbClr val="000000"/>
              </a:solidFill>
              <a:latin typeface="Calibri" panose="020F0502020204030204" pitchFamily="34" charset="0"/>
            </a:endParaRPr>
          </a:p>
          <a:p>
            <a:pPr marL="342900" indent="-342900" eaLnBrk="0" fontAlgn="base" hangingPunct="0">
              <a:lnSpc>
                <a:spcPct val="150000"/>
              </a:lnSpc>
              <a:spcBef>
                <a:spcPct val="0"/>
              </a:spcBef>
              <a:spcAft>
                <a:spcPct val="0"/>
              </a:spcAft>
              <a:buFont typeface="Wingdings" panose="05000000000000000000" pitchFamily="2" charset="2"/>
              <a:buChar char="Ø"/>
            </a:pPr>
            <a:r>
              <a:rPr lang="en-US" dirty="0" smtClean="0">
                <a:solidFill>
                  <a:srgbClr val="000000"/>
                </a:solidFill>
                <a:latin typeface="Calibri" panose="020F0502020204030204" pitchFamily="34" charset="0"/>
              </a:rPr>
              <a:t>Caused </a:t>
            </a:r>
            <a:r>
              <a:rPr lang="en-US" dirty="0">
                <a:solidFill>
                  <a:srgbClr val="000000"/>
                </a:solidFill>
                <a:latin typeface="Calibri" panose="020F0502020204030204" pitchFamily="34" charset="0"/>
              </a:rPr>
              <a:t>by </a:t>
            </a:r>
            <a:r>
              <a:rPr lang="en-US" i="1" dirty="0">
                <a:solidFill>
                  <a:srgbClr val="000000"/>
                </a:solidFill>
                <a:latin typeface="Calibri" panose="020F0502020204030204" pitchFamily="34" charset="0"/>
              </a:rPr>
              <a:t>L. aethiopica</a:t>
            </a:r>
            <a:r>
              <a:rPr lang="en-US" dirty="0">
                <a:solidFill>
                  <a:srgbClr val="000000"/>
                </a:solidFill>
                <a:latin typeface="Calibri" panose="020F0502020204030204" pitchFamily="34" charset="0"/>
              </a:rPr>
              <a:t>  and </a:t>
            </a:r>
            <a:r>
              <a:rPr lang="en-US" i="1" dirty="0">
                <a:solidFill>
                  <a:srgbClr val="000000"/>
                </a:solidFill>
                <a:latin typeface="Calibri" panose="020F0502020204030204" pitchFamily="34" charset="0"/>
              </a:rPr>
              <a:t>L. </a:t>
            </a:r>
            <a:r>
              <a:rPr lang="en-US" i="1" dirty="0" err="1">
                <a:solidFill>
                  <a:srgbClr val="000000"/>
                </a:solidFill>
                <a:latin typeface="Calibri" panose="020F0502020204030204" pitchFamily="34" charset="0"/>
              </a:rPr>
              <a:t>amazonensis</a:t>
            </a:r>
            <a:r>
              <a:rPr lang="en-US" dirty="0">
                <a:solidFill>
                  <a:srgbClr val="000000"/>
                </a:solidFill>
                <a:latin typeface="Calibri" panose="020F0502020204030204" pitchFamily="34" charset="0"/>
              </a:rPr>
              <a:t> </a:t>
            </a:r>
            <a:endParaRPr lang="en-US" dirty="0" smtClean="0">
              <a:solidFill>
                <a:srgbClr val="000000"/>
              </a:solidFill>
              <a:latin typeface="Calibri" panose="020F0502020204030204" pitchFamily="34" charset="0"/>
            </a:endParaRPr>
          </a:p>
          <a:p>
            <a:pPr marL="342900" indent="-342900" eaLnBrk="0" fontAlgn="base" hangingPunct="0">
              <a:lnSpc>
                <a:spcPct val="150000"/>
              </a:lnSpc>
              <a:spcBef>
                <a:spcPct val="0"/>
              </a:spcBef>
              <a:spcAft>
                <a:spcPct val="0"/>
              </a:spcAft>
              <a:buFont typeface="Wingdings" panose="05000000000000000000" pitchFamily="2" charset="2"/>
              <a:buChar char="Ø"/>
            </a:pPr>
            <a:r>
              <a:rPr lang="en-US" dirty="0" smtClean="0">
                <a:solidFill>
                  <a:srgbClr val="000000"/>
                </a:solidFill>
                <a:latin typeface="Calibri" panose="020F0502020204030204" pitchFamily="34" charset="0"/>
              </a:rPr>
              <a:t>Skin </a:t>
            </a:r>
            <a:r>
              <a:rPr lang="en-US" dirty="0">
                <a:solidFill>
                  <a:srgbClr val="000000"/>
                </a:solidFill>
                <a:latin typeface="Calibri" panose="020F0502020204030204" pitchFamily="34" charset="0"/>
              </a:rPr>
              <a:t>lesion develop over large areas of the </a:t>
            </a:r>
            <a:r>
              <a:rPr lang="en-US" dirty="0" smtClean="0">
                <a:solidFill>
                  <a:srgbClr val="000000"/>
                </a:solidFill>
                <a:latin typeface="Calibri" panose="020F0502020204030204" pitchFamily="34" charset="0"/>
              </a:rPr>
              <a:t>body</a:t>
            </a:r>
          </a:p>
          <a:p>
            <a:pPr marL="342900" indent="-342900" eaLnBrk="0" fontAlgn="base" hangingPunct="0">
              <a:lnSpc>
                <a:spcPct val="150000"/>
              </a:lnSpc>
              <a:spcBef>
                <a:spcPct val="0"/>
              </a:spcBef>
              <a:spcAft>
                <a:spcPct val="0"/>
              </a:spcAft>
              <a:buFont typeface="Wingdings" panose="05000000000000000000" pitchFamily="2" charset="2"/>
              <a:buChar char="Ø"/>
            </a:pPr>
            <a:r>
              <a:rPr lang="en-US" dirty="0" smtClean="0">
                <a:solidFill>
                  <a:srgbClr val="000000"/>
                </a:solidFill>
                <a:latin typeface="Calibri" panose="020F0502020204030204" pitchFamily="34" charset="0"/>
              </a:rPr>
              <a:t>Scaly</a:t>
            </a:r>
            <a:r>
              <a:rPr lang="en-US" dirty="0">
                <a:solidFill>
                  <a:srgbClr val="000000"/>
                </a:solidFill>
                <a:latin typeface="Calibri" panose="020F0502020204030204" pitchFamily="34" charset="0"/>
              </a:rPr>
              <a:t>, not ulcerated, </a:t>
            </a:r>
            <a:r>
              <a:rPr lang="en-US" dirty="0" smtClean="0">
                <a:solidFill>
                  <a:srgbClr val="000000"/>
                </a:solidFill>
                <a:latin typeface="Calibri" panose="020F0502020204030204" pitchFamily="34" charset="0"/>
              </a:rPr>
              <a:t>nodules</a:t>
            </a:r>
          </a:p>
          <a:p>
            <a:pPr marL="342900" indent="-342900" eaLnBrk="0" fontAlgn="base" hangingPunct="0">
              <a:lnSpc>
                <a:spcPct val="150000"/>
              </a:lnSpc>
              <a:spcBef>
                <a:spcPct val="0"/>
              </a:spcBef>
              <a:spcAft>
                <a:spcPct val="0"/>
              </a:spcAft>
              <a:buFont typeface="Wingdings" panose="05000000000000000000" pitchFamily="2" charset="2"/>
              <a:buChar char="Ø"/>
            </a:pPr>
            <a:r>
              <a:rPr lang="en-US" dirty="0" smtClean="0">
                <a:solidFill>
                  <a:srgbClr val="000000"/>
                </a:solidFill>
                <a:latin typeface="Calibri" panose="020F0502020204030204" pitchFamily="34" charset="0"/>
              </a:rPr>
              <a:t>Chronic </a:t>
            </a:r>
            <a:r>
              <a:rPr lang="en-US" dirty="0">
                <a:solidFill>
                  <a:srgbClr val="000000"/>
                </a:solidFill>
                <a:latin typeface="Calibri" panose="020F0502020204030204" pitchFamily="34" charset="0"/>
              </a:rPr>
              <a:t>and </a:t>
            </a:r>
            <a:r>
              <a:rPr lang="en-US" dirty="0" smtClean="0">
                <a:solidFill>
                  <a:srgbClr val="000000"/>
                </a:solidFill>
                <a:latin typeface="Calibri" panose="020F0502020204030204" pitchFamily="34" charset="0"/>
              </a:rPr>
              <a:t>painless</a:t>
            </a:r>
          </a:p>
          <a:p>
            <a:pPr marL="342900" indent="-342900" eaLnBrk="0" fontAlgn="base" hangingPunct="0">
              <a:lnSpc>
                <a:spcPct val="150000"/>
              </a:lnSpc>
              <a:spcBef>
                <a:spcPct val="0"/>
              </a:spcBef>
              <a:spcAft>
                <a:spcPct val="0"/>
              </a:spcAft>
              <a:buFont typeface="Wingdings" panose="05000000000000000000" pitchFamily="2" charset="2"/>
              <a:buChar char="Ø"/>
            </a:pPr>
            <a:r>
              <a:rPr lang="en-US" dirty="0" smtClean="0">
                <a:solidFill>
                  <a:srgbClr val="000000"/>
                </a:solidFill>
                <a:latin typeface="Calibri" panose="020F0502020204030204" pitchFamily="34" charset="0"/>
              </a:rPr>
              <a:t>Numerous </a:t>
            </a:r>
            <a:r>
              <a:rPr lang="en-US" dirty="0">
                <a:solidFill>
                  <a:srgbClr val="000000"/>
                </a:solidFill>
                <a:latin typeface="Calibri" panose="020F0502020204030204" pitchFamily="34" charset="0"/>
              </a:rPr>
              <a:t>parasites in </a:t>
            </a:r>
            <a:r>
              <a:rPr lang="en-US" dirty="0" smtClean="0">
                <a:solidFill>
                  <a:srgbClr val="000000"/>
                </a:solidFill>
                <a:latin typeface="Calibri" panose="020F0502020204030204" pitchFamily="34" charset="0"/>
              </a:rPr>
              <a:t>lesions</a:t>
            </a:r>
          </a:p>
          <a:p>
            <a:pPr marL="342900" indent="-342900" eaLnBrk="0" fontAlgn="base" hangingPunct="0">
              <a:lnSpc>
                <a:spcPct val="150000"/>
              </a:lnSpc>
              <a:spcBef>
                <a:spcPct val="0"/>
              </a:spcBef>
              <a:spcAft>
                <a:spcPct val="0"/>
              </a:spcAft>
              <a:buFont typeface="Wingdings" panose="05000000000000000000" pitchFamily="2" charset="2"/>
              <a:buChar char="Ø"/>
            </a:pPr>
            <a:r>
              <a:rPr lang="en-US" dirty="0" smtClean="0">
                <a:solidFill>
                  <a:srgbClr val="000000"/>
                </a:solidFill>
                <a:latin typeface="Calibri" panose="020F0502020204030204" pitchFamily="34" charset="0"/>
              </a:rPr>
              <a:t>Seldom </a:t>
            </a:r>
            <a:r>
              <a:rPr lang="en-US" dirty="0">
                <a:solidFill>
                  <a:srgbClr val="000000"/>
                </a:solidFill>
                <a:latin typeface="Calibri" panose="020F0502020204030204" pitchFamily="34" charset="0"/>
              </a:rPr>
              <a:t>heal despite treatment</a:t>
            </a:r>
          </a:p>
        </p:txBody>
      </p:sp>
      <p:pic>
        <p:nvPicPr>
          <p:cNvPr id="251908" name="Picture 5" descr="011a"/>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1447800"/>
            <a:ext cx="4038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74404586-C910-4ED2-AF6D-7EFE4F1E96CC}" type="slidenum">
              <a:rPr lang="en-US" smtClean="0">
                <a:solidFill>
                  <a:srgbClr val="000000"/>
                </a:solidFill>
              </a:rPr>
              <a:pPr/>
              <a:t>105</a:t>
            </a:fld>
            <a:endParaRPr lang="en-US">
              <a:solidFill>
                <a:srgbClr val="000000"/>
              </a:solidFill>
            </a:endParaRPr>
          </a:p>
        </p:txBody>
      </p:sp>
    </p:spTree>
    <p:extLst>
      <p:ext uri="{BB962C8B-B14F-4D97-AF65-F5344CB8AC3E}">
        <p14:creationId xmlns:p14="http://schemas.microsoft.com/office/powerpoint/2010/main" val="400769536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5" descr="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302" y="381000"/>
            <a:ext cx="3657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52931" name="Picture 5" descr="013"/>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4648200" y="381000"/>
            <a:ext cx="42719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74404586-C910-4ED2-AF6D-7EFE4F1E96CC}" type="slidenum">
              <a:rPr lang="en-US" smtClean="0">
                <a:solidFill>
                  <a:srgbClr val="000000"/>
                </a:solidFill>
              </a:rPr>
              <a:pPr/>
              <a:t>106</a:t>
            </a:fld>
            <a:endParaRPr lang="en-US">
              <a:solidFill>
                <a:srgbClr val="000000"/>
              </a:solidFill>
            </a:endParaRPr>
          </a:p>
        </p:txBody>
      </p:sp>
    </p:spTree>
    <p:extLst>
      <p:ext uri="{BB962C8B-B14F-4D97-AF65-F5344CB8AC3E}">
        <p14:creationId xmlns:p14="http://schemas.microsoft.com/office/powerpoint/2010/main" val="221241912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1143000" y="609600"/>
            <a:ext cx="7026275" cy="584200"/>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en-US" sz="3200" b="1" dirty="0" err="1">
                <a:solidFill>
                  <a:srgbClr val="000000">
                    <a:lumMod val="95000"/>
                    <a:lumOff val="5000"/>
                  </a:srgbClr>
                </a:solidFill>
                <a:latin typeface="Calibri" panose="020F0502020204030204" pitchFamily="34" charset="0"/>
                <a:cs typeface="Tahoma" pitchFamily="34" charset="0"/>
              </a:rPr>
              <a:t>Mucocutaneous</a:t>
            </a:r>
            <a:r>
              <a:rPr lang="en-US" sz="3200" b="1" dirty="0">
                <a:solidFill>
                  <a:srgbClr val="000000">
                    <a:lumMod val="95000"/>
                    <a:lumOff val="5000"/>
                  </a:srgbClr>
                </a:solidFill>
                <a:latin typeface="Calibri" panose="020F0502020204030204" pitchFamily="34" charset="0"/>
                <a:cs typeface="Tahoma" pitchFamily="34" charset="0"/>
              </a:rPr>
              <a:t> </a:t>
            </a:r>
            <a:r>
              <a:rPr lang="en-US" sz="3200" b="1" dirty="0" err="1">
                <a:solidFill>
                  <a:srgbClr val="000000">
                    <a:lumMod val="95000"/>
                    <a:lumOff val="5000"/>
                  </a:srgbClr>
                </a:solidFill>
                <a:latin typeface="Calibri" panose="020F0502020204030204" pitchFamily="34" charset="0"/>
                <a:cs typeface="Tahoma" pitchFamily="34" charset="0"/>
              </a:rPr>
              <a:t>Leishmaniasis</a:t>
            </a:r>
            <a:endParaRPr lang="en-US" sz="3200" b="1" dirty="0">
              <a:solidFill>
                <a:srgbClr val="000000">
                  <a:lumMod val="95000"/>
                  <a:lumOff val="5000"/>
                </a:srgbClr>
              </a:solidFill>
              <a:latin typeface="Calibri" panose="020F0502020204030204" pitchFamily="34" charset="0"/>
              <a:cs typeface="Tahoma" pitchFamily="34" charset="0"/>
            </a:endParaRPr>
          </a:p>
        </p:txBody>
      </p:sp>
      <p:sp>
        <p:nvSpPr>
          <p:cNvPr id="161795" name="Text Box 3"/>
          <p:cNvSpPr txBox="1">
            <a:spLocks noChangeArrowheads="1"/>
          </p:cNvSpPr>
          <p:nvPr/>
        </p:nvSpPr>
        <p:spPr bwMode="auto">
          <a:xfrm>
            <a:off x="4191000" y="1295400"/>
            <a:ext cx="4953000" cy="4524315"/>
          </a:xfrm>
          <a:prstGeom prst="rect">
            <a:avLst/>
          </a:prstGeom>
          <a:noFill/>
          <a:ln w="9525">
            <a:noFill/>
            <a:miter lim="800000"/>
            <a:headEnd/>
            <a:tailEnd/>
          </a:ln>
        </p:spPr>
        <p:txBody>
          <a:bodyPr>
            <a:spAutoFit/>
          </a:bodyPr>
          <a:lstStyle/>
          <a:p>
            <a:pPr marL="342900" indent="-342900" eaLnBrk="0" fontAlgn="base" hangingPunct="0">
              <a:spcBef>
                <a:spcPct val="0"/>
              </a:spcBef>
              <a:spcAft>
                <a:spcPct val="0"/>
              </a:spcAft>
              <a:buFont typeface="Wingdings" panose="05000000000000000000" pitchFamily="2" charset="2"/>
              <a:buChar char="Ø"/>
              <a:defRPr/>
            </a:pPr>
            <a:r>
              <a:rPr lang="en-US" altLang="en-US" sz="2400" dirty="0">
                <a:solidFill>
                  <a:srgbClr val="000000"/>
                </a:solidFill>
              </a:rPr>
              <a:t>Primarily </a:t>
            </a:r>
            <a:r>
              <a:rPr lang="en-US" altLang="en-US" sz="2400" i="1" dirty="0">
                <a:solidFill>
                  <a:srgbClr val="000000"/>
                </a:solidFill>
              </a:rPr>
              <a:t>L. </a:t>
            </a:r>
            <a:r>
              <a:rPr lang="en-US" altLang="en-US" sz="2400" i="1" dirty="0" err="1">
                <a:solidFill>
                  <a:srgbClr val="000000"/>
                </a:solidFill>
              </a:rPr>
              <a:t>braziliensis</a:t>
            </a:r>
            <a:r>
              <a:rPr lang="en-US" altLang="en-US" sz="2400" i="1" dirty="0">
                <a:solidFill>
                  <a:srgbClr val="000000"/>
                </a:solidFill>
              </a:rPr>
              <a:t> </a:t>
            </a:r>
            <a:r>
              <a:rPr lang="en-US" altLang="en-US" sz="2400" dirty="0">
                <a:solidFill>
                  <a:srgbClr val="000000"/>
                </a:solidFill>
                <a:latin typeface="Calibri" panose="020F0502020204030204" pitchFamily="34" charset="0"/>
                <a:cs typeface="Tahoma" pitchFamily="34" charset="0"/>
              </a:rPr>
              <a:t>: k</a:t>
            </a:r>
            <a:r>
              <a:rPr lang="en-US" sz="2400" dirty="0">
                <a:solidFill>
                  <a:srgbClr val="000000"/>
                </a:solidFill>
                <a:latin typeface="Calibri" panose="020F0502020204030204" pitchFamily="34" charset="0"/>
                <a:cs typeface="Tahoma" pitchFamily="34" charset="0"/>
              </a:rPr>
              <a:t>nown </a:t>
            </a:r>
            <a:r>
              <a:rPr lang="en-US" sz="2400" dirty="0">
                <a:solidFill>
                  <a:srgbClr val="000000"/>
                </a:solidFill>
                <a:latin typeface="Calibri" panose="020F0502020204030204" pitchFamily="34" charset="0"/>
                <a:cs typeface="Tahoma" pitchFamily="34" charset="0"/>
              </a:rPr>
              <a:t>as </a:t>
            </a:r>
            <a:r>
              <a:rPr lang="en-US" sz="2400" b="1" dirty="0" err="1">
                <a:solidFill>
                  <a:srgbClr val="FF0000"/>
                </a:solidFill>
                <a:latin typeface="Calibri" panose="020F0502020204030204" pitchFamily="34" charset="0"/>
                <a:cs typeface="Tahoma" pitchFamily="34" charset="0"/>
              </a:rPr>
              <a:t>espudia</a:t>
            </a:r>
            <a:r>
              <a:rPr lang="en-US" sz="2400" b="1" dirty="0">
                <a:solidFill>
                  <a:srgbClr val="FF0000"/>
                </a:solidFill>
                <a:latin typeface="Calibri" panose="020F0502020204030204" pitchFamily="34" charset="0"/>
                <a:cs typeface="Tahoma" pitchFamily="34" charset="0"/>
              </a:rPr>
              <a:t> </a:t>
            </a:r>
          </a:p>
          <a:p>
            <a:pPr marL="342900" indent="-342900" eaLnBrk="0" fontAlgn="base" hangingPunct="0">
              <a:spcBef>
                <a:spcPct val="0"/>
              </a:spcBef>
              <a:spcAft>
                <a:spcPct val="0"/>
              </a:spcAft>
              <a:buFont typeface="Wingdings" panose="05000000000000000000" pitchFamily="2" charset="2"/>
              <a:buChar char="Ø"/>
              <a:defRPr/>
            </a:pPr>
            <a:r>
              <a:rPr lang="en-US" sz="2400" dirty="0">
                <a:solidFill>
                  <a:srgbClr val="000000"/>
                </a:solidFill>
                <a:latin typeface="Calibri" panose="020F0502020204030204" pitchFamily="34" charset="0"/>
                <a:cs typeface="Tahoma" pitchFamily="34" charset="0"/>
              </a:rPr>
              <a:t>Two </a:t>
            </a:r>
            <a:r>
              <a:rPr lang="en-US" sz="2400" dirty="0">
                <a:solidFill>
                  <a:srgbClr val="000000"/>
                </a:solidFill>
                <a:latin typeface="Calibri" panose="020F0502020204030204" pitchFamily="34" charset="0"/>
                <a:cs typeface="Tahoma" pitchFamily="34" charset="0"/>
              </a:rPr>
              <a:t>stages</a:t>
            </a:r>
          </a:p>
          <a:p>
            <a:pPr marL="684213" lvl="1" indent="-342900" eaLnBrk="0" fontAlgn="base" hangingPunct="0">
              <a:spcBef>
                <a:spcPct val="0"/>
              </a:spcBef>
              <a:spcAft>
                <a:spcPct val="0"/>
              </a:spcAft>
              <a:buFont typeface="Wingdings" panose="05000000000000000000" pitchFamily="2" charset="2"/>
              <a:buChar char="ü"/>
              <a:defRPr/>
            </a:pPr>
            <a:r>
              <a:rPr lang="en-US" sz="2400" dirty="0">
                <a:solidFill>
                  <a:srgbClr val="000000"/>
                </a:solidFill>
                <a:latin typeface="Calibri" panose="020F0502020204030204" pitchFamily="34" charset="0"/>
                <a:cs typeface="Tahoma" pitchFamily="34" charset="0"/>
              </a:rPr>
              <a:t>simple skin lesion</a:t>
            </a:r>
          </a:p>
          <a:p>
            <a:pPr marL="684213" lvl="1" indent="-342900" eaLnBrk="0" fontAlgn="base" hangingPunct="0">
              <a:spcBef>
                <a:spcPct val="0"/>
              </a:spcBef>
              <a:spcAft>
                <a:spcPct val="0"/>
              </a:spcAft>
              <a:buFont typeface="Wingdings" panose="05000000000000000000" pitchFamily="2" charset="2"/>
              <a:buChar char="ü"/>
              <a:defRPr/>
            </a:pPr>
            <a:r>
              <a:rPr lang="en-US" sz="2400" dirty="0">
                <a:solidFill>
                  <a:srgbClr val="000000"/>
                </a:solidFill>
                <a:latin typeface="Calibri" panose="020F0502020204030204" pitchFamily="34" charset="0"/>
                <a:cs typeface="Tahoma" pitchFamily="34" charset="0"/>
              </a:rPr>
              <a:t>2</a:t>
            </a:r>
            <a:r>
              <a:rPr lang="en-US" sz="2400" baseline="30000" dirty="0">
                <a:solidFill>
                  <a:srgbClr val="000000"/>
                </a:solidFill>
                <a:latin typeface="Calibri" panose="020F0502020204030204" pitchFamily="34" charset="0"/>
                <a:cs typeface="Tahoma" pitchFamily="34" charset="0"/>
              </a:rPr>
              <a:t>o</a:t>
            </a:r>
            <a:r>
              <a:rPr lang="en-US" sz="2400" dirty="0">
                <a:solidFill>
                  <a:srgbClr val="000000"/>
                </a:solidFill>
                <a:latin typeface="Calibri" panose="020F0502020204030204" pitchFamily="34" charset="0"/>
                <a:cs typeface="Tahoma" pitchFamily="34" charset="0"/>
              </a:rPr>
              <a:t> mucosal involvement</a:t>
            </a:r>
          </a:p>
          <a:p>
            <a:pPr marL="342900" indent="-342900" eaLnBrk="0" fontAlgn="base" hangingPunct="0">
              <a:spcBef>
                <a:spcPct val="0"/>
              </a:spcBef>
              <a:spcAft>
                <a:spcPct val="0"/>
              </a:spcAft>
              <a:buFont typeface="Wingdings" panose="05000000000000000000" pitchFamily="2" charset="2"/>
              <a:buChar char="Ø"/>
              <a:defRPr/>
            </a:pPr>
            <a:r>
              <a:rPr lang="en-US" sz="2400" dirty="0">
                <a:solidFill>
                  <a:srgbClr val="000000"/>
                </a:solidFill>
                <a:latin typeface="Calibri" panose="020F0502020204030204" pitchFamily="34" charset="0"/>
                <a:cs typeface="Tahoma" pitchFamily="34" charset="0"/>
              </a:rPr>
              <a:t>Metastasis </a:t>
            </a:r>
            <a:r>
              <a:rPr lang="en-US" sz="2400" dirty="0">
                <a:solidFill>
                  <a:srgbClr val="000000"/>
                </a:solidFill>
                <a:latin typeface="Calibri" panose="020F0502020204030204" pitchFamily="34" charset="0"/>
                <a:cs typeface="Tahoma" pitchFamily="34" charset="0"/>
              </a:rPr>
              <a:t>via blood or lymphatic systems</a:t>
            </a:r>
          </a:p>
          <a:p>
            <a:pPr marL="342900" indent="-342900" eaLnBrk="0" fontAlgn="base" hangingPunct="0">
              <a:spcBef>
                <a:spcPct val="0"/>
              </a:spcBef>
              <a:spcAft>
                <a:spcPct val="0"/>
              </a:spcAft>
              <a:buFont typeface="Wingdings" panose="05000000000000000000" pitchFamily="2" charset="2"/>
              <a:buChar char="Ø"/>
              <a:defRPr/>
            </a:pPr>
            <a:r>
              <a:rPr lang="en-US" sz="2400" dirty="0">
                <a:solidFill>
                  <a:srgbClr val="000000"/>
                </a:solidFill>
                <a:latin typeface="Calibri" panose="020F0502020204030204" pitchFamily="34" charset="0"/>
                <a:cs typeface="Tahoma" pitchFamily="34" charset="0"/>
              </a:rPr>
              <a:t>Can </a:t>
            </a:r>
            <a:r>
              <a:rPr lang="en-US" sz="2400" dirty="0">
                <a:solidFill>
                  <a:srgbClr val="000000"/>
                </a:solidFill>
                <a:latin typeface="Calibri" panose="020F0502020204030204" pitchFamily="34" charset="0"/>
                <a:cs typeface="Tahoma" pitchFamily="34" charset="0"/>
              </a:rPr>
              <a:t>occur after primary lesion (up to 16 years)</a:t>
            </a:r>
          </a:p>
          <a:p>
            <a:pPr marL="342900" indent="-342900" eaLnBrk="0" fontAlgn="base" hangingPunct="0">
              <a:spcBef>
                <a:spcPct val="0"/>
              </a:spcBef>
              <a:spcAft>
                <a:spcPct val="0"/>
              </a:spcAft>
              <a:buFont typeface="Wingdings" panose="05000000000000000000" pitchFamily="2" charset="2"/>
              <a:buChar char="Ø"/>
              <a:defRPr/>
            </a:pPr>
            <a:r>
              <a:rPr lang="en-US" sz="2400" dirty="0">
                <a:solidFill>
                  <a:srgbClr val="000000"/>
                </a:solidFill>
                <a:latin typeface="Calibri" panose="020F0502020204030204" pitchFamily="34" charset="0"/>
                <a:cs typeface="Tahoma" pitchFamily="34" charset="0"/>
              </a:rPr>
              <a:t>Frequently </a:t>
            </a:r>
            <a:r>
              <a:rPr lang="en-US" sz="2400" dirty="0">
                <a:solidFill>
                  <a:srgbClr val="000000"/>
                </a:solidFill>
                <a:latin typeface="Calibri" panose="020F0502020204030204" pitchFamily="34" charset="0"/>
                <a:cs typeface="Tahoma" pitchFamily="34" charset="0"/>
              </a:rPr>
              <a:t>in </a:t>
            </a:r>
            <a:r>
              <a:rPr lang="en-US" sz="2400" dirty="0" err="1">
                <a:solidFill>
                  <a:srgbClr val="FF0000"/>
                </a:solidFill>
                <a:latin typeface="Calibri" panose="020F0502020204030204" pitchFamily="34" charset="0"/>
                <a:cs typeface="Tahoma" pitchFamily="34" charset="0"/>
              </a:rPr>
              <a:t>naso</a:t>
            </a:r>
            <a:r>
              <a:rPr lang="en-US" sz="2400" dirty="0">
                <a:solidFill>
                  <a:srgbClr val="FF0000"/>
                </a:solidFill>
                <a:latin typeface="Calibri" panose="020F0502020204030204" pitchFamily="34" charset="0"/>
                <a:cs typeface="Tahoma" pitchFamily="34" charset="0"/>
              </a:rPr>
              <a:t>-pharyngeal mucosae</a:t>
            </a:r>
          </a:p>
          <a:p>
            <a:pPr marL="684213" lvl="1" indent="-342900" eaLnBrk="0" fontAlgn="base" hangingPunct="0">
              <a:spcBef>
                <a:spcPct val="0"/>
              </a:spcBef>
              <a:spcAft>
                <a:spcPct val="0"/>
              </a:spcAft>
              <a:buFont typeface="Wingdings" panose="05000000000000000000" pitchFamily="2" charset="2"/>
              <a:buChar char="ü"/>
              <a:defRPr/>
            </a:pPr>
            <a:r>
              <a:rPr lang="en-US" sz="2400" dirty="0">
                <a:solidFill>
                  <a:srgbClr val="000000"/>
                </a:solidFill>
                <a:latin typeface="Calibri" panose="020F0502020204030204" pitchFamily="34" charset="0"/>
                <a:cs typeface="Tahoma" pitchFamily="34" charset="0"/>
              </a:rPr>
              <a:t>Junction </a:t>
            </a:r>
            <a:r>
              <a:rPr lang="en-US" sz="2400" dirty="0">
                <a:solidFill>
                  <a:srgbClr val="000000"/>
                </a:solidFill>
                <a:latin typeface="Calibri" panose="020F0502020204030204" pitchFamily="34" charset="0"/>
                <a:cs typeface="Tahoma" pitchFamily="34" charset="0"/>
              </a:rPr>
              <a:t>of </a:t>
            </a:r>
            <a:r>
              <a:rPr lang="en-US" sz="2400" dirty="0">
                <a:solidFill>
                  <a:srgbClr val="FF0000"/>
                </a:solidFill>
                <a:latin typeface="Calibri" panose="020F0502020204030204" pitchFamily="34" charset="0"/>
                <a:cs typeface="Tahoma" pitchFamily="34" charset="0"/>
              </a:rPr>
              <a:t>skin and mucosa</a:t>
            </a:r>
          </a:p>
        </p:txBody>
      </p:sp>
      <p:pic>
        <p:nvPicPr>
          <p:cNvPr id="253956" name="Picture 4" descr="015"/>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152400" y="1676400"/>
            <a:ext cx="4038600" cy="352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74404586-C910-4ED2-AF6D-7EFE4F1E96CC}" type="slidenum">
              <a:rPr lang="en-US" smtClean="0">
                <a:solidFill>
                  <a:srgbClr val="000000"/>
                </a:solidFill>
              </a:rPr>
              <a:pPr/>
              <a:t>107</a:t>
            </a:fld>
            <a:endParaRPr lang="en-US">
              <a:solidFill>
                <a:srgbClr val="000000"/>
              </a:solidFill>
            </a:endParaRPr>
          </a:p>
        </p:txBody>
      </p:sp>
    </p:spTree>
    <p:extLst>
      <p:ext uri="{BB962C8B-B14F-4D97-AF65-F5344CB8AC3E}">
        <p14:creationId xmlns:p14="http://schemas.microsoft.com/office/powerpoint/2010/main" val="146245971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3" descr="016"/>
          <p:cNvPicPr>
            <a:picLocks noChangeAspect="1" noChangeArrowheads="1"/>
          </p:cNvPicPr>
          <p:nvPr/>
        </p:nvPicPr>
        <p:blipFill>
          <a:blip r:embed="rId3">
            <a:lum bright="-6000"/>
            <a:extLst>
              <a:ext uri="{28A0092B-C50C-407E-A947-70E740481C1C}">
                <a14:useLocalDpi xmlns:a14="http://schemas.microsoft.com/office/drawing/2010/main" val="0"/>
              </a:ext>
            </a:extLst>
          </a:blip>
          <a:srcRect l="5682" r="9163" b="10545"/>
          <a:stretch>
            <a:fillRect/>
          </a:stretch>
        </p:blipFill>
        <p:spPr bwMode="auto">
          <a:xfrm>
            <a:off x="685800" y="941696"/>
            <a:ext cx="3276600" cy="25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54979" name="Picture 4" descr="016"/>
          <p:cNvPicPr>
            <a:picLocks noChangeAspect="1" noChangeArrowheads="1"/>
          </p:cNvPicPr>
          <p:nvPr/>
        </p:nvPicPr>
        <p:blipFill>
          <a:blip r:embed="rId3">
            <a:lum bright="-12000"/>
            <a:extLst>
              <a:ext uri="{28A0092B-C50C-407E-A947-70E740481C1C}">
                <a14:useLocalDpi xmlns:a14="http://schemas.microsoft.com/office/drawing/2010/main" val="0"/>
              </a:ext>
            </a:extLst>
          </a:blip>
          <a:srcRect l="48170" t="31584" r="23114" b="27209"/>
          <a:stretch>
            <a:fillRect/>
          </a:stretch>
        </p:blipFill>
        <p:spPr bwMode="auto">
          <a:xfrm>
            <a:off x="685800" y="35814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62820" name="Text Box 5"/>
          <p:cNvSpPr txBox="1">
            <a:spLocks noChangeArrowheads="1"/>
          </p:cNvSpPr>
          <p:nvPr/>
        </p:nvSpPr>
        <p:spPr bwMode="auto">
          <a:xfrm>
            <a:off x="4572000" y="1066800"/>
            <a:ext cx="4289425" cy="5021055"/>
          </a:xfrm>
          <a:prstGeom prst="rect">
            <a:avLst/>
          </a:prstGeom>
          <a:noFill/>
          <a:ln w="9525">
            <a:noFill/>
            <a:miter lim="800000"/>
            <a:headEnd/>
            <a:tailEnd/>
          </a:ln>
        </p:spPr>
        <p:txBody>
          <a:bodyPr>
            <a:spAutoFit/>
          </a:bodyPr>
          <a:lstStyle/>
          <a:p>
            <a:pPr marL="342900" indent="-342900" eaLnBrk="0" fontAlgn="base" hangingPunct="0">
              <a:lnSpc>
                <a:spcPct val="150000"/>
              </a:lnSpc>
              <a:spcBef>
                <a:spcPct val="0"/>
              </a:spcBef>
              <a:spcAft>
                <a:spcPct val="0"/>
              </a:spcAft>
              <a:buFont typeface="Wingdings" panose="05000000000000000000" pitchFamily="2" charset="2"/>
              <a:buChar char="Ø"/>
              <a:defRPr/>
            </a:pPr>
            <a:r>
              <a:rPr lang="en-US" sz="2400" dirty="0">
                <a:solidFill>
                  <a:srgbClr val="000000"/>
                </a:solidFill>
                <a:latin typeface="Calibri" panose="020F0502020204030204" pitchFamily="34" charset="0"/>
                <a:cs typeface="Tahoma" pitchFamily="34" charset="0"/>
              </a:rPr>
              <a:t>Variable </a:t>
            </a:r>
            <a:r>
              <a:rPr lang="en-US" sz="2400" dirty="0">
                <a:solidFill>
                  <a:srgbClr val="000000"/>
                </a:solidFill>
                <a:latin typeface="Calibri" panose="020F0502020204030204" pitchFamily="34" charset="0"/>
                <a:cs typeface="Tahoma" pitchFamily="34" charset="0"/>
              </a:rPr>
              <a:t>types and sizes of lesions</a:t>
            </a:r>
          </a:p>
          <a:p>
            <a:pPr marL="800100" lvl="1" indent="-342900" eaLnBrk="0" fontAlgn="base" hangingPunct="0">
              <a:lnSpc>
                <a:spcPct val="150000"/>
              </a:lnSpc>
              <a:spcBef>
                <a:spcPct val="0"/>
              </a:spcBef>
              <a:spcAft>
                <a:spcPct val="0"/>
              </a:spcAft>
              <a:buFont typeface="Wingdings" panose="05000000000000000000" pitchFamily="2" charset="2"/>
              <a:buChar char="ü"/>
              <a:defRPr/>
            </a:pPr>
            <a:r>
              <a:rPr lang="en-US" sz="2400" dirty="0">
                <a:solidFill>
                  <a:srgbClr val="000000"/>
                </a:solidFill>
                <a:latin typeface="Calibri" panose="020F0502020204030204" pitchFamily="34" charset="0"/>
                <a:cs typeface="Tahoma" pitchFamily="34" charset="0"/>
              </a:rPr>
              <a:t>chronic and </a:t>
            </a:r>
            <a:r>
              <a:rPr lang="en-US" sz="2400" dirty="0">
                <a:solidFill>
                  <a:srgbClr val="000000"/>
                </a:solidFill>
                <a:latin typeface="Calibri" panose="020F0502020204030204" pitchFamily="34" charset="0"/>
                <a:cs typeface="Tahoma" pitchFamily="34" charset="0"/>
              </a:rPr>
              <a:t>painless</a:t>
            </a:r>
          </a:p>
          <a:p>
            <a:pPr marL="342900" indent="-342900" eaLnBrk="0" fontAlgn="base" hangingPunct="0">
              <a:lnSpc>
                <a:spcPct val="150000"/>
              </a:lnSpc>
              <a:spcBef>
                <a:spcPct val="0"/>
              </a:spcBef>
              <a:spcAft>
                <a:spcPct val="0"/>
              </a:spcAft>
              <a:buFont typeface="Wingdings" panose="05000000000000000000" pitchFamily="2" charset="2"/>
              <a:buChar char="Ø"/>
              <a:defRPr/>
            </a:pPr>
            <a:r>
              <a:rPr lang="en-US" sz="2400" dirty="0">
                <a:solidFill>
                  <a:srgbClr val="000000"/>
                </a:solidFill>
                <a:latin typeface="Calibri" panose="020F0502020204030204" pitchFamily="34" charset="0"/>
                <a:cs typeface="Arial" charset="0"/>
              </a:rPr>
              <a:t>Non-ulcerative type</a:t>
            </a:r>
          </a:p>
          <a:p>
            <a:pPr marL="800100" lvl="1" indent="-342900" eaLnBrk="0" fontAlgn="base" hangingPunct="0">
              <a:lnSpc>
                <a:spcPct val="150000"/>
              </a:lnSpc>
              <a:spcBef>
                <a:spcPct val="0"/>
              </a:spcBef>
              <a:spcAft>
                <a:spcPct val="0"/>
              </a:spcAft>
              <a:buFont typeface="Wingdings" panose="05000000000000000000" pitchFamily="2" charset="2"/>
              <a:buChar char="ü"/>
              <a:defRPr/>
            </a:pPr>
            <a:r>
              <a:rPr lang="en-US" sz="2400" dirty="0">
                <a:solidFill>
                  <a:srgbClr val="000000"/>
                </a:solidFill>
                <a:latin typeface="Calibri" panose="020F0502020204030204" pitchFamily="34" charset="0"/>
                <a:cs typeface="Arial" charset="0"/>
              </a:rPr>
              <a:t>local </a:t>
            </a:r>
            <a:r>
              <a:rPr lang="en-US" sz="2400" dirty="0">
                <a:solidFill>
                  <a:srgbClr val="000000"/>
                </a:solidFill>
                <a:latin typeface="Calibri" panose="020F0502020204030204" pitchFamily="34" charset="0"/>
                <a:cs typeface="Arial" charset="0"/>
              </a:rPr>
              <a:t>edema (upper </a:t>
            </a:r>
            <a:r>
              <a:rPr lang="en-US" sz="2400" dirty="0">
                <a:solidFill>
                  <a:srgbClr val="000000"/>
                </a:solidFill>
                <a:latin typeface="Calibri" panose="020F0502020204030204" pitchFamily="34" charset="0"/>
                <a:cs typeface="Arial" charset="0"/>
              </a:rPr>
              <a:t>lip)</a:t>
            </a:r>
            <a:endParaRPr lang="en-US" sz="2400" dirty="0">
              <a:solidFill>
                <a:srgbClr val="000000"/>
              </a:solidFill>
              <a:latin typeface="Calibri" panose="020F0502020204030204" pitchFamily="34" charset="0"/>
              <a:cs typeface="Tahoma" pitchFamily="34" charset="0"/>
            </a:endParaRPr>
          </a:p>
          <a:p>
            <a:pPr marL="342900" indent="-342900" eaLnBrk="0" fontAlgn="base" hangingPunct="0">
              <a:lnSpc>
                <a:spcPct val="150000"/>
              </a:lnSpc>
              <a:spcBef>
                <a:spcPct val="0"/>
              </a:spcBef>
              <a:spcAft>
                <a:spcPct val="0"/>
              </a:spcAft>
              <a:buFont typeface="Wingdings" panose="05000000000000000000" pitchFamily="2" charset="2"/>
              <a:buChar char="Ø"/>
              <a:defRPr/>
            </a:pPr>
            <a:r>
              <a:rPr lang="en-US" sz="2400" dirty="0">
                <a:solidFill>
                  <a:srgbClr val="000000"/>
                </a:solidFill>
                <a:latin typeface="Calibri" panose="020F0502020204030204" pitchFamily="34" charset="0"/>
                <a:cs typeface="Tahoma" pitchFamily="34" charset="0"/>
              </a:rPr>
              <a:t>Ulcerative type</a:t>
            </a:r>
          </a:p>
          <a:p>
            <a:pPr marL="800100" lvl="1" indent="-342900" eaLnBrk="0" fontAlgn="base" hangingPunct="0">
              <a:lnSpc>
                <a:spcPct val="150000"/>
              </a:lnSpc>
              <a:spcBef>
                <a:spcPct val="0"/>
              </a:spcBef>
              <a:spcAft>
                <a:spcPct val="0"/>
              </a:spcAft>
              <a:buFont typeface="Wingdings" panose="05000000000000000000" pitchFamily="2" charset="2"/>
              <a:buChar char="ü"/>
              <a:defRPr/>
            </a:pPr>
            <a:r>
              <a:rPr lang="en-US" sz="2400" dirty="0">
                <a:solidFill>
                  <a:srgbClr val="000000"/>
                </a:solidFill>
                <a:latin typeface="Calibri" panose="020F0502020204030204" pitchFamily="34" charset="0"/>
                <a:cs typeface="Tahoma" pitchFamily="34" charset="0"/>
              </a:rPr>
              <a:t>rapid </a:t>
            </a:r>
            <a:r>
              <a:rPr lang="en-US" sz="2400" dirty="0">
                <a:solidFill>
                  <a:srgbClr val="000000"/>
                </a:solidFill>
                <a:latin typeface="Calibri" panose="020F0502020204030204" pitchFamily="34" charset="0"/>
                <a:cs typeface="Tahoma" pitchFamily="34" charset="0"/>
              </a:rPr>
              <a:t>and extensive mutilation</a:t>
            </a:r>
          </a:p>
          <a:p>
            <a:pPr marL="620713" lvl="1" indent="-279400" eaLnBrk="0" fontAlgn="base" hangingPunct="0">
              <a:lnSpc>
                <a:spcPct val="150000"/>
              </a:lnSpc>
              <a:spcBef>
                <a:spcPct val="0"/>
              </a:spcBef>
              <a:spcAft>
                <a:spcPct val="0"/>
              </a:spcAft>
              <a:buFontTx/>
              <a:buChar char="•"/>
              <a:defRPr/>
            </a:pPr>
            <a:endParaRPr lang="en-US" sz="2400" dirty="0">
              <a:solidFill>
                <a:srgbClr val="000000"/>
              </a:solidFill>
              <a:latin typeface="Calibri" panose="020F0502020204030204" pitchFamily="34" charset="0"/>
              <a:cs typeface="Tahoma" pitchFamily="34" charset="0"/>
            </a:endParaRPr>
          </a:p>
        </p:txBody>
      </p:sp>
      <p:sp>
        <p:nvSpPr>
          <p:cNvPr id="3" name="Rectangle 2"/>
          <p:cNvSpPr/>
          <p:nvPr/>
        </p:nvSpPr>
        <p:spPr>
          <a:xfrm>
            <a:off x="1916942" y="178834"/>
            <a:ext cx="5588758" cy="584775"/>
          </a:xfrm>
          <a:prstGeom prst="rect">
            <a:avLst/>
          </a:prstGeom>
        </p:spPr>
        <p:txBody>
          <a:bodyPr wrap="square">
            <a:spAutoFit/>
          </a:bodyPr>
          <a:lstStyle/>
          <a:p>
            <a:pPr algn="ctr" eaLnBrk="0" fontAlgn="base" hangingPunct="0">
              <a:spcBef>
                <a:spcPct val="0"/>
              </a:spcBef>
              <a:spcAft>
                <a:spcPct val="0"/>
              </a:spcAft>
              <a:defRPr/>
            </a:pPr>
            <a:r>
              <a:rPr lang="en-US" sz="3200" b="1" dirty="0" err="1">
                <a:solidFill>
                  <a:srgbClr val="000000">
                    <a:lumMod val="95000"/>
                    <a:lumOff val="5000"/>
                  </a:srgbClr>
                </a:solidFill>
                <a:latin typeface="Calibri" panose="020F0502020204030204" pitchFamily="34" charset="0"/>
                <a:cs typeface="Tahoma" pitchFamily="34" charset="0"/>
              </a:rPr>
              <a:t>Mucocutaneous</a:t>
            </a:r>
            <a:r>
              <a:rPr lang="en-US" sz="3200" b="1" dirty="0">
                <a:solidFill>
                  <a:srgbClr val="000000">
                    <a:lumMod val="95000"/>
                    <a:lumOff val="5000"/>
                  </a:srgbClr>
                </a:solidFill>
                <a:latin typeface="Calibri" panose="020F0502020204030204" pitchFamily="34" charset="0"/>
                <a:cs typeface="Tahoma" pitchFamily="34" charset="0"/>
              </a:rPr>
              <a:t> Leishmaniasis</a:t>
            </a:r>
          </a:p>
        </p:txBody>
      </p:sp>
      <p:sp>
        <p:nvSpPr>
          <p:cNvPr id="2" name="Slide Number Placeholder 1"/>
          <p:cNvSpPr>
            <a:spLocks noGrp="1"/>
          </p:cNvSpPr>
          <p:nvPr>
            <p:ph type="sldNum" sz="quarter" idx="12"/>
          </p:nvPr>
        </p:nvSpPr>
        <p:spPr/>
        <p:txBody>
          <a:bodyPr/>
          <a:lstStyle/>
          <a:p>
            <a:fld id="{74404586-C910-4ED2-AF6D-7EFE4F1E96CC}" type="slidenum">
              <a:rPr lang="en-US" smtClean="0">
                <a:solidFill>
                  <a:srgbClr val="000000"/>
                </a:solidFill>
              </a:rPr>
              <a:pPr/>
              <a:t>108</a:t>
            </a:fld>
            <a:endParaRPr lang="en-US">
              <a:solidFill>
                <a:srgbClr val="000000"/>
              </a:solidFill>
            </a:endParaRPr>
          </a:p>
        </p:txBody>
      </p:sp>
    </p:spTree>
    <p:extLst>
      <p:ext uri="{BB962C8B-B14F-4D97-AF65-F5344CB8AC3E}">
        <p14:creationId xmlns:p14="http://schemas.microsoft.com/office/powerpoint/2010/main" val="31259069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3" descr="020"/>
          <p:cNvPicPr>
            <a:picLocks noChangeAspect="1" noChangeArrowheads="1"/>
          </p:cNvPicPr>
          <p:nvPr/>
        </p:nvPicPr>
        <p:blipFill>
          <a:blip r:embed="rId2">
            <a:lum bright="-24000"/>
            <a:extLst>
              <a:ext uri="{28A0092B-C50C-407E-A947-70E740481C1C}">
                <a14:useLocalDpi xmlns:a14="http://schemas.microsoft.com/office/drawing/2010/main" val="0"/>
              </a:ext>
            </a:extLst>
          </a:blip>
          <a:srcRect/>
          <a:stretch>
            <a:fillRect/>
          </a:stretch>
        </p:blipFill>
        <p:spPr bwMode="auto">
          <a:xfrm>
            <a:off x="304800" y="533400"/>
            <a:ext cx="3366448" cy="261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63844" name="Text Box 5"/>
          <p:cNvSpPr txBox="1">
            <a:spLocks noChangeArrowheads="1"/>
          </p:cNvSpPr>
          <p:nvPr/>
        </p:nvSpPr>
        <p:spPr bwMode="auto">
          <a:xfrm>
            <a:off x="4038600" y="703997"/>
            <a:ext cx="4876800" cy="3847207"/>
          </a:xfrm>
          <a:prstGeom prst="rect">
            <a:avLst/>
          </a:prstGeom>
          <a:noFill/>
          <a:ln w="9525">
            <a:noFill/>
            <a:miter lim="800000"/>
            <a:headEnd/>
            <a:tailEnd/>
          </a:ln>
        </p:spPr>
        <p:txBody>
          <a:bodyPr wrap="square">
            <a:spAutoFit/>
          </a:bodyPr>
          <a:lstStyle/>
          <a:p>
            <a:pPr marL="457200" indent="-457200" eaLnBrk="0" fontAlgn="base" hangingPunct="0">
              <a:spcBef>
                <a:spcPct val="0"/>
              </a:spcBef>
              <a:spcAft>
                <a:spcPct val="0"/>
              </a:spcAft>
              <a:buFont typeface="Wingdings" panose="05000000000000000000" pitchFamily="2" charset="2"/>
              <a:buChar char="Ø"/>
              <a:defRPr/>
            </a:pPr>
            <a:r>
              <a:rPr lang="en-US" sz="2400" dirty="0">
                <a:solidFill>
                  <a:srgbClr val="000000"/>
                </a:solidFill>
                <a:latin typeface="Calibri" panose="020F0502020204030204" pitchFamily="34" charset="0"/>
                <a:cs typeface="Tahoma" pitchFamily="34" charset="0"/>
              </a:rPr>
              <a:t>Disfiguration </a:t>
            </a:r>
            <a:r>
              <a:rPr lang="en-US" sz="2400" dirty="0">
                <a:solidFill>
                  <a:srgbClr val="000000"/>
                </a:solidFill>
                <a:latin typeface="Calibri" panose="020F0502020204030204" pitchFamily="34" charset="0"/>
                <a:cs typeface="Tahoma" pitchFamily="34" charset="0"/>
              </a:rPr>
              <a:t>is often extreme with complete destruction of the </a:t>
            </a:r>
          </a:p>
          <a:p>
            <a:pPr marL="1257300" lvl="2" indent="-342900" eaLnBrk="0" fontAlgn="base" hangingPunct="0">
              <a:spcBef>
                <a:spcPct val="0"/>
              </a:spcBef>
              <a:spcAft>
                <a:spcPct val="0"/>
              </a:spcAft>
              <a:buFont typeface="Wingdings" panose="05000000000000000000" pitchFamily="2" charset="2"/>
              <a:buChar char="ü"/>
              <a:defRPr/>
            </a:pPr>
            <a:r>
              <a:rPr lang="en-US" sz="2400" dirty="0">
                <a:solidFill>
                  <a:srgbClr val="000000"/>
                </a:solidFill>
                <a:latin typeface="Calibri" panose="020F0502020204030204" pitchFamily="34" charset="0"/>
                <a:cs typeface="Tahoma" pitchFamily="34" charset="0"/>
              </a:rPr>
              <a:t>nasal septum, perforation of the palate  and damage of the tissues of the lips and </a:t>
            </a:r>
            <a:r>
              <a:rPr lang="en-US" sz="2400" dirty="0">
                <a:solidFill>
                  <a:srgbClr val="000000"/>
                </a:solidFill>
                <a:latin typeface="Calibri" panose="020F0502020204030204" pitchFamily="34" charset="0"/>
                <a:cs typeface="Tahoma" pitchFamily="34" charset="0"/>
              </a:rPr>
              <a:t>larynx</a:t>
            </a:r>
          </a:p>
          <a:p>
            <a:pPr marL="1257300" lvl="2" indent="-342900" eaLnBrk="0" fontAlgn="base" hangingPunct="0">
              <a:spcBef>
                <a:spcPct val="0"/>
              </a:spcBef>
              <a:spcAft>
                <a:spcPct val="0"/>
              </a:spcAft>
              <a:buFont typeface="Wingdings" panose="05000000000000000000" pitchFamily="2" charset="2"/>
              <a:buChar char="ü"/>
              <a:defRPr/>
            </a:pPr>
            <a:r>
              <a:rPr lang="en-US" altLang="en-US" sz="2400" dirty="0">
                <a:solidFill>
                  <a:srgbClr val="000066"/>
                </a:solidFill>
              </a:rPr>
              <a:t>'tapir' nose</a:t>
            </a:r>
          </a:p>
          <a:p>
            <a:pPr marL="1257300" lvl="2" indent="-342900" eaLnBrk="0" fontAlgn="base" hangingPunct="0">
              <a:spcBef>
                <a:spcPct val="0"/>
              </a:spcBef>
              <a:spcAft>
                <a:spcPct val="0"/>
              </a:spcAft>
              <a:buFont typeface="Wingdings" panose="05000000000000000000" pitchFamily="2" charset="2"/>
              <a:buChar char="ü"/>
              <a:defRPr/>
            </a:pPr>
            <a:endParaRPr lang="en-US" sz="2400" dirty="0">
              <a:solidFill>
                <a:srgbClr val="FF0000"/>
              </a:solidFill>
              <a:latin typeface="Calibri" panose="020F0502020204030204" pitchFamily="34" charset="0"/>
              <a:cs typeface="Tahoma" pitchFamily="34" charset="0"/>
            </a:endParaRPr>
          </a:p>
          <a:p>
            <a:pPr marL="342900" indent="-342900" eaLnBrk="0" fontAlgn="base" hangingPunct="0">
              <a:spcBef>
                <a:spcPct val="0"/>
              </a:spcBef>
              <a:spcAft>
                <a:spcPct val="0"/>
              </a:spcAft>
              <a:buFont typeface="Wingdings" panose="05000000000000000000" pitchFamily="2" charset="2"/>
              <a:buChar char="Ø"/>
              <a:defRPr/>
            </a:pPr>
            <a:endParaRPr lang="en-US" sz="2400" dirty="0">
              <a:solidFill>
                <a:srgbClr val="000000"/>
              </a:solidFill>
              <a:latin typeface="Calibri" panose="020F0502020204030204" pitchFamily="34" charset="0"/>
              <a:cs typeface="Tahoma" pitchFamily="34" charset="0"/>
            </a:endParaRPr>
          </a:p>
          <a:p>
            <a:pPr marL="684213" lvl="1" indent="-342900" eaLnBrk="0" fontAlgn="base" hangingPunct="0">
              <a:spcBef>
                <a:spcPct val="0"/>
              </a:spcBef>
              <a:spcAft>
                <a:spcPct val="0"/>
              </a:spcAft>
              <a:buFont typeface="Wingdings" panose="05000000000000000000" pitchFamily="2" charset="2"/>
              <a:buChar char="Ø"/>
              <a:defRPr/>
            </a:pPr>
            <a:endParaRPr lang="en-US" sz="2400" dirty="0">
              <a:solidFill>
                <a:srgbClr val="000000"/>
              </a:solidFill>
              <a:latin typeface="Calibri" panose="020F0502020204030204" pitchFamily="34" charset="0"/>
              <a:cs typeface="Arial" charset="0"/>
            </a:endParaRPr>
          </a:p>
        </p:txBody>
      </p:sp>
      <p:sp>
        <p:nvSpPr>
          <p:cNvPr id="256005" name="Rectangle 4"/>
          <p:cNvSpPr>
            <a:spLocks noChangeArrowheads="1"/>
          </p:cNvSpPr>
          <p:nvPr/>
        </p:nvSpPr>
        <p:spPr bwMode="auto">
          <a:xfrm>
            <a:off x="1677916" y="0"/>
            <a:ext cx="53595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en-US" sz="3200" b="1" dirty="0" err="1">
                <a:solidFill>
                  <a:srgbClr val="000000">
                    <a:lumMod val="95000"/>
                    <a:lumOff val="5000"/>
                  </a:srgbClr>
                </a:solidFill>
                <a:latin typeface="Calibri" panose="020F0502020204030204" pitchFamily="34" charset="0"/>
                <a:cs typeface="Tahoma" pitchFamily="34" charset="0"/>
              </a:rPr>
              <a:t>Mucocutaneous</a:t>
            </a:r>
            <a:r>
              <a:rPr lang="en-US" sz="3200" b="1" dirty="0">
                <a:solidFill>
                  <a:srgbClr val="000000">
                    <a:lumMod val="95000"/>
                    <a:lumOff val="5000"/>
                  </a:srgbClr>
                </a:solidFill>
                <a:latin typeface="Calibri" panose="020F0502020204030204" pitchFamily="34" charset="0"/>
                <a:cs typeface="Tahoma" pitchFamily="34" charset="0"/>
              </a:rPr>
              <a:t> Leishmaniasis</a:t>
            </a:r>
          </a:p>
        </p:txBody>
      </p:sp>
      <p:pic>
        <p:nvPicPr>
          <p:cNvPr id="8" name="Picture 5" descr="leish12"/>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304800" y="3152633"/>
            <a:ext cx="3366448" cy="299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0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316405"/>
            <a:ext cx="3631442" cy="292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74404586-C910-4ED2-AF6D-7EFE4F1E96CC}" type="slidenum">
              <a:rPr lang="en-US" smtClean="0">
                <a:solidFill>
                  <a:srgbClr val="000000"/>
                </a:solidFill>
              </a:rPr>
              <a:pPr/>
              <a:t>109</a:t>
            </a:fld>
            <a:endParaRPr lang="en-US">
              <a:solidFill>
                <a:srgbClr val="000000"/>
              </a:solidFill>
            </a:endParaRPr>
          </a:p>
        </p:txBody>
      </p:sp>
    </p:spTree>
    <p:extLst>
      <p:ext uri="{BB962C8B-B14F-4D97-AF65-F5344CB8AC3E}">
        <p14:creationId xmlns:p14="http://schemas.microsoft.com/office/powerpoint/2010/main" val="34526094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3"/>
          <p:cNvSpPr>
            <a:spLocks noGrp="1" noChangeArrowheads="1"/>
          </p:cNvSpPr>
          <p:nvPr>
            <p:ph idx="1"/>
          </p:nvPr>
        </p:nvSpPr>
        <p:spPr>
          <a:xfrm>
            <a:off x="685800" y="457200"/>
            <a:ext cx="7772400" cy="5638800"/>
          </a:xfrm>
        </p:spPr>
        <p:txBody>
          <a:bodyPr/>
          <a:lstStyle/>
          <a:p>
            <a:pPr eaLnBrk="1" hangingPunct="1">
              <a:buFont typeface="Wingdings" panose="05000000000000000000" pitchFamily="2" charset="2"/>
              <a:buChar char="Ø"/>
            </a:pPr>
            <a:r>
              <a:rPr lang="en-US" sz="2800" dirty="0" smtClean="0"/>
              <a:t>Cyst survive</a:t>
            </a:r>
          </a:p>
          <a:p>
            <a:pPr lvl="1" eaLnBrk="1" hangingPunct="1"/>
            <a:r>
              <a:rPr lang="en-US" dirty="0" smtClean="0"/>
              <a:t>cool, moist conditions</a:t>
            </a:r>
          </a:p>
          <a:p>
            <a:pPr lvl="2" eaLnBrk="1" hangingPunct="1"/>
            <a:r>
              <a:rPr lang="en-US" sz="2800" dirty="0" smtClean="0"/>
              <a:t>for long periods </a:t>
            </a:r>
          </a:p>
          <a:p>
            <a:pPr lvl="1" eaLnBrk="1" hangingPunct="1"/>
            <a:r>
              <a:rPr lang="en-US" dirty="0" smtClean="0"/>
              <a:t>in cold water:</a:t>
            </a:r>
          </a:p>
          <a:p>
            <a:pPr lvl="2" eaLnBrk="1" hangingPunct="1"/>
            <a:r>
              <a:rPr lang="en-US" sz="2800" dirty="0" smtClean="0"/>
              <a:t>2 months at 8°C</a:t>
            </a:r>
          </a:p>
          <a:p>
            <a:pPr lvl="2" eaLnBrk="1" hangingPunct="1"/>
            <a:r>
              <a:rPr lang="en-US" sz="2800" dirty="0" smtClean="0"/>
              <a:t>1 month at 21°C</a:t>
            </a:r>
          </a:p>
          <a:p>
            <a:pPr eaLnBrk="1" hangingPunct="1">
              <a:buFont typeface="Wingdings" panose="05000000000000000000" pitchFamily="2" charset="2"/>
              <a:buChar char="Ø"/>
            </a:pPr>
            <a:r>
              <a:rPr lang="en-US" sz="2800" dirty="0" smtClean="0"/>
              <a:t>Some cysts can survive </a:t>
            </a:r>
            <a:r>
              <a:rPr lang="en-US" sz="2800" dirty="0" smtClean="0">
                <a:solidFill>
                  <a:srgbClr val="00B050"/>
                </a:solidFill>
              </a:rPr>
              <a:t>–13°C </a:t>
            </a:r>
            <a:r>
              <a:rPr lang="en-US" sz="2800" dirty="0" smtClean="0"/>
              <a:t>for 2 weeks</a:t>
            </a:r>
          </a:p>
          <a:p>
            <a:pPr eaLnBrk="1" hangingPunct="1">
              <a:buFont typeface="Wingdings" panose="05000000000000000000" pitchFamily="2" charset="2"/>
              <a:buChar char="Ø"/>
            </a:pPr>
            <a:r>
              <a:rPr lang="en-US" sz="2800" dirty="0" smtClean="0"/>
              <a:t>Relatively resistant to chlorination, particularly if the water is cold </a:t>
            </a:r>
          </a:p>
          <a:p>
            <a:pPr eaLnBrk="1" hangingPunct="1">
              <a:buFont typeface="Wingdings" panose="05000000000000000000" pitchFamily="2" charset="2"/>
              <a:buChar char="Ø"/>
            </a:pPr>
            <a:r>
              <a:rPr lang="en-US" sz="2800" dirty="0" smtClean="0"/>
              <a:t>The amount of chlorine in drinking water is not sufficient to kill </a:t>
            </a:r>
            <a:r>
              <a:rPr lang="en-US" sz="2800" i="1" dirty="0" smtClean="0"/>
              <a:t>G. </a:t>
            </a:r>
            <a:r>
              <a:rPr lang="en-US" sz="2800" i="1" dirty="0" err="1" smtClean="0"/>
              <a:t>lamblia</a:t>
            </a:r>
            <a:endParaRPr lang="en-US" sz="2800" dirty="0" smtClean="0"/>
          </a:p>
          <a:p>
            <a:pPr eaLnBrk="1" hangingPunct="1"/>
            <a:endParaRPr lang="en-US" sz="2800" dirty="0" smtClean="0"/>
          </a:p>
        </p:txBody>
      </p:sp>
      <p:sp>
        <p:nvSpPr>
          <p:cNvPr id="20275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D7C0CE6-A079-4DA1-B34B-A2BD62142F34}" type="slidenum">
              <a:rPr lang="en-US" sz="1400">
                <a:solidFill>
                  <a:srgbClr val="000000"/>
                </a:solidFill>
              </a:rPr>
              <a:pPr/>
              <a:t>11</a:t>
            </a:fld>
            <a:endParaRPr lang="en-US" sz="1400">
              <a:solidFill>
                <a:srgbClr val="000000"/>
              </a:solidFill>
            </a:endParaRPr>
          </a:p>
        </p:txBody>
      </p:sp>
      <p:sp>
        <p:nvSpPr>
          <p:cNvPr id="20275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C2686F8-DA4C-43F3-A41A-C9D73F10F784}" type="datetime1">
              <a:rPr lang="en-US" sz="1400" smtClean="0">
                <a:solidFill>
                  <a:srgbClr val="000000"/>
                </a:solidFill>
              </a:rPr>
              <a:pPr/>
              <a:t>5/21/2020</a:t>
            </a:fld>
            <a:endParaRPr lang="en-US" sz="1400" smtClean="0">
              <a:solidFill>
                <a:srgbClr val="000000"/>
              </a:solidFill>
            </a:endParaRPr>
          </a:p>
        </p:txBody>
      </p:sp>
    </p:spTree>
    <p:extLst>
      <p:ext uri="{BB962C8B-B14F-4D97-AF65-F5344CB8AC3E}">
        <p14:creationId xmlns:p14="http://schemas.microsoft.com/office/powerpoint/2010/main" val="145777766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Text Box 3"/>
          <p:cNvSpPr txBox="1">
            <a:spLocks noChangeArrowheads="1"/>
          </p:cNvSpPr>
          <p:nvPr/>
        </p:nvSpPr>
        <p:spPr bwMode="auto">
          <a:xfrm>
            <a:off x="297921" y="985421"/>
            <a:ext cx="8642879" cy="6001643"/>
          </a:xfrm>
          <a:prstGeom prst="rect">
            <a:avLst/>
          </a:prstGeom>
          <a:noFill/>
          <a:ln w="9525">
            <a:noFill/>
            <a:miter lim="800000"/>
            <a:headEnd/>
            <a:tailEnd/>
          </a:ln>
        </p:spPr>
        <p:txBody>
          <a:bodyPr wrap="square">
            <a:spAutoFit/>
          </a:bodyPr>
          <a:lstStyle/>
          <a:p>
            <a:pPr marL="342900" indent="-342900">
              <a:spcBef>
                <a:spcPct val="0"/>
              </a:spcBef>
              <a:buFont typeface="Wingdings" panose="05000000000000000000" pitchFamily="2" charset="2"/>
              <a:buChar char="Ø"/>
            </a:pPr>
            <a:r>
              <a:rPr lang="en-US" altLang="en-US" sz="2400" dirty="0">
                <a:solidFill>
                  <a:srgbClr val="000000"/>
                </a:solidFill>
                <a:latin typeface="Calibri" panose="020F0502020204030204" pitchFamily="34" charset="0"/>
              </a:rPr>
              <a:t>Caused </a:t>
            </a:r>
            <a:r>
              <a:rPr lang="en-US" altLang="en-US" sz="2400" dirty="0">
                <a:solidFill>
                  <a:srgbClr val="000000"/>
                </a:solidFill>
                <a:latin typeface="Calibri" panose="020F0502020204030204" pitchFamily="34" charset="0"/>
              </a:rPr>
              <a:t>by the </a:t>
            </a:r>
            <a:r>
              <a:rPr lang="en-US" altLang="en-US" sz="2400" i="1" dirty="0">
                <a:solidFill>
                  <a:srgbClr val="000000"/>
                </a:solidFill>
                <a:latin typeface="Calibri" panose="020F0502020204030204" pitchFamily="34" charset="0"/>
              </a:rPr>
              <a:t>Leishmania donovani </a:t>
            </a:r>
            <a:r>
              <a:rPr lang="en-US" altLang="en-US" sz="2400" dirty="0">
                <a:solidFill>
                  <a:srgbClr val="000000"/>
                </a:solidFill>
                <a:latin typeface="Calibri" panose="020F0502020204030204" pitchFamily="34" charset="0"/>
              </a:rPr>
              <a:t>complex,</a:t>
            </a:r>
          </a:p>
          <a:p>
            <a:pPr lvl="2">
              <a:spcBef>
                <a:spcPct val="0"/>
              </a:spcBef>
              <a:buFont typeface="Wingdings" panose="05000000000000000000" pitchFamily="2" charset="2"/>
              <a:buChar char="ü"/>
            </a:pPr>
            <a:r>
              <a:rPr lang="en-US" altLang="en-US" sz="2400" dirty="0">
                <a:solidFill>
                  <a:srgbClr val="000000"/>
                </a:solidFill>
                <a:latin typeface="Calibri" panose="020F0502020204030204" pitchFamily="34" charset="0"/>
              </a:rPr>
              <a:t>  </a:t>
            </a:r>
            <a:r>
              <a:rPr lang="en-US" altLang="en-US" sz="2400" i="1" dirty="0">
                <a:solidFill>
                  <a:srgbClr val="000000"/>
                </a:solidFill>
                <a:latin typeface="Calibri" panose="020F0502020204030204" pitchFamily="34" charset="0"/>
              </a:rPr>
              <a:t>Leishmania  donovani</a:t>
            </a:r>
          </a:p>
          <a:p>
            <a:pPr lvl="2">
              <a:spcBef>
                <a:spcPct val="0"/>
              </a:spcBef>
              <a:buFont typeface="Wingdings" panose="05000000000000000000" pitchFamily="2" charset="2"/>
              <a:buChar char="ü"/>
            </a:pPr>
            <a:r>
              <a:rPr lang="en-US" altLang="en-US" sz="2400" i="1" dirty="0">
                <a:solidFill>
                  <a:srgbClr val="000000"/>
                </a:solidFill>
                <a:latin typeface="Calibri" panose="020F0502020204030204" pitchFamily="34" charset="0"/>
              </a:rPr>
              <a:t>L. </a:t>
            </a:r>
            <a:r>
              <a:rPr lang="en-US" altLang="en-US" sz="2400" i="1" dirty="0" err="1">
                <a:solidFill>
                  <a:srgbClr val="000000"/>
                </a:solidFill>
                <a:latin typeface="Calibri" panose="020F0502020204030204" pitchFamily="34" charset="0"/>
              </a:rPr>
              <a:t>infantum</a:t>
            </a:r>
            <a:endParaRPr lang="en-US" altLang="en-US" sz="2400" i="1" dirty="0">
              <a:solidFill>
                <a:srgbClr val="000000"/>
              </a:solidFill>
              <a:latin typeface="Calibri" panose="020F0502020204030204" pitchFamily="34" charset="0"/>
            </a:endParaRPr>
          </a:p>
          <a:p>
            <a:pPr lvl="2">
              <a:spcBef>
                <a:spcPct val="0"/>
              </a:spcBef>
              <a:buFont typeface="Wingdings" panose="05000000000000000000" pitchFamily="2" charset="2"/>
              <a:buChar char="ü"/>
            </a:pPr>
            <a:r>
              <a:rPr lang="en-US" altLang="en-US" sz="2400" i="1" dirty="0">
                <a:solidFill>
                  <a:srgbClr val="000000"/>
                </a:solidFill>
                <a:latin typeface="Calibri" panose="020F0502020204030204" pitchFamily="34" charset="0"/>
              </a:rPr>
              <a:t>L. </a:t>
            </a:r>
            <a:r>
              <a:rPr lang="en-US" altLang="en-US" sz="2400" i="1" dirty="0" err="1">
                <a:solidFill>
                  <a:srgbClr val="000000"/>
                </a:solidFill>
                <a:latin typeface="Calibri" panose="020F0502020204030204" pitchFamily="34" charset="0"/>
              </a:rPr>
              <a:t>chagasi</a:t>
            </a:r>
            <a:r>
              <a:rPr lang="en-US" altLang="en-US" sz="2400" dirty="0">
                <a:solidFill>
                  <a:srgbClr val="000000"/>
                </a:solidFill>
                <a:latin typeface="Calibri" panose="020F0502020204030204" pitchFamily="34" charset="0"/>
              </a:rPr>
              <a:t> </a:t>
            </a:r>
            <a:endParaRPr lang="en-US" sz="2400" dirty="0">
              <a:solidFill>
                <a:srgbClr val="000000"/>
              </a:solidFill>
              <a:latin typeface="Calibri" panose="020F0502020204030204" pitchFamily="34" charset="0"/>
              <a:cs typeface="Tahoma" pitchFamily="34" charset="0"/>
            </a:endParaRPr>
          </a:p>
          <a:p>
            <a:pPr marL="342900" indent="-342900" eaLnBrk="0" fontAlgn="base" hangingPunct="0">
              <a:spcBef>
                <a:spcPct val="0"/>
              </a:spcBef>
              <a:spcAft>
                <a:spcPct val="0"/>
              </a:spcAft>
              <a:buFont typeface="Wingdings" panose="05000000000000000000" pitchFamily="2" charset="2"/>
              <a:buChar char="Ø"/>
              <a:defRPr/>
            </a:pPr>
            <a:r>
              <a:rPr lang="en-US" sz="2400" dirty="0" err="1">
                <a:solidFill>
                  <a:srgbClr val="000000"/>
                </a:solidFill>
                <a:latin typeface="Calibri" panose="020F0502020204030204" pitchFamily="34" charset="0"/>
                <a:cs typeface="Tahoma" pitchFamily="34" charset="0"/>
              </a:rPr>
              <a:t>Reticulo</a:t>
            </a:r>
            <a:r>
              <a:rPr lang="en-US" sz="2400" dirty="0">
                <a:solidFill>
                  <a:srgbClr val="000000"/>
                </a:solidFill>
                <a:latin typeface="Calibri" panose="020F0502020204030204" pitchFamily="34" charset="0"/>
                <a:cs typeface="Tahoma" pitchFamily="34" charset="0"/>
              </a:rPr>
              <a:t> </a:t>
            </a:r>
            <a:r>
              <a:rPr lang="en-US" sz="2400" dirty="0">
                <a:solidFill>
                  <a:srgbClr val="000000"/>
                </a:solidFill>
                <a:latin typeface="Calibri" panose="020F0502020204030204" pitchFamily="34" charset="0"/>
                <a:cs typeface="Tahoma" pitchFamily="34" charset="0"/>
              </a:rPr>
              <a:t>endothelial system affected</a:t>
            </a:r>
          </a:p>
          <a:p>
            <a:pPr marL="684212" lvl="1" indent="-342900" eaLnBrk="0" fontAlgn="base" hangingPunct="0">
              <a:spcBef>
                <a:spcPct val="0"/>
              </a:spcBef>
              <a:spcAft>
                <a:spcPct val="0"/>
              </a:spcAft>
              <a:buFont typeface="Wingdings" panose="05000000000000000000" pitchFamily="2" charset="2"/>
              <a:buChar char="ü"/>
              <a:defRPr/>
            </a:pPr>
            <a:r>
              <a:rPr lang="en-US" sz="2400" dirty="0">
                <a:solidFill>
                  <a:srgbClr val="FF0000"/>
                </a:solidFill>
                <a:latin typeface="Calibri" panose="020F0502020204030204" pitchFamily="34" charset="0"/>
                <a:cs typeface="Tahoma" pitchFamily="34" charset="0"/>
              </a:rPr>
              <a:t>spleen, liver, bone marrow, lymph nodes</a:t>
            </a:r>
          </a:p>
          <a:p>
            <a:pPr marL="227012" indent="-342900" eaLnBrk="0" fontAlgn="base" hangingPunct="0">
              <a:spcBef>
                <a:spcPct val="0"/>
              </a:spcBef>
              <a:spcAft>
                <a:spcPct val="0"/>
              </a:spcAft>
              <a:buFont typeface="Wingdings" panose="05000000000000000000" pitchFamily="2" charset="2"/>
              <a:buChar char="Ø"/>
              <a:defRPr/>
            </a:pPr>
            <a:r>
              <a:rPr lang="en-US" altLang="en-US" sz="2400" dirty="0">
                <a:solidFill>
                  <a:srgbClr val="000000"/>
                </a:solidFill>
                <a:latin typeface="Calibri" panose="020F0502020204030204" pitchFamily="34" charset="0"/>
              </a:rPr>
              <a:t>Onset </a:t>
            </a:r>
            <a:r>
              <a:rPr lang="en-US" altLang="en-US" sz="2400" dirty="0">
                <a:solidFill>
                  <a:srgbClr val="000000"/>
                </a:solidFill>
                <a:latin typeface="Calibri" panose="020F0502020204030204" pitchFamily="34" charset="0"/>
              </a:rPr>
              <a:t>is generally </a:t>
            </a:r>
            <a:r>
              <a:rPr lang="en-US" altLang="en-US" sz="2400" dirty="0">
                <a:solidFill>
                  <a:srgbClr val="000000"/>
                </a:solidFill>
                <a:latin typeface="Calibri" panose="020F0502020204030204" pitchFamily="34" charset="0"/>
              </a:rPr>
              <a:t>insidious</a:t>
            </a:r>
            <a:endParaRPr lang="en-US" sz="2400" dirty="0">
              <a:solidFill>
                <a:srgbClr val="000000"/>
              </a:solidFill>
              <a:latin typeface="Calibri" panose="020F0502020204030204" pitchFamily="34" charset="0"/>
              <a:cs typeface="Tahoma" pitchFamily="34" charset="0"/>
            </a:endParaRPr>
          </a:p>
          <a:p>
            <a:pPr marL="342900" indent="-342900" eaLnBrk="0" fontAlgn="base" hangingPunct="0">
              <a:spcBef>
                <a:spcPct val="0"/>
              </a:spcBef>
              <a:spcAft>
                <a:spcPct val="0"/>
              </a:spcAft>
              <a:buFont typeface="Wingdings" panose="05000000000000000000" pitchFamily="2" charset="2"/>
              <a:buChar char="Ø"/>
              <a:defRPr/>
            </a:pPr>
            <a:r>
              <a:rPr lang="en-US" sz="2400" dirty="0">
                <a:solidFill>
                  <a:srgbClr val="000000"/>
                </a:solidFill>
                <a:latin typeface="Calibri" panose="020F0502020204030204" pitchFamily="34" charset="0"/>
                <a:cs typeface="Tahoma" pitchFamily="34" charset="0"/>
              </a:rPr>
              <a:t>The disease may be asymptomatic and self-resolving but usually runs </a:t>
            </a:r>
            <a:r>
              <a:rPr lang="en-US" sz="2400" dirty="0">
                <a:solidFill>
                  <a:srgbClr val="FF0000"/>
                </a:solidFill>
                <a:latin typeface="Calibri" panose="020F0502020204030204" pitchFamily="34" charset="0"/>
                <a:cs typeface="Tahoma" pitchFamily="34" charset="0"/>
              </a:rPr>
              <a:t>a chronic course </a:t>
            </a:r>
            <a:r>
              <a:rPr lang="en-US" sz="2400" dirty="0">
                <a:solidFill>
                  <a:srgbClr val="000000"/>
                </a:solidFill>
                <a:latin typeface="Calibri" panose="020F0502020204030204" pitchFamily="34" charset="0"/>
                <a:cs typeface="Tahoma" pitchFamily="34" charset="0"/>
              </a:rPr>
              <a:t>and may be fatal without treatment</a:t>
            </a:r>
          </a:p>
          <a:p>
            <a:pPr marL="342900" indent="-342900" eaLnBrk="0" fontAlgn="base" hangingPunct="0">
              <a:spcBef>
                <a:spcPct val="0"/>
              </a:spcBef>
              <a:spcAft>
                <a:spcPct val="0"/>
              </a:spcAft>
              <a:buFont typeface="Wingdings" panose="05000000000000000000" pitchFamily="2" charset="2"/>
              <a:buChar char="Ø"/>
              <a:defRPr/>
            </a:pPr>
            <a:r>
              <a:rPr lang="en-US" sz="2400" dirty="0">
                <a:solidFill>
                  <a:srgbClr val="000000"/>
                </a:solidFill>
                <a:latin typeface="Calibri" panose="020F0502020204030204" pitchFamily="34" charset="0"/>
                <a:cs typeface="Tahoma" pitchFamily="34" charset="0"/>
              </a:rPr>
              <a:t>Untreated </a:t>
            </a:r>
            <a:r>
              <a:rPr lang="en-US" sz="2400" dirty="0">
                <a:solidFill>
                  <a:srgbClr val="000000"/>
                </a:solidFill>
                <a:latin typeface="Calibri" panose="020F0502020204030204" pitchFamily="34" charset="0"/>
                <a:cs typeface="Tahoma" pitchFamily="34" charset="0"/>
              </a:rPr>
              <a:t>VL carries have progressive disease</a:t>
            </a:r>
          </a:p>
          <a:p>
            <a:pPr marL="684212" lvl="1" indent="-342900" eaLnBrk="0" fontAlgn="base" hangingPunct="0">
              <a:spcBef>
                <a:spcPct val="0"/>
              </a:spcBef>
              <a:spcAft>
                <a:spcPct val="0"/>
              </a:spcAft>
              <a:buFont typeface="Wingdings" panose="05000000000000000000" pitchFamily="2" charset="2"/>
              <a:buChar char="ü"/>
              <a:defRPr/>
            </a:pPr>
            <a:r>
              <a:rPr lang="en-US" sz="2400" dirty="0">
                <a:solidFill>
                  <a:srgbClr val="FF0000"/>
                </a:solidFill>
                <a:latin typeface="Calibri" panose="020F0502020204030204" pitchFamily="34" charset="0"/>
                <a:cs typeface="Tahoma" pitchFamily="34" charset="0"/>
              </a:rPr>
              <a:t>75-95% </a:t>
            </a:r>
            <a:r>
              <a:rPr lang="en-US" sz="2400" dirty="0">
                <a:solidFill>
                  <a:srgbClr val="FF0000"/>
                </a:solidFill>
                <a:latin typeface="Calibri" panose="020F0502020204030204" pitchFamily="34" charset="0"/>
                <a:cs typeface="Tahoma" pitchFamily="34" charset="0"/>
              </a:rPr>
              <a:t>mortality</a:t>
            </a:r>
          </a:p>
          <a:p>
            <a:pPr marL="227012" indent="-342900" eaLnBrk="0" fontAlgn="base" hangingPunct="0">
              <a:spcBef>
                <a:spcPct val="0"/>
              </a:spcBef>
              <a:spcAft>
                <a:spcPct val="0"/>
              </a:spcAft>
              <a:buFont typeface="Wingdings" panose="05000000000000000000" pitchFamily="2" charset="2"/>
              <a:buChar char="Ø"/>
              <a:defRPr/>
            </a:pPr>
            <a:r>
              <a:rPr lang="en-US" sz="2400" dirty="0">
                <a:solidFill>
                  <a:srgbClr val="000000"/>
                </a:solidFill>
                <a:latin typeface="Calibri" panose="020F0502020204030204" pitchFamily="34" charset="0"/>
                <a:cs typeface="Arial" charset="0"/>
              </a:rPr>
              <a:t>Death </a:t>
            </a:r>
            <a:r>
              <a:rPr lang="en-US" sz="2400" dirty="0">
                <a:solidFill>
                  <a:srgbClr val="000000"/>
                </a:solidFill>
                <a:latin typeface="Calibri" panose="020F0502020204030204" pitchFamily="34" charset="0"/>
                <a:cs typeface="Arial" charset="0"/>
              </a:rPr>
              <a:t>usually occurs because of </a:t>
            </a:r>
            <a:r>
              <a:rPr lang="en-US" sz="2400" dirty="0">
                <a:solidFill>
                  <a:srgbClr val="FF0000"/>
                </a:solidFill>
                <a:latin typeface="Calibri" panose="020F0502020204030204" pitchFamily="34" charset="0"/>
                <a:cs typeface="Arial" charset="0"/>
              </a:rPr>
              <a:t>severe secondary bacterial infections in advanced </a:t>
            </a:r>
            <a:r>
              <a:rPr lang="en-US" sz="2400" dirty="0">
                <a:solidFill>
                  <a:srgbClr val="FF0000"/>
                </a:solidFill>
                <a:latin typeface="Calibri" panose="020F0502020204030204" pitchFamily="34" charset="0"/>
                <a:cs typeface="Arial" charset="0"/>
              </a:rPr>
              <a:t>disease</a:t>
            </a:r>
          </a:p>
          <a:p>
            <a:pPr marL="227012" indent="-342900" eaLnBrk="0" fontAlgn="base" hangingPunct="0">
              <a:spcBef>
                <a:spcPct val="0"/>
              </a:spcBef>
              <a:spcAft>
                <a:spcPct val="0"/>
              </a:spcAft>
              <a:buFont typeface="Wingdings" panose="05000000000000000000" pitchFamily="2" charset="2"/>
              <a:buChar char="Ø"/>
              <a:defRPr/>
            </a:pPr>
            <a:r>
              <a:rPr lang="en-US" altLang="en-US" sz="2400" dirty="0">
                <a:solidFill>
                  <a:srgbClr val="000000"/>
                </a:solidFill>
                <a:latin typeface="Calibri" panose="020F0502020204030204" pitchFamily="34" charset="0"/>
              </a:rPr>
              <a:t> Pneumonia is the common complication </a:t>
            </a:r>
          </a:p>
          <a:p>
            <a:pPr marL="227012" indent="-342900" eaLnBrk="0" fontAlgn="base" hangingPunct="0">
              <a:spcBef>
                <a:spcPct val="0"/>
              </a:spcBef>
              <a:spcAft>
                <a:spcPct val="0"/>
              </a:spcAft>
              <a:buFont typeface="Wingdings" panose="05000000000000000000" pitchFamily="2" charset="2"/>
              <a:buChar char="Ø"/>
              <a:defRPr/>
            </a:pPr>
            <a:endParaRPr lang="en-US" sz="2400" dirty="0">
              <a:solidFill>
                <a:srgbClr val="FF0000"/>
              </a:solidFill>
              <a:latin typeface="Calibri" panose="020F0502020204030204" pitchFamily="34" charset="0"/>
              <a:cs typeface="Arial" charset="0"/>
            </a:endParaRPr>
          </a:p>
          <a:p>
            <a:pPr marL="517525" lvl="1" indent="-176213" eaLnBrk="0" fontAlgn="base" hangingPunct="0">
              <a:spcBef>
                <a:spcPct val="0"/>
              </a:spcBef>
              <a:spcAft>
                <a:spcPct val="0"/>
              </a:spcAft>
              <a:buFontTx/>
              <a:buChar char="•"/>
              <a:defRPr/>
            </a:pPr>
            <a:endParaRPr lang="en-US" sz="2400" dirty="0">
              <a:solidFill>
                <a:srgbClr val="FF0000"/>
              </a:solidFill>
              <a:latin typeface="Calibri" panose="020F0502020204030204" pitchFamily="34" charset="0"/>
              <a:cs typeface="Tahoma" pitchFamily="34" charset="0"/>
            </a:endParaRPr>
          </a:p>
        </p:txBody>
      </p:sp>
      <p:sp>
        <p:nvSpPr>
          <p:cNvPr id="5" name="Text Box 2"/>
          <p:cNvSpPr txBox="1">
            <a:spLocks noChangeArrowheads="1"/>
          </p:cNvSpPr>
          <p:nvPr/>
        </p:nvSpPr>
        <p:spPr bwMode="auto">
          <a:xfrm>
            <a:off x="1638300" y="330200"/>
            <a:ext cx="4686300" cy="58420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defRPr/>
            </a:pPr>
            <a:r>
              <a:rPr lang="en-US" sz="3200" b="1" dirty="0">
                <a:solidFill>
                  <a:srgbClr val="000000">
                    <a:lumMod val="95000"/>
                    <a:lumOff val="5000"/>
                  </a:srgbClr>
                </a:solidFill>
                <a:latin typeface="Arial" panose="020B0604020202020204" pitchFamily="34" charset="0"/>
              </a:rPr>
              <a:t>Visceral </a:t>
            </a:r>
            <a:r>
              <a:rPr lang="en-US" sz="3200" b="1" dirty="0" err="1">
                <a:solidFill>
                  <a:srgbClr val="000000">
                    <a:lumMod val="95000"/>
                    <a:lumOff val="5000"/>
                  </a:srgbClr>
                </a:solidFill>
                <a:latin typeface="Arial" panose="020B0604020202020204" pitchFamily="34" charset="0"/>
              </a:rPr>
              <a:t>Leishmaniasis</a:t>
            </a:r>
            <a:endParaRPr lang="en-US" sz="3200" b="1" dirty="0">
              <a:solidFill>
                <a:srgbClr val="000000">
                  <a:lumMod val="95000"/>
                  <a:lumOff val="5000"/>
                </a:srgbClr>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74404586-C910-4ED2-AF6D-7EFE4F1E96CC}" type="slidenum">
              <a:rPr lang="en-US" smtClean="0">
                <a:solidFill>
                  <a:srgbClr val="000000"/>
                </a:solidFill>
              </a:rPr>
              <a:pPr/>
              <a:t>110</a:t>
            </a:fld>
            <a:endParaRPr lang="en-US">
              <a:solidFill>
                <a:srgbClr val="000000"/>
              </a:solidFill>
            </a:endParaRPr>
          </a:p>
        </p:txBody>
      </p:sp>
    </p:spTree>
    <p:extLst>
      <p:ext uri="{BB962C8B-B14F-4D97-AF65-F5344CB8AC3E}">
        <p14:creationId xmlns:p14="http://schemas.microsoft.com/office/powerpoint/2010/main" val="397087986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 Box 3"/>
          <p:cNvSpPr txBox="1">
            <a:spLocks noChangeArrowheads="1"/>
          </p:cNvSpPr>
          <p:nvPr/>
        </p:nvSpPr>
        <p:spPr bwMode="auto">
          <a:xfrm>
            <a:off x="3886200" y="990600"/>
            <a:ext cx="5257800" cy="5078313"/>
          </a:xfrm>
          <a:prstGeom prst="rect">
            <a:avLst/>
          </a:prstGeom>
          <a:noFill/>
          <a:ln w="9525">
            <a:noFill/>
            <a:miter lim="800000"/>
            <a:headEnd/>
            <a:tailEnd/>
          </a:ln>
        </p:spPr>
        <p:txBody>
          <a:bodyPr>
            <a:spAutoFit/>
          </a:bodyPr>
          <a:lstStyle/>
          <a:p>
            <a:pPr marL="457200" indent="-457200">
              <a:buFont typeface="Wingdings" panose="05000000000000000000" pitchFamily="2" charset="2"/>
              <a:buChar char="Ø"/>
              <a:defRPr/>
            </a:pPr>
            <a:r>
              <a:rPr lang="en-US" sz="2800" dirty="0">
                <a:solidFill>
                  <a:srgbClr val="000000">
                    <a:lumMod val="95000"/>
                    <a:lumOff val="5000"/>
                  </a:srgbClr>
                </a:solidFill>
                <a:latin typeface="Calibri" panose="020F0502020204030204" pitchFamily="34" charset="0"/>
              </a:rPr>
              <a:t>Incubation </a:t>
            </a:r>
            <a:r>
              <a:rPr lang="en-US" sz="2800" dirty="0">
                <a:solidFill>
                  <a:srgbClr val="000000">
                    <a:lumMod val="95000"/>
                    <a:lumOff val="5000"/>
                  </a:srgbClr>
                </a:solidFill>
                <a:latin typeface="Calibri" panose="020F0502020204030204" pitchFamily="34" charset="0"/>
              </a:rPr>
              <a:t>period</a:t>
            </a:r>
          </a:p>
          <a:p>
            <a:pPr marL="798512" lvl="1" indent="-457200">
              <a:buFont typeface="Wingdings" panose="05000000000000000000" pitchFamily="2" charset="2"/>
              <a:buChar char="ü"/>
              <a:defRPr/>
            </a:pPr>
            <a:r>
              <a:rPr lang="en-US" sz="2800" dirty="0">
                <a:solidFill>
                  <a:srgbClr val="000000">
                    <a:lumMod val="95000"/>
                    <a:lumOff val="5000"/>
                  </a:srgbClr>
                </a:solidFill>
                <a:latin typeface="Calibri" panose="020F0502020204030204" pitchFamily="34" charset="0"/>
              </a:rPr>
              <a:t>Generally </a:t>
            </a:r>
            <a:r>
              <a:rPr lang="en-US" sz="2800" dirty="0">
                <a:solidFill>
                  <a:srgbClr val="000000">
                    <a:lumMod val="95000"/>
                    <a:lumOff val="5000"/>
                  </a:srgbClr>
                </a:solidFill>
                <a:latin typeface="Calibri" panose="020F0502020204030204" pitchFamily="34" charset="0"/>
              </a:rPr>
              <a:t>2-6 </a:t>
            </a:r>
            <a:r>
              <a:rPr lang="en-US" sz="2800" dirty="0">
                <a:solidFill>
                  <a:srgbClr val="000000">
                    <a:lumMod val="95000"/>
                    <a:lumOff val="5000"/>
                  </a:srgbClr>
                </a:solidFill>
                <a:latin typeface="Calibri" panose="020F0502020204030204" pitchFamily="34" charset="0"/>
              </a:rPr>
              <a:t>months</a:t>
            </a:r>
          </a:p>
          <a:p>
            <a:pPr marL="798512" lvl="1" indent="-457200">
              <a:buFont typeface="Wingdings" panose="05000000000000000000" pitchFamily="2" charset="2"/>
              <a:buChar char="ü"/>
              <a:defRPr/>
            </a:pPr>
            <a:r>
              <a:rPr lang="en-US" sz="2800" dirty="0">
                <a:solidFill>
                  <a:srgbClr val="000000">
                    <a:lumMod val="95000"/>
                    <a:lumOff val="5000"/>
                  </a:srgbClr>
                </a:solidFill>
                <a:latin typeface="Calibri" panose="020F0502020204030204" pitchFamily="34" charset="0"/>
              </a:rPr>
              <a:t>Can </a:t>
            </a:r>
            <a:r>
              <a:rPr lang="en-US" sz="2800" dirty="0">
                <a:solidFill>
                  <a:srgbClr val="000000">
                    <a:lumMod val="95000"/>
                    <a:lumOff val="5000"/>
                  </a:srgbClr>
                </a:solidFill>
                <a:latin typeface="Calibri" panose="020F0502020204030204" pitchFamily="34" charset="0"/>
              </a:rPr>
              <a:t>range 10 days to years</a:t>
            </a:r>
            <a:endParaRPr lang="en-US" sz="2400" dirty="0">
              <a:solidFill>
                <a:srgbClr val="000000">
                  <a:lumMod val="95000"/>
                  <a:lumOff val="5000"/>
                </a:srgbClr>
              </a:solidFill>
              <a:latin typeface="Calibri" panose="020F0502020204030204" pitchFamily="34" charset="0"/>
              <a:cs typeface="Tahoma" pitchFamily="34" charset="0"/>
            </a:endParaRPr>
          </a:p>
          <a:p>
            <a:pPr marL="342900" indent="-342900" eaLnBrk="0" fontAlgn="base" hangingPunct="0">
              <a:spcBef>
                <a:spcPct val="0"/>
              </a:spcBef>
              <a:spcAft>
                <a:spcPct val="0"/>
              </a:spcAft>
              <a:buFont typeface="Wingdings" panose="05000000000000000000" pitchFamily="2" charset="2"/>
              <a:buChar char="Ø"/>
              <a:defRPr/>
            </a:pPr>
            <a:r>
              <a:rPr lang="en-US" sz="2400" dirty="0">
                <a:solidFill>
                  <a:srgbClr val="000000">
                    <a:lumMod val="95000"/>
                    <a:lumOff val="5000"/>
                  </a:srgbClr>
                </a:solidFill>
                <a:latin typeface="Calibri" panose="020F0502020204030204" pitchFamily="34" charset="0"/>
                <a:cs typeface="Tahoma" pitchFamily="34" charset="0"/>
              </a:rPr>
              <a:t>Fever</a:t>
            </a:r>
            <a:r>
              <a:rPr lang="en-US" sz="2400" dirty="0">
                <a:solidFill>
                  <a:srgbClr val="000000">
                    <a:lumMod val="95000"/>
                    <a:lumOff val="5000"/>
                  </a:srgbClr>
                </a:solidFill>
                <a:latin typeface="Calibri" panose="020F0502020204030204" pitchFamily="34" charset="0"/>
                <a:cs typeface="Tahoma" pitchFamily="34" charset="0"/>
              </a:rPr>
              <a:t>, malaise, weakness</a:t>
            </a:r>
          </a:p>
          <a:p>
            <a:pPr marL="342900" indent="-342900" eaLnBrk="0" fontAlgn="base" hangingPunct="0">
              <a:spcBef>
                <a:spcPct val="0"/>
              </a:spcBef>
              <a:spcAft>
                <a:spcPct val="0"/>
              </a:spcAft>
              <a:buFont typeface="Wingdings" panose="05000000000000000000" pitchFamily="2" charset="2"/>
              <a:buChar char="Ø"/>
              <a:defRPr/>
            </a:pPr>
            <a:r>
              <a:rPr lang="en-US" sz="2400" dirty="0">
                <a:solidFill>
                  <a:srgbClr val="000000">
                    <a:lumMod val="95000"/>
                    <a:lumOff val="5000"/>
                  </a:srgbClr>
                </a:solidFill>
                <a:latin typeface="Calibri" panose="020F0502020204030204" pitchFamily="34" charset="0"/>
                <a:cs typeface="Tahoma" pitchFamily="34" charset="0"/>
              </a:rPr>
              <a:t>Wasting </a:t>
            </a:r>
            <a:r>
              <a:rPr lang="en-US" sz="2400" dirty="0">
                <a:solidFill>
                  <a:srgbClr val="000000">
                    <a:lumMod val="95000"/>
                    <a:lumOff val="5000"/>
                  </a:srgbClr>
                </a:solidFill>
                <a:latin typeface="Calibri" panose="020F0502020204030204" pitchFamily="34" charset="0"/>
                <a:cs typeface="Tahoma" pitchFamily="34" charset="0"/>
              </a:rPr>
              <a:t>despite good appetite</a:t>
            </a:r>
          </a:p>
          <a:p>
            <a:pPr marL="342900" indent="-342900" eaLnBrk="0" fontAlgn="base" hangingPunct="0">
              <a:spcBef>
                <a:spcPct val="0"/>
              </a:spcBef>
              <a:spcAft>
                <a:spcPct val="0"/>
              </a:spcAft>
              <a:buFont typeface="Wingdings" panose="05000000000000000000" pitchFamily="2" charset="2"/>
              <a:buChar char="Ø"/>
              <a:defRPr/>
            </a:pPr>
            <a:r>
              <a:rPr lang="en-US" sz="2400" dirty="0" err="1">
                <a:solidFill>
                  <a:srgbClr val="000000">
                    <a:lumMod val="95000"/>
                    <a:lumOff val="5000"/>
                  </a:srgbClr>
                </a:solidFill>
                <a:latin typeface="Calibri" panose="020F0502020204030204" pitchFamily="34" charset="0"/>
                <a:cs typeface="Tahoma" pitchFamily="34" charset="0"/>
              </a:rPr>
              <a:t>Spleeno</a:t>
            </a:r>
            <a:r>
              <a:rPr lang="en-US" sz="2400" dirty="0">
                <a:solidFill>
                  <a:srgbClr val="000000">
                    <a:lumMod val="95000"/>
                    <a:lumOff val="5000"/>
                  </a:srgbClr>
                </a:solidFill>
                <a:latin typeface="Calibri" panose="020F0502020204030204" pitchFamily="34" charset="0"/>
                <a:cs typeface="Tahoma" pitchFamily="34" charset="0"/>
              </a:rPr>
              <a:t>- </a:t>
            </a:r>
            <a:r>
              <a:rPr lang="en-US" sz="2400" dirty="0">
                <a:solidFill>
                  <a:srgbClr val="000000">
                    <a:lumMod val="95000"/>
                    <a:lumOff val="5000"/>
                  </a:srgbClr>
                </a:solidFill>
                <a:latin typeface="Calibri" panose="020F0502020204030204" pitchFamily="34" charset="0"/>
                <a:cs typeface="Tahoma" pitchFamily="34" charset="0"/>
              </a:rPr>
              <a:t>and hepatomegaly, enlarged lymph nodes</a:t>
            </a:r>
          </a:p>
          <a:p>
            <a:pPr marL="342900" lvl="1" indent="-342900" eaLnBrk="0" fontAlgn="base" hangingPunct="0">
              <a:spcBef>
                <a:spcPct val="0"/>
              </a:spcBef>
              <a:spcAft>
                <a:spcPct val="0"/>
              </a:spcAft>
              <a:buFont typeface="Wingdings" panose="05000000000000000000" pitchFamily="2" charset="2"/>
              <a:buChar char="Ø"/>
              <a:defRPr/>
            </a:pPr>
            <a:r>
              <a:rPr lang="en-US" sz="2400" dirty="0">
                <a:solidFill>
                  <a:srgbClr val="000000"/>
                </a:solidFill>
                <a:latin typeface="Calibri" panose="020F0502020204030204" pitchFamily="34" charset="0"/>
                <a:cs typeface="Arial" charset="0"/>
              </a:rPr>
              <a:t>Epistaxis </a:t>
            </a:r>
            <a:r>
              <a:rPr lang="en-US" sz="2400" dirty="0">
                <a:solidFill>
                  <a:srgbClr val="000000"/>
                </a:solidFill>
                <a:latin typeface="Calibri" panose="020F0502020204030204" pitchFamily="34" charset="0"/>
                <a:cs typeface="Arial" charset="0"/>
              </a:rPr>
              <a:t>(nose bleeding) and bleeding of gums</a:t>
            </a:r>
          </a:p>
          <a:p>
            <a:pPr marL="342900" indent="-342900" eaLnBrk="0" fontAlgn="base" hangingPunct="0">
              <a:spcBef>
                <a:spcPct val="0"/>
              </a:spcBef>
              <a:spcAft>
                <a:spcPct val="0"/>
              </a:spcAft>
              <a:buFont typeface="Wingdings" panose="05000000000000000000" pitchFamily="2" charset="2"/>
              <a:buChar char="Ø"/>
              <a:defRPr/>
            </a:pPr>
            <a:r>
              <a:rPr lang="en-US" sz="2400" dirty="0">
                <a:solidFill>
                  <a:srgbClr val="000000">
                    <a:lumMod val="95000"/>
                    <a:lumOff val="5000"/>
                  </a:srgbClr>
                </a:solidFill>
                <a:latin typeface="Calibri" panose="020F0502020204030204" pitchFamily="34" charset="0"/>
                <a:cs typeface="Tahoma" pitchFamily="34" charset="0"/>
              </a:rPr>
              <a:t>Depressed </a:t>
            </a:r>
            <a:r>
              <a:rPr lang="en-US" sz="2400" b="1" u="sng" dirty="0">
                <a:solidFill>
                  <a:srgbClr val="000000">
                    <a:lumMod val="95000"/>
                    <a:lumOff val="5000"/>
                  </a:srgbClr>
                </a:solidFill>
                <a:latin typeface="Calibri" panose="020F0502020204030204" pitchFamily="34" charset="0"/>
                <a:cs typeface="Tahoma" pitchFamily="34" charset="0"/>
              </a:rPr>
              <a:t>hematopoiesis</a:t>
            </a:r>
          </a:p>
          <a:p>
            <a:pPr marL="684212" lvl="1" indent="-342900" eaLnBrk="0" fontAlgn="base" hangingPunct="0">
              <a:spcBef>
                <a:spcPct val="0"/>
              </a:spcBef>
              <a:spcAft>
                <a:spcPct val="0"/>
              </a:spcAft>
              <a:buFont typeface="Wingdings" panose="05000000000000000000" pitchFamily="2" charset="2"/>
              <a:buChar char="ü"/>
              <a:defRPr/>
            </a:pPr>
            <a:r>
              <a:rPr lang="en-US" sz="2400" dirty="0">
                <a:solidFill>
                  <a:srgbClr val="000000">
                    <a:lumMod val="95000"/>
                    <a:lumOff val="5000"/>
                  </a:srgbClr>
                </a:solidFill>
                <a:latin typeface="Calibri" panose="020F0502020204030204" pitchFamily="34" charset="0"/>
                <a:cs typeface="Tahoma" pitchFamily="34" charset="0"/>
              </a:rPr>
              <a:t>severe anemia</a:t>
            </a:r>
          </a:p>
          <a:p>
            <a:pPr marL="684212" lvl="1" indent="-342900" eaLnBrk="0" fontAlgn="base" hangingPunct="0">
              <a:spcBef>
                <a:spcPct val="0"/>
              </a:spcBef>
              <a:spcAft>
                <a:spcPct val="0"/>
              </a:spcAft>
              <a:buFont typeface="Wingdings" panose="05000000000000000000" pitchFamily="2" charset="2"/>
              <a:buChar char="ü"/>
              <a:defRPr/>
            </a:pPr>
            <a:r>
              <a:rPr lang="en-US" sz="2400" dirty="0">
                <a:solidFill>
                  <a:srgbClr val="000000">
                    <a:lumMod val="95000"/>
                    <a:lumOff val="5000"/>
                  </a:srgbClr>
                </a:solidFill>
                <a:latin typeface="Calibri" panose="020F0502020204030204" pitchFamily="34" charset="0"/>
                <a:cs typeface="Tahoma" pitchFamily="34" charset="0"/>
              </a:rPr>
              <a:t>leucopenia </a:t>
            </a:r>
          </a:p>
          <a:p>
            <a:pPr marL="684212" lvl="1" indent="-342900" eaLnBrk="0" fontAlgn="base" hangingPunct="0">
              <a:spcBef>
                <a:spcPct val="0"/>
              </a:spcBef>
              <a:spcAft>
                <a:spcPct val="0"/>
              </a:spcAft>
              <a:buFont typeface="Wingdings" panose="05000000000000000000" pitchFamily="2" charset="2"/>
              <a:buChar char="ü"/>
              <a:defRPr/>
            </a:pPr>
            <a:r>
              <a:rPr lang="en-US" sz="2400" dirty="0" err="1">
                <a:solidFill>
                  <a:srgbClr val="000000">
                    <a:lumMod val="95000"/>
                    <a:lumOff val="5000"/>
                  </a:srgbClr>
                </a:solidFill>
                <a:latin typeface="Calibri" panose="020F0502020204030204" pitchFamily="34" charset="0"/>
                <a:cs typeface="Tahoma" pitchFamily="34" charset="0"/>
              </a:rPr>
              <a:t>thrombopenia</a:t>
            </a:r>
            <a:endParaRPr lang="en-US" sz="2400" dirty="0">
              <a:solidFill>
                <a:srgbClr val="000000">
                  <a:lumMod val="95000"/>
                  <a:lumOff val="5000"/>
                </a:srgbClr>
              </a:solidFill>
              <a:latin typeface="Calibri" panose="020F0502020204030204" pitchFamily="34" charset="0"/>
              <a:cs typeface="Tahoma" pitchFamily="34" charset="0"/>
            </a:endParaRPr>
          </a:p>
        </p:txBody>
      </p:sp>
      <p:pic>
        <p:nvPicPr>
          <p:cNvPr id="260099" name="Picture 5" descr="Image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381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048000" y="0"/>
            <a:ext cx="2937856" cy="461665"/>
          </a:xfrm>
          <a:prstGeom prst="rect">
            <a:avLst/>
          </a:prstGeom>
        </p:spPr>
        <p:txBody>
          <a:bodyPr wrap="none">
            <a:spAutoFit/>
          </a:bodyPr>
          <a:lstStyle/>
          <a:p>
            <a:pPr>
              <a:defRPr/>
            </a:pPr>
            <a:r>
              <a:rPr lang="en-US" sz="2400" b="1" dirty="0">
                <a:solidFill>
                  <a:srgbClr val="000000">
                    <a:lumMod val="95000"/>
                    <a:lumOff val="5000"/>
                  </a:srgbClr>
                </a:solidFill>
              </a:rPr>
              <a:t>Clinical Presentation</a:t>
            </a:r>
          </a:p>
        </p:txBody>
      </p:sp>
      <p:sp>
        <p:nvSpPr>
          <p:cNvPr id="2" name="Slide Number Placeholder 1"/>
          <p:cNvSpPr>
            <a:spLocks noGrp="1"/>
          </p:cNvSpPr>
          <p:nvPr>
            <p:ph type="sldNum" sz="quarter" idx="12"/>
          </p:nvPr>
        </p:nvSpPr>
        <p:spPr/>
        <p:txBody>
          <a:bodyPr/>
          <a:lstStyle/>
          <a:p>
            <a:fld id="{74404586-C910-4ED2-AF6D-7EFE4F1E96CC}" type="slidenum">
              <a:rPr lang="en-US" smtClean="0">
                <a:solidFill>
                  <a:srgbClr val="000000"/>
                </a:solidFill>
              </a:rPr>
              <a:pPr/>
              <a:t>111</a:t>
            </a:fld>
            <a:endParaRPr lang="en-US">
              <a:solidFill>
                <a:srgbClr val="000000"/>
              </a:solidFill>
            </a:endParaRPr>
          </a:p>
        </p:txBody>
      </p:sp>
    </p:spTree>
    <p:extLst>
      <p:ext uri="{BB962C8B-B14F-4D97-AF65-F5344CB8AC3E}">
        <p14:creationId xmlns:p14="http://schemas.microsoft.com/office/powerpoint/2010/main" val="158953394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body" sz="half" idx="1"/>
          </p:nvPr>
        </p:nvSpPr>
        <p:spPr>
          <a:xfrm>
            <a:off x="304799" y="609600"/>
            <a:ext cx="4741333" cy="5181600"/>
          </a:xfrm>
        </p:spPr>
        <p:txBody>
          <a:bodyPr/>
          <a:lstStyle/>
          <a:p>
            <a:pPr>
              <a:buFont typeface="Wingdings" panose="05000000000000000000" pitchFamily="2" charset="2"/>
              <a:buChar char="Ø"/>
            </a:pPr>
            <a:r>
              <a:rPr lang="en-US" altLang="zh-CN" dirty="0" smtClean="0">
                <a:latin typeface="Calibri" panose="020F0502020204030204" pitchFamily="34" charset="0"/>
                <a:ea typeface="SimSun" panose="02010600030101010101" pitchFamily="2" charset="-122"/>
              </a:rPr>
              <a:t>Profile view of a teenage boy suffering from visceral leishmaniasis. The boy exhibits splenomegaly, distended abdomen and severe muscle wasting.  </a:t>
            </a:r>
            <a:endParaRPr lang="zh-CN" altLang="en-US" dirty="0" smtClean="0">
              <a:latin typeface="Calibri" panose="020F0502020204030204" pitchFamily="34" charset="0"/>
              <a:ea typeface="SimSun" panose="02010600030101010101" pitchFamily="2" charset="-122"/>
            </a:endParaRPr>
          </a:p>
        </p:txBody>
      </p:sp>
      <p:pic>
        <p:nvPicPr>
          <p:cNvPr id="109571" name="Picture 3" descr="lei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0" y="79375"/>
            <a:ext cx="3302000" cy="57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D01FB93E-6D9A-4426-B3D5-56F3EEF974E6}" type="slidenum">
              <a:rPr lang="en-US" smtClean="0">
                <a:solidFill>
                  <a:srgbClr val="000000"/>
                </a:solidFill>
              </a:rPr>
              <a:pPr/>
              <a:t>112</a:t>
            </a:fld>
            <a:endParaRPr lang="en-US">
              <a:solidFill>
                <a:srgbClr val="000000"/>
              </a:solidFill>
            </a:endParaRPr>
          </a:p>
        </p:txBody>
      </p:sp>
    </p:spTree>
    <p:extLst>
      <p:ext uri="{BB962C8B-B14F-4D97-AF65-F5344CB8AC3E}">
        <p14:creationId xmlns:p14="http://schemas.microsoft.com/office/powerpoint/2010/main" val="103065427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body" sz="half" idx="1"/>
          </p:nvPr>
        </p:nvSpPr>
        <p:spPr>
          <a:xfrm>
            <a:off x="457199" y="914400"/>
            <a:ext cx="4436533" cy="2302933"/>
          </a:xfrm>
        </p:spPr>
        <p:txBody>
          <a:bodyPr/>
          <a:lstStyle/>
          <a:p>
            <a:pPr>
              <a:buFont typeface="Wingdings" panose="05000000000000000000" pitchFamily="2" charset="2"/>
              <a:buChar char="Ø"/>
            </a:pPr>
            <a:r>
              <a:rPr lang="en-US" altLang="zh-CN" sz="2400" dirty="0" smtClean="0">
                <a:latin typeface="Calibri" panose="020F0502020204030204" pitchFamily="34" charset="0"/>
                <a:ea typeface="宋体" panose="02010600030101010101" pitchFamily="2" charset="-122"/>
                <a:cs typeface="Tahoma" panose="020B0604030504040204" pitchFamily="34" charset="0"/>
              </a:rPr>
              <a:t>A 12-year-old boy suffering from visceral leishmaniasis. The boy exhibits splenomegaly and severe muscle wasting </a:t>
            </a:r>
            <a:endParaRPr lang="zh-CN" altLang="en-US" sz="2400" dirty="0" smtClean="0">
              <a:latin typeface="Calibri" panose="020F0502020204030204" pitchFamily="34" charset="0"/>
              <a:ea typeface="宋体" panose="02010600030101010101" pitchFamily="2" charset="-122"/>
              <a:cs typeface="Tahoma" panose="020B0604030504040204" pitchFamily="34" charset="0"/>
            </a:endParaRPr>
          </a:p>
        </p:txBody>
      </p:sp>
      <p:pic>
        <p:nvPicPr>
          <p:cNvPr id="261124" name="Picture 3" descr="lei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599" y="118534"/>
            <a:ext cx="3539067" cy="309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457199" y="3683000"/>
            <a:ext cx="4207933" cy="237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buFont typeface="Wingdings" panose="05000000000000000000" pitchFamily="2" charset="2"/>
              <a:buChar char="Ø"/>
            </a:pPr>
            <a:r>
              <a:rPr lang="en-US" altLang="zh-CN" sz="2400" dirty="0">
                <a:solidFill>
                  <a:srgbClr val="000000"/>
                </a:solidFill>
                <a:latin typeface="Calibri" panose="020F0502020204030204" pitchFamily="34" charset="0"/>
                <a:ea typeface="SimSun" panose="02010600030101010101" pitchFamily="2" charset="-122"/>
              </a:rPr>
              <a:t>Enlarged spleen and liver in an autopsy of an infant dying of visceral leishmaniasis. </a:t>
            </a:r>
            <a:endParaRPr lang="zh-CN" altLang="en-US" sz="2400" dirty="0">
              <a:solidFill>
                <a:srgbClr val="000000"/>
              </a:solidFill>
              <a:latin typeface="Calibri" panose="020F0502020204030204" pitchFamily="34" charset="0"/>
              <a:ea typeface="SimSun" panose="02010600030101010101" pitchFamily="2" charset="-122"/>
            </a:endParaRPr>
          </a:p>
        </p:txBody>
      </p:sp>
      <p:pic>
        <p:nvPicPr>
          <p:cNvPr id="8" name="Picture 3" descr="lei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598" y="3149334"/>
            <a:ext cx="3539067" cy="291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50908" y="264067"/>
            <a:ext cx="3514223" cy="523220"/>
          </a:xfrm>
          <a:prstGeom prst="rect">
            <a:avLst/>
          </a:prstGeom>
        </p:spPr>
        <p:txBody>
          <a:bodyPr wrap="square">
            <a:spAutoFit/>
          </a:bodyPr>
          <a:lstStyle/>
          <a:p>
            <a:pPr algn="ctr">
              <a:defRPr/>
            </a:pPr>
            <a:r>
              <a:rPr lang="en-US" sz="2800" b="1" dirty="0">
                <a:solidFill>
                  <a:srgbClr val="000000">
                    <a:lumMod val="95000"/>
                    <a:lumOff val="5000"/>
                  </a:srgbClr>
                </a:solidFill>
                <a:latin typeface="Calibri" panose="020F0502020204030204" pitchFamily="34" charset="0"/>
              </a:rPr>
              <a:t>Visceral Leishmaniasis</a:t>
            </a:r>
          </a:p>
        </p:txBody>
      </p:sp>
      <p:sp>
        <p:nvSpPr>
          <p:cNvPr id="3" name="Slide Number Placeholder 2"/>
          <p:cNvSpPr>
            <a:spLocks noGrp="1"/>
          </p:cNvSpPr>
          <p:nvPr>
            <p:ph type="sldNum" sz="quarter" idx="12"/>
          </p:nvPr>
        </p:nvSpPr>
        <p:spPr/>
        <p:txBody>
          <a:bodyPr/>
          <a:lstStyle/>
          <a:p>
            <a:fld id="{D01FB93E-6D9A-4426-B3D5-56F3EEF974E6}" type="slidenum">
              <a:rPr lang="en-US" smtClean="0">
                <a:solidFill>
                  <a:srgbClr val="000000"/>
                </a:solidFill>
              </a:rPr>
              <a:pPr/>
              <a:t>113</a:t>
            </a:fld>
            <a:endParaRPr lang="en-US">
              <a:solidFill>
                <a:srgbClr val="000000"/>
              </a:solidFill>
            </a:endParaRPr>
          </a:p>
        </p:txBody>
      </p:sp>
    </p:spTree>
    <p:extLst>
      <p:ext uri="{BB962C8B-B14F-4D97-AF65-F5344CB8AC3E}">
        <p14:creationId xmlns:p14="http://schemas.microsoft.com/office/powerpoint/2010/main" val="326019795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a:xfrm>
            <a:off x="38100" y="135467"/>
            <a:ext cx="8991600" cy="914400"/>
          </a:xfrm>
        </p:spPr>
        <p:txBody>
          <a:bodyPr lIns="92075" tIns="46038" rIns="92075" bIns="46038" anchor="b">
            <a:normAutofit fontScale="90000"/>
          </a:bodyPr>
          <a:lstStyle/>
          <a:p>
            <a:pPr eaLnBrk="1" hangingPunct="1">
              <a:defRPr/>
            </a:pPr>
            <a:r>
              <a:rPr lang="en-GB" altLang="zh-CN" sz="2400" dirty="0" smtClean="0">
                <a:effectLst>
                  <a:outerShdw blurRad="38100" dist="38100" dir="2700000" algn="tl">
                    <a:srgbClr val="000000"/>
                  </a:outerShdw>
                </a:effectLst>
                <a:latin typeface="+mn-lt"/>
              </a:rPr>
              <a:t/>
            </a:r>
            <a:br>
              <a:rPr lang="en-GB" altLang="zh-CN" sz="2400" dirty="0" smtClean="0">
                <a:effectLst>
                  <a:outerShdw blurRad="38100" dist="38100" dir="2700000" algn="tl">
                    <a:srgbClr val="000000"/>
                  </a:outerShdw>
                </a:effectLst>
                <a:latin typeface="+mn-lt"/>
              </a:rPr>
            </a:br>
            <a:r>
              <a:rPr lang="en-GB" altLang="zh-CN" sz="2400" dirty="0" smtClean="0">
                <a:effectLst>
                  <a:outerShdw blurRad="38100" dist="38100" dir="2700000" algn="tl">
                    <a:srgbClr val="000000"/>
                  </a:outerShdw>
                </a:effectLst>
                <a:latin typeface="+mn-lt"/>
              </a:rPr>
              <a:t/>
            </a:r>
            <a:br>
              <a:rPr lang="en-GB" altLang="zh-CN" sz="2400" dirty="0" smtClean="0">
                <a:effectLst>
                  <a:outerShdw blurRad="38100" dist="38100" dir="2700000" algn="tl">
                    <a:srgbClr val="000000"/>
                  </a:outerShdw>
                </a:effectLst>
                <a:latin typeface="+mn-lt"/>
              </a:rPr>
            </a:br>
            <a:r>
              <a:rPr lang="en-GB" altLang="zh-CN" sz="2400" dirty="0" smtClean="0">
                <a:effectLst>
                  <a:outerShdw blurRad="38100" dist="38100" dir="2700000" algn="tl">
                    <a:srgbClr val="000000"/>
                  </a:outerShdw>
                </a:effectLst>
                <a:latin typeface="+mn-lt"/>
              </a:rPr>
              <a:t/>
            </a:r>
            <a:br>
              <a:rPr lang="en-GB" altLang="zh-CN" sz="2400" dirty="0" smtClean="0">
                <a:effectLst>
                  <a:outerShdw blurRad="38100" dist="38100" dir="2700000" algn="tl">
                    <a:srgbClr val="000000"/>
                  </a:outerShdw>
                </a:effectLst>
                <a:latin typeface="+mn-lt"/>
              </a:rPr>
            </a:br>
            <a:r>
              <a:rPr lang="en-GB" altLang="zh-CN" sz="2400" dirty="0" smtClean="0">
                <a:effectLst>
                  <a:outerShdw blurRad="38100" dist="38100" dir="2700000" algn="tl">
                    <a:srgbClr val="000000"/>
                  </a:outerShdw>
                </a:effectLst>
                <a:latin typeface="+mn-lt"/>
              </a:rPr>
              <a:t/>
            </a:r>
            <a:br>
              <a:rPr lang="en-GB" altLang="zh-CN" sz="2400" dirty="0" smtClean="0">
                <a:effectLst>
                  <a:outerShdw blurRad="38100" dist="38100" dir="2700000" algn="tl">
                    <a:srgbClr val="000000"/>
                  </a:outerShdw>
                </a:effectLst>
                <a:latin typeface="+mn-lt"/>
              </a:rPr>
            </a:br>
            <a:r>
              <a:rPr lang="en-GB" altLang="zh-CN" sz="2400" dirty="0" smtClean="0">
                <a:effectLst>
                  <a:outerShdw blurRad="38100" dist="38100" dir="2700000" algn="tl">
                    <a:srgbClr val="000000"/>
                  </a:outerShdw>
                </a:effectLst>
                <a:latin typeface="+mn-lt"/>
              </a:rPr>
              <a:t/>
            </a:r>
            <a:br>
              <a:rPr lang="en-GB" altLang="zh-CN" sz="2400" dirty="0" smtClean="0">
                <a:effectLst>
                  <a:outerShdw blurRad="38100" dist="38100" dir="2700000" algn="tl">
                    <a:srgbClr val="000000"/>
                  </a:outerShdw>
                </a:effectLst>
                <a:latin typeface="+mn-lt"/>
              </a:rPr>
            </a:br>
            <a:r>
              <a:rPr lang="en-US" sz="2400" dirty="0" smtClean="0">
                <a:latin typeface="+mn-lt"/>
              </a:rPr>
              <a:t/>
            </a:r>
            <a:br>
              <a:rPr lang="en-US" sz="2400" dirty="0" smtClean="0">
                <a:latin typeface="+mn-lt"/>
              </a:rPr>
            </a:br>
            <a:r>
              <a:rPr lang="en-GB" altLang="zh-CN" sz="2400" dirty="0" smtClean="0">
                <a:latin typeface="+mn-lt"/>
              </a:rPr>
              <a:t> </a:t>
            </a:r>
            <a:br>
              <a:rPr lang="en-GB" altLang="zh-CN" sz="2400" dirty="0" smtClean="0">
                <a:latin typeface="+mn-lt"/>
              </a:rPr>
            </a:br>
            <a:r>
              <a:rPr lang="en-GB" altLang="zh-CN" sz="3600" b="1" dirty="0" smtClean="0">
                <a:latin typeface="Calibri" panose="020F0502020204030204" pitchFamily="34" charset="0"/>
                <a:cs typeface="Tahoma" pitchFamily="34" charset="0"/>
              </a:rPr>
              <a:t>Post Kala </a:t>
            </a:r>
            <a:r>
              <a:rPr lang="en-GB" altLang="zh-CN" sz="3600" b="1" dirty="0" err="1" smtClean="0">
                <a:latin typeface="Calibri" panose="020F0502020204030204" pitchFamily="34" charset="0"/>
                <a:cs typeface="Tahoma" pitchFamily="34" charset="0"/>
              </a:rPr>
              <a:t>Azar</a:t>
            </a:r>
            <a:r>
              <a:rPr lang="en-GB" altLang="zh-CN" sz="3600" b="1" dirty="0" smtClean="0">
                <a:latin typeface="Calibri" panose="020F0502020204030204" pitchFamily="34" charset="0"/>
                <a:cs typeface="Tahoma" pitchFamily="34" charset="0"/>
              </a:rPr>
              <a:t> Dermal</a:t>
            </a:r>
            <a:r>
              <a:rPr lang="en-US" sz="3600" b="1" dirty="0" smtClean="0">
                <a:latin typeface="Calibri" panose="020F0502020204030204" pitchFamily="34" charset="0"/>
                <a:cs typeface="Tahoma" pitchFamily="34" charset="0"/>
              </a:rPr>
              <a:t> </a:t>
            </a:r>
            <a:r>
              <a:rPr lang="en-US" sz="3600" b="1" dirty="0" err="1" smtClean="0">
                <a:latin typeface="Calibri" panose="020F0502020204030204" pitchFamily="34" charset="0"/>
                <a:cs typeface="Tahoma" pitchFamily="34" charset="0"/>
              </a:rPr>
              <a:t>leishmaniasis</a:t>
            </a:r>
            <a:r>
              <a:rPr lang="en-US" sz="3600" b="1" dirty="0" smtClean="0">
                <a:latin typeface="Calibri" panose="020F0502020204030204" pitchFamily="34" charset="0"/>
                <a:cs typeface="Tahoma" pitchFamily="34" charset="0"/>
              </a:rPr>
              <a:t> (PKDL)</a:t>
            </a:r>
            <a:endParaRPr lang="en-GB" altLang="zh-CN" sz="3600" b="1" dirty="0">
              <a:latin typeface="Calibri" panose="020F0502020204030204" pitchFamily="34" charset="0"/>
              <a:cs typeface="Tahoma" pitchFamily="34" charset="0"/>
            </a:endParaRPr>
          </a:p>
        </p:txBody>
      </p:sp>
      <p:sp>
        <p:nvSpPr>
          <p:cNvPr id="333827" name="Rectangle 3"/>
          <p:cNvSpPr>
            <a:spLocks noGrp="1" noChangeArrowheads="1"/>
          </p:cNvSpPr>
          <p:nvPr>
            <p:ph idx="1"/>
          </p:nvPr>
        </p:nvSpPr>
        <p:spPr>
          <a:xfrm>
            <a:off x="228600" y="1371600"/>
            <a:ext cx="8610600" cy="5181600"/>
          </a:xfrm>
        </p:spPr>
        <p:txBody>
          <a:bodyPr lIns="92075" tIns="46038" rIns="92075" bIns="46038"/>
          <a:lstStyle/>
          <a:p>
            <a:pPr eaLnBrk="1" hangingPunct="1">
              <a:buFont typeface="Wingdings" panose="05000000000000000000" pitchFamily="2" charset="2"/>
              <a:buChar char="v"/>
              <a:defRPr/>
            </a:pPr>
            <a:r>
              <a:rPr lang="en-US" sz="2400" dirty="0" err="1" smtClean="0">
                <a:latin typeface="Calibri" panose="020F0502020204030204" pitchFamily="34" charset="0"/>
                <a:cs typeface="Tahoma" pitchFamily="34" charset="0"/>
              </a:rPr>
              <a:t>Cutaneouse</a:t>
            </a:r>
            <a:r>
              <a:rPr lang="en-US" sz="2400" dirty="0" smtClean="0">
                <a:solidFill>
                  <a:srgbClr val="FF0000"/>
                </a:solidFill>
                <a:latin typeface="Calibri" panose="020F0502020204030204" pitchFamily="34" charset="0"/>
                <a:cs typeface="Tahoma" pitchFamily="34" charset="0"/>
              </a:rPr>
              <a:t> </a:t>
            </a:r>
            <a:r>
              <a:rPr lang="en-US" sz="2400" dirty="0" smtClean="0">
                <a:latin typeface="Calibri" panose="020F0502020204030204" pitchFamily="34" charset="0"/>
                <a:cs typeface="Tahoma" pitchFamily="34" charset="0"/>
              </a:rPr>
              <a:t>form of </a:t>
            </a:r>
            <a:r>
              <a:rPr lang="en-US" sz="2400" dirty="0" err="1" smtClean="0">
                <a:latin typeface="Calibri" panose="020F0502020204030204" pitchFamily="34" charset="0"/>
                <a:cs typeface="Tahoma" pitchFamily="34" charset="0"/>
              </a:rPr>
              <a:t>leishmaniasis</a:t>
            </a:r>
            <a:r>
              <a:rPr lang="en-US" sz="2400" dirty="0" smtClean="0">
                <a:latin typeface="Calibri" panose="020F0502020204030204" pitchFamily="34" charset="0"/>
                <a:cs typeface="Tahoma" pitchFamily="34" charset="0"/>
              </a:rPr>
              <a:t>, which can occur after resolution (after treatment and recovery) of VL </a:t>
            </a:r>
          </a:p>
          <a:p>
            <a:pPr eaLnBrk="1" hangingPunct="1">
              <a:buFont typeface="Wingdings" pitchFamily="2" charset="2"/>
              <a:buChar char="ü"/>
              <a:defRPr/>
            </a:pPr>
            <a:r>
              <a:rPr lang="en-US" sz="2400" dirty="0" smtClean="0">
                <a:latin typeface="Calibri" panose="020F0502020204030204" pitchFamily="34" charset="0"/>
                <a:cs typeface="Tahoma" pitchFamily="34" charset="0"/>
              </a:rPr>
              <a:t> It require expensive and prolonged treatment </a:t>
            </a:r>
          </a:p>
          <a:p>
            <a:pPr eaLnBrk="1" hangingPunct="1">
              <a:buFont typeface="Wingdings" pitchFamily="2" charset="2"/>
              <a:buChar char="ü"/>
              <a:defRPr/>
            </a:pPr>
            <a:r>
              <a:rPr lang="en-US" sz="2400" dirty="0" smtClean="0">
                <a:latin typeface="Calibri" panose="020F0502020204030204" pitchFamily="34" charset="0"/>
                <a:cs typeface="Tahoma" pitchFamily="34" charset="0"/>
              </a:rPr>
              <a:t>characterized by hypo pigmented and raised erythematous patches on the face, trunk of the body and limbs</a:t>
            </a:r>
          </a:p>
          <a:p>
            <a:pPr eaLnBrk="1" hangingPunct="1">
              <a:buFont typeface="Wingdings" pitchFamily="2" charset="2"/>
              <a:buChar char="ü"/>
              <a:defRPr/>
            </a:pPr>
            <a:r>
              <a:rPr lang="en-US" sz="2400" dirty="0" smtClean="0">
                <a:latin typeface="Calibri" panose="020F0502020204030204" pitchFamily="34" charset="0"/>
                <a:cs typeface="Tahoma" pitchFamily="34" charset="0"/>
              </a:rPr>
              <a:t>May develop in to nodules and resembles those of </a:t>
            </a:r>
            <a:r>
              <a:rPr lang="en-US" sz="2400" dirty="0" err="1" smtClean="0">
                <a:latin typeface="Calibri" panose="020F0502020204030204" pitchFamily="34" charset="0"/>
                <a:cs typeface="Tahoma" pitchFamily="34" charset="0"/>
              </a:rPr>
              <a:t>lepromatous</a:t>
            </a:r>
            <a:r>
              <a:rPr lang="en-US" sz="2400" dirty="0" smtClean="0">
                <a:latin typeface="Calibri" panose="020F0502020204030204" pitchFamily="34" charset="0"/>
                <a:cs typeface="Tahoma" pitchFamily="34" charset="0"/>
              </a:rPr>
              <a:t> leprosy, fungi infections or other skin disorders</a:t>
            </a:r>
          </a:p>
          <a:p>
            <a:pPr>
              <a:buFont typeface="Wingdings" pitchFamily="2" charset="2"/>
              <a:buChar char="ü"/>
              <a:defRPr/>
            </a:pPr>
            <a:r>
              <a:rPr lang="en-US" sz="2400" dirty="0">
                <a:latin typeface="Calibri" panose="020F0502020204030204" pitchFamily="34" charset="0"/>
                <a:cs typeface="Tahoma" pitchFamily="34" charset="0"/>
              </a:rPr>
              <a:t>Occasionally there is ulceration of lips and </a:t>
            </a:r>
            <a:r>
              <a:rPr lang="en-US" sz="2400" dirty="0" smtClean="0">
                <a:latin typeface="Calibri" panose="020F0502020204030204" pitchFamily="34" charset="0"/>
                <a:cs typeface="Tahoma" pitchFamily="34" charset="0"/>
              </a:rPr>
              <a:t>tongue</a:t>
            </a:r>
            <a:endParaRPr lang="en-US" sz="2400" dirty="0">
              <a:latin typeface="Calibri" panose="020F0502020204030204" pitchFamily="34" charset="0"/>
              <a:cs typeface="Tahoma" pitchFamily="34" charset="0"/>
            </a:endParaRPr>
          </a:p>
          <a:p>
            <a:pPr>
              <a:buFont typeface="Wingdings" pitchFamily="2" charset="2"/>
              <a:buChar char="ü"/>
              <a:defRPr/>
            </a:pPr>
            <a:r>
              <a:rPr lang="en-US" sz="2400" dirty="0">
                <a:latin typeface="Calibri" panose="020F0502020204030204" pitchFamily="34" charset="0"/>
                <a:cs typeface="Tahoma" pitchFamily="34" charset="0"/>
              </a:rPr>
              <a:t> occurs in 1-3% of Indian and 50% of Sudanese VL </a:t>
            </a:r>
            <a:r>
              <a:rPr lang="en-US" sz="2400" dirty="0" smtClean="0">
                <a:latin typeface="Calibri" panose="020F0502020204030204" pitchFamily="34" charset="0"/>
                <a:cs typeface="Tahoma" pitchFamily="34" charset="0"/>
              </a:rPr>
              <a:t>patients</a:t>
            </a:r>
          </a:p>
          <a:p>
            <a:pPr>
              <a:buFont typeface="Wingdings" pitchFamily="2" charset="2"/>
              <a:buChar char="ü"/>
              <a:defRPr/>
            </a:pPr>
            <a:r>
              <a:rPr lang="en-US" altLang="en-US" sz="2400" dirty="0">
                <a:latin typeface="Calibri" panose="020F0502020204030204" pitchFamily="34" charset="0"/>
              </a:rPr>
              <a:t>easily cured with treatment (in contrast to DCL)</a:t>
            </a:r>
          </a:p>
          <a:p>
            <a:pPr marL="0" indent="0">
              <a:buNone/>
              <a:defRPr/>
            </a:pPr>
            <a:endParaRPr lang="en-US" sz="2400" dirty="0">
              <a:cs typeface="Tahoma" pitchFamily="34" charset="0"/>
            </a:endParaRPr>
          </a:p>
          <a:p>
            <a:pPr eaLnBrk="1" hangingPunct="1">
              <a:buFont typeface="Wingdings" pitchFamily="2" charset="2"/>
              <a:buNone/>
              <a:defRPr/>
            </a:pPr>
            <a:endParaRPr lang="en-US" sz="2400" dirty="0" smtClean="0">
              <a:cs typeface="Tahoma" pitchFamily="34" charset="0"/>
            </a:endParaRPr>
          </a:p>
          <a:p>
            <a:pPr eaLnBrk="1" hangingPunct="1">
              <a:buFont typeface="Wingdings" pitchFamily="2" charset="2"/>
              <a:buChar char="ü"/>
              <a:defRPr/>
            </a:pPr>
            <a:endParaRPr lang="en-GB" altLang="zh-CN" sz="2400" b="1" dirty="0" smtClean="0">
              <a:effectLst>
                <a:outerShdw blurRad="38100" dist="38100" dir="2700000" algn="tl">
                  <a:srgbClr val="000000"/>
                </a:outerShdw>
              </a:effectLst>
              <a:cs typeface="Tahoma" pitchFamily="34" charset="0"/>
            </a:endParaRPr>
          </a:p>
          <a:p>
            <a:pPr algn="ctr" eaLnBrk="1" hangingPunct="1">
              <a:buFontTx/>
              <a:buNone/>
              <a:defRPr/>
            </a:pPr>
            <a:endParaRPr lang="en-GB" altLang="zh-CN" sz="2400" b="1" dirty="0" smtClean="0">
              <a:effectLst>
                <a:outerShdw blurRad="38100" dist="38100" dir="2700000" algn="tl">
                  <a:srgbClr val="000000"/>
                </a:outerShdw>
              </a:effectLst>
              <a:cs typeface="Tahoma" pitchFamily="34" charset="0"/>
            </a:endParaRPr>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114</a:t>
            </a:fld>
            <a:endParaRPr lang="en-US">
              <a:solidFill>
                <a:srgbClr val="000000"/>
              </a:solidFill>
            </a:endParaRPr>
          </a:p>
        </p:txBody>
      </p:sp>
    </p:spTree>
    <p:extLst>
      <p:ext uri="{BB962C8B-B14F-4D97-AF65-F5344CB8AC3E}">
        <p14:creationId xmlns:p14="http://schemas.microsoft.com/office/powerpoint/2010/main" val="3252792796"/>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4" descr="023"/>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4495800" y="1447800"/>
            <a:ext cx="434340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63171" name="Picture 5" descr="024"/>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482600" y="1447800"/>
            <a:ext cx="358140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63172" name="Rectangle 3"/>
          <p:cNvSpPr>
            <a:spLocks noChangeArrowheads="1"/>
          </p:cNvSpPr>
          <p:nvPr/>
        </p:nvSpPr>
        <p:spPr bwMode="auto">
          <a:xfrm>
            <a:off x="3251200" y="0"/>
            <a:ext cx="23029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sz="3200" b="1" dirty="0" smtClean="0">
                <a:solidFill>
                  <a:srgbClr val="000000"/>
                </a:solidFill>
              </a:rPr>
              <a:t>PKDL….</a:t>
            </a:r>
            <a:endParaRPr lang="en-US" sz="3200" b="1" dirty="0">
              <a:solidFill>
                <a:srgbClr val="000000"/>
              </a:solidFill>
            </a:endParaRPr>
          </a:p>
        </p:txBody>
      </p:sp>
      <p:sp>
        <p:nvSpPr>
          <p:cNvPr id="2" name="Slide Number Placeholder 1"/>
          <p:cNvSpPr>
            <a:spLocks noGrp="1"/>
          </p:cNvSpPr>
          <p:nvPr>
            <p:ph type="sldNum" sz="quarter" idx="12"/>
          </p:nvPr>
        </p:nvSpPr>
        <p:spPr/>
        <p:txBody>
          <a:bodyPr/>
          <a:lstStyle/>
          <a:p>
            <a:fld id="{74404586-C910-4ED2-AF6D-7EFE4F1E96CC}" type="slidenum">
              <a:rPr lang="en-US" smtClean="0">
                <a:solidFill>
                  <a:srgbClr val="000000"/>
                </a:solidFill>
              </a:rPr>
              <a:pPr/>
              <a:t>115</a:t>
            </a:fld>
            <a:endParaRPr lang="en-US">
              <a:solidFill>
                <a:srgbClr val="000000"/>
              </a:solidFill>
            </a:endParaRPr>
          </a:p>
        </p:txBody>
      </p:sp>
    </p:spTree>
    <p:extLst>
      <p:ext uri="{BB962C8B-B14F-4D97-AF65-F5344CB8AC3E}">
        <p14:creationId xmlns:p14="http://schemas.microsoft.com/office/powerpoint/2010/main" val="272460596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533400" y="533400"/>
            <a:ext cx="7772400" cy="1143000"/>
          </a:xfrm>
        </p:spPr>
        <p:txBody>
          <a:bodyPr/>
          <a:lstStyle/>
          <a:p>
            <a:pPr>
              <a:defRPr/>
            </a:pPr>
            <a:r>
              <a:rPr lang="en-US" sz="3200" dirty="0" err="1" smtClean="0">
                <a:latin typeface="Calibri" panose="020F0502020204030204" pitchFamily="34" charset="0"/>
                <a:cs typeface="Tahoma" pitchFamily="34" charset="0"/>
              </a:rPr>
              <a:t>Leishmaniasis</a:t>
            </a:r>
            <a:r>
              <a:rPr lang="en-US" sz="3200" dirty="0" smtClean="0">
                <a:latin typeface="Calibri" panose="020F0502020204030204" pitchFamily="34" charset="0"/>
                <a:cs typeface="Tahoma" pitchFamily="34" charset="0"/>
              </a:rPr>
              <a:t> and HIV Infection</a:t>
            </a:r>
          </a:p>
        </p:txBody>
      </p:sp>
      <p:sp>
        <p:nvSpPr>
          <p:cNvPr id="174083" name="Rectangle 3"/>
          <p:cNvSpPr>
            <a:spLocks noGrp="1" noChangeArrowheads="1"/>
          </p:cNvSpPr>
          <p:nvPr>
            <p:ph idx="1"/>
          </p:nvPr>
        </p:nvSpPr>
        <p:spPr>
          <a:xfrm>
            <a:off x="0" y="1676400"/>
            <a:ext cx="9144000" cy="5181600"/>
          </a:xfrm>
        </p:spPr>
        <p:txBody>
          <a:bodyPr/>
          <a:lstStyle/>
          <a:p>
            <a:pPr>
              <a:lnSpc>
                <a:spcPct val="150000"/>
              </a:lnSpc>
              <a:buFont typeface="Wingdings" panose="05000000000000000000" pitchFamily="2" charset="2"/>
              <a:buChar char="Ø"/>
              <a:defRPr/>
            </a:pPr>
            <a:r>
              <a:rPr lang="en-US" sz="2400" dirty="0" smtClean="0">
                <a:latin typeface="Calibri" panose="020F0502020204030204" pitchFamily="34" charset="0"/>
                <a:cs typeface="Tahoma" pitchFamily="34" charset="0"/>
              </a:rPr>
              <a:t>Co existence of leishmaniasis with  HIV infection is a serious concern</a:t>
            </a:r>
          </a:p>
          <a:p>
            <a:pPr>
              <a:lnSpc>
                <a:spcPct val="150000"/>
              </a:lnSpc>
              <a:buFont typeface="Wingdings" panose="05000000000000000000" pitchFamily="2" charset="2"/>
              <a:buChar char="Ø"/>
              <a:defRPr/>
            </a:pPr>
            <a:r>
              <a:rPr lang="en-US" sz="2400" dirty="0" smtClean="0">
                <a:latin typeface="Calibri" panose="020F0502020204030204" pitchFamily="34" charset="0"/>
                <a:cs typeface="Tahoma" pitchFamily="34" charset="0"/>
              </a:rPr>
              <a:t>Leishmaniasis is spreading in several areas of the world because of the rapidly spreading epidemic AIDS </a:t>
            </a:r>
          </a:p>
          <a:p>
            <a:pPr lvl="1">
              <a:lnSpc>
                <a:spcPct val="150000"/>
              </a:lnSpc>
              <a:buFont typeface="Wingdings" panose="05000000000000000000" pitchFamily="2" charset="2"/>
              <a:buChar char="ü"/>
              <a:defRPr/>
            </a:pPr>
            <a:r>
              <a:rPr lang="en-US" sz="2400" dirty="0" smtClean="0">
                <a:latin typeface="Calibri" panose="020F0502020204030204" pitchFamily="34" charset="0"/>
                <a:cs typeface="Tahoma" pitchFamily="34" charset="0"/>
              </a:rPr>
              <a:t>The immune deficiency has lead to increased susceptibility to infections, including </a:t>
            </a:r>
            <a:r>
              <a:rPr lang="en-US" sz="2400" dirty="0" err="1" smtClean="0">
                <a:latin typeface="Calibri" panose="020F0502020204030204" pitchFamily="34" charset="0"/>
                <a:cs typeface="Tahoma" pitchFamily="34" charset="0"/>
              </a:rPr>
              <a:t>leishmaniasis</a:t>
            </a:r>
            <a:endParaRPr lang="en-US" sz="2400" dirty="0" smtClean="0">
              <a:latin typeface="Calibri" panose="020F0502020204030204" pitchFamily="34" charset="0"/>
              <a:cs typeface="Tahoma" pitchFamily="34" charset="0"/>
            </a:endParaRPr>
          </a:p>
          <a:p>
            <a:pPr>
              <a:lnSpc>
                <a:spcPct val="150000"/>
              </a:lnSpc>
              <a:buFont typeface="Wingdings" panose="05000000000000000000" pitchFamily="2" charset="2"/>
              <a:buChar char="Ø"/>
              <a:defRPr/>
            </a:pPr>
            <a:r>
              <a:rPr lang="en-US" sz="2400" dirty="0" smtClean="0">
                <a:solidFill>
                  <a:schemeClr val="tx1">
                    <a:lumMod val="95000"/>
                    <a:lumOff val="5000"/>
                  </a:schemeClr>
                </a:solidFill>
                <a:latin typeface="Calibri" panose="020F0502020204030204" pitchFamily="34" charset="0"/>
                <a:cs typeface="Tahoma" pitchFamily="34" charset="0"/>
              </a:rPr>
              <a:t>Co-infection with HIV has lead to the spread of leishmaniasis, typically a rural disease, into urban areas</a:t>
            </a:r>
          </a:p>
          <a:p>
            <a:pPr lvl="1">
              <a:lnSpc>
                <a:spcPct val="150000"/>
              </a:lnSpc>
              <a:defRPr/>
            </a:pPr>
            <a:endParaRPr lang="en-US" sz="2400" dirty="0" smtClean="0">
              <a:latin typeface="Calibri" panose="020F0502020204030204" pitchFamily="34" charset="0"/>
              <a:cs typeface="Tahoma" pitchFamily="34" charset="0"/>
            </a:endParaRPr>
          </a:p>
        </p:txBody>
      </p:sp>
      <p:sp>
        <p:nvSpPr>
          <p:cNvPr id="264197" name="Rectangle 3"/>
          <p:cNvSpPr>
            <a:spLocks noChangeArrowheads="1"/>
          </p:cNvSpPr>
          <p:nvPr/>
        </p:nvSpPr>
        <p:spPr bwMode="auto">
          <a:xfrm>
            <a:off x="4038600" y="228600"/>
            <a:ext cx="114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sz="2000">
                <a:solidFill>
                  <a:srgbClr val="000000"/>
                </a:solidFill>
                <a:cs typeface="Tahoma" panose="020B0604030504040204" pitchFamily="34" charset="0"/>
              </a:rPr>
              <a:t>lei…</a:t>
            </a:r>
            <a:endParaRPr lang="en-US" sz="2000">
              <a:solidFill>
                <a:srgbClr val="000000"/>
              </a:solidFill>
            </a:endParaRPr>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116</a:t>
            </a:fld>
            <a:endParaRPr lang="en-US">
              <a:solidFill>
                <a:srgbClr val="000000"/>
              </a:solidFill>
            </a:endParaRPr>
          </a:p>
        </p:txBody>
      </p:sp>
    </p:spTree>
    <p:extLst>
      <p:ext uri="{BB962C8B-B14F-4D97-AF65-F5344CB8AC3E}">
        <p14:creationId xmlns:p14="http://schemas.microsoft.com/office/powerpoint/2010/main" val="376908354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5" name="Rectangle 3"/>
          <p:cNvSpPr>
            <a:spLocks noGrp="1" noChangeArrowheads="1"/>
          </p:cNvSpPr>
          <p:nvPr>
            <p:ph idx="1"/>
          </p:nvPr>
        </p:nvSpPr>
        <p:spPr>
          <a:xfrm>
            <a:off x="0" y="596900"/>
            <a:ext cx="9144000" cy="5956300"/>
          </a:xfrm>
        </p:spPr>
        <p:txBody>
          <a:bodyPr/>
          <a:lstStyle/>
          <a:p>
            <a:pPr>
              <a:buFont typeface="Wingdings" panose="05000000000000000000" pitchFamily="2" charset="2"/>
              <a:buChar char="Ø"/>
              <a:defRPr/>
            </a:pPr>
            <a:endParaRPr lang="en-US" sz="2400" dirty="0">
              <a:solidFill>
                <a:schemeClr val="tx1">
                  <a:lumMod val="95000"/>
                  <a:lumOff val="5000"/>
                </a:schemeClr>
              </a:solidFill>
              <a:latin typeface="Calibri" panose="020F0502020204030204" pitchFamily="34" charset="0"/>
              <a:cs typeface="Tahoma" pitchFamily="34" charset="0"/>
            </a:endParaRPr>
          </a:p>
          <a:p>
            <a:pPr>
              <a:buFont typeface="Wingdings" panose="05000000000000000000" pitchFamily="2" charset="2"/>
              <a:buChar char="Ø"/>
              <a:defRPr/>
            </a:pPr>
            <a:r>
              <a:rPr lang="en-US" sz="2400" dirty="0">
                <a:solidFill>
                  <a:schemeClr val="tx1">
                    <a:lumMod val="95000"/>
                    <a:lumOff val="5000"/>
                  </a:schemeClr>
                </a:solidFill>
                <a:latin typeface="Calibri" panose="020F0502020204030204" pitchFamily="34" charset="0"/>
                <a:cs typeface="Tahoma" pitchFamily="34" charset="0"/>
              </a:rPr>
              <a:t>In patients infected with HIV, </a:t>
            </a:r>
            <a:r>
              <a:rPr lang="en-US" sz="2400" dirty="0" err="1">
                <a:solidFill>
                  <a:schemeClr val="tx1">
                    <a:lumMod val="95000"/>
                    <a:lumOff val="5000"/>
                  </a:schemeClr>
                </a:solidFill>
                <a:latin typeface="Calibri" panose="020F0502020204030204" pitchFamily="34" charset="0"/>
                <a:cs typeface="Tahoma" pitchFamily="34" charset="0"/>
              </a:rPr>
              <a:t>leishmaniasis</a:t>
            </a:r>
            <a:r>
              <a:rPr lang="en-US" sz="2400" dirty="0">
                <a:solidFill>
                  <a:schemeClr val="tx1">
                    <a:lumMod val="95000"/>
                    <a:lumOff val="5000"/>
                  </a:schemeClr>
                </a:solidFill>
                <a:latin typeface="Calibri" panose="020F0502020204030204" pitchFamily="34" charset="0"/>
                <a:cs typeface="Tahoma" pitchFamily="34" charset="0"/>
              </a:rPr>
              <a:t> accelerates the onset of AIDS </a:t>
            </a:r>
          </a:p>
          <a:p>
            <a:pPr lvl="1">
              <a:buFont typeface="Wingdings" panose="05000000000000000000" pitchFamily="2" charset="2"/>
              <a:buChar char="ü"/>
              <a:defRPr/>
            </a:pPr>
            <a:r>
              <a:rPr lang="en-US" dirty="0">
                <a:solidFill>
                  <a:schemeClr val="tx1">
                    <a:lumMod val="95000"/>
                    <a:lumOff val="5000"/>
                  </a:schemeClr>
                </a:solidFill>
                <a:latin typeface="Calibri" panose="020F0502020204030204" pitchFamily="34" charset="0"/>
                <a:cs typeface="Tahoma" pitchFamily="34" charset="0"/>
              </a:rPr>
              <a:t>by cumulative </a:t>
            </a:r>
            <a:r>
              <a:rPr lang="en-US" dirty="0" err="1">
                <a:solidFill>
                  <a:schemeClr val="tx1">
                    <a:lumMod val="95000"/>
                    <a:lumOff val="5000"/>
                  </a:schemeClr>
                </a:solidFill>
                <a:latin typeface="Calibri" panose="020F0502020204030204" pitchFamily="34" charset="0"/>
                <a:cs typeface="Tahoma" pitchFamily="34" charset="0"/>
              </a:rPr>
              <a:t>immunosuppression</a:t>
            </a:r>
            <a:r>
              <a:rPr lang="en-US" dirty="0">
                <a:solidFill>
                  <a:schemeClr val="tx1">
                    <a:lumMod val="95000"/>
                    <a:lumOff val="5000"/>
                  </a:schemeClr>
                </a:solidFill>
                <a:latin typeface="Calibri" panose="020F0502020204030204" pitchFamily="34" charset="0"/>
                <a:cs typeface="Tahoma" pitchFamily="34" charset="0"/>
              </a:rPr>
              <a:t> and </a:t>
            </a:r>
          </a:p>
          <a:p>
            <a:pPr lvl="1">
              <a:buFont typeface="Wingdings" panose="05000000000000000000" pitchFamily="2" charset="2"/>
              <a:buChar char="ü"/>
              <a:defRPr/>
            </a:pPr>
            <a:r>
              <a:rPr lang="en-US" dirty="0">
                <a:solidFill>
                  <a:schemeClr val="tx1">
                    <a:lumMod val="95000"/>
                    <a:lumOff val="5000"/>
                  </a:schemeClr>
                </a:solidFill>
                <a:latin typeface="Calibri" panose="020F0502020204030204" pitchFamily="34" charset="0"/>
                <a:cs typeface="Tahoma" pitchFamily="34" charset="0"/>
              </a:rPr>
              <a:t>by stimulating the replication of the </a:t>
            </a:r>
            <a:r>
              <a:rPr lang="en-US" dirty="0" smtClean="0">
                <a:solidFill>
                  <a:schemeClr val="tx1">
                    <a:lumMod val="95000"/>
                    <a:lumOff val="5000"/>
                  </a:schemeClr>
                </a:solidFill>
                <a:latin typeface="Calibri" panose="020F0502020204030204" pitchFamily="34" charset="0"/>
                <a:cs typeface="Tahoma" pitchFamily="34" charset="0"/>
              </a:rPr>
              <a:t>virus</a:t>
            </a:r>
            <a:endParaRPr lang="en-US" dirty="0">
              <a:solidFill>
                <a:schemeClr val="tx1">
                  <a:lumMod val="95000"/>
                  <a:lumOff val="5000"/>
                </a:schemeClr>
              </a:solidFill>
              <a:latin typeface="Calibri" panose="020F0502020204030204" pitchFamily="34" charset="0"/>
              <a:cs typeface="Tahoma" pitchFamily="34" charset="0"/>
            </a:endParaRPr>
          </a:p>
          <a:p>
            <a:pPr>
              <a:buFont typeface="Wingdings" panose="05000000000000000000" pitchFamily="2" charset="2"/>
              <a:buChar char="Ø"/>
              <a:defRPr/>
            </a:pPr>
            <a:r>
              <a:rPr lang="en-US" sz="2400" dirty="0">
                <a:solidFill>
                  <a:schemeClr val="tx1">
                    <a:lumMod val="95000"/>
                    <a:lumOff val="5000"/>
                  </a:schemeClr>
                </a:solidFill>
                <a:latin typeface="Calibri" panose="020F0502020204030204" pitchFamily="34" charset="0"/>
                <a:cs typeface="Tahoma" pitchFamily="34" charset="0"/>
              </a:rPr>
              <a:t> It may also change asymptomatic </a:t>
            </a:r>
            <a:r>
              <a:rPr lang="en-US" sz="2400" i="1" dirty="0">
                <a:solidFill>
                  <a:schemeClr val="tx1">
                    <a:lumMod val="95000"/>
                    <a:lumOff val="5000"/>
                  </a:schemeClr>
                </a:solidFill>
                <a:latin typeface="Calibri" panose="020F0502020204030204" pitchFamily="34" charset="0"/>
                <a:cs typeface="Tahoma" pitchFamily="34" charset="0"/>
              </a:rPr>
              <a:t>Leishmania</a:t>
            </a:r>
            <a:r>
              <a:rPr lang="en-US" sz="2400" dirty="0">
                <a:solidFill>
                  <a:schemeClr val="tx1">
                    <a:lumMod val="95000"/>
                    <a:lumOff val="5000"/>
                  </a:schemeClr>
                </a:solidFill>
                <a:latin typeface="Calibri" panose="020F0502020204030204" pitchFamily="34" charset="0"/>
                <a:cs typeface="Tahoma" pitchFamily="34" charset="0"/>
              </a:rPr>
              <a:t> infections into symptomatic </a:t>
            </a:r>
            <a:r>
              <a:rPr lang="en-US" sz="2400" dirty="0" smtClean="0">
                <a:solidFill>
                  <a:schemeClr val="tx1">
                    <a:lumMod val="95000"/>
                    <a:lumOff val="5000"/>
                  </a:schemeClr>
                </a:solidFill>
                <a:latin typeface="Calibri" panose="020F0502020204030204" pitchFamily="34" charset="0"/>
                <a:cs typeface="Tahoma" pitchFamily="34" charset="0"/>
              </a:rPr>
              <a:t>infections</a:t>
            </a:r>
            <a:endParaRPr lang="en-US" sz="2400" dirty="0">
              <a:solidFill>
                <a:schemeClr val="tx1">
                  <a:lumMod val="95000"/>
                  <a:lumOff val="5000"/>
                </a:schemeClr>
              </a:solidFill>
              <a:latin typeface="Calibri" panose="020F0502020204030204" pitchFamily="34" charset="0"/>
              <a:cs typeface="Tahoma" pitchFamily="34" charset="0"/>
            </a:endParaRPr>
          </a:p>
          <a:p>
            <a:pPr>
              <a:buFont typeface="Wingdings" panose="05000000000000000000" pitchFamily="2" charset="2"/>
              <a:buChar char="Ø"/>
              <a:defRPr/>
            </a:pPr>
            <a:endParaRPr lang="en-US" sz="2400" dirty="0">
              <a:latin typeface="Calibri" panose="020F0502020204030204" pitchFamily="34" charset="0"/>
              <a:cs typeface="Tahoma" pitchFamily="34" charset="0"/>
            </a:endParaRPr>
          </a:p>
        </p:txBody>
      </p:sp>
      <p:sp>
        <p:nvSpPr>
          <p:cNvPr id="3" name="Rectangle 2"/>
          <p:cNvSpPr/>
          <p:nvPr/>
        </p:nvSpPr>
        <p:spPr>
          <a:xfrm>
            <a:off x="685800" y="0"/>
            <a:ext cx="6880410" cy="646331"/>
          </a:xfrm>
          <a:prstGeom prst="rect">
            <a:avLst/>
          </a:prstGeom>
        </p:spPr>
        <p:txBody>
          <a:bodyPr wrap="none">
            <a:spAutoFit/>
          </a:bodyPr>
          <a:lstStyle/>
          <a:p>
            <a:pPr eaLnBrk="0" fontAlgn="base" hangingPunct="0">
              <a:spcBef>
                <a:spcPct val="0"/>
              </a:spcBef>
              <a:spcAft>
                <a:spcPct val="0"/>
              </a:spcAft>
              <a:defRPr/>
            </a:pPr>
            <a:r>
              <a:rPr lang="en-US" altLang="en-US" sz="3200" b="1" kern="0" dirty="0">
                <a:solidFill>
                  <a:srgbClr val="000000"/>
                </a:solidFill>
                <a:latin typeface="Calibri" panose="020F0502020204030204" pitchFamily="34" charset="0"/>
              </a:rPr>
              <a:t>Leishmaniasis</a:t>
            </a:r>
            <a:r>
              <a:rPr lang="en-US" altLang="en-US" sz="3200" b="1" kern="0" dirty="0">
                <a:solidFill>
                  <a:srgbClr val="000000"/>
                </a:solidFill>
                <a:latin typeface="Arial"/>
              </a:rPr>
              <a:t> </a:t>
            </a:r>
            <a:r>
              <a:rPr lang="en-US" altLang="en-US" sz="3600" b="1" kern="0" dirty="0">
                <a:solidFill>
                  <a:srgbClr val="000000"/>
                </a:solidFill>
                <a:latin typeface="Arial"/>
              </a:rPr>
              <a:t>and HIV </a:t>
            </a:r>
            <a:r>
              <a:rPr lang="en-US" altLang="en-US" sz="3600" b="1" kern="0" dirty="0">
                <a:solidFill>
                  <a:srgbClr val="000000"/>
                </a:solidFill>
                <a:latin typeface="Arial"/>
              </a:rPr>
              <a:t>Infection…</a:t>
            </a:r>
            <a:endParaRPr lang="en-US" sz="2400" dirty="0">
              <a:solidFill>
                <a:srgbClr val="000000"/>
              </a:solidFill>
              <a:cs typeface="Arial" charset="0"/>
            </a:endParaRPr>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117</a:t>
            </a:fld>
            <a:endParaRPr lang="en-US">
              <a:solidFill>
                <a:srgbClr val="000000"/>
              </a:solidFill>
            </a:endParaRPr>
          </a:p>
        </p:txBody>
      </p:sp>
    </p:spTree>
    <p:extLst>
      <p:ext uri="{BB962C8B-B14F-4D97-AF65-F5344CB8AC3E}">
        <p14:creationId xmlns:p14="http://schemas.microsoft.com/office/powerpoint/2010/main" val="179651221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3200"/>
            <a:ext cx="8382000" cy="1625600"/>
          </a:xfrm>
        </p:spPr>
        <p:txBody>
          <a:bodyPr>
            <a:normAutofit/>
          </a:bodyPr>
          <a:lstStyle/>
          <a:p>
            <a:pPr>
              <a:defRPr/>
            </a:pPr>
            <a:r>
              <a:rPr lang="en-US" sz="3200" b="1" dirty="0" smtClean="0">
                <a:solidFill>
                  <a:schemeClr val="tx1">
                    <a:lumMod val="95000"/>
                    <a:lumOff val="5000"/>
                  </a:schemeClr>
                </a:solidFill>
                <a:cs typeface="Tahoma" pitchFamily="34" charset="0"/>
              </a:rPr>
              <a:t>Laboratory Diagnosis of CL, MCL, DCL</a:t>
            </a:r>
            <a:r>
              <a:rPr lang="en-US" sz="4800" b="1" dirty="0" smtClean="0">
                <a:solidFill>
                  <a:schemeClr val="tx1">
                    <a:lumMod val="95000"/>
                    <a:lumOff val="5000"/>
                  </a:schemeClr>
                </a:solidFill>
                <a:cs typeface="Tahoma" pitchFamily="34" charset="0"/>
              </a:rPr>
              <a:t/>
            </a:r>
            <a:br>
              <a:rPr lang="en-US" sz="4800" b="1" dirty="0" smtClean="0">
                <a:solidFill>
                  <a:schemeClr val="tx1">
                    <a:lumMod val="95000"/>
                    <a:lumOff val="5000"/>
                  </a:schemeClr>
                </a:solidFill>
                <a:cs typeface="Tahoma" pitchFamily="34" charset="0"/>
              </a:rPr>
            </a:br>
            <a:endParaRPr lang="en-US" sz="4800" b="1" dirty="0"/>
          </a:p>
        </p:txBody>
      </p:sp>
      <p:sp>
        <p:nvSpPr>
          <p:cNvPr id="3" name="Content Placeholder 2"/>
          <p:cNvSpPr>
            <a:spLocks noGrp="1"/>
          </p:cNvSpPr>
          <p:nvPr>
            <p:ph idx="1"/>
          </p:nvPr>
        </p:nvSpPr>
        <p:spPr>
          <a:xfrm>
            <a:off x="228600" y="1151467"/>
            <a:ext cx="8915400" cy="5249333"/>
          </a:xfrm>
        </p:spPr>
        <p:txBody>
          <a:bodyPr/>
          <a:lstStyle/>
          <a:p>
            <a:pPr>
              <a:buFont typeface="Wingdings" panose="05000000000000000000" pitchFamily="2" charset="2"/>
              <a:buChar char="Ø"/>
              <a:defRPr/>
            </a:pPr>
            <a:r>
              <a:rPr lang="en-US" sz="2400" dirty="0" smtClean="0">
                <a:solidFill>
                  <a:schemeClr val="tx1">
                    <a:lumMod val="95000"/>
                    <a:lumOff val="5000"/>
                  </a:schemeClr>
                </a:solidFill>
                <a:latin typeface="Calibri" panose="020F0502020204030204" pitchFamily="34" charset="0"/>
                <a:cs typeface="Tahoma" pitchFamily="34" charset="0"/>
              </a:rPr>
              <a:t>Suspected because of:</a:t>
            </a:r>
          </a:p>
          <a:p>
            <a:pPr marL="684213" lvl="1" indent="-342900">
              <a:buFont typeface="Wingdings" panose="05000000000000000000" pitchFamily="2" charset="2"/>
              <a:buChar char="ü"/>
              <a:defRPr/>
            </a:pPr>
            <a:r>
              <a:rPr lang="en-US" dirty="0" smtClean="0">
                <a:solidFill>
                  <a:schemeClr val="tx1">
                    <a:lumMod val="95000"/>
                    <a:lumOff val="5000"/>
                  </a:schemeClr>
                </a:solidFill>
                <a:latin typeface="Calibri" panose="020F0502020204030204" pitchFamily="34" charset="0"/>
                <a:cs typeface="Tahoma" pitchFamily="34" charset="0"/>
              </a:rPr>
              <a:t>geographical presence of parasite</a:t>
            </a:r>
          </a:p>
          <a:p>
            <a:pPr marL="684213" lvl="1" indent="-342900">
              <a:buFont typeface="Wingdings" panose="05000000000000000000" pitchFamily="2" charset="2"/>
              <a:buChar char="ü"/>
              <a:defRPr/>
            </a:pPr>
            <a:r>
              <a:rPr lang="en-US" dirty="0" smtClean="0">
                <a:solidFill>
                  <a:schemeClr val="tx1">
                    <a:lumMod val="95000"/>
                    <a:lumOff val="5000"/>
                  </a:schemeClr>
                </a:solidFill>
                <a:latin typeface="Calibri" panose="020F0502020204030204" pitchFamily="34" charset="0"/>
                <a:cs typeface="Tahoma" pitchFamily="34" charset="0"/>
              </a:rPr>
              <a:t>history of </a:t>
            </a:r>
            <a:r>
              <a:rPr lang="en-US" dirty="0" err="1" smtClean="0">
                <a:solidFill>
                  <a:schemeClr val="tx1">
                    <a:lumMod val="95000"/>
                    <a:lumOff val="5000"/>
                  </a:schemeClr>
                </a:solidFill>
                <a:latin typeface="Calibri" panose="020F0502020204030204" pitchFamily="34" charset="0"/>
                <a:cs typeface="Tahoma" pitchFamily="34" charset="0"/>
              </a:rPr>
              <a:t>sandfly</a:t>
            </a:r>
            <a:r>
              <a:rPr lang="en-US" dirty="0" smtClean="0">
                <a:solidFill>
                  <a:schemeClr val="tx1">
                    <a:lumMod val="95000"/>
                    <a:lumOff val="5000"/>
                  </a:schemeClr>
                </a:solidFill>
                <a:latin typeface="Calibri" panose="020F0502020204030204" pitchFamily="34" charset="0"/>
                <a:cs typeface="Tahoma" pitchFamily="34" charset="0"/>
              </a:rPr>
              <a:t> bite</a:t>
            </a:r>
          </a:p>
          <a:p>
            <a:pPr marL="684213" lvl="1" indent="-342900">
              <a:buFont typeface="Wingdings" panose="05000000000000000000" pitchFamily="2" charset="2"/>
              <a:buChar char="ü"/>
              <a:defRPr/>
            </a:pPr>
            <a:r>
              <a:rPr lang="en-US" dirty="0">
                <a:solidFill>
                  <a:schemeClr val="tx1">
                    <a:lumMod val="95000"/>
                    <a:lumOff val="5000"/>
                  </a:schemeClr>
                </a:solidFill>
                <a:latin typeface="Calibri" panose="020F0502020204030204" pitchFamily="34" charset="0"/>
                <a:cs typeface="Tahoma" pitchFamily="34" charset="0"/>
              </a:rPr>
              <a:t> </a:t>
            </a:r>
            <a:r>
              <a:rPr lang="en-US" dirty="0" smtClean="0">
                <a:solidFill>
                  <a:schemeClr val="tx1">
                    <a:lumMod val="95000"/>
                    <a:lumOff val="5000"/>
                  </a:schemeClr>
                </a:solidFill>
                <a:latin typeface="Calibri" panose="020F0502020204030204" pitchFamily="34" charset="0"/>
                <a:cs typeface="Tahoma" pitchFamily="34" charset="0"/>
              </a:rPr>
              <a:t>positive skin lesion:</a:t>
            </a:r>
          </a:p>
          <a:p>
            <a:pPr marL="1265237" lvl="2" indent="-342900">
              <a:buFont typeface="Courier New" panose="02070309020205020404" pitchFamily="49" charset="0"/>
              <a:buChar char="o"/>
              <a:defRPr/>
            </a:pPr>
            <a:r>
              <a:rPr lang="en-US" dirty="0" smtClean="0">
                <a:solidFill>
                  <a:schemeClr val="tx1">
                    <a:lumMod val="95000"/>
                    <a:lumOff val="5000"/>
                  </a:schemeClr>
                </a:solidFill>
                <a:latin typeface="Calibri" panose="020F0502020204030204" pitchFamily="34" charset="0"/>
                <a:cs typeface="Tahoma" pitchFamily="34" charset="0"/>
              </a:rPr>
              <a:t>chronic, painless, ‘clean’ ulcer</a:t>
            </a:r>
          </a:p>
          <a:p>
            <a:pPr marL="1265237" lvl="2" indent="-342900">
              <a:buFont typeface="Courier New" panose="02070309020205020404" pitchFamily="49" charset="0"/>
              <a:buChar char="o"/>
              <a:defRPr/>
            </a:pPr>
            <a:r>
              <a:rPr lang="en-US" dirty="0" smtClean="0">
                <a:solidFill>
                  <a:schemeClr val="tx1">
                    <a:lumMod val="95000"/>
                    <a:lumOff val="5000"/>
                  </a:schemeClr>
                </a:solidFill>
                <a:latin typeface="Calibri" panose="020F0502020204030204" pitchFamily="34" charset="0"/>
                <a:cs typeface="Tahoma" pitchFamily="34" charset="0"/>
              </a:rPr>
              <a:t>nasopharyngeal lesions</a:t>
            </a:r>
          </a:p>
          <a:p>
            <a:pPr marL="1265237" lvl="2" indent="-342900">
              <a:buFont typeface="Courier New" panose="02070309020205020404" pitchFamily="49" charset="0"/>
              <a:buChar char="o"/>
              <a:defRPr/>
            </a:pPr>
            <a:r>
              <a:rPr lang="en-US" dirty="0" smtClean="0">
                <a:solidFill>
                  <a:schemeClr val="tx1">
                    <a:lumMod val="95000"/>
                    <a:lumOff val="5000"/>
                  </a:schemeClr>
                </a:solidFill>
                <a:latin typeface="Calibri" panose="020F0502020204030204" pitchFamily="34" charset="0"/>
                <a:cs typeface="Tahoma" pitchFamily="34" charset="0"/>
              </a:rPr>
              <a:t>nodular lesions</a:t>
            </a:r>
          </a:p>
          <a:p>
            <a:pPr marL="0" indent="0">
              <a:spcBef>
                <a:spcPct val="0"/>
              </a:spcBef>
              <a:buNone/>
              <a:defRPr/>
            </a:pPr>
            <a:r>
              <a:rPr lang="en-US" sz="2300" dirty="0" smtClean="0">
                <a:solidFill>
                  <a:srgbClr val="000000">
                    <a:lumMod val="95000"/>
                    <a:lumOff val="5000"/>
                  </a:srgbClr>
                </a:solidFill>
                <a:latin typeface="Calibri" panose="020F0502020204030204" pitchFamily="34" charset="0"/>
              </a:rPr>
              <a:t>Laboratory diagnosis:</a:t>
            </a:r>
          </a:p>
          <a:p>
            <a:pPr marL="457200" indent="-457200">
              <a:spcBef>
                <a:spcPct val="0"/>
              </a:spcBef>
              <a:buAutoNum type="arabicPeriod"/>
              <a:defRPr/>
            </a:pPr>
            <a:r>
              <a:rPr lang="en-US" sz="2300" dirty="0" smtClean="0">
                <a:solidFill>
                  <a:srgbClr val="000000">
                    <a:lumMod val="95000"/>
                    <a:lumOff val="5000"/>
                  </a:srgbClr>
                </a:solidFill>
                <a:latin typeface="Calibri" panose="020F0502020204030204" pitchFamily="34" charset="0"/>
              </a:rPr>
              <a:t>Demonstration of parasite amastigotes (scrapings, biopsy, aspirates)</a:t>
            </a:r>
          </a:p>
          <a:p>
            <a:pPr marL="457200" indent="-457200">
              <a:spcBef>
                <a:spcPct val="0"/>
              </a:spcBef>
              <a:buAutoNum type="arabicPeriod"/>
              <a:defRPr/>
            </a:pPr>
            <a:r>
              <a:rPr lang="en-US" sz="2300" dirty="0" smtClean="0">
                <a:solidFill>
                  <a:srgbClr val="000000">
                    <a:lumMod val="95000"/>
                    <a:lumOff val="5000"/>
                  </a:srgbClr>
                </a:solidFill>
                <a:latin typeface="Calibri" panose="020F0502020204030204" pitchFamily="34" charset="0"/>
              </a:rPr>
              <a:t>Culture </a:t>
            </a:r>
            <a:r>
              <a:rPr lang="en-US" sz="2300" dirty="0">
                <a:solidFill>
                  <a:srgbClr val="000000">
                    <a:lumMod val="95000"/>
                    <a:lumOff val="5000"/>
                  </a:srgbClr>
                </a:solidFill>
                <a:latin typeface="Calibri" panose="020F0502020204030204" pitchFamily="34" charset="0"/>
              </a:rPr>
              <a:t>from ulcer </a:t>
            </a:r>
            <a:r>
              <a:rPr lang="en-US" sz="2300" dirty="0" smtClean="0">
                <a:solidFill>
                  <a:srgbClr val="000000">
                    <a:lumMod val="95000"/>
                    <a:lumOff val="5000"/>
                  </a:srgbClr>
                </a:solidFill>
                <a:latin typeface="Calibri" panose="020F0502020204030204" pitchFamily="34" charset="0"/>
              </a:rPr>
              <a:t>material</a:t>
            </a:r>
          </a:p>
          <a:p>
            <a:pPr marL="457200" indent="-457200">
              <a:spcBef>
                <a:spcPct val="0"/>
              </a:spcBef>
              <a:buAutoNum type="arabicPeriod"/>
              <a:defRPr/>
            </a:pPr>
            <a:r>
              <a:rPr lang="en-US" sz="2300" dirty="0" err="1" smtClean="0">
                <a:solidFill>
                  <a:srgbClr val="000000"/>
                </a:solidFill>
                <a:latin typeface="Calibri" panose="020F0502020204030204" pitchFamily="34" charset="0"/>
              </a:rPr>
              <a:t>Leishmainin</a:t>
            </a:r>
            <a:r>
              <a:rPr lang="en-US" sz="2300" dirty="0" smtClean="0">
                <a:solidFill>
                  <a:srgbClr val="000000"/>
                </a:solidFill>
                <a:latin typeface="Calibri" panose="020F0502020204030204" pitchFamily="34" charset="0"/>
              </a:rPr>
              <a:t> </a:t>
            </a:r>
            <a:r>
              <a:rPr lang="en-US" sz="2300" dirty="0">
                <a:solidFill>
                  <a:srgbClr val="000000"/>
                </a:solidFill>
                <a:latin typeface="Calibri" panose="020F0502020204030204" pitchFamily="34" charset="0"/>
              </a:rPr>
              <a:t>test </a:t>
            </a:r>
            <a:endParaRPr lang="en-US" sz="2300" dirty="0" smtClean="0">
              <a:solidFill>
                <a:srgbClr val="000000"/>
              </a:solidFill>
              <a:latin typeface="Calibri" panose="020F0502020204030204" pitchFamily="34" charset="0"/>
            </a:endParaRPr>
          </a:p>
          <a:p>
            <a:pPr marL="457200" indent="-457200">
              <a:spcBef>
                <a:spcPct val="0"/>
              </a:spcBef>
              <a:buAutoNum type="arabicPeriod"/>
              <a:defRPr/>
            </a:pPr>
            <a:r>
              <a:rPr lang="en-US" sz="2300" dirty="0" smtClean="0">
                <a:solidFill>
                  <a:srgbClr val="000000">
                    <a:lumMod val="95000"/>
                    <a:lumOff val="5000"/>
                  </a:srgbClr>
                </a:solidFill>
                <a:latin typeface="Calibri" panose="020F0502020204030204" pitchFamily="34" charset="0"/>
              </a:rPr>
              <a:t>serology</a:t>
            </a:r>
            <a:r>
              <a:rPr lang="en-US" sz="2300" dirty="0">
                <a:solidFill>
                  <a:srgbClr val="000000">
                    <a:lumMod val="95000"/>
                    <a:lumOff val="5000"/>
                  </a:srgbClr>
                </a:solidFill>
                <a:latin typeface="Calibri" panose="020F0502020204030204" pitchFamily="34" charset="0"/>
              </a:rPr>
              <a:t>?</a:t>
            </a:r>
          </a:p>
          <a:p>
            <a:pPr marL="0" indent="0">
              <a:buFontTx/>
              <a:buNone/>
              <a:defRPr/>
            </a:pPr>
            <a:endParaRPr lang="en-US" sz="2400" dirty="0">
              <a:latin typeface="Calibri" panose="020F0502020204030204" pitchFamily="34" charset="0"/>
              <a:cs typeface="Tahoma" pitchFamily="34" charset="0"/>
            </a:endParaRPr>
          </a:p>
        </p:txBody>
      </p:sp>
      <p:sp>
        <p:nvSpPr>
          <p:cNvPr id="4" name="Slide Number Placeholder 3"/>
          <p:cNvSpPr>
            <a:spLocks noGrp="1"/>
          </p:cNvSpPr>
          <p:nvPr>
            <p:ph type="sldNum" sz="quarter" idx="12"/>
          </p:nvPr>
        </p:nvSpPr>
        <p:spPr/>
        <p:txBody>
          <a:bodyPr/>
          <a:lstStyle/>
          <a:p>
            <a:fld id="{F9C9A03A-BBC3-4374-851D-04C41C6DC222}" type="slidenum">
              <a:rPr lang="en-US" smtClean="0">
                <a:solidFill>
                  <a:srgbClr val="000000"/>
                </a:solidFill>
              </a:rPr>
              <a:pPr/>
              <a:t>118</a:t>
            </a:fld>
            <a:endParaRPr lang="en-US">
              <a:solidFill>
                <a:srgbClr val="000000"/>
              </a:solidFill>
            </a:endParaRPr>
          </a:p>
        </p:txBody>
      </p:sp>
    </p:spTree>
    <p:extLst>
      <p:ext uri="{BB962C8B-B14F-4D97-AF65-F5344CB8AC3E}">
        <p14:creationId xmlns:p14="http://schemas.microsoft.com/office/powerpoint/2010/main" val="299306602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Title 1"/>
          <p:cNvSpPr>
            <a:spLocks noGrp="1"/>
          </p:cNvSpPr>
          <p:nvPr>
            <p:ph type="title"/>
          </p:nvPr>
        </p:nvSpPr>
        <p:spPr>
          <a:xfrm>
            <a:off x="304800" y="457200"/>
            <a:ext cx="8839200" cy="1117600"/>
          </a:xfrm>
        </p:spPr>
        <p:txBody>
          <a:bodyPr/>
          <a:lstStyle/>
          <a:p>
            <a:r>
              <a:rPr lang="en-US" dirty="0" smtClean="0">
                <a:solidFill>
                  <a:srgbClr val="FF0000"/>
                </a:solidFill>
                <a:latin typeface="Calibri" panose="020F0502020204030204" pitchFamily="34" charset="0"/>
              </a:rPr>
              <a:t/>
            </a:r>
            <a:br>
              <a:rPr lang="en-US" dirty="0" smtClean="0">
                <a:solidFill>
                  <a:srgbClr val="FF0000"/>
                </a:solidFill>
                <a:latin typeface="Calibri" panose="020F0502020204030204" pitchFamily="34" charset="0"/>
              </a:rPr>
            </a:br>
            <a:r>
              <a:rPr lang="en-US" sz="3200" dirty="0" smtClean="0">
                <a:solidFill>
                  <a:srgbClr val="FF0000"/>
                </a:solidFill>
                <a:latin typeface="Calibri" panose="020F0502020204030204" pitchFamily="34" charset="0"/>
              </a:rPr>
              <a:t>1. Collection and examination of slit skin smears for amastigotes </a:t>
            </a:r>
            <a:r>
              <a:rPr lang="en-US" dirty="0" smtClean="0">
                <a:solidFill>
                  <a:srgbClr val="FF0000"/>
                </a:solidFill>
                <a:latin typeface="Calibri" panose="020F0502020204030204" pitchFamily="34" charset="0"/>
              </a:rPr>
              <a:t/>
            </a:r>
            <a:br>
              <a:rPr lang="en-US" dirty="0" smtClean="0">
                <a:solidFill>
                  <a:srgbClr val="FF0000"/>
                </a:solidFill>
                <a:latin typeface="Calibri" panose="020F0502020204030204" pitchFamily="34" charset="0"/>
              </a:rPr>
            </a:br>
            <a:endParaRPr lang="en-US" dirty="0" smtClean="0">
              <a:solidFill>
                <a:srgbClr val="FF0000"/>
              </a:solidFill>
              <a:latin typeface="Calibri" panose="020F0502020204030204" pitchFamily="34" charset="0"/>
            </a:endParaRPr>
          </a:p>
        </p:txBody>
      </p:sp>
      <p:sp>
        <p:nvSpPr>
          <p:cNvPr id="3" name="Content Placeholder 2"/>
          <p:cNvSpPr>
            <a:spLocks noGrp="1"/>
          </p:cNvSpPr>
          <p:nvPr>
            <p:ph idx="1"/>
          </p:nvPr>
        </p:nvSpPr>
        <p:spPr>
          <a:xfrm>
            <a:off x="304800" y="1752600"/>
            <a:ext cx="8382000" cy="4876800"/>
          </a:xfrm>
        </p:spPr>
        <p:txBody>
          <a:bodyPr/>
          <a:lstStyle/>
          <a:p>
            <a:pPr>
              <a:lnSpc>
                <a:spcPct val="150000"/>
              </a:lnSpc>
              <a:buFont typeface="Wingdings" panose="05000000000000000000" pitchFamily="2" charset="2"/>
              <a:buChar char="Ø"/>
              <a:defRPr/>
            </a:pPr>
            <a:r>
              <a:rPr lang="en-US" sz="2400" dirty="0" smtClean="0">
                <a:latin typeface="Calibri" panose="020F0502020204030204" pitchFamily="34" charset="0"/>
              </a:rPr>
              <a:t>Should be taken from the inflamed raised swollen </a:t>
            </a:r>
            <a:r>
              <a:rPr lang="en-US" sz="2400" b="1" dirty="0" smtClean="0">
                <a:latin typeface="Calibri" panose="020F0502020204030204" pitchFamily="34" charset="0"/>
              </a:rPr>
              <a:t>edge</a:t>
            </a:r>
            <a:r>
              <a:rPr lang="en-US" sz="2400" dirty="0" smtClean="0">
                <a:latin typeface="Calibri" panose="020F0502020204030204" pitchFamily="34" charset="0"/>
              </a:rPr>
              <a:t> of an ulcer or nodule </a:t>
            </a:r>
            <a:r>
              <a:rPr lang="en-US" sz="2400" b="1" dirty="0" smtClean="0">
                <a:latin typeface="Calibri" panose="020F0502020204030204" pitchFamily="34" charset="0"/>
              </a:rPr>
              <a:t>not</a:t>
            </a:r>
            <a:r>
              <a:rPr lang="en-US" sz="2400" dirty="0" smtClean="0">
                <a:latin typeface="Calibri" panose="020F0502020204030204" pitchFamily="34" charset="0"/>
              </a:rPr>
              <a:t> from its base or centre which usually contains only necrotic tissue</a:t>
            </a:r>
          </a:p>
          <a:p>
            <a:pPr lvl="3">
              <a:lnSpc>
                <a:spcPct val="150000"/>
              </a:lnSpc>
              <a:defRPr/>
            </a:pPr>
            <a:endParaRPr lang="en-US" sz="2400" dirty="0" smtClean="0">
              <a:latin typeface="Calibri" panose="020F0502020204030204" pitchFamily="34" charset="0"/>
              <a:ea typeface="+mn-ea"/>
              <a:cs typeface="+mn-cs"/>
            </a:endParaRPr>
          </a:p>
          <a:p>
            <a:pPr>
              <a:lnSpc>
                <a:spcPct val="150000"/>
              </a:lnSpc>
              <a:buFont typeface="Wingdings" panose="05000000000000000000" pitchFamily="2" charset="2"/>
              <a:buChar char="Ø"/>
              <a:defRPr/>
            </a:pPr>
            <a:r>
              <a:rPr lang="en-US" sz="2400" dirty="0" smtClean="0">
                <a:latin typeface="Calibri" panose="020F0502020204030204" pitchFamily="34" charset="0"/>
              </a:rPr>
              <a:t>If bacterial infection is present, examination for Leishmania amastigotes is best delayed until antimicrobial treatment has been completed and the bacterial infection has cleared.  </a:t>
            </a:r>
          </a:p>
          <a:p>
            <a:pPr>
              <a:defRPr/>
            </a:pPr>
            <a:endParaRPr lang="en-US" dirty="0"/>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119</a:t>
            </a:fld>
            <a:endParaRPr lang="en-US">
              <a:solidFill>
                <a:srgbClr val="000000"/>
              </a:solidFill>
            </a:endParaRPr>
          </a:p>
        </p:txBody>
      </p:sp>
    </p:spTree>
    <p:extLst>
      <p:ext uri="{BB962C8B-B14F-4D97-AF65-F5344CB8AC3E}">
        <p14:creationId xmlns:p14="http://schemas.microsoft.com/office/powerpoint/2010/main" val="38688582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a:xfrm>
            <a:off x="685800" y="152400"/>
            <a:ext cx="7772400" cy="990600"/>
          </a:xfrm>
        </p:spPr>
        <p:txBody>
          <a:bodyPr/>
          <a:lstStyle/>
          <a:p>
            <a:r>
              <a:rPr lang="en-US" sz="3200" smtClean="0"/>
              <a:t>Cont…</a:t>
            </a:r>
          </a:p>
        </p:txBody>
      </p:sp>
      <p:sp>
        <p:nvSpPr>
          <p:cNvPr id="203779" name="Content Placeholder 2"/>
          <p:cNvSpPr>
            <a:spLocks noGrp="1"/>
          </p:cNvSpPr>
          <p:nvPr>
            <p:ph idx="1"/>
          </p:nvPr>
        </p:nvSpPr>
        <p:spPr>
          <a:xfrm>
            <a:off x="685800" y="1143000"/>
            <a:ext cx="7772400" cy="5257800"/>
          </a:xfrm>
        </p:spPr>
        <p:txBody>
          <a:bodyPr/>
          <a:lstStyle/>
          <a:p>
            <a:pPr eaLnBrk="1" hangingPunct="1"/>
            <a:r>
              <a:rPr lang="en-US" sz="2800" smtClean="0"/>
              <a:t>Cysts are susceptible to:</a:t>
            </a:r>
          </a:p>
          <a:p>
            <a:pPr lvl="1" eaLnBrk="1" hangingPunct="1"/>
            <a:r>
              <a:rPr lang="en-US" smtClean="0"/>
              <a:t>desiccation and direct sunlight</a:t>
            </a:r>
          </a:p>
          <a:p>
            <a:pPr eaLnBrk="1" hangingPunct="1"/>
            <a:r>
              <a:rPr lang="en-US" sz="2800" smtClean="0"/>
              <a:t>Cysts and trophozoites are susceptible to:</a:t>
            </a:r>
          </a:p>
          <a:p>
            <a:pPr lvl="1" eaLnBrk="1" hangingPunct="1"/>
            <a:r>
              <a:rPr lang="en-US" smtClean="0"/>
              <a:t>1% sodium hypochlorite</a:t>
            </a:r>
          </a:p>
          <a:p>
            <a:pPr lvl="1" eaLnBrk="1" hangingPunct="1"/>
            <a:r>
              <a:rPr lang="en-US" smtClean="0"/>
              <a:t>2% glutaraldehyde or quaternary</a:t>
            </a:r>
          </a:p>
          <a:p>
            <a:pPr lvl="1" eaLnBrk="1" hangingPunct="1"/>
            <a:r>
              <a:rPr lang="en-US" smtClean="0"/>
              <a:t>ammonium disinfectants.</a:t>
            </a:r>
          </a:p>
          <a:p>
            <a:pPr eaLnBrk="1" hangingPunct="1"/>
            <a:r>
              <a:rPr lang="en-US" sz="2800" smtClean="0"/>
              <a:t>They can also be killed by boiling for at least 1 minute.</a:t>
            </a:r>
          </a:p>
          <a:p>
            <a:endParaRPr lang="en-US" smtClean="0"/>
          </a:p>
        </p:txBody>
      </p:sp>
      <p:sp>
        <p:nvSpPr>
          <p:cNvPr id="20378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8375595-8367-439F-9C78-90B0830D030C}" type="slidenum">
              <a:rPr lang="en-US" sz="1400">
                <a:solidFill>
                  <a:srgbClr val="000000"/>
                </a:solidFill>
              </a:rPr>
              <a:pPr/>
              <a:t>12</a:t>
            </a:fld>
            <a:endParaRPr lang="en-US" sz="1400">
              <a:solidFill>
                <a:srgbClr val="000000"/>
              </a:solidFill>
            </a:endParaRPr>
          </a:p>
        </p:txBody>
      </p:sp>
      <p:sp>
        <p:nvSpPr>
          <p:cNvPr id="203781"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D6FF39E-E059-4430-BB5C-F8354F64585D}" type="datetime1">
              <a:rPr lang="en-US" sz="1400" smtClean="0">
                <a:solidFill>
                  <a:srgbClr val="000000"/>
                </a:solidFill>
              </a:rPr>
              <a:pPr/>
              <a:t>5/21/2020</a:t>
            </a:fld>
            <a:endParaRPr lang="en-US" sz="1400" smtClean="0">
              <a:solidFill>
                <a:srgbClr val="000000"/>
              </a:solidFill>
            </a:endParaRPr>
          </a:p>
        </p:txBody>
      </p:sp>
    </p:spTree>
    <p:extLst>
      <p:ext uri="{BB962C8B-B14F-4D97-AF65-F5344CB8AC3E}">
        <p14:creationId xmlns:p14="http://schemas.microsoft.com/office/powerpoint/2010/main" val="7934741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025"/>
          <p:cNvPicPr>
            <a:picLocks noChangeAspect="1" noChangeArrowheads="1"/>
          </p:cNvPicPr>
          <p:nvPr/>
        </p:nvPicPr>
        <p:blipFill>
          <a:blip r:embed="rId2">
            <a:lum bright="-36000"/>
            <a:extLst>
              <a:ext uri="{28A0092B-C50C-407E-A947-70E740481C1C}">
                <a14:useLocalDpi xmlns:a14="http://schemas.microsoft.com/office/drawing/2010/main" val="0"/>
              </a:ext>
            </a:extLst>
          </a:blip>
          <a:srcRect/>
          <a:stretch>
            <a:fillRect/>
          </a:stretch>
        </p:blipFill>
        <p:spPr bwMode="auto">
          <a:xfrm>
            <a:off x="0" y="1022350"/>
            <a:ext cx="91440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5" name="Text Box 3"/>
          <p:cNvSpPr txBox="1">
            <a:spLocks noChangeArrowheads="1"/>
          </p:cNvSpPr>
          <p:nvPr/>
        </p:nvSpPr>
        <p:spPr bwMode="auto">
          <a:xfrm>
            <a:off x="1676400" y="166688"/>
            <a:ext cx="52004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dirty="0" smtClean="0">
                <a:solidFill>
                  <a:srgbClr val="000000"/>
                </a:solidFill>
                <a:latin typeface="Arial" panose="020B0604020202020204" pitchFamily="34" charset="0"/>
              </a:rPr>
              <a:t>Make </a:t>
            </a:r>
            <a:r>
              <a:rPr lang="en-US" dirty="0">
                <a:solidFill>
                  <a:srgbClr val="000000"/>
                </a:solidFill>
                <a:latin typeface="Arial" panose="020B0604020202020204" pitchFamily="34" charset="0"/>
              </a:rPr>
              <a:t>incision in active part of lesion</a:t>
            </a:r>
          </a:p>
        </p:txBody>
      </p:sp>
      <p:pic>
        <p:nvPicPr>
          <p:cNvPr id="269316" name="Picture 4" descr="025"/>
          <p:cNvPicPr>
            <a:picLocks noChangeAspect="1" noChangeArrowheads="1"/>
          </p:cNvPicPr>
          <p:nvPr/>
        </p:nvPicPr>
        <p:blipFill>
          <a:blip r:embed="rId2">
            <a:lum bright="-42000" contrast="-6000"/>
            <a:extLst>
              <a:ext uri="{28A0092B-C50C-407E-A947-70E740481C1C}">
                <a14:useLocalDpi xmlns:a14="http://schemas.microsoft.com/office/drawing/2010/main" val="0"/>
              </a:ext>
            </a:extLst>
          </a:blip>
          <a:srcRect l="41412" t="42560" r="43201" b="23840"/>
          <a:stretch>
            <a:fillRect/>
          </a:stretch>
        </p:blipFill>
        <p:spPr bwMode="auto">
          <a:xfrm>
            <a:off x="6333066" y="1642534"/>
            <a:ext cx="2660650" cy="341788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74404586-C910-4ED2-AF6D-7EFE4F1E96CC}" type="slidenum">
              <a:rPr lang="en-US" smtClean="0">
                <a:solidFill>
                  <a:srgbClr val="000000"/>
                </a:solidFill>
              </a:rPr>
              <a:pPr/>
              <a:t>120</a:t>
            </a:fld>
            <a:endParaRPr lang="en-US">
              <a:solidFill>
                <a:srgbClr val="000000"/>
              </a:solidFill>
            </a:endParaRPr>
          </a:p>
        </p:txBody>
      </p:sp>
    </p:spTree>
    <p:extLst>
      <p:ext uri="{BB962C8B-B14F-4D97-AF65-F5344CB8AC3E}">
        <p14:creationId xmlns:p14="http://schemas.microsoft.com/office/powerpoint/2010/main" val="374670302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descr="026"/>
          <p:cNvPicPr>
            <a:picLocks noChangeAspect="1" noChangeArrowheads="1"/>
          </p:cNvPicPr>
          <p:nvPr/>
        </p:nvPicPr>
        <p:blipFill>
          <a:blip r:embed="rId2">
            <a:lum bright="-24000"/>
            <a:extLst>
              <a:ext uri="{28A0092B-C50C-407E-A947-70E740481C1C}">
                <a14:useLocalDpi xmlns:a14="http://schemas.microsoft.com/office/drawing/2010/main" val="0"/>
              </a:ext>
            </a:extLst>
          </a:blip>
          <a:srcRect/>
          <a:stretch>
            <a:fillRect/>
          </a:stretch>
        </p:blipFill>
        <p:spPr bwMode="auto">
          <a:xfrm>
            <a:off x="287867" y="914400"/>
            <a:ext cx="8466666" cy="5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39" name="Text Box 3"/>
          <p:cNvSpPr txBox="1">
            <a:spLocks noChangeArrowheads="1"/>
          </p:cNvSpPr>
          <p:nvPr/>
        </p:nvSpPr>
        <p:spPr bwMode="auto">
          <a:xfrm>
            <a:off x="2551113" y="166688"/>
            <a:ext cx="46987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sz="2800" b="1" dirty="0" smtClean="0">
                <a:solidFill>
                  <a:srgbClr val="000000"/>
                </a:solidFill>
                <a:latin typeface="Arial" panose="020B0604020202020204" pitchFamily="34" charset="0"/>
              </a:rPr>
              <a:t>Scrape </a:t>
            </a:r>
            <a:r>
              <a:rPr lang="en-US" sz="2800" b="1" dirty="0">
                <a:solidFill>
                  <a:srgbClr val="000000"/>
                </a:solidFill>
                <a:latin typeface="Arial" panose="020B0604020202020204" pitchFamily="34" charset="0"/>
              </a:rPr>
              <a:t>cells from incision</a:t>
            </a:r>
          </a:p>
        </p:txBody>
      </p:sp>
      <p:sp>
        <p:nvSpPr>
          <p:cNvPr id="2" name="Slide Number Placeholder 1"/>
          <p:cNvSpPr>
            <a:spLocks noGrp="1"/>
          </p:cNvSpPr>
          <p:nvPr>
            <p:ph type="sldNum" sz="quarter" idx="12"/>
          </p:nvPr>
        </p:nvSpPr>
        <p:spPr/>
        <p:txBody>
          <a:bodyPr/>
          <a:lstStyle/>
          <a:p>
            <a:fld id="{74404586-C910-4ED2-AF6D-7EFE4F1E96CC}" type="slidenum">
              <a:rPr lang="en-US" smtClean="0">
                <a:solidFill>
                  <a:srgbClr val="000000"/>
                </a:solidFill>
              </a:rPr>
              <a:pPr/>
              <a:t>121</a:t>
            </a:fld>
            <a:endParaRPr lang="en-US">
              <a:solidFill>
                <a:srgbClr val="000000"/>
              </a:solidFill>
            </a:endParaRPr>
          </a:p>
        </p:txBody>
      </p:sp>
    </p:spTree>
    <p:extLst>
      <p:ext uri="{BB962C8B-B14F-4D97-AF65-F5344CB8AC3E}">
        <p14:creationId xmlns:p14="http://schemas.microsoft.com/office/powerpoint/2010/main" val="3040308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027"/>
          <p:cNvPicPr>
            <a:picLocks noChangeAspect="1" noChangeArrowheads="1"/>
          </p:cNvPicPr>
          <p:nvPr/>
        </p:nvPicPr>
        <p:blipFill>
          <a:blip r:embed="rId2">
            <a:lum bright="-6000" contrast="54000"/>
            <a:extLst>
              <a:ext uri="{28A0092B-C50C-407E-A947-70E740481C1C}">
                <a14:useLocalDpi xmlns:a14="http://schemas.microsoft.com/office/drawing/2010/main" val="0"/>
              </a:ext>
            </a:extLst>
          </a:blip>
          <a:srcRect/>
          <a:stretch>
            <a:fillRect/>
          </a:stretch>
        </p:blipFill>
        <p:spPr bwMode="auto">
          <a:xfrm>
            <a:off x="152400" y="762000"/>
            <a:ext cx="471127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Text Box 3"/>
          <p:cNvSpPr txBox="1">
            <a:spLocks noChangeArrowheads="1"/>
          </p:cNvSpPr>
          <p:nvPr/>
        </p:nvSpPr>
        <p:spPr bwMode="auto">
          <a:xfrm>
            <a:off x="2133600" y="90488"/>
            <a:ext cx="54601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sz="2800" b="1" dirty="0" smtClean="0">
                <a:solidFill>
                  <a:srgbClr val="000000"/>
                </a:solidFill>
                <a:latin typeface="Arial" panose="020B0604020202020204" pitchFamily="34" charset="0"/>
              </a:rPr>
              <a:t>Prepare </a:t>
            </a:r>
            <a:r>
              <a:rPr lang="en-US" sz="2800" b="1" dirty="0" err="1">
                <a:solidFill>
                  <a:srgbClr val="000000"/>
                </a:solidFill>
                <a:latin typeface="Arial" panose="020B0604020202020204" pitchFamily="34" charset="0"/>
              </a:rPr>
              <a:t>Giemsa</a:t>
            </a:r>
            <a:r>
              <a:rPr lang="en-US" sz="2800" b="1" dirty="0">
                <a:solidFill>
                  <a:srgbClr val="000000"/>
                </a:solidFill>
                <a:latin typeface="Arial" panose="020B0604020202020204" pitchFamily="34" charset="0"/>
              </a:rPr>
              <a:t>-stained smear</a:t>
            </a:r>
          </a:p>
        </p:txBody>
      </p:sp>
      <p:pic>
        <p:nvPicPr>
          <p:cNvPr id="6" name="Picture 2" descr="ls_amas1"/>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4863674" y="762000"/>
            <a:ext cx="4063999"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74404586-C910-4ED2-AF6D-7EFE4F1E96CC}" type="slidenum">
              <a:rPr lang="en-US" smtClean="0">
                <a:solidFill>
                  <a:srgbClr val="000000"/>
                </a:solidFill>
              </a:rPr>
              <a:pPr/>
              <a:t>122</a:t>
            </a:fld>
            <a:endParaRPr lang="en-US">
              <a:solidFill>
                <a:srgbClr val="000000"/>
              </a:solidFill>
            </a:endParaRPr>
          </a:p>
        </p:txBody>
      </p:sp>
    </p:spTree>
    <p:extLst>
      <p:ext uri="{BB962C8B-B14F-4D97-AF65-F5344CB8AC3E}">
        <p14:creationId xmlns:p14="http://schemas.microsoft.com/office/powerpoint/2010/main" val="171886760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descr="masoud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5833" y="1630892"/>
            <a:ext cx="57150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1" name="Rectangle 3"/>
          <p:cNvSpPr>
            <a:spLocks noGrp="1" noChangeArrowheads="1"/>
          </p:cNvSpPr>
          <p:nvPr>
            <p:ph type="title" idx="4294967295"/>
          </p:nvPr>
        </p:nvSpPr>
        <p:spPr>
          <a:xfrm>
            <a:off x="347133" y="327025"/>
            <a:ext cx="7772400" cy="1143000"/>
          </a:xfrm>
        </p:spPr>
        <p:txBody>
          <a:bodyPr/>
          <a:lstStyle/>
          <a:p>
            <a:r>
              <a:rPr lang="en-GB" altLang="zh-CN" dirty="0" err="1" smtClean="0">
                <a:ea typeface="宋体" panose="02010600030101010101" pitchFamily="2" charset="-122"/>
              </a:rPr>
              <a:t>Amastigote</a:t>
            </a:r>
            <a:endParaRPr lang="zh-CN" altLang="en-US" dirty="0" smtClean="0">
              <a:ea typeface="宋体" panose="02010600030101010101" pitchFamily="2" charset="-122"/>
            </a:endParaRPr>
          </a:p>
        </p:txBody>
      </p:sp>
      <p:sp>
        <p:nvSpPr>
          <p:cNvPr id="2" name="Slide Number Placeholder 1"/>
          <p:cNvSpPr>
            <a:spLocks noGrp="1"/>
          </p:cNvSpPr>
          <p:nvPr>
            <p:ph type="sldNum" sz="quarter" idx="12"/>
          </p:nvPr>
        </p:nvSpPr>
        <p:spPr/>
        <p:txBody>
          <a:bodyPr/>
          <a:lstStyle/>
          <a:p>
            <a:fld id="{74404586-C910-4ED2-AF6D-7EFE4F1E96CC}" type="slidenum">
              <a:rPr lang="en-US" smtClean="0">
                <a:solidFill>
                  <a:srgbClr val="000000"/>
                </a:solidFill>
              </a:rPr>
              <a:pPr/>
              <a:t>123</a:t>
            </a:fld>
            <a:endParaRPr lang="en-US">
              <a:solidFill>
                <a:srgbClr val="000000"/>
              </a:solidFill>
            </a:endParaRPr>
          </a:p>
        </p:txBody>
      </p:sp>
    </p:spTree>
    <p:extLst>
      <p:ext uri="{BB962C8B-B14F-4D97-AF65-F5344CB8AC3E}">
        <p14:creationId xmlns:p14="http://schemas.microsoft.com/office/powerpoint/2010/main" val="360134117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Title 1"/>
          <p:cNvSpPr>
            <a:spLocks noGrp="1"/>
          </p:cNvSpPr>
          <p:nvPr>
            <p:ph type="title"/>
          </p:nvPr>
        </p:nvSpPr>
        <p:spPr>
          <a:xfrm>
            <a:off x="457200" y="304800"/>
            <a:ext cx="6248400" cy="533400"/>
          </a:xfrm>
        </p:spPr>
        <p:txBody>
          <a:bodyPr/>
          <a:lstStyle/>
          <a:p>
            <a:r>
              <a:rPr lang="en-US" b="1" dirty="0" smtClean="0">
                <a:solidFill>
                  <a:srgbClr val="FF0000"/>
                </a:solidFill>
              </a:rPr>
              <a:t/>
            </a:r>
            <a:br>
              <a:rPr lang="en-US" b="1" dirty="0" smtClean="0">
                <a:solidFill>
                  <a:srgbClr val="FF0000"/>
                </a:solidFill>
              </a:rPr>
            </a:br>
            <a:r>
              <a:rPr lang="en-US" sz="3200" b="1" dirty="0" smtClean="0"/>
              <a:t>2. Culture of ulcer material </a:t>
            </a:r>
            <a:br>
              <a:rPr lang="en-US" sz="3200" b="1" dirty="0" smtClean="0"/>
            </a:br>
            <a:endParaRPr lang="en-US" b="1" dirty="0" smtClean="0"/>
          </a:p>
        </p:txBody>
      </p:sp>
      <p:sp>
        <p:nvSpPr>
          <p:cNvPr id="274435" name="Content Placeholder 2"/>
          <p:cNvSpPr>
            <a:spLocks noGrp="1"/>
          </p:cNvSpPr>
          <p:nvPr>
            <p:ph idx="1"/>
          </p:nvPr>
        </p:nvSpPr>
        <p:spPr>
          <a:xfrm>
            <a:off x="228600" y="1066800"/>
            <a:ext cx="8686800" cy="5562600"/>
          </a:xfrm>
        </p:spPr>
        <p:txBody>
          <a:bodyPr/>
          <a:lstStyle/>
          <a:p>
            <a:pPr>
              <a:lnSpc>
                <a:spcPct val="150000"/>
              </a:lnSpc>
              <a:buFont typeface="Wingdings" panose="05000000000000000000" pitchFamily="2" charset="2"/>
              <a:buChar char="Ø"/>
            </a:pPr>
            <a:r>
              <a:rPr lang="en-US" sz="2400" dirty="0" smtClean="0">
                <a:latin typeface="Calibri" panose="020F0502020204030204" pitchFamily="34" charset="0"/>
              </a:rPr>
              <a:t>When cutaneous leishmaniasis is suspected and parasites cannot be found in smears</a:t>
            </a:r>
          </a:p>
          <a:p>
            <a:pPr>
              <a:lnSpc>
                <a:spcPct val="150000"/>
              </a:lnSpc>
              <a:buFont typeface="Wingdings" panose="05000000000000000000" pitchFamily="2" charset="2"/>
              <a:buChar char="Ø"/>
            </a:pPr>
            <a:r>
              <a:rPr lang="en-US" sz="2400" dirty="0" smtClean="0">
                <a:latin typeface="Calibri" panose="020F0502020204030204" pitchFamily="34" charset="0"/>
              </a:rPr>
              <a:t>Material for culture is best obtained by injecting and then aspirating a small quantity of sterile physiological saline in and out of the hardened margin of the ulcer</a:t>
            </a:r>
          </a:p>
          <a:p>
            <a:pPr>
              <a:lnSpc>
                <a:spcPct val="150000"/>
              </a:lnSpc>
              <a:buFont typeface="Wingdings" panose="05000000000000000000" pitchFamily="2" charset="2"/>
              <a:buChar char="Ø"/>
            </a:pPr>
            <a:r>
              <a:rPr lang="en-US" sz="2400" dirty="0" smtClean="0">
                <a:latin typeface="Calibri" panose="020F0502020204030204" pitchFamily="34" charset="0"/>
              </a:rPr>
              <a:t>A  few drops of the final aspirate is used to inoculate the culture medium</a:t>
            </a:r>
          </a:p>
          <a:p>
            <a:endParaRPr lang="en-US" dirty="0" smtClean="0"/>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124</a:t>
            </a:fld>
            <a:endParaRPr lang="en-US">
              <a:solidFill>
                <a:srgbClr val="000000"/>
              </a:solidFill>
            </a:endParaRPr>
          </a:p>
        </p:txBody>
      </p:sp>
    </p:spTree>
    <p:extLst>
      <p:ext uri="{BB962C8B-B14F-4D97-AF65-F5344CB8AC3E}">
        <p14:creationId xmlns:p14="http://schemas.microsoft.com/office/powerpoint/2010/main" val="22088480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031"/>
          <p:cNvPicPr>
            <a:picLocks noChangeAspect="1" noChangeArrowheads="1"/>
          </p:cNvPicPr>
          <p:nvPr/>
        </p:nvPicPr>
        <p:blipFill>
          <a:blip r:embed="rId2">
            <a:lum bright="-24000" contrast="-24000"/>
            <a:extLst>
              <a:ext uri="{28A0092B-C50C-407E-A947-70E740481C1C}">
                <a14:useLocalDpi xmlns:a14="http://schemas.microsoft.com/office/drawing/2010/main" val="0"/>
              </a:ext>
            </a:extLst>
          </a:blip>
          <a:srcRect b="-853"/>
          <a:stretch>
            <a:fillRect/>
          </a:stretch>
        </p:blipFill>
        <p:spPr bwMode="auto">
          <a:xfrm>
            <a:off x="0" y="0"/>
            <a:ext cx="9144000" cy="619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75459" name="Text Box 3"/>
          <p:cNvSpPr txBox="1">
            <a:spLocks noChangeArrowheads="1"/>
          </p:cNvSpPr>
          <p:nvPr/>
        </p:nvSpPr>
        <p:spPr bwMode="auto">
          <a:xfrm>
            <a:off x="2836863" y="6248400"/>
            <a:ext cx="35639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a:solidFill>
                  <a:srgbClr val="FFFF99"/>
                </a:solidFill>
                <a:latin typeface="Arial" panose="020B0604020202020204" pitchFamily="34" charset="0"/>
              </a:rPr>
              <a:t>aspiration and culture</a:t>
            </a:r>
          </a:p>
        </p:txBody>
      </p:sp>
      <p:sp>
        <p:nvSpPr>
          <p:cNvPr id="2" name="Slide Number Placeholder 1"/>
          <p:cNvSpPr>
            <a:spLocks noGrp="1"/>
          </p:cNvSpPr>
          <p:nvPr>
            <p:ph type="sldNum" sz="quarter" idx="12"/>
          </p:nvPr>
        </p:nvSpPr>
        <p:spPr/>
        <p:txBody>
          <a:bodyPr/>
          <a:lstStyle/>
          <a:p>
            <a:fld id="{74404586-C910-4ED2-AF6D-7EFE4F1E96CC}" type="slidenum">
              <a:rPr lang="en-US" smtClean="0">
                <a:solidFill>
                  <a:srgbClr val="000000"/>
                </a:solidFill>
              </a:rPr>
              <a:pPr/>
              <a:t>125</a:t>
            </a:fld>
            <a:endParaRPr lang="en-US">
              <a:solidFill>
                <a:srgbClr val="000000"/>
              </a:solidFill>
            </a:endParaRPr>
          </a:p>
        </p:txBody>
      </p:sp>
    </p:spTree>
    <p:extLst>
      <p:ext uri="{BB962C8B-B14F-4D97-AF65-F5344CB8AC3E}">
        <p14:creationId xmlns:p14="http://schemas.microsoft.com/office/powerpoint/2010/main" val="7554613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promas1"/>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0" y="897466"/>
            <a:ext cx="9144000" cy="460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3" name="Text Box 3"/>
          <p:cNvSpPr txBox="1">
            <a:spLocks noChangeArrowheads="1"/>
          </p:cNvSpPr>
          <p:nvPr/>
        </p:nvSpPr>
        <p:spPr bwMode="auto">
          <a:xfrm>
            <a:off x="1506538" y="5791200"/>
            <a:ext cx="61896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dirty="0">
                <a:solidFill>
                  <a:srgbClr val="FFFF99"/>
                </a:solidFill>
                <a:latin typeface="Arial" panose="020B0604020202020204" pitchFamily="34" charset="0"/>
              </a:rPr>
              <a:t>promastigotes following in vitro culture</a:t>
            </a:r>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126</a:t>
            </a:fld>
            <a:endParaRPr lang="en-US">
              <a:solidFill>
                <a:srgbClr val="000000"/>
              </a:solidFill>
            </a:endParaRPr>
          </a:p>
        </p:txBody>
      </p:sp>
    </p:spTree>
    <p:extLst>
      <p:ext uri="{BB962C8B-B14F-4D97-AF65-F5344CB8AC3E}">
        <p14:creationId xmlns:p14="http://schemas.microsoft.com/office/powerpoint/2010/main" val="362057592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itle 1"/>
          <p:cNvSpPr>
            <a:spLocks noGrp="1"/>
          </p:cNvSpPr>
          <p:nvPr>
            <p:ph type="title"/>
          </p:nvPr>
        </p:nvSpPr>
        <p:spPr>
          <a:xfrm>
            <a:off x="457200" y="457200"/>
            <a:ext cx="7924800" cy="533400"/>
          </a:xfrm>
        </p:spPr>
        <p:txBody>
          <a:bodyPr/>
          <a:lstStyle/>
          <a:p>
            <a:r>
              <a:rPr lang="en-US" sz="3200" b="1" dirty="0" smtClean="0">
                <a:latin typeface="Calibri" panose="020F0502020204030204" pitchFamily="34" charset="0"/>
              </a:rPr>
              <a:t>3.Leishmainin   or Montenegro test </a:t>
            </a:r>
            <a:br>
              <a:rPr lang="en-US" sz="3200" b="1" dirty="0" smtClean="0">
                <a:latin typeface="Calibri" panose="020F0502020204030204" pitchFamily="34" charset="0"/>
              </a:rPr>
            </a:br>
            <a:endParaRPr lang="en-US" sz="4000" b="1" dirty="0" smtClean="0">
              <a:latin typeface="Calibri" panose="020F0502020204030204" pitchFamily="34" charset="0"/>
            </a:endParaRPr>
          </a:p>
        </p:txBody>
      </p:sp>
      <p:sp>
        <p:nvSpPr>
          <p:cNvPr id="277507" name="Content Placeholder 2"/>
          <p:cNvSpPr>
            <a:spLocks noGrp="1"/>
          </p:cNvSpPr>
          <p:nvPr>
            <p:ph idx="1"/>
          </p:nvPr>
        </p:nvSpPr>
        <p:spPr>
          <a:xfrm>
            <a:off x="228600" y="990600"/>
            <a:ext cx="8915400" cy="5334000"/>
          </a:xfrm>
        </p:spPr>
        <p:txBody>
          <a:bodyPr/>
          <a:lstStyle/>
          <a:p>
            <a:pPr>
              <a:lnSpc>
                <a:spcPct val="150000"/>
              </a:lnSpc>
              <a:buFont typeface="Wingdings" panose="05000000000000000000" pitchFamily="2" charset="2"/>
              <a:buChar char="Ø"/>
            </a:pPr>
            <a:r>
              <a:rPr lang="en-US" sz="2400" dirty="0" smtClean="0"/>
              <a:t> The antigen  is prepared from killed promastigotes of </a:t>
            </a:r>
            <a:r>
              <a:rPr lang="en-US" sz="2400" i="1" dirty="0" smtClean="0"/>
              <a:t>L. </a:t>
            </a:r>
            <a:r>
              <a:rPr lang="en-US" sz="2400" i="1" dirty="0" err="1" smtClean="0"/>
              <a:t>braziliensis</a:t>
            </a:r>
            <a:r>
              <a:rPr lang="en-US" sz="2400" dirty="0" smtClean="0"/>
              <a:t> , </a:t>
            </a:r>
            <a:r>
              <a:rPr lang="en-US" sz="2400" i="1" dirty="0" smtClean="0"/>
              <a:t>L. </a:t>
            </a:r>
            <a:r>
              <a:rPr lang="en-US" sz="2400" i="1" dirty="0" err="1" smtClean="0"/>
              <a:t>mexicana</a:t>
            </a:r>
            <a:r>
              <a:rPr lang="en-US" sz="2400" dirty="0" smtClean="0"/>
              <a:t> or </a:t>
            </a:r>
            <a:r>
              <a:rPr lang="en-US" sz="2400" i="1" dirty="0" smtClean="0"/>
              <a:t>L. tropica</a:t>
            </a:r>
            <a:r>
              <a:rPr lang="en-US" sz="2400" dirty="0" smtClean="0"/>
              <a:t> with a concentration of 10x10</a:t>
            </a:r>
            <a:r>
              <a:rPr lang="en-US" sz="2400" baseline="30000" dirty="0" smtClean="0"/>
              <a:t>6</a:t>
            </a:r>
            <a:r>
              <a:rPr lang="en-US" sz="2400" dirty="0" smtClean="0"/>
              <a:t> parasites per ml </a:t>
            </a:r>
          </a:p>
          <a:p>
            <a:pPr>
              <a:lnSpc>
                <a:spcPct val="150000"/>
              </a:lnSpc>
              <a:buFont typeface="Wingdings" panose="05000000000000000000" pitchFamily="2" charset="2"/>
              <a:buChar char="Ø"/>
            </a:pPr>
            <a:r>
              <a:rPr lang="en-US" sz="2400" i="1" dirty="0" smtClean="0"/>
              <a:t>Positive reaction: </a:t>
            </a:r>
            <a:r>
              <a:rPr lang="en-US" sz="2400" dirty="0" smtClean="0"/>
              <a:t>when the area of indurations is 5mm in diameter or more</a:t>
            </a:r>
          </a:p>
          <a:p>
            <a:pPr>
              <a:lnSpc>
                <a:spcPct val="150000"/>
              </a:lnSpc>
            </a:pPr>
            <a:endParaRPr lang="en-US" dirty="0" smtClean="0"/>
          </a:p>
          <a:p>
            <a:endParaRPr lang="en-US" dirty="0" smtClean="0"/>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127</a:t>
            </a:fld>
            <a:endParaRPr lang="en-US">
              <a:solidFill>
                <a:srgbClr val="000000"/>
              </a:solidFill>
            </a:endParaRPr>
          </a:p>
        </p:txBody>
      </p:sp>
    </p:spTree>
    <p:extLst>
      <p:ext uri="{BB962C8B-B14F-4D97-AF65-F5344CB8AC3E}">
        <p14:creationId xmlns:p14="http://schemas.microsoft.com/office/powerpoint/2010/main" val="177753566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ext Box 2"/>
          <p:cNvSpPr txBox="1">
            <a:spLocks noChangeArrowheads="1"/>
          </p:cNvSpPr>
          <p:nvPr/>
        </p:nvSpPr>
        <p:spPr bwMode="auto">
          <a:xfrm>
            <a:off x="609600" y="152400"/>
            <a:ext cx="36182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sz="4000" b="1" dirty="0" smtClean="0">
                <a:solidFill>
                  <a:srgbClr val="000000"/>
                </a:solidFill>
                <a:latin typeface="Calibri" panose="020F0502020204030204" pitchFamily="34" charset="0"/>
              </a:rPr>
              <a:t>3. </a:t>
            </a:r>
            <a:r>
              <a:rPr lang="en-US" sz="4000" b="1" dirty="0" err="1" smtClean="0">
                <a:solidFill>
                  <a:srgbClr val="000000"/>
                </a:solidFill>
                <a:latin typeface="Calibri" panose="020F0502020204030204" pitchFamily="34" charset="0"/>
              </a:rPr>
              <a:t>Leishmainin</a:t>
            </a:r>
            <a:r>
              <a:rPr lang="en-US" sz="4000" b="1" dirty="0" smtClean="0">
                <a:solidFill>
                  <a:srgbClr val="000000"/>
                </a:solidFill>
                <a:latin typeface="Calibri" panose="020F0502020204030204" pitchFamily="34" charset="0"/>
              </a:rPr>
              <a:t>…</a:t>
            </a:r>
            <a:endParaRPr lang="en-US" sz="4000" dirty="0">
              <a:solidFill>
                <a:srgbClr val="FFFFFF"/>
              </a:solidFill>
              <a:latin typeface="Arial" panose="020B0604020202020204" pitchFamily="34" charset="0"/>
            </a:endParaRPr>
          </a:p>
        </p:txBody>
      </p:sp>
      <p:sp>
        <p:nvSpPr>
          <p:cNvPr id="278531" name="Text Box 3"/>
          <p:cNvSpPr txBox="1">
            <a:spLocks noChangeArrowheads="1"/>
          </p:cNvSpPr>
          <p:nvPr/>
        </p:nvSpPr>
        <p:spPr bwMode="auto">
          <a:xfrm>
            <a:off x="4191000" y="1371600"/>
            <a:ext cx="47402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Times New Roman" panose="02020603050405020304" pitchFamily="18" charset="0"/>
              </a:defRPr>
            </a:lvl1pPr>
            <a:lvl2pPr marL="571500" indent="-22860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indent="-342900" eaLnBrk="0" fontAlgn="base" hangingPunct="0">
              <a:spcBef>
                <a:spcPct val="0"/>
              </a:spcBef>
              <a:spcAft>
                <a:spcPct val="0"/>
              </a:spcAft>
              <a:buFont typeface="Wingdings" panose="05000000000000000000" pitchFamily="2" charset="2"/>
              <a:buChar char="Ø"/>
            </a:pPr>
            <a:r>
              <a:rPr lang="en-US" dirty="0" err="1">
                <a:solidFill>
                  <a:srgbClr val="000000"/>
                </a:solidFill>
                <a:latin typeface="Calibri" panose="020F0502020204030204" pitchFamily="34" charset="0"/>
              </a:rPr>
              <a:t>leishmanin</a:t>
            </a:r>
            <a:r>
              <a:rPr lang="en-US" dirty="0">
                <a:solidFill>
                  <a:srgbClr val="000000"/>
                </a:solidFill>
                <a:latin typeface="Calibri" panose="020F0502020204030204" pitchFamily="34" charset="0"/>
              </a:rPr>
              <a:t> skin test, Montenegro </a:t>
            </a:r>
            <a:r>
              <a:rPr lang="en-US" dirty="0" smtClean="0">
                <a:solidFill>
                  <a:srgbClr val="000000"/>
                </a:solidFill>
                <a:latin typeface="Calibri" panose="020F0502020204030204" pitchFamily="34" charset="0"/>
              </a:rPr>
              <a:t>reaction</a:t>
            </a:r>
          </a:p>
          <a:p>
            <a:pPr marL="342900" indent="-342900" eaLnBrk="0" fontAlgn="base" hangingPunct="0">
              <a:spcBef>
                <a:spcPct val="0"/>
              </a:spcBef>
              <a:spcAft>
                <a:spcPct val="0"/>
              </a:spcAft>
              <a:buFont typeface="Wingdings" panose="05000000000000000000" pitchFamily="2" charset="2"/>
              <a:buChar char="Ø"/>
            </a:pPr>
            <a:r>
              <a:rPr lang="en-US" dirty="0" smtClean="0">
                <a:solidFill>
                  <a:srgbClr val="000000"/>
                </a:solidFill>
                <a:latin typeface="Calibri" panose="020F0502020204030204" pitchFamily="34" charset="0"/>
              </a:rPr>
              <a:t>Intradermal </a:t>
            </a:r>
            <a:r>
              <a:rPr lang="en-US" dirty="0">
                <a:solidFill>
                  <a:srgbClr val="000000"/>
                </a:solidFill>
                <a:latin typeface="Calibri" panose="020F0502020204030204" pitchFamily="34" charset="0"/>
              </a:rPr>
              <a:t>inoculation of </a:t>
            </a:r>
            <a:r>
              <a:rPr lang="en-US" dirty="0" err="1">
                <a:solidFill>
                  <a:srgbClr val="000000"/>
                </a:solidFill>
                <a:latin typeface="Calibri" panose="020F0502020204030204" pitchFamily="34" charset="0"/>
              </a:rPr>
              <a:t>leishmanin</a:t>
            </a:r>
            <a:endParaRPr lang="en-US" dirty="0">
              <a:solidFill>
                <a:srgbClr val="000000"/>
              </a:solidFill>
              <a:latin typeface="Calibri" panose="020F0502020204030204" pitchFamily="34" charset="0"/>
            </a:endParaRPr>
          </a:p>
          <a:p>
            <a:pPr marL="685800" lvl="1" indent="-342900" eaLnBrk="0" fontAlgn="base" hangingPunct="0">
              <a:spcBef>
                <a:spcPct val="0"/>
              </a:spcBef>
              <a:spcAft>
                <a:spcPct val="0"/>
              </a:spcAft>
              <a:buFont typeface="Wingdings" panose="05000000000000000000" pitchFamily="2" charset="2"/>
              <a:buChar char="ü"/>
            </a:pPr>
            <a:r>
              <a:rPr lang="en-US" dirty="0" smtClean="0">
                <a:solidFill>
                  <a:srgbClr val="000000"/>
                </a:solidFill>
                <a:latin typeface="Calibri" panose="020F0502020204030204" pitchFamily="34" charset="0"/>
              </a:rPr>
              <a:t>Suspension </a:t>
            </a:r>
            <a:r>
              <a:rPr lang="en-US" dirty="0">
                <a:solidFill>
                  <a:srgbClr val="000000"/>
                </a:solidFill>
                <a:latin typeface="Calibri" panose="020F0502020204030204" pitchFamily="34" charset="0"/>
              </a:rPr>
              <a:t>of whole or disrupted promastigotes </a:t>
            </a:r>
          </a:p>
          <a:p>
            <a:pPr marL="685800" lvl="1" indent="-342900" eaLnBrk="0" fontAlgn="base" hangingPunct="0">
              <a:spcBef>
                <a:spcPct val="0"/>
              </a:spcBef>
              <a:spcAft>
                <a:spcPct val="0"/>
              </a:spcAft>
              <a:buFont typeface="Wingdings" panose="05000000000000000000" pitchFamily="2" charset="2"/>
              <a:buChar char="ü"/>
            </a:pPr>
            <a:r>
              <a:rPr lang="en-US" dirty="0" smtClean="0">
                <a:solidFill>
                  <a:srgbClr val="000000"/>
                </a:solidFill>
                <a:latin typeface="Calibri" panose="020F0502020204030204" pitchFamily="34" charset="0"/>
              </a:rPr>
              <a:t>Preferably </a:t>
            </a:r>
            <a:r>
              <a:rPr lang="en-US" dirty="0">
                <a:solidFill>
                  <a:srgbClr val="000000"/>
                </a:solidFill>
                <a:latin typeface="Calibri" panose="020F0502020204030204" pitchFamily="34" charset="0"/>
              </a:rPr>
              <a:t>from local area</a:t>
            </a:r>
          </a:p>
          <a:p>
            <a:pPr marL="685800" lvl="1" indent="-342900" eaLnBrk="0" fontAlgn="base" hangingPunct="0">
              <a:spcBef>
                <a:spcPct val="0"/>
              </a:spcBef>
              <a:spcAft>
                <a:spcPct val="0"/>
              </a:spcAft>
              <a:buFont typeface="Wingdings" panose="05000000000000000000" pitchFamily="2" charset="2"/>
              <a:buChar char="ü"/>
            </a:pPr>
            <a:r>
              <a:rPr lang="en-US" dirty="0" smtClean="0">
                <a:solidFill>
                  <a:srgbClr val="000000"/>
                </a:solidFill>
                <a:latin typeface="Calibri" panose="020F0502020204030204" pitchFamily="34" charset="0"/>
              </a:rPr>
              <a:t>Include </a:t>
            </a:r>
            <a:r>
              <a:rPr lang="en-US" dirty="0">
                <a:solidFill>
                  <a:srgbClr val="000000"/>
                </a:solidFill>
                <a:latin typeface="Calibri" panose="020F0502020204030204" pitchFamily="34" charset="0"/>
              </a:rPr>
              <a:t>negative control</a:t>
            </a:r>
          </a:p>
          <a:p>
            <a:pPr marL="342900" indent="-342900" eaLnBrk="0" fontAlgn="base" hangingPunct="0">
              <a:spcBef>
                <a:spcPct val="0"/>
              </a:spcBef>
              <a:spcAft>
                <a:spcPct val="0"/>
              </a:spcAft>
              <a:buFont typeface="Wingdings" panose="05000000000000000000" pitchFamily="2" charset="2"/>
              <a:buChar char="Ø"/>
            </a:pPr>
            <a:r>
              <a:rPr lang="en-US" dirty="0" smtClean="0">
                <a:solidFill>
                  <a:srgbClr val="000000"/>
                </a:solidFill>
                <a:latin typeface="Calibri" panose="020F0502020204030204" pitchFamily="34" charset="0"/>
              </a:rPr>
              <a:t>Induration </a:t>
            </a:r>
            <a:r>
              <a:rPr lang="en-US" dirty="0">
                <a:solidFill>
                  <a:srgbClr val="000000"/>
                </a:solidFill>
                <a:latin typeface="Calibri" panose="020F0502020204030204" pitchFamily="34" charset="0"/>
              </a:rPr>
              <a:t>± erythema in 48-72 hours</a:t>
            </a:r>
          </a:p>
        </p:txBody>
      </p:sp>
      <p:pic>
        <p:nvPicPr>
          <p:cNvPr id="278532" name="Picture 4" descr="skintest"/>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a:stretch>
            <a:fillRect/>
          </a:stretch>
        </p:blipFill>
        <p:spPr bwMode="auto">
          <a:xfrm>
            <a:off x="152400" y="914400"/>
            <a:ext cx="392271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74404586-C910-4ED2-AF6D-7EFE4F1E96CC}" type="slidenum">
              <a:rPr lang="en-US" smtClean="0">
                <a:solidFill>
                  <a:srgbClr val="000000"/>
                </a:solidFill>
              </a:rPr>
              <a:pPr/>
              <a:t>128</a:t>
            </a:fld>
            <a:endParaRPr lang="en-US">
              <a:solidFill>
                <a:srgbClr val="000000"/>
              </a:solidFill>
            </a:endParaRPr>
          </a:p>
        </p:txBody>
      </p:sp>
    </p:spTree>
    <p:extLst>
      <p:ext uri="{BB962C8B-B14F-4D97-AF65-F5344CB8AC3E}">
        <p14:creationId xmlns:p14="http://schemas.microsoft.com/office/powerpoint/2010/main" val="26815929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Content Placeholder 2"/>
          <p:cNvSpPr>
            <a:spLocks noGrp="1"/>
          </p:cNvSpPr>
          <p:nvPr>
            <p:ph idx="1"/>
          </p:nvPr>
        </p:nvSpPr>
        <p:spPr>
          <a:xfrm>
            <a:off x="457200" y="1371600"/>
            <a:ext cx="8229600" cy="4495800"/>
          </a:xfrm>
        </p:spPr>
        <p:txBody>
          <a:bodyPr/>
          <a:lstStyle/>
          <a:p>
            <a:pPr>
              <a:buFont typeface="Wingdings" panose="05000000000000000000" pitchFamily="2" charset="2"/>
              <a:buChar char="Ø"/>
            </a:pPr>
            <a:r>
              <a:rPr lang="en-US" sz="2800" dirty="0" smtClean="0">
                <a:latin typeface="Calibri" panose="020F0502020204030204" pitchFamily="34" charset="0"/>
              </a:rPr>
              <a:t>Because of the poor antibody response in CL, serological tests are of little value in diagnosis</a:t>
            </a:r>
          </a:p>
        </p:txBody>
      </p:sp>
      <p:sp>
        <p:nvSpPr>
          <p:cNvPr id="2" name="Rectangle 1"/>
          <p:cNvSpPr/>
          <p:nvPr/>
        </p:nvSpPr>
        <p:spPr>
          <a:xfrm>
            <a:off x="3030270" y="621268"/>
            <a:ext cx="2198807" cy="646331"/>
          </a:xfrm>
          <a:prstGeom prst="rect">
            <a:avLst/>
          </a:prstGeom>
        </p:spPr>
        <p:txBody>
          <a:bodyPr wrap="none">
            <a:spAutoFit/>
          </a:bodyPr>
          <a:lstStyle/>
          <a:p>
            <a:pPr>
              <a:buFont typeface="Wingdings" panose="05000000000000000000" pitchFamily="2" charset="2"/>
              <a:buNone/>
            </a:pPr>
            <a:r>
              <a:rPr lang="en-US" sz="3600" b="1" dirty="0">
                <a:solidFill>
                  <a:srgbClr val="000000"/>
                </a:solidFill>
                <a:latin typeface="Calibri" panose="020F0502020204030204" pitchFamily="34" charset="0"/>
              </a:rPr>
              <a:t>4.Serology</a:t>
            </a:r>
            <a:endParaRPr lang="en-US" sz="3600" dirty="0">
              <a:solidFill>
                <a:srgbClr val="000000"/>
              </a:solidFill>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F9C9A03A-BBC3-4374-851D-04C41C6DC222}" type="slidenum">
              <a:rPr lang="en-US" smtClean="0">
                <a:solidFill>
                  <a:srgbClr val="000000"/>
                </a:solidFill>
              </a:rPr>
              <a:pPr/>
              <a:t>129</a:t>
            </a:fld>
            <a:endParaRPr lang="en-US">
              <a:solidFill>
                <a:srgbClr val="000000"/>
              </a:solidFill>
            </a:endParaRPr>
          </a:p>
        </p:txBody>
      </p:sp>
    </p:spTree>
    <p:extLst>
      <p:ext uri="{BB962C8B-B14F-4D97-AF65-F5344CB8AC3E}">
        <p14:creationId xmlns:p14="http://schemas.microsoft.com/office/powerpoint/2010/main" val="35455293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gl3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0" y="854075"/>
            <a:ext cx="342900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Text Box 3"/>
          <p:cNvSpPr txBox="1">
            <a:spLocks noChangeArrowheads="1"/>
          </p:cNvSpPr>
          <p:nvPr/>
        </p:nvSpPr>
        <p:spPr bwMode="auto">
          <a:xfrm>
            <a:off x="5029200" y="304800"/>
            <a:ext cx="32575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sz="4400" b="1">
                <a:solidFill>
                  <a:srgbClr val="000000"/>
                </a:solidFill>
              </a:rPr>
              <a:t>Pathogenesis</a:t>
            </a:r>
            <a:endParaRPr lang="en-US" b="1">
              <a:solidFill>
                <a:srgbClr val="000000"/>
              </a:solidFill>
            </a:endParaRPr>
          </a:p>
        </p:txBody>
      </p:sp>
      <p:sp>
        <p:nvSpPr>
          <p:cNvPr id="204804" name="Text Box 4"/>
          <p:cNvSpPr txBox="1">
            <a:spLocks noChangeArrowheads="1"/>
          </p:cNvSpPr>
          <p:nvPr/>
        </p:nvSpPr>
        <p:spPr bwMode="auto">
          <a:xfrm>
            <a:off x="3733800" y="1143000"/>
            <a:ext cx="541020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defRPr sz="2400">
                <a:solidFill>
                  <a:schemeClr val="tx1"/>
                </a:solidFill>
                <a:latin typeface="Times New Roman" panose="02020603050405020304" pitchFamily="18" charset="0"/>
              </a:defRPr>
            </a:lvl1pPr>
            <a:lvl2pPr indent="-166688">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ct val="120000"/>
              </a:lnSpc>
              <a:spcBef>
                <a:spcPct val="0"/>
              </a:spcBef>
              <a:spcAft>
                <a:spcPct val="0"/>
              </a:spcAft>
              <a:buFontTx/>
              <a:buChar char="•"/>
            </a:pPr>
            <a:r>
              <a:rPr lang="en-US" sz="2800">
                <a:solidFill>
                  <a:srgbClr val="000000"/>
                </a:solidFill>
                <a:cs typeface="Times New Roman" panose="02020603050405020304" pitchFamily="18" charset="0"/>
              </a:rPr>
              <a:t>Epithelial damage</a:t>
            </a:r>
          </a:p>
          <a:p>
            <a:pPr lvl="1" eaLnBrk="0" fontAlgn="base" hangingPunct="0">
              <a:spcBef>
                <a:spcPct val="0"/>
              </a:spcBef>
              <a:spcAft>
                <a:spcPct val="0"/>
              </a:spcAft>
              <a:buFontTx/>
              <a:buChar char="•"/>
            </a:pPr>
            <a:r>
              <a:rPr lang="en-US" sz="2800">
                <a:solidFill>
                  <a:srgbClr val="000000"/>
                </a:solidFill>
                <a:cs typeface="Times New Roman" panose="02020603050405020304" pitchFamily="18" charset="0"/>
              </a:rPr>
              <a:t>Villus blunting </a:t>
            </a:r>
          </a:p>
          <a:p>
            <a:pPr lvl="1" eaLnBrk="0" fontAlgn="base" hangingPunct="0">
              <a:spcBef>
                <a:spcPct val="0"/>
              </a:spcBef>
              <a:spcAft>
                <a:spcPct val="0"/>
              </a:spcAft>
              <a:buFontTx/>
              <a:buChar char="•"/>
            </a:pPr>
            <a:r>
              <a:rPr lang="en-US" sz="2800">
                <a:solidFill>
                  <a:srgbClr val="000000"/>
                </a:solidFill>
                <a:cs typeface="Times New Roman" panose="02020603050405020304" pitchFamily="18" charset="0"/>
              </a:rPr>
              <a:t>Crypt cell hypertrophy</a:t>
            </a:r>
          </a:p>
          <a:p>
            <a:pPr lvl="1" eaLnBrk="0" fontAlgn="base" hangingPunct="0">
              <a:spcBef>
                <a:spcPct val="0"/>
              </a:spcBef>
              <a:spcAft>
                <a:spcPct val="0"/>
              </a:spcAft>
              <a:buFontTx/>
              <a:buChar char="•"/>
            </a:pPr>
            <a:r>
              <a:rPr lang="en-US" sz="2800">
                <a:solidFill>
                  <a:srgbClr val="000000"/>
                </a:solidFill>
                <a:cs typeface="Times New Roman" panose="02020603050405020304" pitchFamily="18" charset="0"/>
              </a:rPr>
              <a:t>Cellular infiltration</a:t>
            </a:r>
          </a:p>
          <a:p>
            <a:pPr eaLnBrk="0" fontAlgn="base" hangingPunct="0">
              <a:spcBef>
                <a:spcPct val="0"/>
              </a:spcBef>
              <a:spcAft>
                <a:spcPct val="0"/>
              </a:spcAft>
              <a:buFontTx/>
              <a:buChar char="•"/>
            </a:pPr>
            <a:r>
              <a:rPr lang="en-US" sz="2800">
                <a:solidFill>
                  <a:srgbClr val="000000"/>
                </a:solidFill>
                <a:cs typeface="Times New Roman" panose="02020603050405020304" pitchFamily="18" charset="0"/>
              </a:rPr>
              <a:t>Malabsorption develops</a:t>
            </a:r>
          </a:p>
          <a:p>
            <a:pPr eaLnBrk="0" fontAlgn="base" hangingPunct="0">
              <a:lnSpc>
                <a:spcPct val="120000"/>
              </a:lnSpc>
              <a:spcBef>
                <a:spcPct val="0"/>
              </a:spcBef>
              <a:spcAft>
                <a:spcPct val="0"/>
              </a:spcAft>
              <a:buFontTx/>
              <a:buChar char="•"/>
            </a:pPr>
            <a:r>
              <a:rPr lang="en-US" sz="2800">
                <a:solidFill>
                  <a:srgbClr val="000000"/>
                </a:solidFill>
                <a:cs typeface="Times New Roman" panose="02020603050405020304" pitchFamily="18" charset="0"/>
              </a:rPr>
              <a:t>Enzyme deficiencies</a:t>
            </a:r>
          </a:p>
          <a:p>
            <a:pPr lvl="1" eaLnBrk="0" fontAlgn="base" hangingPunct="0">
              <a:spcBef>
                <a:spcPct val="0"/>
              </a:spcBef>
              <a:spcAft>
                <a:spcPct val="0"/>
              </a:spcAft>
              <a:buFontTx/>
              <a:buChar char="•"/>
            </a:pPr>
            <a:r>
              <a:rPr lang="en-US" sz="2800">
                <a:solidFill>
                  <a:srgbClr val="000000"/>
                </a:solidFill>
                <a:cs typeface="Times New Roman" panose="02020603050405020304" pitchFamily="18" charset="0"/>
              </a:rPr>
              <a:t>Lactase (lactose intolerance</a:t>
            </a:r>
            <a:r>
              <a:rPr lang="en-US" b="1">
                <a:solidFill>
                  <a:srgbClr val="000000"/>
                </a:solidFill>
              </a:rPr>
              <a:t>)</a:t>
            </a:r>
          </a:p>
          <a:p>
            <a:pPr lvl="1" eaLnBrk="0" fontAlgn="base" hangingPunct="0">
              <a:spcBef>
                <a:spcPct val="0"/>
              </a:spcBef>
              <a:spcAft>
                <a:spcPct val="0"/>
              </a:spcAft>
              <a:buFontTx/>
              <a:buChar char="•"/>
            </a:pPr>
            <a:r>
              <a:rPr lang="en-US" b="1">
                <a:solidFill>
                  <a:srgbClr val="000000"/>
                </a:solidFill>
              </a:rPr>
              <a:t>Steatorhae </a:t>
            </a:r>
          </a:p>
          <a:p>
            <a:pPr lvl="1" eaLnBrk="0" fontAlgn="base" hangingPunct="0">
              <a:spcBef>
                <a:spcPct val="0"/>
              </a:spcBef>
              <a:spcAft>
                <a:spcPct val="0"/>
              </a:spcAft>
              <a:buFontTx/>
              <a:buChar char="•"/>
            </a:pPr>
            <a:r>
              <a:rPr lang="en-US" b="1">
                <a:solidFill>
                  <a:srgbClr val="000000"/>
                </a:solidFill>
              </a:rPr>
              <a:t>Foul smelling diarrhea </a:t>
            </a:r>
          </a:p>
          <a:p>
            <a:pPr lvl="1" eaLnBrk="0" fontAlgn="base" hangingPunct="0">
              <a:spcBef>
                <a:spcPct val="0"/>
              </a:spcBef>
              <a:spcAft>
                <a:spcPct val="0"/>
              </a:spcAft>
              <a:buFontTx/>
              <a:buChar char="•"/>
            </a:pPr>
            <a:r>
              <a:rPr lang="en-US" b="1">
                <a:solidFill>
                  <a:srgbClr val="000000"/>
                </a:solidFill>
              </a:rPr>
              <a:t> </a:t>
            </a:r>
          </a:p>
        </p:txBody>
      </p:sp>
      <p:sp>
        <p:nvSpPr>
          <p:cNvPr id="217093" name="Text Box 5"/>
          <p:cNvSpPr txBox="1">
            <a:spLocks noChangeArrowheads="1"/>
          </p:cNvSpPr>
          <p:nvPr/>
        </p:nvSpPr>
        <p:spPr bwMode="auto">
          <a:xfrm>
            <a:off x="3962400" y="5105400"/>
            <a:ext cx="4286250" cy="1711325"/>
          </a:xfrm>
          <a:prstGeom prst="rect">
            <a:avLst/>
          </a:prstGeom>
          <a:noFill/>
          <a:ln w="25400">
            <a:solidFill>
              <a:schemeClr val="bg1"/>
            </a:solidFill>
            <a:miter lim="800000"/>
            <a:headEnd/>
            <a:tailEnd/>
          </a:ln>
        </p:spPr>
        <p:txBody>
          <a:bodyPr>
            <a:spAutoFit/>
          </a:bodyPr>
          <a:lstStyle/>
          <a:p>
            <a:pPr marL="171450" indent="-171450" eaLnBrk="0" fontAlgn="base" hangingPunct="0">
              <a:spcBef>
                <a:spcPct val="0"/>
              </a:spcBef>
              <a:spcAft>
                <a:spcPct val="0"/>
              </a:spcAft>
              <a:defRPr/>
            </a:pPr>
            <a:r>
              <a:rPr lang="en-US" sz="2800" b="1" u="sng" dirty="0">
                <a:solidFill>
                  <a:srgbClr val="000000">
                    <a:lumMod val="95000"/>
                    <a:lumOff val="5000"/>
                  </a:srgbClr>
                </a:solidFill>
              </a:rPr>
              <a:t>Possible Mechanisms</a:t>
            </a:r>
          </a:p>
          <a:p>
            <a:pPr marL="171450" indent="-171450" eaLnBrk="0" fontAlgn="base" hangingPunct="0">
              <a:spcBef>
                <a:spcPct val="0"/>
              </a:spcBef>
              <a:spcAft>
                <a:spcPct val="0"/>
              </a:spcAft>
              <a:defRPr/>
            </a:pPr>
            <a:endParaRPr lang="en-US" sz="1000" b="1" dirty="0">
              <a:solidFill>
                <a:srgbClr val="000000">
                  <a:lumMod val="95000"/>
                  <a:lumOff val="5000"/>
                </a:srgbClr>
              </a:solidFill>
            </a:endParaRPr>
          </a:p>
          <a:p>
            <a:pPr marL="171450" indent="-171450" eaLnBrk="0" fontAlgn="base" hangingPunct="0">
              <a:lnSpc>
                <a:spcPct val="120000"/>
              </a:lnSpc>
              <a:spcBef>
                <a:spcPct val="0"/>
              </a:spcBef>
              <a:spcAft>
                <a:spcPct val="0"/>
              </a:spcAft>
              <a:buFontTx/>
              <a:buChar char="•"/>
              <a:defRPr/>
            </a:pPr>
            <a:r>
              <a:rPr lang="en-US" sz="2800" b="1" dirty="0">
                <a:solidFill>
                  <a:srgbClr val="000000">
                    <a:lumMod val="95000"/>
                    <a:lumOff val="5000"/>
                  </a:srgbClr>
                </a:solidFill>
              </a:rPr>
              <a:t>mechanical irritation</a:t>
            </a:r>
          </a:p>
          <a:p>
            <a:pPr marL="171450" indent="-171450" eaLnBrk="0" fontAlgn="base" hangingPunct="0">
              <a:lnSpc>
                <a:spcPct val="120000"/>
              </a:lnSpc>
              <a:spcBef>
                <a:spcPct val="0"/>
              </a:spcBef>
              <a:spcAft>
                <a:spcPct val="0"/>
              </a:spcAft>
              <a:buFontTx/>
              <a:buChar char="•"/>
              <a:defRPr/>
            </a:pPr>
            <a:r>
              <a:rPr lang="en-US" sz="2800" b="1" dirty="0">
                <a:solidFill>
                  <a:srgbClr val="000000">
                    <a:lumMod val="95000"/>
                    <a:lumOff val="5000"/>
                  </a:srgbClr>
                </a:solidFill>
              </a:rPr>
              <a:t>obstruction of absorption</a:t>
            </a:r>
            <a:endParaRPr lang="en-US" sz="2800" dirty="0">
              <a:solidFill>
                <a:srgbClr val="000000">
                  <a:lumMod val="95000"/>
                  <a:lumOff val="5000"/>
                </a:srgbClr>
              </a:solidFill>
            </a:endParaRPr>
          </a:p>
        </p:txBody>
      </p:sp>
      <p:sp>
        <p:nvSpPr>
          <p:cNvPr id="2048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0671AA9-4431-4B96-95C5-E46BAFAA7EB3}" type="slidenum">
              <a:rPr lang="en-US" sz="1400">
                <a:solidFill>
                  <a:srgbClr val="000000"/>
                </a:solidFill>
              </a:rPr>
              <a:pPr/>
              <a:t>13</a:t>
            </a:fld>
            <a:endParaRPr lang="en-US" sz="1400">
              <a:solidFill>
                <a:srgbClr val="000000"/>
              </a:solidFill>
            </a:endParaRPr>
          </a:p>
        </p:txBody>
      </p:sp>
      <p:sp>
        <p:nvSpPr>
          <p:cNvPr id="204807"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FAD3B9B-496F-4566-B01F-CAC9FC836A13}" type="datetime1">
              <a:rPr lang="en-US" sz="1400" smtClean="0">
                <a:solidFill>
                  <a:srgbClr val="000000"/>
                </a:solidFill>
              </a:rPr>
              <a:pPr/>
              <a:t>5/21/2020</a:t>
            </a:fld>
            <a:endParaRPr lang="en-US" sz="1400" smtClean="0">
              <a:solidFill>
                <a:srgbClr val="000000"/>
              </a:solidFill>
            </a:endParaRPr>
          </a:p>
        </p:txBody>
      </p:sp>
    </p:spTree>
    <p:extLst>
      <p:ext uri="{BB962C8B-B14F-4D97-AF65-F5344CB8AC3E}">
        <p14:creationId xmlns:p14="http://schemas.microsoft.com/office/powerpoint/2010/main" val="3032160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7093"/>
                                        </p:tgtEl>
                                        <p:attrNameLst>
                                          <p:attrName>style.visibility</p:attrName>
                                        </p:attrNameLst>
                                      </p:cBhvr>
                                      <p:to>
                                        <p:strVal val="visible"/>
                                      </p:to>
                                    </p:set>
                                    <p:anim calcmode="lin" valueType="num">
                                      <p:cBhvr additive="base">
                                        <p:cTn id="7" dur="500" fill="hold"/>
                                        <p:tgtEl>
                                          <p:spTgt spid="217093"/>
                                        </p:tgtEl>
                                        <p:attrNameLst>
                                          <p:attrName>ppt_x</p:attrName>
                                        </p:attrNameLst>
                                      </p:cBhvr>
                                      <p:tavLst>
                                        <p:tav tm="0">
                                          <p:val>
                                            <p:strVal val="#ppt_x"/>
                                          </p:val>
                                        </p:tav>
                                        <p:tav tm="100000">
                                          <p:val>
                                            <p:strVal val="#ppt_x"/>
                                          </p:val>
                                        </p:tav>
                                      </p:tavLst>
                                    </p:anim>
                                    <p:anim calcmode="lin" valueType="num">
                                      <p:cBhvr additive="base">
                                        <p:cTn id="8" dur="500" fill="hold"/>
                                        <p:tgtEl>
                                          <p:spTgt spid="2170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3" grpId="0" animBg="1"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228600"/>
            <a:ext cx="7162800" cy="1371600"/>
          </a:xfrm>
        </p:spPr>
        <p:txBody>
          <a:bodyPr/>
          <a:lstStyle/>
          <a:p>
            <a:r>
              <a:rPr lang="en-US" sz="3200" b="1" smtClean="0">
                <a:latin typeface="Calibri" panose="020F0502020204030204" pitchFamily="34" charset="0"/>
              </a:rPr>
              <a:t>Diagnosis</a:t>
            </a:r>
            <a:r>
              <a:rPr lang="en-US" b="1" smtClean="0">
                <a:latin typeface="Calibri" panose="020F0502020204030204" pitchFamily="34" charset="0"/>
              </a:rPr>
              <a:t> </a:t>
            </a:r>
            <a:r>
              <a:rPr lang="en-US" sz="3200" b="1" smtClean="0">
                <a:latin typeface="Calibri" panose="020F0502020204030204" pitchFamily="34" charset="0"/>
              </a:rPr>
              <a:t>Visceral leishmaniasis </a:t>
            </a:r>
            <a:r>
              <a:rPr lang="en-US" b="1" smtClean="0">
                <a:latin typeface="Calibri" panose="020F0502020204030204" pitchFamily="34" charset="0"/>
              </a:rPr>
              <a:t/>
            </a:r>
            <a:br>
              <a:rPr lang="en-US" b="1" smtClean="0">
                <a:latin typeface="Calibri" panose="020F0502020204030204" pitchFamily="34" charset="0"/>
              </a:rPr>
            </a:br>
            <a:endParaRPr lang="en-US" b="1" smtClean="0">
              <a:latin typeface="Calibri" panose="020F0502020204030204" pitchFamily="34" charset="0"/>
            </a:endParaRPr>
          </a:p>
        </p:txBody>
      </p:sp>
      <p:sp>
        <p:nvSpPr>
          <p:cNvPr id="3" name="Content Placeholder 2"/>
          <p:cNvSpPr>
            <a:spLocks noGrp="1"/>
          </p:cNvSpPr>
          <p:nvPr>
            <p:ph idx="1"/>
          </p:nvPr>
        </p:nvSpPr>
        <p:spPr>
          <a:xfrm>
            <a:off x="0" y="1447800"/>
            <a:ext cx="9144000" cy="5410200"/>
          </a:xfrm>
        </p:spPr>
        <p:txBody>
          <a:bodyPr/>
          <a:lstStyle/>
          <a:p>
            <a:pPr marL="514350" indent="-514350">
              <a:buFont typeface="+mj-lt"/>
              <a:buAutoNum type="arabicPeriod"/>
              <a:defRPr/>
            </a:pPr>
            <a:r>
              <a:rPr lang="en-US" dirty="0" smtClean="0">
                <a:latin typeface="Calibri" panose="020F0502020204030204" pitchFamily="34" charset="0"/>
              </a:rPr>
              <a:t>Demonstration of parasite in tissues  by </a:t>
            </a:r>
          </a:p>
          <a:p>
            <a:pPr marL="1371600" lvl="2" indent="-571500">
              <a:buFont typeface="Wingdings" panose="05000000000000000000" pitchFamily="2" charset="2"/>
              <a:buChar char="ü"/>
              <a:defRPr/>
            </a:pPr>
            <a:r>
              <a:rPr lang="en-US" sz="2800" dirty="0" smtClean="0">
                <a:latin typeface="Calibri" panose="020F0502020204030204" pitchFamily="34" charset="0"/>
                <a:ea typeface="+mn-ea"/>
                <a:cs typeface="+mn-cs"/>
              </a:rPr>
              <a:t>Light microscopic examination of the stained specimen,</a:t>
            </a:r>
          </a:p>
          <a:p>
            <a:pPr marL="1371600" lvl="2" indent="-571500">
              <a:buFont typeface="Wingdings" panose="05000000000000000000" pitchFamily="2" charset="2"/>
              <a:buChar char="ü"/>
              <a:defRPr/>
            </a:pPr>
            <a:r>
              <a:rPr lang="en-US" sz="2800" dirty="0" smtClean="0">
                <a:latin typeface="Calibri" panose="020F0502020204030204" pitchFamily="34" charset="0"/>
                <a:ea typeface="+mn-ea"/>
                <a:cs typeface="+mn-cs"/>
              </a:rPr>
              <a:t>Culture</a:t>
            </a:r>
          </a:p>
          <a:p>
            <a:pPr marL="1371600" lvl="2" indent="-571500">
              <a:buFont typeface="Wingdings" panose="05000000000000000000" pitchFamily="2" charset="2"/>
              <a:buChar char="ü"/>
              <a:defRPr/>
            </a:pPr>
            <a:r>
              <a:rPr lang="en-US" sz="2800" dirty="0" smtClean="0">
                <a:latin typeface="Calibri" panose="020F0502020204030204" pitchFamily="34" charset="0"/>
                <a:ea typeface="+mn-ea"/>
                <a:cs typeface="+mn-cs"/>
              </a:rPr>
              <a:t>Animal inoculation</a:t>
            </a:r>
          </a:p>
          <a:p>
            <a:pPr marL="514350" indent="-514350">
              <a:buFont typeface="+mj-lt"/>
              <a:buAutoNum type="arabicPeriod"/>
              <a:defRPr/>
            </a:pPr>
            <a:r>
              <a:rPr lang="en-US" dirty="0" smtClean="0">
                <a:latin typeface="Calibri" panose="020F0502020204030204" pitchFamily="34" charset="0"/>
              </a:rPr>
              <a:t>Detection of parasite DNA in tissue samples</a:t>
            </a:r>
          </a:p>
          <a:p>
            <a:pPr marL="514350" indent="-514350">
              <a:buFont typeface="+mj-lt"/>
              <a:buAutoNum type="arabicPeriod"/>
              <a:defRPr/>
            </a:pPr>
            <a:r>
              <a:rPr lang="en-US" dirty="0" err="1" smtClean="0">
                <a:latin typeface="Calibri" panose="020F0502020204030204" pitchFamily="34" charset="0"/>
              </a:rPr>
              <a:t>Immuno</a:t>
            </a:r>
            <a:r>
              <a:rPr lang="en-US" dirty="0">
                <a:latin typeface="Calibri" panose="020F0502020204030204" pitchFamily="34" charset="0"/>
              </a:rPr>
              <a:t>-</a:t>
            </a:r>
            <a:r>
              <a:rPr lang="en-US" dirty="0" smtClean="0">
                <a:latin typeface="Calibri" panose="020F0502020204030204" pitchFamily="34" charset="0"/>
              </a:rPr>
              <a:t>diagnosis: </a:t>
            </a:r>
          </a:p>
          <a:p>
            <a:pPr lvl="2">
              <a:buFont typeface="Wingdings" panose="05000000000000000000" pitchFamily="2" charset="2"/>
              <a:buChar char="ü"/>
              <a:defRPr/>
            </a:pPr>
            <a:r>
              <a:rPr lang="en-US" sz="2800" dirty="0" smtClean="0">
                <a:latin typeface="Calibri" panose="020F0502020204030204" pitchFamily="34" charset="0"/>
                <a:ea typeface="+mn-ea"/>
                <a:cs typeface="+mn-cs"/>
              </a:rPr>
              <a:t>Antigen detection </a:t>
            </a:r>
          </a:p>
          <a:p>
            <a:pPr lvl="2">
              <a:buFont typeface="Wingdings" panose="05000000000000000000" pitchFamily="2" charset="2"/>
              <a:buChar char="ü"/>
              <a:defRPr/>
            </a:pPr>
            <a:r>
              <a:rPr lang="en-US" sz="2800" dirty="0" smtClean="0">
                <a:latin typeface="Calibri" panose="020F0502020204030204" pitchFamily="34" charset="0"/>
                <a:ea typeface="+mn-ea"/>
                <a:cs typeface="+mn-cs"/>
              </a:rPr>
              <a:t>Antibody detection</a:t>
            </a:r>
            <a:endParaRPr lang="en-US" sz="2800" dirty="0">
              <a:latin typeface="Calibri" panose="020F0502020204030204" pitchFamily="34" charset="0"/>
            </a:endParaRPr>
          </a:p>
        </p:txBody>
      </p:sp>
      <p:sp>
        <p:nvSpPr>
          <p:cNvPr id="17408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4CDF424-6EF6-4BC2-BD41-7932AB32E5C2}" type="slidenum">
              <a:rPr lang="en-US" sz="1400" smtClean="0">
                <a:solidFill>
                  <a:srgbClr val="000000"/>
                </a:solidFill>
                <a:latin typeface="Arial" panose="020B0604020202020204" pitchFamily="34" charset="0"/>
              </a:rPr>
              <a:pPr>
                <a:spcBef>
                  <a:spcPct val="0"/>
                </a:spcBef>
                <a:buFontTx/>
                <a:buNone/>
              </a:pPr>
              <a:t>130</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416506538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a:xfrm>
            <a:off x="457200" y="457200"/>
            <a:ext cx="7391400" cy="685800"/>
          </a:xfrm>
        </p:spPr>
        <p:txBody>
          <a:bodyPr/>
          <a:lstStyle/>
          <a:p>
            <a:r>
              <a:rPr lang="en-US" smtClean="0">
                <a:solidFill>
                  <a:srgbClr val="FF0000"/>
                </a:solidFill>
              </a:rPr>
              <a:t/>
            </a:r>
            <a:br>
              <a:rPr lang="en-US" smtClean="0">
                <a:solidFill>
                  <a:srgbClr val="FF0000"/>
                </a:solidFill>
              </a:rPr>
            </a:br>
            <a:r>
              <a:rPr lang="en-US" sz="3200" smtClean="0"/>
              <a:t>1. </a:t>
            </a:r>
            <a:r>
              <a:rPr lang="en-US" sz="3200" b="1" smtClean="0">
                <a:latin typeface="Calibri" panose="020F0502020204030204" pitchFamily="34" charset="0"/>
              </a:rPr>
              <a:t>Demonstration of the parasite</a:t>
            </a:r>
            <a:r>
              <a:rPr lang="en-US" sz="3200" smtClean="0"/>
              <a:t/>
            </a:r>
            <a:br>
              <a:rPr lang="en-US" sz="3200" smtClean="0"/>
            </a:br>
            <a:endParaRPr lang="en-US" smtClean="0"/>
          </a:p>
        </p:txBody>
      </p:sp>
      <p:sp>
        <p:nvSpPr>
          <p:cNvPr id="175107" name="Content Placeholder 2"/>
          <p:cNvSpPr>
            <a:spLocks noGrp="1"/>
          </p:cNvSpPr>
          <p:nvPr>
            <p:ph idx="1"/>
          </p:nvPr>
        </p:nvSpPr>
        <p:spPr>
          <a:xfrm>
            <a:off x="304800" y="1371600"/>
            <a:ext cx="8382000" cy="4495800"/>
          </a:xfrm>
        </p:spPr>
        <p:txBody>
          <a:bodyPr/>
          <a:lstStyle/>
          <a:p>
            <a:pPr>
              <a:buFont typeface="Wingdings" panose="05000000000000000000" pitchFamily="2" charset="2"/>
              <a:buChar char="v"/>
            </a:pPr>
            <a:r>
              <a:rPr lang="en-US" smtClean="0">
                <a:latin typeface="Calibri" panose="020F0502020204030204" pitchFamily="34" charset="0"/>
              </a:rPr>
              <a:t>Finding of amasigote from aspirate</a:t>
            </a:r>
          </a:p>
          <a:p>
            <a:pPr>
              <a:buFont typeface="Wingdings" panose="05000000000000000000" pitchFamily="2" charset="2"/>
              <a:buNone/>
            </a:pPr>
            <a:r>
              <a:rPr lang="en-US" sz="2800" u="sng" smtClean="0">
                <a:latin typeface="Calibri" panose="020F0502020204030204" pitchFamily="34" charset="0"/>
              </a:rPr>
              <a:t>   Aspirate      			%positive </a:t>
            </a:r>
            <a:endParaRPr lang="en-US" sz="2800" smtClean="0">
              <a:latin typeface="Calibri" panose="020F0502020204030204" pitchFamily="34" charset="0"/>
            </a:endParaRPr>
          </a:p>
          <a:p>
            <a:pPr>
              <a:buFont typeface="Wingdings" panose="05000000000000000000" pitchFamily="2" charset="2"/>
              <a:buNone/>
            </a:pPr>
            <a:r>
              <a:rPr lang="en-US" sz="2800" smtClean="0">
                <a:latin typeface="Calibri" panose="020F0502020204030204" pitchFamily="34" charset="0"/>
              </a:rPr>
              <a:t>Spleen …………………………………….95-98%</a:t>
            </a:r>
          </a:p>
          <a:p>
            <a:pPr>
              <a:buFont typeface="Wingdings" panose="05000000000000000000" pitchFamily="2" charset="2"/>
              <a:buNone/>
            </a:pPr>
            <a:r>
              <a:rPr lang="en-US" sz="2800" smtClean="0">
                <a:latin typeface="Calibri" panose="020F0502020204030204" pitchFamily="34" charset="0"/>
              </a:rPr>
              <a:t>Bone marrow …………………………….64-86%</a:t>
            </a:r>
          </a:p>
          <a:p>
            <a:pPr>
              <a:buFont typeface="Wingdings" panose="05000000000000000000" pitchFamily="2" charset="2"/>
              <a:buNone/>
            </a:pPr>
            <a:r>
              <a:rPr lang="en-US" sz="2800" smtClean="0">
                <a:latin typeface="Calibri" panose="020F0502020204030204" pitchFamily="34" charset="0"/>
              </a:rPr>
              <a:t>Enlarged lymph node …………………About 64%</a:t>
            </a:r>
          </a:p>
          <a:p>
            <a:pPr>
              <a:buFont typeface="Wingdings" panose="05000000000000000000" pitchFamily="2" charset="2"/>
              <a:buNone/>
            </a:pPr>
            <a:r>
              <a:rPr lang="en-US" sz="2800" smtClean="0">
                <a:latin typeface="Calibri" panose="020F0502020204030204" pitchFamily="34" charset="0"/>
              </a:rPr>
              <a:t>Buffy coat (India) ………………………….67-99%</a:t>
            </a:r>
          </a:p>
          <a:p>
            <a:pPr>
              <a:buFont typeface="Wingdings" panose="05000000000000000000" pitchFamily="2" charset="2"/>
              <a:buNone/>
            </a:pPr>
            <a:r>
              <a:rPr lang="en-US" sz="2800" smtClean="0">
                <a:latin typeface="Calibri" panose="020F0502020204030204" pitchFamily="34" charset="0"/>
              </a:rPr>
              <a:t>Buffy coat (Africa)……………….........About 50%</a:t>
            </a:r>
          </a:p>
          <a:p>
            <a:endParaRPr lang="en-US" smtClean="0">
              <a:latin typeface="Calibri" panose="020F0502020204030204" pitchFamily="34" charset="0"/>
            </a:endParaRPr>
          </a:p>
        </p:txBody>
      </p:sp>
      <p:sp>
        <p:nvSpPr>
          <p:cNvPr id="17510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4159F83-94A6-4D47-BE70-49E1AC425F4A}" type="slidenum">
              <a:rPr lang="en-US" sz="1400" smtClean="0">
                <a:solidFill>
                  <a:srgbClr val="000000"/>
                </a:solidFill>
                <a:latin typeface="Arial" panose="020B0604020202020204" pitchFamily="34" charset="0"/>
              </a:rPr>
              <a:pPr>
                <a:spcBef>
                  <a:spcPct val="0"/>
                </a:spcBef>
                <a:buFontTx/>
                <a:buNone/>
              </a:pPr>
              <a:t>131</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40026679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a:xfrm>
            <a:off x="228600" y="228600"/>
            <a:ext cx="8458200" cy="685800"/>
          </a:xfrm>
        </p:spPr>
        <p:txBody>
          <a:bodyPr/>
          <a:lstStyle/>
          <a:p>
            <a:pPr algn="l"/>
            <a:r>
              <a:rPr lang="en-US" sz="2800" smtClean="0"/>
              <a:t>Examination of aspirates for amastigotes </a:t>
            </a:r>
            <a:r>
              <a:rPr lang="en-US" sz="2800" smtClean="0">
                <a:solidFill>
                  <a:srgbClr val="FF0000"/>
                </a:solidFill>
              </a:rPr>
              <a:t/>
            </a:r>
            <a:br>
              <a:rPr lang="en-US" sz="2800" smtClean="0">
                <a:solidFill>
                  <a:srgbClr val="FF0000"/>
                </a:solidFill>
              </a:rPr>
            </a:br>
            <a:endParaRPr lang="en-US" sz="2800" smtClean="0">
              <a:solidFill>
                <a:srgbClr val="FF0000"/>
              </a:solidFill>
            </a:endParaRPr>
          </a:p>
        </p:txBody>
      </p:sp>
      <p:sp>
        <p:nvSpPr>
          <p:cNvPr id="3" name="Content Placeholder 2"/>
          <p:cNvSpPr>
            <a:spLocks noGrp="1"/>
          </p:cNvSpPr>
          <p:nvPr>
            <p:ph idx="1"/>
          </p:nvPr>
        </p:nvSpPr>
        <p:spPr>
          <a:xfrm>
            <a:off x="228600" y="914400"/>
            <a:ext cx="8458200" cy="5943600"/>
          </a:xfrm>
        </p:spPr>
        <p:txBody>
          <a:bodyPr/>
          <a:lstStyle/>
          <a:p>
            <a:pPr>
              <a:lnSpc>
                <a:spcPct val="150000"/>
              </a:lnSpc>
              <a:buFont typeface="Wingdings" panose="05000000000000000000" pitchFamily="2" charset="2"/>
              <a:buNone/>
              <a:defRPr/>
            </a:pPr>
            <a:r>
              <a:rPr lang="en-US" sz="2800" b="1" dirty="0" smtClean="0">
                <a:latin typeface="Calibri" panose="020F0502020204030204" pitchFamily="34" charset="0"/>
              </a:rPr>
              <a:t>Splenic aspiration </a:t>
            </a:r>
            <a:endParaRPr lang="en-US" sz="2800" dirty="0" smtClean="0">
              <a:latin typeface="Calibri" panose="020F0502020204030204" pitchFamily="34" charset="0"/>
            </a:endParaRPr>
          </a:p>
          <a:p>
            <a:pPr>
              <a:lnSpc>
                <a:spcPct val="150000"/>
              </a:lnSpc>
              <a:buFont typeface="Wingdings" panose="05000000000000000000" pitchFamily="2" charset="2"/>
              <a:buChar char="Ø"/>
              <a:defRPr/>
            </a:pPr>
            <a:r>
              <a:rPr lang="en-US" sz="2800" dirty="0" smtClean="0">
                <a:latin typeface="Calibri" panose="020F0502020204030204" pitchFamily="34" charset="0"/>
              </a:rPr>
              <a:t>Must </a:t>
            </a:r>
            <a:r>
              <a:rPr lang="en-US" sz="2800" b="1" dirty="0" smtClean="0">
                <a:latin typeface="Calibri" panose="020F0502020204030204" pitchFamily="34" charset="0"/>
              </a:rPr>
              <a:t>not</a:t>
            </a:r>
            <a:r>
              <a:rPr lang="en-US" sz="2800" dirty="0" smtClean="0">
                <a:latin typeface="Calibri" panose="020F0502020204030204" pitchFamily="34" charset="0"/>
              </a:rPr>
              <a:t> be performed without </a:t>
            </a:r>
            <a:r>
              <a:rPr lang="en-US" sz="2800" dirty="0" smtClean="0">
                <a:solidFill>
                  <a:srgbClr val="FF0000"/>
                </a:solidFill>
                <a:latin typeface="Calibri" panose="020F0502020204030204" pitchFamily="34" charset="0"/>
              </a:rPr>
              <a:t>training</a:t>
            </a:r>
            <a:r>
              <a:rPr lang="en-US" sz="2800" dirty="0" smtClean="0">
                <a:latin typeface="Calibri" panose="020F0502020204030204" pitchFamily="34" charset="0"/>
              </a:rPr>
              <a:t> and experience</a:t>
            </a:r>
          </a:p>
          <a:p>
            <a:pPr>
              <a:lnSpc>
                <a:spcPct val="150000"/>
              </a:lnSpc>
              <a:buFont typeface="Wingdings" panose="05000000000000000000" pitchFamily="2" charset="2"/>
              <a:buChar char="Ø"/>
              <a:defRPr/>
            </a:pPr>
            <a:r>
              <a:rPr lang="en-US" sz="2800" dirty="0" smtClean="0">
                <a:latin typeface="Calibri" panose="020F0502020204030204" pitchFamily="34" charset="0"/>
              </a:rPr>
              <a:t>Before performing a splenic aspiration the following tests must be performed:</a:t>
            </a:r>
          </a:p>
          <a:p>
            <a:pPr lvl="2">
              <a:lnSpc>
                <a:spcPct val="150000"/>
              </a:lnSpc>
              <a:buFont typeface="Wingdings" panose="05000000000000000000" pitchFamily="2" charset="2"/>
              <a:buChar char="ü"/>
              <a:defRPr/>
            </a:pPr>
            <a:r>
              <a:rPr lang="en-US" sz="2800" dirty="0" smtClean="0">
                <a:latin typeface="Calibri" panose="020F0502020204030204" pitchFamily="34" charset="0"/>
                <a:ea typeface="+mn-ea"/>
                <a:cs typeface="+mn-cs"/>
              </a:rPr>
              <a:t>Platelet count and </a:t>
            </a:r>
            <a:r>
              <a:rPr lang="en-US" sz="2800" dirty="0" err="1" smtClean="0">
                <a:latin typeface="Calibri" panose="020F0502020204030204" pitchFamily="34" charset="0"/>
                <a:ea typeface="+mn-ea"/>
                <a:cs typeface="+mn-cs"/>
              </a:rPr>
              <a:t>prothrombin</a:t>
            </a:r>
            <a:r>
              <a:rPr lang="en-US" sz="2800" dirty="0" smtClean="0">
                <a:latin typeface="Calibri" panose="020F0502020204030204" pitchFamily="34" charset="0"/>
                <a:ea typeface="+mn-ea"/>
                <a:cs typeface="+mn-cs"/>
              </a:rPr>
              <a:t> time</a:t>
            </a:r>
          </a:p>
          <a:p>
            <a:pPr lvl="2">
              <a:lnSpc>
                <a:spcPct val="150000"/>
              </a:lnSpc>
              <a:buFont typeface="Wingdings" panose="05000000000000000000" pitchFamily="2" charset="2"/>
              <a:buChar char="ü"/>
              <a:defRPr/>
            </a:pPr>
            <a:r>
              <a:rPr lang="en-US" sz="2800" dirty="0" smtClean="0">
                <a:latin typeface="Calibri" panose="020F0502020204030204" pitchFamily="34" charset="0"/>
                <a:ea typeface="+mn-ea"/>
                <a:cs typeface="+mn-cs"/>
              </a:rPr>
              <a:t>Hemoglobin  </a:t>
            </a:r>
          </a:p>
          <a:p>
            <a:pPr>
              <a:defRPr/>
            </a:pPr>
            <a:endParaRPr lang="en-US" sz="2800" dirty="0"/>
          </a:p>
        </p:txBody>
      </p:sp>
      <p:sp>
        <p:nvSpPr>
          <p:cNvPr id="17613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BF67101-544A-4DD5-84B0-4A751DD66EBF}" type="slidenum">
              <a:rPr lang="en-US" sz="1400" smtClean="0">
                <a:solidFill>
                  <a:srgbClr val="000000"/>
                </a:solidFill>
                <a:latin typeface="Arial" panose="020B0604020202020204" pitchFamily="34" charset="0"/>
              </a:rPr>
              <a:pPr>
                <a:spcBef>
                  <a:spcPct val="0"/>
                </a:spcBef>
                <a:buFontTx/>
                <a:buNone/>
              </a:pPr>
              <a:t>132</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71042861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a:xfrm>
            <a:off x="228600" y="457200"/>
            <a:ext cx="8534400" cy="1371600"/>
          </a:xfrm>
        </p:spPr>
        <p:txBody>
          <a:bodyPr/>
          <a:lstStyle/>
          <a:p>
            <a:r>
              <a:rPr lang="en-US" smtClean="0"/>
              <a:t> </a:t>
            </a:r>
            <a:br>
              <a:rPr lang="en-US" smtClean="0"/>
            </a:br>
            <a:r>
              <a:rPr lang="en-US" sz="3200" smtClean="0"/>
              <a:t>Examination of Buffy coat preparations for amastigotes </a:t>
            </a:r>
            <a:r>
              <a:rPr lang="en-US" smtClean="0"/>
              <a:t/>
            </a:r>
            <a:br>
              <a:rPr lang="en-US" smtClean="0"/>
            </a:br>
            <a:endParaRPr lang="en-US" smtClean="0"/>
          </a:p>
        </p:txBody>
      </p:sp>
      <p:sp>
        <p:nvSpPr>
          <p:cNvPr id="178179" name="Content Placeholder 2"/>
          <p:cNvSpPr>
            <a:spLocks noGrp="1"/>
          </p:cNvSpPr>
          <p:nvPr>
            <p:ph idx="1"/>
          </p:nvPr>
        </p:nvSpPr>
        <p:spPr>
          <a:xfrm>
            <a:off x="685800" y="1676400"/>
            <a:ext cx="7772400" cy="4419600"/>
          </a:xfrm>
        </p:spPr>
        <p:txBody>
          <a:bodyPr/>
          <a:lstStyle/>
          <a:p>
            <a:pPr>
              <a:lnSpc>
                <a:spcPct val="150000"/>
              </a:lnSpc>
              <a:buFont typeface="Wingdings" panose="05000000000000000000" pitchFamily="2" charset="2"/>
              <a:buChar char="Ø"/>
            </a:pPr>
            <a:r>
              <a:rPr lang="en-US" sz="2800" smtClean="0">
                <a:latin typeface="Calibri" panose="020F0502020204030204" pitchFamily="34" charset="0"/>
              </a:rPr>
              <a:t>VL parasites can be detected in stained Buffy coat smears prepared from EDTA (sequestrene) anticoagulated venous blood</a:t>
            </a:r>
          </a:p>
        </p:txBody>
      </p:sp>
      <p:sp>
        <p:nvSpPr>
          <p:cNvPr id="178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DE75F2D-0A6D-418D-96CE-3112521B03A5}" type="slidenum">
              <a:rPr lang="en-US" sz="1400" smtClean="0">
                <a:solidFill>
                  <a:srgbClr val="000000"/>
                </a:solidFill>
                <a:latin typeface="Arial" panose="020B0604020202020204" pitchFamily="34" charset="0"/>
              </a:rPr>
              <a:pPr>
                <a:spcBef>
                  <a:spcPct val="0"/>
                </a:spcBef>
                <a:buFontTx/>
                <a:buNone/>
              </a:pPr>
              <a:t>133</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33785226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body" sz="half" idx="1"/>
          </p:nvPr>
        </p:nvSpPr>
        <p:spPr>
          <a:xfrm>
            <a:off x="381000" y="990600"/>
            <a:ext cx="3048000" cy="4953000"/>
          </a:xfrm>
        </p:spPr>
        <p:txBody>
          <a:bodyPr/>
          <a:lstStyle/>
          <a:p>
            <a:pPr>
              <a:buFont typeface="Wingdings" panose="05000000000000000000" pitchFamily="2" charset="2"/>
              <a:buChar char="Ø"/>
            </a:pPr>
            <a:r>
              <a:rPr lang="en-US" altLang="zh-CN" sz="2800" smtClean="0">
                <a:ea typeface="宋体" panose="02010600030101010101" pitchFamily="2" charset="-122"/>
              </a:rPr>
              <a:t>Amastigotes (*) of </a:t>
            </a:r>
            <a:r>
              <a:rPr lang="en-US" altLang="zh-CN" sz="2800" i="1" smtClean="0">
                <a:ea typeface="宋体" panose="02010600030101010101" pitchFamily="2" charset="-122"/>
              </a:rPr>
              <a:t>Leishmania donovani</a:t>
            </a:r>
            <a:r>
              <a:rPr lang="en-US" altLang="zh-CN" sz="2800" smtClean="0">
                <a:ea typeface="宋体" panose="02010600030101010101" pitchFamily="2" charset="-122"/>
              </a:rPr>
              <a:t> in the cells of a spleen.  The individual amastigotes measure approximately 1 µm in diameter.</a:t>
            </a:r>
            <a:r>
              <a:rPr lang="en-US" altLang="zh-CN" smtClean="0">
                <a:ea typeface="宋体" panose="02010600030101010101" pitchFamily="2" charset="-122"/>
              </a:rPr>
              <a:t> </a:t>
            </a:r>
            <a:endParaRPr lang="zh-CN" altLang="en-US" smtClean="0">
              <a:ea typeface="宋体" panose="02010600030101010101" pitchFamily="2" charset="-122"/>
            </a:endParaRPr>
          </a:p>
        </p:txBody>
      </p:sp>
      <p:pic>
        <p:nvPicPr>
          <p:cNvPr id="180227" name="Picture 3" descr="amastigote_1"/>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3878263" y="1185863"/>
            <a:ext cx="4960937" cy="4095750"/>
          </a:xfrm>
        </p:spPr>
      </p:pic>
      <p:sp>
        <p:nvSpPr>
          <p:cNvPr id="18022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74ACA9F-7E74-4230-A9B1-9198AAA06856}" type="slidenum">
              <a:rPr lang="en-US" sz="1400" smtClean="0">
                <a:solidFill>
                  <a:srgbClr val="000000"/>
                </a:solidFill>
                <a:latin typeface="Arial" panose="020B0604020202020204" pitchFamily="34" charset="0"/>
              </a:rPr>
              <a:pPr>
                <a:spcBef>
                  <a:spcPct val="0"/>
                </a:spcBef>
                <a:buFontTx/>
                <a:buNone/>
              </a:pPr>
              <a:t>134</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99711230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body" sz="half" idx="1"/>
          </p:nvPr>
        </p:nvSpPr>
        <p:spPr>
          <a:xfrm>
            <a:off x="304800" y="1524000"/>
            <a:ext cx="3352800" cy="4572000"/>
          </a:xfrm>
        </p:spPr>
        <p:txBody>
          <a:bodyPr/>
          <a:lstStyle/>
          <a:p>
            <a:r>
              <a:rPr lang="en-US" altLang="zh-CN" smtClean="0">
                <a:ea typeface="宋体" panose="02010600030101010101" pitchFamily="2" charset="-122"/>
              </a:rPr>
              <a:t>Amastigotes of </a:t>
            </a:r>
            <a:r>
              <a:rPr lang="en-US" altLang="zh-CN" i="1" smtClean="0">
                <a:ea typeface="宋体" panose="02010600030101010101" pitchFamily="2" charset="-122"/>
              </a:rPr>
              <a:t>Leishmania</a:t>
            </a:r>
            <a:r>
              <a:rPr lang="en-US" altLang="zh-CN" smtClean="0">
                <a:ea typeface="宋体" panose="02010600030101010101" pitchFamily="2" charset="-122"/>
              </a:rPr>
              <a:t> in a macrophage from a lymph node of a dog.  </a:t>
            </a:r>
            <a:endParaRPr lang="zh-CN" altLang="en-US" smtClean="0">
              <a:ea typeface="宋体" panose="02010600030101010101" pitchFamily="2" charset="-122"/>
            </a:endParaRPr>
          </a:p>
        </p:txBody>
      </p:sp>
      <p:pic>
        <p:nvPicPr>
          <p:cNvPr id="181251" name="Picture 3" descr="amastigote_2"/>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3581400" y="1527175"/>
            <a:ext cx="5257800" cy="3730625"/>
          </a:xfrm>
        </p:spPr>
      </p:pic>
      <p:sp>
        <p:nvSpPr>
          <p:cNvPr id="1812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FD641C0-F672-4320-B8C7-6AC7883179C2}" type="slidenum">
              <a:rPr lang="en-US" sz="1400" smtClean="0">
                <a:solidFill>
                  <a:srgbClr val="000000"/>
                </a:solidFill>
                <a:latin typeface="Arial" panose="020B0604020202020204" pitchFamily="34" charset="0"/>
              </a:rPr>
              <a:pPr>
                <a:spcBef>
                  <a:spcPct val="0"/>
                </a:spcBef>
                <a:buFontTx/>
                <a:buNone/>
              </a:pPr>
              <a:t>135</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70324133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3" descr="65"/>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838200" y="1143000"/>
            <a:ext cx="3810000" cy="4114800"/>
          </a:xfrm>
        </p:spPr>
      </p:pic>
      <p:sp>
        <p:nvSpPr>
          <p:cNvPr id="182275" name="Rectangle 4"/>
          <p:cNvSpPr>
            <a:spLocks noGrp="1" noChangeArrowheads="1"/>
          </p:cNvSpPr>
          <p:nvPr>
            <p:ph type="body" sz="half" idx="2"/>
          </p:nvPr>
        </p:nvSpPr>
        <p:spPr>
          <a:xfrm>
            <a:off x="4572000" y="1143000"/>
            <a:ext cx="3810000" cy="4724400"/>
          </a:xfrm>
        </p:spPr>
        <p:txBody>
          <a:bodyPr lIns="92075" tIns="46038" rIns="92075" bIns="46038"/>
          <a:lstStyle/>
          <a:p>
            <a:pPr>
              <a:lnSpc>
                <a:spcPct val="150000"/>
              </a:lnSpc>
            </a:pPr>
            <a:r>
              <a:rPr lang="en-US" altLang="zh-CN" sz="2400" b="1" smtClean="0">
                <a:ea typeface="宋体" panose="02010600030101010101" pitchFamily="2" charset="-122"/>
              </a:rPr>
              <a:t>Leishmania (Leishman-Donovan or LD bodies)</a:t>
            </a:r>
            <a:r>
              <a:rPr lang="en-US" altLang="zh-CN" sz="2400" smtClean="0">
                <a:ea typeface="宋体" panose="02010600030101010101" pitchFamily="2" charset="-122"/>
              </a:rPr>
              <a:t>. Lying in macrophage cells from liver. Giemsa.</a:t>
            </a:r>
          </a:p>
        </p:txBody>
      </p:sp>
      <p:sp>
        <p:nvSpPr>
          <p:cNvPr id="18227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92CF40E-0321-4C86-992C-2D74F7A5F766}" type="slidenum">
              <a:rPr lang="en-US" sz="1400" smtClean="0">
                <a:solidFill>
                  <a:srgbClr val="000000"/>
                </a:solidFill>
                <a:latin typeface="Arial" panose="020B0604020202020204" pitchFamily="34" charset="0"/>
              </a:rPr>
              <a:pPr>
                <a:spcBef>
                  <a:spcPct val="0"/>
                </a:spcBef>
                <a:buFontTx/>
                <a:buNone/>
              </a:pPr>
              <a:t>136</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62692266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body" sz="half" idx="1"/>
          </p:nvPr>
        </p:nvSpPr>
        <p:spPr>
          <a:xfrm>
            <a:off x="228600" y="609600"/>
            <a:ext cx="3048000" cy="4343400"/>
          </a:xfrm>
        </p:spPr>
        <p:txBody>
          <a:bodyPr/>
          <a:lstStyle/>
          <a:p>
            <a:r>
              <a:rPr lang="en-US" altLang="zh-CN" smtClean="0">
                <a:ea typeface="宋体" panose="02010600030101010101" pitchFamily="2" charset="-122"/>
              </a:rPr>
              <a:t>A macrophage filled with </a:t>
            </a:r>
            <a:r>
              <a:rPr lang="en-US" altLang="zh-CN" i="1" smtClean="0">
                <a:ea typeface="宋体" panose="02010600030101010101" pitchFamily="2" charset="-122"/>
              </a:rPr>
              <a:t>Leishmania</a:t>
            </a:r>
            <a:r>
              <a:rPr lang="en-US" altLang="zh-CN" smtClean="0">
                <a:ea typeface="宋体" panose="02010600030101010101" pitchFamily="2" charset="-122"/>
              </a:rPr>
              <a:t> amastigotes. </a:t>
            </a:r>
          </a:p>
          <a:p>
            <a:endParaRPr lang="zh-CN" altLang="en-US" smtClean="0">
              <a:ea typeface="宋体" panose="02010600030101010101" pitchFamily="2" charset="-122"/>
            </a:endParaRPr>
          </a:p>
        </p:txBody>
      </p:sp>
      <p:pic>
        <p:nvPicPr>
          <p:cNvPr id="183299" name="Picture 3" descr="infected_macroph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28600"/>
            <a:ext cx="455771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92E9616-C127-4F3A-911C-AFAC292EB9B1}" type="slidenum">
              <a:rPr lang="en-US" sz="1400" smtClean="0">
                <a:solidFill>
                  <a:srgbClr val="000000"/>
                </a:solidFill>
                <a:latin typeface="Arial" panose="020B0604020202020204" pitchFamily="34" charset="0"/>
              </a:rPr>
              <a:pPr>
                <a:spcBef>
                  <a:spcPct val="0"/>
                </a:spcBef>
                <a:buFontTx/>
                <a:buNone/>
              </a:pPr>
              <a:t>137</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0654338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a:xfrm>
            <a:off x="685800" y="609600"/>
            <a:ext cx="7772400" cy="762000"/>
          </a:xfrm>
        </p:spPr>
        <p:txBody>
          <a:bodyPr/>
          <a:lstStyle/>
          <a:p>
            <a:r>
              <a:rPr lang="en-US" sz="3600" b="1" smtClean="0">
                <a:solidFill>
                  <a:schemeClr val="tx1"/>
                </a:solidFill>
                <a:latin typeface="Calibri" panose="020F0502020204030204" pitchFamily="34" charset="0"/>
              </a:rPr>
              <a:t>Culture</a:t>
            </a:r>
            <a:endParaRPr lang="en-US" b="1" smtClean="0">
              <a:solidFill>
                <a:schemeClr val="tx1"/>
              </a:solidFill>
              <a:latin typeface="Calibri" panose="020F0502020204030204" pitchFamily="34" charset="0"/>
            </a:endParaRPr>
          </a:p>
        </p:txBody>
      </p:sp>
      <p:sp>
        <p:nvSpPr>
          <p:cNvPr id="288771" name="Content Placeholder 2"/>
          <p:cNvSpPr>
            <a:spLocks noGrp="1"/>
          </p:cNvSpPr>
          <p:nvPr>
            <p:ph idx="1"/>
          </p:nvPr>
        </p:nvSpPr>
        <p:spPr>
          <a:xfrm>
            <a:off x="228600" y="1447800"/>
            <a:ext cx="8686800" cy="5029200"/>
          </a:xfrm>
        </p:spPr>
        <p:txBody>
          <a:bodyPr/>
          <a:lstStyle/>
          <a:p>
            <a:pPr marL="0" indent="0">
              <a:lnSpc>
                <a:spcPct val="150000"/>
              </a:lnSpc>
              <a:buFontTx/>
              <a:buNone/>
              <a:defRPr/>
            </a:pPr>
            <a:r>
              <a:rPr lang="en-US" sz="2400" dirty="0" smtClean="0">
                <a:latin typeface="Calibri" panose="020F0502020204030204" pitchFamily="34" charset="0"/>
              </a:rPr>
              <a:t>Cultures are required for:</a:t>
            </a:r>
          </a:p>
          <a:p>
            <a:pPr marL="571500" indent="-571500">
              <a:lnSpc>
                <a:spcPct val="150000"/>
              </a:lnSpc>
              <a:buFont typeface="+mj-lt"/>
              <a:buAutoNum type="romanUcPeriod"/>
              <a:defRPr/>
            </a:pPr>
            <a:r>
              <a:rPr lang="en-US" sz="2400" dirty="0" smtClean="0">
                <a:latin typeface="Calibri" panose="020F0502020204030204" pitchFamily="34" charset="0"/>
              </a:rPr>
              <a:t>Obtaining a sufficient number of organisms to use an antigen for immunologic diagnosis and speciation, </a:t>
            </a:r>
            <a:endParaRPr lang="en-US" sz="2400" dirty="0">
              <a:latin typeface="Calibri" panose="020F0502020204030204" pitchFamily="34" charset="0"/>
            </a:endParaRPr>
          </a:p>
          <a:p>
            <a:pPr marL="571500" indent="-571500">
              <a:lnSpc>
                <a:spcPct val="150000"/>
              </a:lnSpc>
              <a:buFont typeface="+mj-lt"/>
              <a:buAutoNum type="romanUcPeriod"/>
              <a:defRPr/>
            </a:pPr>
            <a:r>
              <a:rPr lang="en-US" sz="2400" dirty="0" smtClean="0">
                <a:latin typeface="Calibri" panose="020F0502020204030204" pitchFamily="34" charset="0"/>
              </a:rPr>
              <a:t>Obtaining parasites to be used in inoculating susceptible experimental animals, </a:t>
            </a:r>
          </a:p>
          <a:p>
            <a:pPr marL="571500" indent="-571500">
              <a:lnSpc>
                <a:spcPct val="150000"/>
              </a:lnSpc>
              <a:buFont typeface="+mj-lt"/>
              <a:buAutoNum type="romanUcPeriod"/>
              <a:defRPr/>
            </a:pPr>
            <a:r>
              <a:rPr lang="en-US" sz="2400" dirty="0" smtClean="0">
                <a:latin typeface="Calibri" panose="020F0502020204030204" pitchFamily="34" charset="0"/>
              </a:rPr>
              <a:t>In vitro screening of drugs, and </a:t>
            </a:r>
          </a:p>
          <a:p>
            <a:pPr marL="571500" indent="-571500">
              <a:lnSpc>
                <a:spcPct val="150000"/>
              </a:lnSpc>
              <a:buFont typeface="+mj-lt"/>
              <a:buAutoNum type="romanUcPeriod"/>
              <a:defRPr/>
            </a:pPr>
            <a:r>
              <a:rPr lang="en-US" sz="2400" dirty="0" smtClean="0">
                <a:latin typeface="Calibri" panose="020F0502020204030204" pitchFamily="34" charset="0"/>
              </a:rPr>
              <a:t>as a supplement to other methods or to provide a diagnosis when routine methods have </a:t>
            </a:r>
            <a:r>
              <a:rPr lang="en-US" sz="2400" b="1" dirty="0" smtClean="0">
                <a:latin typeface="Calibri" panose="020F0502020204030204" pitchFamily="34" charset="0"/>
              </a:rPr>
              <a:t>failed</a:t>
            </a:r>
          </a:p>
          <a:p>
            <a:pPr>
              <a:lnSpc>
                <a:spcPct val="150000"/>
              </a:lnSpc>
              <a:defRPr/>
            </a:pPr>
            <a:endParaRPr lang="en-US" sz="2400" dirty="0" smtClean="0">
              <a:latin typeface="Calibri" panose="020F0502020204030204" pitchFamily="34" charset="0"/>
            </a:endParaRPr>
          </a:p>
        </p:txBody>
      </p:sp>
      <p:sp>
        <p:nvSpPr>
          <p:cNvPr id="1843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702E616-46D3-4826-A9E3-2C5549C75DE4}" type="slidenum">
              <a:rPr lang="en-US" sz="1400" smtClean="0">
                <a:solidFill>
                  <a:srgbClr val="000000"/>
                </a:solidFill>
                <a:latin typeface="Arial" panose="020B0604020202020204" pitchFamily="34" charset="0"/>
              </a:rPr>
              <a:pPr>
                <a:spcBef>
                  <a:spcPct val="0"/>
                </a:spcBef>
                <a:buFontTx/>
                <a:buNone/>
              </a:pPr>
              <a:t>138</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56998411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Content Placeholder 2"/>
          <p:cNvSpPr>
            <a:spLocks noGrp="1"/>
          </p:cNvSpPr>
          <p:nvPr>
            <p:ph idx="1"/>
          </p:nvPr>
        </p:nvSpPr>
        <p:spPr>
          <a:xfrm>
            <a:off x="457200" y="1219200"/>
            <a:ext cx="8551863" cy="4648200"/>
          </a:xfrm>
        </p:spPr>
        <p:txBody>
          <a:bodyPr/>
          <a:lstStyle/>
          <a:p>
            <a:pPr>
              <a:lnSpc>
                <a:spcPct val="150000"/>
              </a:lnSpc>
              <a:buFont typeface="Wingdings" panose="05000000000000000000" pitchFamily="2" charset="2"/>
              <a:buChar char="Ø"/>
            </a:pPr>
            <a:r>
              <a:rPr lang="en-US" sz="2800" smtClean="0">
                <a:latin typeface="Calibri" panose="020F0502020204030204" pitchFamily="34" charset="0"/>
              </a:rPr>
              <a:t>Leishmania strains can be maintained as </a:t>
            </a:r>
            <a:r>
              <a:rPr lang="en-US" sz="2800" b="1" smtClean="0">
                <a:latin typeface="Calibri" panose="020F0502020204030204" pitchFamily="34" charset="0"/>
              </a:rPr>
              <a:t>promastigotes</a:t>
            </a:r>
            <a:r>
              <a:rPr lang="en-US" sz="2800" smtClean="0">
                <a:latin typeface="Calibri" panose="020F0502020204030204" pitchFamily="34" charset="0"/>
              </a:rPr>
              <a:t> in artificial culture medium</a:t>
            </a:r>
          </a:p>
          <a:p>
            <a:pPr>
              <a:lnSpc>
                <a:spcPct val="150000"/>
              </a:lnSpc>
              <a:buFont typeface="Wingdings" panose="05000000000000000000" pitchFamily="2" charset="2"/>
              <a:buChar char="Ø"/>
            </a:pPr>
            <a:r>
              <a:rPr lang="en-US" sz="2800" smtClean="0">
                <a:latin typeface="Calibri" panose="020F0502020204030204" pitchFamily="34" charset="0"/>
              </a:rPr>
              <a:t> Some of the culture media used  are :</a:t>
            </a:r>
          </a:p>
          <a:p>
            <a:pPr lvl="1">
              <a:lnSpc>
                <a:spcPct val="150000"/>
              </a:lnSpc>
              <a:buFont typeface="Wingdings" panose="05000000000000000000" pitchFamily="2" charset="2"/>
              <a:buChar char="Ø"/>
            </a:pPr>
            <a:r>
              <a:rPr lang="en-US" sz="2400" smtClean="0">
                <a:latin typeface="Calibri" panose="020F0502020204030204" pitchFamily="34" charset="0"/>
              </a:rPr>
              <a:t>Novy –Nicolle-MacNeal(NNN), </a:t>
            </a:r>
          </a:p>
          <a:p>
            <a:pPr lvl="1">
              <a:lnSpc>
                <a:spcPct val="150000"/>
              </a:lnSpc>
              <a:buFont typeface="Wingdings" panose="05000000000000000000" pitchFamily="2" charset="2"/>
              <a:buChar char="Ø"/>
            </a:pPr>
            <a:r>
              <a:rPr lang="en-US" sz="2400" smtClean="0">
                <a:latin typeface="Calibri" panose="020F0502020204030204" pitchFamily="34" charset="0"/>
              </a:rPr>
              <a:t>M199, or Grace’s </a:t>
            </a:r>
          </a:p>
          <a:p>
            <a:pPr lvl="1">
              <a:lnSpc>
                <a:spcPct val="150000"/>
              </a:lnSpc>
              <a:buFont typeface="Wingdings" panose="05000000000000000000" pitchFamily="2" charset="2"/>
              <a:buChar char="Ø"/>
            </a:pPr>
            <a:r>
              <a:rPr lang="en-US" sz="2400" smtClean="0">
                <a:latin typeface="Calibri" panose="020F0502020204030204" pitchFamily="34" charset="0"/>
              </a:rPr>
              <a:t>Tobies medium</a:t>
            </a:r>
          </a:p>
          <a:p>
            <a:pPr lvl="1">
              <a:lnSpc>
                <a:spcPct val="150000"/>
              </a:lnSpc>
              <a:buFont typeface="Wingdings" panose="05000000000000000000" pitchFamily="2" charset="2"/>
              <a:buChar char="Ø"/>
            </a:pPr>
            <a:r>
              <a:rPr lang="en-US" altLang="en-US" sz="2400" smtClean="0">
                <a:latin typeface="Calibri" panose="020F0502020204030204" pitchFamily="34" charset="0"/>
              </a:rPr>
              <a:t>Hokymers medium</a:t>
            </a:r>
          </a:p>
          <a:p>
            <a:pPr lvl="1">
              <a:lnSpc>
                <a:spcPct val="150000"/>
              </a:lnSpc>
              <a:buFont typeface="Wingdings" panose="05000000000000000000" pitchFamily="2" charset="2"/>
              <a:buChar char="Ø"/>
            </a:pPr>
            <a:endParaRPr lang="en-US" sz="2400" smtClean="0">
              <a:latin typeface="Calibri" panose="020F0502020204030204" pitchFamily="34" charset="0"/>
            </a:endParaRPr>
          </a:p>
          <a:p>
            <a:pPr>
              <a:lnSpc>
                <a:spcPct val="150000"/>
              </a:lnSpc>
            </a:pPr>
            <a:endParaRPr lang="en-US" sz="2800" smtClean="0">
              <a:latin typeface="Calibri" panose="020F0502020204030204" pitchFamily="34" charset="0"/>
            </a:endParaRPr>
          </a:p>
        </p:txBody>
      </p:sp>
      <p:sp>
        <p:nvSpPr>
          <p:cNvPr id="2" name="Rectangle 1"/>
          <p:cNvSpPr/>
          <p:nvPr/>
        </p:nvSpPr>
        <p:spPr>
          <a:xfrm>
            <a:off x="2976563" y="192088"/>
            <a:ext cx="1965325" cy="646112"/>
          </a:xfrm>
          <a:prstGeom prst="rect">
            <a:avLst/>
          </a:prstGeom>
        </p:spPr>
        <p:txBody>
          <a:bodyPr wrap="none">
            <a:spAutoFit/>
          </a:bodyPr>
          <a:lstStyle/>
          <a:p>
            <a:pPr>
              <a:defRPr/>
            </a:pPr>
            <a:r>
              <a:rPr lang="en-US" sz="3600" b="1" kern="0" dirty="0">
                <a:solidFill>
                  <a:srgbClr val="000000"/>
                </a:solidFill>
                <a:latin typeface="Calibri" panose="020F0502020204030204" pitchFamily="34" charset="0"/>
              </a:rPr>
              <a:t>Culture…</a:t>
            </a:r>
            <a:endParaRPr lang="en-US" dirty="0">
              <a:solidFill>
                <a:srgbClr val="000000"/>
              </a:solidFill>
            </a:endParaRPr>
          </a:p>
        </p:txBody>
      </p:sp>
      <p:sp>
        <p:nvSpPr>
          <p:cNvPr id="18534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799D55B-8A92-420C-896A-793577D438E0}" type="slidenum">
              <a:rPr lang="en-US" sz="1400" smtClean="0">
                <a:solidFill>
                  <a:srgbClr val="000000"/>
                </a:solidFill>
                <a:latin typeface="Arial" panose="020B0604020202020204" pitchFamily="34" charset="0"/>
              </a:rPr>
              <a:pPr>
                <a:spcBef>
                  <a:spcPct val="0"/>
                </a:spcBef>
                <a:buFontTx/>
                <a:buNone/>
              </a:pPr>
              <a:t>139</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7718107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685800" y="228600"/>
            <a:ext cx="7772400" cy="838200"/>
          </a:xfrm>
        </p:spPr>
        <p:txBody>
          <a:bodyPr/>
          <a:lstStyle/>
          <a:p>
            <a:pPr eaLnBrk="1" hangingPunct="1"/>
            <a:r>
              <a:rPr lang="en-US" sz="3200" smtClean="0"/>
              <a:t>Clinical Features and Symptoms</a:t>
            </a:r>
          </a:p>
        </p:txBody>
      </p:sp>
      <p:sp>
        <p:nvSpPr>
          <p:cNvPr id="205827" name="Rectangle 3"/>
          <p:cNvSpPr>
            <a:spLocks noGrp="1" noChangeArrowheads="1"/>
          </p:cNvSpPr>
          <p:nvPr>
            <p:ph idx="1"/>
          </p:nvPr>
        </p:nvSpPr>
        <p:spPr>
          <a:xfrm>
            <a:off x="304800" y="838200"/>
            <a:ext cx="8763000" cy="5257800"/>
          </a:xfrm>
        </p:spPr>
        <p:txBody>
          <a:bodyPr/>
          <a:lstStyle/>
          <a:p>
            <a:r>
              <a:rPr lang="en-US" smtClean="0"/>
              <a:t>one of the more common diarrheal disease seen among travelers to foreign countries</a:t>
            </a:r>
            <a:endParaRPr lang="en-US" u="sng" smtClean="0"/>
          </a:p>
          <a:p>
            <a:pPr eaLnBrk="1" hangingPunct="1"/>
            <a:r>
              <a:rPr lang="en-US" u="sng" smtClean="0"/>
              <a:t>Outcomes may be</a:t>
            </a:r>
          </a:p>
          <a:p>
            <a:pPr lvl="1" eaLnBrk="1" hangingPunct="1"/>
            <a:r>
              <a:rPr lang="en-US" sz="3200" smtClean="0"/>
              <a:t>Asymptomatic/latent</a:t>
            </a:r>
          </a:p>
          <a:p>
            <a:pPr lvl="1" eaLnBrk="1" hangingPunct="1"/>
            <a:r>
              <a:rPr lang="en-US" sz="3200" smtClean="0"/>
              <a:t>Acute short-lasting diarrhea</a:t>
            </a:r>
          </a:p>
          <a:p>
            <a:pPr lvl="1" eaLnBrk="1" hangingPunct="1"/>
            <a:r>
              <a:rPr lang="en-US" sz="3200" smtClean="0"/>
              <a:t>Chronic/nutritional disorders</a:t>
            </a:r>
          </a:p>
          <a:p>
            <a:pPr eaLnBrk="1" hangingPunct="1"/>
            <a:endParaRPr lang="en-US" smtClean="0"/>
          </a:p>
        </p:txBody>
      </p:sp>
      <p:sp>
        <p:nvSpPr>
          <p:cNvPr id="20582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49D6779-C721-4D1F-9DAC-8594EBB7DC0E}" type="slidenum">
              <a:rPr lang="en-US" sz="1400">
                <a:solidFill>
                  <a:srgbClr val="000000"/>
                </a:solidFill>
              </a:rPr>
              <a:pPr/>
              <a:t>14</a:t>
            </a:fld>
            <a:endParaRPr lang="en-US" sz="1400">
              <a:solidFill>
                <a:srgbClr val="000000"/>
              </a:solidFill>
            </a:endParaRPr>
          </a:p>
        </p:txBody>
      </p:sp>
      <p:sp>
        <p:nvSpPr>
          <p:cNvPr id="205829"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983CF2C-4C1B-4488-B440-6B694362E593}" type="datetime1">
              <a:rPr lang="en-US" sz="1400" smtClean="0">
                <a:solidFill>
                  <a:srgbClr val="000000"/>
                </a:solidFill>
              </a:rPr>
              <a:pPr/>
              <a:t>5/21/2020</a:t>
            </a:fld>
            <a:endParaRPr lang="en-US" sz="1400" smtClean="0">
              <a:solidFill>
                <a:srgbClr val="000000"/>
              </a:solidFill>
            </a:endParaRPr>
          </a:p>
        </p:txBody>
      </p:sp>
    </p:spTree>
    <p:extLst>
      <p:ext uri="{BB962C8B-B14F-4D97-AF65-F5344CB8AC3E}">
        <p14:creationId xmlns:p14="http://schemas.microsoft.com/office/powerpoint/2010/main" val="7512333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457200" y="381000"/>
            <a:ext cx="6248400" cy="609600"/>
          </a:xfrm>
        </p:spPr>
        <p:txBody>
          <a:bodyPr/>
          <a:lstStyle/>
          <a:p>
            <a:r>
              <a:rPr lang="en-US" sz="3200" b="1" smtClean="0">
                <a:latin typeface="Calibri" panose="020F0502020204030204" pitchFamily="34" charset="0"/>
              </a:rPr>
              <a:t>Animal inoculation</a:t>
            </a:r>
          </a:p>
        </p:txBody>
      </p:sp>
      <p:sp>
        <p:nvSpPr>
          <p:cNvPr id="186371" name="Content Placeholder 2"/>
          <p:cNvSpPr>
            <a:spLocks noGrp="1"/>
          </p:cNvSpPr>
          <p:nvPr>
            <p:ph idx="1"/>
          </p:nvPr>
        </p:nvSpPr>
        <p:spPr>
          <a:xfrm>
            <a:off x="228600" y="1143000"/>
            <a:ext cx="8686800" cy="5181600"/>
          </a:xfrm>
        </p:spPr>
        <p:txBody>
          <a:bodyPr/>
          <a:lstStyle/>
          <a:p>
            <a:pPr>
              <a:lnSpc>
                <a:spcPct val="150000"/>
              </a:lnSpc>
              <a:buFont typeface="Wingdings" panose="05000000000000000000" pitchFamily="2" charset="2"/>
              <a:buChar char="Ø"/>
            </a:pPr>
            <a:r>
              <a:rPr lang="en-US" sz="2400" smtClean="0">
                <a:latin typeface="Calibri" panose="020F0502020204030204" pitchFamily="34" charset="0"/>
              </a:rPr>
              <a:t>Inoculation of laboratory animals (such as </a:t>
            </a:r>
            <a:r>
              <a:rPr lang="en-US" sz="2400" b="1" smtClean="0">
                <a:solidFill>
                  <a:schemeClr val="accent2"/>
                </a:solidFill>
                <a:latin typeface="Calibri" panose="020F0502020204030204" pitchFamily="34" charset="0"/>
              </a:rPr>
              <a:t>hamsters</a:t>
            </a:r>
            <a:r>
              <a:rPr lang="en-US" sz="2400" smtClean="0">
                <a:latin typeface="Calibri" panose="020F0502020204030204" pitchFamily="34" charset="0"/>
              </a:rPr>
              <a:t>, mice or guinea pigs) with infected specimen </a:t>
            </a:r>
          </a:p>
          <a:p>
            <a:pPr>
              <a:lnSpc>
                <a:spcPct val="150000"/>
              </a:lnSpc>
              <a:buFont typeface="Wingdings" panose="05000000000000000000" pitchFamily="2" charset="2"/>
              <a:buChar char="Ø"/>
            </a:pPr>
            <a:r>
              <a:rPr lang="en-US" sz="2400" b="1" smtClean="0">
                <a:latin typeface="Calibri" panose="020F0502020204030204" pitchFamily="34" charset="0"/>
              </a:rPr>
              <a:t>Not</a:t>
            </a:r>
            <a:r>
              <a:rPr lang="en-US" sz="2400" smtClean="0">
                <a:latin typeface="Calibri" panose="020F0502020204030204" pitchFamily="34" charset="0"/>
              </a:rPr>
              <a:t> usually employed as a diagnostic test, since several months may be required to obtain a positive result. </a:t>
            </a:r>
          </a:p>
          <a:p>
            <a:pPr>
              <a:lnSpc>
                <a:spcPct val="150000"/>
              </a:lnSpc>
              <a:buFont typeface="Wingdings" panose="05000000000000000000" pitchFamily="2" charset="2"/>
              <a:buChar char="Ø"/>
            </a:pPr>
            <a:r>
              <a:rPr lang="en-US" sz="2400" smtClean="0">
                <a:latin typeface="Calibri" panose="020F0502020204030204" pitchFamily="34" charset="0"/>
              </a:rPr>
              <a:t>Can be infected via many routes, including across mucous membranes, intraperitoneal and intrasplenic routes </a:t>
            </a:r>
          </a:p>
        </p:txBody>
      </p:sp>
      <p:sp>
        <p:nvSpPr>
          <p:cNvPr id="18637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8072038-4068-4FEA-85E2-130F0CA3465F}" type="slidenum">
              <a:rPr lang="en-US" sz="1400" smtClean="0">
                <a:solidFill>
                  <a:srgbClr val="000000"/>
                </a:solidFill>
                <a:latin typeface="Arial" panose="020B0604020202020204" pitchFamily="34" charset="0"/>
              </a:rPr>
              <a:pPr>
                <a:spcBef>
                  <a:spcPct val="0"/>
                </a:spcBef>
                <a:buFontTx/>
                <a:buNone/>
              </a:pPr>
              <a:t>140</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19825562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Content Placeholder 2"/>
          <p:cNvSpPr>
            <a:spLocks noGrp="1"/>
          </p:cNvSpPr>
          <p:nvPr>
            <p:ph idx="1"/>
          </p:nvPr>
        </p:nvSpPr>
        <p:spPr>
          <a:xfrm>
            <a:off x="228600" y="1219200"/>
            <a:ext cx="8610600" cy="5164138"/>
          </a:xfrm>
        </p:spPr>
        <p:txBody>
          <a:bodyPr/>
          <a:lstStyle/>
          <a:p>
            <a:pPr>
              <a:lnSpc>
                <a:spcPct val="150000"/>
              </a:lnSpc>
              <a:buFont typeface="Wingdings" panose="05000000000000000000" pitchFamily="2" charset="2"/>
              <a:buChar char="Ø"/>
            </a:pPr>
            <a:r>
              <a:rPr lang="en-US" sz="2800" smtClean="0">
                <a:latin typeface="Calibri" panose="020F0502020204030204" pitchFamily="34" charset="0"/>
              </a:rPr>
              <a:t>Both </a:t>
            </a:r>
            <a:r>
              <a:rPr lang="en-US" sz="2800" b="1" smtClean="0">
                <a:solidFill>
                  <a:schemeClr val="accent2"/>
                </a:solidFill>
                <a:latin typeface="Calibri" panose="020F0502020204030204" pitchFamily="34" charset="0"/>
              </a:rPr>
              <a:t>amastigotes</a:t>
            </a:r>
            <a:r>
              <a:rPr lang="en-US" sz="2800" smtClean="0">
                <a:solidFill>
                  <a:schemeClr val="accent2"/>
                </a:solidFill>
                <a:latin typeface="Calibri" panose="020F0502020204030204" pitchFamily="34" charset="0"/>
              </a:rPr>
              <a:t> </a:t>
            </a:r>
            <a:r>
              <a:rPr lang="en-US" sz="2800" smtClean="0">
                <a:latin typeface="Calibri" panose="020F0502020204030204" pitchFamily="34" charset="0"/>
              </a:rPr>
              <a:t>and </a:t>
            </a:r>
            <a:r>
              <a:rPr lang="en-US" sz="2800" b="1" smtClean="0">
                <a:solidFill>
                  <a:schemeClr val="accent2"/>
                </a:solidFill>
                <a:latin typeface="Calibri" panose="020F0502020204030204" pitchFamily="34" charset="0"/>
              </a:rPr>
              <a:t>promastigotes</a:t>
            </a:r>
            <a:r>
              <a:rPr lang="en-US" sz="2800" smtClean="0">
                <a:solidFill>
                  <a:schemeClr val="accent2"/>
                </a:solidFill>
                <a:latin typeface="Calibri" panose="020F0502020204030204" pitchFamily="34" charset="0"/>
              </a:rPr>
              <a:t> </a:t>
            </a:r>
            <a:r>
              <a:rPr lang="en-US" sz="2800" smtClean="0">
                <a:latin typeface="Calibri" panose="020F0502020204030204" pitchFamily="34" charset="0"/>
              </a:rPr>
              <a:t>can infect the animal</a:t>
            </a:r>
          </a:p>
          <a:p>
            <a:pPr>
              <a:lnSpc>
                <a:spcPct val="150000"/>
              </a:lnSpc>
              <a:buFont typeface="Wingdings" panose="05000000000000000000" pitchFamily="2" charset="2"/>
              <a:buChar char="Ø"/>
            </a:pPr>
            <a:r>
              <a:rPr lang="en-US" sz="2800" smtClean="0">
                <a:latin typeface="Calibri" panose="020F0502020204030204" pitchFamily="34" charset="0"/>
              </a:rPr>
              <a:t>The animal is examined weekly for signs of infection</a:t>
            </a:r>
          </a:p>
          <a:p>
            <a:pPr>
              <a:lnSpc>
                <a:spcPct val="150000"/>
              </a:lnSpc>
              <a:buFont typeface="Wingdings" panose="05000000000000000000" pitchFamily="2" charset="2"/>
              <a:buChar char="Ø"/>
            </a:pPr>
            <a:r>
              <a:rPr lang="en-US" sz="2800" smtClean="0">
                <a:latin typeface="Calibri" panose="020F0502020204030204" pitchFamily="34" charset="0"/>
              </a:rPr>
              <a:t> In the absence of signs of obvious infection, the animal is generally sacrificed after 4 months, at which point liver and spleen samples are examined for the presence of the parasite</a:t>
            </a:r>
          </a:p>
          <a:p>
            <a:pPr>
              <a:lnSpc>
                <a:spcPct val="150000"/>
              </a:lnSpc>
              <a:buFont typeface="Wingdings" panose="05000000000000000000" pitchFamily="2" charset="2"/>
              <a:buNone/>
            </a:pPr>
            <a:r>
              <a:rPr lang="en-US" sz="2800" smtClean="0">
                <a:latin typeface="Calibri" panose="020F0502020204030204" pitchFamily="34" charset="0"/>
              </a:rPr>
              <a:t> </a:t>
            </a:r>
          </a:p>
        </p:txBody>
      </p:sp>
      <p:sp>
        <p:nvSpPr>
          <p:cNvPr id="2" name="Rectangle 1"/>
          <p:cNvSpPr/>
          <p:nvPr/>
        </p:nvSpPr>
        <p:spPr>
          <a:xfrm>
            <a:off x="2227263" y="254000"/>
            <a:ext cx="3730625" cy="584200"/>
          </a:xfrm>
          <a:prstGeom prst="rect">
            <a:avLst/>
          </a:prstGeom>
        </p:spPr>
        <p:txBody>
          <a:bodyPr wrap="none">
            <a:spAutoFit/>
          </a:bodyPr>
          <a:lstStyle/>
          <a:p>
            <a:pPr>
              <a:defRPr/>
            </a:pPr>
            <a:r>
              <a:rPr lang="en-US" sz="3200" b="1" kern="0" dirty="0">
                <a:solidFill>
                  <a:srgbClr val="000000"/>
                </a:solidFill>
                <a:latin typeface="Calibri" panose="020F0502020204030204" pitchFamily="34" charset="0"/>
              </a:rPr>
              <a:t>Animal inoculation…</a:t>
            </a:r>
            <a:endParaRPr lang="en-US" dirty="0">
              <a:solidFill>
                <a:srgbClr val="000000"/>
              </a:solidFill>
            </a:endParaRPr>
          </a:p>
        </p:txBody>
      </p:sp>
      <p:sp>
        <p:nvSpPr>
          <p:cNvPr id="18739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6E7FF37-10BD-4F91-8088-12441AC125F5}" type="slidenum">
              <a:rPr lang="en-US" sz="1400" smtClean="0">
                <a:solidFill>
                  <a:srgbClr val="000000"/>
                </a:solidFill>
                <a:latin typeface="Arial" panose="020B0604020202020204" pitchFamily="34" charset="0"/>
              </a:rPr>
              <a:pPr>
                <a:spcBef>
                  <a:spcPct val="0"/>
                </a:spcBef>
                <a:buFontTx/>
                <a:buNone/>
              </a:pPr>
              <a:t>141</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70268959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a:xfrm>
            <a:off x="152400" y="457200"/>
            <a:ext cx="8991600" cy="1371600"/>
          </a:xfrm>
        </p:spPr>
        <p:txBody>
          <a:bodyPr/>
          <a:lstStyle/>
          <a:p>
            <a:r>
              <a:rPr lang="en-US" sz="3200" b="1" smtClean="0">
                <a:latin typeface="Calibri" panose="020F0502020204030204" pitchFamily="34" charset="0"/>
              </a:rPr>
              <a:t>2. Detection of parasite DNA in tissue samples</a:t>
            </a:r>
          </a:p>
        </p:txBody>
      </p:sp>
      <p:sp>
        <p:nvSpPr>
          <p:cNvPr id="188419" name="Content Placeholder 2"/>
          <p:cNvSpPr>
            <a:spLocks noGrp="1"/>
          </p:cNvSpPr>
          <p:nvPr>
            <p:ph idx="1"/>
          </p:nvPr>
        </p:nvSpPr>
        <p:spPr>
          <a:xfrm>
            <a:off x="228600" y="1600200"/>
            <a:ext cx="8763000" cy="4724400"/>
          </a:xfrm>
        </p:spPr>
        <p:txBody>
          <a:bodyPr/>
          <a:lstStyle/>
          <a:p>
            <a:pPr>
              <a:lnSpc>
                <a:spcPct val="150000"/>
              </a:lnSpc>
              <a:buFont typeface="Wingdings" panose="05000000000000000000" pitchFamily="2" charset="2"/>
              <a:buChar char="Ø"/>
            </a:pPr>
            <a:r>
              <a:rPr lang="en-US" sz="2800" smtClean="0">
                <a:latin typeface="Calibri" panose="020F0502020204030204" pitchFamily="34" charset="0"/>
              </a:rPr>
              <a:t>By using molecular techniques like PCR </a:t>
            </a:r>
          </a:p>
          <a:p>
            <a:pPr>
              <a:lnSpc>
                <a:spcPct val="150000"/>
              </a:lnSpc>
              <a:buFont typeface="Wingdings" panose="05000000000000000000" pitchFamily="2" charset="2"/>
              <a:buChar char="Ø"/>
            </a:pPr>
            <a:r>
              <a:rPr lang="en-US" sz="2800" smtClean="0">
                <a:latin typeface="Calibri" panose="020F0502020204030204" pitchFamily="34" charset="0"/>
              </a:rPr>
              <a:t>Highly sensitive and specific tool for diagnosis of both VL and PKDL </a:t>
            </a:r>
          </a:p>
          <a:p>
            <a:pPr>
              <a:lnSpc>
                <a:spcPct val="150000"/>
              </a:lnSpc>
              <a:buFont typeface="Wingdings" panose="05000000000000000000" pitchFamily="2" charset="2"/>
              <a:buChar char="Ø"/>
            </a:pPr>
            <a:r>
              <a:rPr lang="en-US" sz="2800" smtClean="0">
                <a:latin typeface="Calibri" panose="020F0502020204030204" pitchFamily="34" charset="0"/>
              </a:rPr>
              <a:t>Useful method for </a:t>
            </a:r>
            <a:r>
              <a:rPr lang="en-US" sz="2800" b="1" smtClean="0">
                <a:latin typeface="Calibri" panose="020F0502020204030204" pitchFamily="34" charset="0"/>
              </a:rPr>
              <a:t>species</a:t>
            </a:r>
            <a:r>
              <a:rPr lang="en-US" sz="2800" smtClean="0">
                <a:latin typeface="Calibri" panose="020F0502020204030204" pitchFamily="34" charset="0"/>
              </a:rPr>
              <a:t> </a:t>
            </a:r>
            <a:r>
              <a:rPr lang="en-US" sz="2800" b="1" smtClean="0">
                <a:latin typeface="Calibri" panose="020F0502020204030204" pitchFamily="34" charset="0"/>
              </a:rPr>
              <a:t>identification</a:t>
            </a:r>
          </a:p>
          <a:p>
            <a:pPr>
              <a:lnSpc>
                <a:spcPct val="150000"/>
              </a:lnSpc>
              <a:buFont typeface="Wingdings" panose="05000000000000000000" pitchFamily="2" charset="2"/>
              <a:buChar char="Ø"/>
            </a:pPr>
            <a:r>
              <a:rPr lang="en-US" sz="2800" smtClean="0">
                <a:latin typeface="Calibri" panose="020F0502020204030204" pitchFamily="34" charset="0"/>
              </a:rPr>
              <a:t>Used to distinguish between relapse and reinvention in treated VL patients</a:t>
            </a:r>
          </a:p>
          <a:p>
            <a:pPr>
              <a:lnSpc>
                <a:spcPct val="150000"/>
              </a:lnSpc>
              <a:buFont typeface="Wingdings" panose="05000000000000000000" pitchFamily="2" charset="2"/>
              <a:buNone/>
            </a:pPr>
            <a:endParaRPr lang="en-US" sz="2800" smtClean="0">
              <a:latin typeface="Calibri" panose="020F0502020204030204" pitchFamily="34" charset="0"/>
            </a:endParaRPr>
          </a:p>
          <a:p>
            <a:pPr>
              <a:lnSpc>
                <a:spcPct val="150000"/>
              </a:lnSpc>
            </a:pPr>
            <a:endParaRPr lang="en-US" sz="2800" smtClean="0">
              <a:latin typeface="Calibri" panose="020F0502020204030204" pitchFamily="34" charset="0"/>
            </a:endParaRPr>
          </a:p>
        </p:txBody>
      </p:sp>
      <p:sp>
        <p:nvSpPr>
          <p:cNvPr id="1884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5F64DD8-34CA-4E39-89B6-C080CC49B8CC}" type="slidenum">
              <a:rPr lang="en-US" sz="1400" smtClean="0">
                <a:solidFill>
                  <a:srgbClr val="000000"/>
                </a:solidFill>
                <a:latin typeface="Arial" panose="020B0604020202020204" pitchFamily="34" charset="0"/>
              </a:rPr>
              <a:pPr>
                <a:spcBef>
                  <a:spcPct val="0"/>
                </a:spcBef>
                <a:buFontTx/>
                <a:buNone/>
              </a:pPr>
              <a:t>142</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40895677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a:xfrm>
            <a:off x="457200" y="457200"/>
            <a:ext cx="7696200" cy="914400"/>
          </a:xfrm>
        </p:spPr>
        <p:txBody>
          <a:bodyPr/>
          <a:lstStyle/>
          <a:p>
            <a:pPr algn="l"/>
            <a:r>
              <a:rPr lang="en-US" sz="3200" b="1" smtClean="0">
                <a:latin typeface="Calibri" panose="020F0502020204030204" pitchFamily="34" charset="0"/>
              </a:rPr>
              <a:t/>
            </a:r>
            <a:br>
              <a:rPr lang="en-US" sz="3200" b="1" smtClean="0">
                <a:latin typeface="Calibri" panose="020F0502020204030204" pitchFamily="34" charset="0"/>
              </a:rPr>
            </a:br>
            <a:r>
              <a:rPr lang="en-US" sz="3200" b="1" smtClean="0">
                <a:latin typeface="Calibri" panose="020F0502020204030204" pitchFamily="34" charset="0"/>
              </a:rPr>
              <a:t>3. Immunodiagnosis</a:t>
            </a:r>
            <a:br>
              <a:rPr lang="en-US" sz="3200" b="1" smtClean="0">
                <a:latin typeface="Calibri" panose="020F0502020204030204" pitchFamily="34" charset="0"/>
              </a:rPr>
            </a:br>
            <a:endParaRPr lang="en-US" sz="3200" b="1" smtClean="0">
              <a:latin typeface="Calibri" panose="020F0502020204030204" pitchFamily="34" charset="0"/>
            </a:endParaRPr>
          </a:p>
        </p:txBody>
      </p:sp>
      <p:sp>
        <p:nvSpPr>
          <p:cNvPr id="293891" name="Content Placeholder 2"/>
          <p:cNvSpPr>
            <a:spLocks noGrp="1"/>
          </p:cNvSpPr>
          <p:nvPr>
            <p:ph idx="1"/>
          </p:nvPr>
        </p:nvSpPr>
        <p:spPr>
          <a:xfrm>
            <a:off x="152400" y="1219200"/>
            <a:ext cx="8839200" cy="5181600"/>
          </a:xfrm>
        </p:spPr>
        <p:txBody>
          <a:bodyPr/>
          <a:lstStyle/>
          <a:p>
            <a:pPr marL="514350" indent="-514350">
              <a:lnSpc>
                <a:spcPct val="150000"/>
              </a:lnSpc>
              <a:buFont typeface="+mj-lt"/>
              <a:buAutoNum type="alphaUcPeriod"/>
              <a:defRPr/>
            </a:pPr>
            <a:r>
              <a:rPr lang="en-US" sz="2800" b="1" dirty="0" smtClean="0">
                <a:latin typeface="Calibri" panose="020F0502020204030204" pitchFamily="34" charset="0"/>
              </a:rPr>
              <a:t>Antigen detection</a:t>
            </a:r>
            <a:endParaRPr lang="en-US" sz="2800" dirty="0" smtClean="0">
              <a:latin typeface="Calibri" panose="020F0502020204030204" pitchFamily="34" charset="0"/>
            </a:endParaRPr>
          </a:p>
          <a:p>
            <a:pPr>
              <a:lnSpc>
                <a:spcPct val="150000"/>
              </a:lnSpc>
              <a:buFont typeface="Wingdings" panose="05000000000000000000" pitchFamily="2" charset="2"/>
              <a:buChar char="Ø"/>
              <a:defRPr/>
            </a:pPr>
            <a:r>
              <a:rPr lang="en-US" sz="2800" dirty="0" smtClean="0">
                <a:latin typeface="Calibri" panose="020F0502020204030204" pitchFamily="34" charset="0"/>
              </a:rPr>
              <a:t>More </a:t>
            </a:r>
            <a:r>
              <a:rPr lang="en-US" sz="2800" b="1" dirty="0" smtClean="0">
                <a:latin typeface="Calibri" panose="020F0502020204030204" pitchFamily="34" charset="0"/>
              </a:rPr>
              <a:t>specific</a:t>
            </a:r>
            <a:r>
              <a:rPr lang="en-US" sz="2800" dirty="0" smtClean="0">
                <a:latin typeface="Calibri" panose="020F0502020204030204" pitchFamily="34" charset="0"/>
              </a:rPr>
              <a:t> than </a:t>
            </a:r>
            <a:r>
              <a:rPr lang="en-US" sz="2800" dirty="0" err="1" smtClean="0">
                <a:latin typeface="Calibri" panose="020F0502020204030204" pitchFamily="34" charset="0"/>
              </a:rPr>
              <a:t>Ab</a:t>
            </a:r>
            <a:r>
              <a:rPr lang="en-US" sz="2800" dirty="0" smtClean="0">
                <a:latin typeface="Calibri" panose="020F0502020204030204" pitchFamily="34" charset="0"/>
              </a:rPr>
              <a:t> –based  tests</a:t>
            </a:r>
          </a:p>
          <a:p>
            <a:pPr>
              <a:lnSpc>
                <a:spcPct val="150000"/>
              </a:lnSpc>
              <a:buFont typeface="Wingdings" panose="05000000000000000000" pitchFamily="2" charset="2"/>
              <a:buChar char="Ø"/>
              <a:defRPr/>
            </a:pPr>
            <a:r>
              <a:rPr lang="en-US" sz="2800" dirty="0" smtClean="0">
                <a:latin typeface="Calibri" panose="020F0502020204030204" pitchFamily="34" charset="0"/>
              </a:rPr>
              <a:t>Ag detected quite early </a:t>
            </a:r>
          </a:p>
          <a:p>
            <a:pPr>
              <a:lnSpc>
                <a:spcPct val="150000"/>
              </a:lnSpc>
              <a:buFont typeface="Wingdings" panose="05000000000000000000" pitchFamily="2" charset="2"/>
              <a:buChar char="Ø"/>
              <a:defRPr/>
            </a:pPr>
            <a:r>
              <a:rPr lang="en-US" sz="2800" dirty="0" smtClean="0">
                <a:latin typeface="Calibri" panose="020F0502020204030204" pitchFamily="34" charset="0"/>
              </a:rPr>
              <a:t>The amount of detectable Ag  tends to decline rapidly following chemotherapy</a:t>
            </a:r>
          </a:p>
          <a:p>
            <a:pPr>
              <a:lnSpc>
                <a:spcPct val="150000"/>
              </a:lnSpc>
              <a:buFont typeface="Wingdings" panose="05000000000000000000" pitchFamily="2" charset="2"/>
              <a:buChar char="Ø"/>
              <a:defRPr/>
            </a:pPr>
            <a:r>
              <a:rPr lang="en-US" sz="2800" dirty="0" smtClean="0">
                <a:latin typeface="Calibri" panose="020F0502020204030204" pitchFamily="34" charset="0"/>
              </a:rPr>
              <a:t>Useful in the diagnosis of disease in cases where there is </a:t>
            </a:r>
            <a:r>
              <a:rPr lang="en-US" sz="2800" b="1" dirty="0" smtClean="0">
                <a:solidFill>
                  <a:srgbClr val="FF0000"/>
                </a:solidFill>
                <a:latin typeface="Calibri" panose="020F0502020204030204" pitchFamily="34" charset="0"/>
              </a:rPr>
              <a:t>deficient</a:t>
            </a:r>
            <a:r>
              <a:rPr lang="en-US" sz="2800" dirty="0" smtClean="0">
                <a:solidFill>
                  <a:srgbClr val="FF0000"/>
                </a:solidFill>
                <a:latin typeface="Calibri" panose="020F0502020204030204" pitchFamily="34" charset="0"/>
              </a:rPr>
              <a:t> </a:t>
            </a:r>
            <a:r>
              <a:rPr lang="en-US" sz="2800" dirty="0" smtClean="0">
                <a:latin typeface="Calibri" panose="020F0502020204030204" pitchFamily="34" charset="0"/>
              </a:rPr>
              <a:t>antibody production (as in AIDS patients)</a:t>
            </a:r>
          </a:p>
          <a:p>
            <a:pPr>
              <a:buFont typeface="Wingdings" panose="05000000000000000000" pitchFamily="2" charset="2"/>
              <a:buNone/>
              <a:defRPr/>
            </a:pPr>
            <a:endParaRPr lang="en-US" dirty="0" smtClean="0"/>
          </a:p>
        </p:txBody>
      </p:sp>
      <p:sp>
        <p:nvSpPr>
          <p:cNvPr id="18944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76C9A42-9720-4EC5-8633-7070BC078EAF}" type="slidenum">
              <a:rPr lang="en-US" sz="1400" smtClean="0">
                <a:solidFill>
                  <a:srgbClr val="000000"/>
                </a:solidFill>
                <a:latin typeface="Arial" panose="020B0604020202020204" pitchFamily="34" charset="0"/>
              </a:rPr>
              <a:pPr>
                <a:spcBef>
                  <a:spcPct val="0"/>
                </a:spcBef>
                <a:buFontTx/>
                <a:buNone/>
              </a:pPr>
              <a:t>143</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01377690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915400" cy="5715000"/>
          </a:xfrm>
        </p:spPr>
        <p:txBody>
          <a:bodyPr/>
          <a:lstStyle/>
          <a:p>
            <a:pPr>
              <a:buFont typeface="Wingdings" panose="05000000000000000000" pitchFamily="2" charset="2"/>
              <a:buNone/>
              <a:defRPr/>
            </a:pPr>
            <a:r>
              <a:rPr lang="en-US" b="1" dirty="0" smtClean="0">
                <a:latin typeface="Calibri" panose="020F0502020204030204" pitchFamily="34" charset="0"/>
              </a:rPr>
              <a:t>B. Antibody detection. </a:t>
            </a:r>
            <a:endParaRPr lang="en-US" dirty="0" smtClean="0">
              <a:latin typeface="Calibri" panose="020F0502020204030204" pitchFamily="34" charset="0"/>
            </a:endParaRPr>
          </a:p>
          <a:p>
            <a:pPr>
              <a:lnSpc>
                <a:spcPct val="150000"/>
              </a:lnSpc>
              <a:buFont typeface="Wingdings" panose="05000000000000000000" pitchFamily="2" charset="2"/>
              <a:buChar char="v"/>
              <a:defRPr/>
            </a:pPr>
            <a:r>
              <a:rPr lang="en-US" b="1" dirty="0" smtClean="0">
                <a:latin typeface="Calibri" panose="020F0502020204030204" pitchFamily="34" charset="0"/>
              </a:rPr>
              <a:t>Direct agglutination test (DAT)</a:t>
            </a:r>
          </a:p>
          <a:p>
            <a:pPr lvl="1">
              <a:lnSpc>
                <a:spcPct val="150000"/>
              </a:lnSpc>
              <a:buFont typeface="Wingdings" panose="05000000000000000000" pitchFamily="2" charset="2"/>
              <a:buChar char="ü"/>
              <a:defRPr/>
            </a:pPr>
            <a:r>
              <a:rPr lang="en-US" dirty="0" smtClean="0">
                <a:latin typeface="Calibri" panose="020F0502020204030204" pitchFamily="34" charset="0"/>
                <a:ea typeface="+mn-ea"/>
                <a:cs typeface="+mn-cs"/>
              </a:rPr>
              <a:t>Is a rapid and reliable screening test for VL</a:t>
            </a:r>
          </a:p>
          <a:p>
            <a:pPr lvl="1">
              <a:lnSpc>
                <a:spcPct val="150000"/>
              </a:lnSpc>
              <a:buFont typeface="Wingdings" panose="05000000000000000000" pitchFamily="2" charset="2"/>
              <a:buChar char="ü"/>
              <a:defRPr/>
            </a:pPr>
            <a:r>
              <a:rPr lang="en-US" dirty="0" smtClean="0">
                <a:latin typeface="Calibri" panose="020F0502020204030204" pitchFamily="34" charset="0"/>
              </a:rPr>
              <a:t>Sensitivity of 91-100% and specificity of 72-100% </a:t>
            </a:r>
          </a:p>
          <a:p>
            <a:pPr lvl="1">
              <a:lnSpc>
                <a:spcPct val="150000"/>
              </a:lnSpc>
              <a:buFont typeface="Wingdings" panose="05000000000000000000" pitchFamily="2" charset="2"/>
              <a:buChar char="ü"/>
              <a:defRPr/>
            </a:pPr>
            <a:r>
              <a:rPr lang="en-US" dirty="0" smtClean="0">
                <a:latin typeface="Calibri" panose="020F0502020204030204" pitchFamily="34" charset="0"/>
              </a:rPr>
              <a:t>Some cross reaction with leprosy, </a:t>
            </a:r>
            <a:r>
              <a:rPr lang="en-US" dirty="0" err="1" smtClean="0">
                <a:latin typeface="Calibri" panose="020F0502020204030204" pitchFamily="34" charset="0"/>
              </a:rPr>
              <a:t>Chagas</a:t>
            </a:r>
            <a:r>
              <a:rPr lang="en-US" dirty="0" smtClean="0">
                <a:latin typeface="Calibri" panose="020F0502020204030204" pitchFamily="34" charset="0"/>
              </a:rPr>
              <a:t> disease, malaria and </a:t>
            </a:r>
            <a:r>
              <a:rPr lang="en-US" dirty="0" err="1" smtClean="0">
                <a:latin typeface="Calibri" panose="020F0502020204030204" pitchFamily="34" charset="0"/>
              </a:rPr>
              <a:t>schisotomiasis</a:t>
            </a:r>
            <a:r>
              <a:rPr lang="en-US" dirty="0" smtClean="0">
                <a:latin typeface="Calibri" panose="020F0502020204030204" pitchFamily="34" charset="0"/>
              </a:rPr>
              <a:t> may occur</a:t>
            </a:r>
          </a:p>
          <a:p>
            <a:pPr lvl="1">
              <a:lnSpc>
                <a:spcPct val="150000"/>
              </a:lnSpc>
              <a:buFont typeface="Wingdings" panose="05000000000000000000" pitchFamily="2" charset="2"/>
              <a:buChar char="ü"/>
              <a:defRPr/>
            </a:pPr>
            <a:r>
              <a:rPr lang="en-US" dirty="0" smtClean="0">
                <a:latin typeface="Calibri" panose="020F0502020204030204" pitchFamily="34" charset="0"/>
              </a:rPr>
              <a:t>May also yield positive result for </a:t>
            </a:r>
            <a:r>
              <a:rPr lang="en-US" b="1" dirty="0" smtClean="0">
                <a:latin typeface="Calibri" panose="020F0502020204030204" pitchFamily="34" charset="0"/>
              </a:rPr>
              <a:t>long</a:t>
            </a:r>
            <a:r>
              <a:rPr lang="en-US" dirty="0" smtClean="0">
                <a:latin typeface="Calibri" panose="020F0502020204030204" pitchFamily="34" charset="0"/>
              </a:rPr>
              <a:t> time after complete cure  </a:t>
            </a:r>
          </a:p>
          <a:p>
            <a:pPr lvl="1">
              <a:defRPr/>
            </a:pPr>
            <a:endParaRPr lang="en-US" dirty="0" smtClean="0">
              <a:ea typeface="+mn-ea"/>
              <a:cs typeface="+mn-cs"/>
            </a:endParaRPr>
          </a:p>
          <a:p>
            <a:pPr>
              <a:buFont typeface="Wingdings" panose="05000000000000000000" pitchFamily="2" charset="2"/>
              <a:buNone/>
              <a:defRPr/>
            </a:pPr>
            <a:r>
              <a:rPr lang="en-US" dirty="0" smtClean="0"/>
              <a:t> </a:t>
            </a:r>
          </a:p>
          <a:p>
            <a:pPr>
              <a:defRPr/>
            </a:pPr>
            <a:endParaRPr lang="en-US" dirty="0"/>
          </a:p>
        </p:txBody>
      </p:sp>
      <p:sp>
        <p:nvSpPr>
          <p:cNvPr id="19149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F0B8659-7BD2-459C-9596-6CF46E9669FE}" type="slidenum">
              <a:rPr lang="en-US" sz="1400" smtClean="0">
                <a:solidFill>
                  <a:srgbClr val="000000"/>
                </a:solidFill>
                <a:latin typeface="Arial" panose="020B0604020202020204" pitchFamily="34" charset="0"/>
              </a:rPr>
              <a:pPr>
                <a:spcBef>
                  <a:spcPct val="0"/>
                </a:spcBef>
                <a:buFontTx/>
                <a:buNone/>
              </a:pPr>
              <a:t>144</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87039415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a:xfrm>
            <a:off x="228600" y="457200"/>
            <a:ext cx="8610600" cy="1371600"/>
          </a:xfrm>
        </p:spPr>
        <p:txBody>
          <a:bodyPr/>
          <a:lstStyle/>
          <a:p>
            <a:r>
              <a:rPr lang="en-US" sz="3200" b="1" smtClean="0"/>
              <a:t>rK39 antigen strip test to diagnose visceral leishmaniasis </a:t>
            </a:r>
          </a:p>
        </p:txBody>
      </p:sp>
      <p:sp>
        <p:nvSpPr>
          <p:cNvPr id="193539" name="Content Placeholder 2"/>
          <p:cNvSpPr>
            <a:spLocks noGrp="1"/>
          </p:cNvSpPr>
          <p:nvPr>
            <p:ph idx="1"/>
          </p:nvPr>
        </p:nvSpPr>
        <p:spPr>
          <a:xfrm>
            <a:off x="304800" y="1981200"/>
            <a:ext cx="8839200" cy="4191000"/>
          </a:xfrm>
        </p:spPr>
        <p:txBody>
          <a:bodyPr/>
          <a:lstStyle/>
          <a:p>
            <a:pPr>
              <a:lnSpc>
                <a:spcPct val="150000"/>
              </a:lnSpc>
              <a:buFont typeface="Wingdings" panose="05000000000000000000" pitchFamily="2" charset="2"/>
              <a:buChar char="Ø"/>
            </a:pPr>
            <a:r>
              <a:rPr lang="en-US" sz="2800" smtClean="0">
                <a:latin typeface="Calibri" panose="020F0502020204030204" pitchFamily="34" charset="0"/>
              </a:rPr>
              <a:t>Has high sensitivity and specificity for </a:t>
            </a:r>
            <a:r>
              <a:rPr lang="en-US" sz="2800" b="1" smtClean="0">
                <a:latin typeface="Calibri" panose="020F0502020204030204" pitchFamily="34" charset="0"/>
              </a:rPr>
              <a:t>active</a:t>
            </a:r>
            <a:r>
              <a:rPr lang="en-US" sz="2800" smtClean="0">
                <a:latin typeface="Calibri" panose="020F0502020204030204" pitchFamily="34" charset="0"/>
              </a:rPr>
              <a:t> kala-azar</a:t>
            </a:r>
          </a:p>
          <a:p>
            <a:pPr>
              <a:lnSpc>
                <a:spcPct val="150000"/>
              </a:lnSpc>
              <a:buFont typeface="Wingdings" panose="05000000000000000000" pitchFamily="2" charset="2"/>
              <a:buChar char="Ø"/>
            </a:pPr>
            <a:r>
              <a:rPr lang="en-US" sz="2800" smtClean="0">
                <a:latin typeface="Calibri" panose="020F0502020204030204" pitchFamily="34" charset="0"/>
              </a:rPr>
              <a:t>The nitrocellulose strips used in the test are impregnated with </a:t>
            </a:r>
            <a:r>
              <a:rPr lang="en-US" sz="2800" b="1" smtClean="0">
                <a:latin typeface="Calibri" panose="020F0502020204030204" pitchFamily="34" charset="0"/>
              </a:rPr>
              <a:t>recombinant K39 antigen</a:t>
            </a:r>
          </a:p>
          <a:p>
            <a:pPr>
              <a:lnSpc>
                <a:spcPct val="150000"/>
              </a:lnSpc>
              <a:buFont typeface="Wingdings" panose="05000000000000000000" pitchFamily="2" charset="2"/>
              <a:buChar char="Ø"/>
            </a:pPr>
            <a:r>
              <a:rPr lang="en-US" sz="2800" smtClean="0">
                <a:latin typeface="Calibri" panose="020F0502020204030204" pitchFamily="34" charset="0"/>
              </a:rPr>
              <a:t>Can be used to test peripheral (finger prick) blood samples</a:t>
            </a:r>
          </a:p>
          <a:p>
            <a:pPr>
              <a:lnSpc>
                <a:spcPct val="150000"/>
              </a:lnSpc>
            </a:pPr>
            <a:endParaRPr lang="en-US" sz="2800" smtClean="0">
              <a:latin typeface="Calibri" panose="020F0502020204030204" pitchFamily="34" charset="0"/>
            </a:endParaRPr>
          </a:p>
        </p:txBody>
      </p:sp>
      <p:sp>
        <p:nvSpPr>
          <p:cNvPr id="19354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E5FC89C-067D-4EFB-B2CA-1EB1570C87E1}" type="slidenum">
              <a:rPr lang="en-US" sz="1400" smtClean="0">
                <a:solidFill>
                  <a:srgbClr val="000000"/>
                </a:solidFill>
                <a:latin typeface="Arial" panose="020B0604020202020204" pitchFamily="34" charset="0"/>
              </a:rPr>
              <a:pPr>
                <a:spcBef>
                  <a:spcPct val="0"/>
                </a:spcBef>
                <a:buFontTx/>
                <a:buNone/>
              </a:pPr>
              <a:t>145</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56287456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a:xfrm>
            <a:off x="457200" y="152400"/>
            <a:ext cx="6248400" cy="533400"/>
          </a:xfrm>
        </p:spPr>
        <p:txBody>
          <a:bodyPr/>
          <a:lstStyle/>
          <a:p>
            <a:r>
              <a:rPr lang="en-US" sz="3200" b="1" smtClean="0"/>
              <a:t>Rapid latex agglutination test</a:t>
            </a:r>
            <a:endParaRPr lang="en-US" sz="3200" smtClean="0"/>
          </a:p>
        </p:txBody>
      </p:sp>
      <p:sp>
        <p:nvSpPr>
          <p:cNvPr id="3" name="Content Placeholder 2"/>
          <p:cNvSpPr>
            <a:spLocks noGrp="1"/>
          </p:cNvSpPr>
          <p:nvPr>
            <p:ph idx="1"/>
          </p:nvPr>
        </p:nvSpPr>
        <p:spPr>
          <a:xfrm>
            <a:off x="228600" y="685800"/>
            <a:ext cx="8763000" cy="6172200"/>
          </a:xfrm>
        </p:spPr>
        <p:txBody>
          <a:bodyPr/>
          <a:lstStyle/>
          <a:p>
            <a:pPr>
              <a:lnSpc>
                <a:spcPct val="150000"/>
              </a:lnSpc>
              <a:buFont typeface="Wingdings" panose="05000000000000000000" pitchFamily="2" charset="2"/>
              <a:buChar char="Ø"/>
              <a:defRPr/>
            </a:pPr>
            <a:r>
              <a:rPr lang="en-US" sz="2400" dirty="0" smtClean="0">
                <a:latin typeface="Calibri" panose="020F0502020204030204" pitchFamily="34" charset="0"/>
              </a:rPr>
              <a:t>Quicker and easier to perform and interpretable than the DAT</a:t>
            </a:r>
          </a:p>
          <a:p>
            <a:pPr lvl="1">
              <a:lnSpc>
                <a:spcPct val="150000"/>
              </a:lnSpc>
              <a:defRPr/>
            </a:pPr>
            <a:r>
              <a:rPr lang="en-US" sz="2400" dirty="0" smtClean="0">
                <a:latin typeface="Calibri" panose="020F0502020204030204" pitchFamily="34" charset="0"/>
                <a:ea typeface="+mn-ea"/>
                <a:cs typeface="+mn-cs"/>
              </a:rPr>
              <a:t> Equal volumes of test serum and sensitized dyed latex particles are mixed on a cavity microscope slide and rotated for up to 2 minutes. </a:t>
            </a:r>
          </a:p>
          <a:p>
            <a:pPr lvl="1">
              <a:lnSpc>
                <a:spcPct val="150000"/>
              </a:lnSpc>
              <a:defRPr/>
            </a:pPr>
            <a:r>
              <a:rPr lang="en-US" sz="2400" dirty="0" smtClean="0">
                <a:latin typeface="Calibri" panose="020F0502020204030204" pitchFamily="34" charset="0"/>
                <a:ea typeface="+mn-ea"/>
                <a:cs typeface="+mn-cs"/>
              </a:rPr>
              <a:t>A positive test is shown by agglutination. </a:t>
            </a:r>
          </a:p>
          <a:p>
            <a:pPr>
              <a:lnSpc>
                <a:spcPct val="150000"/>
              </a:lnSpc>
              <a:buFont typeface="Wingdings" panose="05000000000000000000" pitchFamily="2" charset="2"/>
              <a:buChar char="Ø"/>
              <a:defRPr/>
            </a:pPr>
            <a:r>
              <a:rPr lang="en-US" sz="2400" dirty="0" smtClean="0">
                <a:latin typeface="Calibri" panose="020F0502020204030204" pitchFamily="34" charset="0"/>
              </a:rPr>
              <a:t>Shown an estimated sensitivity 100%  and specificity  98%. </a:t>
            </a:r>
          </a:p>
          <a:p>
            <a:pPr>
              <a:lnSpc>
                <a:spcPct val="150000"/>
              </a:lnSpc>
              <a:buFont typeface="Wingdings" panose="05000000000000000000" pitchFamily="2" charset="2"/>
              <a:buChar char="Ø"/>
              <a:defRPr/>
            </a:pPr>
            <a:r>
              <a:rPr lang="en-US" sz="2400" dirty="0" smtClean="0">
                <a:latin typeface="Calibri" panose="020F0502020204030204" pitchFamily="34" charset="0"/>
              </a:rPr>
              <a:t>Yield positive result for </a:t>
            </a:r>
            <a:r>
              <a:rPr lang="en-US" sz="2400" b="1" dirty="0" smtClean="0">
                <a:latin typeface="Calibri" panose="020F0502020204030204" pitchFamily="34" charset="0"/>
              </a:rPr>
              <a:t>long</a:t>
            </a:r>
            <a:r>
              <a:rPr lang="en-US" sz="2400" dirty="0" smtClean="0">
                <a:latin typeface="Calibri" panose="020F0502020204030204" pitchFamily="34" charset="0"/>
              </a:rPr>
              <a:t> time after complete cure</a:t>
            </a:r>
          </a:p>
          <a:p>
            <a:pPr>
              <a:lnSpc>
                <a:spcPct val="150000"/>
              </a:lnSpc>
              <a:buFont typeface="Wingdings" panose="05000000000000000000" pitchFamily="2" charset="2"/>
              <a:buChar char="Ø"/>
              <a:defRPr/>
            </a:pPr>
            <a:r>
              <a:rPr lang="en-US" sz="2400" dirty="0" smtClean="0">
                <a:latin typeface="Calibri" panose="020F0502020204030204" pitchFamily="34" charset="0"/>
              </a:rPr>
              <a:t>Some cross reaction with malaria ,Tuberculosis or typhoid fever  may  also occur.</a:t>
            </a:r>
          </a:p>
          <a:p>
            <a:pPr lvl="1">
              <a:defRPr/>
            </a:pPr>
            <a:endParaRPr lang="en-US" dirty="0" smtClean="0">
              <a:ea typeface="+mn-ea"/>
              <a:cs typeface="+mn-cs"/>
            </a:endParaRPr>
          </a:p>
          <a:p>
            <a:pPr>
              <a:buFont typeface="Wingdings" panose="05000000000000000000" pitchFamily="2" charset="2"/>
              <a:buNone/>
              <a:defRPr/>
            </a:pPr>
            <a:endParaRPr lang="en-US" dirty="0"/>
          </a:p>
        </p:txBody>
      </p:sp>
      <p:sp>
        <p:nvSpPr>
          <p:cNvPr id="19558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C7673F0-204F-42A0-8283-CC424EAEA4F8}" type="slidenum">
              <a:rPr lang="en-US" sz="1400" smtClean="0">
                <a:solidFill>
                  <a:srgbClr val="000000"/>
                </a:solidFill>
                <a:latin typeface="Arial" panose="020B0604020202020204" pitchFamily="34" charset="0"/>
              </a:rPr>
              <a:pPr>
                <a:spcBef>
                  <a:spcPct val="0"/>
                </a:spcBef>
                <a:buFontTx/>
                <a:buNone/>
              </a:pPr>
              <a:t>146</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46687593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57200" y="457200"/>
            <a:ext cx="7162800" cy="1371600"/>
          </a:xfrm>
        </p:spPr>
        <p:txBody>
          <a:bodyPr/>
          <a:lstStyle/>
          <a:p>
            <a:r>
              <a:rPr lang="en-US" sz="3200" b="1" smtClean="0">
                <a:solidFill>
                  <a:srgbClr val="FF0000"/>
                </a:solidFill>
              </a:rPr>
              <a:t>Formol gel (aldehyde) test </a:t>
            </a:r>
            <a:r>
              <a:rPr lang="en-US" sz="3200" b="1" smtClean="0"/>
              <a:t/>
            </a:r>
            <a:br>
              <a:rPr lang="en-US" sz="3200" b="1" smtClean="0"/>
            </a:br>
            <a:endParaRPr lang="en-US" b="1" smtClean="0"/>
          </a:p>
        </p:txBody>
      </p:sp>
      <p:sp>
        <p:nvSpPr>
          <p:cNvPr id="3" name="Content Placeholder 2"/>
          <p:cNvSpPr>
            <a:spLocks noGrp="1"/>
          </p:cNvSpPr>
          <p:nvPr>
            <p:ph idx="1"/>
          </p:nvPr>
        </p:nvSpPr>
        <p:spPr>
          <a:xfrm>
            <a:off x="304800" y="1524000"/>
            <a:ext cx="8610600" cy="4876800"/>
          </a:xfrm>
        </p:spPr>
        <p:txBody>
          <a:bodyPr/>
          <a:lstStyle/>
          <a:p>
            <a:pPr lvl="1">
              <a:buFont typeface="Wingdings" panose="05000000000000000000" pitchFamily="2" charset="2"/>
              <a:buChar char="Ø"/>
              <a:defRPr/>
            </a:pPr>
            <a:r>
              <a:rPr lang="en-US" dirty="0" smtClean="0"/>
              <a:t> </a:t>
            </a:r>
            <a:r>
              <a:rPr lang="en-US" b="1" dirty="0" smtClean="0"/>
              <a:t>Non-specific </a:t>
            </a:r>
            <a:r>
              <a:rPr lang="en-US" dirty="0" smtClean="0"/>
              <a:t>test which detects marked increases in </a:t>
            </a:r>
            <a:r>
              <a:rPr lang="en-US" dirty="0" err="1" smtClean="0"/>
              <a:t>IgG</a:t>
            </a:r>
            <a:endParaRPr lang="en-US" dirty="0"/>
          </a:p>
          <a:p>
            <a:pPr lvl="1">
              <a:buFont typeface="Wingdings" panose="05000000000000000000" pitchFamily="2" charset="2"/>
              <a:buChar char="Ø"/>
              <a:defRPr/>
            </a:pPr>
            <a:r>
              <a:rPr lang="en-US" dirty="0" smtClean="0"/>
              <a:t>Simple, low cost and widely used to assist in the diagnosis of VL</a:t>
            </a:r>
          </a:p>
          <a:p>
            <a:pPr lvl="1">
              <a:buFont typeface="Wingdings" panose="05000000000000000000" pitchFamily="2" charset="2"/>
              <a:buChar char="Ø"/>
              <a:defRPr/>
            </a:pPr>
            <a:r>
              <a:rPr lang="en-US" dirty="0" smtClean="0"/>
              <a:t>Positive in 94% of patients with VL which becomes positive about 3 months after infection and negative about 6 months after successful treatment </a:t>
            </a:r>
            <a:r>
              <a:rPr lang="en-US" dirty="0" smtClean="0">
                <a:ea typeface="+mn-ea"/>
                <a:cs typeface="+mn-cs"/>
              </a:rPr>
              <a:t> </a:t>
            </a:r>
          </a:p>
          <a:p>
            <a:pPr lvl="1">
              <a:buFont typeface="Wingdings" panose="05000000000000000000" pitchFamily="2" charset="2"/>
              <a:buChar char="Ø"/>
              <a:defRPr/>
            </a:pPr>
            <a:r>
              <a:rPr lang="en-US" dirty="0"/>
              <a:t>Transfer about 1ml of </a:t>
            </a:r>
            <a:r>
              <a:rPr lang="en-US" dirty="0" smtClean="0"/>
              <a:t>serum </a:t>
            </a:r>
            <a:r>
              <a:rPr lang="en-US" dirty="0"/>
              <a:t>to a small tube. Add 2 drops of concentrated formalin solution and mix. Allow to stand for up to 2 hours. </a:t>
            </a:r>
            <a:endParaRPr lang="en-US" dirty="0" smtClean="0">
              <a:ea typeface="+mn-ea"/>
              <a:cs typeface="+mn-cs"/>
            </a:endParaRPr>
          </a:p>
          <a:p>
            <a:pPr>
              <a:defRPr/>
            </a:pPr>
            <a:endParaRPr lang="en-US" dirty="0"/>
          </a:p>
        </p:txBody>
      </p:sp>
      <p:sp>
        <p:nvSpPr>
          <p:cNvPr id="19763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FF5EEA7-5C13-4FE3-B982-E85B070D420B}" type="slidenum">
              <a:rPr lang="en-US" sz="1400" smtClean="0">
                <a:solidFill>
                  <a:srgbClr val="000000"/>
                </a:solidFill>
                <a:latin typeface="Arial" panose="020B0604020202020204" pitchFamily="34" charset="0"/>
              </a:rPr>
              <a:pPr>
                <a:spcBef>
                  <a:spcPct val="0"/>
                </a:spcBef>
                <a:buFontTx/>
                <a:buNone/>
              </a:pPr>
              <a:t>147</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039387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title"/>
          </p:nvPr>
        </p:nvSpPr>
        <p:spPr>
          <a:xfrm>
            <a:off x="304800" y="185738"/>
            <a:ext cx="6248400" cy="381000"/>
          </a:xfrm>
        </p:spPr>
        <p:txBody>
          <a:bodyPr/>
          <a:lstStyle/>
          <a:p>
            <a:r>
              <a:rPr lang="en-US" b="1" smtClean="0"/>
              <a:t/>
            </a:r>
            <a:br>
              <a:rPr lang="en-US" b="1" smtClean="0"/>
            </a:br>
            <a:r>
              <a:rPr lang="en-US" sz="3200" b="1" smtClean="0"/>
              <a:t>Other tests </a:t>
            </a:r>
            <a:r>
              <a:rPr lang="en-US" b="1" smtClean="0"/>
              <a:t/>
            </a:r>
            <a:br>
              <a:rPr lang="en-US" b="1" smtClean="0"/>
            </a:br>
            <a:endParaRPr lang="en-US" smtClean="0"/>
          </a:p>
        </p:txBody>
      </p:sp>
      <p:sp>
        <p:nvSpPr>
          <p:cNvPr id="199683" name="Content Placeholder 2"/>
          <p:cNvSpPr>
            <a:spLocks noGrp="1"/>
          </p:cNvSpPr>
          <p:nvPr>
            <p:ph idx="1"/>
          </p:nvPr>
        </p:nvSpPr>
        <p:spPr>
          <a:xfrm>
            <a:off x="0" y="566738"/>
            <a:ext cx="9024938" cy="5910262"/>
          </a:xfrm>
        </p:spPr>
        <p:txBody>
          <a:bodyPr/>
          <a:lstStyle/>
          <a:p>
            <a:pPr>
              <a:lnSpc>
                <a:spcPct val="150000"/>
              </a:lnSpc>
              <a:buFont typeface="Wingdings" panose="05000000000000000000" pitchFamily="2" charset="2"/>
              <a:buChar char="v"/>
            </a:pPr>
            <a:r>
              <a:rPr lang="en-US" smtClean="0">
                <a:latin typeface="Calibri" panose="020F0502020204030204" pitchFamily="34" charset="0"/>
              </a:rPr>
              <a:t>Haematological investigations including:</a:t>
            </a:r>
            <a:endParaRPr lang="en-US" sz="1800" smtClean="0">
              <a:latin typeface="Calibri" panose="020F0502020204030204" pitchFamily="34" charset="0"/>
            </a:endParaRPr>
          </a:p>
          <a:p>
            <a:pPr lvl="1">
              <a:lnSpc>
                <a:spcPct val="150000"/>
              </a:lnSpc>
              <a:buFont typeface="Wingdings" panose="05000000000000000000" pitchFamily="2" charset="2"/>
              <a:buChar char="ü"/>
            </a:pPr>
            <a:r>
              <a:rPr lang="en-US" smtClean="0">
                <a:latin typeface="Calibri" panose="020F0502020204030204" pitchFamily="34" charset="0"/>
              </a:rPr>
              <a:t>Measurement of the hemoglobin anaemic</a:t>
            </a:r>
          </a:p>
          <a:p>
            <a:pPr lvl="1">
              <a:lnSpc>
                <a:spcPct val="150000"/>
              </a:lnSpc>
              <a:buFont typeface="Wingdings" panose="05000000000000000000" pitchFamily="2" charset="2"/>
              <a:buChar char="ü"/>
            </a:pPr>
            <a:r>
              <a:rPr lang="en-US" smtClean="0">
                <a:latin typeface="Calibri" panose="020F0502020204030204" pitchFamily="34" charset="0"/>
              </a:rPr>
              <a:t>Total and differential white cell (leucocytes) count: </a:t>
            </a:r>
            <a:r>
              <a:rPr lang="en-US" b="1" smtClean="0">
                <a:solidFill>
                  <a:schemeClr val="accent2"/>
                </a:solidFill>
                <a:latin typeface="Calibri" panose="020F0502020204030204" pitchFamily="34" charset="0"/>
              </a:rPr>
              <a:t>leucopenic</a:t>
            </a:r>
          </a:p>
          <a:p>
            <a:pPr lvl="1">
              <a:lnSpc>
                <a:spcPct val="150000"/>
              </a:lnSpc>
              <a:buFont typeface="Wingdings" panose="05000000000000000000" pitchFamily="2" charset="2"/>
              <a:buChar char="ü"/>
            </a:pPr>
            <a:r>
              <a:rPr lang="en-US" smtClean="0">
                <a:latin typeface="Calibri" panose="020F0502020204030204" pitchFamily="34" charset="0"/>
              </a:rPr>
              <a:t>Platelet (thrombocyte) count: </a:t>
            </a:r>
            <a:r>
              <a:rPr lang="en-US" b="1" smtClean="0">
                <a:latin typeface="Calibri" panose="020F0502020204030204" pitchFamily="34" charset="0"/>
              </a:rPr>
              <a:t>thrombocytopenic</a:t>
            </a:r>
          </a:p>
          <a:p>
            <a:pPr lvl="1">
              <a:lnSpc>
                <a:spcPct val="150000"/>
              </a:lnSpc>
              <a:buFont typeface="Wingdings" panose="05000000000000000000" pitchFamily="2" charset="2"/>
              <a:buChar char="ü"/>
            </a:pPr>
            <a:r>
              <a:rPr lang="en-US" smtClean="0">
                <a:latin typeface="Calibri" panose="020F0502020204030204" pitchFamily="34" charset="0"/>
              </a:rPr>
              <a:t>A raised ESR</a:t>
            </a:r>
          </a:p>
          <a:p>
            <a:pPr lvl="1">
              <a:lnSpc>
                <a:spcPct val="150000"/>
              </a:lnSpc>
              <a:buFont typeface="Wingdings" panose="05000000000000000000" pitchFamily="2" charset="2"/>
              <a:buChar char="ü"/>
            </a:pPr>
            <a:r>
              <a:rPr lang="en-US" smtClean="0">
                <a:latin typeface="Calibri" panose="020F0502020204030204" pitchFamily="34" charset="0"/>
              </a:rPr>
              <a:t>Plasma albumin levels are greatly reduced  </a:t>
            </a:r>
          </a:p>
          <a:p>
            <a:pPr lvl="1">
              <a:lnSpc>
                <a:spcPct val="150000"/>
              </a:lnSpc>
              <a:buFont typeface="Wingdings" panose="05000000000000000000" pitchFamily="2" charset="2"/>
              <a:buChar char="ü"/>
            </a:pPr>
            <a:r>
              <a:rPr lang="en-US" smtClean="0">
                <a:latin typeface="Calibri" panose="020F0502020204030204" pitchFamily="34" charset="0"/>
              </a:rPr>
              <a:t> Total protein raised in patients with VL</a:t>
            </a:r>
          </a:p>
          <a:p>
            <a:pPr lvl="1"/>
            <a:endParaRPr lang="en-US" smtClean="0">
              <a:latin typeface="Calibri" panose="020F0502020204030204" pitchFamily="34" charset="0"/>
            </a:endParaRPr>
          </a:p>
          <a:p>
            <a:endParaRPr lang="en-US" smtClean="0">
              <a:latin typeface="Calibri" panose="020F0502020204030204" pitchFamily="34" charset="0"/>
            </a:endParaRPr>
          </a:p>
          <a:p>
            <a:pPr lvl="1"/>
            <a:endParaRPr lang="en-US" smtClean="0">
              <a:latin typeface="Calibri" panose="020F0502020204030204" pitchFamily="34" charset="0"/>
            </a:endParaRPr>
          </a:p>
        </p:txBody>
      </p:sp>
      <p:sp>
        <p:nvSpPr>
          <p:cNvPr id="19968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18B1427-F099-417B-994E-15714A2B3C72}" type="slidenum">
              <a:rPr lang="en-US" sz="1400" smtClean="0">
                <a:solidFill>
                  <a:srgbClr val="000000"/>
                </a:solidFill>
                <a:latin typeface="Arial" panose="020B0604020202020204" pitchFamily="34" charset="0"/>
              </a:rPr>
              <a:pPr>
                <a:spcBef>
                  <a:spcPct val="0"/>
                </a:spcBef>
                <a:buFontTx/>
                <a:buNone/>
              </a:pPr>
              <a:t>148</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58180559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3124200" y="407988"/>
            <a:ext cx="29591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4800">
                <a:solidFill>
                  <a:srgbClr val="FFFFFF"/>
                </a:solidFill>
                <a:latin typeface="Arial" panose="020B0604020202020204" pitchFamily="34" charset="0"/>
              </a:rPr>
              <a:t>Treatment</a:t>
            </a:r>
            <a:endParaRPr lang="en-US" sz="4400">
              <a:solidFill>
                <a:srgbClr val="FFFFFF"/>
              </a:solidFill>
              <a:latin typeface="Arial" panose="020B0604020202020204" pitchFamily="34" charset="0"/>
            </a:endParaRPr>
          </a:p>
        </p:txBody>
      </p:sp>
      <p:sp>
        <p:nvSpPr>
          <p:cNvPr id="300035" name="Text Box 3"/>
          <p:cNvSpPr txBox="1">
            <a:spLocks noChangeArrowheads="1"/>
          </p:cNvSpPr>
          <p:nvPr/>
        </p:nvSpPr>
        <p:spPr bwMode="auto">
          <a:xfrm>
            <a:off x="381000" y="1066800"/>
            <a:ext cx="82296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sz="3600" b="1" dirty="0">
                <a:solidFill>
                  <a:srgbClr val="000000"/>
                </a:solidFill>
                <a:latin typeface="Calibri" panose="020F0502020204030204" pitchFamily="34" charset="0"/>
              </a:rPr>
              <a:t>Treatment </a:t>
            </a:r>
          </a:p>
          <a:p>
            <a:pPr marL="457200" indent="-457200">
              <a:lnSpc>
                <a:spcPct val="150000"/>
              </a:lnSpc>
              <a:buFont typeface="Wingdings" panose="05000000000000000000" pitchFamily="2" charset="2"/>
              <a:buChar char="§"/>
              <a:defRPr/>
            </a:pPr>
            <a:r>
              <a:rPr lang="en-US" sz="2800" dirty="0" smtClean="0">
                <a:solidFill>
                  <a:srgbClr val="000000"/>
                </a:solidFill>
                <a:latin typeface="Calibri" panose="020F0502020204030204" pitchFamily="34" charset="0"/>
              </a:rPr>
              <a:t>Sodium </a:t>
            </a:r>
            <a:r>
              <a:rPr lang="en-US" sz="2800" dirty="0" err="1">
                <a:solidFill>
                  <a:srgbClr val="000000"/>
                </a:solidFill>
                <a:latin typeface="Calibri" panose="020F0502020204030204" pitchFamily="34" charset="0"/>
              </a:rPr>
              <a:t>stibogluconate</a:t>
            </a:r>
            <a:r>
              <a:rPr lang="en-US" sz="2800" dirty="0">
                <a:solidFill>
                  <a:srgbClr val="000000"/>
                </a:solidFill>
                <a:latin typeface="Calibri" panose="020F0502020204030204" pitchFamily="34" charset="0"/>
              </a:rPr>
              <a:t> (</a:t>
            </a:r>
            <a:r>
              <a:rPr lang="en-US" sz="2800" dirty="0" err="1">
                <a:solidFill>
                  <a:srgbClr val="000000"/>
                </a:solidFill>
                <a:latin typeface="Calibri" panose="020F0502020204030204" pitchFamily="34" charset="0"/>
              </a:rPr>
              <a:t>Pentostam</a:t>
            </a:r>
            <a:r>
              <a:rPr lang="en-US" sz="2800" dirty="0">
                <a:solidFill>
                  <a:srgbClr val="000000"/>
                </a:solidFill>
                <a:latin typeface="Calibri" panose="020F0502020204030204" pitchFamily="34" charset="0"/>
              </a:rPr>
              <a:t>)</a:t>
            </a:r>
          </a:p>
          <a:p>
            <a:pPr marL="457200" indent="-457200">
              <a:lnSpc>
                <a:spcPct val="150000"/>
              </a:lnSpc>
              <a:buFont typeface="Wingdings" panose="05000000000000000000" pitchFamily="2" charset="2"/>
              <a:buChar char="§"/>
              <a:defRPr/>
            </a:pPr>
            <a:r>
              <a:rPr lang="en-US" sz="2800" dirty="0" err="1" smtClean="0">
                <a:solidFill>
                  <a:srgbClr val="000000"/>
                </a:solidFill>
                <a:latin typeface="Calibri" panose="020F0502020204030204" pitchFamily="34" charset="0"/>
              </a:rPr>
              <a:t>Pentamidine</a:t>
            </a:r>
            <a:r>
              <a:rPr lang="en-US" sz="2800" dirty="0" smtClean="0">
                <a:solidFill>
                  <a:srgbClr val="000000"/>
                </a:solidFill>
                <a:latin typeface="Calibri" panose="020F0502020204030204" pitchFamily="34" charset="0"/>
              </a:rPr>
              <a:t> </a:t>
            </a:r>
            <a:r>
              <a:rPr lang="en-US" sz="2800" dirty="0" err="1">
                <a:solidFill>
                  <a:srgbClr val="000000"/>
                </a:solidFill>
                <a:latin typeface="Calibri" panose="020F0502020204030204" pitchFamily="34" charset="0"/>
              </a:rPr>
              <a:t>isethionate</a:t>
            </a:r>
            <a:r>
              <a:rPr lang="en-US" sz="2800" dirty="0">
                <a:solidFill>
                  <a:srgbClr val="000000"/>
                </a:solidFill>
                <a:latin typeface="Calibri" panose="020F0502020204030204" pitchFamily="34" charset="0"/>
              </a:rPr>
              <a:t> </a:t>
            </a:r>
          </a:p>
          <a:p>
            <a:pPr marL="457200" indent="-457200">
              <a:lnSpc>
                <a:spcPct val="150000"/>
              </a:lnSpc>
              <a:buFont typeface="Wingdings" panose="05000000000000000000" pitchFamily="2" charset="2"/>
              <a:buChar char="§"/>
              <a:defRPr/>
            </a:pPr>
            <a:r>
              <a:rPr lang="en-US" sz="2800" dirty="0" smtClean="0">
                <a:solidFill>
                  <a:srgbClr val="000000"/>
                </a:solidFill>
                <a:latin typeface="Calibri" panose="020F0502020204030204" pitchFamily="34" charset="0"/>
              </a:rPr>
              <a:t>amphotericin </a:t>
            </a:r>
            <a:r>
              <a:rPr lang="en-US" sz="2800" dirty="0">
                <a:solidFill>
                  <a:srgbClr val="000000"/>
                </a:solidFill>
                <a:latin typeface="Calibri" panose="020F0502020204030204" pitchFamily="34" charset="0"/>
              </a:rPr>
              <a:t>B</a:t>
            </a:r>
          </a:p>
          <a:p>
            <a:pPr marL="457200" indent="-457200">
              <a:lnSpc>
                <a:spcPct val="150000"/>
              </a:lnSpc>
              <a:buFont typeface="Wingdings" panose="05000000000000000000" pitchFamily="2" charset="2"/>
              <a:buChar char="§"/>
              <a:defRPr/>
            </a:pPr>
            <a:r>
              <a:rPr lang="en-US" sz="2800" dirty="0" err="1" smtClean="0">
                <a:solidFill>
                  <a:srgbClr val="000000"/>
                </a:solidFill>
                <a:latin typeface="Calibri" panose="020F0502020204030204" pitchFamily="34" charset="0"/>
              </a:rPr>
              <a:t>Cryotherapy</a:t>
            </a:r>
            <a:r>
              <a:rPr lang="en-US" sz="2800" dirty="0" smtClean="0">
                <a:solidFill>
                  <a:srgbClr val="000000"/>
                </a:solidFill>
                <a:latin typeface="Calibri" panose="020F0502020204030204" pitchFamily="34" charset="0"/>
              </a:rPr>
              <a:t> </a:t>
            </a:r>
            <a:r>
              <a:rPr lang="en-US" sz="2800" dirty="0">
                <a:solidFill>
                  <a:srgbClr val="000000"/>
                </a:solidFill>
                <a:latin typeface="Calibri" panose="020F0502020204030204" pitchFamily="34" charset="0"/>
              </a:rPr>
              <a:t>and thermotherapy </a:t>
            </a:r>
          </a:p>
        </p:txBody>
      </p:sp>
      <p:sp>
        <p:nvSpPr>
          <p:cNvPr id="20070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7C15DB6-0182-42E6-B5C3-BE0E6C44770B}" type="slidenum">
              <a:rPr lang="en-US" sz="1400" smtClean="0">
                <a:solidFill>
                  <a:srgbClr val="000000"/>
                </a:solidFill>
                <a:latin typeface="Arial" panose="020B0604020202020204" pitchFamily="34" charset="0"/>
              </a:rPr>
              <a:pPr>
                <a:spcBef>
                  <a:spcPct val="0"/>
                </a:spcBef>
                <a:buFontTx/>
                <a:buNone/>
              </a:pPr>
              <a:t>149</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8770768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6" name="Text Box 4"/>
          <p:cNvSpPr>
            <a:spLocks noGrp="1" noChangeArrowheads="1"/>
          </p:cNvSpPr>
          <p:nvPr>
            <p:ph idx="1"/>
          </p:nvPr>
        </p:nvSpPr>
        <p:spPr>
          <a:xfrm>
            <a:off x="228600" y="228600"/>
            <a:ext cx="8534400" cy="6477000"/>
          </a:xfrm>
        </p:spPr>
        <p:txBody>
          <a:bodyPr>
            <a:normAutofit fontScale="92500" lnSpcReduction="20000"/>
          </a:bodyPr>
          <a:lstStyle/>
          <a:p>
            <a:pPr marL="165100" indent="-165100" algn="ctr" eaLnBrk="1" hangingPunct="1">
              <a:lnSpc>
                <a:spcPct val="80000"/>
              </a:lnSpc>
              <a:buFontTx/>
              <a:buNone/>
              <a:defRPr/>
            </a:pPr>
            <a:r>
              <a:rPr lang="en-US" sz="2800" b="1" dirty="0" smtClean="0"/>
              <a:t>Acute Symptoms</a:t>
            </a:r>
            <a:endParaRPr lang="en-US" sz="2800" b="1" dirty="0" smtClean="0">
              <a:solidFill>
                <a:srgbClr val="3333FF"/>
              </a:solidFill>
            </a:endParaRPr>
          </a:p>
          <a:p>
            <a:pPr marL="165100" indent="-165100" eaLnBrk="1" hangingPunct="1">
              <a:lnSpc>
                <a:spcPct val="150000"/>
              </a:lnSpc>
              <a:buClr>
                <a:srgbClr val="009900"/>
              </a:buClr>
              <a:buFont typeface="Wingdings 2" pitchFamily="18" charset="2"/>
              <a:buChar char="ê"/>
              <a:defRPr/>
            </a:pPr>
            <a:r>
              <a:rPr lang="en-US" sz="2800" dirty="0" smtClean="0"/>
              <a:t>Develops after an incubation period of </a:t>
            </a:r>
            <a:r>
              <a:rPr lang="en-US" sz="2800" dirty="0" smtClean="0">
                <a:solidFill>
                  <a:srgbClr val="FF3300"/>
                </a:solidFill>
              </a:rPr>
              <a:t>1 to 14 days</a:t>
            </a:r>
            <a:r>
              <a:rPr lang="en-US" sz="2800" dirty="0" smtClean="0"/>
              <a:t> (average of 7 days) and usually lasts 1 to 3 weeks </a:t>
            </a:r>
          </a:p>
          <a:p>
            <a:pPr marL="165100" indent="-165100" eaLnBrk="1" hangingPunct="1">
              <a:lnSpc>
                <a:spcPct val="150000"/>
              </a:lnSpc>
              <a:buClr>
                <a:srgbClr val="009900"/>
              </a:buClr>
              <a:buFont typeface="Wingdings 2" pitchFamily="18" charset="2"/>
              <a:buChar char="ê"/>
              <a:defRPr/>
            </a:pPr>
            <a:r>
              <a:rPr lang="en-US" sz="2800" dirty="0" smtClean="0">
                <a:solidFill>
                  <a:srgbClr val="009900"/>
                </a:solidFill>
              </a:rPr>
              <a:t>Sudden explosive, watery diarrhea, bulky, frothy, </a:t>
            </a:r>
          </a:p>
          <a:p>
            <a:pPr marL="165100" indent="-165100" eaLnBrk="1" hangingPunct="1">
              <a:lnSpc>
                <a:spcPct val="150000"/>
              </a:lnSpc>
              <a:buClr>
                <a:srgbClr val="009900"/>
              </a:buClr>
              <a:buFont typeface="Wingdings 2" pitchFamily="18" charset="2"/>
              <a:buNone/>
              <a:defRPr/>
            </a:pPr>
            <a:r>
              <a:rPr lang="en-US" sz="2800" dirty="0" smtClean="0">
                <a:solidFill>
                  <a:srgbClr val="009900"/>
                </a:solidFill>
              </a:rPr>
              <a:t>    greasy, foul-smelling stools, </a:t>
            </a:r>
            <a:r>
              <a:rPr lang="en-US" sz="2800" b="1" u="sng" dirty="0" smtClean="0">
                <a:solidFill>
                  <a:srgbClr val="009900"/>
                </a:solidFill>
              </a:rPr>
              <a:t>no blood or mucus</a:t>
            </a:r>
          </a:p>
          <a:p>
            <a:pPr marL="165100" indent="-165100" eaLnBrk="1" hangingPunct="1">
              <a:lnSpc>
                <a:spcPct val="150000"/>
              </a:lnSpc>
              <a:buClr>
                <a:srgbClr val="009900"/>
              </a:buClr>
              <a:buFont typeface="Wingdings 2" pitchFamily="18" charset="2"/>
              <a:buChar char="ê"/>
              <a:defRPr/>
            </a:pPr>
            <a:r>
              <a:rPr lang="en-US" sz="2800" dirty="0" smtClean="0"/>
              <a:t>Upper gastro-intestinal uneasiness, bloating, flatulence,   </a:t>
            </a:r>
          </a:p>
          <a:p>
            <a:pPr marL="165100" indent="-165100" eaLnBrk="1" hangingPunct="1">
              <a:lnSpc>
                <a:spcPct val="150000"/>
              </a:lnSpc>
              <a:buClr>
                <a:srgbClr val="009900"/>
              </a:buClr>
              <a:buFont typeface="Wingdings 2" pitchFamily="18" charset="2"/>
              <a:buNone/>
              <a:defRPr/>
            </a:pPr>
            <a:r>
              <a:rPr lang="en-US" sz="2800" dirty="0" smtClean="0"/>
              <a:t>    belching, cramps, nausea, vomiting, anorexia</a:t>
            </a:r>
          </a:p>
          <a:p>
            <a:pPr marL="165100" indent="-165100" eaLnBrk="1" hangingPunct="1">
              <a:lnSpc>
                <a:spcPct val="150000"/>
              </a:lnSpc>
              <a:buClr>
                <a:srgbClr val="009900"/>
              </a:buClr>
              <a:buFont typeface="Wingdings 2" pitchFamily="18" charset="2"/>
              <a:buChar char="ê"/>
              <a:defRPr/>
            </a:pPr>
            <a:r>
              <a:rPr lang="en-US" sz="2800" dirty="0" smtClean="0"/>
              <a:t>Usually clears spontaneously (undiagnosed), but can persist or become chronic</a:t>
            </a:r>
            <a:r>
              <a:rPr lang="en-US" sz="2800" b="1" dirty="0" smtClean="0"/>
              <a:t> </a:t>
            </a:r>
          </a:p>
          <a:p>
            <a:pPr marL="165100" indent="-165100" eaLnBrk="1" hangingPunct="1">
              <a:lnSpc>
                <a:spcPct val="150000"/>
              </a:lnSpc>
              <a:buClr>
                <a:srgbClr val="009900"/>
              </a:buClr>
              <a:buFont typeface="Wingdings 2" pitchFamily="18" charset="2"/>
              <a:buChar char="ê"/>
              <a:defRPr/>
            </a:pPr>
            <a:r>
              <a:rPr lang="en-US" sz="2800" dirty="0" smtClean="0"/>
              <a:t>Irregular excretion of cysts:</a:t>
            </a:r>
          </a:p>
          <a:p>
            <a:pPr marL="165100" indent="-165100" eaLnBrk="1" hangingPunct="1">
              <a:lnSpc>
                <a:spcPct val="150000"/>
              </a:lnSpc>
              <a:buClr>
                <a:srgbClr val="009900"/>
              </a:buClr>
              <a:buFont typeface="Wingdings 2" pitchFamily="18" charset="2"/>
              <a:buChar char="ê"/>
              <a:defRPr/>
            </a:pPr>
            <a:r>
              <a:rPr lang="en-US" sz="2800" dirty="0" smtClean="0"/>
              <a:t>10 days lasting negative phases possible (&gt;1 stool analysis)</a:t>
            </a:r>
          </a:p>
        </p:txBody>
      </p:sp>
      <p:sp>
        <p:nvSpPr>
          <p:cNvPr id="20685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FAEB1FE-C217-448B-990C-EDFB014656C3}" type="slidenum">
              <a:rPr lang="en-US" sz="1400">
                <a:solidFill>
                  <a:srgbClr val="000000"/>
                </a:solidFill>
              </a:rPr>
              <a:pPr/>
              <a:t>15</a:t>
            </a:fld>
            <a:endParaRPr lang="en-US" sz="1400">
              <a:solidFill>
                <a:srgbClr val="000000"/>
              </a:solidFill>
            </a:endParaRPr>
          </a:p>
        </p:txBody>
      </p:sp>
      <p:sp>
        <p:nvSpPr>
          <p:cNvPr id="20685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AF94D30-BE56-42C9-99B4-2AF46D5617F9}" type="datetime1">
              <a:rPr lang="en-US" sz="1400" smtClean="0">
                <a:solidFill>
                  <a:srgbClr val="000000"/>
                </a:solidFill>
              </a:rPr>
              <a:pPr/>
              <a:t>5/21/2020</a:t>
            </a:fld>
            <a:endParaRPr lang="en-US" sz="1400" smtClean="0">
              <a:solidFill>
                <a:srgbClr val="000000"/>
              </a:solidFill>
            </a:endParaRPr>
          </a:p>
        </p:txBody>
      </p:sp>
    </p:spTree>
    <p:extLst>
      <p:ext uri="{BB962C8B-B14F-4D97-AF65-F5344CB8AC3E}">
        <p14:creationId xmlns:p14="http://schemas.microsoft.com/office/powerpoint/2010/main" val="1527406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2996"/>
                                        </p:tgtEl>
                                        <p:attrNameLst>
                                          <p:attrName>style.visibility</p:attrName>
                                        </p:attrNameLst>
                                      </p:cBhvr>
                                      <p:to>
                                        <p:strVal val="visible"/>
                                      </p:to>
                                    </p:set>
                                    <p:animEffect transition="in" filter="blinds(horizontal)">
                                      <p:cBhvr>
                                        <p:cTn id="7" dur="500"/>
                                        <p:tgtEl>
                                          <p:spTgt spid="212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6"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a:xfrm>
            <a:off x="457200" y="457200"/>
            <a:ext cx="6248400" cy="762000"/>
          </a:xfrm>
        </p:spPr>
        <p:txBody>
          <a:bodyPr/>
          <a:lstStyle/>
          <a:p>
            <a:r>
              <a:rPr lang="en-US" smtClean="0"/>
              <a:t>Prevent and control </a:t>
            </a:r>
            <a:br>
              <a:rPr lang="en-US" smtClean="0"/>
            </a:br>
            <a:endParaRPr lang="en-US" smtClean="0"/>
          </a:p>
        </p:txBody>
      </p:sp>
      <p:sp>
        <p:nvSpPr>
          <p:cNvPr id="3" name="Content Placeholder 2"/>
          <p:cNvSpPr>
            <a:spLocks noGrp="1"/>
          </p:cNvSpPr>
          <p:nvPr>
            <p:ph idx="1"/>
          </p:nvPr>
        </p:nvSpPr>
        <p:spPr>
          <a:xfrm>
            <a:off x="228600" y="863600"/>
            <a:ext cx="8763000" cy="5537200"/>
          </a:xfrm>
        </p:spPr>
        <p:txBody>
          <a:bodyPr/>
          <a:lstStyle/>
          <a:p>
            <a:pPr marL="514350" indent="-514350">
              <a:lnSpc>
                <a:spcPct val="150000"/>
              </a:lnSpc>
              <a:buFont typeface="Wingdings" panose="05000000000000000000" pitchFamily="2" charset="2"/>
              <a:buAutoNum type="arabicPeriod"/>
              <a:defRPr/>
            </a:pPr>
            <a:r>
              <a:rPr lang="en-US" sz="2800" dirty="0" smtClean="0">
                <a:latin typeface="Calibri" panose="020F0502020204030204" pitchFamily="34" charset="0"/>
              </a:rPr>
              <a:t>Early detection by serological diagnosis (VL) and treatment of infected persons</a:t>
            </a:r>
          </a:p>
          <a:p>
            <a:pPr marL="514350" indent="-514350">
              <a:lnSpc>
                <a:spcPct val="150000"/>
              </a:lnSpc>
              <a:buFont typeface="Wingdings" panose="05000000000000000000" pitchFamily="2" charset="2"/>
              <a:buAutoNum type="arabicPeriod"/>
              <a:defRPr/>
            </a:pPr>
            <a:r>
              <a:rPr lang="en-US" sz="2800" dirty="0" smtClean="0">
                <a:latin typeface="Calibri" panose="020F0502020204030204" pitchFamily="34" charset="0"/>
              </a:rPr>
              <a:t>Personal protection from sand fly bites by: </a:t>
            </a:r>
          </a:p>
          <a:p>
            <a:pPr lvl="1">
              <a:defRPr/>
            </a:pPr>
            <a:r>
              <a:rPr lang="en-US" sz="2400" dirty="0" smtClean="0">
                <a:latin typeface="Calibri" panose="020F0502020204030204" pitchFamily="34" charset="0"/>
              </a:rPr>
              <a:t>Using insect replants</a:t>
            </a:r>
          </a:p>
          <a:p>
            <a:pPr lvl="1">
              <a:defRPr/>
            </a:pPr>
            <a:r>
              <a:rPr lang="en-US" sz="2400" dirty="0" smtClean="0">
                <a:latin typeface="Calibri" panose="020F0502020204030204" pitchFamily="34" charset="0"/>
              </a:rPr>
              <a:t>Avoiding endemic areas especially at times when sand flies are most active </a:t>
            </a:r>
          </a:p>
          <a:p>
            <a:pPr lvl="1">
              <a:defRPr/>
            </a:pPr>
            <a:r>
              <a:rPr lang="en-US" sz="2400" dirty="0" smtClean="0">
                <a:latin typeface="Calibri" panose="020F0502020204030204" pitchFamily="34" charset="0"/>
              </a:rPr>
              <a:t>Use of </a:t>
            </a:r>
            <a:r>
              <a:rPr lang="en-US" sz="2400" dirty="0" err="1" smtClean="0">
                <a:latin typeface="Calibri" panose="020F0502020204030204" pitchFamily="34" charset="0"/>
              </a:rPr>
              <a:t>pyrethroid</a:t>
            </a:r>
            <a:r>
              <a:rPr lang="en-US" sz="2400" dirty="0" smtClean="0">
                <a:latin typeface="Calibri" panose="020F0502020204030204" pitchFamily="34" charset="0"/>
              </a:rPr>
              <a:t> impregnated bed nets and curtains</a:t>
            </a:r>
          </a:p>
          <a:p>
            <a:pPr>
              <a:lnSpc>
                <a:spcPct val="150000"/>
              </a:lnSpc>
              <a:buFont typeface="Wingdings" panose="05000000000000000000" pitchFamily="2" charset="2"/>
              <a:buNone/>
              <a:defRPr/>
            </a:pPr>
            <a:r>
              <a:rPr lang="en-US" sz="2800" dirty="0" smtClean="0">
                <a:latin typeface="Calibri" panose="020F0502020204030204" pitchFamily="34" charset="0"/>
              </a:rPr>
              <a:t>3. Vector control by the use of light traps, sticky paper traps, or residual insecticide spraying of houses</a:t>
            </a:r>
            <a:endParaRPr lang="en-US" sz="2800" dirty="0">
              <a:latin typeface="Calibri" panose="020F0502020204030204" pitchFamily="34" charset="0"/>
            </a:endParaRPr>
          </a:p>
        </p:txBody>
      </p:sp>
      <p:sp>
        <p:nvSpPr>
          <p:cNvPr id="20173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22293C1-9341-4338-A47D-3CF93BC37699}" type="slidenum">
              <a:rPr lang="en-US" sz="1400" smtClean="0">
                <a:solidFill>
                  <a:srgbClr val="000000"/>
                </a:solidFill>
                <a:latin typeface="Arial" panose="020B0604020202020204" pitchFamily="34" charset="0"/>
              </a:rPr>
              <a:pPr>
                <a:spcBef>
                  <a:spcPct val="0"/>
                </a:spcBef>
                <a:buFontTx/>
                <a:buNone/>
              </a:pPr>
              <a:t>150</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28761496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Content Placeholder 2"/>
          <p:cNvSpPr>
            <a:spLocks noGrp="1"/>
          </p:cNvSpPr>
          <p:nvPr>
            <p:ph idx="1"/>
          </p:nvPr>
        </p:nvSpPr>
        <p:spPr>
          <a:xfrm>
            <a:off x="152400" y="1247775"/>
            <a:ext cx="8664575" cy="4619625"/>
          </a:xfrm>
        </p:spPr>
        <p:txBody>
          <a:bodyPr/>
          <a:lstStyle/>
          <a:p>
            <a:pPr>
              <a:lnSpc>
                <a:spcPct val="150000"/>
              </a:lnSpc>
              <a:buFont typeface="Wingdings" panose="05000000000000000000" pitchFamily="2" charset="2"/>
              <a:buNone/>
            </a:pPr>
            <a:r>
              <a:rPr lang="en-US" sz="2800" smtClean="0">
                <a:latin typeface="Calibri" panose="020F0502020204030204" pitchFamily="34" charset="0"/>
              </a:rPr>
              <a:t>4. Destruction of stray dogs and infected domestic dogs </a:t>
            </a:r>
          </a:p>
          <a:p>
            <a:pPr>
              <a:lnSpc>
                <a:spcPct val="150000"/>
              </a:lnSpc>
              <a:buFont typeface="Wingdings" panose="05000000000000000000" pitchFamily="2" charset="2"/>
              <a:buNone/>
            </a:pPr>
            <a:r>
              <a:rPr lang="en-US" sz="2800" smtClean="0">
                <a:latin typeface="Calibri" panose="020F0502020204030204" pitchFamily="34" charset="0"/>
              </a:rPr>
              <a:t>5. Elimination and control of rodents  </a:t>
            </a:r>
          </a:p>
          <a:p>
            <a:pPr>
              <a:lnSpc>
                <a:spcPct val="150000"/>
              </a:lnSpc>
              <a:buFont typeface="Wingdings" panose="05000000000000000000" pitchFamily="2" charset="2"/>
              <a:buNone/>
            </a:pPr>
            <a:r>
              <a:rPr lang="en-US" sz="2800" smtClean="0">
                <a:latin typeface="Calibri" panose="020F0502020204030204" pitchFamily="34" charset="0"/>
              </a:rPr>
              <a:t>6. Sitting human dwellings away from the habitats of animal reservoir hosts where sand flies are known to breed</a:t>
            </a:r>
          </a:p>
        </p:txBody>
      </p:sp>
      <p:sp>
        <p:nvSpPr>
          <p:cNvPr id="2" name="Rectangle 1"/>
          <p:cNvSpPr/>
          <p:nvPr/>
        </p:nvSpPr>
        <p:spPr>
          <a:xfrm>
            <a:off x="982663" y="200025"/>
            <a:ext cx="6213475" cy="1047750"/>
          </a:xfrm>
          <a:prstGeom prst="rect">
            <a:avLst/>
          </a:prstGeom>
        </p:spPr>
        <p:txBody>
          <a:bodyPr>
            <a:spAutoFit/>
          </a:bodyPr>
          <a:lstStyle/>
          <a:p>
            <a:pPr>
              <a:defRPr/>
            </a:pPr>
            <a:r>
              <a:rPr lang="en-US" sz="4400" kern="0" dirty="0">
                <a:solidFill>
                  <a:srgbClr val="000000"/>
                </a:solidFill>
              </a:rPr>
              <a:t>Prevent and control… </a:t>
            </a:r>
            <a:br>
              <a:rPr lang="en-US" sz="4400" kern="0" dirty="0">
                <a:solidFill>
                  <a:srgbClr val="000000"/>
                </a:solidFill>
              </a:rPr>
            </a:br>
            <a:endParaRPr lang="en-US" dirty="0">
              <a:solidFill>
                <a:srgbClr val="000000"/>
              </a:solidFill>
            </a:endParaRPr>
          </a:p>
        </p:txBody>
      </p:sp>
      <p:sp>
        <p:nvSpPr>
          <p:cNvPr id="20275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C9BFC49-0180-4215-8E0F-445742A473D0}" type="slidenum">
              <a:rPr lang="en-US" sz="1400" smtClean="0">
                <a:solidFill>
                  <a:srgbClr val="000000"/>
                </a:solidFill>
                <a:latin typeface="Arial" panose="020B0604020202020204" pitchFamily="34" charset="0"/>
              </a:rPr>
              <a:pPr>
                <a:spcBef>
                  <a:spcPct val="0"/>
                </a:spcBef>
                <a:buFontTx/>
                <a:buNone/>
              </a:pPr>
              <a:t>151</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46211620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685800" y="2130425"/>
          <a:ext cx="7772400" cy="1470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377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2D34F77-FF7D-4A0E-AA0E-FEE4CACB8A92}" type="slidenum">
              <a:rPr lang="en-US" sz="1400" smtClean="0">
                <a:solidFill>
                  <a:srgbClr val="000000"/>
                </a:solidFill>
              </a:rPr>
              <a:pPr>
                <a:spcBef>
                  <a:spcPct val="0"/>
                </a:spcBef>
                <a:buFontTx/>
                <a:buNone/>
              </a:pPr>
              <a:t>152</a:t>
            </a:fld>
            <a:endParaRPr lang="en-US" sz="1400" smtClean="0">
              <a:solidFill>
                <a:srgbClr val="000000"/>
              </a:solidFill>
            </a:endParaRPr>
          </a:p>
        </p:txBody>
      </p:sp>
    </p:spTree>
    <p:extLst>
      <p:ext uri="{BB962C8B-B14F-4D97-AF65-F5344CB8AC3E}">
        <p14:creationId xmlns:p14="http://schemas.microsoft.com/office/powerpoint/2010/main" val="20163335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85800" y="609600"/>
            <a:ext cx="7772400" cy="838200"/>
          </a:xfrm>
        </p:spPr>
        <p:txBody>
          <a:bodyPr/>
          <a:lstStyle/>
          <a:p>
            <a:pPr algn="l" eaLnBrk="1" hangingPunct="1">
              <a:defRPr/>
            </a:pPr>
            <a:r>
              <a:rPr lang="en-US" sz="3600" b="1" dirty="0" smtClean="0">
                <a:solidFill>
                  <a:schemeClr val="tx1"/>
                </a:solidFill>
              </a:rPr>
              <a:t>Learning Objectives:</a:t>
            </a:r>
            <a:endParaRPr lang="en-US" sz="3600" b="1" dirty="0" smtClean="0">
              <a:solidFill>
                <a:schemeClr val="bg1"/>
              </a:solidFill>
              <a:latin typeface="+mn-lt"/>
              <a:cs typeface="Times New Roman" pitchFamily="18" charset="0"/>
            </a:endParaRPr>
          </a:p>
        </p:txBody>
      </p:sp>
      <p:sp>
        <p:nvSpPr>
          <p:cNvPr id="3" name="Content Placeholder 2"/>
          <p:cNvSpPr>
            <a:spLocks noGrp="1"/>
          </p:cNvSpPr>
          <p:nvPr>
            <p:ph idx="1"/>
          </p:nvPr>
        </p:nvSpPr>
        <p:spPr>
          <a:xfrm>
            <a:off x="533400" y="1524000"/>
            <a:ext cx="8229600" cy="5029200"/>
          </a:xfrm>
        </p:spPr>
        <p:txBody>
          <a:bodyPr/>
          <a:lstStyle/>
          <a:p>
            <a:pPr eaLnBrk="1" hangingPunct="1">
              <a:buFontTx/>
              <a:buNone/>
              <a:defRPr/>
            </a:pPr>
            <a:r>
              <a:rPr lang="en-US" sz="2400" dirty="0" smtClean="0">
                <a:solidFill>
                  <a:srgbClr val="0000FF"/>
                </a:solidFill>
                <a:latin typeface="Tahoma" pitchFamily="34" charset="0"/>
                <a:ea typeface="Tahoma" pitchFamily="34" charset="0"/>
                <a:cs typeface="Tahoma" pitchFamily="34" charset="0"/>
              </a:rPr>
              <a:t>After taking this unit the student will be able to: </a:t>
            </a:r>
          </a:p>
          <a:p>
            <a:pPr marL="457200" indent="-457200" eaLnBrk="1" hangingPunct="1">
              <a:lnSpc>
                <a:spcPct val="150000"/>
              </a:lnSpc>
              <a:buClr>
                <a:srgbClr val="FF0000"/>
              </a:buClr>
              <a:buFont typeface="+mj-lt"/>
              <a:buAutoNum type="arabicPeriod"/>
              <a:defRPr/>
            </a:pPr>
            <a:r>
              <a:rPr lang="en-US" sz="2400" dirty="0" smtClean="0">
                <a:latin typeface="Tahoma" pitchFamily="34" charset="0"/>
                <a:ea typeface="Tahoma" pitchFamily="34" charset="0"/>
                <a:cs typeface="Tahoma" pitchFamily="34" charset="0"/>
              </a:rPr>
              <a:t>Identify the general feature of the Genus </a:t>
            </a:r>
            <a:r>
              <a:rPr lang="en-US" sz="2400" dirty="0" err="1" smtClean="0">
                <a:latin typeface="Tahoma" pitchFamily="34" charset="0"/>
                <a:ea typeface="Tahoma" pitchFamily="34" charset="0"/>
                <a:cs typeface="Tahoma" pitchFamily="34" charset="0"/>
              </a:rPr>
              <a:t>Trypanosoma</a:t>
            </a:r>
            <a:endParaRPr lang="en-US" sz="2400" dirty="0" smtClean="0">
              <a:latin typeface="Tahoma" pitchFamily="34" charset="0"/>
              <a:ea typeface="Tahoma" pitchFamily="34" charset="0"/>
              <a:cs typeface="Tahoma" pitchFamily="34" charset="0"/>
            </a:endParaRPr>
          </a:p>
          <a:p>
            <a:pPr marL="457200" indent="-457200" eaLnBrk="1" hangingPunct="1">
              <a:lnSpc>
                <a:spcPct val="150000"/>
              </a:lnSpc>
              <a:buClr>
                <a:srgbClr val="FF0000"/>
              </a:buClr>
              <a:buFont typeface="+mj-lt"/>
              <a:buAutoNum type="arabicPeriod"/>
              <a:defRPr/>
            </a:pPr>
            <a:r>
              <a:rPr lang="en-US" sz="2400" dirty="0" smtClean="0">
                <a:latin typeface="Tahoma" pitchFamily="34" charset="0"/>
                <a:ea typeface="Tahoma" pitchFamily="34" charset="0"/>
                <a:cs typeface="Tahoma" pitchFamily="34" charset="0"/>
              </a:rPr>
              <a:t>List the causative agent of </a:t>
            </a:r>
            <a:r>
              <a:rPr lang="en-US" sz="2400" dirty="0">
                <a:ln w="11430"/>
                <a:latin typeface="Tahoma" pitchFamily="34" charset="0"/>
                <a:ea typeface="Tahoma" pitchFamily="34" charset="0"/>
                <a:cs typeface="Tahoma" pitchFamily="34" charset="0"/>
              </a:rPr>
              <a:t>African Sleeping </a:t>
            </a:r>
            <a:r>
              <a:rPr lang="en-US" sz="2400" dirty="0" smtClean="0">
                <a:ln w="11430"/>
                <a:latin typeface="Tahoma" pitchFamily="34" charset="0"/>
                <a:ea typeface="Tahoma" pitchFamily="34" charset="0"/>
                <a:cs typeface="Tahoma" pitchFamily="34" charset="0"/>
              </a:rPr>
              <a:t>Sickness </a:t>
            </a:r>
          </a:p>
          <a:p>
            <a:pPr marL="457200" indent="-457200" eaLnBrk="1" hangingPunct="1">
              <a:lnSpc>
                <a:spcPct val="150000"/>
              </a:lnSpc>
              <a:buClr>
                <a:srgbClr val="FF0000"/>
              </a:buClr>
              <a:buFont typeface="+mj-lt"/>
              <a:buAutoNum type="arabicPeriod"/>
              <a:defRPr/>
            </a:pPr>
            <a:r>
              <a:rPr lang="en-US" sz="2400" dirty="0" smtClean="0">
                <a:ln w="11430"/>
                <a:latin typeface="Tahoma" pitchFamily="34" charset="0"/>
                <a:ea typeface="Tahoma" pitchFamily="34" charset="0"/>
                <a:cs typeface="Tahoma" pitchFamily="34" charset="0"/>
              </a:rPr>
              <a:t>List the vector responsible for transmission of </a:t>
            </a:r>
            <a:r>
              <a:rPr lang="en-US" sz="2400" dirty="0">
                <a:ln w="11430"/>
                <a:latin typeface="Tahoma" pitchFamily="34" charset="0"/>
                <a:ea typeface="Tahoma" pitchFamily="34" charset="0"/>
                <a:cs typeface="Tahoma" pitchFamily="34" charset="0"/>
              </a:rPr>
              <a:t>African Sleeping Sickness </a:t>
            </a:r>
            <a:endParaRPr lang="en-US" sz="2400" dirty="0" smtClean="0">
              <a:ln w="11430"/>
              <a:latin typeface="Tahoma" pitchFamily="34" charset="0"/>
              <a:ea typeface="Tahoma" pitchFamily="34" charset="0"/>
              <a:cs typeface="Tahoma" pitchFamily="34" charset="0"/>
            </a:endParaRPr>
          </a:p>
          <a:p>
            <a:pPr marL="457200" indent="-457200" eaLnBrk="1" hangingPunct="1">
              <a:lnSpc>
                <a:spcPct val="150000"/>
              </a:lnSpc>
              <a:buClr>
                <a:srgbClr val="FF0000"/>
              </a:buClr>
              <a:buFont typeface="+mj-lt"/>
              <a:buAutoNum type="arabicPeriod"/>
              <a:defRPr/>
            </a:pPr>
            <a:r>
              <a:rPr lang="en-US" sz="2400" dirty="0" smtClean="0">
                <a:latin typeface="Tahoma" pitchFamily="34" charset="0"/>
                <a:ea typeface="Tahoma" pitchFamily="34" charset="0"/>
                <a:cs typeface="Tahoma" pitchFamily="34" charset="0"/>
              </a:rPr>
              <a:t>Describe the morphology of the different stage of  the trypanosomes causing</a:t>
            </a:r>
            <a:r>
              <a:rPr lang="en-US" sz="2400" dirty="0">
                <a:ln w="11430"/>
                <a:latin typeface="Tahoma" pitchFamily="34" charset="0"/>
                <a:ea typeface="Tahoma" pitchFamily="34" charset="0"/>
                <a:cs typeface="Tahoma" pitchFamily="34" charset="0"/>
              </a:rPr>
              <a:t> African Sleeping Sickness </a:t>
            </a:r>
            <a:r>
              <a:rPr lang="en-US" sz="2400" dirty="0" smtClean="0">
                <a:latin typeface="Tahoma" pitchFamily="34" charset="0"/>
                <a:ea typeface="Tahoma" pitchFamily="34" charset="0"/>
                <a:cs typeface="Tahoma" pitchFamily="34" charset="0"/>
              </a:rPr>
              <a:t> </a:t>
            </a:r>
          </a:p>
          <a:p>
            <a:pPr eaLnBrk="1" hangingPunct="1">
              <a:defRPr/>
            </a:pPr>
            <a:endParaRPr lang="en-US" dirty="0"/>
          </a:p>
        </p:txBody>
      </p:sp>
      <p:sp>
        <p:nvSpPr>
          <p:cNvPr id="20480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ED5C26E-7E7B-4C2A-A96F-C6712F552322}" type="slidenum">
              <a:rPr lang="en-US" sz="1400" smtClean="0">
                <a:solidFill>
                  <a:srgbClr val="000000"/>
                </a:solidFill>
              </a:rPr>
              <a:pPr>
                <a:spcBef>
                  <a:spcPct val="0"/>
                </a:spcBef>
                <a:buFontTx/>
                <a:buNone/>
              </a:pPr>
              <a:t>153</a:t>
            </a:fld>
            <a:endParaRPr lang="en-US" sz="1400" smtClean="0">
              <a:solidFill>
                <a:srgbClr val="000000"/>
              </a:solidFill>
            </a:endParaRPr>
          </a:p>
        </p:txBody>
      </p:sp>
    </p:spTree>
    <p:extLst>
      <p:ext uri="{BB962C8B-B14F-4D97-AF65-F5344CB8AC3E}">
        <p14:creationId xmlns:p14="http://schemas.microsoft.com/office/powerpoint/2010/main" val="321652672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a:xfrm>
            <a:off x="609600" y="457200"/>
            <a:ext cx="7772400" cy="457200"/>
          </a:xfrm>
        </p:spPr>
        <p:txBody>
          <a:bodyPr/>
          <a:lstStyle/>
          <a:p>
            <a:pPr algn="l" eaLnBrk="1" hangingPunct="1"/>
            <a:r>
              <a:rPr lang="en-US" sz="3200" smtClean="0">
                <a:solidFill>
                  <a:schemeClr val="tx1"/>
                </a:solidFill>
                <a:latin typeface="Tahoma" panose="020B0604030504040204" pitchFamily="34" charset="0"/>
                <a:cs typeface="Tahoma" panose="020B0604030504040204" pitchFamily="34" charset="0"/>
              </a:rPr>
              <a:t>Learning Objectives….</a:t>
            </a:r>
            <a:endParaRPr lang="en-US" sz="3200" smtClean="0">
              <a:solidFill>
                <a:schemeClr val="bg1"/>
              </a:solidFill>
              <a:latin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228600" y="1143000"/>
            <a:ext cx="8686800" cy="4800600"/>
          </a:xfrm>
        </p:spPr>
        <p:txBody>
          <a:bodyPr/>
          <a:lstStyle/>
          <a:p>
            <a:pPr eaLnBrk="1" hangingPunct="1">
              <a:lnSpc>
                <a:spcPct val="150000"/>
              </a:lnSpc>
              <a:buFontTx/>
              <a:buNone/>
              <a:defRPr/>
            </a:pPr>
            <a:r>
              <a:rPr lang="en-US" sz="2400" dirty="0" smtClean="0">
                <a:solidFill>
                  <a:srgbClr val="0000FF"/>
                </a:solidFill>
                <a:latin typeface="Tahoma" pitchFamily="34" charset="0"/>
                <a:ea typeface="Tahoma" pitchFamily="34" charset="0"/>
                <a:cs typeface="Tahoma" pitchFamily="34" charset="0"/>
              </a:rPr>
              <a:t>After taking this unit the student will be able to: </a:t>
            </a:r>
          </a:p>
          <a:p>
            <a:pPr marL="457200" indent="-457200" eaLnBrk="1" hangingPunct="1">
              <a:lnSpc>
                <a:spcPct val="150000"/>
              </a:lnSpc>
              <a:buClr>
                <a:srgbClr val="FF0000"/>
              </a:buClr>
              <a:buFont typeface="+mj-lt"/>
              <a:buAutoNum type="arabicPeriod" startAt="5"/>
              <a:defRPr/>
            </a:pPr>
            <a:r>
              <a:rPr lang="en-US" sz="2400" dirty="0" smtClean="0">
                <a:solidFill>
                  <a:srgbClr val="000000"/>
                </a:solidFill>
                <a:latin typeface="Tahoma" pitchFamily="34" charset="0"/>
                <a:ea typeface="Tahoma" pitchFamily="34" charset="0"/>
                <a:cs typeface="Tahoma" pitchFamily="34" charset="0"/>
              </a:rPr>
              <a:t>Discuss  the epidemiology, habitat, life cycle, pathogenesis and clinical aspects  of </a:t>
            </a:r>
            <a:r>
              <a:rPr lang="en-US" sz="2400" i="1" dirty="0" smtClean="0">
                <a:latin typeface="Tahoma" pitchFamily="34" charset="0"/>
                <a:ea typeface="Tahoma" pitchFamily="34" charset="0"/>
                <a:cs typeface="Tahoma" pitchFamily="34" charset="0"/>
              </a:rPr>
              <a:t>T. </a:t>
            </a:r>
            <a:r>
              <a:rPr lang="en-US" sz="2400" i="1" dirty="0" err="1">
                <a:latin typeface="Tahoma" pitchFamily="34" charset="0"/>
                <a:ea typeface="Tahoma" pitchFamily="34" charset="0"/>
                <a:cs typeface="Tahoma" pitchFamily="34" charset="0"/>
              </a:rPr>
              <a:t>brucei</a:t>
            </a:r>
            <a:r>
              <a:rPr lang="en-US" sz="2400" i="1" dirty="0">
                <a:latin typeface="Tahoma" pitchFamily="34" charset="0"/>
                <a:ea typeface="Tahoma" pitchFamily="34" charset="0"/>
                <a:cs typeface="Tahoma" pitchFamily="34" charset="0"/>
              </a:rPr>
              <a:t>  </a:t>
            </a:r>
            <a:r>
              <a:rPr lang="en-US" sz="2400" i="1" dirty="0" err="1">
                <a:latin typeface="Tahoma" pitchFamily="34" charset="0"/>
                <a:ea typeface="Tahoma" pitchFamily="34" charset="0"/>
                <a:cs typeface="Tahoma" pitchFamily="34" charset="0"/>
              </a:rPr>
              <a:t>gambiense</a:t>
            </a:r>
            <a:r>
              <a:rPr lang="en-US" sz="2400" i="1" dirty="0">
                <a:latin typeface="Tahoma" pitchFamily="34" charset="0"/>
                <a:ea typeface="Tahoma" pitchFamily="34" charset="0"/>
                <a:cs typeface="Tahoma" pitchFamily="34" charset="0"/>
              </a:rPr>
              <a:t> </a:t>
            </a:r>
            <a:r>
              <a:rPr lang="en-US" sz="2400" i="1" dirty="0" smtClean="0">
                <a:latin typeface="Tahoma" pitchFamily="34" charset="0"/>
                <a:ea typeface="Tahoma" pitchFamily="34" charset="0"/>
                <a:cs typeface="Tahoma" pitchFamily="34" charset="0"/>
              </a:rPr>
              <a:t> and T. </a:t>
            </a:r>
            <a:r>
              <a:rPr lang="en-US" sz="2400" i="1" dirty="0" err="1">
                <a:latin typeface="Tahoma" pitchFamily="34" charset="0"/>
                <a:ea typeface="Tahoma" pitchFamily="34" charset="0"/>
                <a:cs typeface="Tahoma" pitchFamily="34" charset="0"/>
              </a:rPr>
              <a:t>brucei</a:t>
            </a:r>
            <a:r>
              <a:rPr lang="en-US" sz="2400" i="1" dirty="0">
                <a:latin typeface="Tahoma" pitchFamily="34" charset="0"/>
                <a:ea typeface="Tahoma" pitchFamily="34" charset="0"/>
                <a:cs typeface="Tahoma" pitchFamily="34" charset="0"/>
              </a:rPr>
              <a:t>  </a:t>
            </a:r>
            <a:r>
              <a:rPr lang="en-US" sz="2400" i="1" dirty="0" err="1">
                <a:latin typeface="Tahoma" pitchFamily="34" charset="0"/>
                <a:ea typeface="Tahoma" pitchFamily="34" charset="0"/>
                <a:cs typeface="Tahoma" pitchFamily="34" charset="0"/>
              </a:rPr>
              <a:t>rhodesiense</a:t>
            </a:r>
            <a:r>
              <a:rPr lang="en-US" sz="2400" i="1" dirty="0">
                <a:latin typeface="Tahoma" pitchFamily="34" charset="0"/>
                <a:ea typeface="Tahoma" pitchFamily="34" charset="0"/>
                <a:cs typeface="Tahoma" pitchFamily="34" charset="0"/>
              </a:rPr>
              <a:t> </a:t>
            </a:r>
            <a:endParaRPr lang="en-US" sz="2400" i="1" dirty="0" smtClean="0">
              <a:latin typeface="Tahoma" pitchFamily="34" charset="0"/>
              <a:ea typeface="Tahoma" pitchFamily="34" charset="0"/>
              <a:cs typeface="Tahoma" pitchFamily="34" charset="0"/>
            </a:endParaRPr>
          </a:p>
          <a:p>
            <a:pPr marL="457200" indent="-457200" eaLnBrk="1" hangingPunct="1">
              <a:lnSpc>
                <a:spcPct val="150000"/>
              </a:lnSpc>
              <a:buClr>
                <a:srgbClr val="FF0000"/>
              </a:buClr>
              <a:buFont typeface="+mj-lt"/>
              <a:buAutoNum type="arabicPeriod" startAt="5"/>
              <a:defRPr/>
            </a:pPr>
            <a:r>
              <a:rPr lang="en-US" sz="2400" dirty="0" smtClean="0">
                <a:latin typeface="Tahoma" pitchFamily="34" charset="0"/>
                <a:ea typeface="Tahoma" pitchFamily="34" charset="0"/>
                <a:cs typeface="Tahoma" pitchFamily="34" charset="0"/>
              </a:rPr>
              <a:t>Explain the difference between west and east </a:t>
            </a:r>
            <a:r>
              <a:rPr lang="en-US" sz="2400" dirty="0" err="1" smtClean="0">
                <a:latin typeface="Tahoma" pitchFamily="34" charset="0"/>
                <a:ea typeface="Tahoma" pitchFamily="34" charset="0"/>
                <a:cs typeface="Tahoma" pitchFamily="34" charset="0"/>
              </a:rPr>
              <a:t>african</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Trypanosomiasis</a:t>
            </a:r>
            <a:endParaRPr lang="en-US" sz="2400" dirty="0" smtClean="0">
              <a:latin typeface="Tahoma" pitchFamily="34" charset="0"/>
              <a:ea typeface="Tahoma" pitchFamily="34" charset="0"/>
              <a:cs typeface="Tahoma" pitchFamily="34" charset="0"/>
            </a:endParaRPr>
          </a:p>
          <a:p>
            <a:pPr marL="457200" indent="-457200" eaLnBrk="1" hangingPunct="1">
              <a:lnSpc>
                <a:spcPct val="150000"/>
              </a:lnSpc>
              <a:buClr>
                <a:srgbClr val="FF0000"/>
              </a:buClr>
              <a:buFont typeface="+mj-lt"/>
              <a:buAutoNum type="arabicPeriod" startAt="5"/>
              <a:defRPr/>
            </a:pPr>
            <a:r>
              <a:rPr lang="en-US" sz="2400" dirty="0" smtClean="0">
                <a:latin typeface="Tahoma" pitchFamily="34" charset="0"/>
                <a:ea typeface="Tahoma" pitchFamily="34" charset="0"/>
                <a:cs typeface="Tahoma" pitchFamily="34" charset="0"/>
              </a:rPr>
              <a:t>Discuss the laboratory diagnosis of African </a:t>
            </a:r>
            <a:r>
              <a:rPr lang="en-US" sz="2400" dirty="0" err="1" smtClean="0">
                <a:latin typeface="Tahoma" pitchFamily="34" charset="0"/>
                <a:ea typeface="Tahoma" pitchFamily="34" charset="0"/>
                <a:cs typeface="Tahoma" pitchFamily="34" charset="0"/>
              </a:rPr>
              <a:t>trypanosomiasis</a:t>
            </a:r>
            <a:endParaRPr lang="en-US" sz="2400" dirty="0" smtClean="0">
              <a:latin typeface="Tahoma" pitchFamily="34" charset="0"/>
              <a:ea typeface="Tahoma" pitchFamily="34" charset="0"/>
              <a:cs typeface="Tahoma" pitchFamily="34" charset="0"/>
            </a:endParaRPr>
          </a:p>
          <a:p>
            <a:pPr eaLnBrk="1" hangingPunct="1">
              <a:defRPr/>
            </a:pPr>
            <a:endParaRPr lang="en-US" dirty="0"/>
          </a:p>
        </p:txBody>
      </p:sp>
      <p:sp>
        <p:nvSpPr>
          <p:cNvPr id="20582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7B765F5-9CD3-42FA-AF81-997EC58E07F5}" type="slidenum">
              <a:rPr lang="en-US" sz="1400" smtClean="0">
                <a:solidFill>
                  <a:srgbClr val="000000"/>
                </a:solidFill>
              </a:rPr>
              <a:pPr>
                <a:spcBef>
                  <a:spcPct val="0"/>
                </a:spcBef>
                <a:buFontTx/>
                <a:buNone/>
              </a:pPr>
              <a:t>154</a:t>
            </a:fld>
            <a:endParaRPr lang="en-US" sz="1400" smtClean="0">
              <a:solidFill>
                <a:srgbClr val="000000"/>
              </a:solidFill>
            </a:endParaRPr>
          </a:p>
        </p:txBody>
      </p:sp>
    </p:spTree>
    <p:extLst>
      <p:ext uri="{BB962C8B-B14F-4D97-AF65-F5344CB8AC3E}">
        <p14:creationId xmlns:p14="http://schemas.microsoft.com/office/powerpoint/2010/main" val="51497480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pPr eaLnBrk="1" hangingPunct="1"/>
            <a:r>
              <a:rPr lang="en-US" b="1" smtClean="0"/>
              <a:t>Trypanosomes</a:t>
            </a:r>
            <a:endParaRPr lang="en-US" smtClean="0"/>
          </a:p>
        </p:txBody>
      </p:sp>
      <p:sp>
        <p:nvSpPr>
          <p:cNvPr id="206851" name="Rectangle 3"/>
          <p:cNvSpPr>
            <a:spLocks noGrp="1" noChangeArrowheads="1"/>
          </p:cNvSpPr>
          <p:nvPr>
            <p:ph type="body" sz="half" idx="1"/>
          </p:nvPr>
        </p:nvSpPr>
        <p:spPr>
          <a:xfrm>
            <a:off x="457200" y="1600200"/>
            <a:ext cx="4724400" cy="4525963"/>
          </a:xfrm>
        </p:spPr>
        <p:txBody>
          <a:bodyPr/>
          <a:lstStyle/>
          <a:p>
            <a:pPr eaLnBrk="1" hangingPunct="1">
              <a:buFont typeface="Wingdings" panose="05000000000000000000" pitchFamily="2" charset="2"/>
              <a:buChar char="v"/>
            </a:pPr>
            <a:r>
              <a:rPr lang="en-US" sz="2400" smtClean="0">
                <a:solidFill>
                  <a:srgbClr val="C00000"/>
                </a:solidFill>
                <a:latin typeface="Tahoma" panose="020B0604030504040204" pitchFamily="34" charset="0"/>
                <a:cs typeface="Tahoma" panose="020B0604030504040204" pitchFamily="34" charset="0"/>
              </a:rPr>
              <a:t>General Feature</a:t>
            </a:r>
          </a:p>
          <a:p>
            <a:pPr lvl="1" eaLnBrk="1" hangingPunct="1"/>
            <a:r>
              <a:rPr lang="en-US" smtClean="0">
                <a:latin typeface="Tahoma" panose="020B0604030504040204" pitchFamily="34" charset="0"/>
                <a:cs typeface="Tahoma" panose="020B0604030504040204" pitchFamily="34" charset="0"/>
              </a:rPr>
              <a:t>actively motile flagellated protozoa that live  in blood and lymph node</a:t>
            </a:r>
          </a:p>
          <a:p>
            <a:pPr lvl="1" eaLnBrk="1" hangingPunct="1"/>
            <a:r>
              <a:rPr lang="en-US" smtClean="0">
                <a:latin typeface="Tahoma" panose="020B0604030504040204" pitchFamily="34" charset="0"/>
                <a:cs typeface="Tahoma" panose="020B0604030504040204" pitchFamily="34" charset="0"/>
              </a:rPr>
              <a:t>Vector:-  tsetse fly, bug </a:t>
            </a:r>
          </a:p>
        </p:txBody>
      </p:sp>
      <p:pic>
        <p:nvPicPr>
          <p:cNvPr id="206852" name="Picture 4"/>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5410200" y="1524000"/>
            <a:ext cx="3467100" cy="3886200"/>
          </a:xfrm>
        </p:spPr>
      </p:pic>
      <p:sp>
        <p:nvSpPr>
          <p:cNvPr id="20685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2A38541-897C-4446-B5D4-03473A4C641F}" type="slidenum">
              <a:rPr lang="en-US" sz="1400" smtClean="0">
                <a:solidFill>
                  <a:srgbClr val="000000"/>
                </a:solidFill>
              </a:rPr>
              <a:pPr>
                <a:spcBef>
                  <a:spcPct val="0"/>
                </a:spcBef>
                <a:buFontTx/>
                <a:buNone/>
              </a:pPr>
              <a:t>155</a:t>
            </a:fld>
            <a:endParaRPr lang="en-US" sz="1400" smtClean="0">
              <a:solidFill>
                <a:srgbClr val="000000"/>
              </a:solidFill>
            </a:endParaRPr>
          </a:p>
        </p:txBody>
      </p:sp>
    </p:spTree>
    <p:extLst>
      <p:ext uri="{BB962C8B-B14F-4D97-AF65-F5344CB8AC3E}">
        <p14:creationId xmlns:p14="http://schemas.microsoft.com/office/powerpoint/2010/main" val="134326989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638175"/>
            <a:ext cx="722947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Rectangle 3"/>
          <p:cNvSpPr>
            <a:spLocks noChangeArrowheads="1"/>
          </p:cNvSpPr>
          <p:nvPr/>
        </p:nvSpPr>
        <p:spPr bwMode="auto">
          <a:xfrm>
            <a:off x="381000" y="1219200"/>
            <a:ext cx="7696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1800">
                <a:solidFill>
                  <a:srgbClr val="000000"/>
                </a:solidFill>
              </a:rPr>
              <a:t>Classified in to two groups based on the </a:t>
            </a:r>
            <a:r>
              <a:rPr lang="en-US" sz="1800">
                <a:solidFill>
                  <a:srgbClr val="FF0000"/>
                </a:solidFill>
              </a:rPr>
              <a:t>type of development in  the insect vector</a:t>
            </a:r>
            <a:r>
              <a:rPr lang="en-US" sz="1800">
                <a:solidFill>
                  <a:srgbClr val="000000"/>
                </a:solidFill>
              </a:rPr>
              <a:t> and  </a:t>
            </a:r>
            <a:r>
              <a:rPr lang="en-US" sz="1800">
                <a:solidFill>
                  <a:srgbClr val="FF0000"/>
                </a:solidFill>
              </a:rPr>
              <a:t>mode of transmission</a:t>
            </a:r>
          </a:p>
        </p:txBody>
      </p:sp>
      <p:sp>
        <p:nvSpPr>
          <p:cNvPr id="20787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75B4FF2-18C6-4691-AEA3-845E5517216B}" type="slidenum">
              <a:rPr lang="en-US" sz="1400" smtClean="0">
                <a:solidFill>
                  <a:srgbClr val="000000"/>
                </a:solidFill>
              </a:rPr>
              <a:pPr>
                <a:spcBef>
                  <a:spcPct val="0"/>
                </a:spcBef>
                <a:buFontTx/>
                <a:buNone/>
              </a:pPr>
              <a:t>156</a:t>
            </a:fld>
            <a:endParaRPr lang="en-US" sz="1400" smtClean="0">
              <a:solidFill>
                <a:srgbClr val="000000"/>
              </a:solidFill>
            </a:endParaRPr>
          </a:p>
        </p:txBody>
      </p:sp>
    </p:spTree>
    <p:extLst>
      <p:ext uri="{BB962C8B-B14F-4D97-AF65-F5344CB8AC3E}">
        <p14:creationId xmlns:p14="http://schemas.microsoft.com/office/powerpoint/2010/main" val="304052796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Content Placeholder 2"/>
          <p:cNvSpPr>
            <a:spLocks noGrp="1"/>
          </p:cNvSpPr>
          <p:nvPr>
            <p:ph idx="1"/>
          </p:nvPr>
        </p:nvSpPr>
        <p:spPr>
          <a:xfrm>
            <a:off x="228600" y="1828800"/>
            <a:ext cx="9144000" cy="4800600"/>
          </a:xfrm>
        </p:spPr>
        <p:txBody>
          <a:bodyPr/>
          <a:lstStyle/>
          <a:p>
            <a:pPr marL="0" indent="0" eaLnBrk="1" hangingPunct="1">
              <a:buFontTx/>
              <a:buNone/>
            </a:pPr>
            <a:r>
              <a:rPr lang="en-US" sz="2400" smtClean="0">
                <a:latin typeface="Tahoma" panose="020B0604030504040204" pitchFamily="34" charset="0"/>
                <a:cs typeface="Tahoma" panose="020B0604030504040204" pitchFamily="34" charset="0"/>
              </a:rPr>
              <a:t>Two distinct forms occur in humans</a:t>
            </a:r>
          </a:p>
          <a:p>
            <a:pPr lvl="1" eaLnBrk="1" hangingPunct="1"/>
            <a:r>
              <a:rPr lang="en-US" sz="2400" smtClean="0">
                <a:solidFill>
                  <a:srgbClr val="C00000"/>
                </a:solidFill>
                <a:latin typeface="Tahoma" panose="020B0604030504040204" pitchFamily="34" charset="0"/>
                <a:cs typeface="Tahoma" panose="020B0604030504040204" pitchFamily="34" charset="0"/>
              </a:rPr>
              <a:t>African Trypanosomiasis</a:t>
            </a:r>
          </a:p>
          <a:p>
            <a:pPr lvl="2" eaLnBrk="1" hangingPunct="1"/>
            <a:r>
              <a:rPr lang="en-US" smtClean="0">
                <a:solidFill>
                  <a:schemeClr val="tx2"/>
                </a:solidFill>
                <a:latin typeface="Tahoma" panose="020B0604030504040204" pitchFamily="34" charset="0"/>
                <a:cs typeface="Tahoma" panose="020B0604030504040204" pitchFamily="34" charset="0"/>
              </a:rPr>
              <a:t>Trypanosoma brucei  gambiense </a:t>
            </a:r>
          </a:p>
          <a:p>
            <a:pPr lvl="2" eaLnBrk="1" hangingPunct="1"/>
            <a:r>
              <a:rPr lang="en-US" smtClean="0">
                <a:solidFill>
                  <a:schemeClr val="tx2"/>
                </a:solidFill>
                <a:latin typeface="Tahoma" panose="020B0604030504040204" pitchFamily="34" charset="0"/>
                <a:cs typeface="Tahoma" panose="020B0604030504040204" pitchFamily="34" charset="0"/>
              </a:rPr>
              <a:t>Trypanosoma brucei  rhodesiense </a:t>
            </a:r>
          </a:p>
          <a:p>
            <a:pPr lvl="2" eaLnBrk="1" hangingPunct="1"/>
            <a:r>
              <a:rPr lang="en-US" smtClean="0">
                <a:solidFill>
                  <a:schemeClr val="tx2"/>
                </a:solidFill>
                <a:latin typeface="Tahoma" panose="020B0604030504040204" pitchFamily="34" charset="0"/>
                <a:cs typeface="Tahoma" panose="020B0604030504040204" pitchFamily="34" charset="0"/>
              </a:rPr>
              <a:t>Transmitted by the </a:t>
            </a:r>
            <a:r>
              <a:rPr lang="en-US" b="1" smtClean="0">
                <a:solidFill>
                  <a:schemeClr val="tx2"/>
                </a:solidFill>
                <a:latin typeface="Tahoma" panose="020B0604030504040204" pitchFamily="34" charset="0"/>
                <a:cs typeface="Tahoma" panose="020B0604030504040204" pitchFamily="34" charset="0"/>
              </a:rPr>
              <a:t>Tsetse fly</a:t>
            </a:r>
          </a:p>
          <a:p>
            <a:pPr lvl="1" eaLnBrk="1" hangingPunct="1"/>
            <a:r>
              <a:rPr lang="en-US" sz="2400" smtClean="0">
                <a:solidFill>
                  <a:srgbClr val="C00000"/>
                </a:solidFill>
                <a:latin typeface="Tahoma" panose="020B0604030504040204" pitchFamily="34" charset="0"/>
                <a:cs typeface="Tahoma" panose="020B0604030504040204" pitchFamily="34" charset="0"/>
              </a:rPr>
              <a:t>American Trypanosomiasis</a:t>
            </a:r>
          </a:p>
          <a:p>
            <a:pPr lvl="2" eaLnBrk="1" hangingPunct="1"/>
            <a:r>
              <a:rPr lang="en-US" smtClean="0">
                <a:solidFill>
                  <a:schemeClr val="tx2"/>
                </a:solidFill>
                <a:latin typeface="Tahoma" panose="020B0604030504040204" pitchFamily="34" charset="0"/>
                <a:cs typeface="Tahoma" panose="020B0604030504040204" pitchFamily="34" charset="0"/>
              </a:rPr>
              <a:t>Trypanosoma cruzi</a:t>
            </a:r>
          </a:p>
          <a:p>
            <a:pPr lvl="2" eaLnBrk="1" hangingPunct="1"/>
            <a:r>
              <a:rPr lang="en-US" smtClean="0">
                <a:solidFill>
                  <a:schemeClr val="tx2"/>
                </a:solidFill>
                <a:latin typeface="Tahoma" panose="020B0604030504040204" pitchFamily="34" charset="0"/>
                <a:cs typeface="Tahoma" panose="020B0604030504040204" pitchFamily="34" charset="0"/>
              </a:rPr>
              <a:t>Transmitted by the </a:t>
            </a:r>
            <a:r>
              <a:rPr lang="en-US" b="1" smtClean="0">
                <a:solidFill>
                  <a:schemeClr val="tx2"/>
                </a:solidFill>
                <a:latin typeface="Tahoma" panose="020B0604030504040204" pitchFamily="34" charset="0"/>
                <a:cs typeface="Tahoma" panose="020B0604030504040204" pitchFamily="34" charset="0"/>
              </a:rPr>
              <a:t>Tritomine bug</a:t>
            </a:r>
          </a:p>
        </p:txBody>
      </p:sp>
      <p:sp>
        <p:nvSpPr>
          <p:cNvPr id="208899" name="Rectangle 4"/>
          <p:cNvSpPr>
            <a:spLocks noChangeArrowheads="1"/>
          </p:cNvSpPr>
          <p:nvPr/>
        </p:nvSpPr>
        <p:spPr bwMode="auto">
          <a:xfrm>
            <a:off x="2133600" y="838200"/>
            <a:ext cx="60769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4800" b="1">
                <a:solidFill>
                  <a:srgbClr val="FF0000"/>
                </a:solidFill>
                <a:latin typeface="Papyrus" panose="03070502060502030205" pitchFamily="66" charset="0"/>
              </a:rPr>
              <a:t>Genus Trypanosoma </a:t>
            </a:r>
            <a:endParaRPr lang="en-US" sz="4800">
              <a:solidFill>
                <a:srgbClr val="000000"/>
              </a:solidFill>
            </a:endParaRPr>
          </a:p>
        </p:txBody>
      </p:sp>
      <p:sp>
        <p:nvSpPr>
          <p:cNvPr id="20890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D27CD33-4E97-428F-9331-EFF91499A449}" type="slidenum">
              <a:rPr lang="en-US" sz="1400" smtClean="0">
                <a:solidFill>
                  <a:srgbClr val="000000"/>
                </a:solidFill>
              </a:rPr>
              <a:pPr>
                <a:spcBef>
                  <a:spcPct val="0"/>
                </a:spcBef>
                <a:buFontTx/>
                <a:buNone/>
              </a:pPr>
              <a:t>157</a:t>
            </a:fld>
            <a:endParaRPr lang="en-US" sz="1400" smtClean="0">
              <a:solidFill>
                <a:srgbClr val="000000"/>
              </a:solidFill>
            </a:endParaRPr>
          </a:p>
        </p:txBody>
      </p:sp>
    </p:spTree>
    <p:extLst>
      <p:ext uri="{BB962C8B-B14F-4D97-AF65-F5344CB8AC3E}">
        <p14:creationId xmlns:p14="http://schemas.microsoft.com/office/powerpoint/2010/main" val="79093476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3"/>
          <p:cNvSpPr>
            <a:spLocks noGrp="1"/>
          </p:cNvSpPr>
          <p:nvPr>
            <p:ph type="ctrTitle"/>
          </p:nvPr>
        </p:nvSpPr>
        <p:spPr/>
        <p:txBody>
          <a:bodyPr/>
          <a:lstStyle/>
          <a:p>
            <a:pPr marL="342900" indent="-342900" eaLnBrk="1" hangingPunct="1"/>
            <a:r>
              <a:rPr lang="en-US" sz="5400" b="1" smtClean="0">
                <a:solidFill>
                  <a:srgbClr val="C00000"/>
                </a:solidFill>
                <a:latin typeface="Papyrus" panose="03070502060502030205" pitchFamily="66" charset="0"/>
                <a:cs typeface="Tahoma" panose="020B0604030504040204" pitchFamily="34" charset="0"/>
              </a:rPr>
              <a:t>African Trypanosomiasis</a:t>
            </a:r>
            <a:r>
              <a:rPr lang="en-US" sz="2400" smtClean="0">
                <a:solidFill>
                  <a:srgbClr val="C00000"/>
                </a:solidFill>
                <a:latin typeface="Tahoma" panose="020B0604030504040204" pitchFamily="34" charset="0"/>
                <a:cs typeface="Tahoma" panose="020B0604030504040204" pitchFamily="34" charset="0"/>
              </a:rPr>
              <a:t/>
            </a:r>
            <a:br>
              <a:rPr lang="en-US" sz="2400" smtClean="0">
                <a:solidFill>
                  <a:srgbClr val="C00000"/>
                </a:solidFill>
                <a:latin typeface="Tahoma" panose="020B0604030504040204" pitchFamily="34" charset="0"/>
                <a:cs typeface="Tahoma" panose="020B0604030504040204" pitchFamily="34" charset="0"/>
              </a:rPr>
            </a:br>
            <a:endParaRPr lang="en-US" smtClean="0"/>
          </a:p>
        </p:txBody>
      </p:sp>
      <p:sp>
        <p:nvSpPr>
          <p:cNvPr id="20992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56D7200-5BCB-472B-8BC8-FB9430E35AE2}" type="slidenum">
              <a:rPr lang="en-US" sz="1400" smtClean="0">
                <a:solidFill>
                  <a:srgbClr val="000000"/>
                </a:solidFill>
              </a:rPr>
              <a:pPr>
                <a:spcBef>
                  <a:spcPct val="0"/>
                </a:spcBef>
                <a:buFontTx/>
                <a:buNone/>
              </a:pPr>
              <a:t>158</a:t>
            </a:fld>
            <a:endParaRPr lang="en-US" sz="1400" smtClean="0">
              <a:solidFill>
                <a:srgbClr val="000000"/>
              </a:solidFill>
            </a:endParaRPr>
          </a:p>
        </p:txBody>
      </p:sp>
    </p:spTree>
    <p:extLst>
      <p:ext uri="{BB962C8B-B14F-4D97-AF65-F5344CB8AC3E}">
        <p14:creationId xmlns:p14="http://schemas.microsoft.com/office/powerpoint/2010/main" val="373938484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6124A18-19EC-4CB0-81D0-550FB6BB91F4}" type="slidenum">
              <a:rPr lang="en-US" sz="1400" smtClean="0">
                <a:solidFill>
                  <a:srgbClr val="000000"/>
                </a:solidFill>
              </a:rPr>
              <a:pPr>
                <a:spcBef>
                  <a:spcPct val="0"/>
                </a:spcBef>
                <a:buFontTx/>
                <a:buNone/>
              </a:pPr>
              <a:t>159</a:t>
            </a:fld>
            <a:endParaRPr lang="en-US" sz="1400" smtClean="0">
              <a:solidFill>
                <a:srgbClr val="000000"/>
              </a:solidFill>
            </a:endParaRPr>
          </a:p>
        </p:txBody>
      </p:sp>
    </p:spTree>
    <p:extLst>
      <p:ext uri="{BB962C8B-B14F-4D97-AF65-F5344CB8AC3E}">
        <p14:creationId xmlns:p14="http://schemas.microsoft.com/office/powerpoint/2010/main" val="3278766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0"/>
            <a:ext cx="7772400" cy="1143000"/>
          </a:xfrm>
        </p:spPr>
        <p:txBody>
          <a:bodyPr/>
          <a:lstStyle/>
          <a:p>
            <a:r>
              <a:rPr lang="en-US" dirty="0" err="1">
                <a:ea typeface="Tahoma" pitchFamily="34" charset="0"/>
                <a:cs typeface="Times New Roman" pitchFamily="18" charset="0"/>
              </a:rPr>
              <a:t>Subacute</a:t>
            </a:r>
            <a:r>
              <a:rPr lang="en-US" dirty="0">
                <a:ea typeface="Tahoma" pitchFamily="34" charset="0"/>
                <a:cs typeface="Times New Roman" pitchFamily="18" charset="0"/>
              </a:rPr>
              <a:t>/Chronic</a:t>
            </a:r>
            <a:endParaRPr lang="en-US" dirty="0"/>
          </a:p>
        </p:txBody>
      </p:sp>
      <p:sp>
        <p:nvSpPr>
          <p:cNvPr id="3" name="Content Placeholder 2"/>
          <p:cNvSpPr>
            <a:spLocks noGrp="1"/>
          </p:cNvSpPr>
          <p:nvPr>
            <p:ph idx="1"/>
          </p:nvPr>
        </p:nvSpPr>
        <p:spPr>
          <a:xfrm>
            <a:off x="685800" y="1333499"/>
            <a:ext cx="8339667" cy="4643967"/>
          </a:xfrm>
        </p:spPr>
        <p:txBody>
          <a:bodyPr/>
          <a:lstStyle/>
          <a:p>
            <a:pPr marL="165100" lvl="0" indent="-165100" eaLnBrk="1" hangingPunct="1">
              <a:defRPr/>
            </a:pPr>
            <a:r>
              <a:rPr lang="en-US" sz="2400" dirty="0">
                <a:latin typeface="Tahoma" pitchFamily="34" charset="0"/>
                <a:ea typeface="Tahoma" pitchFamily="34" charset="0"/>
                <a:cs typeface="Tahoma" pitchFamily="34" charset="0"/>
              </a:rPr>
              <a:t>recurrent diarrheal episodes</a:t>
            </a:r>
          </a:p>
          <a:p>
            <a:pPr marL="165100" lvl="0" indent="-165100" eaLnBrk="1" hangingPunct="1">
              <a:defRPr/>
            </a:pPr>
            <a:r>
              <a:rPr lang="en-US" sz="2400" dirty="0">
                <a:latin typeface="Tahoma" pitchFamily="34" charset="0"/>
                <a:ea typeface="Tahoma" pitchFamily="34" charset="0"/>
                <a:cs typeface="Tahoma" pitchFamily="34" charset="0"/>
              </a:rPr>
              <a:t>cramps uncommon</a:t>
            </a:r>
          </a:p>
          <a:p>
            <a:pPr marL="165100" lvl="0" indent="-165100" eaLnBrk="1" hangingPunct="1">
              <a:defRPr/>
            </a:pPr>
            <a:r>
              <a:rPr lang="en-US" sz="2400" dirty="0">
                <a:latin typeface="Tahoma" pitchFamily="34" charset="0"/>
                <a:ea typeface="Tahoma" pitchFamily="34" charset="0"/>
                <a:cs typeface="Tahoma" pitchFamily="34" charset="0"/>
              </a:rPr>
              <a:t>sulfuric belching, anorexia, nausea frequent</a:t>
            </a:r>
          </a:p>
          <a:p>
            <a:pPr marL="165100" lvl="0" indent="-165100" eaLnBrk="1" hangingPunct="1">
              <a:defRPr/>
            </a:pPr>
            <a:r>
              <a:rPr lang="en-US" sz="2400" dirty="0">
                <a:latin typeface="Tahoma" pitchFamily="34" charset="0"/>
                <a:ea typeface="Tahoma" pitchFamily="34" charset="0"/>
                <a:cs typeface="Tahoma" pitchFamily="34" charset="0"/>
              </a:rPr>
              <a:t>can lead to weight loss and failure to thrive</a:t>
            </a:r>
          </a:p>
          <a:p>
            <a:pPr marL="165100" lvl="0" indent="-165100" eaLnBrk="1" hangingPunct="1">
              <a:defRPr/>
            </a:pPr>
            <a:r>
              <a:rPr lang="en-US" sz="2400" dirty="0">
                <a:latin typeface="Tahoma" pitchFamily="34" charset="0"/>
                <a:ea typeface="Tahoma" pitchFamily="34" charset="0"/>
                <a:cs typeface="Tahoma" pitchFamily="34" charset="0"/>
              </a:rPr>
              <a:t>The more chronic stage is associated </a:t>
            </a:r>
            <a:r>
              <a:rPr lang="en-US" sz="2400" dirty="0" smtClean="0">
                <a:latin typeface="Tahoma" pitchFamily="34" charset="0"/>
                <a:ea typeface="Tahoma" pitchFamily="34" charset="0"/>
                <a:cs typeface="Tahoma" pitchFamily="34" charset="0"/>
              </a:rPr>
              <a:t>with</a:t>
            </a:r>
          </a:p>
          <a:p>
            <a:pPr marL="565150" lvl="1" indent="-165100" eaLnBrk="1" hangingPunct="1">
              <a:defRPr/>
            </a:pPr>
            <a:r>
              <a:rPr lang="en-US" sz="2400" dirty="0" smtClean="0">
                <a:latin typeface="Tahoma" pitchFamily="34" charset="0"/>
                <a:ea typeface="Tahoma" pitchFamily="34" charset="0"/>
                <a:cs typeface="Tahoma" pitchFamily="34" charset="0"/>
              </a:rPr>
              <a:t> </a:t>
            </a:r>
            <a:r>
              <a:rPr lang="en-US" sz="2400" b="1" dirty="0">
                <a:solidFill>
                  <a:srgbClr val="FF0000"/>
                </a:solidFill>
                <a:latin typeface="Tahoma" pitchFamily="34" charset="0"/>
                <a:ea typeface="Tahoma" pitchFamily="34" charset="0"/>
                <a:cs typeface="Tahoma" pitchFamily="34" charset="0"/>
              </a:rPr>
              <a:t>vitamin B12 </a:t>
            </a:r>
            <a:r>
              <a:rPr lang="en-US" sz="2400" b="1" dirty="0" err="1">
                <a:solidFill>
                  <a:srgbClr val="FF0000"/>
                </a:solidFill>
                <a:latin typeface="Tahoma" pitchFamily="34" charset="0"/>
                <a:ea typeface="Tahoma" pitchFamily="34" charset="0"/>
                <a:cs typeface="Tahoma" pitchFamily="34" charset="0"/>
              </a:rPr>
              <a:t>malabsorption</a:t>
            </a:r>
            <a:r>
              <a:rPr lang="en-US" sz="2400" b="1" dirty="0">
                <a:solidFill>
                  <a:srgbClr val="FF0000"/>
                </a:solidFill>
                <a:latin typeface="Tahoma" pitchFamily="34" charset="0"/>
                <a:ea typeface="Tahoma" pitchFamily="34" charset="0"/>
                <a:cs typeface="Tahoma" pitchFamily="34" charset="0"/>
              </a:rPr>
              <a:t>,</a:t>
            </a:r>
            <a:r>
              <a:rPr lang="en-US" sz="2400" dirty="0">
                <a:latin typeface="Tahoma" pitchFamily="34" charset="0"/>
                <a:ea typeface="Tahoma" pitchFamily="34" charset="0"/>
                <a:cs typeface="Tahoma" pitchFamily="34" charset="0"/>
              </a:rPr>
              <a:t> </a:t>
            </a:r>
            <a:endParaRPr lang="en-US" sz="2400" dirty="0" smtClean="0">
              <a:latin typeface="Tahoma" pitchFamily="34" charset="0"/>
              <a:ea typeface="Tahoma" pitchFamily="34" charset="0"/>
              <a:cs typeface="Tahoma" pitchFamily="34" charset="0"/>
            </a:endParaRPr>
          </a:p>
          <a:p>
            <a:pPr marL="565150" lvl="1" indent="-165100" eaLnBrk="1" hangingPunct="1">
              <a:defRPr/>
            </a:pPr>
            <a:r>
              <a:rPr lang="en-US" sz="2400" b="1" dirty="0" err="1" smtClean="0">
                <a:solidFill>
                  <a:srgbClr val="FF0000"/>
                </a:solidFill>
                <a:latin typeface="Tahoma" pitchFamily="34" charset="0"/>
                <a:ea typeface="Tahoma" pitchFamily="34" charset="0"/>
                <a:cs typeface="Tahoma" pitchFamily="34" charset="0"/>
              </a:rPr>
              <a:t>disaccharidase</a:t>
            </a:r>
            <a:r>
              <a:rPr lang="en-US" sz="2400" b="1" dirty="0" smtClean="0">
                <a:solidFill>
                  <a:srgbClr val="FF0000"/>
                </a:solidFill>
                <a:latin typeface="Tahoma" pitchFamily="34" charset="0"/>
                <a:ea typeface="Tahoma" pitchFamily="34" charset="0"/>
                <a:cs typeface="Tahoma" pitchFamily="34" charset="0"/>
              </a:rPr>
              <a:t> </a:t>
            </a:r>
            <a:r>
              <a:rPr lang="en-US" sz="2400" b="1" dirty="0">
                <a:solidFill>
                  <a:srgbClr val="FF0000"/>
                </a:solidFill>
                <a:latin typeface="Tahoma" pitchFamily="34" charset="0"/>
                <a:ea typeface="Tahoma" pitchFamily="34" charset="0"/>
                <a:cs typeface="Tahoma" pitchFamily="34" charset="0"/>
              </a:rPr>
              <a:t>deficiency </a:t>
            </a:r>
            <a:r>
              <a:rPr lang="en-US" sz="2400" dirty="0" smtClean="0">
                <a:latin typeface="Tahoma" pitchFamily="34" charset="0"/>
                <a:ea typeface="Tahoma" pitchFamily="34" charset="0"/>
                <a:cs typeface="Tahoma" pitchFamily="34" charset="0"/>
              </a:rPr>
              <a:t>and</a:t>
            </a:r>
          </a:p>
          <a:p>
            <a:pPr marL="565150" lvl="1" indent="-165100" eaLnBrk="1" hangingPunct="1">
              <a:defRPr/>
            </a:pPr>
            <a:r>
              <a:rPr lang="en-US" sz="2400" b="1" dirty="0" smtClean="0">
                <a:latin typeface="Tahoma" pitchFamily="34" charset="0"/>
                <a:ea typeface="Tahoma" pitchFamily="34" charset="0"/>
                <a:cs typeface="Tahoma" pitchFamily="34" charset="0"/>
              </a:rPr>
              <a:t> </a:t>
            </a:r>
            <a:r>
              <a:rPr lang="en-US" sz="2400" b="1" dirty="0">
                <a:solidFill>
                  <a:srgbClr val="FF0000"/>
                </a:solidFill>
                <a:latin typeface="Tahoma" pitchFamily="34" charset="0"/>
                <a:ea typeface="Tahoma" pitchFamily="34" charset="0"/>
                <a:cs typeface="Tahoma" pitchFamily="34" charset="0"/>
              </a:rPr>
              <a:t>lactose intolerance</a:t>
            </a:r>
          </a:p>
          <a:p>
            <a:pPr lvl="0">
              <a:defRPr/>
            </a:pPr>
            <a:r>
              <a:rPr lang="en-US" sz="2400" dirty="0">
                <a:solidFill>
                  <a:srgbClr val="000000"/>
                </a:solidFill>
                <a:latin typeface="Tahoma" pitchFamily="34" charset="0"/>
                <a:ea typeface="Tahoma" pitchFamily="34" charset="0"/>
                <a:cs typeface="Tahoma" pitchFamily="34" charset="0"/>
              </a:rPr>
              <a:t>stools become </a:t>
            </a:r>
            <a:r>
              <a:rPr lang="en-US" sz="2400" b="1" dirty="0" err="1">
                <a:solidFill>
                  <a:srgbClr val="FF0000"/>
                </a:solidFill>
                <a:latin typeface="Tahoma" pitchFamily="34" charset="0"/>
                <a:ea typeface="Tahoma" pitchFamily="34" charset="0"/>
                <a:cs typeface="Tahoma" pitchFamily="34" charset="0"/>
              </a:rPr>
              <a:t>steatorrheic</a:t>
            </a:r>
            <a:r>
              <a:rPr lang="en-US" sz="2400" dirty="0">
                <a:solidFill>
                  <a:srgbClr val="FF0000"/>
                </a:solidFill>
                <a:latin typeface="Tahoma" pitchFamily="34" charset="0"/>
                <a:ea typeface="Tahoma" pitchFamily="34" charset="0"/>
                <a:cs typeface="Tahoma" pitchFamily="34" charset="0"/>
              </a:rPr>
              <a:t> </a:t>
            </a:r>
            <a:r>
              <a:rPr lang="en-US" sz="2400" dirty="0">
                <a:solidFill>
                  <a:srgbClr val="000000"/>
                </a:solidFill>
                <a:latin typeface="Tahoma" pitchFamily="34" charset="0"/>
                <a:ea typeface="Tahoma" pitchFamily="34" charset="0"/>
                <a:cs typeface="Tahoma" pitchFamily="34" charset="0"/>
              </a:rPr>
              <a:t>(fatty stool) containing large amount of fats and mucus but no blood</a:t>
            </a:r>
            <a:endParaRPr lang="en-US" sz="2400" dirty="0">
              <a:solidFill>
                <a:srgbClr val="009900"/>
              </a:solidFill>
              <a:latin typeface="Tahoma" pitchFamily="34" charset="0"/>
              <a:ea typeface="Tahoma" pitchFamily="34" charset="0"/>
              <a:cs typeface="Tahoma" pitchFamily="34" charset="0"/>
            </a:endParaRPr>
          </a:p>
        </p:txBody>
      </p:sp>
      <p:sp>
        <p:nvSpPr>
          <p:cNvPr id="4" name="Date Placeholder 3"/>
          <p:cNvSpPr>
            <a:spLocks noGrp="1"/>
          </p:cNvSpPr>
          <p:nvPr>
            <p:ph type="dt" sz="half" idx="10"/>
          </p:nvPr>
        </p:nvSpPr>
        <p:spPr/>
        <p:txBody>
          <a:bodyPr/>
          <a:lstStyle/>
          <a:p>
            <a:pPr>
              <a:defRPr/>
            </a:pPr>
            <a:fld id="{D22F5105-08A7-45F7-BBE3-0DCB0EE5EB11}" type="datetime1">
              <a:rPr lang="en-US" smtClean="0">
                <a:solidFill>
                  <a:srgbClr val="000000"/>
                </a:solidFill>
              </a:rPr>
              <a:pPr>
                <a:defRPr/>
              </a:pPr>
              <a:t>5/21/2020</a:t>
            </a:fld>
            <a:endParaRPr lang="en-US">
              <a:solidFill>
                <a:srgbClr val="000000"/>
              </a:solidFill>
            </a:endParaRPr>
          </a:p>
        </p:txBody>
      </p:sp>
      <p:sp>
        <p:nvSpPr>
          <p:cNvPr id="5" name="Slide Number Placeholder 4"/>
          <p:cNvSpPr>
            <a:spLocks noGrp="1"/>
          </p:cNvSpPr>
          <p:nvPr>
            <p:ph type="sldNum" sz="quarter" idx="12"/>
          </p:nvPr>
        </p:nvSpPr>
        <p:spPr/>
        <p:txBody>
          <a:bodyPr/>
          <a:lstStyle/>
          <a:p>
            <a:fld id="{F9C9A03A-BBC3-4374-851D-04C41C6DC222}" type="slidenum">
              <a:rPr lang="en-US" smtClean="0">
                <a:solidFill>
                  <a:srgbClr val="000000"/>
                </a:solidFill>
              </a:rPr>
              <a:pPr/>
              <a:t>16</a:t>
            </a:fld>
            <a:endParaRPr lang="en-US">
              <a:solidFill>
                <a:srgbClr val="000000"/>
              </a:solidFill>
            </a:endParaRPr>
          </a:p>
        </p:txBody>
      </p:sp>
    </p:spTree>
    <p:extLst>
      <p:ext uri="{BB962C8B-B14F-4D97-AF65-F5344CB8AC3E}">
        <p14:creationId xmlns:p14="http://schemas.microsoft.com/office/powerpoint/2010/main" val="197870577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76200"/>
            <a:ext cx="916305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96C2C88-E261-4AA0-8D30-FFCE6AEB4F82}" type="slidenum">
              <a:rPr lang="en-US" sz="1400" smtClean="0">
                <a:solidFill>
                  <a:srgbClr val="000000"/>
                </a:solidFill>
              </a:rPr>
              <a:pPr>
                <a:spcBef>
                  <a:spcPct val="0"/>
                </a:spcBef>
                <a:buFontTx/>
                <a:buNone/>
              </a:pPr>
              <a:t>160</a:t>
            </a:fld>
            <a:endParaRPr lang="en-US" sz="1400" smtClean="0">
              <a:solidFill>
                <a:srgbClr val="000000"/>
              </a:solidFill>
            </a:endParaRPr>
          </a:p>
        </p:txBody>
      </p:sp>
    </p:spTree>
    <p:extLst>
      <p:ext uri="{BB962C8B-B14F-4D97-AF65-F5344CB8AC3E}">
        <p14:creationId xmlns:p14="http://schemas.microsoft.com/office/powerpoint/2010/main" val="186739273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Content Placeholder 2"/>
          <p:cNvSpPr>
            <a:spLocks noGrp="1"/>
          </p:cNvSpPr>
          <p:nvPr>
            <p:ph idx="1"/>
          </p:nvPr>
        </p:nvSpPr>
        <p:spPr>
          <a:xfrm>
            <a:off x="381000" y="1143000"/>
            <a:ext cx="8382000" cy="5257800"/>
          </a:xfrm>
        </p:spPr>
        <p:txBody>
          <a:bodyPr/>
          <a:lstStyle/>
          <a:p>
            <a:pPr eaLnBrk="1" hangingPunct="1">
              <a:buFontTx/>
              <a:buNone/>
            </a:pPr>
            <a:endParaRPr lang="en-US" sz="2400" smtClean="0">
              <a:cs typeface="Tahoma" panose="020B0604030504040204" pitchFamily="34" charset="0"/>
            </a:endParaRPr>
          </a:p>
          <a:p>
            <a:pPr eaLnBrk="1" hangingPunct="1">
              <a:buFont typeface="Wingdings" panose="05000000000000000000" pitchFamily="2" charset="2"/>
              <a:buChar char="v"/>
            </a:pPr>
            <a:r>
              <a:rPr lang="en-US" sz="2800" i="1" smtClean="0">
                <a:latin typeface="Calibri" panose="020F0502020204030204" pitchFamily="34" charset="0"/>
                <a:cs typeface="Tahoma" panose="020B0604030504040204" pitchFamily="34" charset="0"/>
              </a:rPr>
              <a:t>Trypanosoma brucei </a:t>
            </a:r>
            <a:r>
              <a:rPr lang="en-US" sz="2800" smtClean="0">
                <a:latin typeface="Calibri" panose="020F0502020204030204" pitchFamily="34" charset="0"/>
                <a:cs typeface="Tahoma" panose="020B0604030504040204" pitchFamily="34" charset="0"/>
              </a:rPr>
              <a:t>exists in 2 morphologically identical subspecies:</a:t>
            </a:r>
          </a:p>
          <a:p>
            <a:pPr lvl="1" eaLnBrk="1" hangingPunct="1"/>
            <a:r>
              <a:rPr lang="en-US" i="1" smtClean="0">
                <a:solidFill>
                  <a:srgbClr val="FF33CC"/>
                </a:solidFill>
                <a:latin typeface="Calibri" panose="020F0502020204030204" pitchFamily="34" charset="0"/>
                <a:cs typeface="Tahoma" panose="020B0604030504040204" pitchFamily="34" charset="0"/>
              </a:rPr>
              <a:t>Trypanosoma brucei gambiense </a:t>
            </a:r>
          </a:p>
          <a:p>
            <a:pPr lvl="2" eaLnBrk="1" hangingPunct="1"/>
            <a:r>
              <a:rPr lang="en-US" sz="2800" smtClean="0">
                <a:latin typeface="Calibri" panose="020F0502020204030204" pitchFamily="34" charset="0"/>
                <a:cs typeface="Tahoma" panose="020B0604030504040204" pitchFamily="34" charset="0"/>
              </a:rPr>
              <a:t>Causes a </a:t>
            </a:r>
            <a:r>
              <a:rPr lang="en-US" sz="2800" b="1" smtClean="0">
                <a:latin typeface="Calibri" panose="020F0502020204030204" pitchFamily="34" charset="0"/>
                <a:cs typeface="Tahoma" panose="020B0604030504040204" pitchFamily="34" charset="0"/>
              </a:rPr>
              <a:t>slowly</a:t>
            </a:r>
            <a:r>
              <a:rPr lang="en-US" sz="2800" smtClean="0">
                <a:latin typeface="Calibri" panose="020F0502020204030204" pitchFamily="34" charset="0"/>
                <a:cs typeface="Tahoma" panose="020B0604030504040204" pitchFamily="34" charset="0"/>
              </a:rPr>
              <a:t> developing  disease</a:t>
            </a:r>
          </a:p>
          <a:p>
            <a:pPr lvl="2" eaLnBrk="1" hangingPunct="1"/>
            <a:r>
              <a:rPr lang="en-US" sz="2800" smtClean="0">
                <a:latin typeface="Calibri" panose="020F0502020204030204" pitchFamily="34" charset="0"/>
                <a:cs typeface="Tahoma" panose="020B0604030504040204" pitchFamily="34" charset="0"/>
              </a:rPr>
              <a:t>Disease: West African or Gambian African sleeping sickness</a:t>
            </a:r>
          </a:p>
          <a:p>
            <a:pPr lvl="1" eaLnBrk="1" hangingPunct="1"/>
            <a:r>
              <a:rPr lang="en-US" i="1" smtClean="0">
                <a:solidFill>
                  <a:srgbClr val="FF33CC"/>
                </a:solidFill>
                <a:latin typeface="Calibri" panose="020F0502020204030204" pitchFamily="34" charset="0"/>
                <a:cs typeface="Tahoma" panose="020B0604030504040204" pitchFamily="34" charset="0"/>
              </a:rPr>
              <a:t>Trypanosoma brucei rhodesiense </a:t>
            </a:r>
          </a:p>
          <a:p>
            <a:pPr lvl="2" eaLnBrk="1" hangingPunct="1"/>
            <a:r>
              <a:rPr lang="en-US" sz="2800" smtClean="0">
                <a:latin typeface="Calibri" panose="020F0502020204030204" pitchFamily="34" charset="0"/>
                <a:cs typeface="Tahoma" panose="020B0604030504040204" pitchFamily="34" charset="0"/>
              </a:rPr>
              <a:t>Causes a </a:t>
            </a:r>
            <a:r>
              <a:rPr lang="en-US" sz="2800" b="1" smtClean="0">
                <a:latin typeface="Calibri" panose="020F0502020204030204" pitchFamily="34" charset="0"/>
                <a:cs typeface="Tahoma" panose="020B0604030504040204" pitchFamily="34" charset="0"/>
              </a:rPr>
              <a:t>rapidly</a:t>
            </a:r>
            <a:r>
              <a:rPr lang="en-US" sz="2800" smtClean="0">
                <a:latin typeface="Calibri" panose="020F0502020204030204" pitchFamily="34" charset="0"/>
                <a:cs typeface="Tahoma" panose="020B0604030504040204" pitchFamily="34" charset="0"/>
              </a:rPr>
              <a:t> progressing  disease</a:t>
            </a:r>
          </a:p>
          <a:p>
            <a:pPr lvl="2" eaLnBrk="1" hangingPunct="1"/>
            <a:r>
              <a:rPr lang="en-US" sz="2800" smtClean="0">
                <a:latin typeface="Calibri" panose="020F0502020204030204" pitchFamily="34" charset="0"/>
                <a:cs typeface="Tahoma" panose="020B0604030504040204" pitchFamily="34" charset="0"/>
              </a:rPr>
              <a:t>Disease: East African or Rhodesian African sleeping sickness</a:t>
            </a:r>
          </a:p>
          <a:p>
            <a:pPr lvl="2" eaLnBrk="1" hangingPunct="1">
              <a:buFontTx/>
              <a:buNone/>
            </a:pPr>
            <a:endParaRPr lang="en-US" smtClean="0">
              <a:cs typeface="Tahoma" panose="020B0604030504040204" pitchFamily="34" charset="0"/>
            </a:endParaRPr>
          </a:p>
          <a:p>
            <a:pPr lvl="2" eaLnBrk="1" hangingPunct="1"/>
            <a:endParaRPr lang="en-US" smtClean="0">
              <a:cs typeface="Tahoma" panose="020B0604030504040204" pitchFamily="34" charset="0"/>
            </a:endParaRPr>
          </a:p>
          <a:p>
            <a:pPr lvl="2" eaLnBrk="1" hangingPunct="1"/>
            <a:endParaRPr lang="en-US" smtClean="0">
              <a:cs typeface="Tahoma" panose="020B0604030504040204" pitchFamily="34" charset="0"/>
            </a:endParaRPr>
          </a:p>
          <a:p>
            <a:pPr eaLnBrk="1" hangingPunct="1">
              <a:buFont typeface="Wingdings 2" panose="05020102010507070707" pitchFamily="18" charset="2"/>
              <a:buNone/>
            </a:pPr>
            <a:endParaRPr lang="en-US" sz="2400" smtClean="0">
              <a:cs typeface="Tahoma" panose="020B0604030504040204" pitchFamily="34" charset="0"/>
            </a:endParaRPr>
          </a:p>
        </p:txBody>
      </p:sp>
      <p:sp>
        <p:nvSpPr>
          <p:cNvPr id="212995" name="Rectangle 3"/>
          <p:cNvSpPr>
            <a:spLocks noChangeArrowheads="1"/>
          </p:cNvSpPr>
          <p:nvPr/>
        </p:nvSpPr>
        <p:spPr bwMode="auto">
          <a:xfrm>
            <a:off x="533400" y="533400"/>
            <a:ext cx="807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b="1">
                <a:solidFill>
                  <a:srgbClr val="000000"/>
                </a:solidFill>
                <a:cs typeface="Arial" panose="020B0604020202020204" pitchFamily="34" charset="0"/>
              </a:rPr>
              <a:t>Human African Sleeping Sickness</a:t>
            </a:r>
          </a:p>
        </p:txBody>
      </p:sp>
      <p:sp>
        <p:nvSpPr>
          <p:cNvPr id="2129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E17D919-52E3-4DDD-9AD8-B98992BF59C9}" type="slidenum">
              <a:rPr lang="en-US" sz="1400" smtClean="0">
                <a:solidFill>
                  <a:srgbClr val="000000"/>
                </a:solidFill>
                <a:latin typeface="Arial" panose="020B0604020202020204" pitchFamily="34" charset="0"/>
              </a:rPr>
              <a:pPr>
                <a:spcBef>
                  <a:spcPct val="0"/>
                </a:spcBef>
                <a:buFontTx/>
                <a:buNone/>
              </a:pPr>
              <a:t>161</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415445650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Content Placeholder 2"/>
          <p:cNvSpPr>
            <a:spLocks noGrp="1"/>
          </p:cNvSpPr>
          <p:nvPr>
            <p:ph idx="1"/>
          </p:nvPr>
        </p:nvSpPr>
        <p:spPr>
          <a:xfrm>
            <a:off x="304800" y="1295400"/>
            <a:ext cx="8382000" cy="4830763"/>
          </a:xfrm>
        </p:spPr>
        <p:txBody>
          <a:bodyPr/>
          <a:lstStyle/>
          <a:p>
            <a:pPr>
              <a:buFontTx/>
              <a:buNone/>
            </a:pPr>
            <a:endParaRPr lang="en-US" smtClean="0">
              <a:latin typeface="Calibri" panose="020F0502020204030204" pitchFamily="34" charset="0"/>
              <a:cs typeface="Tahoma" panose="020B0604030504040204" pitchFamily="34" charset="0"/>
            </a:endParaRPr>
          </a:p>
          <a:p>
            <a:pPr>
              <a:buFont typeface="Wingdings" panose="05000000000000000000" pitchFamily="2" charset="2"/>
              <a:buChar char="Ø"/>
            </a:pPr>
            <a:r>
              <a:rPr lang="en-US" sz="2400" b="1" i="1" smtClean="0">
                <a:solidFill>
                  <a:srgbClr val="FF0000"/>
                </a:solidFill>
                <a:latin typeface="Calibri" panose="020F0502020204030204" pitchFamily="34" charset="0"/>
                <a:cs typeface="Tahoma" panose="020B0604030504040204" pitchFamily="34" charset="0"/>
              </a:rPr>
              <a:t>Trypanosoma brucei gambiense </a:t>
            </a:r>
            <a:r>
              <a:rPr lang="en-US" sz="2400" smtClean="0">
                <a:latin typeface="Calibri" panose="020F0502020204030204" pitchFamily="34" charset="0"/>
                <a:cs typeface="Tahoma" panose="020B0604030504040204" pitchFamily="34" charset="0"/>
              </a:rPr>
              <a:t>is found</a:t>
            </a:r>
            <a:r>
              <a:rPr lang="en-US" sz="2400" b="1" smtClean="0">
                <a:latin typeface="Calibri" panose="020F0502020204030204" pitchFamily="34" charset="0"/>
                <a:cs typeface="Tahoma" panose="020B0604030504040204" pitchFamily="34" charset="0"/>
              </a:rPr>
              <a:t> </a:t>
            </a:r>
            <a:r>
              <a:rPr lang="en-US" sz="2400" smtClean="0">
                <a:latin typeface="Calibri" panose="020F0502020204030204" pitchFamily="34" charset="0"/>
                <a:cs typeface="Tahoma" panose="020B0604030504040204" pitchFamily="34" charset="0"/>
              </a:rPr>
              <a:t>West and western central Africa, extending from Senegal across to Sudan and down to Angola</a:t>
            </a:r>
          </a:p>
          <a:p>
            <a:endParaRPr lang="en-US" sz="2400" smtClean="0">
              <a:latin typeface="Calibri" panose="020F0502020204030204" pitchFamily="34" charset="0"/>
              <a:cs typeface="Tahoma" panose="020B0604030504040204" pitchFamily="34" charset="0"/>
            </a:endParaRPr>
          </a:p>
          <a:p>
            <a:pPr>
              <a:buFont typeface="Wingdings" panose="05000000000000000000" pitchFamily="2" charset="2"/>
              <a:buChar char="Ø"/>
            </a:pPr>
            <a:r>
              <a:rPr lang="en-US" sz="2400" b="1" i="1" smtClean="0">
                <a:solidFill>
                  <a:srgbClr val="FF0000"/>
                </a:solidFill>
                <a:latin typeface="Calibri" panose="020F0502020204030204" pitchFamily="34" charset="0"/>
                <a:cs typeface="Tahoma" panose="020B0604030504040204" pitchFamily="34" charset="0"/>
              </a:rPr>
              <a:t>Trypanosoma brucei rhodesiense </a:t>
            </a:r>
            <a:r>
              <a:rPr lang="en-US" sz="2400" smtClean="0">
                <a:latin typeface="Calibri" panose="020F0502020204030204" pitchFamily="34" charset="0"/>
                <a:cs typeface="Tahoma" panose="020B0604030504040204" pitchFamily="34" charset="0"/>
              </a:rPr>
              <a:t>is found in East Africa, Central Africa, and Southern Africa, extending from Ethiopia down to Botswana</a:t>
            </a:r>
          </a:p>
          <a:p>
            <a:endParaRPr lang="en-US" sz="2400" smtClean="0">
              <a:latin typeface="Calibri" panose="020F0502020204030204" pitchFamily="34" charset="0"/>
              <a:cs typeface="Tahoma" panose="020B0604030504040204" pitchFamily="34" charset="0"/>
            </a:endParaRPr>
          </a:p>
        </p:txBody>
      </p:sp>
      <p:sp>
        <p:nvSpPr>
          <p:cNvPr id="6" name="Title 5"/>
          <p:cNvSpPr>
            <a:spLocks noGrp="1"/>
          </p:cNvSpPr>
          <p:nvPr>
            <p:ph type="title"/>
          </p:nvPr>
        </p:nvSpPr>
        <p:spPr/>
        <p:txBody>
          <a:bodyPr>
            <a:normAutofit fontScale="90000"/>
          </a:bodyPr>
          <a:lstStyle/>
          <a:p>
            <a:pPr>
              <a:defRPr/>
            </a:pPr>
            <a:r>
              <a:rPr lang="en-US" sz="3600" b="1" dirty="0" smtClean="0">
                <a:latin typeface="Calibri" panose="020F0502020204030204" pitchFamily="34" charset="0"/>
                <a:cs typeface="Tahoma" pitchFamily="34" charset="0"/>
              </a:rPr>
              <a:t/>
            </a:r>
            <a:br>
              <a:rPr lang="en-US" sz="3600" b="1" dirty="0" smtClean="0">
                <a:latin typeface="Calibri" panose="020F0502020204030204" pitchFamily="34" charset="0"/>
                <a:cs typeface="Tahoma" pitchFamily="34" charset="0"/>
              </a:rPr>
            </a:br>
            <a:r>
              <a:rPr lang="en-US" sz="3600" b="1" dirty="0" smtClean="0">
                <a:latin typeface="Calibri" panose="020F0502020204030204" pitchFamily="34" charset="0"/>
                <a:cs typeface="Tahoma" pitchFamily="34" charset="0"/>
              </a:rPr>
              <a:t>Geographical distribution</a:t>
            </a:r>
            <a:r>
              <a:rPr lang="en-US" b="1" i="1" dirty="0" smtClean="0">
                <a:latin typeface="Calibri" panose="020F0502020204030204" pitchFamily="34" charset="0"/>
                <a:cs typeface="Tahoma" pitchFamily="34" charset="0"/>
              </a:rPr>
              <a:t/>
            </a:r>
            <a:br>
              <a:rPr lang="en-US" b="1" i="1" dirty="0" smtClean="0">
                <a:latin typeface="Calibri" panose="020F0502020204030204" pitchFamily="34" charset="0"/>
                <a:cs typeface="Tahoma" pitchFamily="34" charset="0"/>
              </a:rPr>
            </a:br>
            <a:endParaRPr lang="en-US" dirty="0">
              <a:latin typeface="Calibri" panose="020F0502020204030204" pitchFamily="34" charset="0"/>
            </a:endParaRPr>
          </a:p>
        </p:txBody>
      </p:sp>
      <p:sp>
        <p:nvSpPr>
          <p:cNvPr id="21504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AB332EA-8AC5-4DE2-9702-529D71ECB7D8}" type="slidenum">
              <a:rPr lang="en-US" sz="1400" smtClean="0">
                <a:solidFill>
                  <a:srgbClr val="000000"/>
                </a:solidFill>
                <a:latin typeface="Arial" panose="020B0604020202020204" pitchFamily="34" charset="0"/>
              </a:rPr>
              <a:pPr>
                <a:spcBef>
                  <a:spcPct val="0"/>
                </a:spcBef>
                <a:buFontTx/>
                <a:buNone/>
              </a:pPr>
              <a:t>162</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12851170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Content Placeholder 2"/>
          <p:cNvSpPr>
            <a:spLocks noGrp="1"/>
          </p:cNvSpPr>
          <p:nvPr>
            <p:ph idx="1"/>
          </p:nvPr>
        </p:nvSpPr>
        <p:spPr>
          <a:xfrm>
            <a:off x="152400" y="1295400"/>
            <a:ext cx="8763000" cy="4830763"/>
          </a:xfrm>
        </p:spPr>
        <p:txBody>
          <a:bodyPr/>
          <a:lstStyle/>
          <a:p>
            <a:pPr lvl="1"/>
            <a:r>
              <a:rPr lang="en-US" smtClean="0">
                <a:latin typeface="Calibri" panose="020F0502020204030204" pitchFamily="34" charset="0"/>
                <a:cs typeface="Tahoma" panose="020B0604030504040204" pitchFamily="34" charset="0"/>
              </a:rPr>
              <a:t>Animal trypanosomiasis </a:t>
            </a:r>
            <a:r>
              <a:rPr lang="en-US" smtClean="0">
                <a:solidFill>
                  <a:srgbClr val="FF0000"/>
                </a:solidFill>
                <a:latin typeface="Calibri" panose="020F0502020204030204" pitchFamily="34" charset="0"/>
                <a:cs typeface="Tahoma" panose="020B0604030504040204" pitchFamily="34" charset="0"/>
              </a:rPr>
              <a:t>(Nagana or gendi) </a:t>
            </a:r>
            <a:r>
              <a:rPr lang="en-US" smtClean="0">
                <a:latin typeface="Calibri" panose="020F0502020204030204" pitchFamily="34" charset="0"/>
                <a:cs typeface="Tahoma" panose="020B0604030504040204" pitchFamily="34" charset="0"/>
              </a:rPr>
              <a:t>always has been a problem in many parts of Ethiopia</a:t>
            </a:r>
          </a:p>
          <a:p>
            <a:pPr lvl="1"/>
            <a:r>
              <a:rPr lang="en-US" i="1" smtClean="0">
                <a:latin typeface="Calibri" panose="020F0502020204030204" pitchFamily="34" charset="0"/>
                <a:cs typeface="Tahoma" panose="020B0604030504040204" pitchFamily="34" charset="0"/>
              </a:rPr>
              <a:t>T.b. rhodesiense</a:t>
            </a:r>
            <a:r>
              <a:rPr lang="en-US" smtClean="0">
                <a:latin typeface="Calibri" panose="020F0502020204030204" pitchFamily="34" charset="0"/>
                <a:cs typeface="Tahoma" panose="020B0604030504040204" pitchFamily="34" charset="0"/>
              </a:rPr>
              <a:t> is singled out as the species occurring in Ethiopia </a:t>
            </a:r>
          </a:p>
          <a:p>
            <a:pPr lvl="2"/>
            <a:r>
              <a:rPr lang="en-US" sz="2800" smtClean="0">
                <a:latin typeface="Calibri" panose="020F0502020204030204" pitchFamily="34" charset="0"/>
                <a:cs typeface="Tahoma" panose="020B0604030504040204" pitchFamily="34" charset="0"/>
              </a:rPr>
              <a:t>the Sleeping sickness foci are limited to</a:t>
            </a:r>
            <a:r>
              <a:rPr lang="en-US" sz="2800" b="1" i="1" smtClean="0">
                <a:latin typeface="Calibri" panose="020F0502020204030204" pitchFamily="34" charset="0"/>
                <a:cs typeface="Tahoma" panose="020B0604030504040204" pitchFamily="34" charset="0"/>
              </a:rPr>
              <a:t> </a:t>
            </a:r>
            <a:r>
              <a:rPr lang="en-US" sz="2800" smtClean="0">
                <a:solidFill>
                  <a:srgbClr val="FF0000"/>
                </a:solidFill>
                <a:latin typeface="Calibri" panose="020F0502020204030204" pitchFamily="34" charset="0"/>
                <a:cs typeface="Tahoma" panose="020B0604030504040204" pitchFamily="34" charset="0"/>
              </a:rPr>
              <a:t>Gambela </a:t>
            </a:r>
            <a:r>
              <a:rPr lang="en-US" sz="2800" smtClean="0">
                <a:latin typeface="Calibri" panose="020F0502020204030204" pitchFamily="34" charset="0"/>
                <a:cs typeface="Tahoma" panose="020B0604030504040204" pitchFamily="34" charset="0"/>
              </a:rPr>
              <a:t>(the areas along Baro, Gilo and Akobo rivers), </a:t>
            </a:r>
            <a:r>
              <a:rPr lang="en-US" sz="2800" smtClean="0">
                <a:solidFill>
                  <a:srgbClr val="FF0000"/>
                </a:solidFill>
                <a:latin typeface="Calibri" panose="020F0502020204030204" pitchFamily="34" charset="0"/>
                <a:cs typeface="Tahoma" panose="020B0604030504040204" pitchFamily="34" charset="0"/>
              </a:rPr>
              <a:t>Gamo Gofa </a:t>
            </a:r>
            <a:r>
              <a:rPr lang="en-US" sz="2800" smtClean="0">
                <a:latin typeface="Calibri" panose="020F0502020204030204" pitchFamily="34" charset="0"/>
                <a:cs typeface="Tahoma" panose="020B0604030504040204" pitchFamily="34" charset="0"/>
              </a:rPr>
              <a:t>(from Mursi-Bodi district),</a:t>
            </a:r>
            <a:r>
              <a:rPr lang="en-US" sz="2800" smtClean="0">
                <a:solidFill>
                  <a:srgbClr val="FF0000"/>
                </a:solidFill>
                <a:latin typeface="Calibri" panose="020F0502020204030204" pitchFamily="34" charset="0"/>
                <a:cs typeface="Tahoma" panose="020B0604030504040204" pitchFamily="34" charset="0"/>
              </a:rPr>
              <a:t> Kefa </a:t>
            </a:r>
            <a:r>
              <a:rPr lang="en-US" sz="2800" smtClean="0">
                <a:latin typeface="Calibri" panose="020F0502020204030204" pitchFamily="34" charset="0"/>
                <a:cs typeface="Tahoma" panose="020B0604030504040204" pitchFamily="34" charset="0"/>
              </a:rPr>
              <a:t>(from maji), and </a:t>
            </a:r>
            <a:r>
              <a:rPr lang="en-US" sz="2800" smtClean="0">
                <a:solidFill>
                  <a:srgbClr val="FF0000"/>
                </a:solidFill>
                <a:latin typeface="Calibri" panose="020F0502020204030204" pitchFamily="34" charset="0"/>
                <a:cs typeface="Tahoma" panose="020B0604030504040204" pitchFamily="34" charset="0"/>
              </a:rPr>
              <a:t>Welega </a:t>
            </a:r>
            <a:r>
              <a:rPr lang="en-US" sz="2800" smtClean="0">
                <a:latin typeface="Calibri" panose="020F0502020204030204" pitchFamily="34" charset="0"/>
                <a:cs typeface="Tahoma" panose="020B0604030504040204" pitchFamily="34" charset="0"/>
              </a:rPr>
              <a:t>( from the settlement area in the Anger-Didesa valley)</a:t>
            </a:r>
          </a:p>
        </p:txBody>
      </p:sp>
      <p:sp>
        <p:nvSpPr>
          <p:cNvPr id="6" name="Title 5"/>
          <p:cNvSpPr>
            <a:spLocks noGrp="1"/>
          </p:cNvSpPr>
          <p:nvPr>
            <p:ph type="title"/>
          </p:nvPr>
        </p:nvSpPr>
        <p:spPr>
          <a:xfrm>
            <a:off x="647700" y="152400"/>
            <a:ext cx="7772400" cy="1143000"/>
          </a:xfrm>
        </p:spPr>
        <p:txBody>
          <a:bodyPr>
            <a:normAutofit fontScale="90000"/>
          </a:bodyPr>
          <a:lstStyle/>
          <a:p>
            <a:pPr>
              <a:defRPr/>
            </a:pPr>
            <a:r>
              <a:rPr lang="en-US" sz="3600" b="1" dirty="0" smtClean="0">
                <a:solidFill>
                  <a:srgbClr val="FF0000"/>
                </a:solidFill>
                <a:latin typeface="Calibri" panose="020F0502020204030204" pitchFamily="34" charset="0"/>
                <a:cs typeface="Tahoma" pitchFamily="34" charset="0"/>
              </a:rPr>
              <a:t/>
            </a:r>
            <a:br>
              <a:rPr lang="en-US" sz="3600" b="1" dirty="0" smtClean="0">
                <a:solidFill>
                  <a:srgbClr val="FF0000"/>
                </a:solidFill>
                <a:latin typeface="Calibri" panose="020F0502020204030204" pitchFamily="34" charset="0"/>
                <a:cs typeface="Tahoma" pitchFamily="34" charset="0"/>
              </a:rPr>
            </a:br>
            <a:r>
              <a:rPr lang="en-US" sz="3600" b="1" dirty="0" smtClean="0">
                <a:latin typeface="Calibri" panose="020F0502020204030204" pitchFamily="34" charset="0"/>
                <a:cs typeface="Tahoma" pitchFamily="34" charset="0"/>
              </a:rPr>
              <a:t>In Ethiopia </a:t>
            </a:r>
            <a:r>
              <a:rPr lang="en-US" b="1" dirty="0" smtClean="0">
                <a:solidFill>
                  <a:srgbClr val="FF0000"/>
                </a:solidFill>
                <a:latin typeface="Calibri" panose="020F0502020204030204" pitchFamily="34" charset="0"/>
                <a:cs typeface="Tahoma" pitchFamily="34" charset="0"/>
              </a:rPr>
              <a:t/>
            </a:r>
            <a:br>
              <a:rPr lang="en-US" b="1" dirty="0" smtClean="0">
                <a:solidFill>
                  <a:srgbClr val="FF0000"/>
                </a:solidFill>
                <a:latin typeface="Calibri" panose="020F0502020204030204" pitchFamily="34" charset="0"/>
                <a:cs typeface="Tahoma" pitchFamily="34" charset="0"/>
              </a:rPr>
            </a:br>
            <a:endParaRPr lang="en-US" dirty="0">
              <a:latin typeface="Calibri" panose="020F0502020204030204" pitchFamily="34" charset="0"/>
            </a:endParaRPr>
          </a:p>
        </p:txBody>
      </p:sp>
      <p:sp>
        <p:nvSpPr>
          <p:cNvPr id="2160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660783F-85E7-4BB0-83C6-C2569F857ED3}" type="slidenum">
              <a:rPr lang="en-US" sz="1400" smtClean="0">
                <a:solidFill>
                  <a:srgbClr val="000000"/>
                </a:solidFill>
                <a:latin typeface="Arial" panose="020B0604020202020204" pitchFamily="34" charset="0"/>
              </a:rPr>
              <a:pPr>
                <a:spcBef>
                  <a:spcPct val="0"/>
                </a:spcBef>
                <a:buFontTx/>
                <a:buNone/>
              </a:pPr>
              <a:t>163</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47355710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idx="1"/>
          </p:nvPr>
        </p:nvSpPr>
        <p:spPr>
          <a:xfrm>
            <a:off x="228600" y="381000"/>
            <a:ext cx="8305800" cy="6096000"/>
          </a:xfrm>
        </p:spPr>
        <p:txBody>
          <a:bodyPr>
            <a:normAutofit/>
          </a:bodyPr>
          <a:lstStyle/>
          <a:p>
            <a:pPr>
              <a:buFontTx/>
              <a:buNone/>
              <a:defRPr/>
            </a:pPr>
            <a:r>
              <a:rPr lang="en-US" b="1" i="1" dirty="0" smtClean="0">
                <a:latin typeface="Calibri" panose="020F0502020204030204" pitchFamily="34" charset="0"/>
                <a:cs typeface="Tahoma" pitchFamily="34" charset="0"/>
              </a:rPr>
              <a:t> Habitat</a:t>
            </a:r>
            <a:endParaRPr lang="en-US" dirty="0" smtClean="0">
              <a:latin typeface="Calibri" panose="020F0502020204030204" pitchFamily="34" charset="0"/>
              <a:cs typeface="Tahoma" pitchFamily="34" charset="0"/>
            </a:endParaRPr>
          </a:p>
          <a:p>
            <a:pPr>
              <a:buFontTx/>
              <a:buNone/>
              <a:defRPr/>
            </a:pPr>
            <a:r>
              <a:rPr lang="en-US" sz="2400" b="1" dirty="0" smtClean="0">
                <a:latin typeface="Calibri" panose="020F0502020204030204" pitchFamily="34" charset="0"/>
                <a:cs typeface="Tahoma" pitchFamily="34" charset="0"/>
              </a:rPr>
              <a:t>  </a:t>
            </a:r>
            <a:r>
              <a:rPr lang="en-US" sz="2800" b="1" dirty="0" err="1" smtClean="0">
                <a:latin typeface="Calibri" panose="020F0502020204030204" pitchFamily="34" charset="0"/>
                <a:cs typeface="Tahoma" pitchFamily="34" charset="0"/>
              </a:rPr>
              <a:t>Trypomastigotes</a:t>
            </a:r>
            <a:r>
              <a:rPr lang="en-US" sz="2800" dirty="0" smtClean="0">
                <a:latin typeface="Calibri" panose="020F0502020204030204" pitchFamily="34" charset="0"/>
                <a:cs typeface="Tahoma" pitchFamily="34" charset="0"/>
              </a:rPr>
              <a:t>: In blood vessels &amp; intercellular spaces of Lymph nodes, spleen, liver, Brain, CSF </a:t>
            </a:r>
          </a:p>
          <a:p>
            <a:pPr lvl="1">
              <a:buFont typeface="Wingdings" pitchFamily="2" charset="2"/>
              <a:buChar char="ü"/>
              <a:defRPr/>
            </a:pPr>
            <a:r>
              <a:rPr lang="en-US" dirty="0" smtClean="0">
                <a:latin typeface="Calibri" panose="020F0502020204030204" pitchFamily="34" charset="0"/>
              </a:rPr>
              <a:t>Seen in  vertebrate host (human,  dog, goat &amp; cattle)</a:t>
            </a:r>
            <a:endParaRPr lang="en-US" dirty="0" smtClean="0">
              <a:latin typeface="Calibri" panose="020F0502020204030204" pitchFamily="34" charset="0"/>
              <a:cs typeface="Tahoma" pitchFamily="34" charset="0"/>
            </a:endParaRPr>
          </a:p>
          <a:p>
            <a:pPr>
              <a:buFontTx/>
              <a:buNone/>
              <a:defRPr/>
            </a:pPr>
            <a:r>
              <a:rPr lang="en-US" sz="2800" b="1" dirty="0" smtClean="0">
                <a:solidFill>
                  <a:schemeClr val="tx1">
                    <a:lumMod val="95000"/>
                    <a:lumOff val="5000"/>
                  </a:schemeClr>
                </a:solidFill>
                <a:latin typeface="Calibri" panose="020F0502020204030204" pitchFamily="34" charset="0"/>
                <a:cs typeface="Tahoma" pitchFamily="34" charset="0"/>
              </a:rPr>
              <a:t>  </a:t>
            </a:r>
            <a:r>
              <a:rPr lang="en-US" sz="2800" b="1" dirty="0" err="1" smtClean="0">
                <a:solidFill>
                  <a:schemeClr val="tx1">
                    <a:lumMod val="95000"/>
                    <a:lumOff val="5000"/>
                  </a:schemeClr>
                </a:solidFill>
                <a:latin typeface="Calibri" panose="020F0502020204030204" pitchFamily="34" charset="0"/>
                <a:cs typeface="Tahoma" pitchFamily="34" charset="0"/>
              </a:rPr>
              <a:t>Procyclic</a:t>
            </a:r>
            <a:r>
              <a:rPr lang="en-US" sz="2800" b="1" dirty="0" smtClean="0">
                <a:solidFill>
                  <a:schemeClr val="tx1">
                    <a:lumMod val="95000"/>
                    <a:lumOff val="5000"/>
                  </a:schemeClr>
                </a:solidFill>
                <a:latin typeface="Calibri" panose="020F0502020204030204" pitchFamily="34" charset="0"/>
                <a:cs typeface="Tahoma" pitchFamily="34" charset="0"/>
              </a:rPr>
              <a:t> </a:t>
            </a:r>
            <a:r>
              <a:rPr lang="en-US" sz="2800" b="1" dirty="0" err="1" smtClean="0">
                <a:latin typeface="Calibri" panose="020F0502020204030204" pitchFamily="34" charset="0"/>
                <a:cs typeface="Tahoma" pitchFamily="34" charset="0"/>
              </a:rPr>
              <a:t>trypomastigotes</a:t>
            </a:r>
            <a:r>
              <a:rPr lang="en-US" sz="2800" dirty="0" smtClean="0">
                <a:latin typeface="Calibri" panose="020F0502020204030204" pitchFamily="34" charset="0"/>
                <a:cs typeface="Tahoma" pitchFamily="34" charset="0"/>
              </a:rPr>
              <a:t>: In the mid and fore gut of the </a:t>
            </a:r>
            <a:r>
              <a:rPr lang="en-US" sz="2800" i="1" dirty="0" err="1" smtClean="0">
                <a:latin typeface="Calibri" panose="020F0502020204030204" pitchFamily="34" charset="0"/>
                <a:cs typeface="Tahoma" pitchFamily="34" charset="0"/>
              </a:rPr>
              <a:t>Glossina</a:t>
            </a:r>
            <a:r>
              <a:rPr lang="en-US" sz="2800" dirty="0" smtClean="0">
                <a:latin typeface="Calibri" panose="020F0502020204030204" pitchFamily="34" charset="0"/>
                <a:cs typeface="Tahoma" pitchFamily="34" charset="0"/>
              </a:rPr>
              <a:t>  spp.</a:t>
            </a:r>
          </a:p>
          <a:p>
            <a:pPr marL="0" indent="0">
              <a:buFontTx/>
              <a:buNone/>
              <a:defRPr/>
            </a:pPr>
            <a:r>
              <a:rPr lang="en-US" sz="2800" b="1" dirty="0" err="1" smtClean="0">
                <a:solidFill>
                  <a:schemeClr val="tx1">
                    <a:lumMod val="95000"/>
                    <a:lumOff val="5000"/>
                  </a:schemeClr>
                </a:solidFill>
                <a:latin typeface="Calibri" panose="020F0502020204030204" pitchFamily="34" charset="0"/>
                <a:cs typeface="Arial" charset="0"/>
              </a:rPr>
              <a:t>Epimastigote</a:t>
            </a:r>
            <a:r>
              <a:rPr lang="en-US" sz="2800" b="1" dirty="0" smtClean="0">
                <a:solidFill>
                  <a:schemeClr val="tx1">
                    <a:lumMod val="95000"/>
                    <a:lumOff val="5000"/>
                  </a:schemeClr>
                </a:solidFill>
                <a:latin typeface="Calibri" panose="020F0502020204030204" pitchFamily="34" charset="0"/>
                <a:cs typeface="Arial" charset="0"/>
              </a:rPr>
              <a:t> </a:t>
            </a:r>
            <a:r>
              <a:rPr lang="en-US" sz="2800" b="1" dirty="0" smtClean="0">
                <a:solidFill>
                  <a:schemeClr val="tx1">
                    <a:lumMod val="95000"/>
                    <a:lumOff val="5000"/>
                  </a:schemeClr>
                </a:solidFill>
                <a:latin typeface="Calibri" panose="020F0502020204030204" pitchFamily="34" charset="0"/>
                <a:cs typeface="Tahoma" pitchFamily="34" charset="0"/>
              </a:rPr>
              <a:t>&amp; </a:t>
            </a:r>
            <a:r>
              <a:rPr lang="en-US" sz="2800" b="1" dirty="0" err="1" smtClean="0">
                <a:latin typeface="Calibri" panose="020F0502020204030204" pitchFamily="34" charset="0"/>
                <a:cs typeface="Tahoma" pitchFamily="34" charset="0"/>
              </a:rPr>
              <a:t>Metacyclic</a:t>
            </a:r>
            <a:r>
              <a:rPr lang="en-US" sz="2800" b="1" dirty="0" smtClean="0">
                <a:latin typeface="Calibri" panose="020F0502020204030204" pitchFamily="34" charset="0"/>
                <a:cs typeface="Tahoma" pitchFamily="34" charset="0"/>
              </a:rPr>
              <a:t> </a:t>
            </a:r>
            <a:r>
              <a:rPr lang="en-US" sz="2800" b="1" dirty="0" smtClean="0">
                <a:solidFill>
                  <a:schemeClr val="tx1">
                    <a:lumMod val="95000"/>
                    <a:lumOff val="5000"/>
                  </a:schemeClr>
                </a:solidFill>
                <a:latin typeface="Calibri" panose="020F0502020204030204" pitchFamily="34" charset="0"/>
                <a:cs typeface="Tahoma" pitchFamily="34" charset="0"/>
              </a:rPr>
              <a:t> </a:t>
            </a:r>
            <a:r>
              <a:rPr lang="en-US" sz="2800" b="1" dirty="0" err="1" smtClean="0">
                <a:solidFill>
                  <a:schemeClr val="tx1">
                    <a:lumMod val="95000"/>
                    <a:lumOff val="5000"/>
                  </a:schemeClr>
                </a:solidFill>
                <a:latin typeface="Calibri" panose="020F0502020204030204" pitchFamily="34" charset="0"/>
                <a:cs typeface="Tahoma" pitchFamily="34" charset="0"/>
              </a:rPr>
              <a:t>trypomastigotes</a:t>
            </a:r>
            <a:endParaRPr lang="en-US" sz="2800" b="1" dirty="0" smtClean="0">
              <a:solidFill>
                <a:schemeClr val="tx1">
                  <a:lumMod val="95000"/>
                  <a:lumOff val="5000"/>
                </a:schemeClr>
              </a:solidFill>
              <a:latin typeface="Calibri" panose="020F0502020204030204" pitchFamily="34" charset="0"/>
              <a:cs typeface="Tahoma" pitchFamily="34" charset="0"/>
            </a:endParaRPr>
          </a:p>
          <a:p>
            <a:pPr lvl="1">
              <a:buFontTx/>
              <a:buChar char="-"/>
              <a:defRPr/>
            </a:pPr>
            <a:r>
              <a:rPr lang="en-US" dirty="0" smtClean="0">
                <a:latin typeface="Calibri" panose="020F0502020204030204" pitchFamily="34" charset="0"/>
                <a:cs typeface="Arial" charset="0"/>
                <a:sym typeface="Symbol" pitchFamily="18" charset="2"/>
              </a:rPr>
              <a:t>seen </a:t>
            </a:r>
            <a:r>
              <a:rPr lang="en-US" dirty="0" smtClean="0">
                <a:latin typeface="Calibri" panose="020F0502020204030204" pitchFamily="34" charset="0"/>
                <a:cs typeface="Tahoma" pitchFamily="34" charset="0"/>
                <a:sym typeface="Symbol" pitchFamily="18" charset="2"/>
              </a:rPr>
              <a:t>in the salivary gland of </a:t>
            </a:r>
            <a:r>
              <a:rPr lang="en-US" dirty="0" smtClean="0">
                <a:latin typeface="Calibri" panose="020F0502020204030204" pitchFamily="34" charset="0"/>
                <a:cs typeface="Tahoma" pitchFamily="34" charset="0"/>
              </a:rPr>
              <a:t> </a:t>
            </a:r>
            <a:r>
              <a:rPr lang="en-US" i="1" dirty="0" err="1" smtClean="0">
                <a:latin typeface="Calibri" panose="020F0502020204030204" pitchFamily="34" charset="0"/>
                <a:cs typeface="Tahoma" pitchFamily="34" charset="0"/>
              </a:rPr>
              <a:t>Glossina</a:t>
            </a:r>
            <a:r>
              <a:rPr lang="en-US" dirty="0" smtClean="0">
                <a:latin typeface="Calibri" panose="020F0502020204030204" pitchFamily="34" charset="0"/>
                <a:cs typeface="Tahoma" pitchFamily="34" charset="0"/>
              </a:rPr>
              <a:t>  spp.</a:t>
            </a:r>
          </a:p>
          <a:p>
            <a:pPr>
              <a:buFontTx/>
              <a:buNone/>
              <a:defRPr/>
            </a:pPr>
            <a:endParaRPr lang="en-US" sz="2400" dirty="0" smtClean="0">
              <a:latin typeface="Calibri" panose="020F0502020204030204" pitchFamily="34" charset="0"/>
              <a:cs typeface="Tahoma" pitchFamily="34" charset="0"/>
            </a:endParaRPr>
          </a:p>
          <a:p>
            <a:pPr>
              <a:defRPr/>
            </a:pPr>
            <a:endParaRPr lang="en-US" sz="2400" dirty="0" smtClean="0">
              <a:latin typeface="Calibri" panose="020F0502020204030204" pitchFamily="34" charset="0"/>
              <a:cs typeface="Tahoma" pitchFamily="34" charset="0"/>
            </a:endParaRPr>
          </a:p>
        </p:txBody>
      </p:sp>
      <p:sp>
        <p:nvSpPr>
          <p:cNvPr id="21709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D3B3457-12F3-48B8-B30A-5F57E0CAEBF9}" type="slidenum">
              <a:rPr lang="en-US" sz="1400" smtClean="0">
                <a:solidFill>
                  <a:srgbClr val="000000"/>
                </a:solidFill>
                <a:latin typeface="Arial" panose="020B0604020202020204" pitchFamily="34" charset="0"/>
              </a:rPr>
              <a:pPr>
                <a:spcBef>
                  <a:spcPct val="0"/>
                </a:spcBef>
                <a:buFontTx/>
                <a:buNone/>
              </a:pPr>
              <a:t>164</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1125652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381000" y="914400"/>
            <a:ext cx="84582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1800">
              <a:solidFill>
                <a:srgbClr val="000000"/>
              </a:solidFill>
              <a:latin typeface="Calibri" panose="020F0502020204030204" pitchFamily="34" charset="0"/>
            </a:endParaRPr>
          </a:p>
          <a:p>
            <a:pPr>
              <a:spcBef>
                <a:spcPct val="0"/>
              </a:spcBef>
              <a:buFontTx/>
              <a:buNone/>
            </a:pPr>
            <a:r>
              <a:rPr lang="en-US" sz="2400">
                <a:solidFill>
                  <a:srgbClr val="C00000"/>
                </a:solidFill>
                <a:latin typeface="Calibri" panose="020F0502020204030204" pitchFamily="34" charset="0"/>
                <a:cs typeface="Tahoma" panose="020B0604030504040204" pitchFamily="34" charset="0"/>
              </a:rPr>
              <a:t>Mode of Transmission: </a:t>
            </a:r>
            <a:r>
              <a:rPr lang="en-US" sz="2400">
                <a:solidFill>
                  <a:srgbClr val="000000"/>
                </a:solidFill>
                <a:latin typeface="Calibri" panose="020F0502020204030204" pitchFamily="34" charset="0"/>
                <a:cs typeface="Tahoma" panose="020B0604030504040204" pitchFamily="34" charset="0"/>
              </a:rPr>
              <a:t>	</a:t>
            </a:r>
          </a:p>
          <a:p>
            <a:pPr>
              <a:spcBef>
                <a:spcPct val="0"/>
              </a:spcBef>
              <a:buFontTx/>
              <a:buNone/>
            </a:pPr>
            <a:r>
              <a:rPr lang="en-US" sz="2400">
                <a:solidFill>
                  <a:srgbClr val="000000"/>
                </a:solidFill>
                <a:latin typeface="Calibri" panose="020F0502020204030204" pitchFamily="34" charset="0"/>
                <a:cs typeface="Tahoma" panose="020B0604030504040204" pitchFamily="34" charset="0"/>
              </a:rPr>
              <a:t>	 1. bite of infected tse-tse fly</a:t>
            </a:r>
          </a:p>
          <a:p>
            <a:pPr>
              <a:spcBef>
                <a:spcPct val="0"/>
              </a:spcBef>
              <a:buFontTx/>
              <a:buNone/>
            </a:pPr>
            <a:r>
              <a:rPr lang="en-US" sz="2400">
                <a:solidFill>
                  <a:srgbClr val="000000"/>
                </a:solidFill>
                <a:latin typeface="Calibri" panose="020F0502020204030204" pitchFamily="34" charset="0"/>
                <a:cs typeface="Tahoma" panose="020B0604030504040204" pitchFamily="34" charset="0"/>
              </a:rPr>
              <a:t>	 2. </a:t>
            </a:r>
            <a:r>
              <a:rPr lang="en-US" sz="2400">
                <a:solidFill>
                  <a:srgbClr val="FF0000"/>
                </a:solidFill>
                <a:latin typeface="Calibri" panose="020F0502020204030204" pitchFamily="34" charset="0"/>
                <a:cs typeface="Tahoma" panose="020B0604030504040204" pitchFamily="34" charset="0"/>
              </a:rPr>
              <a:t>congenital </a:t>
            </a:r>
          </a:p>
          <a:p>
            <a:pPr>
              <a:spcBef>
                <a:spcPct val="0"/>
              </a:spcBef>
              <a:buFontTx/>
              <a:buNone/>
            </a:pPr>
            <a:r>
              <a:rPr lang="en-US" sz="2400">
                <a:solidFill>
                  <a:srgbClr val="FF0000"/>
                </a:solidFill>
                <a:latin typeface="Calibri" panose="020F0502020204030204" pitchFamily="34" charset="0"/>
                <a:cs typeface="Tahoma" panose="020B0604030504040204" pitchFamily="34" charset="0"/>
              </a:rPr>
              <a:t>	 3. blood transfusion </a:t>
            </a:r>
          </a:p>
          <a:p>
            <a:pPr>
              <a:spcBef>
                <a:spcPct val="0"/>
              </a:spcBef>
              <a:buFontTx/>
              <a:buNone/>
            </a:pPr>
            <a:r>
              <a:rPr lang="en-US" sz="2400">
                <a:solidFill>
                  <a:srgbClr val="000000"/>
                </a:solidFill>
                <a:latin typeface="Calibri" panose="020F0502020204030204" pitchFamily="34" charset="0"/>
                <a:cs typeface="Tahoma" panose="020B0604030504040204" pitchFamily="34" charset="0"/>
              </a:rPr>
              <a:t>	 </a:t>
            </a:r>
          </a:p>
          <a:p>
            <a:pPr>
              <a:spcBef>
                <a:spcPct val="0"/>
              </a:spcBef>
              <a:buFontTx/>
              <a:buNone/>
            </a:pPr>
            <a:endParaRPr lang="en-US" sz="2400">
              <a:solidFill>
                <a:srgbClr val="000000"/>
              </a:solidFill>
              <a:latin typeface="Calibri" panose="020F0502020204030204" pitchFamily="34" charset="0"/>
              <a:cs typeface="Tahoma" panose="020B0604030504040204" pitchFamily="34" charset="0"/>
            </a:endParaRPr>
          </a:p>
          <a:p>
            <a:pPr>
              <a:spcBef>
                <a:spcPct val="0"/>
              </a:spcBef>
              <a:buFontTx/>
              <a:buNone/>
            </a:pPr>
            <a:endParaRPr lang="en-US" sz="2400">
              <a:solidFill>
                <a:srgbClr val="000000"/>
              </a:solidFill>
              <a:latin typeface="Calibri" panose="020F0502020204030204" pitchFamily="34" charset="0"/>
              <a:cs typeface="Tahoma" panose="020B0604030504040204" pitchFamily="34" charset="0"/>
            </a:endParaRPr>
          </a:p>
          <a:p>
            <a:pPr>
              <a:spcBef>
                <a:spcPct val="0"/>
              </a:spcBef>
              <a:buFontTx/>
              <a:buNone/>
            </a:pPr>
            <a:endParaRPr lang="en-US" sz="2400">
              <a:solidFill>
                <a:srgbClr val="000000"/>
              </a:solidFill>
              <a:latin typeface="Calibri" panose="020F0502020204030204" pitchFamily="34" charset="0"/>
              <a:cs typeface="Tahoma" panose="020B0604030504040204" pitchFamily="34" charset="0"/>
            </a:endParaRPr>
          </a:p>
          <a:p>
            <a:pPr>
              <a:spcBef>
                <a:spcPct val="0"/>
              </a:spcBef>
              <a:buFontTx/>
              <a:buNone/>
            </a:pPr>
            <a:r>
              <a:rPr lang="en-US" sz="2400">
                <a:solidFill>
                  <a:srgbClr val="C00000"/>
                </a:solidFill>
                <a:latin typeface="Calibri" panose="020F0502020204030204" pitchFamily="34" charset="0"/>
                <a:cs typeface="Tahoma" panose="020B0604030504040204" pitchFamily="34" charset="0"/>
              </a:rPr>
              <a:t>Vector : </a:t>
            </a:r>
            <a:r>
              <a:rPr lang="en-US" sz="2400">
                <a:solidFill>
                  <a:srgbClr val="000000"/>
                </a:solidFill>
                <a:latin typeface="Calibri" panose="020F0502020204030204" pitchFamily="34" charset="0"/>
                <a:cs typeface="Tahoma" panose="020B0604030504040204" pitchFamily="34" charset="0"/>
              </a:rPr>
              <a:t>Tse-Tse fly – </a:t>
            </a:r>
            <a:r>
              <a:rPr lang="en-US" sz="2400" i="1">
                <a:solidFill>
                  <a:srgbClr val="000000"/>
                </a:solidFill>
                <a:latin typeface="Calibri" panose="020F0502020204030204" pitchFamily="34" charset="0"/>
                <a:cs typeface="Tahoma" panose="020B0604030504040204" pitchFamily="34" charset="0"/>
              </a:rPr>
              <a:t>Glossina spp. </a:t>
            </a:r>
          </a:p>
          <a:p>
            <a:pPr>
              <a:spcBef>
                <a:spcPct val="0"/>
              </a:spcBef>
              <a:buFontTx/>
              <a:buNone/>
            </a:pPr>
            <a:r>
              <a:rPr lang="en-US" sz="2400">
                <a:solidFill>
                  <a:srgbClr val="000000"/>
                </a:solidFill>
                <a:latin typeface="Calibri" panose="020F0502020204030204" pitchFamily="34" charset="0"/>
                <a:cs typeface="Tahoma" panose="020B0604030504040204" pitchFamily="34" charset="0"/>
              </a:rPr>
              <a:t>		1. G. palpalis </a:t>
            </a:r>
          </a:p>
          <a:p>
            <a:pPr>
              <a:spcBef>
                <a:spcPct val="0"/>
              </a:spcBef>
              <a:buFontTx/>
              <a:buNone/>
            </a:pPr>
            <a:r>
              <a:rPr lang="en-US" sz="2400">
                <a:solidFill>
                  <a:srgbClr val="000000"/>
                </a:solidFill>
                <a:latin typeface="Calibri" panose="020F0502020204030204" pitchFamily="34" charset="0"/>
                <a:cs typeface="Tahoma" panose="020B0604030504040204" pitchFamily="34" charset="0"/>
              </a:rPr>
              <a:t>		2. G. tachinoides </a:t>
            </a:r>
          </a:p>
          <a:p>
            <a:pPr>
              <a:spcBef>
                <a:spcPct val="0"/>
              </a:spcBef>
              <a:buFontTx/>
              <a:buNone/>
            </a:pPr>
            <a:r>
              <a:rPr lang="en-US" sz="2400">
                <a:solidFill>
                  <a:srgbClr val="000000"/>
                </a:solidFill>
                <a:latin typeface="Calibri" panose="020F0502020204030204" pitchFamily="34" charset="0"/>
                <a:cs typeface="Tahoma" panose="020B0604030504040204" pitchFamily="34" charset="0"/>
              </a:rPr>
              <a:t>		3. G. morsitans</a:t>
            </a:r>
          </a:p>
          <a:p>
            <a:pPr>
              <a:spcBef>
                <a:spcPct val="0"/>
              </a:spcBef>
              <a:buFontTx/>
              <a:buNone/>
            </a:pPr>
            <a:r>
              <a:rPr lang="en-US" sz="2400">
                <a:solidFill>
                  <a:srgbClr val="000000"/>
                </a:solidFill>
                <a:latin typeface="Calibri" panose="020F0502020204030204" pitchFamily="34" charset="0"/>
                <a:cs typeface="Tahoma" panose="020B0604030504040204" pitchFamily="34" charset="0"/>
              </a:rPr>
              <a:t>		4. G. pallidipes</a:t>
            </a:r>
          </a:p>
          <a:p>
            <a:pPr>
              <a:spcBef>
                <a:spcPct val="0"/>
              </a:spcBef>
              <a:buFontTx/>
              <a:buNone/>
            </a:pPr>
            <a:endParaRPr lang="en-US" sz="2400">
              <a:solidFill>
                <a:srgbClr val="000000"/>
              </a:solidFill>
              <a:latin typeface="Calibri" panose="020F0502020204030204" pitchFamily="34" charset="0"/>
              <a:cs typeface="Tahoma" panose="020B0604030504040204" pitchFamily="34" charset="0"/>
            </a:endParaRPr>
          </a:p>
          <a:p>
            <a:pPr>
              <a:spcBef>
                <a:spcPct val="50000"/>
              </a:spcBef>
              <a:buFontTx/>
              <a:buNone/>
            </a:pPr>
            <a:r>
              <a:rPr lang="en-US" sz="1800">
                <a:solidFill>
                  <a:srgbClr val="000000"/>
                </a:solidFill>
                <a:latin typeface="Calibri" panose="020F0502020204030204" pitchFamily="34" charset="0"/>
              </a:rPr>
              <a:t>	</a:t>
            </a:r>
          </a:p>
          <a:p>
            <a:pPr>
              <a:spcBef>
                <a:spcPct val="50000"/>
              </a:spcBef>
              <a:buFontTx/>
              <a:buNone/>
            </a:pPr>
            <a:endParaRPr lang="en-US" sz="1800">
              <a:solidFill>
                <a:srgbClr val="000000"/>
              </a:solidFill>
              <a:latin typeface="Calibri" panose="020F0502020204030204" pitchFamily="34" charset="0"/>
            </a:endParaRPr>
          </a:p>
        </p:txBody>
      </p:sp>
      <p:pic>
        <p:nvPicPr>
          <p:cNvPr id="218115" name="Picture 5" descr="fig12"/>
          <p:cNvPicPr>
            <a:picLocks noChangeAspect="1" noChangeArrowheads="1"/>
          </p:cNvPicPr>
          <p:nvPr/>
        </p:nvPicPr>
        <p:blipFill>
          <a:blip r:embed="rId2">
            <a:lum contrast="18000"/>
            <a:extLst>
              <a:ext uri="{28A0092B-C50C-407E-A947-70E740481C1C}">
                <a14:useLocalDpi xmlns:a14="http://schemas.microsoft.com/office/drawing/2010/main" val="0"/>
              </a:ext>
            </a:extLst>
          </a:blip>
          <a:srcRect b="7692"/>
          <a:stretch>
            <a:fillRect/>
          </a:stretch>
        </p:blipFill>
        <p:spPr bwMode="auto">
          <a:xfrm>
            <a:off x="6248400" y="1524000"/>
            <a:ext cx="25908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Brace 3"/>
          <p:cNvSpPr/>
          <p:nvPr/>
        </p:nvSpPr>
        <p:spPr>
          <a:xfrm>
            <a:off x="4651375" y="4719638"/>
            <a:ext cx="414338" cy="457200"/>
          </a:xfrm>
          <a:prstGeom prst="rightBrace">
            <a:avLst/>
          </a:prstGeom>
          <a:noFill/>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srgbClr val="000000"/>
              </a:solidFill>
            </a:endParaRPr>
          </a:p>
        </p:txBody>
      </p:sp>
      <p:sp>
        <p:nvSpPr>
          <p:cNvPr id="5" name="Right Brace 4"/>
          <p:cNvSpPr/>
          <p:nvPr/>
        </p:nvSpPr>
        <p:spPr>
          <a:xfrm>
            <a:off x="4502150" y="5475288"/>
            <a:ext cx="493713" cy="457200"/>
          </a:xfrm>
          <a:prstGeom prst="rightBrace">
            <a:avLst/>
          </a:prstGeom>
          <a:noFill/>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srgbClr val="000000"/>
              </a:solidFill>
            </a:endParaRPr>
          </a:p>
        </p:txBody>
      </p:sp>
      <p:sp>
        <p:nvSpPr>
          <p:cNvPr id="218118" name="Rectangle 5"/>
          <p:cNvSpPr>
            <a:spLocks noChangeArrowheads="1"/>
          </p:cNvSpPr>
          <p:nvPr/>
        </p:nvSpPr>
        <p:spPr bwMode="auto">
          <a:xfrm>
            <a:off x="5229225" y="4560888"/>
            <a:ext cx="26670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300" i="1">
                <a:solidFill>
                  <a:srgbClr val="000000"/>
                </a:solidFill>
                <a:latin typeface="Tahoma" panose="020B0604030504040204" pitchFamily="34" charset="0"/>
                <a:cs typeface="Tahoma" panose="020B0604030504040204" pitchFamily="34" charset="0"/>
              </a:rPr>
              <a:t>T. b. gambiense </a:t>
            </a:r>
          </a:p>
        </p:txBody>
      </p:sp>
      <p:sp>
        <p:nvSpPr>
          <p:cNvPr id="218119" name="Rectangle 6"/>
          <p:cNvSpPr>
            <a:spLocks noChangeArrowheads="1"/>
          </p:cNvSpPr>
          <p:nvPr/>
        </p:nvSpPr>
        <p:spPr bwMode="auto">
          <a:xfrm>
            <a:off x="5229225" y="5432425"/>
            <a:ext cx="24384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300" i="1">
                <a:solidFill>
                  <a:srgbClr val="000000"/>
                </a:solidFill>
                <a:latin typeface="Tahoma" panose="020B0604030504040204" pitchFamily="34" charset="0"/>
                <a:cs typeface="Tahoma" panose="020B0604030504040204" pitchFamily="34" charset="0"/>
              </a:rPr>
              <a:t>T. b. rhodesiense </a:t>
            </a:r>
          </a:p>
        </p:txBody>
      </p:sp>
      <p:sp>
        <p:nvSpPr>
          <p:cNvPr id="3" name="Rectangle 2"/>
          <p:cNvSpPr/>
          <p:nvPr/>
        </p:nvSpPr>
        <p:spPr>
          <a:xfrm>
            <a:off x="2427288" y="206375"/>
            <a:ext cx="2514600" cy="584200"/>
          </a:xfrm>
          <a:prstGeom prst="rect">
            <a:avLst/>
          </a:prstGeom>
        </p:spPr>
        <p:txBody>
          <a:bodyPr wrap="none">
            <a:spAutoFit/>
          </a:bodyPr>
          <a:lstStyle/>
          <a:p>
            <a:pPr>
              <a:defRPr/>
            </a:pPr>
            <a:r>
              <a:rPr lang="en-US" sz="3200" b="1" kern="0" dirty="0">
                <a:solidFill>
                  <a:srgbClr val="000000"/>
                </a:solidFill>
                <a:latin typeface="Calibri" panose="020F0502020204030204" pitchFamily="34" charset="0"/>
                <a:cs typeface="Times New Roman" pitchFamily="18" charset="0"/>
              </a:rPr>
              <a:t>Transmission </a:t>
            </a:r>
            <a:endParaRPr lang="en-US" sz="2000" kern="0" dirty="0">
              <a:solidFill>
                <a:sysClr val="windowText" lastClr="000000"/>
              </a:solidFill>
              <a:latin typeface="Calibri" panose="020F0502020204030204" pitchFamily="34" charset="0"/>
            </a:endParaRPr>
          </a:p>
        </p:txBody>
      </p:sp>
      <p:sp>
        <p:nvSpPr>
          <p:cNvPr id="2181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C08A776-B5D2-4D1D-8ACA-A67CF4DC1492}" type="slidenum">
              <a:rPr lang="en-US" sz="1400" smtClean="0">
                <a:solidFill>
                  <a:srgbClr val="000000"/>
                </a:solidFill>
              </a:rPr>
              <a:pPr>
                <a:spcBef>
                  <a:spcPct val="0"/>
                </a:spcBef>
                <a:buFontTx/>
                <a:buNone/>
              </a:pPr>
              <a:t>165</a:t>
            </a:fld>
            <a:endParaRPr lang="en-US" sz="1400" smtClean="0">
              <a:solidFill>
                <a:srgbClr val="000000"/>
              </a:solidFill>
            </a:endParaRPr>
          </a:p>
        </p:txBody>
      </p:sp>
    </p:spTree>
    <p:extLst>
      <p:ext uri="{BB962C8B-B14F-4D97-AF65-F5344CB8AC3E}">
        <p14:creationId xmlns:p14="http://schemas.microsoft.com/office/powerpoint/2010/main" val="2714187427"/>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195263"/>
            <a:ext cx="8162925"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ED0A87D-B1A5-4BA5-8002-5B123A877641}" type="slidenum">
              <a:rPr lang="en-US" sz="1400" smtClean="0">
                <a:solidFill>
                  <a:srgbClr val="000000"/>
                </a:solidFill>
              </a:rPr>
              <a:pPr>
                <a:spcBef>
                  <a:spcPct val="0"/>
                </a:spcBef>
                <a:buFontTx/>
                <a:buNone/>
              </a:pPr>
              <a:t>166</a:t>
            </a:fld>
            <a:endParaRPr lang="en-US" sz="1400" smtClean="0">
              <a:solidFill>
                <a:srgbClr val="000000"/>
              </a:solidFill>
            </a:endParaRPr>
          </a:p>
        </p:txBody>
      </p:sp>
    </p:spTree>
    <p:extLst>
      <p:ext uri="{BB962C8B-B14F-4D97-AF65-F5344CB8AC3E}">
        <p14:creationId xmlns:p14="http://schemas.microsoft.com/office/powerpoint/2010/main" val="158182632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190500"/>
            <a:ext cx="808672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5C77C29-9FB4-4317-B756-6386C0B5A7B8}" type="slidenum">
              <a:rPr lang="en-US" sz="1400" smtClean="0">
                <a:solidFill>
                  <a:srgbClr val="000000"/>
                </a:solidFill>
              </a:rPr>
              <a:pPr>
                <a:spcBef>
                  <a:spcPct val="0"/>
                </a:spcBef>
                <a:buFontTx/>
                <a:buNone/>
              </a:pPr>
              <a:t>167</a:t>
            </a:fld>
            <a:endParaRPr lang="en-US" sz="1400" smtClean="0">
              <a:solidFill>
                <a:srgbClr val="000000"/>
              </a:solidFill>
            </a:endParaRPr>
          </a:p>
        </p:txBody>
      </p:sp>
    </p:spTree>
    <p:extLst>
      <p:ext uri="{BB962C8B-B14F-4D97-AF65-F5344CB8AC3E}">
        <p14:creationId xmlns:p14="http://schemas.microsoft.com/office/powerpoint/2010/main" val="175397661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0" y="457200"/>
            <a:ext cx="9144000" cy="1143000"/>
          </a:xfrm>
        </p:spPr>
        <p:txBody>
          <a:bodyPr>
            <a:normAutofit fontScale="90000"/>
          </a:bodyPr>
          <a:lstStyle/>
          <a:p>
            <a:pPr>
              <a:defRPr/>
            </a:pPr>
            <a:r>
              <a:rPr lang="en-US" sz="2400" dirty="0" smtClean="0">
                <a:latin typeface="+mn-lt"/>
              </a:rPr>
              <a:t> </a:t>
            </a:r>
            <a:br>
              <a:rPr lang="en-US" sz="2400" dirty="0" smtClean="0">
                <a:latin typeface="+mn-lt"/>
              </a:rPr>
            </a:br>
            <a:r>
              <a:rPr lang="en-US" sz="3600" dirty="0" smtClean="0">
                <a:solidFill>
                  <a:srgbClr val="0070C0"/>
                </a:solidFill>
                <a:latin typeface="Calibri" panose="020F0502020204030204" pitchFamily="34" charset="0"/>
                <a:cs typeface="Tahoma" pitchFamily="34" charset="0"/>
              </a:rPr>
              <a:t>Life cycle of African </a:t>
            </a:r>
            <a:r>
              <a:rPr lang="en-US" sz="3600" dirty="0" err="1" smtClean="0">
                <a:solidFill>
                  <a:srgbClr val="0070C0"/>
                </a:solidFill>
                <a:latin typeface="Calibri" panose="020F0502020204030204" pitchFamily="34" charset="0"/>
                <a:cs typeface="Tahoma" pitchFamily="34" charset="0"/>
              </a:rPr>
              <a:t>trypanosomiasis</a:t>
            </a:r>
            <a:r>
              <a:rPr lang="en-US" sz="3600" dirty="0" smtClean="0">
                <a:solidFill>
                  <a:srgbClr val="0070C0"/>
                </a:solidFill>
                <a:latin typeface="Calibri" panose="020F0502020204030204" pitchFamily="34" charset="0"/>
                <a:cs typeface="Tahoma" pitchFamily="34" charset="0"/>
              </a:rPr>
              <a:t/>
            </a:r>
            <a:br>
              <a:rPr lang="en-US" sz="3600" dirty="0" smtClean="0">
                <a:solidFill>
                  <a:srgbClr val="0070C0"/>
                </a:solidFill>
                <a:latin typeface="Calibri" panose="020F0502020204030204" pitchFamily="34" charset="0"/>
                <a:cs typeface="Tahoma" pitchFamily="34" charset="0"/>
              </a:rPr>
            </a:br>
            <a:endParaRPr lang="en-US" sz="2800" dirty="0" smtClean="0">
              <a:solidFill>
                <a:srgbClr val="0070C0"/>
              </a:solidFill>
              <a:latin typeface="Calibri" panose="020F0502020204030204" pitchFamily="34" charset="0"/>
              <a:cs typeface="Tahoma" pitchFamily="34" charset="0"/>
            </a:endParaRPr>
          </a:p>
        </p:txBody>
      </p:sp>
      <p:sp>
        <p:nvSpPr>
          <p:cNvPr id="222211" name="Content Placeholder 2"/>
          <p:cNvSpPr>
            <a:spLocks noGrp="1"/>
          </p:cNvSpPr>
          <p:nvPr>
            <p:ph idx="1"/>
          </p:nvPr>
        </p:nvSpPr>
        <p:spPr>
          <a:xfrm>
            <a:off x="152400" y="1600200"/>
            <a:ext cx="8305800" cy="4525963"/>
          </a:xfrm>
        </p:spPr>
        <p:txBody>
          <a:bodyPr/>
          <a:lstStyle/>
          <a:p>
            <a:pPr>
              <a:buFont typeface="Wingdings" panose="05000000000000000000" pitchFamily="2" charset="2"/>
              <a:buChar char="Ø"/>
            </a:pPr>
            <a:r>
              <a:rPr lang="en-US" sz="2400" smtClean="0">
                <a:latin typeface="Calibri" panose="020F0502020204030204" pitchFamily="34" charset="0"/>
                <a:cs typeface="Tahoma" panose="020B0604030504040204" pitchFamily="34" charset="0"/>
              </a:rPr>
              <a:t>During a blood meal on the mammalian host, an infected tsetse fly (genus Glossina) injects </a:t>
            </a:r>
            <a:r>
              <a:rPr lang="en-US" sz="2400" b="1" smtClean="0">
                <a:solidFill>
                  <a:srgbClr val="FF0000"/>
                </a:solidFill>
                <a:latin typeface="Calibri" panose="020F0502020204030204" pitchFamily="34" charset="0"/>
                <a:cs typeface="Tahoma" panose="020B0604030504040204" pitchFamily="34" charset="0"/>
              </a:rPr>
              <a:t>metacyclic</a:t>
            </a:r>
            <a:r>
              <a:rPr lang="en-US" sz="2400" smtClean="0">
                <a:solidFill>
                  <a:srgbClr val="FF0000"/>
                </a:solidFill>
                <a:latin typeface="Calibri" panose="020F0502020204030204" pitchFamily="34" charset="0"/>
                <a:cs typeface="Tahoma" panose="020B0604030504040204" pitchFamily="34" charset="0"/>
              </a:rPr>
              <a:t> </a:t>
            </a:r>
            <a:r>
              <a:rPr lang="en-US" sz="2400" b="1" smtClean="0">
                <a:solidFill>
                  <a:srgbClr val="FF0000"/>
                </a:solidFill>
                <a:latin typeface="Calibri" panose="020F0502020204030204" pitchFamily="34" charset="0"/>
                <a:cs typeface="Tahoma" panose="020B0604030504040204" pitchFamily="34" charset="0"/>
              </a:rPr>
              <a:t>trypomastigotes</a:t>
            </a:r>
            <a:r>
              <a:rPr lang="en-US" sz="2400" smtClean="0">
                <a:solidFill>
                  <a:srgbClr val="FF0000"/>
                </a:solidFill>
                <a:latin typeface="Calibri" panose="020F0502020204030204" pitchFamily="34" charset="0"/>
                <a:cs typeface="Tahoma" panose="020B0604030504040204" pitchFamily="34" charset="0"/>
              </a:rPr>
              <a:t> </a:t>
            </a:r>
            <a:r>
              <a:rPr lang="en-US" sz="2400" smtClean="0">
                <a:latin typeface="Calibri" panose="020F0502020204030204" pitchFamily="34" charset="0"/>
                <a:cs typeface="Tahoma" panose="020B0604030504040204" pitchFamily="34" charset="0"/>
              </a:rPr>
              <a:t>into skin tissue</a:t>
            </a:r>
          </a:p>
          <a:p>
            <a:pPr>
              <a:buFont typeface="Wingdings" panose="05000000000000000000" pitchFamily="2" charset="2"/>
              <a:buNone/>
            </a:pPr>
            <a:endParaRPr lang="en-US" sz="2400" smtClean="0">
              <a:latin typeface="Calibri" panose="020F0502020204030204" pitchFamily="34" charset="0"/>
              <a:cs typeface="Tahoma" panose="020B0604030504040204" pitchFamily="34" charset="0"/>
            </a:endParaRPr>
          </a:p>
          <a:p>
            <a:pPr>
              <a:buFont typeface="Wingdings" panose="05000000000000000000" pitchFamily="2" charset="2"/>
              <a:buChar char="Ø"/>
            </a:pPr>
            <a:r>
              <a:rPr lang="en-US" sz="2400" smtClean="0">
                <a:latin typeface="Calibri" panose="020F0502020204030204" pitchFamily="34" charset="0"/>
                <a:cs typeface="Tahoma" panose="020B0604030504040204" pitchFamily="34" charset="0"/>
              </a:rPr>
              <a:t>The parasites enter the lymphatic system and pass in to the blood stream</a:t>
            </a:r>
          </a:p>
          <a:p>
            <a:pPr lvl="1"/>
            <a:r>
              <a:rPr lang="en-US" sz="2400" smtClean="0">
                <a:latin typeface="Calibri" panose="020F0502020204030204" pitchFamily="34" charset="0"/>
              </a:rPr>
              <a:t>transform into blood stream </a:t>
            </a:r>
            <a:r>
              <a:rPr lang="en-US" sz="2400" b="1" smtClean="0">
                <a:solidFill>
                  <a:srgbClr val="FF0000"/>
                </a:solidFill>
                <a:latin typeface="Calibri" panose="020F0502020204030204" pitchFamily="34" charset="0"/>
              </a:rPr>
              <a:t>trypomastigotes</a:t>
            </a:r>
            <a:r>
              <a:rPr lang="en-US" sz="2400" smtClean="0">
                <a:latin typeface="Calibri" panose="020F0502020204030204" pitchFamily="34" charset="0"/>
              </a:rPr>
              <a:t> , are carried to other sites throughout the body, reach other body fluids </a:t>
            </a:r>
            <a:r>
              <a:rPr lang="en-US" sz="2400" smtClean="0">
                <a:solidFill>
                  <a:srgbClr val="FF0000"/>
                </a:solidFill>
                <a:latin typeface="Calibri" panose="020F0502020204030204" pitchFamily="34" charset="0"/>
              </a:rPr>
              <a:t>(e.g., lymph, spinal fluid)</a:t>
            </a:r>
            <a:r>
              <a:rPr lang="en-US" sz="2400" smtClean="0">
                <a:latin typeface="Calibri" panose="020F0502020204030204" pitchFamily="34" charset="0"/>
              </a:rPr>
              <a:t>, and continue the replication by binary fission   </a:t>
            </a:r>
          </a:p>
          <a:p>
            <a:endParaRPr lang="en-US" sz="2400" smtClean="0">
              <a:latin typeface="Calibri" panose="020F0502020204030204" pitchFamily="34" charset="0"/>
              <a:cs typeface="Tahoma" panose="020B0604030504040204" pitchFamily="34" charset="0"/>
            </a:endParaRPr>
          </a:p>
        </p:txBody>
      </p:sp>
      <p:sp>
        <p:nvSpPr>
          <p:cNvPr id="22221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AA3B783-AD6D-4B37-B674-D66206739BE1}" type="slidenum">
              <a:rPr lang="en-US" sz="1400" smtClean="0">
                <a:solidFill>
                  <a:srgbClr val="000000"/>
                </a:solidFill>
                <a:latin typeface="Arial" panose="020B0604020202020204" pitchFamily="34" charset="0"/>
              </a:rPr>
              <a:pPr>
                <a:spcBef>
                  <a:spcPct val="0"/>
                </a:spcBef>
                <a:buFontTx/>
                <a:buNone/>
              </a:pPr>
              <a:t>168</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58154084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Content Placeholder 2"/>
          <p:cNvSpPr>
            <a:spLocks noGrp="1"/>
          </p:cNvSpPr>
          <p:nvPr>
            <p:ph idx="1"/>
          </p:nvPr>
        </p:nvSpPr>
        <p:spPr>
          <a:xfrm>
            <a:off x="152400" y="914400"/>
            <a:ext cx="8305800" cy="5486400"/>
          </a:xfrm>
        </p:spPr>
        <p:txBody>
          <a:bodyPr/>
          <a:lstStyle/>
          <a:p>
            <a:pPr algn="just">
              <a:buFont typeface="Wingdings" panose="05000000000000000000" pitchFamily="2" charset="2"/>
              <a:buChar char="Ø"/>
            </a:pPr>
            <a:r>
              <a:rPr lang="en-US" sz="2400" smtClean="0">
                <a:latin typeface="Calibri" panose="020F0502020204030204" pitchFamily="34" charset="0"/>
                <a:cs typeface="Tahoma" panose="020B0604030504040204" pitchFamily="34" charset="0"/>
              </a:rPr>
              <a:t>The tsetse fly becomes infected with blood stream </a:t>
            </a:r>
            <a:r>
              <a:rPr lang="en-US" sz="2400" b="1" smtClean="0">
                <a:latin typeface="Calibri" panose="020F0502020204030204" pitchFamily="34" charset="0"/>
                <a:cs typeface="Tahoma" panose="020B0604030504040204" pitchFamily="34" charset="0"/>
              </a:rPr>
              <a:t>trypomastigotes</a:t>
            </a:r>
            <a:r>
              <a:rPr lang="en-US" sz="2400" smtClean="0">
                <a:latin typeface="Calibri" panose="020F0502020204030204" pitchFamily="34" charset="0"/>
                <a:cs typeface="Tahoma" panose="020B0604030504040204" pitchFamily="34" charset="0"/>
              </a:rPr>
              <a:t> when taking a blood meal on an infected mammalian host</a:t>
            </a:r>
          </a:p>
          <a:p>
            <a:pPr algn="just">
              <a:buFont typeface="Wingdings" panose="05000000000000000000" pitchFamily="2" charset="2"/>
              <a:buChar char="Ø"/>
            </a:pPr>
            <a:endParaRPr lang="en-US" sz="2400" smtClean="0">
              <a:latin typeface="Calibri" panose="020F0502020204030204" pitchFamily="34" charset="0"/>
            </a:endParaRPr>
          </a:p>
          <a:p>
            <a:pPr algn="just">
              <a:buFont typeface="Wingdings" panose="05000000000000000000" pitchFamily="2" charset="2"/>
              <a:buChar char="Ø"/>
            </a:pPr>
            <a:r>
              <a:rPr lang="en-US" sz="2400" smtClean="0">
                <a:latin typeface="Calibri" panose="020F0502020204030204" pitchFamily="34" charset="0"/>
              </a:rPr>
              <a:t>In the fly’s midgut, the parasites transform into </a:t>
            </a:r>
            <a:r>
              <a:rPr lang="en-US" sz="2400" b="1" smtClean="0">
                <a:latin typeface="Calibri" panose="020F0502020204030204" pitchFamily="34" charset="0"/>
              </a:rPr>
              <a:t>procyclic</a:t>
            </a:r>
            <a:r>
              <a:rPr lang="en-US" sz="2400" smtClean="0">
                <a:latin typeface="Calibri" panose="020F0502020204030204" pitchFamily="34" charset="0"/>
              </a:rPr>
              <a:t> </a:t>
            </a:r>
            <a:r>
              <a:rPr lang="en-US" sz="2400" b="1" smtClean="0">
                <a:latin typeface="Calibri" panose="020F0502020204030204" pitchFamily="34" charset="0"/>
              </a:rPr>
              <a:t>trypomastigotes</a:t>
            </a:r>
            <a:r>
              <a:rPr lang="en-US" sz="2400" smtClean="0">
                <a:latin typeface="Calibri" panose="020F0502020204030204" pitchFamily="34" charset="0"/>
              </a:rPr>
              <a:t>, multiply by binary fission , leave the mid gut, and transform into </a:t>
            </a:r>
            <a:r>
              <a:rPr lang="en-US" sz="2400" b="1" smtClean="0">
                <a:latin typeface="Calibri" panose="020F0502020204030204" pitchFamily="34" charset="0"/>
              </a:rPr>
              <a:t>epimastigotes</a:t>
            </a:r>
          </a:p>
          <a:p>
            <a:pPr algn="just">
              <a:buFont typeface="Wingdings" panose="05000000000000000000" pitchFamily="2" charset="2"/>
              <a:buChar char="Ø"/>
            </a:pPr>
            <a:endParaRPr lang="en-US" sz="2400" smtClean="0">
              <a:latin typeface="Calibri" panose="020F0502020204030204" pitchFamily="34" charset="0"/>
            </a:endParaRPr>
          </a:p>
          <a:p>
            <a:pPr algn="just">
              <a:buFont typeface="Wingdings" panose="05000000000000000000" pitchFamily="2" charset="2"/>
              <a:buChar char="Ø"/>
            </a:pPr>
            <a:r>
              <a:rPr lang="en-US" sz="2400" smtClean="0">
                <a:latin typeface="Calibri" panose="020F0502020204030204" pitchFamily="34" charset="0"/>
              </a:rPr>
              <a:t>The </a:t>
            </a:r>
            <a:r>
              <a:rPr lang="en-US" sz="2400" b="1" smtClean="0">
                <a:latin typeface="Calibri" panose="020F0502020204030204" pitchFamily="34" charset="0"/>
              </a:rPr>
              <a:t>epimastigotes</a:t>
            </a:r>
            <a:r>
              <a:rPr lang="en-US" sz="2400" smtClean="0">
                <a:latin typeface="Calibri" panose="020F0502020204030204" pitchFamily="34" charset="0"/>
              </a:rPr>
              <a:t> reach the fly’s salivary glands and continue multiplication by binary fission and transform into </a:t>
            </a:r>
            <a:r>
              <a:rPr lang="en-US" sz="2400" b="1" smtClean="0">
                <a:latin typeface="Calibri" panose="020F0502020204030204" pitchFamily="34" charset="0"/>
                <a:cs typeface="Tahoma" panose="020B0604030504040204" pitchFamily="34" charset="0"/>
              </a:rPr>
              <a:t>metacyclic trypomastigotes </a:t>
            </a:r>
            <a:endParaRPr lang="en-US" sz="2400" b="1" smtClean="0">
              <a:latin typeface="Calibri" panose="020F0502020204030204" pitchFamily="34" charset="0"/>
            </a:endParaRPr>
          </a:p>
          <a:p>
            <a:pPr>
              <a:buFontTx/>
              <a:buNone/>
            </a:pPr>
            <a:endParaRPr lang="en-US" sz="2400" smtClean="0"/>
          </a:p>
          <a:p>
            <a:endParaRPr lang="en-US" sz="2400" smtClean="0">
              <a:cs typeface="Tahoma" panose="020B0604030504040204" pitchFamily="34" charset="0"/>
            </a:endParaRPr>
          </a:p>
        </p:txBody>
      </p:sp>
      <p:sp>
        <p:nvSpPr>
          <p:cNvPr id="3" name="Rectangle 2"/>
          <p:cNvSpPr/>
          <p:nvPr/>
        </p:nvSpPr>
        <p:spPr>
          <a:xfrm>
            <a:off x="508000" y="9525"/>
            <a:ext cx="7586663" cy="646113"/>
          </a:xfrm>
          <a:prstGeom prst="rect">
            <a:avLst/>
          </a:prstGeom>
        </p:spPr>
        <p:txBody>
          <a:bodyPr>
            <a:spAutoFit/>
          </a:bodyPr>
          <a:lstStyle/>
          <a:p>
            <a:pPr>
              <a:defRPr/>
            </a:pPr>
            <a:r>
              <a:rPr lang="en-US" sz="3600" kern="0" dirty="0">
                <a:solidFill>
                  <a:srgbClr val="0070C0"/>
                </a:solidFill>
                <a:latin typeface="Calibri" panose="020F0502020204030204" pitchFamily="34" charset="0"/>
                <a:cs typeface="Tahoma" pitchFamily="34" charset="0"/>
              </a:rPr>
              <a:t>Life cycle…</a:t>
            </a:r>
            <a:endParaRPr lang="en-US" dirty="0">
              <a:solidFill>
                <a:srgbClr val="000000"/>
              </a:solidFill>
            </a:endParaRPr>
          </a:p>
        </p:txBody>
      </p:sp>
      <p:sp>
        <p:nvSpPr>
          <p:cNvPr id="22323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800A5E3-C915-4EDC-A342-FE1F9CA65F5C}" type="slidenum">
              <a:rPr lang="en-US" sz="1400" smtClean="0">
                <a:solidFill>
                  <a:srgbClr val="000000"/>
                </a:solidFill>
                <a:latin typeface="Arial" panose="020B0604020202020204" pitchFamily="34" charset="0"/>
              </a:rPr>
              <a:pPr>
                <a:spcBef>
                  <a:spcPct val="0"/>
                </a:spcBef>
                <a:buFontTx/>
                <a:buNone/>
              </a:pPr>
              <a:t>169</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5972692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533400" y="381000"/>
            <a:ext cx="7772400" cy="838200"/>
          </a:xfrm>
        </p:spPr>
        <p:txBody>
          <a:bodyPr/>
          <a:lstStyle/>
          <a:p>
            <a:pPr eaLnBrk="1" hangingPunct="1"/>
            <a:r>
              <a:rPr lang="en-US" sz="2800" b="1" smtClean="0">
                <a:solidFill>
                  <a:schemeClr val="tx1"/>
                </a:solidFill>
              </a:rPr>
              <a:t>Laboratory Diagnosis</a:t>
            </a:r>
            <a:r>
              <a:rPr lang="en-US" sz="2800" b="1" smtClean="0">
                <a:solidFill>
                  <a:srgbClr val="3333FF"/>
                </a:solidFill>
              </a:rPr>
              <a:t>:</a:t>
            </a:r>
          </a:p>
        </p:txBody>
      </p:sp>
      <p:sp>
        <p:nvSpPr>
          <p:cNvPr id="33795" name="Rectangle 3"/>
          <p:cNvSpPr>
            <a:spLocks noGrp="1" noChangeArrowheads="1"/>
          </p:cNvSpPr>
          <p:nvPr>
            <p:ph idx="1"/>
          </p:nvPr>
        </p:nvSpPr>
        <p:spPr>
          <a:xfrm>
            <a:off x="381000" y="1447800"/>
            <a:ext cx="8305800" cy="4953000"/>
          </a:xfrm>
        </p:spPr>
        <p:txBody>
          <a:bodyPr>
            <a:normAutofit lnSpcReduction="10000"/>
          </a:bodyPr>
          <a:lstStyle/>
          <a:p>
            <a:pPr marL="457200" indent="-457200" eaLnBrk="1" hangingPunct="1">
              <a:lnSpc>
                <a:spcPct val="80000"/>
              </a:lnSpc>
              <a:buFont typeface="Wingdings" pitchFamily="2" charset="2"/>
              <a:buChar char="q"/>
              <a:defRPr/>
            </a:pPr>
            <a:r>
              <a:rPr lang="en-US" sz="2800" u="sng" dirty="0" smtClean="0">
                <a:cs typeface="Times New Roman" pitchFamily="18" charset="0"/>
              </a:rPr>
              <a:t>Macroscopic</a:t>
            </a:r>
          </a:p>
          <a:p>
            <a:pPr marL="838200" lvl="1" indent="-381000" eaLnBrk="1" hangingPunct="1">
              <a:lnSpc>
                <a:spcPct val="80000"/>
              </a:lnSpc>
              <a:defRPr/>
            </a:pPr>
            <a:r>
              <a:rPr lang="en-US" sz="2400" dirty="0" smtClean="0">
                <a:cs typeface="Times New Roman" pitchFamily="18" charset="0"/>
              </a:rPr>
              <a:t>Stool:</a:t>
            </a:r>
          </a:p>
          <a:p>
            <a:pPr marL="1257300" lvl="2" indent="-342900" eaLnBrk="1" hangingPunct="1">
              <a:lnSpc>
                <a:spcPct val="80000"/>
              </a:lnSpc>
              <a:buFont typeface="Wingdings" pitchFamily="2" charset="2"/>
              <a:buChar char="§"/>
              <a:defRPr/>
            </a:pPr>
            <a:r>
              <a:rPr lang="en-US" dirty="0" smtClean="0">
                <a:cs typeface="Times New Roman" pitchFamily="18" charset="0"/>
              </a:rPr>
              <a:t> is usually offensive, bulky, pale, </a:t>
            </a:r>
            <a:r>
              <a:rPr lang="en-US" dirty="0" err="1" smtClean="0">
                <a:cs typeface="Times New Roman" pitchFamily="18" charset="0"/>
              </a:rPr>
              <a:t>mucoid</a:t>
            </a:r>
            <a:r>
              <a:rPr lang="en-US" dirty="0" smtClean="0">
                <a:cs typeface="Times New Roman" pitchFamily="18" charset="0"/>
              </a:rPr>
              <a:t> (fatty),   diarrheic  (watery) but </a:t>
            </a:r>
          </a:p>
          <a:p>
            <a:pPr marL="1257300" lvl="2" indent="-342900" eaLnBrk="1" hangingPunct="1">
              <a:lnSpc>
                <a:spcPct val="80000"/>
              </a:lnSpc>
              <a:defRPr/>
            </a:pPr>
            <a:r>
              <a:rPr lang="en-US" dirty="0" smtClean="0">
                <a:cs typeface="Times New Roman" pitchFamily="18" charset="0"/>
              </a:rPr>
              <a:t>there is no blood in the stool. </a:t>
            </a:r>
          </a:p>
          <a:p>
            <a:pPr marL="457200" indent="-457200" eaLnBrk="1" hangingPunct="1">
              <a:buFont typeface="Wingdings" pitchFamily="2" charset="2"/>
              <a:buChar char="q"/>
              <a:defRPr/>
            </a:pPr>
            <a:r>
              <a:rPr lang="en-US" b="1" dirty="0" smtClean="0">
                <a:solidFill>
                  <a:schemeClr val="accent2"/>
                </a:solidFill>
                <a:cs typeface="Times New Roman" pitchFamily="18" charset="0"/>
                <a:hlinkClick r:id="rId2" action="ppaction://hlinkfile"/>
              </a:rPr>
              <a:t>Microscopy</a:t>
            </a:r>
            <a:r>
              <a:rPr lang="en-US" b="1" dirty="0" smtClean="0">
                <a:solidFill>
                  <a:schemeClr val="accent2"/>
                </a:solidFill>
                <a:cs typeface="Times New Roman" pitchFamily="18" charset="0"/>
              </a:rPr>
              <a:t> </a:t>
            </a:r>
          </a:p>
          <a:p>
            <a:pPr lvl="1">
              <a:buFontTx/>
              <a:buAutoNum type="arabicPeriod"/>
              <a:defRPr/>
            </a:pPr>
            <a:r>
              <a:rPr lang="en-US" sz="2400" dirty="0" smtClean="0">
                <a:cs typeface="Times New Roman" pitchFamily="18" charset="0"/>
              </a:rPr>
              <a:t>Finding the trophozoite stages in fresh </a:t>
            </a:r>
            <a:r>
              <a:rPr lang="en-US" sz="2400" dirty="0" err="1" smtClean="0">
                <a:cs typeface="Times New Roman" pitchFamily="18" charset="0"/>
              </a:rPr>
              <a:t>diarrhoeic</a:t>
            </a:r>
            <a:r>
              <a:rPr lang="en-US" sz="2400" dirty="0" smtClean="0">
                <a:cs typeface="Times New Roman" pitchFamily="18" charset="0"/>
              </a:rPr>
              <a:t> stool </a:t>
            </a:r>
            <a:endParaRPr lang="en-US" dirty="0" smtClean="0">
              <a:cs typeface="Times New Roman" pitchFamily="18" charset="0"/>
            </a:endParaRPr>
          </a:p>
          <a:p>
            <a:pPr lvl="1">
              <a:buFontTx/>
              <a:buAutoNum type="arabicPeriod"/>
              <a:defRPr/>
            </a:pPr>
            <a:r>
              <a:rPr lang="en-US" sz="2400" dirty="0" smtClean="0">
                <a:cs typeface="Times New Roman" pitchFamily="18" charset="0"/>
              </a:rPr>
              <a:t>Finding the </a:t>
            </a:r>
            <a:r>
              <a:rPr lang="en-US" sz="2400" dirty="0" err="1" smtClean="0">
                <a:cs typeface="Times New Roman" pitchFamily="18" charset="0"/>
              </a:rPr>
              <a:t>trophozoite</a:t>
            </a:r>
            <a:r>
              <a:rPr lang="en-US" sz="2400" dirty="0" smtClean="0">
                <a:cs typeface="Times New Roman" pitchFamily="18" charset="0"/>
              </a:rPr>
              <a:t> stages in duodenal aspirate</a:t>
            </a:r>
          </a:p>
          <a:p>
            <a:pPr lvl="1">
              <a:buFontTx/>
              <a:buAutoNum type="arabicPeriod"/>
              <a:defRPr/>
            </a:pPr>
            <a:r>
              <a:rPr lang="en-US" sz="2400" dirty="0" smtClean="0">
                <a:cs typeface="Times New Roman" pitchFamily="18" charset="0"/>
              </a:rPr>
              <a:t>Finding cyst stage in formed stool</a:t>
            </a:r>
          </a:p>
          <a:p>
            <a:pPr lvl="1">
              <a:buFontTx/>
              <a:buAutoNum type="arabicPeriod"/>
              <a:defRPr/>
            </a:pPr>
            <a:r>
              <a:rPr lang="en-US" sz="2400" dirty="0" smtClean="0">
                <a:cs typeface="Times New Roman" pitchFamily="18" charset="0"/>
              </a:rPr>
              <a:t>String (</a:t>
            </a:r>
            <a:r>
              <a:rPr lang="en-US" sz="2400" dirty="0" err="1" smtClean="0">
                <a:cs typeface="Times New Roman" pitchFamily="18" charset="0"/>
              </a:rPr>
              <a:t>entero</a:t>
            </a:r>
            <a:r>
              <a:rPr lang="en-US" sz="2400" dirty="0" smtClean="0">
                <a:cs typeface="Times New Roman" pitchFamily="18" charset="0"/>
              </a:rPr>
              <a:t> test)</a:t>
            </a:r>
            <a:endParaRPr lang="en-US" dirty="0" smtClean="0">
              <a:cs typeface="Times New Roman" pitchFamily="18" charset="0"/>
            </a:endParaRPr>
          </a:p>
          <a:p>
            <a:pPr marL="457200" indent="-457200" eaLnBrk="1" hangingPunct="1">
              <a:buFont typeface="Wingdings" pitchFamily="2" charset="2"/>
              <a:buChar char="q"/>
              <a:defRPr/>
            </a:pPr>
            <a:r>
              <a:rPr lang="en-US" dirty="0" smtClean="0">
                <a:cs typeface="Times New Roman" pitchFamily="18" charset="0"/>
              </a:rPr>
              <a:t>Immunological methods</a:t>
            </a:r>
          </a:p>
          <a:p>
            <a:pPr marL="457200" indent="-457200" eaLnBrk="1" hangingPunct="1">
              <a:buFont typeface="Wingdings" pitchFamily="2" charset="2"/>
              <a:buChar char="q"/>
              <a:defRPr/>
            </a:pPr>
            <a:r>
              <a:rPr lang="en-US" b="1" u="sng" dirty="0" smtClean="0">
                <a:solidFill>
                  <a:schemeClr val="accent2"/>
                </a:solidFill>
                <a:hlinkClick r:id="rId3" action="ppaction://hlinkfile"/>
              </a:rPr>
              <a:t>Molecular methods</a:t>
            </a:r>
            <a:endParaRPr lang="en-US" b="1" u="sng" dirty="0" smtClean="0">
              <a:solidFill>
                <a:schemeClr val="accent2"/>
              </a:solidFill>
            </a:endParaRPr>
          </a:p>
          <a:p>
            <a:pPr marL="1676400" lvl="3" indent="-304800" eaLnBrk="1" hangingPunct="1">
              <a:lnSpc>
                <a:spcPct val="80000"/>
              </a:lnSpc>
              <a:defRPr/>
            </a:pPr>
            <a:endParaRPr lang="en-US" sz="1800" dirty="0" smtClean="0"/>
          </a:p>
        </p:txBody>
      </p:sp>
      <p:sp>
        <p:nvSpPr>
          <p:cNvPr id="20890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88029C3-33F1-4E58-BA88-0AAC65939D3E}" type="slidenum">
              <a:rPr lang="en-US" sz="1400">
                <a:solidFill>
                  <a:srgbClr val="000000"/>
                </a:solidFill>
              </a:rPr>
              <a:pPr/>
              <a:t>17</a:t>
            </a:fld>
            <a:endParaRPr lang="en-US" sz="1400">
              <a:solidFill>
                <a:srgbClr val="000000"/>
              </a:solidFill>
            </a:endParaRPr>
          </a:p>
        </p:txBody>
      </p:sp>
      <p:sp>
        <p:nvSpPr>
          <p:cNvPr id="208901"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302E16D-0CD9-424E-A611-D3F2269179E7}" type="datetime1">
              <a:rPr lang="en-US" sz="1400" smtClean="0">
                <a:solidFill>
                  <a:srgbClr val="000000"/>
                </a:solidFill>
              </a:rPr>
              <a:pPr/>
              <a:t>5/21/2020</a:t>
            </a:fld>
            <a:endParaRPr lang="en-US" sz="1400" smtClean="0">
              <a:solidFill>
                <a:srgbClr val="000000"/>
              </a:solidFill>
            </a:endParaRPr>
          </a:p>
        </p:txBody>
      </p:sp>
    </p:spTree>
    <p:extLst>
      <p:ext uri="{BB962C8B-B14F-4D97-AF65-F5344CB8AC3E}">
        <p14:creationId xmlns:p14="http://schemas.microsoft.com/office/powerpoint/2010/main" val="274218382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19050"/>
            <a:ext cx="8867775"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291B1B-C97F-47D0-8C91-DD526E75E57D}" type="slidenum">
              <a:rPr lang="en-US" sz="1400" smtClean="0">
                <a:solidFill>
                  <a:srgbClr val="000000"/>
                </a:solidFill>
              </a:rPr>
              <a:pPr>
                <a:spcBef>
                  <a:spcPct val="0"/>
                </a:spcBef>
                <a:buFontTx/>
                <a:buNone/>
              </a:pPr>
              <a:t>170</a:t>
            </a:fld>
            <a:endParaRPr lang="en-US" sz="1400" smtClean="0">
              <a:solidFill>
                <a:srgbClr val="000000"/>
              </a:solidFill>
            </a:endParaRPr>
          </a:p>
        </p:txBody>
      </p:sp>
    </p:spTree>
    <p:extLst>
      <p:ext uri="{BB962C8B-B14F-4D97-AF65-F5344CB8AC3E}">
        <p14:creationId xmlns:p14="http://schemas.microsoft.com/office/powerpoint/2010/main" val="160712239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p:cNvSpPr>
            <a:spLocks noGrp="1"/>
          </p:cNvSpPr>
          <p:nvPr>
            <p:ph type="title"/>
          </p:nvPr>
        </p:nvSpPr>
        <p:spPr>
          <a:xfrm>
            <a:off x="381000" y="457200"/>
            <a:ext cx="8229600" cy="639763"/>
          </a:xfrm>
        </p:spPr>
        <p:txBody>
          <a:bodyPr/>
          <a:lstStyle/>
          <a:p>
            <a:r>
              <a:rPr lang="en-US" sz="3600" smtClean="0">
                <a:latin typeface="Calibri" panose="020F0502020204030204" pitchFamily="34" charset="0"/>
                <a:cs typeface="Tahoma" panose="020B0604030504040204" pitchFamily="34" charset="0"/>
              </a:rPr>
              <a:t>Pathogenesis</a:t>
            </a:r>
          </a:p>
        </p:txBody>
      </p:sp>
      <p:sp>
        <p:nvSpPr>
          <p:cNvPr id="225283" name="Content Placeholder 2"/>
          <p:cNvSpPr>
            <a:spLocks noGrp="1"/>
          </p:cNvSpPr>
          <p:nvPr>
            <p:ph idx="1"/>
          </p:nvPr>
        </p:nvSpPr>
        <p:spPr>
          <a:xfrm>
            <a:off x="381000" y="990600"/>
            <a:ext cx="8229600" cy="5562600"/>
          </a:xfrm>
        </p:spPr>
        <p:txBody>
          <a:bodyPr/>
          <a:lstStyle/>
          <a:p>
            <a:pPr>
              <a:buFont typeface="Wingdings" panose="05000000000000000000" pitchFamily="2" charset="2"/>
              <a:buChar char="§"/>
            </a:pPr>
            <a:endParaRPr lang="en-US" sz="2400" smtClean="0">
              <a:latin typeface="Calibri" panose="020F0502020204030204" pitchFamily="34" charset="0"/>
            </a:endParaRPr>
          </a:p>
          <a:p>
            <a:pPr>
              <a:buFont typeface="Wingdings" panose="05000000000000000000" pitchFamily="2" charset="2"/>
              <a:buChar char="Ø"/>
            </a:pPr>
            <a:r>
              <a:rPr lang="en-US" sz="2400" smtClean="0">
                <a:latin typeface="Calibri" panose="020F0502020204030204" pitchFamily="34" charset="0"/>
              </a:rPr>
              <a:t>An exact pathogenesis of sleeping sickness is not known, although </a:t>
            </a:r>
            <a:r>
              <a:rPr lang="en-US" sz="2400" smtClean="0">
                <a:solidFill>
                  <a:srgbClr val="FF0000"/>
                </a:solidFill>
                <a:latin typeface="Calibri" panose="020F0502020204030204" pitchFamily="34" charset="0"/>
              </a:rPr>
              <a:t>immune complexes and inflammation </a:t>
            </a:r>
            <a:r>
              <a:rPr lang="en-US" sz="2400" smtClean="0">
                <a:latin typeface="Calibri" panose="020F0502020204030204" pitchFamily="34" charset="0"/>
              </a:rPr>
              <a:t>have been suspected to be the mechanism of damage to tissues</a:t>
            </a:r>
          </a:p>
          <a:p>
            <a:pPr>
              <a:buFont typeface="Wingdings" panose="05000000000000000000" pitchFamily="2" charset="2"/>
              <a:buChar char="Ø"/>
            </a:pPr>
            <a:endParaRPr lang="en-US" sz="2400" smtClean="0">
              <a:latin typeface="Calibri" panose="020F0502020204030204" pitchFamily="34" charset="0"/>
            </a:endParaRPr>
          </a:p>
          <a:p>
            <a:pPr>
              <a:buFont typeface="Wingdings" panose="05000000000000000000" pitchFamily="2" charset="2"/>
              <a:buChar char="Ø"/>
            </a:pPr>
            <a:r>
              <a:rPr lang="en-US" sz="2400" smtClean="0">
                <a:latin typeface="Calibri" panose="020F0502020204030204" pitchFamily="34" charset="0"/>
              </a:rPr>
              <a:t>The immune response against the organism  help </a:t>
            </a:r>
            <a:r>
              <a:rPr lang="en-US" sz="2400" smtClean="0">
                <a:solidFill>
                  <a:srgbClr val="FF0000"/>
                </a:solidFill>
                <a:latin typeface="Calibri" panose="020F0502020204030204" pitchFamily="34" charset="0"/>
              </a:rPr>
              <a:t>to eliminate the parasite but it is not protective</a:t>
            </a:r>
            <a:endParaRPr lang="en-US" sz="2400" b="1" smtClean="0">
              <a:solidFill>
                <a:srgbClr val="FF0000"/>
              </a:solidFill>
              <a:latin typeface="Calibri" panose="020F0502020204030204" pitchFamily="34" charset="0"/>
              <a:cs typeface="Tahoma" panose="020B0604030504040204" pitchFamily="34" charset="0"/>
            </a:endParaRPr>
          </a:p>
          <a:p>
            <a:pPr>
              <a:buFontTx/>
              <a:buNone/>
            </a:pPr>
            <a:endParaRPr lang="en-US" sz="2400" b="1" smtClean="0">
              <a:solidFill>
                <a:srgbClr val="0070C0"/>
              </a:solidFill>
              <a:latin typeface="Calibri" panose="020F0502020204030204" pitchFamily="34" charset="0"/>
              <a:cs typeface="Tahoma" panose="020B0604030504040204" pitchFamily="34" charset="0"/>
            </a:endParaRPr>
          </a:p>
          <a:p>
            <a:pPr>
              <a:buFontTx/>
              <a:buNone/>
            </a:pPr>
            <a:r>
              <a:rPr lang="en-US" sz="2400" b="1" smtClean="0">
                <a:solidFill>
                  <a:srgbClr val="0070C0"/>
                </a:solidFill>
                <a:latin typeface="Calibri" panose="020F0502020204030204" pitchFamily="34" charset="0"/>
                <a:cs typeface="Tahoma" panose="020B0604030504040204" pitchFamily="34" charset="0"/>
              </a:rPr>
              <a:t>Antigenic variation </a:t>
            </a:r>
          </a:p>
          <a:p>
            <a:pPr>
              <a:buFont typeface="Wingdings" panose="05000000000000000000" pitchFamily="2" charset="2"/>
              <a:buChar char="Ø"/>
            </a:pPr>
            <a:r>
              <a:rPr lang="en-US" sz="2400" smtClean="0">
                <a:latin typeface="Calibri" panose="020F0502020204030204" pitchFamily="34" charset="0"/>
                <a:cs typeface="Tahoma" panose="020B0604030504040204" pitchFamily="34" charset="0"/>
              </a:rPr>
              <a:t>Trypanosomes are covered with a glycoprotein  surface coat called </a:t>
            </a:r>
            <a:r>
              <a:rPr lang="en-US" sz="2400" b="1" smtClean="0">
                <a:solidFill>
                  <a:srgbClr val="FF0000"/>
                </a:solidFill>
                <a:latin typeface="Calibri" panose="020F0502020204030204" pitchFamily="34" charset="0"/>
                <a:cs typeface="Tahoma" panose="020B0604030504040204" pitchFamily="34" charset="0"/>
              </a:rPr>
              <a:t>variable surface coat glycoprotein (VSG)</a:t>
            </a:r>
          </a:p>
        </p:txBody>
      </p:sp>
      <p:sp>
        <p:nvSpPr>
          <p:cNvPr id="22528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2363350-7800-46F6-9389-CAC6C79A79BB}" type="slidenum">
              <a:rPr lang="en-US" sz="1400" smtClean="0">
                <a:solidFill>
                  <a:srgbClr val="000000"/>
                </a:solidFill>
                <a:latin typeface="Arial" panose="020B0604020202020204" pitchFamily="34" charset="0"/>
              </a:rPr>
              <a:pPr>
                <a:spcBef>
                  <a:spcPct val="0"/>
                </a:spcBef>
                <a:buFontTx/>
                <a:buNone/>
              </a:pPr>
              <a:t>171</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9778648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Content Placeholder 2"/>
          <p:cNvSpPr>
            <a:spLocks noGrp="1"/>
          </p:cNvSpPr>
          <p:nvPr>
            <p:ph idx="1"/>
          </p:nvPr>
        </p:nvSpPr>
        <p:spPr>
          <a:xfrm>
            <a:off x="228600" y="685800"/>
            <a:ext cx="8686800" cy="6172200"/>
          </a:xfrm>
        </p:spPr>
        <p:txBody>
          <a:bodyPr/>
          <a:lstStyle/>
          <a:p>
            <a:pPr>
              <a:buFont typeface="Wingdings" panose="05000000000000000000" pitchFamily="2" charset="2"/>
              <a:buChar char="Ø"/>
            </a:pPr>
            <a:r>
              <a:rPr lang="en-US" sz="2400" smtClean="0">
                <a:latin typeface="Calibri" panose="020F0502020204030204" pitchFamily="34" charset="0"/>
                <a:cs typeface="Tahoma" panose="020B0604030504040204" pitchFamily="34" charset="0"/>
              </a:rPr>
              <a:t>VSG is major component ‘surface coat “  covering </a:t>
            </a:r>
            <a:r>
              <a:rPr lang="en-US" sz="2400" smtClean="0">
                <a:solidFill>
                  <a:srgbClr val="FF0000"/>
                </a:solidFill>
                <a:latin typeface="Calibri" panose="020F0502020204030204" pitchFamily="34" charset="0"/>
                <a:cs typeface="Tahoma" panose="020B0604030504040204" pitchFamily="34" charset="0"/>
              </a:rPr>
              <a:t>blood steam trypomastigotes  </a:t>
            </a:r>
          </a:p>
          <a:p>
            <a:pPr lvl="1"/>
            <a:r>
              <a:rPr lang="en-US" sz="2400" smtClean="0">
                <a:latin typeface="Calibri" panose="020F0502020204030204" pitchFamily="34" charset="0"/>
                <a:cs typeface="Tahoma" panose="020B0604030504040204" pitchFamily="34" charset="0"/>
              </a:rPr>
              <a:t>Immunoglobulin directed against these VSG recognize the trypanosomes and  destroy it until the organism vary their VSG  </a:t>
            </a:r>
          </a:p>
          <a:p>
            <a:pPr lvl="1"/>
            <a:r>
              <a:rPr lang="en-US" sz="2400" smtClean="0">
                <a:latin typeface="Calibri" panose="020F0502020204030204" pitchFamily="34" charset="0"/>
                <a:cs typeface="Tahoma" panose="020B0604030504040204" pitchFamily="34" charset="0"/>
              </a:rPr>
              <a:t>Periodically </a:t>
            </a:r>
            <a:r>
              <a:rPr lang="en-US" sz="2400" smtClean="0">
                <a:solidFill>
                  <a:srgbClr val="FF0000"/>
                </a:solidFill>
                <a:latin typeface="Calibri" panose="020F0502020204030204" pitchFamily="34" charset="0"/>
                <a:cs typeface="Tahoma" panose="020B0604030504040204" pitchFamily="34" charset="0"/>
              </a:rPr>
              <a:t>(every 5-7 days ) </a:t>
            </a:r>
            <a:r>
              <a:rPr lang="en-US" sz="2400" smtClean="0">
                <a:latin typeface="Calibri" panose="020F0502020204030204" pitchFamily="34" charset="0"/>
                <a:cs typeface="Tahoma" panose="020B0604030504040204" pitchFamily="34" charset="0"/>
              </a:rPr>
              <a:t>the parasite will express a different VSG gene which is antigenically distinct from the previously expressed VSG  </a:t>
            </a:r>
          </a:p>
          <a:p>
            <a:pPr lvl="1">
              <a:buFontTx/>
              <a:buNone/>
            </a:pPr>
            <a:endParaRPr lang="en-US" smtClean="0">
              <a:latin typeface="Calibri" panose="020F0502020204030204" pitchFamily="34" charset="0"/>
              <a:cs typeface="Tahoma" panose="020B0604030504040204" pitchFamily="34" charset="0"/>
            </a:endParaRPr>
          </a:p>
          <a:p>
            <a:pPr>
              <a:buFont typeface="Wingdings" panose="05000000000000000000" pitchFamily="2" charset="2"/>
              <a:buChar char="Ø"/>
            </a:pPr>
            <a:r>
              <a:rPr lang="en-US" sz="2400" smtClean="0">
                <a:latin typeface="Calibri" panose="020F0502020204030204" pitchFamily="34" charset="0"/>
                <a:cs typeface="Tahoma" panose="020B0604030504040204" pitchFamily="34" charset="0"/>
              </a:rPr>
              <a:t>It also causes severe depression of </a:t>
            </a:r>
            <a:r>
              <a:rPr lang="en-US" sz="2400" smtClean="0">
                <a:solidFill>
                  <a:srgbClr val="FF0000"/>
                </a:solidFill>
                <a:latin typeface="Calibri" panose="020F0502020204030204" pitchFamily="34" charset="0"/>
                <a:cs typeface="Tahoma" panose="020B0604030504040204" pitchFamily="34" charset="0"/>
              </a:rPr>
              <a:t>cell mediated and humoral immunity</a:t>
            </a:r>
            <a:r>
              <a:rPr lang="en-US" sz="2400" smtClean="0">
                <a:latin typeface="Calibri" panose="020F0502020204030204" pitchFamily="34" charset="0"/>
                <a:cs typeface="Tahoma" panose="020B0604030504040204" pitchFamily="34" charset="0"/>
              </a:rPr>
              <a:t> to other antigens</a:t>
            </a:r>
          </a:p>
          <a:p>
            <a:pPr lvl="1">
              <a:buFont typeface="Wingdings" panose="05000000000000000000" pitchFamily="2" charset="2"/>
              <a:buChar char="§"/>
            </a:pPr>
            <a:r>
              <a:rPr lang="en-US" smtClean="0">
                <a:latin typeface="Calibri" panose="020F0502020204030204" pitchFamily="34" charset="0"/>
                <a:cs typeface="Tahoma" panose="020B0604030504040204" pitchFamily="34" charset="0"/>
              </a:rPr>
              <a:t>Results in death </a:t>
            </a:r>
          </a:p>
          <a:p>
            <a:endParaRPr lang="en-US" sz="2400" smtClean="0">
              <a:latin typeface="Calibri" panose="020F0502020204030204" pitchFamily="34" charset="0"/>
            </a:endParaRPr>
          </a:p>
        </p:txBody>
      </p:sp>
      <p:sp>
        <p:nvSpPr>
          <p:cNvPr id="3" name="Rectangle 2"/>
          <p:cNvSpPr/>
          <p:nvPr/>
        </p:nvSpPr>
        <p:spPr>
          <a:xfrm>
            <a:off x="1939925" y="0"/>
            <a:ext cx="4783138" cy="584200"/>
          </a:xfrm>
          <a:prstGeom prst="rect">
            <a:avLst/>
          </a:prstGeom>
        </p:spPr>
        <p:txBody>
          <a:bodyPr>
            <a:spAutoFit/>
          </a:bodyPr>
          <a:lstStyle/>
          <a:p>
            <a:pPr>
              <a:defRPr/>
            </a:pPr>
            <a:r>
              <a:rPr lang="en-US" sz="3200" kern="0" dirty="0">
                <a:solidFill>
                  <a:srgbClr val="000000"/>
                </a:solidFill>
                <a:latin typeface="Calibri" panose="020F0502020204030204" pitchFamily="34" charset="0"/>
                <a:cs typeface="Tahoma" pitchFamily="34" charset="0"/>
              </a:rPr>
              <a:t>Pathogenesis…</a:t>
            </a:r>
            <a:endParaRPr lang="en-US" dirty="0">
              <a:solidFill>
                <a:srgbClr val="000000"/>
              </a:solidFill>
              <a:latin typeface="Calibri" panose="020F0502020204030204" pitchFamily="34" charset="0"/>
            </a:endParaRPr>
          </a:p>
        </p:txBody>
      </p:sp>
      <p:sp>
        <p:nvSpPr>
          <p:cNvPr id="22630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1F78316-A37D-48E1-AAF6-4D1480E085FE}" type="slidenum">
              <a:rPr lang="en-US" sz="1400" smtClean="0">
                <a:solidFill>
                  <a:srgbClr val="000000"/>
                </a:solidFill>
                <a:latin typeface="Arial" panose="020B0604020202020204" pitchFamily="34" charset="0"/>
              </a:rPr>
              <a:pPr>
                <a:spcBef>
                  <a:spcPct val="0"/>
                </a:spcBef>
                <a:buFontTx/>
                <a:buNone/>
              </a:pPr>
              <a:t>172</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34852059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p:cNvSpPr>
            <a:spLocks noGrp="1"/>
          </p:cNvSpPr>
          <p:nvPr>
            <p:ph type="title"/>
          </p:nvPr>
        </p:nvSpPr>
        <p:spPr>
          <a:xfrm>
            <a:off x="457200" y="274638"/>
            <a:ext cx="8229600" cy="563562"/>
          </a:xfrm>
        </p:spPr>
        <p:txBody>
          <a:bodyPr/>
          <a:lstStyle/>
          <a:p>
            <a:r>
              <a:rPr lang="en-US" sz="3200" smtClean="0"/>
              <a:t>Pathology and clinical features</a:t>
            </a:r>
          </a:p>
        </p:txBody>
      </p:sp>
      <p:sp>
        <p:nvSpPr>
          <p:cNvPr id="227331" name="Content Placeholder 2"/>
          <p:cNvSpPr>
            <a:spLocks noGrp="1"/>
          </p:cNvSpPr>
          <p:nvPr>
            <p:ph idx="1"/>
          </p:nvPr>
        </p:nvSpPr>
        <p:spPr>
          <a:xfrm>
            <a:off x="457200" y="1371600"/>
            <a:ext cx="8229600" cy="4525963"/>
          </a:xfrm>
        </p:spPr>
        <p:txBody>
          <a:bodyPr/>
          <a:lstStyle/>
          <a:p>
            <a:pPr>
              <a:buFont typeface="Arial" panose="020B0604020202020204" pitchFamily="34" charset="0"/>
              <a:buNone/>
            </a:pPr>
            <a:r>
              <a:rPr lang="en-US" sz="2400" smtClean="0"/>
              <a:t>Mechanism of pathogenesis</a:t>
            </a:r>
          </a:p>
          <a:p>
            <a:pPr>
              <a:buFont typeface="Wingdings" panose="05000000000000000000" pitchFamily="2" charset="2"/>
              <a:buChar char="ü"/>
            </a:pPr>
            <a:r>
              <a:rPr lang="en-US" sz="2400" smtClean="0"/>
              <a:t>Mortality due to over all disruption of normal physiological process</a:t>
            </a:r>
          </a:p>
          <a:p>
            <a:pPr>
              <a:buFont typeface="Wingdings" panose="05000000000000000000" pitchFamily="2" charset="2"/>
              <a:buChar char="ü"/>
            </a:pPr>
            <a:r>
              <a:rPr lang="en-US" sz="2400" smtClean="0"/>
              <a:t>Antigenic variation and hosts immune reactions (immuno pathogenesis and inflammation)</a:t>
            </a:r>
          </a:p>
          <a:p>
            <a:pPr>
              <a:buFont typeface="Wingdings" panose="05000000000000000000" pitchFamily="2" charset="2"/>
              <a:buChar char="ü"/>
            </a:pPr>
            <a:r>
              <a:rPr lang="en-US" sz="2400" smtClean="0"/>
              <a:t>Brain Edema=due to hypoglycemia</a:t>
            </a:r>
          </a:p>
          <a:p>
            <a:pPr>
              <a:buFont typeface="Wingdings" panose="05000000000000000000" pitchFamily="2" charset="2"/>
              <a:buChar char="ü"/>
            </a:pPr>
            <a:r>
              <a:rPr lang="en-US" sz="2400" smtClean="0"/>
              <a:t>Host cell lysis</a:t>
            </a:r>
          </a:p>
          <a:p>
            <a:pPr>
              <a:buFont typeface="Wingdings" panose="05000000000000000000" pitchFamily="2" charset="2"/>
              <a:buChar char="ü"/>
            </a:pPr>
            <a:r>
              <a:rPr lang="en-US" sz="2400" smtClean="0"/>
              <a:t>Anemia due to RBC lysis</a:t>
            </a:r>
          </a:p>
          <a:p>
            <a:endParaRPr lang="en-US" smtClean="0"/>
          </a:p>
        </p:txBody>
      </p:sp>
    </p:spTree>
    <p:extLst>
      <p:ext uri="{BB962C8B-B14F-4D97-AF65-F5344CB8AC3E}">
        <p14:creationId xmlns:p14="http://schemas.microsoft.com/office/powerpoint/2010/main" val="223683562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1"/>
          <p:cNvSpPr>
            <a:spLocks noGrp="1"/>
          </p:cNvSpPr>
          <p:nvPr>
            <p:ph type="title"/>
          </p:nvPr>
        </p:nvSpPr>
        <p:spPr>
          <a:xfrm>
            <a:off x="457200" y="274638"/>
            <a:ext cx="8229600" cy="563562"/>
          </a:xfrm>
        </p:spPr>
        <p:txBody>
          <a:bodyPr/>
          <a:lstStyle/>
          <a:p>
            <a:r>
              <a:rPr lang="en-US" sz="3200" smtClean="0"/>
              <a:t>Con…</a:t>
            </a:r>
          </a:p>
        </p:txBody>
      </p:sp>
      <p:sp>
        <p:nvSpPr>
          <p:cNvPr id="228355" name="Content Placeholder 2"/>
          <p:cNvSpPr>
            <a:spLocks noGrp="1"/>
          </p:cNvSpPr>
          <p:nvPr>
            <p:ph idx="1"/>
          </p:nvPr>
        </p:nvSpPr>
        <p:spPr>
          <a:xfrm>
            <a:off x="457200" y="1066800"/>
            <a:ext cx="8229600" cy="4525963"/>
          </a:xfrm>
        </p:spPr>
        <p:txBody>
          <a:bodyPr/>
          <a:lstStyle/>
          <a:p>
            <a:pPr>
              <a:buFont typeface="Wingdings" panose="05000000000000000000" pitchFamily="2" charset="2"/>
              <a:buChar char="Ø"/>
            </a:pPr>
            <a:r>
              <a:rPr lang="en-US" sz="2400" smtClean="0"/>
              <a:t>The release of trypanosome components lytic to RBC</a:t>
            </a:r>
          </a:p>
          <a:p>
            <a:pPr lvl="1">
              <a:buFont typeface="Wingdings" panose="05000000000000000000" pitchFamily="2" charset="2"/>
              <a:buChar char="Ø"/>
            </a:pPr>
            <a:r>
              <a:rPr lang="en-US" sz="2000" smtClean="0"/>
              <a:t>Antibody mediated lysis and phagocytosis of opsonized erythrocytes</a:t>
            </a:r>
          </a:p>
          <a:p>
            <a:pPr lvl="1">
              <a:buFont typeface="Wingdings" panose="05000000000000000000" pitchFamily="2" charset="2"/>
              <a:buChar char="Ø"/>
            </a:pPr>
            <a:r>
              <a:rPr lang="en-US" sz="2000" smtClean="0"/>
              <a:t>Suppression of RBC replenishment by erythroposis=BM</a:t>
            </a:r>
          </a:p>
          <a:p>
            <a:pPr>
              <a:buFont typeface="Wingdings" panose="05000000000000000000" pitchFamily="2" charset="2"/>
              <a:buChar char="Ø"/>
            </a:pPr>
            <a:r>
              <a:rPr lang="en-US" sz="2400" smtClean="0"/>
              <a:t>Tyrosine depletion</a:t>
            </a:r>
          </a:p>
          <a:p>
            <a:pPr>
              <a:buFont typeface="Wingdings" panose="05000000000000000000" pitchFamily="2" charset="2"/>
              <a:buChar char="Ø"/>
            </a:pPr>
            <a:r>
              <a:rPr lang="en-US" sz="2400" smtClean="0"/>
              <a:t>Neurological symptoms(interference with </a:t>
            </a:r>
            <a:r>
              <a:rPr lang="en-US" sz="2400" smtClean="0">
                <a:solidFill>
                  <a:srgbClr val="FF0000"/>
                </a:solidFill>
              </a:rPr>
              <a:t>protein</a:t>
            </a:r>
            <a:r>
              <a:rPr lang="en-US" sz="2400" smtClean="0"/>
              <a:t> and </a:t>
            </a:r>
            <a:r>
              <a:rPr lang="en-US" sz="2400" smtClean="0">
                <a:solidFill>
                  <a:srgbClr val="FF0000"/>
                </a:solidFill>
              </a:rPr>
              <a:t>neurotransmitter</a:t>
            </a:r>
            <a:r>
              <a:rPr lang="en-US" sz="2400" smtClean="0"/>
              <a:t> synthesis in the brain</a:t>
            </a:r>
          </a:p>
          <a:p>
            <a:pPr>
              <a:buFont typeface="Arial" panose="020B0604020202020204" pitchFamily="34" charset="0"/>
              <a:buNone/>
            </a:pPr>
            <a:r>
              <a:rPr lang="en-US" sz="2400" smtClean="0"/>
              <a:t>              -Inflammatory cytokines and </a:t>
            </a:r>
          </a:p>
          <a:p>
            <a:pPr>
              <a:buFont typeface="Arial" panose="020B0604020202020204" pitchFamily="34" charset="0"/>
              <a:buNone/>
            </a:pPr>
            <a:r>
              <a:rPr lang="en-US" sz="2400" smtClean="0"/>
              <a:t>              -nitric oxide production: Intracranial hypertension and interfering of neurotransmitter</a:t>
            </a:r>
          </a:p>
        </p:txBody>
      </p:sp>
    </p:spTree>
    <p:extLst>
      <p:ext uri="{BB962C8B-B14F-4D97-AF65-F5344CB8AC3E}">
        <p14:creationId xmlns:p14="http://schemas.microsoft.com/office/powerpoint/2010/main" val="170932493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1443038"/>
            <a:ext cx="8743950" cy="541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3" name="Rectangle 3"/>
          <p:cNvSpPr>
            <a:spLocks noChangeArrowheads="1"/>
          </p:cNvSpPr>
          <p:nvPr/>
        </p:nvSpPr>
        <p:spPr bwMode="auto">
          <a:xfrm>
            <a:off x="1060450" y="685800"/>
            <a:ext cx="52451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65100" indent="-1651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80000"/>
              </a:lnSpc>
              <a:spcBef>
                <a:spcPct val="0"/>
              </a:spcBef>
              <a:buFontTx/>
              <a:buNone/>
            </a:pPr>
            <a:r>
              <a:rPr lang="en-US">
                <a:solidFill>
                  <a:srgbClr val="000000"/>
                </a:solidFill>
                <a:cs typeface="Tahoma" panose="020B0604030504040204" pitchFamily="34" charset="0"/>
              </a:rPr>
              <a:t>Clinical feature and pathology </a:t>
            </a:r>
          </a:p>
        </p:txBody>
      </p:sp>
      <p:sp>
        <p:nvSpPr>
          <p:cNvPr id="23040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9EEE84A-8575-48BE-B09C-6090D328D69E}" type="slidenum">
              <a:rPr lang="en-US" sz="1400" smtClean="0">
                <a:solidFill>
                  <a:srgbClr val="000000"/>
                </a:solidFill>
                <a:latin typeface="Arial" panose="020B0604020202020204" pitchFamily="34" charset="0"/>
              </a:rPr>
              <a:pPr>
                <a:spcBef>
                  <a:spcPct val="0"/>
                </a:spcBef>
                <a:buFontTx/>
                <a:buNone/>
              </a:pPr>
              <a:t>175</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68126480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33400"/>
            <a:ext cx="848677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27B76AF-5B1D-4FA5-9616-95F5FAFBF69B}" type="slidenum">
              <a:rPr lang="en-US" sz="1400" smtClean="0">
                <a:solidFill>
                  <a:srgbClr val="000000"/>
                </a:solidFill>
                <a:latin typeface="Arial" panose="020B0604020202020204" pitchFamily="34" charset="0"/>
              </a:rPr>
              <a:pPr>
                <a:spcBef>
                  <a:spcPct val="0"/>
                </a:spcBef>
                <a:buFontTx/>
                <a:buNone/>
              </a:pPr>
              <a:t>176</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94334935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3" y="576263"/>
            <a:ext cx="8205787"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97D5FD0-A0DD-451C-860F-E7E07881E49F}" type="slidenum">
              <a:rPr lang="en-US" sz="1400" smtClean="0">
                <a:solidFill>
                  <a:srgbClr val="000000"/>
                </a:solidFill>
                <a:latin typeface="Arial" panose="020B0604020202020204" pitchFamily="34" charset="0"/>
              </a:rPr>
              <a:pPr>
                <a:spcBef>
                  <a:spcPct val="0"/>
                </a:spcBef>
                <a:buFontTx/>
                <a:buNone/>
              </a:pPr>
              <a:t>177</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22587088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4582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5AD6527-89E6-4CFC-8F9E-1CF03A240A4C}" type="slidenum">
              <a:rPr lang="en-US" sz="1400" smtClean="0">
                <a:solidFill>
                  <a:srgbClr val="000000"/>
                </a:solidFill>
                <a:latin typeface="Arial" panose="020B0604020202020204" pitchFamily="34" charset="0"/>
              </a:rPr>
              <a:pPr>
                <a:spcBef>
                  <a:spcPct val="0"/>
                </a:spcBef>
                <a:buFontTx/>
                <a:buNone/>
              </a:pPr>
              <a:t>178</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41154357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0963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F407FBA-2959-4FD9-8BFD-51C5980D5D57}" type="slidenum">
              <a:rPr lang="en-US" sz="1400" smtClean="0">
                <a:solidFill>
                  <a:srgbClr val="000000"/>
                </a:solidFill>
                <a:latin typeface="Arial" panose="020B0604020202020204" pitchFamily="34" charset="0"/>
              </a:rPr>
              <a:pPr>
                <a:spcBef>
                  <a:spcPct val="0"/>
                </a:spcBef>
                <a:buFontTx/>
                <a:buNone/>
              </a:pPr>
              <a:t>179</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6578499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a:xfrm>
            <a:off x="457200" y="609600"/>
            <a:ext cx="8229600" cy="5516563"/>
          </a:xfrm>
        </p:spPr>
        <p:txBody>
          <a:bodyPr/>
          <a:lstStyle/>
          <a:p>
            <a:pPr eaLnBrk="1" hangingPunct="1"/>
            <a:r>
              <a:rPr lang="en-US" sz="2400" smtClean="0">
                <a:solidFill>
                  <a:srgbClr val="CC0000"/>
                </a:solidFill>
              </a:rPr>
              <a:t>Microscopy</a:t>
            </a:r>
          </a:p>
          <a:p>
            <a:pPr lvl="1" eaLnBrk="1" hangingPunct="1">
              <a:buFontTx/>
              <a:buAutoNum type="arabicPeriod"/>
            </a:pPr>
            <a:r>
              <a:rPr lang="en-US" sz="2400" smtClean="0">
                <a:solidFill>
                  <a:srgbClr val="006600"/>
                </a:solidFill>
              </a:rPr>
              <a:t>Finding the trophozoite stages in fresh diarrhoeic stool</a:t>
            </a:r>
            <a:r>
              <a:rPr lang="en-US" sz="2400" smtClean="0"/>
              <a:t> </a:t>
            </a:r>
          </a:p>
          <a:p>
            <a:pPr lvl="2" eaLnBrk="1" hangingPunct="1"/>
            <a:r>
              <a:rPr lang="en-US" smtClean="0"/>
              <a:t>wet mounts or stained</a:t>
            </a:r>
          </a:p>
          <a:p>
            <a:pPr lvl="2" eaLnBrk="1" hangingPunct="1"/>
            <a:r>
              <a:rPr lang="en-US" smtClean="0"/>
              <a:t>Identity or confirm in stained smeer</a:t>
            </a:r>
          </a:p>
          <a:p>
            <a:pPr lvl="1" eaLnBrk="1" hangingPunct="1">
              <a:buFontTx/>
              <a:buAutoNum type="arabicPeriod"/>
            </a:pPr>
            <a:r>
              <a:rPr lang="en-US" sz="2400" smtClean="0">
                <a:solidFill>
                  <a:srgbClr val="006600"/>
                </a:solidFill>
              </a:rPr>
              <a:t>Finding the trophozoite stages in duodenal aspirate</a:t>
            </a:r>
            <a:endParaRPr lang="en-US" sz="2400" smtClean="0"/>
          </a:p>
          <a:p>
            <a:pPr lvl="1" eaLnBrk="1" hangingPunct="1">
              <a:buFontTx/>
              <a:buAutoNum type="arabicPeriod"/>
            </a:pPr>
            <a:r>
              <a:rPr lang="en-US" sz="2400" smtClean="0">
                <a:solidFill>
                  <a:srgbClr val="006600"/>
                </a:solidFill>
              </a:rPr>
              <a:t>Finding cyst stage in formed stool. </a:t>
            </a:r>
          </a:p>
          <a:p>
            <a:pPr lvl="2" eaLnBrk="1" hangingPunct="1"/>
            <a:r>
              <a:rPr lang="en-US" smtClean="0">
                <a:solidFill>
                  <a:schemeClr val="accent2"/>
                </a:solidFill>
              </a:rPr>
              <a:t>wet mounts or stained </a:t>
            </a:r>
          </a:p>
          <a:p>
            <a:pPr lvl="2" eaLnBrk="1" hangingPunct="1"/>
            <a:r>
              <a:rPr lang="en-US" smtClean="0">
                <a:solidFill>
                  <a:schemeClr val="accent2"/>
                </a:solidFill>
              </a:rPr>
              <a:t>Concentration of cyst  </a:t>
            </a:r>
          </a:p>
          <a:p>
            <a:pPr lvl="4" eaLnBrk="1" hangingPunct="1"/>
            <a:r>
              <a:rPr lang="en-US" sz="2400" smtClean="0">
                <a:solidFill>
                  <a:schemeClr val="accent2"/>
                </a:solidFill>
              </a:rPr>
              <a:t>Formol-ether/zink-sulphate</a:t>
            </a:r>
          </a:p>
          <a:p>
            <a:pPr lvl="1" eaLnBrk="1" hangingPunct="1"/>
            <a:r>
              <a:rPr lang="en-US" sz="2400" smtClean="0"/>
              <a:t>trophozoites and cysts are excreted irregularly</a:t>
            </a:r>
          </a:p>
          <a:p>
            <a:pPr lvl="1" eaLnBrk="1" hangingPunct="1"/>
            <a:r>
              <a:rPr lang="en-US" sz="2400" smtClean="0"/>
              <a:t>Collect stool at 3 non-consecutive days</a:t>
            </a:r>
          </a:p>
          <a:p>
            <a:pPr eaLnBrk="1" hangingPunct="1"/>
            <a:endParaRPr lang="en-US" sz="2800" smtClean="0"/>
          </a:p>
        </p:txBody>
      </p:sp>
      <p:sp>
        <p:nvSpPr>
          <p:cNvPr id="2" name="Date Placeholder 1"/>
          <p:cNvSpPr>
            <a:spLocks noGrp="1"/>
          </p:cNvSpPr>
          <p:nvPr>
            <p:ph type="dt" sz="half" idx="10"/>
          </p:nvPr>
        </p:nvSpPr>
        <p:spPr/>
        <p:txBody>
          <a:bodyPr/>
          <a:lstStyle/>
          <a:p>
            <a:pPr>
              <a:defRPr/>
            </a:pPr>
            <a:fld id="{48ABEE5B-89D3-4C2A-8DF3-B76E8FBFC29D}"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A9CFA035-165C-470B-AB5D-96CED3BACFD0}" type="slidenum">
              <a:rPr lang="en-US">
                <a:solidFill>
                  <a:srgbClr val="000000"/>
                </a:solidFill>
              </a:rPr>
              <a:pPr>
                <a:defRPr/>
              </a:pPr>
              <a:t>18</a:t>
            </a:fld>
            <a:endParaRPr lang="en-US">
              <a:solidFill>
                <a:srgbClr val="000000"/>
              </a:solidFill>
            </a:endParaRPr>
          </a:p>
        </p:txBody>
      </p:sp>
    </p:spTree>
    <p:extLst>
      <p:ext uri="{BB962C8B-B14F-4D97-AF65-F5344CB8AC3E}">
        <p14:creationId xmlns:p14="http://schemas.microsoft.com/office/powerpoint/2010/main" val="397590285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357188"/>
            <a:ext cx="9058275"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4B52C27-5FC5-49B3-96DA-8433A70905DE}" type="slidenum">
              <a:rPr lang="en-US" sz="1400" smtClean="0">
                <a:solidFill>
                  <a:srgbClr val="000000"/>
                </a:solidFill>
                <a:latin typeface="Arial" panose="020B0604020202020204" pitchFamily="34" charset="0"/>
              </a:rPr>
              <a:pPr>
                <a:spcBef>
                  <a:spcPct val="0"/>
                </a:spcBef>
                <a:buFontTx/>
                <a:buNone/>
              </a:pPr>
              <a:t>180</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9439138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1" descr="http://www.tulane.edu/~wiser/protozoology/notes/images/hat_progressi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1000"/>
            <a:ext cx="8001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89914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475"/>
            <a:ext cx="914400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49E09E1-2F62-45F7-93A2-0DB1356FF56C}" type="slidenum">
              <a:rPr lang="en-US" sz="1400" smtClean="0">
                <a:solidFill>
                  <a:srgbClr val="000000"/>
                </a:solidFill>
                <a:latin typeface="Arial" panose="020B0604020202020204" pitchFamily="34" charset="0"/>
              </a:rPr>
              <a:pPr>
                <a:spcBef>
                  <a:spcPct val="0"/>
                </a:spcBef>
                <a:buFontTx/>
                <a:buNone/>
              </a:pPr>
              <a:t>182</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32712061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676275" y="152400"/>
            <a:ext cx="7772400" cy="1143000"/>
          </a:xfrm>
        </p:spPr>
        <p:txBody>
          <a:bodyPr/>
          <a:lstStyle/>
          <a:p>
            <a:pPr eaLnBrk="1" hangingPunct="1"/>
            <a:r>
              <a:rPr lang="en-US" sz="3200" smtClean="0">
                <a:latin typeface="Calibri" panose="020F0502020204030204" pitchFamily="34" charset="0"/>
              </a:rPr>
              <a:t>Laboratory diagnosis</a:t>
            </a:r>
          </a:p>
        </p:txBody>
      </p:sp>
      <p:sp>
        <p:nvSpPr>
          <p:cNvPr id="241667" name="Rectangle 3"/>
          <p:cNvSpPr>
            <a:spLocks noGrp="1" noChangeArrowheads="1"/>
          </p:cNvSpPr>
          <p:nvPr>
            <p:ph type="body" idx="1"/>
          </p:nvPr>
        </p:nvSpPr>
        <p:spPr>
          <a:xfrm>
            <a:off x="457200" y="1295400"/>
            <a:ext cx="8458200" cy="4830763"/>
          </a:xfrm>
        </p:spPr>
        <p:txBody>
          <a:bodyPr/>
          <a:lstStyle/>
          <a:p>
            <a:pPr eaLnBrk="1" hangingPunct="1">
              <a:buFont typeface="Wingdings" panose="05000000000000000000" pitchFamily="2" charset="2"/>
              <a:buChar char="Ø"/>
            </a:pPr>
            <a:r>
              <a:rPr lang="en-US" sz="2800" smtClean="0">
                <a:latin typeface="Calibri" panose="020F0502020204030204" pitchFamily="34" charset="0"/>
              </a:rPr>
              <a:t>A definitive diagnosis requires detection of trypanosomes</a:t>
            </a:r>
          </a:p>
          <a:p>
            <a:pPr lvl="1" eaLnBrk="1" hangingPunct="1"/>
            <a:r>
              <a:rPr lang="en-US" smtClean="0">
                <a:latin typeface="Calibri" panose="020F0502020204030204" pitchFamily="34" charset="0"/>
              </a:rPr>
              <a:t> </a:t>
            </a:r>
            <a:r>
              <a:rPr lang="en-US" smtClean="0">
                <a:solidFill>
                  <a:srgbClr val="FF0000"/>
                </a:solidFill>
                <a:latin typeface="Calibri" panose="020F0502020204030204" pitchFamily="34" charset="0"/>
              </a:rPr>
              <a:t>In blood,</a:t>
            </a:r>
          </a:p>
          <a:p>
            <a:pPr lvl="1" eaLnBrk="1" hangingPunct="1"/>
            <a:r>
              <a:rPr lang="en-US" smtClean="0">
                <a:solidFill>
                  <a:srgbClr val="FF0000"/>
                </a:solidFill>
                <a:latin typeface="Calibri" panose="020F0502020204030204" pitchFamily="34" charset="0"/>
              </a:rPr>
              <a:t> Lymph nodes,</a:t>
            </a:r>
          </a:p>
          <a:p>
            <a:pPr lvl="1" eaLnBrk="1" hangingPunct="1"/>
            <a:r>
              <a:rPr lang="en-US" smtClean="0">
                <a:solidFill>
                  <a:srgbClr val="FF0000"/>
                </a:solidFill>
                <a:latin typeface="Calibri" panose="020F0502020204030204" pitchFamily="34" charset="0"/>
              </a:rPr>
              <a:t> CSF, </a:t>
            </a:r>
          </a:p>
          <a:p>
            <a:pPr lvl="1" eaLnBrk="1" hangingPunct="1"/>
            <a:r>
              <a:rPr lang="en-US" smtClean="0">
                <a:solidFill>
                  <a:srgbClr val="FF0000"/>
                </a:solidFill>
                <a:latin typeface="Calibri" panose="020F0502020204030204" pitchFamily="34" charset="0"/>
              </a:rPr>
              <a:t> Skin chancre aspirates, or</a:t>
            </a:r>
          </a:p>
          <a:p>
            <a:pPr lvl="1" eaLnBrk="1" hangingPunct="1"/>
            <a:r>
              <a:rPr lang="en-US" smtClean="0">
                <a:solidFill>
                  <a:srgbClr val="FF0000"/>
                </a:solidFill>
                <a:latin typeface="Calibri" panose="020F0502020204030204" pitchFamily="34" charset="0"/>
              </a:rPr>
              <a:t> Bone marrow.</a:t>
            </a:r>
            <a:r>
              <a:rPr lang="en-US" smtClean="0">
                <a:latin typeface="Calibri" panose="020F0502020204030204" pitchFamily="34" charset="0"/>
              </a:rPr>
              <a:t> </a:t>
            </a:r>
          </a:p>
          <a:p>
            <a:pPr eaLnBrk="1" hangingPunct="1">
              <a:buFont typeface="Wingdings" panose="05000000000000000000" pitchFamily="2" charset="2"/>
              <a:buChar char="Ø"/>
            </a:pPr>
            <a:r>
              <a:rPr lang="en-US" sz="2800" smtClean="0">
                <a:latin typeface="Calibri" panose="020F0502020204030204" pitchFamily="34" charset="0"/>
              </a:rPr>
              <a:t>Empiric treatment with subsequent symptomatic improvement is the usual diagnosis in areas where diagnostic studies are not readily available. </a:t>
            </a:r>
          </a:p>
        </p:txBody>
      </p:sp>
      <p:sp>
        <p:nvSpPr>
          <p:cNvPr id="2416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1E21689-E2D5-44B2-8628-42630327D6FA}" type="slidenum">
              <a:rPr lang="en-US" sz="1400" smtClean="0">
                <a:solidFill>
                  <a:srgbClr val="000000"/>
                </a:solidFill>
                <a:latin typeface="Arial" panose="020B0604020202020204" pitchFamily="34" charset="0"/>
              </a:rPr>
              <a:pPr>
                <a:spcBef>
                  <a:spcPct val="0"/>
                </a:spcBef>
                <a:buFontTx/>
                <a:buNone/>
              </a:pPr>
              <a:t>183</a:t>
            </a:fld>
            <a:endParaRPr 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35466468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3"/>
          <p:cNvSpPr>
            <a:spLocks noGrp="1" noChangeArrowheads="1"/>
          </p:cNvSpPr>
          <p:nvPr>
            <p:ph type="body" idx="1"/>
          </p:nvPr>
        </p:nvSpPr>
        <p:spPr>
          <a:xfrm>
            <a:off x="381000" y="914400"/>
            <a:ext cx="8229600" cy="6248400"/>
          </a:xfrm>
        </p:spPr>
        <p:txBody>
          <a:bodyPr/>
          <a:lstStyle/>
          <a:p>
            <a:pPr eaLnBrk="1" hangingPunct="1">
              <a:lnSpc>
                <a:spcPct val="90000"/>
              </a:lnSpc>
              <a:buFont typeface="Wingdings" panose="05000000000000000000" pitchFamily="2" charset="2"/>
              <a:buChar char="v"/>
            </a:pPr>
            <a:r>
              <a:rPr lang="en-US" sz="2400" smtClean="0">
                <a:solidFill>
                  <a:schemeClr val="accent2"/>
                </a:solidFill>
                <a:latin typeface="Calibri" panose="020F0502020204030204" pitchFamily="34" charset="0"/>
              </a:rPr>
              <a:t>Lymph node aspirate</a:t>
            </a:r>
            <a:r>
              <a:rPr lang="en-US" sz="2400" smtClean="0">
                <a:latin typeface="Calibri" panose="020F0502020204030204" pitchFamily="34" charset="0"/>
              </a:rPr>
              <a:t> </a:t>
            </a:r>
          </a:p>
          <a:p>
            <a:pPr lvl="1" eaLnBrk="1" hangingPunct="1">
              <a:lnSpc>
                <a:spcPct val="90000"/>
              </a:lnSpc>
            </a:pPr>
            <a:r>
              <a:rPr lang="en-US" sz="2000" smtClean="0">
                <a:latin typeface="Calibri" panose="020F0502020204030204" pitchFamily="34" charset="0"/>
              </a:rPr>
              <a:t>Is commonly used as a rapid test for trypanosomes at a high dry magnification (X 400). </a:t>
            </a:r>
          </a:p>
          <a:p>
            <a:pPr lvl="1" eaLnBrk="1" hangingPunct="1">
              <a:lnSpc>
                <a:spcPct val="90000"/>
              </a:lnSpc>
            </a:pPr>
            <a:r>
              <a:rPr lang="en-US" sz="2000" smtClean="0">
                <a:latin typeface="Calibri" panose="020F0502020204030204" pitchFamily="34" charset="0"/>
              </a:rPr>
              <a:t>It requires immediate search for parasites because they are mobile for only 15-20 minutes.</a:t>
            </a:r>
          </a:p>
          <a:p>
            <a:pPr eaLnBrk="1" hangingPunct="1">
              <a:lnSpc>
                <a:spcPct val="90000"/>
              </a:lnSpc>
              <a:buFont typeface="Wingdings" panose="05000000000000000000" pitchFamily="2" charset="2"/>
              <a:buChar char="v"/>
            </a:pPr>
            <a:r>
              <a:rPr lang="en-US" sz="2400" smtClean="0">
                <a:solidFill>
                  <a:schemeClr val="accent2"/>
                </a:solidFill>
                <a:latin typeface="Calibri" panose="020F0502020204030204" pitchFamily="34" charset="0"/>
              </a:rPr>
              <a:t>Blood smear</a:t>
            </a:r>
          </a:p>
          <a:p>
            <a:pPr lvl="1" eaLnBrk="1" hangingPunct="1">
              <a:lnSpc>
                <a:spcPct val="90000"/>
              </a:lnSpc>
            </a:pPr>
            <a:r>
              <a:rPr lang="en-US" sz="2000" smtClean="0">
                <a:latin typeface="Calibri" panose="020F0502020204030204" pitchFamily="34" charset="0"/>
              </a:rPr>
              <a:t>A wet smear of unstained blood for mobile trypanosomes, again for 15-20 minutes</a:t>
            </a:r>
          </a:p>
          <a:p>
            <a:pPr lvl="1" eaLnBrk="1" hangingPunct="1">
              <a:lnSpc>
                <a:spcPct val="90000"/>
              </a:lnSpc>
            </a:pPr>
            <a:r>
              <a:rPr lang="en-US" sz="2000" smtClean="0">
                <a:latin typeface="Calibri" panose="020F0502020204030204" pitchFamily="34" charset="0"/>
              </a:rPr>
              <a:t>Giemsa-stained thick smear (more sensitive) </a:t>
            </a:r>
          </a:p>
          <a:p>
            <a:pPr lvl="1" eaLnBrk="1" hangingPunct="1">
              <a:lnSpc>
                <a:spcPct val="90000"/>
              </a:lnSpc>
            </a:pPr>
            <a:r>
              <a:rPr lang="en-US" sz="2000" smtClean="0">
                <a:latin typeface="Calibri" panose="020F0502020204030204" pitchFamily="34" charset="0"/>
              </a:rPr>
              <a:t>wright and leishman stains are inadequate.</a:t>
            </a:r>
          </a:p>
          <a:p>
            <a:pPr lvl="1" eaLnBrk="1" hangingPunct="1">
              <a:lnSpc>
                <a:spcPct val="90000"/>
              </a:lnSpc>
            </a:pPr>
            <a:r>
              <a:rPr lang="en-US" sz="2000" b="1" smtClean="0">
                <a:latin typeface="Calibri" panose="020F0502020204030204" pitchFamily="34" charset="0"/>
              </a:rPr>
              <a:t>Better assays </a:t>
            </a:r>
          </a:p>
          <a:p>
            <a:pPr lvl="1" eaLnBrk="1" hangingPunct="1">
              <a:lnSpc>
                <a:spcPct val="90000"/>
              </a:lnSpc>
            </a:pPr>
            <a:r>
              <a:rPr lang="en-US" sz="2000" smtClean="0">
                <a:latin typeface="Calibri" panose="020F0502020204030204" pitchFamily="34" charset="0"/>
              </a:rPr>
              <a:t>Hematocrit centrifugation technique for buffy coat examination,</a:t>
            </a:r>
          </a:p>
          <a:p>
            <a:pPr lvl="1" eaLnBrk="1" hangingPunct="1">
              <a:lnSpc>
                <a:spcPct val="90000"/>
              </a:lnSpc>
            </a:pPr>
            <a:r>
              <a:rPr lang="en-US" sz="2000" smtClean="0">
                <a:latin typeface="Calibri" panose="020F0502020204030204" pitchFamily="34" charset="0"/>
              </a:rPr>
              <a:t>Miniature anion-exchange centrifugation technique, which filters out the red cells but not the trypanosomes.</a:t>
            </a:r>
          </a:p>
          <a:p>
            <a:pPr eaLnBrk="1" hangingPunct="1">
              <a:lnSpc>
                <a:spcPct val="90000"/>
              </a:lnSpc>
              <a:buFont typeface="Wingdings" panose="05000000000000000000" pitchFamily="2" charset="2"/>
              <a:buChar char="v"/>
            </a:pPr>
            <a:r>
              <a:rPr lang="en-US" sz="2400" smtClean="0">
                <a:solidFill>
                  <a:schemeClr val="accent2"/>
                </a:solidFill>
                <a:latin typeface="Calibri" panose="020F0502020204030204" pitchFamily="34" charset="0"/>
              </a:rPr>
              <a:t>Chancre aspirate</a:t>
            </a:r>
          </a:p>
          <a:p>
            <a:pPr lvl="1" eaLnBrk="1" hangingPunct="1">
              <a:lnSpc>
                <a:spcPct val="90000"/>
              </a:lnSpc>
            </a:pPr>
            <a:r>
              <a:rPr lang="en-US" sz="2000" smtClean="0">
                <a:latin typeface="Calibri" panose="020F0502020204030204" pitchFamily="34" charset="0"/>
              </a:rPr>
              <a:t>Can be used as a wet preparation, especially in the east African form of the disease, but a blood smear is more sensitive.</a:t>
            </a:r>
          </a:p>
        </p:txBody>
      </p:sp>
      <p:sp>
        <p:nvSpPr>
          <p:cNvPr id="2" name="Rectangle 1"/>
          <p:cNvSpPr/>
          <p:nvPr/>
        </p:nvSpPr>
        <p:spPr>
          <a:xfrm>
            <a:off x="1219200" y="152400"/>
            <a:ext cx="3965575" cy="584200"/>
          </a:xfrm>
          <a:prstGeom prst="rect">
            <a:avLst/>
          </a:prstGeom>
        </p:spPr>
        <p:txBody>
          <a:bodyPr wrap="none">
            <a:spAutoFit/>
          </a:bodyPr>
          <a:lstStyle/>
          <a:p>
            <a:pPr>
              <a:defRPr/>
            </a:pPr>
            <a:r>
              <a:rPr lang="en-US" sz="3200" kern="0" dirty="0">
                <a:solidFill>
                  <a:srgbClr val="000000"/>
                </a:solidFill>
                <a:latin typeface="Calibri" panose="020F0502020204030204" pitchFamily="34" charset="0"/>
              </a:rPr>
              <a:t>Laboratory diagnosis…</a:t>
            </a:r>
            <a:endParaRPr lang="en-US" kern="0" dirty="0">
              <a:solidFill>
                <a:sysClr val="windowText" lastClr="000000"/>
              </a:solidFill>
            </a:endParaRPr>
          </a:p>
        </p:txBody>
      </p:sp>
      <p:sp>
        <p:nvSpPr>
          <p:cNvPr id="24371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9EC36CC-20D1-41BD-B662-551F8CB5B6C7}" type="slidenum">
              <a:rPr lang="en-US" sz="1400" smtClean="0">
                <a:solidFill>
                  <a:srgbClr val="000000"/>
                </a:solidFill>
              </a:rPr>
              <a:pPr>
                <a:spcBef>
                  <a:spcPct val="0"/>
                </a:spcBef>
                <a:buFontTx/>
                <a:buNone/>
              </a:pPr>
              <a:t>184</a:t>
            </a:fld>
            <a:endParaRPr lang="en-US" sz="1400" smtClean="0">
              <a:solidFill>
                <a:srgbClr val="000000"/>
              </a:solidFill>
            </a:endParaRPr>
          </a:p>
        </p:txBody>
      </p:sp>
    </p:spTree>
    <p:extLst>
      <p:ext uri="{BB962C8B-B14F-4D97-AF65-F5344CB8AC3E}">
        <p14:creationId xmlns:p14="http://schemas.microsoft.com/office/powerpoint/2010/main" val="107712372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423863" y="-152400"/>
            <a:ext cx="8229600" cy="838200"/>
          </a:xfrm>
        </p:spPr>
        <p:txBody>
          <a:bodyPr/>
          <a:lstStyle/>
          <a:p>
            <a:pPr eaLnBrk="1" hangingPunct="1"/>
            <a:r>
              <a:rPr lang="en-US" sz="3200" smtClean="0">
                <a:latin typeface="Calibri" panose="020F0502020204030204" pitchFamily="34" charset="0"/>
              </a:rPr>
              <a:t>Laboratory diagnosis…</a:t>
            </a:r>
            <a:endParaRPr lang="en-US" sz="3200" smtClean="0"/>
          </a:p>
        </p:txBody>
      </p:sp>
      <p:sp>
        <p:nvSpPr>
          <p:cNvPr id="36867" name="Rectangle 3"/>
          <p:cNvSpPr>
            <a:spLocks noGrp="1" noChangeArrowheads="1"/>
          </p:cNvSpPr>
          <p:nvPr>
            <p:ph type="body" idx="1"/>
          </p:nvPr>
        </p:nvSpPr>
        <p:spPr>
          <a:xfrm>
            <a:off x="228600" y="711200"/>
            <a:ext cx="8229600" cy="5994400"/>
          </a:xfrm>
        </p:spPr>
        <p:txBody>
          <a:bodyPr/>
          <a:lstStyle/>
          <a:p>
            <a:pPr eaLnBrk="1" hangingPunct="1">
              <a:buFont typeface="Wingdings" panose="05000000000000000000" pitchFamily="2" charset="2"/>
              <a:buChar char="v"/>
              <a:defRPr/>
            </a:pPr>
            <a:r>
              <a:rPr lang="en-US" sz="2800" dirty="0" smtClean="0">
                <a:solidFill>
                  <a:schemeClr val="accent2"/>
                </a:solidFill>
              </a:rPr>
              <a:t>CSF assay</a:t>
            </a:r>
          </a:p>
          <a:p>
            <a:pPr lvl="1" algn="just" eaLnBrk="1" hangingPunct="1">
              <a:lnSpc>
                <a:spcPct val="150000"/>
              </a:lnSpc>
              <a:defRPr/>
            </a:pPr>
            <a:r>
              <a:rPr lang="en-US" sz="2400" dirty="0" smtClean="0">
                <a:latin typeface="Calibri" panose="020F0502020204030204" pitchFamily="34" charset="0"/>
              </a:rPr>
              <a:t>Lumbar puncture should always be performed in patients with </a:t>
            </a:r>
            <a:r>
              <a:rPr lang="en-US" sz="2400" dirty="0" err="1" smtClean="0">
                <a:latin typeface="Calibri" panose="020F0502020204030204" pitchFamily="34" charset="0"/>
              </a:rPr>
              <a:t>parasitemia</a:t>
            </a:r>
            <a:r>
              <a:rPr lang="en-US" sz="2400" dirty="0" smtClean="0">
                <a:latin typeface="Calibri" panose="020F0502020204030204" pitchFamily="34" charset="0"/>
              </a:rPr>
              <a:t> or lymphadenopathy.</a:t>
            </a:r>
          </a:p>
          <a:p>
            <a:pPr lvl="1" algn="just" eaLnBrk="1" hangingPunct="1">
              <a:lnSpc>
                <a:spcPct val="150000"/>
              </a:lnSpc>
              <a:defRPr/>
            </a:pPr>
            <a:r>
              <a:rPr lang="en-US" sz="2400" dirty="0" smtClean="0">
                <a:latin typeface="Calibri" panose="020F0502020204030204" pitchFamily="34" charset="0"/>
              </a:rPr>
              <a:t>The double centrifugation technique is the most sensitive method to detect the trypanosomes.</a:t>
            </a:r>
          </a:p>
          <a:p>
            <a:pPr lvl="1" algn="just" eaLnBrk="1" hangingPunct="1">
              <a:lnSpc>
                <a:spcPct val="150000"/>
              </a:lnSpc>
              <a:defRPr/>
            </a:pPr>
            <a:r>
              <a:rPr lang="en-US" sz="2400" dirty="0" smtClean="0">
                <a:latin typeface="Calibri" panose="020F0502020204030204" pitchFamily="34" charset="0"/>
              </a:rPr>
              <a:t>Other CSF findings include elevated WBC count, elevated </a:t>
            </a:r>
            <a:r>
              <a:rPr lang="en-US" sz="2400" dirty="0" err="1" smtClean="0">
                <a:latin typeface="Calibri" panose="020F0502020204030204" pitchFamily="34" charset="0"/>
              </a:rPr>
              <a:t>IgM</a:t>
            </a:r>
            <a:r>
              <a:rPr lang="en-US" sz="2400" dirty="0" smtClean="0">
                <a:latin typeface="Calibri" panose="020F0502020204030204" pitchFamily="34" charset="0"/>
              </a:rPr>
              <a:t>, and elevated total protein levels.</a:t>
            </a:r>
          </a:p>
          <a:p>
            <a:pPr marL="0" indent="0" eaLnBrk="1" hangingPunct="1">
              <a:lnSpc>
                <a:spcPct val="150000"/>
              </a:lnSpc>
              <a:buFontTx/>
              <a:buNone/>
              <a:defRPr/>
            </a:pPr>
            <a:r>
              <a:rPr lang="en-US" sz="2800" dirty="0" smtClean="0"/>
              <a:t>Others testes </a:t>
            </a:r>
          </a:p>
          <a:p>
            <a:pPr lvl="1" eaLnBrk="1" hangingPunct="1">
              <a:lnSpc>
                <a:spcPct val="150000"/>
              </a:lnSpc>
              <a:defRPr/>
            </a:pPr>
            <a:r>
              <a:rPr lang="en-US" sz="2400" dirty="0" smtClean="0">
                <a:latin typeface="Calibri" panose="020F0502020204030204" pitchFamily="34" charset="0"/>
              </a:rPr>
              <a:t>Antibody detection in the CSF and  enzyme-linked immunoassay (ELISA), polymerase chain reaction (PCR).</a:t>
            </a:r>
          </a:p>
          <a:p>
            <a:pPr eaLnBrk="1" hangingPunct="1">
              <a:buFontTx/>
              <a:buNone/>
              <a:defRPr/>
            </a:pPr>
            <a:r>
              <a:rPr lang="en-US" sz="2800" dirty="0" smtClean="0"/>
              <a:t/>
            </a:r>
            <a:br>
              <a:rPr lang="en-US" sz="2800" dirty="0" smtClean="0"/>
            </a:br>
            <a:endParaRPr lang="en-US" sz="2800" dirty="0" smtClean="0"/>
          </a:p>
        </p:txBody>
      </p:sp>
      <p:sp>
        <p:nvSpPr>
          <p:cNvPr id="24474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0DADC9-6C49-4059-BEB5-7C8A89173EC9}" type="slidenum">
              <a:rPr lang="en-US" sz="1400" smtClean="0">
                <a:solidFill>
                  <a:srgbClr val="000000"/>
                </a:solidFill>
              </a:rPr>
              <a:pPr>
                <a:spcBef>
                  <a:spcPct val="0"/>
                </a:spcBef>
                <a:buFontTx/>
                <a:buNone/>
              </a:pPr>
              <a:t>185</a:t>
            </a:fld>
            <a:endParaRPr lang="en-US" sz="1400" smtClean="0">
              <a:solidFill>
                <a:srgbClr val="000000"/>
              </a:solidFill>
            </a:endParaRPr>
          </a:p>
        </p:txBody>
      </p:sp>
    </p:spTree>
    <p:extLst>
      <p:ext uri="{BB962C8B-B14F-4D97-AF65-F5344CB8AC3E}">
        <p14:creationId xmlns:p14="http://schemas.microsoft.com/office/powerpoint/2010/main" val="392792462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266700"/>
            <a:ext cx="89344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6ADC39B-2941-4449-8E84-892AD4863CC2}" type="slidenum">
              <a:rPr lang="en-US" sz="1400" smtClean="0">
                <a:solidFill>
                  <a:srgbClr val="000000"/>
                </a:solidFill>
              </a:rPr>
              <a:pPr>
                <a:spcBef>
                  <a:spcPct val="0"/>
                </a:spcBef>
                <a:buFontTx/>
                <a:buNone/>
              </a:pPr>
              <a:t>186</a:t>
            </a:fld>
            <a:endParaRPr lang="en-US" sz="1400" smtClean="0">
              <a:solidFill>
                <a:srgbClr val="000000"/>
              </a:solidFill>
            </a:endParaRPr>
          </a:p>
        </p:txBody>
      </p:sp>
    </p:spTree>
    <p:extLst>
      <p:ext uri="{BB962C8B-B14F-4D97-AF65-F5344CB8AC3E}">
        <p14:creationId xmlns:p14="http://schemas.microsoft.com/office/powerpoint/2010/main" val="1085339213"/>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pPr eaLnBrk="1" hangingPunct="1"/>
            <a:endParaRPr lang="en-US" smtClean="0"/>
          </a:p>
        </p:txBody>
      </p:sp>
      <p:pic>
        <p:nvPicPr>
          <p:cNvPr id="246787" name="Picture 5" descr="Trypansoma brucei sp in a thick blood sm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4343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8" name="Picture 7" descr="Trypanosoma brucei sp. in a thin blood smea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648200" y="0"/>
            <a:ext cx="4495800" cy="4953000"/>
          </a:xfrm>
          <a:noFill/>
        </p:spPr>
      </p:pic>
      <p:sp>
        <p:nvSpPr>
          <p:cNvPr id="246789" name="Rectangle 8"/>
          <p:cNvSpPr>
            <a:spLocks noChangeArrowheads="1"/>
          </p:cNvSpPr>
          <p:nvPr/>
        </p:nvSpPr>
        <p:spPr bwMode="auto">
          <a:xfrm>
            <a:off x="914400" y="5075238"/>
            <a:ext cx="7696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1800" b="1">
                <a:solidFill>
                  <a:srgbClr val="000000"/>
                </a:solidFill>
              </a:rPr>
              <a:t>A:</a:t>
            </a:r>
            <a:r>
              <a:rPr lang="en-US" sz="1800">
                <a:solidFill>
                  <a:srgbClr val="000000"/>
                </a:solidFill>
              </a:rPr>
              <a:t>  </a:t>
            </a:r>
            <a:r>
              <a:rPr lang="en-US" sz="1800" i="1">
                <a:solidFill>
                  <a:srgbClr val="000000"/>
                </a:solidFill>
              </a:rPr>
              <a:t>Trypansoma brucei</a:t>
            </a:r>
            <a:r>
              <a:rPr lang="en-US" sz="1800">
                <a:solidFill>
                  <a:srgbClr val="000000"/>
                </a:solidFill>
              </a:rPr>
              <a:t> sp. in thick blood smears stained with Giemsa.</a:t>
            </a:r>
            <a:br>
              <a:rPr lang="en-US" sz="1800">
                <a:solidFill>
                  <a:srgbClr val="000000"/>
                </a:solidFill>
              </a:rPr>
            </a:br>
            <a:r>
              <a:rPr lang="en-US" sz="1800" b="1">
                <a:solidFill>
                  <a:srgbClr val="000000"/>
                </a:solidFill>
              </a:rPr>
              <a:t>B:</a:t>
            </a:r>
            <a:r>
              <a:rPr lang="en-US" sz="1800">
                <a:solidFill>
                  <a:srgbClr val="000000"/>
                </a:solidFill>
              </a:rPr>
              <a:t> </a:t>
            </a:r>
            <a:r>
              <a:rPr lang="en-US" sz="1800" i="1">
                <a:solidFill>
                  <a:srgbClr val="000000"/>
                </a:solidFill>
              </a:rPr>
              <a:t>Trypanosoma brucei</a:t>
            </a:r>
            <a:r>
              <a:rPr lang="en-US" sz="1800">
                <a:solidFill>
                  <a:srgbClr val="000000"/>
                </a:solidFill>
              </a:rPr>
              <a:t> sp. in thin blood smears stained with Giemsa </a:t>
            </a:r>
          </a:p>
        </p:txBody>
      </p:sp>
      <p:sp>
        <p:nvSpPr>
          <p:cNvPr id="246790" name="Rectangle 9"/>
          <p:cNvSpPr>
            <a:spLocks noChangeArrowheads="1"/>
          </p:cNvSpPr>
          <p:nvPr/>
        </p:nvSpPr>
        <p:spPr bwMode="auto">
          <a:xfrm>
            <a:off x="2362200" y="3810000"/>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1800" b="1">
                <a:solidFill>
                  <a:srgbClr val="000000"/>
                </a:solidFill>
              </a:rPr>
              <a:t>A</a:t>
            </a:r>
          </a:p>
        </p:txBody>
      </p:sp>
      <p:sp>
        <p:nvSpPr>
          <p:cNvPr id="246791" name="Rectangle 10"/>
          <p:cNvSpPr>
            <a:spLocks noChangeArrowheads="1"/>
          </p:cNvSpPr>
          <p:nvPr/>
        </p:nvSpPr>
        <p:spPr bwMode="auto">
          <a:xfrm>
            <a:off x="5715000" y="3886200"/>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1800" b="1">
                <a:solidFill>
                  <a:srgbClr val="000000"/>
                </a:solidFill>
              </a:rPr>
              <a:t>B</a:t>
            </a:r>
          </a:p>
        </p:txBody>
      </p:sp>
      <p:sp>
        <p:nvSpPr>
          <p:cNvPr id="2467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C07B753-EC90-4EDF-935B-B5085F759400}" type="slidenum">
              <a:rPr lang="en-US" sz="1400" smtClean="0">
                <a:solidFill>
                  <a:srgbClr val="000000"/>
                </a:solidFill>
              </a:rPr>
              <a:pPr>
                <a:spcBef>
                  <a:spcPct val="0"/>
                </a:spcBef>
                <a:buFontTx/>
                <a:buNone/>
              </a:pPr>
              <a:t>187</a:t>
            </a:fld>
            <a:endParaRPr lang="en-US" sz="1400" smtClean="0">
              <a:solidFill>
                <a:srgbClr val="000000"/>
              </a:solidFill>
            </a:endParaRPr>
          </a:p>
        </p:txBody>
      </p:sp>
    </p:spTree>
    <p:extLst>
      <p:ext uri="{BB962C8B-B14F-4D97-AF65-F5344CB8AC3E}">
        <p14:creationId xmlns:p14="http://schemas.microsoft.com/office/powerpoint/2010/main" val="124273170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pPr eaLnBrk="1" hangingPunct="1"/>
            <a:endParaRPr lang="en-US" smtClean="0"/>
          </a:p>
        </p:txBody>
      </p:sp>
      <p:pic>
        <p:nvPicPr>
          <p:cNvPr id="247811" name="Picture 4" descr="Trypansoma brucei sp in a thin blood smea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800600" y="0"/>
            <a:ext cx="4343400" cy="4343400"/>
          </a:xfrm>
          <a:noFill/>
        </p:spPr>
      </p:pic>
      <p:pic>
        <p:nvPicPr>
          <p:cNvPr id="247812" name="Picture 5" descr="Trypansoma brucei sp in a thin blood smear, divi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3" name="Rectangle 6"/>
          <p:cNvSpPr>
            <a:spLocks noChangeArrowheads="1"/>
          </p:cNvSpPr>
          <p:nvPr/>
        </p:nvSpPr>
        <p:spPr bwMode="auto">
          <a:xfrm>
            <a:off x="685800" y="4724400"/>
            <a:ext cx="803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1800" b="1">
                <a:solidFill>
                  <a:srgbClr val="000000"/>
                </a:solidFill>
              </a:rPr>
              <a:t>C:</a:t>
            </a:r>
            <a:r>
              <a:rPr lang="en-US" sz="1800">
                <a:solidFill>
                  <a:srgbClr val="000000"/>
                </a:solidFill>
              </a:rPr>
              <a:t> </a:t>
            </a:r>
            <a:r>
              <a:rPr lang="en-US" sz="1800" i="1">
                <a:solidFill>
                  <a:srgbClr val="000000"/>
                </a:solidFill>
              </a:rPr>
              <a:t>Trypanosoma brucei</a:t>
            </a:r>
            <a:r>
              <a:rPr lang="en-US" sz="1800">
                <a:solidFill>
                  <a:srgbClr val="000000"/>
                </a:solidFill>
              </a:rPr>
              <a:t> sp. in thin blood smears stained with Wright-Giemsa. </a:t>
            </a:r>
            <a:br>
              <a:rPr lang="en-US" sz="1800">
                <a:solidFill>
                  <a:srgbClr val="000000"/>
                </a:solidFill>
              </a:rPr>
            </a:br>
            <a:r>
              <a:rPr lang="en-US" sz="1800" b="1">
                <a:solidFill>
                  <a:srgbClr val="000000"/>
                </a:solidFill>
              </a:rPr>
              <a:t>D:</a:t>
            </a:r>
            <a:r>
              <a:rPr lang="en-US" sz="1800">
                <a:solidFill>
                  <a:srgbClr val="000000"/>
                </a:solidFill>
              </a:rPr>
              <a:t> </a:t>
            </a:r>
            <a:r>
              <a:rPr lang="en-US" sz="1800" i="1">
                <a:solidFill>
                  <a:srgbClr val="000000"/>
                </a:solidFill>
              </a:rPr>
              <a:t>Trypanosoma brucei</a:t>
            </a:r>
            <a:r>
              <a:rPr lang="en-US" sz="1800">
                <a:solidFill>
                  <a:srgbClr val="000000"/>
                </a:solidFill>
              </a:rPr>
              <a:t> sp. in a thin blood smear stained with Giemsa </a:t>
            </a:r>
          </a:p>
        </p:txBody>
      </p:sp>
      <p:sp>
        <p:nvSpPr>
          <p:cNvPr id="24781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C30FFC-9CC6-43BE-B29C-DB3A40985A31}" type="slidenum">
              <a:rPr lang="en-US" sz="1400" smtClean="0">
                <a:solidFill>
                  <a:srgbClr val="000000"/>
                </a:solidFill>
              </a:rPr>
              <a:pPr>
                <a:spcBef>
                  <a:spcPct val="0"/>
                </a:spcBef>
                <a:buFontTx/>
                <a:buNone/>
              </a:pPr>
              <a:t>188</a:t>
            </a:fld>
            <a:endParaRPr lang="en-US" sz="1400" smtClean="0">
              <a:solidFill>
                <a:srgbClr val="000000"/>
              </a:solidFill>
            </a:endParaRPr>
          </a:p>
        </p:txBody>
      </p:sp>
    </p:spTree>
    <p:extLst>
      <p:ext uri="{BB962C8B-B14F-4D97-AF65-F5344CB8AC3E}">
        <p14:creationId xmlns:p14="http://schemas.microsoft.com/office/powerpoint/2010/main" val="31934917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28575"/>
            <a:ext cx="9096375"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B9DA644-CB8D-41D9-9AC8-198B56AAA79D}" type="slidenum">
              <a:rPr lang="en-US" sz="1400" smtClean="0">
                <a:solidFill>
                  <a:srgbClr val="000000"/>
                </a:solidFill>
              </a:rPr>
              <a:pPr>
                <a:spcBef>
                  <a:spcPct val="0"/>
                </a:spcBef>
                <a:buFontTx/>
                <a:buNone/>
              </a:pPr>
              <a:t>189</a:t>
            </a:fld>
            <a:endParaRPr lang="en-US" sz="1400" smtClean="0">
              <a:solidFill>
                <a:srgbClr val="000000"/>
              </a:solidFill>
            </a:endParaRPr>
          </a:p>
        </p:txBody>
      </p:sp>
    </p:spTree>
    <p:extLst>
      <p:ext uri="{BB962C8B-B14F-4D97-AF65-F5344CB8AC3E}">
        <p14:creationId xmlns:p14="http://schemas.microsoft.com/office/powerpoint/2010/main" val="31373971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z="3600" smtClean="0"/>
              <a:t>Examination of stool for trophpzoites</a:t>
            </a:r>
          </a:p>
        </p:txBody>
      </p:sp>
      <p:sp>
        <p:nvSpPr>
          <p:cNvPr id="38915" name="Rectangle 3"/>
          <p:cNvSpPr>
            <a:spLocks noGrp="1" noChangeArrowheads="1"/>
          </p:cNvSpPr>
          <p:nvPr>
            <p:ph type="body" idx="1"/>
          </p:nvPr>
        </p:nvSpPr>
        <p:spPr/>
        <p:txBody>
          <a:bodyPr/>
          <a:lstStyle/>
          <a:p>
            <a:pPr eaLnBrk="1" hangingPunct="1"/>
            <a:r>
              <a:rPr lang="en-US" sz="2800" smtClean="0"/>
              <a:t>Make a thin preparation of faeces</a:t>
            </a:r>
          </a:p>
          <a:p>
            <a:pPr eaLnBrk="1" hangingPunct="1"/>
            <a:r>
              <a:rPr lang="en-US" sz="2800" smtClean="0"/>
              <a:t>Examine with 1</a:t>
            </a:r>
            <a:r>
              <a:rPr lang="en-US" sz="2800" baseline="30000" smtClean="0"/>
              <a:t>st</a:t>
            </a:r>
            <a:r>
              <a:rPr lang="en-US" sz="2800" smtClean="0"/>
              <a:t> -10X, then with 40X</a:t>
            </a:r>
          </a:p>
          <a:p>
            <a:pPr eaLnBrk="1" hangingPunct="1"/>
            <a:r>
              <a:rPr lang="en-US" sz="2800" smtClean="0"/>
              <a:t>Detect motile flagellates</a:t>
            </a:r>
          </a:p>
          <a:p>
            <a:pPr eaLnBrk="1" hangingPunct="1"/>
            <a:r>
              <a:rPr lang="en-US" sz="2800" smtClean="0"/>
              <a:t>Confirm the identity in stained preparation using fields modified thin film staining technique</a:t>
            </a:r>
          </a:p>
          <a:p>
            <a:pPr eaLnBrk="1" hangingPunct="1"/>
            <a:r>
              <a:rPr lang="en-US" sz="2800" smtClean="0"/>
              <a:t>if Girdiasis is suspected and no flagellates are found in wet mount, always do stained preparation</a:t>
            </a:r>
          </a:p>
        </p:txBody>
      </p:sp>
      <p:sp>
        <p:nvSpPr>
          <p:cNvPr id="2" name="Date Placeholder 1"/>
          <p:cNvSpPr>
            <a:spLocks noGrp="1"/>
          </p:cNvSpPr>
          <p:nvPr>
            <p:ph type="dt" sz="half" idx="10"/>
          </p:nvPr>
        </p:nvSpPr>
        <p:spPr/>
        <p:txBody>
          <a:bodyPr/>
          <a:lstStyle/>
          <a:p>
            <a:pPr>
              <a:defRPr/>
            </a:pPr>
            <a:fld id="{A5217403-B834-4A2E-9DE1-781A08720FF7}"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A9CFA035-165C-470B-AB5D-96CED3BACFD0}" type="slidenum">
              <a:rPr lang="en-US">
                <a:solidFill>
                  <a:srgbClr val="000000"/>
                </a:solidFill>
              </a:rPr>
              <a:pPr>
                <a:defRPr/>
              </a:pPr>
              <a:t>19</a:t>
            </a:fld>
            <a:endParaRPr lang="en-US">
              <a:solidFill>
                <a:srgbClr val="000000"/>
              </a:solidFill>
            </a:endParaRPr>
          </a:p>
        </p:txBody>
      </p:sp>
    </p:spTree>
    <p:extLst>
      <p:ext uri="{BB962C8B-B14F-4D97-AF65-F5344CB8AC3E}">
        <p14:creationId xmlns:p14="http://schemas.microsoft.com/office/powerpoint/2010/main" val="155166830"/>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3"/>
          <p:cNvSpPr>
            <a:spLocks noGrp="1" noChangeArrowheads="1"/>
          </p:cNvSpPr>
          <p:nvPr>
            <p:ph type="body" idx="1"/>
          </p:nvPr>
        </p:nvSpPr>
        <p:spPr>
          <a:xfrm>
            <a:off x="0" y="381000"/>
            <a:ext cx="8686800" cy="5745163"/>
          </a:xfrm>
        </p:spPr>
        <p:txBody>
          <a:bodyPr/>
          <a:lstStyle/>
          <a:p>
            <a:pPr algn="just" eaLnBrk="1" hangingPunct="1">
              <a:buFont typeface="Wingdings" panose="05000000000000000000" pitchFamily="2" charset="2"/>
              <a:buChar char="v"/>
            </a:pPr>
            <a:r>
              <a:rPr lang="en-US" sz="2800" smtClean="0">
                <a:latin typeface="Calibri" panose="020F0502020204030204" pitchFamily="34" charset="0"/>
              </a:rPr>
              <a:t>General</a:t>
            </a:r>
          </a:p>
          <a:p>
            <a:pPr lvl="1" algn="just" eaLnBrk="1" hangingPunct="1">
              <a:lnSpc>
                <a:spcPct val="150000"/>
              </a:lnSpc>
            </a:pPr>
            <a:r>
              <a:rPr lang="en-US" sz="2400" smtClean="0">
                <a:latin typeface="Calibri" panose="020F0502020204030204" pitchFamily="34" charset="0"/>
              </a:rPr>
              <a:t>In African trypanosomiasis, the most significant abnormalities are </a:t>
            </a:r>
            <a:r>
              <a:rPr lang="en-US" sz="2400" b="1" smtClean="0">
                <a:latin typeface="Calibri" panose="020F0502020204030204" pitchFamily="34" charset="0"/>
              </a:rPr>
              <a:t>anemia</a:t>
            </a:r>
            <a:r>
              <a:rPr lang="en-US" sz="2400" smtClean="0">
                <a:latin typeface="Calibri" panose="020F0502020204030204" pitchFamily="34" charset="0"/>
              </a:rPr>
              <a:t>, </a:t>
            </a:r>
            <a:r>
              <a:rPr lang="en-US" sz="2400" b="1" smtClean="0">
                <a:latin typeface="Calibri" panose="020F0502020204030204" pitchFamily="34" charset="0"/>
              </a:rPr>
              <a:t>hypergammaglobulinemia</a:t>
            </a:r>
            <a:r>
              <a:rPr lang="en-US" sz="2400" smtClean="0">
                <a:latin typeface="Calibri" panose="020F0502020204030204" pitchFamily="34" charset="0"/>
              </a:rPr>
              <a:t>, elevated erythrocyte sedimentation rate (ESR), </a:t>
            </a:r>
            <a:r>
              <a:rPr lang="en-US" sz="2400" b="1" smtClean="0">
                <a:latin typeface="Calibri" panose="020F0502020204030204" pitchFamily="34" charset="0"/>
              </a:rPr>
              <a:t>thrombocytopenia</a:t>
            </a:r>
            <a:r>
              <a:rPr lang="en-US" sz="2400" smtClean="0">
                <a:latin typeface="Calibri" panose="020F0502020204030204" pitchFamily="34" charset="0"/>
              </a:rPr>
              <a:t>, and hypoalbuminemia, but not eosinophilia or abnormal liver function.</a:t>
            </a:r>
          </a:p>
          <a:p>
            <a:pPr lvl="1" algn="just" eaLnBrk="1" hangingPunct="1">
              <a:lnSpc>
                <a:spcPct val="150000"/>
              </a:lnSpc>
            </a:pPr>
            <a:r>
              <a:rPr lang="en-US" sz="2400" smtClean="0">
                <a:latin typeface="Calibri" panose="020F0502020204030204" pitchFamily="34" charset="0"/>
              </a:rPr>
              <a:t>In the West African form of the disease, the total immunoglobulin M (IgM) level is notably higher in blood and CSF (along with high CSF protein).</a:t>
            </a:r>
          </a:p>
        </p:txBody>
      </p:sp>
      <p:sp>
        <p:nvSpPr>
          <p:cNvPr id="24985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29AEC0-7838-4B3F-8B81-78C54F072023}" type="slidenum">
              <a:rPr lang="en-US" sz="1400" smtClean="0">
                <a:solidFill>
                  <a:srgbClr val="000000"/>
                </a:solidFill>
              </a:rPr>
              <a:pPr>
                <a:spcBef>
                  <a:spcPct val="0"/>
                </a:spcBef>
                <a:buFontTx/>
                <a:buNone/>
              </a:pPr>
              <a:t>190</a:t>
            </a:fld>
            <a:endParaRPr lang="en-US" sz="1400" smtClean="0">
              <a:solidFill>
                <a:srgbClr val="000000"/>
              </a:solidFill>
            </a:endParaRPr>
          </a:p>
        </p:txBody>
      </p:sp>
    </p:spTree>
    <p:extLst>
      <p:ext uri="{BB962C8B-B14F-4D97-AF65-F5344CB8AC3E}">
        <p14:creationId xmlns:p14="http://schemas.microsoft.com/office/powerpoint/2010/main" val="2729022910"/>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p:cNvSpPr>
            <a:spLocks noGrp="1"/>
          </p:cNvSpPr>
          <p:nvPr>
            <p:ph type="title"/>
          </p:nvPr>
        </p:nvSpPr>
        <p:spPr/>
        <p:txBody>
          <a:bodyPr/>
          <a:lstStyle/>
          <a:p>
            <a:r>
              <a:rPr lang="en-US" b="1" smtClean="0"/>
              <a:t>Treatment</a:t>
            </a:r>
            <a:endParaRPr lang="en-US" smtClean="0"/>
          </a:p>
        </p:txBody>
      </p:sp>
      <p:sp>
        <p:nvSpPr>
          <p:cNvPr id="250883" name="Content Placeholder 2"/>
          <p:cNvSpPr>
            <a:spLocks noGrp="1"/>
          </p:cNvSpPr>
          <p:nvPr>
            <p:ph idx="1"/>
          </p:nvPr>
        </p:nvSpPr>
        <p:spPr/>
        <p:txBody>
          <a:bodyPr/>
          <a:lstStyle/>
          <a:p>
            <a:pPr marL="0" indent="0">
              <a:buFontTx/>
              <a:buNone/>
            </a:pPr>
            <a:r>
              <a:rPr lang="en-US" sz="3600" smtClean="0"/>
              <a:t/>
            </a:r>
            <a:br>
              <a:rPr lang="en-US" sz="3600" smtClean="0"/>
            </a:br>
            <a:r>
              <a:rPr lang="en-US" smtClean="0">
                <a:solidFill>
                  <a:srgbClr val="FF0000"/>
                </a:solidFill>
              </a:rPr>
              <a:t>Suramin</a:t>
            </a:r>
            <a:r>
              <a:rPr lang="en-US" smtClean="0"/>
              <a:t> and </a:t>
            </a:r>
            <a:r>
              <a:rPr lang="en-US" smtClean="0">
                <a:solidFill>
                  <a:srgbClr val="FF0000"/>
                </a:solidFill>
              </a:rPr>
              <a:t>pentamidine</a:t>
            </a:r>
            <a:r>
              <a:rPr lang="en-US" smtClean="0"/>
              <a:t> are the recommend drugs during the acute stage without CNS involvement, </a:t>
            </a:r>
            <a:br>
              <a:rPr lang="en-US" smtClean="0"/>
            </a:br>
            <a:r>
              <a:rPr lang="en-US" smtClean="0"/>
              <a:t/>
            </a:r>
            <a:br>
              <a:rPr lang="en-US" smtClean="0"/>
            </a:br>
            <a:r>
              <a:rPr lang="en-US" smtClean="0"/>
              <a:t>whereas </a:t>
            </a:r>
            <a:r>
              <a:rPr lang="en-US" smtClean="0">
                <a:solidFill>
                  <a:srgbClr val="FF0000"/>
                </a:solidFill>
              </a:rPr>
              <a:t>melarsoprol </a:t>
            </a:r>
            <a:r>
              <a:rPr lang="en-US" smtClean="0"/>
              <a:t>or </a:t>
            </a:r>
            <a:r>
              <a:rPr lang="en-US" smtClean="0">
                <a:solidFill>
                  <a:srgbClr val="FF0000"/>
                </a:solidFill>
              </a:rPr>
              <a:t>eflornithine</a:t>
            </a:r>
            <a:r>
              <a:rPr lang="en-US" smtClean="0"/>
              <a:t> are recommend if the CNS is involved. </a:t>
            </a:r>
            <a:br>
              <a:rPr lang="en-US" smtClean="0"/>
            </a:br>
            <a:endParaRPr lang="en-US" smtClean="0"/>
          </a:p>
        </p:txBody>
      </p:sp>
      <p:sp>
        <p:nvSpPr>
          <p:cNvPr id="25088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E22CFB-6D3A-4AB1-A8E3-DD77FAD4C1E1}" type="slidenum">
              <a:rPr lang="en-US" smtClean="0">
                <a:solidFill>
                  <a:srgbClr val="000000"/>
                </a:solidFill>
              </a:rPr>
              <a:pPr/>
              <a:t>191</a:t>
            </a:fld>
            <a:endParaRPr lang="en-US" smtClean="0">
              <a:solidFill>
                <a:srgbClr val="000000"/>
              </a:solidFill>
            </a:endParaRPr>
          </a:p>
        </p:txBody>
      </p:sp>
    </p:spTree>
    <p:extLst>
      <p:ext uri="{BB962C8B-B14F-4D97-AF65-F5344CB8AC3E}">
        <p14:creationId xmlns:p14="http://schemas.microsoft.com/office/powerpoint/2010/main" val="208413346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423863"/>
            <a:ext cx="8572500"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761E86B-52E8-4A3E-BE07-E2F21B24CAED}" type="slidenum">
              <a:rPr lang="en-US" sz="1400" smtClean="0">
                <a:solidFill>
                  <a:srgbClr val="000000"/>
                </a:solidFill>
              </a:rPr>
              <a:pPr>
                <a:spcBef>
                  <a:spcPct val="0"/>
                </a:spcBef>
                <a:buFontTx/>
                <a:buNone/>
              </a:pPr>
              <a:t>192</a:t>
            </a:fld>
            <a:endParaRPr lang="en-US" sz="1400" smtClean="0">
              <a:solidFill>
                <a:srgbClr val="000000"/>
              </a:solidFill>
            </a:endParaRPr>
          </a:p>
        </p:txBody>
      </p:sp>
    </p:spTree>
    <p:extLst>
      <p:ext uri="{BB962C8B-B14F-4D97-AF65-F5344CB8AC3E}">
        <p14:creationId xmlns:p14="http://schemas.microsoft.com/office/powerpoint/2010/main" val="8772924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66688"/>
            <a:ext cx="866775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7CF1835-AD69-47A1-8E56-A39FE67FEBFC}" type="slidenum">
              <a:rPr lang="en-US" sz="1400" smtClean="0">
                <a:solidFill>
                  <a:srgbClr val="000000"/>
                </a:solidFill>
              </a:rPr>
              <a:pPr>
                <a:spcBef>
                  <a:spcPct val="0"/>
                </a:spcBef>
                <a:buFontTx/>
                <a:buNone/>
              </a:pPr>
              <a:t>193</a:t>
            </a:fld>
            <a:endParaRPr lang="en-US" sz="1400" smtClean="0">
              <a:solidFill>
                <a:srgbClr val="000000"/>
              </a:solidFill>
            </a:endParaRPr>
          </a:p>
        </p:txBody>
      </p:sp>
    </p:spTree>
    <p:extLst>
      <p:ext uri="{BB962C8B-B14F-4D97-AF65-F5344CB8AC3E}">
        <p14:creationId xmlns:p14="http://schemas.microsoft.com/office/powerpoint/2010/main" val="1671776351"/>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pPr eaLnBrk="1" hangingPunct="1"/>
            <a:r>
              <a:rPr lang="en-US" sz="2800" b="1" smtClean="0">
                <a:solidFill>
                  <a:srgbClr val="C00000"/>
                </a:solidFill>
                <a:latin typeface="Tahoma" panose="020B0604030504040204" pitchFamily="34" charset="0"/>
                <a:cs typeface="Tahoma" panose="020B0604030504040204" pitchFamily="34" charset="0"/>
              </a:rPr>
              <a:t>Human African Trypanosomiasis, Summury </a:t>
            </a:r>
          </a:p>
        </p:txBody>
      </p:sp>
      <p:sp>
        <p:nvSpPr>
          <p:cNvPr id="253955" name="Text Box 3"/>
          <p:cNvSpPr txBox="1">
            <a:spLocks noChangeArrowheads="1"/>
          </p:cNvSpPr>
          <p:nvPr/>
        </p:nvSpPr>
        <p:spPr bwMode="auto">
          <a:xfrm>
            <a:off x="304800" y="1524000"/>
            <a:ext cx="83820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200" b="1">
                <a:solidFill>
                  <a:srgbClr val="FFFFFF"/>
                </a:solidFill>
              </a:rPr>
              <a:t>		   </a:t>
            </a:r>
            <a:r>
              <a:rPr lang="en-US" sz="2200" b="1" u="sng">
                <a:solidFill>
                  <a:srgbClr val="000000"/>
                </a:solidFill>
              </a:rPr>
              <a:t>West African</a:t>
            </a:r>
            <a:r>
              <a:rPr lang="en-US" sz="2200" b="1">
                <a:solidFill>
                  <a:srgbClr val="3333CC"/>
                </a:solidFill>
              </a:rPr>
              <a:t>	   </a:t>
            </a:r>
            <a:r>
              <a:rPr lang="en-US" sz="2200" b="1" u="sng">
                <a:solidFill>
                  <a:srgbClr val="000000"/>
                </a:solidFill>
              </a:rPr>
              <a:t>East African</a:t>
            </a:r>
            <a:endParaRPr lang="en-US" sz="2200" b="1">
              <a:solidFill>
                <a:srgbClr val="000000"/>
              </a:solidFill>
            </a:endParaRPr>
          </a:p>
          <a:p>
            <a:pPr>
              <a:spcBef>
                <a:spcPct val="0"/>
              </a:spcBef>
              <a:buFontTx/>
              <a:buNone/>
            </a:pPr>
            <a:endParaRPr lang="en-US" sz="2200" b="1">
              <a:solidFill>
                <a:srgbClr val="3333CC"/>
              </a:solidFill>
            </a:endParaRPr>
          </a:p>
          <a:p>
            <a:pPr>
              <a:spcBef>
                <a:spcPct val="0"/>
              </a:spcBef>
              <a:buFontTx/>
              <a:buNone/>
            </a:pPr>
            <a:r>
              <a:rPr lang="en-US" sz="2200" b="1">
                <a:solidFill>
                  <a:srgbClr val="3333CC"/>
                </a:solidFill>
              </a:rPr>
              <a:t>Agent:		</a:t>
            </a:r>
            <a:r>
              <a:rPr lang="en-US" sz="2200" b="1" i="1">
                <a:solidFill>
                  <a:srgbClr val="FF0000"/>
                </a:solidFill>
              </a:rPr>
              <a:t>T. brucei gambiense	  T. brucei rhodesiense</a:t>
            </a:r>
            <a:endParaRPr lang="en-US" sz="2200" b="1">
              <a:solidFill>
                <a:srgbClr val="FF0000"/>
              </a:solidFill>
            </a:endParaRPr>
          </a:p>
          <a:p>
            <a:pPr>
              <a:spcBef>
                <a:spcPct val="0"/>
              </a:spcBef>
              <a:buFontTx/>
              <a:buNone/>
            </a:pPr>
            <a:r>
              <a:rPr lang="en-US" sz="2200" b="1">
                <a:solidFill>
                  <a:srgbClr val="3333CC"/>
                </a:solidFill>
              </a:rPr>
              <a:t>Vector:	 </a:t>
            </a:r>
            <a:r>
              <a:rPr lang="en-US" sz="2200" b="1">
                <a:solidFill>
                  <a:srgbClr val="3333CC"/>
                </a:solidFill>
                <a:latin typeface="Tahoma" panose="020B0604030504040204" pitchFamily="34" charset="0"/>
                <a:cs typeface="Tahoma" panose="020B0604030504040204" pitchFamily="34" charset="0"/>
              </a:rPr>
              <a:t>Riverine tsetse fly	  savanna tsetse fly</a:t>
            </a:r>
          </a:p>
          <a:p>
            <a:pPr>
              <a:spcBef>
                <a:spcPct val="0"/>
              </a:spcBef>
              <a:buFontTx/>
              <a:buNone/>
            </a:pPr>
            <a:r>
              <a:rPr lang="en-US" sz="2200" b="1">
                <a:solidFill>
                  <a:srgbClr val="3333CC"/>
                </a:solidFill>
                <a:latin typeface="Tahoma" panose="020B0604030504040204" pitchFamily="34" charset="0"/>
                <a:cs typeface="Tahoma" panose="020B0604030504040204" pitchFamily="34" charset="0"/>
              </a:rPr>
              <a:t>Distribution:	west/central africa	  east/south africa</a:t>
            </a:r>
          </a:p>
          <a:p>
            <a:pPr>
              <a:spcBef>
                <a:spcPct val="0"/>
              </a:spcBef>
              <a:buFontTx/>
              <a:buNone/>
            </a:pPr>
            <a:r>
              <a:rPr lang="en-US" sz="2200" b="1">
                <a:solidFill>
                  <a:srgbClr val="3333CC"/>
                </a:solidFill>
                <a:latin typeface="Tahoma" panose="020B0604030504040204" pitchFamily="34" charset="0"/>
                <a:cs typeface="Tahoma" panose="020B0604030504040204" pitchFamily="34" charset="0"/>
              </a:rPr>
              <a:t>Reservoir:	human		  antelope/cattle</a:t>
            </a:r>
          </a:p>
          <a:p>
            <a:pPr>
              <a:spcBef>
                <a:spcPct val="0"/>
              </a:spcBef>
              <a:buFontTx/>
              <a:buNone/>
            </a:pPr>
            <a:r>
              <a:rPr lang="en-US" sz="2200" b="1">
                <a:solidFill>
                  <a:srgbClr val="3333CC"/>
                </a:solidFill>
                <a:latin typeface="Tahoma" panose="020B0604030504040204" pitchFamily="34" charset="0"/>
                <a:cs typeface="Tahoma" panose="020B0604030504040204" pitchFamily="34" charset="0"/>
              </a:rPr>
              <a:t>Disease:	chronic (years)	  rapid progression: 1-4 weeks </a:t>
            </a:r>
          </a:p>
          <a:p>
            <a:pPr>
              <a:spcBef>
                <a:spcPct val="0"/>
              </a:spcBef>
              <a:buFontTx/>
              <a:buNone/>
            </a:pPr>
            <a:r>
              <a:rPr lang="en-US" sz="2200" b="1">
                <a:solidFill>
                  <a:srgbClr val="3333CC"/>
                </a:solidFill>
                <a:latin typeface="Tahoma" panose="020B0604030504040204" pitchFamily="34" charset="0"/>
                <a:cs typeface="Tahoma" panose="020B0604030504040204" pitchFamily="34" charset="0"/>
              </a:rPr>
              <a:t>Mortality:	70%			  100%</a:t>
            </a:r>
          </a:p>
          <a:p>
            <a:pPr>
              <a:spcBef>
                <a:spcPct val="0"/>
              </a:spcBef>
              <a:buFontTx/>
              <a:buNone/>
            </a:pPr>
            <a:r>
              <a:rPr lang="en-US" sz="2200" b="1">
                <a:solidFill>
                  <a:srgbClr val="3333CC"/>
                </a:solidFill>
                <a:latin typeface="Tahoma" panose="020B0604030504040204" pitchFamily="34" charset="0"/>
                <a:cs typeface="Tahoma" panose="020B0604030504040204" pitchFamily="34" charset="0"/>
              </a:rPr>
              <a:t>At risk:	rural persons             rural, visitors to game  </a:t>
            </a:r>
          </a:p>
          <a:p>
            <a:pPr>
              <a:spcBef>
                <a:spcPct val="0"/>
              </a:spcBef>
              <a:buFontTx/>
              <a:buNone/>
            </a:pPr>
            <a:r>
              <a:rPr lang="en-US" sz="2200" b="1">
                <a:solidFill>
                  <a:srgbClr val="3333CC"/>
                </a:solidFill>
                <a:latin typeface="Tahoma" panose="020B0604030504040204" pitchFamily="34" charset="0"/>
                <a:cs typeface="Tahoma" panose="020B0604030504040204" pitchFamily="34" charset="0"/>
              </a:rPr>
              <a:t>                                                          reserves        </a:t>
            </a:r>
          </a:p>
        </p:txBody>
      </p:sp>
      <p:sp>
        <p:nvSpPr>
          <p:cNvPr id="25395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9F309F-B8A1-4772-B9E2-A084DD53A64F}" type="slidenum">
              <a:rPr lang="en-US" sz="1400" smtClean="0">
                <a:solidFill>
                  <a:srgbClr val="000000"/>
                </a:solidFill>
              </a:rPr>
              <a:pPr>
                <a:spcBef>
                  <a:spcPct val="0"/>
                </a:spcBef>
                <a:buFontTx/>
                <a:buNone/>
              </a:pPr>
              <a:t>194</a:t>
            </a:fld>
            <a:endParaRPr lang="en-US" sz="1400" smtClean="0">
              <a:solidFill>
                <a:srgbClr val="000000"/>
              </a:solidFill>
            </a:endParaRPr>
          </a:p>
        </p:txBody>
      </p:sp>
    </p:spTree>
    <p:extLst>
      <p:ext uri="{BB962C8B-B14F-4D97-AF65-F5344CB8AC3E}">
        <p14:creationId xmlns:p14="http://schemas.microsoft.com/office/powerpoint/2010/main" val="3105446182"/>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3"/>
          <p:cNvSpPr>
            <a:spLocks noGrp="1"/>
          </p:cNvSpPr>
          <p:nvPr>
            <p:ph type="ctrTitle"/>
          </p:nvPr>
        </p:nvSpPr>
        <p:spPr>
          <a:xfrm>
            <a:off x="1219200" y="2514600"/>
            <a:ext cx="7620000" cy="1470025"/>
          </a:xfrm>
        </p:spPr>
        <p:txBody>
          <a:bodyPr/>
          <a:lstStyle/>
          <a:p>
            <a:pPr marL="342900" indent="-342900" eaLnBrk="1" hangingPunct="1">
              <a:defRPr/>
            </a:pPr>
            <a:r>
              <a:rPr lang="en-US" sz="3200" dirty="0" smtClean="0">
                <a:solidFill>
                  <a:schemeClr val="accent1">
                    <a:lumMod val="10000"/>
                  </a:schemeClr>
                </a:solidFill>
                <a:latin typeface="+mn-lt"/>
                <a:cs typeface="Tahoma" pitchFamily="34" charset="0"/>
              </a:rPr>
              <a:t>American  Trypanosomiasis</a:t>
            </a:r>
            <a:br>
              <a:rPr lang="en-US" sz="3200" dirty="0" smtClean="0">
                <a:solidFill>
                  <a:schemeClr val="accent1">
                    <a:lumMod val="10000"/>
                  </a:schemeClr>
                </a:solidFill>
                <a:latin typeface="+mn-lt"/>
                <a:cs typeface="Tahoma" pitchFamily="34" charset="0"/>
              </a:rPr>
            </a:br>
            <a:endParaRPr lang="en-US" sz="3200" dirty="0" smtClean="0">
              <a:solidFill>
                <a:schemeClr val="accent1">
                  <a:lumMod val="10000"/>
                </a:schemeClr>
              </a:solidFill>
              <a:latin typeface="+mn-lt"/>
            </a:endParaRPr>
          </a:p>
        </p:txBody>
      </p:sp>
      <p:sp>
        <p:nvSpPr>
          <p:cNvPr id="25497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1CE64E3-8810-441E-91AB-C9177F3D77A6}" type="slidenum">
              <a:rPr lang="en-US" sz="1400" smtClean="0">
                <a:solidFill>
                  <a:srgbClr val="000000"/>
                </a:solidFill>
              </a:rPr>
              <a:pPr>
                <a:spcBef>
                  <a:spcPct val="0"/>
                </a:spcBef>
                <a:buFontTx/>
                <a:buNone/>
              </a:pPr>
              <a:t>195</a:t>
            </a:fld>
            <a:endParaRPr lang="en-US" sz="1400" smtClean="0">
              <a:solidFill>
                <a:srgbClr val="000000"/>
              </a:solidFill>
            </a:endParaRPr>
          </a:p>
        </p:txBody>
      </p:sp>
    </p:spTree>
    <p:extLst>
      <p:ext uri="{BB962C8B-B14F-4D97-AF65-F5344CB8AC3E}">
        <p14:creationId xmlns:p14="http://schemas.microsoft.com/office/powerpoint/2010/main" val="2471488364"/>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228600" y="1295400"/>
            <a:ext cx="8229600" cy="533400"/>
          </a:xfrm>
        </p:spPr>
        <p:txBody>
          <a:bodyPr>
            <a:normAutofit fontScale="90000"/>
          </a:bodyPr>
          <a:lstStyle/>
          <a:p>
            <a:pPr>
              <a:defRPr/>
            </a:pPr>
            <a:r>
              <a:rPr lang="en-US" sz="2400" i="1" dirty="0" smtClean="0">
                <a:latin typeface="+mn-lt"/>
                <a:cs typeface="Tahoma" pitchFamily="34" charset="0"/>
              </a:rPr>
              <a:t/>
            </a:r>
            <a:br>
              <a:rPr lang="en-US" sz="2400" i="1" dirty="0" smtClean="0">
                <a:latin typeface="+mn-lt"/>
                <a:cs typeface="Tahoma" pitchFamily="34" charset="0"/>
              </a:rPr>
            </a:br>
            <a:endParaRPr lang="en-US" sz="2400" dirty="0" smtClean="0">
              <a:latin typeface="+mn-lt"/>
              <a:cs typeface="Tahoma" pitchFamily="34" charset="0"/>
            </a:endParaRPr>
          </a:p>
        </p:txBody>
      </p:sp>
      <p:sp>
        <p:nvSpPr>
          <p:cNvPr id="256003" name="Content Placeholder 2"/>
          <p:cNvSpPr>
            <a:spLocks noGrp="1"/>
          </p:cNvSpPr>
          <p:nvPr>
            <p:ph idx="1"/>
          </p:nvPr>
        </p:nvSpPr>
        <p:spPr>
          <a:xfrm>
            <a:off x="609600" y="990600"/>
            <a:ext cx="8229600" cy="5334000"/>
          </a:xfrm>
        </p:spPr>
        <p:txBody>
          <a:bodyPr/>
          <a:lstStyle/>
          <a:p>
            <a:pPr>
              <a:buFont typeface="Wingdings" panose="05000000000000000000" pitchFamily="2" charset="2"/>
              <a:buChar char="§"/>
            </a:pPr>
            <a:endParaRPr lang="en-US" sz="2400" smtClean="0">
              <a:latin typeface="Calibri" panose="020F0502020204030204" pitchFamily="34" charset="0"/>
              <a:cs typeface="Tahoma" panose="020B0604030504040204" pitchFamily="34" charset="0"/>
            </a:endParaRPr>
          </a:p>
          <a:p>
            <a:pPr lvl="1">
              <a:buFont typeface="Wingdings" panose="05000000000000000000" pitchFamily="2" charset="2"/>
              <a:buChar char="Ø"/>
            </a:pPr>
            <a:r>
              <a:rPr lang="en-US" sz="2400" smtClean="0">
                <a:latin typeface="Calibri" panose="020F0502020204030204" pitchFamily="34" charset="0"/>
                <a:cs typeface="Tahoma" panose="020B0604030504040204" pitchFamily="34" charset="0"/>
              </a:rPr>
              <a:t>Caused by </a:t>
            </a:r>
            <a:r>
              <a:rPr lang="en-US" sz="2400" i="1" smtClean="0">
                <a:latin typeface="Calibri" panose="020F0502020204030204" pitchFamily="34" charset="0"/>
                <a:cs typeface="Tahoma" panose="020B0604030504040204" pitchFamily="34" charset="0"/>
              </a:rPr>
              <a:t>Trypanosoma cruzi</a:t>
            </a:r>
            <a:endParaRPr lang="en-US" sz="2400" b="1" smtClean="0">
              <a:latin typeface="Calibri" panose="020F0502020204030204" pitchFamily="34" charset="0"/>
              <a:cs typeface="Tahoma" panose="020B0604030504040204" pitchFamily="34" charset="0"/>
            </a:endParaRPr>
          </a:p>
          <a:p>
            <a:pPr>
              <a:buFontTx/>
              <a:buNone/>
            </a:pPr>
            <a:r>
              <a:rPr lang="en-US" sz="2800" b="1" smtClean="0">
                <a:latin typeface="Calibri" panose="020F0502020204030204" pitchFamily="34" charset="0"/>
                <a:cs typeface="Tahoma" panose="020B0604030504040204" pitchFamily="34" charset="0"/>
              </a:rPr>
              <a:t>Geographical distribution</a:t>
            </a:r>
            <a:r>
              <a:rPr lang="en-US" sz="2800" b="1" i="1" smtClean="0">
                <a:latin typeface="Calibri" panose="020F0502020204030204" pitchFamily="34" charset="0"/>
                <a:cs typeface="Tahoma" panose="020B0604030504040204" pitchFamily="34" charset="0"/>
              </a:rPr>
              <a:t>:</a:t>
            </a:r>
            <a:r>
              <a:rPr lang="en-US" sz="2800" b="1" smtClean="0">
                <a:latin typeface="Calibri" panose="020F0502020204030204" pitchFamily="34" charset="0"/>
                <a:cs typeface="Tahoma" panose="020B0604030504040204" pitchFamily="34" charset="0"/>
              </a:rPr>
              <a:t> </a:t>
            </a:r>
            <a:r>
              <a:rPr lang="en-US" sz="2800" smtClean="0">
                <a:latin typeface="Calibri" panose="020F0502020204030204" pitchFamily="34" charset="0"/>
                <a:cs typeface="Tahoma" panose="020B0604030504040204" pitchFamily="34" charset="0"/>
              </a:rPr>
              <a:t>Central and S. America</a:t>
            </a:r>
          </a:p>
          <a:p>
            <a:pPr>
              <a:buFontTx/>
              <a:buNone/>
            </a:pPr>
            <a:r>
              <a:rPr lang="en-US" sz="2800" b="1" i="1" smtClean="0">
                <a:latin typeface="Calibri" panose="020F0502020204030204" pitchFamily="34" charset="0"/>
                <a:cs typeface="Tahoma" panose="020B0604030504040204" pitchFamily="34" charset="0"/>
              </a:rPr>
              <a:t>Habitat</a:t>
            </a:r>
            <a:endParaRPr lang="en-US" sz="2800" b="1" smtClean="0">
              <a:latin typeface="Calibri" panose="020F0502020204030204" pitchFamily="34" charset="0"/>
              <a:cs typeface="Tahoma" panose="020B0604030504040204" pitchFamily="34" charset="0"/>
            </a:endParaRPr>
          </a:p>
          <a:p>
            <a:pPr lvl="1">
              <a:buFont typeface="Wingdings" panose="05000000000000000000" pitchFamily="2" charset="2"/>
              <a:buChar char="Ø"/>
            </a:pPr>
            <a:r>
              <a:rPr lang="en-US" sz="2400" b="1" i="1" smtClean="0">
                <a:latin typeface="Calibri" panose="020F0502020204030204" pitchFamily="34" charset="0"/>
                <a:cs typeface="Tahoma" panose="020B0604030504040204" pitchFamily="34" charset="0"/>
              </a:rPr>
              <a:t>Amastigotes:</a:t>
            </a:r>
            <a:r>
              <a:rPr lang="en-US" sz="2400" b="1" smtClean="0">
                <a:latin typeface="Calibri" panose="020F0502020204030204" pitchFamily="34" charset="0"/>
                <a:cs typeface="Tahoma" panose="020B0604030504040204" pitchFamily="34" charset="0"/>
              </a:rPr>
              <a:t>  </a:t>
            </a:r>
            <a:r>
              <a:rPr lang="en-US" sz="2400" smtClean="0">
                <a:latin typeface="Calibri" panose="020F0502020204030204" pitchFamily="34" charset="0"/>
                <a:cs typeface="Tahoma" panose="020B0604030504040204" pitchFamily="34" charset="0"/>
              </a:rPr>
              <a:t>Intracellular forms in the reticuloendothelial cells and tissues of  brain, muscles, Lymph nodes, liver, Spleen, bone marrow</a:t>
            </a:r>
            <a:endParaRPr lang="en-US" sz="2400" b="1" smtClean="0">
              <a:latin typeface="Calibri" panose="020F0502020204030204" pitchFamily="34" charset="0"/>
              <a:cs typeface="Tahoma" panose="020B0604030504040204" pitchFamily="34" charset="0"/>
            </a:endParaRPr>
          </a:p>
          <a:p>
            <a:pPr lvl="1">
              <a:buFont typeface="Wingdings" panose="05000000000000000000" pitchFamily="2" charset="2"/>
              <a:buChar char="Ø"/>
            </a:pPr>
            <a:r>
              <a:rPr lang="en-US" b="1" i="1" smtClean="0">
                <a:latin typeface="Calibri" panose="020F0502020204030204" pitchFamily="34" charset="0"/>
                <a:cs typeface="Tahoma" panose="020B0604030504040204" pitchFamily="34" charset="0"/>
              </a:rPr>
              <a:t>Epimastigotes:</a:t>
            </a:r>
            <a:r>
              <a:rPr lang="en-US" b="1" smtClean="0">
                <a:latin typeface="Calibri" panose="020F0502020204030204" pitchFamily="34" charset="0"/>
                <a:cs typeface="Tahoma" panose="020B0604030504040204" pitchFamily="34" charset="0"/>
              </a:rPr>
              <a:t> </a:t>
            </a:r>
            <a:r>
              <a:rPr lang="en-US" smtClean="0">
                <a:latin typeface="Calibri" panose="020F0502020204030204" pitchFamily="34" charset="0"/>
                <a:cs typeface="Tahoma" panose="020B0604030504040204" pitchFamily="34" charset="0"/>
              </a:rPr>
              <a:t>In the mid-gut of the insect vector (bug)</a:t>
            </a:r>
          </a:p>
          <a:p>
            <a:endParaRPr lang="en-US" sz="2800" smtClean="0">
              <a:latin typeface="Calibri" panose="020F0502020204030204" pitchFamily="34" charset="0"/>
            </a:endParaRPr>
          </a:p>
        </p:txBody>
      </p:sp>
      <p:sp>
        <p:nvSpPr>
          <p:cNvPr id="256004" name="Rectangle 4"/>
          <p:cNvSpPr>
            <a:spLocks noChangeArrowheads="1"/>
          </p:cNvSpPr>
          <p:nvPr/>
        </p:nvSpPr>
        <p:spPr bwMode="auto">
          <a:xfrm>
            <a:off x="1676400" y="457200"/>
            <a:ext cx="5867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b="1">
                <a:solidFill>
                  <a:srgbClr val="000000"/>
                </a:solidFill>
                <a:latin typeface="Calibri" panose="020F0502020204030204" pitchFamily="34" charset="0"/>
                <a:cs typeface="Tahoma" panose="020B0604030504040204" pitchFamily="34" charset="0"/>
              </a:rPr>
              <a:t>American  Trypanosomiasis</a:t>
            </a:r>
            <a:r>
              <a:rPr lang="en-US" b="1">
                <a:solidFill>
                  <a:srgbClr val="C00000"/>
                </a:solidFill>
                <a:latin typeface="Calibri" panose="020F0502020204030204" pitchFamily="34" charset="0"/>
                <a:cs typeface="Tahoma" panose="020B0604030504040204" pitchFamily="34" charset="0"/>
              </a:rPr>
              <a:t/>
            </a:r>
            <a:br>
              <a:rPr lang="en-US" b="1">
                <a:solidFill>
                  <a:srgbClr val="C00000"/>
                </a:solidFill>
                <a:latin typeface="Calibri" panose="020F0502020204030204" pitchFamily="34" charset="0"/>
                <a:cs typeface="Tahoma" panose="020B0604030504040204" pitchFamily="34" charset="0"/>
              </a:rPr>
            </a:br>
            <a:endParaRPr lang="en-US" b="1">
              <a:solidFill>
                <a:srgbClr val="000000"/>
              </a:solidFill>
              <a:latin typeface="Calibri" panose="020F0502020204030204" pitchFamily="34" charset="0"/>
            </a:endParaRPr>
          </a:p>
        </p:txBody>
      </p:sp>
      <p:sp>
        <p:nvSpPr>
          <p:cNvPr id="25600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21789DE-8508-4F55-A833-476B031B01B5}" type="slidenum">
              <a:rPr lang="en-US" sz="1400" smtClean="0">
                <a:solidFill>
                  <a:srgbClr val="000000"/>
                </a:solidFill>
              </a:rPr>
              <a:pPr>
                <a:spcBef>
                  <a:spcPct val="0"/>
                </a:spcBef>
                <a:buFontTx/>
                <a:buNone/>
              </a:pPr>
              <a:t>196</a:t>
            </a:fld>
            <a:endParaRPr lang="en-US" sz="1400" smtClean="0">
              <a:solidFill>
                <a:srgbClr val="000000"/>
              </a:solidFill>
            </a:endParaRPr>
          </a:p>
        </p:txBody>
      </p:sp>
    </p:spTree>
    <p:extLst>
      <p:ext uri="{BB962C8B-B14F-4D97-AF65-F5344CB8AC3E}">
        <p14:creationId xmlns:p14="http://schemas.microsoft.com/office/powerpoint/2010/main" val="3968952186"/>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762000"/>
            <a:ext cx="2514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7" name="Rectangle 3"/>
          <p:cNvSpPr>
            <a:spLocks noChangeArrowheads="1"/>
          </p:cNvSpPr>
          <p:nvPr/>
        </p:nvSpPr>
        <p:spPr bwMode="auto">
          <a:xfrm>
            <a:off x="228600" y="1600200"/>
            <a:ext cx="6096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800" i="1">
                <a:solidFill>
                  <a:srgbClr val="FF0000"/>
                </a:solidFill>
                <a:latin typeface="Calibri" panose="020F0502020204030204" pitchFamily="34" charset="0"/>
                <a:cs typeface="Times New Roman" panose="02020603050405020304" pitchFamily="18" charset="0"/>
              </a:rPr>
              <a:t>Trypomastigot</a:t>
            </a:r>
            <a:r>
              <a:rPr lang="en-US" sz="2800" i="1">
                <a:solidFill>
                  <a:srgbClr val="000000"/>
                </a:solidFill>
                <a:latin typeface="Calibri" panose="020F0502020204030204" pitchFamily="34" charset="0"/>
                <a:cs typeface="Times New Roman" panose="02020603050405020304" pitchFamily="18" charset="0"/>
              </a:rPr>
              <a:t>:</a:t>
            </a:r>
            <a:r>
              <a:rPr lang="en-US" sz="2800">
                <a:solidFill>
                  <a:srgbClr val="000000"/>
                </a:solidFill>
                <a:latin typeface="Calibri" panose="020F0502020204030204" pitchFamily="34" charset="0"/>
                <a:cs typeface="Times New Roman" panose="02020603050405020304" pitchFamily="18" charset="0"/>
              </a:rPr>
              <a:t> In the mid-gut of the vector and; in the blood circulation &amp;  intercellular spaces of man</a:t>
            </a:r>
          </a:p>
          <a:p>
            <a:pPr>
              <a:spcBef>
                <a:spcPct val="0"/>
              </a:spcBef>
              <a:buFontTx/>
              <a:buNone/>
            </a:pPr>
            <a:endParaRPr lang="en-US" sz="2800">
              <a:solidFill>
                <a:srgbClr val="000000"/>
              </a:solidFill>
              <a:latin typeface="Calibri" panose="020F0502020204030204" pitchFamily="34" charset="0"/>
              <a:cs typeface="Times New Roman" panose="02020603050405020304" pitchFamily="18" charset="0"/>
            </a:endParaRPr>
          </a:p>
          <a:p>
            <a:pPr>
              <a:spcBef>
                <a:spcPct val="0"/>
              </a:spcBef>
              <a:buFontTx/>
              <a:buNone/>
            </a:pPr>
            <a:r>
              <a:rPr lang="en-US" sz="2800" i="1">
                <a:solidFill>
                  <a:srgbClr val="FF0000"/>
                </a:solidFill>
                <a:latin typeface="Calibri" panose="020F0502020204030204" pitchFamily="34" charset="0"/>
                <a:cs typeface="Times New Roman" panose="02020603050405020304" pitchFamily="18" charset="0"/>
              </a:rPr>
              <a:t>Metacyclic Trypomastigote:</a:t>
            </a:r>
            <a:r>
              <a:rPr lang="en-US" sz="2800">
                <a:solidFill>
                  <a:srgbClr val="FF0000"/>
                </a:solidFill>
                <a:latin typeface="Calibri" panose="020F0502020204030204" pitchFamily="34" charset="0"/>
                <a:cs typeface="Times New Roman" panose="02020603050405020304" pitchFamily="18" charset="0"/>
              </a:rPr>
              <a:t> </a:t>
            </a:r>
            <a:r>
              <a:rPr lang="en-US" sz="2800">
                <a:solidFill>
                  <a:srgbClr val="000000"/>
                </a:solidFill>
                <a:latin typeface="Calibri" panose="020F0502020204030204" pitchFamily="34" charset="0"/>
                <a:cs typeface="Times New Roman" panose="02020603050405020304" pitchFamily="18" charset="0"/>
              </a:rPr>
              <a:t>In the mid gut and in the </a:t>
            </a:r>
            <a:r>
              <a:rPr lang="en-US" sz="2800">
                <a:solidFill>
                  <a:srgbClr val="FF0000"/>
                </a:solidFill>
                <a:latin typeface="Calibri" panose="020F0502020204030204" pitchFamily="34" charset="0"/>
                <a:cs typeface="Times New Roman" panose="02020603050405020304" pitchFamily="18" charset="0"/>
              </a:rPr>
              <a:t>faeces of the insect vector</a:t>
            </a:r>
          </a:p>
        </p:txBody>
      </p:sp>
      <p:sp>
        <p:nvSpPr>
          <p:cNvPr id="257028" name="Rectangle 5"/>
          <p:cNvSpPr>
            <a:spLocks noChangeArrowheads="1"/>
          </p:cNvSpPr>
          <p:nvPr/>
        </p:nvSpPr>
        <p:spPr bwMode="auto">
          <a:xfrm>
            <a:off x="6324600" y="2819400"/>
            <a:ext cx="281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800">
                <a:solidFill>
                  <a:srgbClr val="FF0000"/>
                </a:solidFill>
                <a:cs typeface="Tahoma" panose="020B0604030504040204" pitchFamily="34" charset="0"/>
              </a:rPr>
              <a:t>Triatomine  bug</a:t>
            </a:r>
            <a:endParaRPr lang="en-US" sz="2800">
              <a:solidFill>
                <a:srgbClr val="000000"/>
              </a:solidFill>
              <a:cs typeface="Arial" panose="020B0604020202020204" pitchFamily="34" charset="0"/>
            </a:endParaRPr>
          </a:p>
        </p:txBody>
      </p:sp>
      <p:sp>
        <p:nvSpPr>
          <p:cNvPr id="25702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261F69-AF2E-429E-B11A-11C0E60F30EF}" type="slidenum">
              <a:rPr lang="en-US" sz="1400" smtClean="0">
                <a:solidFill>
                  <a:srgbClr val="000000"/>
                </a:solidFill>
              </a:rPr>
              <a:pPr>
                <a:spcBef>
                  <a:spcPct val="0"/>
                </a:spcBef>
                <a:buFontTx/>
                <a:buNone/>
              </a:pPr>
              <a:t>197</a:t>
            </a:fld>
            <a:endParaRPr lang="en-US" sz="1400" smtClean="0">
              <a:solidFill>
                <a:srgbClr val="000000"/>
              </a:solidFill>
            </a:endParaRPr>
          </a:p>
        </p:txBody>
      </p:sp>
    </p:spTree>
    <p:extLst>
      <p:ext uri="{BB962C8B-B14F-4D97-AF65-F5344CB8AC3E}">
        <p14:creationId xmlns:p14="http://schemas.microsoft.com/office/powerpoint/2010/main" val="140713045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305800" cy="6019800"/>
          </a:xfrm>
        </p:spPr>
        <p:txBody>
          <a:bodyPr/>
          <a:lstStyle/>
          <a:p>
            <a:pPr>
              <a:buFontTx/>
              <a:buNone/>
              <a:defRPr/>
            </a:pPr>
            <a:r>
              <a:rPr lang="en-US" b="1" i="1" dirty="0" smtClean="0">
                <a:latin typeface="Calibri" panose="020F0502020204030204" pitchFamily="34" charset="0"/>
                <a:cs typeface="Tahoma" pitchFamily="34" charset="0"/>
              </a:rPr>
              <a:t>Transmission and Life Cycle</a:t>
            </a:r>
            <a:endParaRPr lang="en-US" dirty="0" smtClean="0">
              <a:latin typeface="Calibri" panose="020F0502020204030204" pitchFamily="34" charset="0"/>
              <a:cs typeface="Tahoma" pitchFamily="34" charset="0"/>
            </a:endParaRPr>
          </a:p>
          <a:p>
            <a:pPr>
              <a:buFont typeface="Wingdings" pitchFamily="2" charset="2"/>
              <a:buChar char="§"/>
              <a:defRPr/>
            </a:pPr>
            <a:r>
              <a:rPr lang="en-US" sz="2400" dirty="0" smtClean="0">
                <a:latin typeface="Calibri" panose="020F0502020204030204" pitchFamily="34" charset="0"/>
                <a:cs typeface="Tahoma" pitchFamily="34" charset="0"/>
              </a:rPr>
              <a:t>Transmission to human host : An infected </a:t>
            </a:r>
            <a:r>
              <a:rPr lang="en-US" sz="2400" dirty="0" err="1" smtClean="0">
                <a:solidFill>
                  <a:srgbClr val="FF0000"/>
                </a:solidFill>
                <a:latin typeface="Calibri" panose="020F0502020204030204" pitchFamily="34" charset="0"/>
                <a:cs typeface="Tahoma" pitchFamily="34" charset="0"/>
              </a:rPr>
              <a:t>triatomine</a:t>
            </a:r>
            <a:r>
              <a:rPr lang="en-US" sz="2400" dirty="0" smtClean="0">
                <a:solidFill>
                  <a:srgbClr val="FF0000"/>
                </a:solidFill>
                <a:latin typeface="Calibri" panose="020F0502020204030204" pitchFamily="34" charset="0"/>
                <a:cs typeface="Tahoma" pitchFamily="34" charset="0"/>
              </a:rPr>
              <a:t> insect vector (or “kissing” bug) </a:t>
            </a:r>
            <a:r>
              <a:rPr lang="en-US" sz="2400" dirty="0" smtClean="0">
                <a:latin typeface="Calibri" panose="020F0502020204030204" pitchFamily="34" charset="0"/>
                <a:cs typeface="Tahoma" pitchFamily="34" charset="0"/>
              </a:rPr>
              <a:t>takes a blood meal and releases </a:t>
            </a:r>
            <a:r>
              <a:rPr lang="en-US" sz="2400" dirty="0" err="1" smtClean="0">
                <a:solidFill>
                  <a:srgbClr val="FF0000"/>
                </a:solidFill>
                <a:latin typeface="Calibri" panose="020F0502020204030204" pitchFamily="34" charset="0"/>
                <a:cs typeface="Tahoma" pitchFamily="34" charset="0"/>
              </a:rPr>
              <a:t>metcyclic</a:t>
            </a:r>
            <a:r>
              <a:rPr lang="en-US" sz="2400" dirty="0" smtClean="0">
                <a:solidFill>
                  <a:srgbClr val="FF0000"/>
                </a:solidFill>
                <a:latin typeface="Calibri" panose="020F0502020204030204" pitchFamily="34" charset="0"/>
                <a:cs typeface="Tahoma" pitchFamily="34" charset="0"/>
              </a:rPr>
              <a:t>  </a:t>
            </a:r>
            <a:r>
              <a:rPr lang="en-US" sz="2400" dirty="0" err="1" smtClean="0">
                <a:solidFill>
                  <a:srgbClr val="FF0000"/>
                </a:solidFill>
                <a:latin typeface="Calibri" panose="020F0502020204030204" pitchFamily="34" charset="0"/>
                <a:cs typeface="Tahoma" pitchFamily="34" charset="0"/>
              </a:rPr>
              <a:t>trypomastigotes</a:t>
            </a:r>
            <a:r>
              <a:rPr lang="en-US" sz="2400" dirty="0" smtClean="0">
                <a:solidFill>
                  <a:srgbClr val="FF0000"/>
                </a:solidFill>
                <a:latin typeface="Calibri" panose="020F0502020204030204" pitchFamily="34" charset="0"/>
                <a:cs typeface="Tahoma" pitchFamily="34" charset="0"/>
              </a:rPr>
              <a:t> </a:t>
            </a:r>
            <a:r>
              <a:rPr lang="en-US" sz="2400" dirty="0" smtClean="0">
                <a:latin typeface="Calibri" panose="020F0502020204030204" pitchFamily="34" charset="0"/>
                <a:cs typeface="Tahoma" pitchFamily="34" charset="0"/>
              </a:rPr>
              <a:t>in its </a:t>
            </a:r>
            <a:r>
              <a:rPr lang="en-US" sz="2400" dirty="0" smtClean="0">
                <a:solidFill>
                  <a:srgbClr val="FF0000"/>
                </a:solidFill>
                <a:latin typeface="Calibri" panose="020F0502020204030204" pitchFamily="34" charset="0"/>
                <a:cs typeface="Tahoma" pitchFamily="34" charset="0"/>
              </a:rPr>
              <a:t>feces</a:t>
            </a:r>
            <a:endParaRPr lang="en-US" sz="2400" dirty="0" smtClean="0">
              <a:latin typeface="Calibri" panose="020F0502020204030204" pitchFamily="34" charset="0"/>
              <a:cs typeface="Tahoma" pitchFamily="34" charset="0"/>
            </a:endParaRPr>
          </a:p>
          <a:p>
            <a:pPr lvl="1">
              <a:buFont typeface="Wingdings" pitchFamily="2" charset="2"/>
              <a:buChar char="§"/>
              <a:defRPr/>
            </a:pPr>
            <a:r>
              <a:rPr lang="en-US" dirty="0" smtClean="0">
                <a:latin typeface="Calibri" panose="020F0502020204030204" pitchFamily="34" charset="0"/>
                <a:cs typeface="Tahoma" pitchFamily="34" charset="0"/>
              </a:rPr>
              <a:t>Less common transmission : </a:t>
            </a:r>
          </a:p>
          <a:p>
            <a:pPr lvl="3">
              <a:buFont typeface="Wingdings" pitchFamily="2" charset="2"/>
              <a:buChar char="ü"/>
              <a:defRPr/>
            </a:pPr>
            <a:r>
              <a:rPr lang="en-US" dirty="0" smtClean="0">
                <a:solidFill>
                  <a:schemeClr val="accent2">
                    <a:lumMod val="50000"/>
                  </a:schemeClr>
                </a:solidFill>
                <a:latin typeface="Calibri" panose="020F0502020204030204" pitchFamily="34" charset="0"/>
                <a:cs typeface="Tahoma" pitchFamily="34" charset="0"/>
              </a:rPr>
              <a:t>blood transfusion , </a:t>
            </a:r>
          </a:p>
          <a:p>
            <a:pPr lvl="3">
              <a:buFont typeface="Wingdings" pitchFamily="2" charset="2"/>
              <a:buChar char="ü"/>
              <a:defRPr/>
            </a:pPr>
            <a:r>
              <a:rPr lang="en-US" dirty="0" err="1" smtClean="0">
                <a:solidFill>
                  <a:schemeClr val="accent2">
                    <a:lumMod val="50000"/>
                  </a:schemeClr>
                </a:solidFill>
                <a:latin typeface="Calibri" panose="020F0502020204030204" pitchFamily="34" charset="0"/>
                <a:cs typeface="Tahoma" pitchFamily="34" charset="0"/>
              </a:rPr>
              <a:t>transplacental</a:t>
            </a:r>
            <a:r>
              <a:rPr lang="en-US" dirty="0" smtClean="0">
                <a:solidFill>
                  <a:schemeClr val="accent2">
                    <a:lumMod val="50000"/>
                  </a:schemeClr>
                </a:solidFill>
                <a:latin typeface="Calibri" panose="020F0502020204030204" pitchFamily="34" charset="0"/>
                <a:cs typeface="Tahoma" pitchFamily="34" charset="0"/>
              </a:rPr>
              <a:t> </a:t>
            </a:r>
            <a:r>
              <a:rPr lang="en-US" dirty="0" smtClean="0">
                <a:latin typeface="Calibri" panose="020F0502020204030204" pitchFamily="34" charset="0"/>
                <a:cs typeface="Tahoma" pitchFamily="34" charset="0"/>
              </a:rPr>
              <a:t>, </a:t>
            </a:r>
          </a:p>
          <a:p>
            <a:pPr lvl="3">
              <a:buFont typeface="Wingdings" pitchFamily="2" charset="2"/>
              <a:buChar char="ü"/>
              <a:defRPr/>
            </a:pPr>
            <a:r>
              <a:rPr lang="en-US" dirty="0" smtClean="0">
                <a:solidFill>
                  <a:schemeClr val="accent2">
                    <a:lumMod val="50000"/>
                  </a:schemeClr>
                </a:solidFill>
                <a:latin typeface="Calibri" panose="020F0502020204030204" pitchFamily="34" charset="0"/>
                <a:cs typeface="Tahoma" pitchFamily="34" charset="0"/>
              </a:rPr>
              <a:t>organ transplantation </a:t>
            </a:r>
            <a:r>
              <a:rPr lang="en-US" dirty="0" smtClean="0">
                <a:latin typeface="Calibri" panose="020F0502020204030204" pitchFamily="34" charset="0"/>
                <a:cs typeface="Tahoma" pitchFamily="34" charset="0"/>
              </a:rPr>
              <a:t>or </a:t>
            </a:r>
          </a:p>
          <a:p>
            <a:pPr lvl="3">
              <a:buFont typeface="Wingdings" pitchFamily="2" charset="2"/>
              <a:buChar char="ü"/>
              <a:defRPr/>
            </a:pPr>
            <a:r>
              <a:rPr lang="en-US" dirty="0" smtClean="0">
                <a:solidFill>
                  <a:schemeClr val="accent2">
                    <a:lumMod val="50000"/>
                  </a:schemeClr>
                </a:solidFill>
                <a:latin typeface="Calibri" panose="020F0502020204030204" pitchFamily="34" charset="0"/>
                <a:cs typeface="Tahoma" pitchFamily="34" charset="0"/>
              </a:rPr>
              <a:t> accidental ingestion infected insects </a:t>
            </a:r>
          </a:p>
          <a:p>
            <a:pPr>
              <a:buFont typeface="Wingdings" pitchFamily="2" charset="2"/>
              <a:buChar char="§"/>
              <a:defRPr/>
            </a:pPr>
            <a:endParaRPr lang="en-US" sz="2400" dirty="0" smtClean="0">
              <a:latin typeface="Calibri" panose="020F0502020204030204" pitchFamily="34" charset="0"/>
              <a:cs typeface="Tahoma" pitchFamily="34" charset="0"/>
            </a:endParaRPr>
          </a:p>
          <a:p>
            <a:pPr>
              <a:buFont typeface="Wingdings" pitchFamily="2" charset="2"/>
              <a:buChar char="§"/>
              <a:defRPr/>
            </a:pPr>
            <a:r>
              <a:rPr lang="en-US" sz="2400" dirty="0" smtClean="0">
                <a:solidFill>
                  <a:srgbClr val="FF0000"/>
                </a:solidFill>
                <a:latin typeface="Calibri" panose="020F0502020204030204" pitchFamily="34" charset="0"/>
                <a:cs typeface="Tahoma" pitchFamily="34" charset="0"/>
              </a:rPr>
              <a:t> </a:t>
            </a:r>
            <a:r>
              <a:rPr lang="en-US" sz="2400" dirty="0" err="1" smtClean="0">
                <a:solidFill>
                  <a:srgbClr val="FF0000"/>
                </a:solidFill>
                <a:latin typeface="Calibri" panose="020F0502020204030204" pitchFamily="34" charset="0"/>
                <a:cs typeface="Tahoma" pitchFamily="34" charset="0"/>
              </a:rPr>
              <a:t>Metacyclic</a:t>
            </a:r>
            <a:r>
              <a:rPr lang="en-US" sz="2400" dirty="0" smtClean="0">
                <a:solidFill>
                  <a:srgbClr val="FF0000"/>
                </a:solidFill>
                <a:latin typeface="Calibri" panose="020F0502020204030204" pitchFamily="34" charset="0"/>
                <a:cs typeface="Tahoma" pitchFamily="34" charset="0"/>
              </a:rPr>
              <a:t> </a:t>
            </a:r>
            <a:r>
              <a:rPr lang="en-US" sz="2400" dirty="0" err="1" smtClean="0">
                <a:solidFill>
                  <a:srgbClr val="FF0000"/>
                </a:solidFill>
                <a:latin typeface="Calibri" panose="020F0502020204030204" pitchFamily="34" charset="0"/>
                <a:cs typeface="Tahoma" pitchFamily="34" charset="0"/>
              </a:rPr>
              <a:t>trypomastigotes</a:t>
            </a:r>
            <a:r>
              <a:rPr lang="en-US" sz="2400" dirty="0" smtClean="0">
                <a:solidFill>
                  <a:srgbClr val="FF0000"/>
                </a:solidFill>
                <a:latin typeface="Calibri" panose="020F0502020204030204" pitchFamily="34" charset="0"/>
                <a:cs typeface="Tahoma" pitchFamily="34" charset="0"/>
              </a:rPr>
              <a:t> </a:t>
            </a:r>
            <a:r>
              <a:rPr lang="en-US" sz="2400" dirty="0" smtClean="0">
                <a:latin typeface="Calibri" panose="020F0502020204030204" pitchFamily="34" charset="0"/>
                <a:cs typeface="Tahoma" pitchFamily="34" charset="0"/>
              </a:rPr>
              <a:t> enter the host, through intact mucosal membranes, </a:t>
            </a:r>
            <a:r>
              <a:rPr lang="en-US" sz="2400" dirty="0" smtClean="0">
                <a:solidFill>
                  <a:srgbClr val="FF0000"/>
                </a:solidFill>
                <a:latin typeface="Calibri" panose="020F0502020204030204" pitchFamily="34" charset="0"/>
                <a:cs typeface="Tahoma" pitchFamily="34" charset="0"/>
              </a:rPr>
              <a:t>such as the conjunctiva</a:t>
            </a:r>
            <a:r>
              <a:rPr lang="en-US" sz="2400" dirty="0" smtClean="0">
                <a:latin typeface="Calibri" panose="020F0502020204030204" pitchFamily="34" charset="0"/>
                <a:cs typeface="Tahoma" pitchFamily="34" charset="0"/>
              </a:rPr>
              <a:t>,  as the bite wound is rubbed or scratched</a:t>
            </a:r>
          </a:p>
          <a:p>
            <a:pPr>
              <a:buFont typeface="Wingdings" pitchFamily="2" charset="2"/>
              <a:buChar char="§"/>
              <a:defRPr/>
            </a:pPr>
            <a:endParaRPr lang="en-US" sz="2400" dirty="0" smtClean="0">
              <a:latin typeface="Calibri" panose="020F0502020204030204" pitchFamily="34" charset="0"/>
              <a:cs typeface="Tahoma" pitchFamily="34" charset="0"/>
            </a:endParaRPr>
          </a:p>
          <a:p>
            <a:pPr>
              <a:defRPr/>
            </a:pPr>
            <a:endParaRPr lang="en-US" sz="2400" dirty="0">
              <a:latin typeface="Calibri" panose="020F0502020204030204" pitchFamily="34" charset="0"/>
              <a:cs typeface="Tahoma" pitchFamily="34" charset="0"/>
            </a:endParaRPr>
          </a:p>
        </p:txBody>
      </p:sp>
      <p:sp>
        <p:nvSpPr>
          <p:cNvPr id="25805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70A67E-DBA6-4A26-B1BB-EF0C792ACA8E}" type="slidenum">
              <a:rPr lang="en-US" sz="1400" smtClean="0">
                <a:solidFill>
                  <a:srgbClr val="000000"/>
                </a:solidFill>
              </a:rPr>
              <a:pPr>
                <a:spcBef>
                  <a:spcPct val="0"/>
                </a:spcBef>
                <a:buFontTx/>
                <a:buNone/>
              </a:pPr>
              <a:t>198</a:t>
            </a:fld>
            <a:endParaRPr lang="en-US" sz="1400" smtClean="0">
              <a:solidFill>
                <a:srgbClr val="000000"/>
              </a:solidFill>
            </a:endParaRPr>
          </a:p>
        </p:txBody>
      </p:sp>
    </p:spTree>
    <p:extLst>
      <p:ext uri="{BB962C8B-B14F-4D97-AF65-F5344CB8AC3E}">
        <p14:creationId xmlns:p14="http://schemas.microsoft.com/office/powerpoint/2010/main" val="3040430147"/>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025" y="819150"/>
            <a:ext cx="8680450" cy="4762500"/>
          </a:xfrm>
        </p:spPr>
        <p:txBody>
          <a:bodyPr/>
          <a:lstStyle/>
          <a:p>
            <a:pPr algn="just">
              <a:buFont typeface="Wingdings" panose="05000000000000000000" pitchFamily="2" charset="2"/>
              <a:buChar char="Ø"/>
              <a:defRPr/>
            </a:pPr>
            <a:r>
              <a:rPr lang="en-US" sz="2400" dirty="0" err="1" smtClean="0">
                <a:cs typeface="Tahoma" pitchFamily="34" charset="0"/>
              </a:rPr>
              <a:t>Metacyclic</a:t>
            </a:r>
            <a:r>
              <a:rPr lang="en-US" sz="2400" dirty="0" smtClean="0">
                <a:cs typeface="Tahoma" pitchFamily="34" charset="0"/>
              </a:rPr>
              <a:t> </a:t>
            </a:r>
            <a:r>
              <a:rPr lang="en-US" sz="2400" dirty="0" err="1" smtClean="0">
                <a:cs typeface="Tahoma" pitchFamily="34" charset="0"/>
              </a:rPr>
              <a:t>trypomastigotes</a:t>
            </a:r>
            <a:r>
              <a:rPr lang="en-US" sz="2400" dirty="0" smtClean="0">
                <a:cs typeface="Tahoma" pitchFamily="34" charset="0"/>
              </a:rPr>
              <a:t> invade </a:t>
            </a:r>
            <a:r>
              <a:rPr lang="en-US" sz="2400" dirty="0" err="1" smtClean="0">
                <a:cs typeface="Tahoma" pitchFamily="34" charset="0"/>
              </a:rPr>
              <a:t>histiocytes</a:t>
            </a:r>
            <a:r>
              <a:rPr lang="en-US" sz="2400" dirty="0" smtClean="0">
                <a:cs typeface="Tahoma" pitchFamily="34" charset="0"/>
              </a:rPr>
              <a:t> &amp; differentiate into intracellular amastigotes  </a:t>
            </a:r>
            <a:endParaRPr lang="en-US" sz="2400" dirty="0">
              <a:cs typeface="Tahoma" pitchFamily="34" charset="0"/>
            </a:endParaRPr>
          </a:p>
          <a:p>
            <a:pPr algn="just">
              <a:buFont typeface="Wingdings" panose="05000000000000000000" pitchFamily="2" charset="2"/>
              <a:buChar char="Ø"/>
              <a:defRPr/>
            </a:pPr>
            <a:r>
              <a:rPr lang="en-US" sz="2400" dirty="0" smtClean="0">
                <a:cs typeface="Tahoma" pitchFamily="34" charset="0"/>
              </a:rPr>
              <a:t>The amastigotes multiply by binary fission &amp; differentiate into </a:t>
            </a:r>
            <a:r>
              <a:rPr lang="en-US" sz="2400" dirty="0" err="1" smtClean="0">
                <a:cs typeface="Tahoma" pitchFamily="34" charset="0"/>
              </a:rPr>
              <a:t>trypomastigotes</a:t>
            </a:r>
            <a:r>
              <a:rPr lang="en-US" sz="2400" dirty="0" smtClean="0">
                <a:cs typeface="Tahoma" pitchFamily="34" charset="0"/>
              </a:rPr>
              <a:t>, &amp;  then are released into the circulation</a:t>
            </a:r>
          </a:p>
          <a:p>
            <a:pPr algn="just">
              <a:buFont typeface="Wingdings" panose="05000000000000000000" pitchFamily="2" charset="2"/>
              <a:buChar char="Ø"/>
              <a:defRPr/>
            </a:pPr>
            <a:r>
              <a:rPr lang="en-US" sz="2400" dirty="0" err="1" smtClean="0"/>
              <a:t>Trypomastigotes</a:t>
            </a:r>
            <a:r>
              <a:rPr lang="en-US" sz="2400" dirty="0" smtClean="0"/>
              <a:t> infect cells from a variety of tissues and transform into intracellular amastigotes in new infection sites</a:t>
            </a:r>
          </a:p>
          <a:p>
            <a:pPr lvl="1" algn="just">
              <a:buFont typeface="Wingdings" panose="05000000000000000000" pitchFamily="2" charset="2"/>
              <a:buChar char="ü"/>
              <a:defRPr/>
            </a:pPr>
            <a:r>
              <a:rPr lang="en-US" sz="2400" dirty="0" smtClean="0">
                <a:ea typeface="+mn-ea"/>
                <a:cs typeface="+mn-cs"/>
              </a:rPr>
              <a:t>Clinical manifestations can result from this infective cycle  </a:t>
            </a:r>
          </a:p>
          <a:p>
            <a:pPr algn="just">
              <a:buFont typeface="Wingdings" panose="05000000000000000000" pitchFamily="2" charset="2"/>
              <a:buChar char="Ø"/>
              <a:defRPr/>
            </a:pPr>
            <a:r>
              <a:rPr lang="en-US" sz="2400" dirty="0">
                <a:cs typeface="Tahoma" pitchFamily="34" charset="0"/>
              </a:rPr>
              <a:t>The “kissing” bug becomes infected by feeding on human or animal blood that contains circulating parasites </a:t>
            </a:r>
          </a:p>
          <a:p>
            <a:pPr algn="just">
              <a:buFont typeface="Wingdings" panose="05000000000000000000" pitchFamily="2" charset="2"/>
              <a:buChar char="Ø"/>
              <a:defRPr/>
            </a:pPr>
            <a:r>
              <a:rPr lang="en-US" sz="2400" dirty="0">
                <a:cs typeface="Tahoma" pitchFamily="34" charset="0"/>
              </a:rPr>
              <a:t> The ingested </a:t>
            </a:r>
            <a:r>
              <a:rPr lang="en-US" sz="2400" dirty="0" err="1">
                <a:cs typeface="Tahoma" pitchFamily="34" charset="0"/>
              </a:rPr>
              <a:t>trypomastigotes</a:t>
            </a:r>
            <a:r>
              <a:rPr lang="en-US" sz="2400" dirty="0">
                <a:cs typeface="Tahoma" pitchFamily="34" charset="0"/>
              </a:rPr>
              <a:t> transform into </a:t>
            </a:r>
            <a:r>
              <a:rPr lang="en-US" sz="2400" dirty="0" err="1">
                <a:cs typeface="Tahoma" pitchFamily="34" charset="0"/>
              </a:rPr>
              <a:t>epimastigotes</a:t>
            </a:r>
            <a:r>
              <a:rPr lang="en-US" sz="2400" dirty="0">
                <a:cs typeface="Tahoma" pitchFamily="34" charset="0"/>
              </a:rPr>
              <a:t> in the vector’s </a:t>
            </a:r>
            <a:r>
              <a:rPr lang="en-US" sz="2400" dirty="0" err="1">
                <a:cs typeface="Tahoma" pitchFamily="34" charset="0"/>
              </a:rPr>
              <a:t>midgut</a:t>
            </a:r>
            <a:r>
              <a:rPr lang="en-US" sz="2400" dirty="0">
                <a:cs typeface="Tahoma" pitchFamily="34" charset="0"/>
              </a:rPr>
              <a:t>  </a:t>
            </a:r>
          </a:p>
          <a:p>
            <a:pPr algn="just">
              <a:buFont typeface="Wingdings" panose="05000000000000000000" pitchFamily="2" charset="2"/>
              <a:buChar char="Ø"/>
              <a:defRPr/>
            </a:pPr>
            <a:r>
              <a:rPr lang="en-US" sz="2400" dirty="0">
                <a:cs typeface="Tahoma" pitchFamily="34" charset="0"/>
              </a:rPr>
              <a:t>The parasites multiply in the </a:t>
            </a:r>
            <a:r>
              <a:rPr lang="en-US" sz="2400" dirty="0" err="1">
                <a:cs typeface="Tahoma" pitchFamily="34" charset="0"/>
              </a:rPr>
              <a:t>midgut</a:t>
            </a:r>
            <a:r>
              <a:rPr lang="en-US" sz="2400" dirty="0">
                <a:cs typeface="Tahoma" pitchFamily="34" charset="0"/>
              </a:rPr>
              <a:t> and differentiate into infective </a:t>
            </a:r>
            <a:r>
              <a:rPr lang="en-US" sz="2400" dirty="0" err="1">
                <a:cs typeface="Tahoma" pitchFamily="34" charset="0"/>
              </a:rPr>
              <a:t>metacyclic</a:t>
            </a:r>
            <a:r>
              <a:rPr lang="en-US" sz="2400" dirty="0">
                <a:cs typeface="Tahoma" pitchFamily="34" charset="0"/>
              </a:rPr>
              <a:t> </a:t>
            </a:r>
            <a:r>
              <a:rPr lang="en-US" sz="2400" dirty="0" err="1">
                <a:cs typeface="Tahoma" pitchFamily="34" charset="0"/>
              </a:rPr>
              <a:t>trypomastigotes</a:t>
            </a:r>
            <a:r>
              <a:rPr lang="en-US" sz="2400" dirty="0">
                <a:cs typeface="Tahoma" pitchFamily="34" charset="0"/>
              </a:rPr>
              <a:t> in the hindgut </a:t>
            </a:r>
          </a:p>
        </p:txBody>
      </p:sp>
      <p:sp>
        <p:nvSpPr>
          <p:cNvPr id="4" name="Rectangle 3"/>
          <p:cNvSpPr/>
          <p:nvPr/>
        </p:nvSpPr>
        <p:spPr>
          <a:xfrm>
            <a:off x="2449513" y="152400"/>
            <a:ext cx="2087562" cy="584200"/>
          </a:xfrm>
          <a:prstGeom prst="rect">
            <a:avLst/>
          </a:prstGeom>
        </p:spPr>
        <p:txBody>
          <a:bodyPr wrap="none">
            <a:spAutoFit/>
          </a:bodyPr>
          <a:lstStyle/>
          <a:p>
            <a:pPr>
              <a:defRPr/>
            </a:pPr>
            <a:r>
              <a:rPr lang="en-US" sz="3200" b="1" i="1" kern="0" dirty="0">
                <a:solidFill>
                  <a:srgbClr val="000000"/>
                </a:solidFill>
                <a:latin typeface="Calibri" panose="020F0502020204030204" pitchFamily="34" charset="0"/>
                <a:cs typeface="Tahoma" pitchFamily="34" charset="0"/>
              </a:rPr>
              <a:t>Life Cycle…</a:t>
            </a:r>
            <a:endParaRPr lang="en-US" dirty="0">
              <a:solidFill>
                <a:srgbClr val="000000"/>
              </a:solidFill>
            </a:endParaRPr>
          </a:p>
        </p:txBody>
      </p:sp>
      <p:sp>
        <p:nvSpPr>
          <p:cNvPr id="26010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ACDAEC0-B81F-4434-ADFE-D4F80E6DE91B}" type="slidenum">
              <a:rPr lang="en-US" sz="1400" smtClean="0">
                <a:solidFill>
                  <a:srgbClr val="000000"/>
                </a:solidFill>
              </a:rPr>
              <a:pPr>
                <a:spcBef>
                  <a:spcPct val="0"/>
                </a:spcBef>
                <a:buFontTx/>
                <a:buNone/>
              </a:pPr>
              <a:t>199</a:t>
            </a:fld>
            <a:endParaRPr lang="en-US" sz="1400" smtClean="0">
              <a:solidFill>
                <a:srgbClr val="000000"/>
              </a:solidFill>
            </a:endParaRPr>
          </a:p>
        </p:txBody>
      </p:sp>
    </p:spTree>
    <p:extLst>
      <p:ext uri="{BB962C8B-B14F-4D97-AF65-F5344CB8AC3E}">
        <p14:creationId xmlns:p14="http://schemas.microsoft.com/office/powerpoint/2010/main" val="7447615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685800" y="990600"/>
            <a:ext cx="7772400" cy="5486400"/>
          </a:xfrm>
        </p:spPr>
        <p:txBody>
          <a:bodyPr/>
          <a:lstStyle/>
          <a:p>
            <a:pPr eaLnBrk="1" hangingPunct="1">
              <a:lnSpc>
                <a:spcPct val="90000"/>
              </a:lnSpc>
            </a:pPr>
            <a:r>
              <a:rPr lang="en-US" sz="2400" u="sng" smtClean="0">
                <a:solidFill>
                  <a:srgbClr val="CC0000"/>
                </a:solidFill>
              </a:rPr>
              <a:t>Intestinal Flagellates</a:t>
            </a:r>
            <a:r>
              <a:rPr lang="en-US" sz="2400" smtClean="0">
                <a:solidFill>
                  <a:srgbClr val="CC0000"/>
                </a:solidFill>
              </a:rPr>
              <a:t>:</a:t>
            </a:r>
          </a:p>
          <a:p>
            <a:pPr lvl="1" eaLnBrk="1" hangingPunct="1">
              <a:lnSpc>
                <a:spcPct val="90000"/>
              </a:lnSpc>
            </a:pPr>
            <a:r>
              <a:rPr lang="en-US" sz="2400" b="1" i="1" smtClean="0">
                <a:solidFill>
                  <a:schemeClr val="accent2"/>
                </a:solidFill>
              </a:rPr>
              <a:t>Giardia lamblia</a:t>
            </a:r>
            <a:endParaRPr lang="en-US" sz="2400" smtClean="0">
              <a:solidFill>
                <a:schemeClr val="accent2"/>
              </a:solidFill>
            </a:endParaRPr>
          </a:p>
          <a:p>
            <a:pPr lvl="1" eaLnBrk="1" hangingPunct="1">
              <a:lnSpc>
                <a:spcPct val="90000"/>
              </a:lnSpc>
            </a:pPr>
            <a:r>
              <a:rPr lang="en-US" sz="2400" i="1" smtClean="0"/>
              <a:t>Dientamoeba fragilis</a:t>
            </a:r>
            <a:endParaRPr lang="en-US" sz="2400" smtClean="0"/>
          </a:p>
          <a:p>
            <a:pPr lvl="1" eaLnBrk="1" hangingPunct="1">
              <a:lnSpc>
                <a:spcPct val="90000"/>
              </a:lnSpc>
            </a:pPr>
            <a:r>
              <a:rPr lang="en-US" sz="2400" i="1" smtClean="0"/>
              <a:t>Chilomastix mesnili</a:t>
            </a:r>
            <a:endParaRPr lang="en-US" sz="2400" smtClean="0"/>
          </a:p>
          <a:p>
            <a:pPr lvl="1" eaLnBrk="1" hangingPunct="1">
              <a:lnSpc>
                <a:spcPct val="90000"/>
              </a:lnSpc>
            </a:pPr>
            <a:r>
              <a:rPr lang="en-US" sz="2400" i="1" smtClean="0"/>
              <a:t>Trichomonas hominis</a:t>
            </a:r>
          </a:p>
          <a:p>
            <a:pPr lvl="1" eaLnBrk="1" hangingPunct="1">
              <a:lnSpc>
                <a:spcPct val="90000"/>
              </a:lnSpc>
            </a:pPr>
            <a:r>
              <a:rPr lang="en-US" sz="2400" i="1" smtClean="0"/>
              <a:t>Enteromonas hominis</a:t>
            </a:r>
          </a:p>
          <a:p>
            <a:pPr lvl="1" eaLnBrk="1" hangingPunct="1">
              <a:lnSpc>
                <a:spcPct val="90000"/>
              </a:lnSpc>
            </a:pPr>
            <a:r>
              <a:rPr lang="en-US" sz="2400" i="1" smtClean="0"/>
              <a:t>Retortamonas intestinalis</a:t>
            </a:r>
          </a:p>
          <a:p>
            <a:pPr eaLnBrk="1" hangingPunct="1">
              <a:lnSpc>
                <a:spcPct val="90000"/>
              </a:lnSpc>
            </a:pPr>
            <a:r>
              <a:rPr lang="en-US" sz="2400" u="sng" smtClean="0">
                <a:solidFill>
                  <a:srgbClr val="CC0000"/>
                </a:solidFill>
              </a:rPr>
              <a:t>Urogenital flagellates</a:t>
            </a:r>
          </a:p>
          <a:p>
            <a:pPr lvl="1" eaLnBrk="1" hangingPunct="1">
              <a:lnSpc>
                <a:spcPct val="90000"/>
              </a:lnSpc>
            </a:pPr>
            <a:r>
              <a:rPr lang="en-US" sz="2400" b="1" i="1" smtClean="0">
                <a:solidFill>
                  <a:schemeClr val="accent2"/>
                </a:solidFill>
              </a:rPr>
              <a:t>Trichomonas vaginalis</a:t>
            </a:r>
            <a:r>
              <a:rPr lang="en-US" sz="2400" i="1" smtClean="0"/>
              <a:t> </a:t>
            </a:r>
          </a:p>
          <a:p>
            <a:pPr eaLnBrk="1" hangingPunct="1">
              <a:lnSpc>
                <a:spcPct val="90000"/>
              </a:lnSpc>
            </a:pPr>
            <a:r>
              <a:rPr lang="en-US" sz="2400" u="sng" smtClean="0">
                <a:solidFill>
                  <a:srgbClr val="CC0000"/>
                </a:solidFill>
              </a:rPr>
              <a:t>Oral flagellates</a:t>
            </a:r>
          </a:p>
          <a:p>
            <a:pPr lvl="1" eaLnBrk="1" hangingPunct="1">
              <a:lnSpc>
                <a:spcPct val="90000"/>
              </a:lnSpc>
            </a:pPr>
            <a:r>
              <a:rPr lang="en-US" sz="2400" i="1" smtClean="0"/>
              <a:t>Trichomonas tenax</a:t>
            </a:r>
            <a:r>
              <a:rPr lang="en-US" sz="2400" smtClean="0"/>
              <a:t> </a:t>
            </a:r>
            <a:endParaRPr lang="en-US" sz="2400" i="1" smtClean="0"/>
          </a:p>
          <a:p>
            <a:pPr eaLnBrk="1" hangingPunct="1">
              <a:lnSpc>
                <a:spcPct val="90000"/>
              </a:lnSpc>
            </a:pPr>
            <a:endParaRPr lang="en-US" sz="2400" i="1" smtClean="0"/>
          </a:p>
          <a:p>
            <a:pPr eaLnBrk="1" hangingPunct="1">
              <a:lnSpc>
                <a:spcPct val="90000"/>
              </a:lnSpc>
            </a:pPr>
            <a:endParaRPr lang="en-US" smtClean="0"/>
          </a:p>
        </p:txBody>
      </p:sp>
      <p:sp>
        <p:nvSpPr>
          <p:cNvPr id="5123" name="Rectangle 3"/>
          <p:cNvSpPr>
            <a:spLocks noChangeArrowheads="1"/>
          </p:cNvSpPr>
          <p:nvPr/>
        </p:nvSpPr>
        <p:spPr bwMode="auto">
          <a:xfrm>
            <a:off x="152400" y="228600"/>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2" fontAlgn="base">
              <a:spcAft>
                <a:spcPct val="0"/>
              </a:spcAft>
              <a:buFontTx/>
              <a:buNone/>
            </a:pPr>
            <a:r>
              <a:rPr lang="en-US" b="1">
                <a:solidFill>
                  <a:srgbClr val="3333FF"/>
                </a:solidFill>
              </a:rPr>
              <a:t>Luminal (intestinal,urogenital&amp; oral) flagellates</a:t>
            </a:r>
          </a:p>
        </p:txBody>
      </p:sp>
      <p:sp>
        <p:nvSpPr>
          <p:cNvPr id="2" name="Date Placeholder 1"/>
          <p:cNvSpPr>
            <a:spLocks noGrp="1"/>
          </p:cNvSpPr>
          <p:nvPr>
            <p:ph type="dt" sz="half" idx="10"/>
          </p:nvPr>
        </p:nvSpPr>
        <p:spPr/>
        <p:txBody>
          <a:bodyPr/>
          <a:lstStyle/>
          <a:p>
            <a:pPr>
              <a:defRPr/>
            </a:pPr>
            <a:fld id="{AB0FB7F0-C414-4AF0-BA12-99F1E5941C4D}"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7E6D0859-7256-4CA2-BE88-A9F3D1660E5C}" type="slidenum">
              <a:rPr lang="en-US" smtClean="0">
                <a:solidFill>
                  <a:srgbClr val="000000"/>
                </a:solidFill>
              </a:rPr>
              <a:pPr>
                <a:defRPr/>
              </a:pPr>
              <a:t>2</a:t>
            </a:fld>
            <a:endParaRPr lang="en-US">
              <a:solidFill>
                <a:srgbClr val="000000"/>
              </a:solidFill>
            </a:endParaRPr>
          </a:p>
        </p:txBody>
      </p:sp>
    </p:spTree>
    <p:extLst>
      <p:ext uri="{BB962C8B-B14F-4D97-AF65-F5344CB8AC3E}">
        <p14:creationId xmlns:p14="http://schemas.microsoft.com/office/powerpoint/2010/main" val="4511444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algn="l" eaLnBrk="1" hangingPunct="1"/>
            <a:r>
              <a:rPr lang="en-US" sz="3200" smtClean="0">
                <a:solidFill>
                  <a:srgbClr val="3333FF"/>
                </a:solidFill>
              </a:rPr>
              <a:t>Characteristics used to distinguish flagellate species</a:t>
            </a:r>
          </a:p>
        </p:txBody>
      </p:sp>
      <p:sp>
        <p:nvSpPr>
          <p:cNvPr id="39939" name="Rectangle 3"/>
          <p:cNvSpPr>
            <a:spLocks noGrp="1" noChangeArrowheads="1"/>
          </p:cNvSpPr>
          <p:nvPr>
            <p:ph type="body" idx="1"/>
          </p:nvPr>
        </p:nvSpPr>
        <p:spPr>
          <a:xfrm>
            <a:off x="457200" y="1295400"/>
            <a:ext cx="8229600" cy="4830763"/>
          </a:xfrm>
        </p:spPr>
        <p:txBody>
          <a:bodyPr/>
          <a:lstStyle/>
          <a:p>
            <a:pPr eaLnBrk="1" hangingPunct="1">
              <a:lnSpc>
                <a:spcPct val="90000"/>
              </a:lnSpc>
              <a:buFontTx/>
              <a:buNone/>
            </a:pPr>
            <a:r>
              <a:rPr lang="en-US" sz="2800" smtClean="0">
                <a:solidFill>
                  <a:srgbClr val="FF3300"/>
                </a:solidFill>
              </a:rPr>
              <a:t>Trophozoites </a:t>
            </a:r>
          </a:p>
          <a:p>
            <a:pPr lvl="1" eaLnBrk="1" hangingPunct="1">
              <a:lnSpc>
                <a:spcPct val="90000"/>
              </a:lnSpc>
            </a:pPr>
            <a:r>
              <a:rPr lang="en-US" sz="2400" smtClean="0">
                <a:solidFill>
                  <a:srgbClr val="009900"/>
                </a:solidFill>
              </a:rPr>
              <a:t>Motility </a:t>
            </a:r>
          </a:p>
          <a:p>
            <a:pPr lvl="1" eaLnBrk="1" hangingPunct="1">
              <a:lnSpc>
                <a:spcPct val="90000"/>
              </a:lnSpc>
            </a:pPr>
            <a:r>
              <a:rPr lang="en-US" sz="2400" smtClean="0">
                <a:solidFill>
                  <a:srgbClr val="009900"/>
                </a:solidFill>
              </a:rPr>
              <a:t>Shape </a:t>
            </a:r>
          </a:p>
          <a:p>
            <a:pPr lvl="1" eaLnBrk="1" hangingPunct="1">
              <a:lnSpc>
                <a:spcPct val="90000"/>
              </a:lnSpc>
            </a:pPr>
            <a:r>
              <a:rPr lang="en-US" sz="2400" smtClean="0">
                <a:solidFill>
                  <a:srgbClr val="009900"/>
                </a:solidFill>
              </a:rPr>
              <a:t>Number of nuclei</a:t>
            </a:r>
            <a:r>
              <a:rPr lang="en-US" sz="2400" smtClean="0"/>
              <a:t>. </a:t>
            </a:r>
          </a:p>
          <a:p>
            <a:pPr lvl="2" eaLnBrk="1" hangingPunct="1">
              <a:lnSpc>
                <a:spcPct val="90000"/>
              </a:lnSpc>
            </a:pPr>
            <a:r>
              <a:rPr lang="en-US" sz="2000" smtClean="0"/>
              <a:t>The appearance of the nucleus is not commonly used to distinguish species. </a:t>
            </a:r>
          </a:p>
          <a:p>
            <a:pPr lvl="1" eaLnBrk="1" hangingPunct="1">
              <a:lnSpc>
                <a:spcPct val="90000"/>
              </a:lnSpc>
            </a:pPr>
            <a:r>
              <a:rPr lang="en-US" sz="2400" smtClean="0"/>
              <a:t>Other features such as </a:t>
            </a:r>
            <a:r>
              <a:rPr lang="en-US" sz="2400" smtClean="0">
                <a:solidFill>
                  <a:srgbClr val="009900"/>
                </a:solidFill>
              </a:rPr>
              <a:t>undulating membrane, sucking disk, and prominent cytostome</a:t>
            </a:r>
            <a:r>
              <a:rPr lang="en-US" sz="2400" smtClean="0"/>
              <a:t>. </a:t>
            </a:r>
          </a:p>
          <a:p>
            <a:pPr lvl="1" eaLnBrk="1" hangingPunct="1">
              <a:lnSpc>
                <a:spcPct val="90000"/>
              </a:lnSpc>
            </a:pPr>
            <a:r>
              <a:rPr lang="en-US" sz="2400" smtClean="0"/>
              <a:t>Number and location of </a:t>
            </a:r>
            <a:r>
              <a:rPr lang="en-US" sz="2400" smtClean="0">
                <a:solidFill>
                  <a:srgbClr val="009900"/>
                </a:solidFill>
              </a:rPr>
              <a:t>flagella.</a:t>
            </a:r>
            <a:r>
              <a:rPr lang="en-US" sz="2400" smtClean="0"/>
              <a:t> </a:t>
            </a:r>
          </a:p>
          <a:p>
            <a:pPr lvl="2" eaLnBrk="1" hangingPunct="1">
              <a:lnSpc>
                <a:spcPct val="90000"/>
              </a:lnSpc>
            </a:pPr>
            <a:r>
              <a:rPr lang="en-US" sz="2000" smtClean="0"/>
              <a:t>Although  vary with the species, they are often difficult to see and count.</a:t>
            </a:r>
          </a:p>
          <a:p>
            <a:pPr lvl="2" eaLnBrk="1" hangingPunct="1">
              <a:lnSpc>
                <a:spcPct val="90000"/>
              </a:lnSpc>
            </a:pPr>
            <a:r>
              <a:rPr lang="en-US" sz="2000" smtClean="0"/>
              <a:t>Therefore, the number and location of flagella are not practical diagnostic features for routine identification. </a:t>
            </a:r>
          </a:p>
        </p:txBody>
      </p:sp>
      <p:sp>
        <p:nvSpPr>
          <p:cNvPr id="2" name="Date Placeholder 1"/>
          <p:cNvSpPr>
            <a:spLocks noGrp="1"/>
          </p:cNvSpPr>
          <p:nvPr>
            <p:ph type="dt" sz="half" idx="10"/>
          </p:nvPr>
        </p:nvSpPr>
        <p:spPr/>
        <p:txBody>
          <a:bodyPr/>
          <a:lstStyle/>
          <a:p>
            <a:pPr>
              <a:defRPr/>
            </a:pPr>
            <a:fld id="{BD03B8EF-5C31-4BEE-84C2-5A43FD8C5B3B}"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A9CFA035-165C-470B-AB5D-96CED3BACFD0}" type="slidenum">
              <a:rPr lang="en-US">
                <a:solidFill>
                  <a:srgbClr val="000000"/>
                </a:solidFill>
              </a:rPr>
              <a:pPr>
                <a:defRPr/>
              </a:pPr>
              <a:t>20</a:t>
            </a:fld>
            <a:endParaRPr lang="en-US">
              <a:solidFill>
                <a:srgbClr val="000000"/>
              </a:solidFill>
            </a:endParaRPr>
          </a:p>
        </p:txBody>
      </p:sp>
    </p:spTree>
    <p:extLst>
      <p:ext uri="{BB962C8B-B14F-4D97-AF65-F5344CB8AC3E}">
        <p14:creationId xmlns:p14="http://schemas.microsoft.com/office/powerpoint/2010/main" val="46473719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Life cycle of Trypanosma cruz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84582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AD05A41-E29E-431B-9015-AB5099EAAEC2}" type="slidenum">
              <a:rPr lang="en-US" sz="1400" smtClean="0">
                <a:solidFill>
                  <a:srgbClr val="000000"/>
                </a:solidFill>
              </a:rPr>
              <a:pPr>
                <a:spcBef>
                  <a:spcPct val="0"/>
                </a:spcBef>
                <a:buFontTx/>
                <a:buNone/>
              </a:pPr>
              <a:t>200</a:t>
            </a:fld>
            <a:endParaRPr lang="en-US" sz="1400" smtClean="0">
              <a:solidFill>
                <a:srgbClr val="000000"/>
              </a:solidFill>
            </a:endParaRPr>
          </a:p>
        </p:txBody>
      </p:sp>
    </p:spTree>
    <p:extLst>
      <p:ext uri="{BB962C8B-B14F-4D97-AF65-F5344CB8AC3E}">
        <p14:creationId xmlns:p14="http://schemas.microsoft.com/office/powerpoint/2010/main" val="8933379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itle 1"/>
          <p:cNvSpPr>
            <a:spLocks noGrp="1"/>
          </p:cNvSpPr>
          <p:nvPr>
            <p:ph type="title"/>
          </p:nvPr>
        </p:nvSpPr>
        <p:spPr/>
        <p:txBody>
          <a:bodyPr/>
          <a:lstStyle/>
          <a:p>
            <a:pPr eaLnBrk="1" hangingPunct="1"/>
            <a:r>
              <a:rPr lang="en-US" smtClean="0"/>
              <a:t>Pathogenesis  of Chagas disease </a:t>
            </a:r>
          </a:p>
        </p:txBody>
      </p:sp>
      <p:sp>
        <p:nvSpPr>
          <p:cNvPr id="262147" name="Content Placeholder 2"/>
          <p:cNvSpPr>
            <a:spLocks noGrp="1"/>
          </p:cNvSpPr>
          <p:nvPr>
            <p:ph idx="1"/>
          </p:nvPr>
        </p:nvSpPr>
        <p:spPr>
          <a:xfrm>
            <a:off x="628650" y="1825625"/>
            <a:ext cx="7886700" cy="4676775"/>
          </a:xfrm>
        </p:spPr>
        <p:txBody>
          <a:bodyPr/>
          <a:lstStyle/>
          <a:p>
            <a:pPr eaLnBrk="1" hangingPunct="1"/>
            <a:r>
              <a:rPr lang="en-US" smtClean="0"/>
              <a:t>It  is not completely understood, but likely results from:  </a:t>
            </a:r>
          </a:p>
          <a:p>
            <a:pPr lvl="1" eaLnBrk="1" hangingPunct="1"/>
            <a:r>
              <a:rPr lang="en-US" smtClean="0"/>
              <a:t>Parasite-mediated tissue destruction, </a:t>
            </a:r>
          </a:p>
          <a:p>
            <a:pPr lvl="1" eaLnBrk="1" hangingPunct="1"/>
            <a:r>
              <a:rPr lang="en-US" smtClean="0"/>
              <a:t>Inflammation  and  fibrosis resulting from immune responses generated to parasites and residual parasite antigen, </a:t>
            </a:r>
          </a:p>
          <a:p>
            <a:pPr lvl="1" eaLnBrk="1" hangingPunct="1"/>
            <a:r>
              <a:rPr lang="en-US" smtClean="0"/>
              <a:t>Parasite-induced microvascular spasm and ischemic damage and/or </a:t>
            </a:r>
          </a:p>
          <a:p>
            <a:pPr lvl="1" eaLnBrk="1" hangingPunct="1"/>
            <a:r>
              <a:rPr lang="en-US" smtClean="0"/>
              <a:t>Autoimmune responses </a:t>
            </a:r>
          </a:p>
          <a:p>
            <a:pPr lvl="2" eaLnBrk="1" hangingPunct="1"/>
            <a:r>
              <a:rPr lang="en-US" smtClean="0"/>
              <a:t>Antigen mimicry </a:t>
            </a:r>
          </a:p>
        </p:txBody>
      </p:sp>
    </p:spTree>
    <p:extLst>
      <p:ext uri="{BB962C8B-B14F-4D97-AF65-F5344CB8AC3E}">
        <p14:creationId xmlns:p14="http://schemas.microsoft.com/office/powerpoint/2010/main" val="273785304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3050" y="341313"/>
            <a:ext cx="8570913" cy="5983287"/>
          </a:xfrm>
        </p:spPr>
        <p:txBody>
          <a:bodyPr/>
          <a:lstStyle/>
          <a:p>
            <a:pPr>
              <a:buFontTx/>
              <a:buNone/>
              <a:defRPr/>
            </a:pPr>
            <a:r>
              <a:rPr lang="en-US" b="1" dirty="0" smtClean="0">
                <a:latin typeface="Calibri" panose="020F0502020204030204" pitchFamily="34" charset="0"/>
                <a:cs typeface="Tahoma" pitchFamily="34" charset="0"/>
              </a:rPr>
              <a:t>Clinical feature and Pathology</a:t>
            </a:r>
          </a:p>
          <a:p>
            <a:pPr lvl="1">
              <a:buFont typeface="Wingdings" panose="05000000000000000000" pitchFamily="2" charset="2"/>
              <a:buChar char="Ø"/>
              <a:defRPr/>
            </a:pPr>
            <a:r>
              <a:rPr lang="en-US" sz="2000" dirty="0" err="1" smtClean="0">
                <a:latin typeface="Calibri" panose="020F0502020204030204" pitchFamily="34" charset="0"/>
                <a:cs typeface="Tahoma" pitchFamily="34" charset="0"/>
              </a:rPr>
              <a:t>Chagas</a:t>
            </a:r>
            <a:r>
              <a:rPr lang="en-US" sz="2000" dirty="0" smtClean="0">
                <a:latin typeface="Calibri" panose="020F0502020204030204" pitchFamily="34" charset="0"/>
                <a:cs typeface="Tahoma" pitchFamily="34" charset="0"/>
              </a:rPr>
              <a:t>' disease can be divided into three</a:t>
            </a:r>
            <a:endParaRPr lang="en-US" sz="2000" b="1" dirty="0" smtClean="0">
              <a:latin typeface="Calibri" panose="020F0502020204030204" pitchFamily="34" charset="0"/>
              <a:cs typeface="Tahoma" pitchFamily="34" charset="0"/>
            </a:endParaRPr>
          </a:p>
          <a:p>
            <a:pPr>
              <a:defRPr/>
            </a:pPr>
            <a:endParaRPr lang="en-US" sz="2400" b="1" dirty="0" smtClean="0">
              <a:latin typeface="Calibri" panose="020F0502020204030204" pitchFamily="34" charset="0"/>
              <a:cs typeface="Tahoma" pitchFamily="34" charset="0"/>
            </a:endParaRPr>
          </a:p>
          <a:p>
            <a:pPr>
              <a:buFontTx/>
              <a:buNone/>
              <a:defRPr/>
            </a:pPr>
            <a:r>
              <a:rPr lang="en-US" b="1" dirty="0" smtClean="0">
                <a:latin typeface="Calibri" panose="020F0502020204030204" pitchFamily="34" charset="0"/>
                <a:cs typeface="Tahoma" pitchFamily="34" charset="0"/>
              </a:rPr>
              <a:t>1.The primary lesion</a:t>
            </a:r>
            <a:r>
              <a:rPr lang="en-US" sz="2400" dirty="0" smtClean="0">
                <a:latin typeface="Calibri" panose="020F0502020204030204" pitchFamily="34" charset="0"/>
                <a:cs typeface="Tahoma" pitchFamily="34" charset="0"/>
              </a:rPr>
              <a:t> </a:t>
            </a:r>
          </a:p>
          <a:p>
            <a:pPr>
              <a:buFont typeface="Wingdings" panose="05000000000000000000" pitchFamily="2" charset="2"/>
              <a:buChar char="Ø"/>
              <a:defRPr/>
            </a:pPr>
            <a:r>
              <a:rPr lang="en-US" sz="2400" b="1" dirty="0" err="1" smtClean="0">
                <a:solidFill>
                  <a:srgbClr val="FF0000"/>
                </a:solidFill>
                <a:latin typeface="Calibri" panose="020F0502020204030204" pitchFamily="34" charset="0"/>
                <a:cs typeface="Tahoma" pitchFamily="34" charset="0"/>
              </a:rPr>
              <a:t>Chagoma</a:t>
            </a:r>
            <a:r>
              <a:rPr lang="en-US" sz="2400" dirty="0" smtClean="0">
                <a:latin typeface="Calibri" panose="020F0502020204030204" pitchFamily="34" charset="0"/>
                <a:cs typeface="Tahoma" pitchFamily="34" charset="0"/>
              </a:rPr>
              <a:t>, appearing at the site of infection, within a few hours of a bite, as  </a:t>
            </a:r>
            <a:r>
              <a:rPr lang="en-US" sz="2400" dirty="0" smtClean="0">
                <a:solidFill>
                  <a:srgbClr val="FF0000"/>
                </a:solidFill>
                <a:latin typeface="Calibri" panose="020F0502020204030204" pitchFamily="34" charset="0"/>
                <a:cs typeface="Tahoma" pitchFamily="34" charset="0"/>
              </a:rPr>
              <a:t>slightly raised, flat non-purulent </a:t>
            </a:r>
            <a:r>
              <a:rPr lang="en-US" sz="2400" dirty="0" err="1" smtClean="0">
                <a:solidFill>
                  <a:srgbClr val="FF0000"/>
                </a:solidFill>
                <a:latin typeface="Calibri" panose="020F0502020204030204" pitchFamily="34" charset="0"/>
                <a:cs typeface="Tahoma" pitchFamily="34" charset="0"/>
              </a:rPr>
              <a:t>erythematous</a:t>
            </a:r>
            <a:r>
              <a:rPr lang="en-US" sz="2400" dirty="0" smtClean="0">
                <a:solidFill>
                  <a:srgbClr val="FF0000"/>
                </a:solidFill>
                <a:latin typeface="Calibri" panose="020F0502020204030204" pitchFamily="34" charset="0"/>
                <a:cs typeface="Tahoma" pitchFamily="34" charset="0"/>
              </a:rPr>
              <a:t> lesion </a:t>
            </a:r>
          </a:p>
          <a:p>
            <a:pPr lvl="1">
              <a:defRPr/>
            </a:pPr>
            <a:r>
              <a:rPr lang="en-US" dirty="0" smtClean="0">
                <a:latin typeface="Calibri" panose="020F0502020204030204" pitchFamily="34" charset="0"/>
                <a:ea typeface="+mn-ea"/>
                <a:cs typeface="Tahoma" pitchFamily="34" charset="0"/>
              </a:rPr>
              <a:t>usually found on the face, eyelids, cheek, lips or the conjunctiva</a:t>
            </a:r>
          </a:p>
          <a:p>
            <a:pPr lvl="1">
              <a:defRPr/>
            </a:pPr>
            <a:r>
              <a:rPr lang="en-US" dirty="0" smtClean="0">
                <a:latin typeface="Calibri" panose="020F0502020204030204" pitchFamily="34" charset="0"/>
                <a:ea typeface="+mn-ea"/>
                <a:cs typeface="Tahoma" pitchFamily="34" charset="0"/>
              </a:rPr>
              <a:t>Many patients develop conjunctivitis and </a:t>
            </a:r>
            <a:r>
              <a:rPr lang="en-US" dirty="0" smtClean="0">
                <a:solidFill>
                  <a:srgbClr val="FF0000"/>
                </a:solidFill>
                <a:latin typeface="Calibri" panose="020F0502020204030204" pitchFamily="34" charset="0"/>
                <a:ea typeface="+mn-ea"/>
                <a:cs typeface="Tahoma" pitchFamily="34" charset="0"/>
              </a:rPr>
              <a:t>unilateral edema  of the face and eyelids </a:t>
            </a:r>
            <a:r>
              <a:rPr lang="en-US" dirty="0" smtClean="0">
                <a:latin typeface="Calibri" panose="020F0502020204030204" pitchFamily="34" charset="0"/>
                <a:ea typeface="+mn-ea"/>
                <a:cs typeface="Tahoma" pitchFamily="34" charset="0"/>
              </a:rPr>
              <a:t>known as </a:t>
            </a:r>
            <a:r>
              <a:rPr lang="en-US" b="1" dirty="0" err="1" smtClean="0">
                <a:solidFill>
                  <a:srgbClr val="FF0000"/>
                </a:solidFill>
                <a:latin typeface="Calibri" panose="020F0502020204030204" pitchFamily="34" charset="0"/>
                <a:ea typeface="+mn-ea"/>
                <a:cs typeface="Tahoma" pitchFamily="34" charset="0"/>
              </a:rPr>
              <a:t>Romana's</a:t>
            </a:r>
            <a:r>
              <a:rPr lang="en-US" b="1" dirty="0" smtClean="0">
                <a:solidFill>
                  <a:srgbClr val="FF0000"/>
                </a:solidFill>
                <a:latin typeface="Calibri" panose="020F0502020204030204" pitchFamily="34" charset="0"/>
                <a:ea typeface="+mn-ea"/>
                <a:cs typeface="Tahoma" pitchFamily="34" charset="0"/>
              </a:rPr>
              <a:t> sign</a:t>
            </a:r>
            <a:endParaRPr lang="en-US" b="1" dirty="0">
              <a:solidFill>
                <a:srgbClr val="FF0000"/>
              </a:solidFill>
              <a:latin typeface="Calibri" panose="020F0502020204030204" pitchFamily="34" charset="0"/>
              <a:cs typeface="Tahoma" pitchFamily="34" charset="0"/>
            </a:endParaRPr>
          </a:p>
        </p:txBody>
      </p:sp>
      <p:sp>
        <p:nvSpPr>
          <p:cNvPr id="26419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D1A7FC5-EB5C-4DFA-89E7-28183EB120E0}" type="slidenum">
              <a:rPr lang="en-US" sz="1400" smtClean="0">
                <a:solidFill>
                  <a:srgbClr val="000000"/>
                </a:solidFill>
              </a:rPr>
              <a:pPr>
                <a:spcBef>
                  <a:spcPct val="0"/>
                </a:spcBef>
                <a:buFontTx/>
                <a:buNone/>
              </a:pPr>
              <a:t>202</a:t>
            </a:fld>
            <a:endParaRPr lang="en-US" sz="1400" smtClean="0">
              <a:solidFill>
                <a:srgbClr val="0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81725" y="1690688"/>
            <a:ext cx="26479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9690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Content Placeholder 2"/>
          <p:cNvSpPr>
            <a:spLocks noGrp="1"/>
          </p:cNvSpPr>
          <p:nvPr>
            <p:ph idx="1"/>
          </p:nvPr>
        </p:nvSpPr>
        <p:spPr>
          <a:xfrm>
            <a:off x="457200" y="273050"/>
            <a:ext cx="8534400" cy="6127750"/>
          </a:xfrm>
        </p:spPr>
        <p:txBody>
          <a:bodyPr/>
          <a:lstStyle/>
          <a:p>
            <a:pPr>
              <a:buFontTx/>
              <a:buNone/>
            </a:pPr>
            <a:r>
              <a:rPr lang="en-US" b="1" smtClean="0">
                <a:latin typeface="Calibri" panose="020F0502020204030204" pitchFamily="34" charset="0"/>
                <a:cs typeface="Tahoma" panose="020B0604030504040204" pitchFamily="34" charset="0"/>
              </a:rPr>
              <a:t>2.Acute Stage</a:t>
            </a:r>
          </a:p>
          <a:p>
            <a:pPr>
              <a:buFontTx/>
              <a:buNone/>
            </a:pPr>
            <a:endParaRPr lang="en-US" b="1" smtClean="0">
              <a:latin typeface="Calibri" panose="020F0502020204030204" pitchFamily="34" charset="0"/>
              <a:cs typeface="Tahoma" panose="020B0604030504040204" pitchFamily="34" charset="0"/>
            </a:endParaRPr>
          </a:p>
          <a:p>
            <a:pPr>
              <a:buFont typeface="Wingdings" panose="05000000000000000000" pitchFamily="2" charset="2"/>
              <a:buChar char="Ø"/>
            </a:pPr>
            <a:r>
              <a:rPr lang="en-US" sz="2400" smtClean="0">
                <a:latin typeface="Calibri" panose="020F0502020204030204" pitchFamily="34" charset="0"/>
                <a:cs typeface="Tahoma" panose="020B0604030504040204" pitchFamily="34" charset="0"/>
              </a:rPr>
              <a:t>Appears 7-14 days after insect bite </a:t>
            </a:r>
          </a:p>
          <a:p>
            <a:pPr>
              <a:buFont typeface="Wingdings" panose="05000000000000000000" pitchFamily="2" charset="2"/>
              <a:buChar char="Ø"/>
            </a:pPr>
            <a:r>
              <a:rPr lang="en-US" sz="2400" smtClean="0">
                <a:latin typeface="Calibri" panose="020F0502020204030204" pitchFamily="34" charset="0"/>
                <a:cs typeface="Tahoma" panose="020B0604030504040204" pitchFamily="34" charset="0"/>
              </a:rPr>
              <a:t>characterized by restlessness, sleeplessness, malaise,  chills, fever and bone and muscle pains </a:t>
            </a:r>
          </a:p>
          <a:p>
            <a:pPr>
              <a:buFont typeface="Wingdings" panose="05000000000000000000" pitchFamily="2" charset="2"/>
              <a:buChar char="Ø"/>
            </a:pPr>
            <a:r>
              <a:rPr lang="en-US" sz="2400" smtClean="0">
                <a:latin typeface="Calibri" panose="020F0502020204030204" pitchFamily="34" charset="0"/>
                <a:cs typeface="Tahoma" panose="020B0604030504040204" pitchFamily="34" charset="0"/>
              </a:rPr>
              <a:t>Diffuse myocarditis, sometimes accompanied by serious pericarditis and endocarditis</a:t>
            </a:r>
          </a:p>
          <a:p>
            <a:pPr>
              <a:buFont typeface="Wingdings" panose="05000000000000000000" pitchFamily="2" charset="2"/>
              <a:buChar char="Ø"/>
            </a:pPr>
            <a:r>
              <a:rPr lang="en-US" sz="2400" smtClean="0">
                <a:latin typeface="Calibri" panose="020F0502020204030204" pitchFamily="34" charset="0"/>
                <a:cs typeface="Tahoma" panose="020B0604030504040204" pitchFamily="34" charset="0"/>
              </a:rPr>
              <a:t> In children, Chagas' disease may cause meningo-encephalitis and coma</a:t>
            </a:r>
          </a:p>
          <a:p>
            <a:pPr>
              <a:buFont typeface="Wingdings" panose="05000000000000000000" pitchFamily="2" charset="2"/>
              <a:buChar char="Ø"/>
            </a:pPr>
            <a:r>
              <a:rPr lang="en-US" sz="2400" smtClean="0">
                <a:latin typeface="Calibri" panose="020F0502020204030204" pitchFamily="34" charset="0"/>
                <a:cs typeface="Tahoma" panose="020B0604030504040204" pitchFamily="34" charset="0"/>
              </a:rPr>
              <a:t> Death occurs in 5-10 percent of infants</a:t>
            </a:r>
          </a:p>
        </p:txBody>
      </p:sp>
      <p:sp>
        <p:nvSpPr>
          <p:cNvPr id="26521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4F8360C-A46E-4819-824F-5222E97A227A}" type="slidenum">
              <a:rPr lang="en-US" sz="1400" smtClean="0">
                <a:solidFill>
                  <a:srgbClr val="000000"/>
                </a:solidFill>
              </a:rPr>
              <a:pPr>
                <a:spcBef>
                  <a:spcPct val="0"/>
                </a:spcBef>
                <a:buFontTx/>
                <a:buNone/>
              </a:pPr>
              <a:t>203</a:t>
            </a:fld>
            <a:endParaRPr lang="en-US" sz="1400" smtClean="0">
              <a:solidFill>
                <a:srgbClr val="000000"/>
              </a:solidFill>
            </a:endParaRPr>
          </a:p>
        </p:txBody>
      </p:sp>
    </p:spTree>
    <p:extLst>
      <p:ext uri="{BB962C8B-B14F-4D97-AF65-F5344CB8AC3E}">
        <p14:creationId xmlns:p14="http://schemas.microsoft.com/office/powerpoint/2010/main" val="1112306203"/>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Content Placeholder 2"/>
          <p:cNvSpPr>
            <a:spLocks noGrp="1"/>
          </p:cNvSpPr>
          <p:nvPr>
            <p:ph idx="1"/>
          </p:nvPr>
        </p:nvSpPr>
        <p:spPr>
          <a:xfrm>
            <a:off x="341313" y="150813"/>
            <a:ext cx="8407400" cy="6326187"/>
          </a:xfrm>
        </p:spPr>
        <p:txBody>
          <a:bodyPr/>
          <a:lstStyle/>
          <a:p>
            <a:pPr>
              <a:buFontTx/>
              <a:buNone/>
            </a:pPr>
            <a:r>
              <a:rPr lang="en-US" sz="2400" b="1" smtClean="0">
                <a:cs typeface="Tahoma" panose="020B0604030504040204" pitchFamily="34" charset="0"/>
              </a:rPr>
              <a:t>3. Chronic Stage:</a:t>
            </a:r>
          </a:p>
          <a:p>
            <a:pPr>
              <a:buFont typeface="Wingdings" panose="05000000000000000000" pitchFamily="2" charset="2"/>
              <a:buChar char="§"/>
            </a:pPr>
            <a:r>
              <a:rPr lang="en-US" sz="2400" smtClean="0">
                <a:latin typeface="Calibri" panose="020F0502020204030204" pitchFamily="34" charset="0"/>
                <a:cs typeface="Tahoma" panose="020B0604030504040204" pitchFamily="34" charset="0"/>
              </a:rPr>
              <a:t>Approximately  </a:t>
            </a:r>
            <a:r>
              <a:rPr lang="en-US" sz="2400" smtClean="0">
                <a:solidFill>
                  <a:srgbClr val="FF0000"/>
                </a:solidFill>
                <a:latin typeface="Calibri" panose="020F0502020204030204" pitchFamily="34" charset="0"/>
                <a:cs typeface="Tahoma" panose="020B0604030504040204" pitchFamily="34" charset="0"/>
              </a:rPr>
              <a:t>10-20% of victims </a:t>
            </a:r>
            <a:r>
              <a:rPr lang="en-US" sz="2400" smtClean="0">
                <a:latin typeface="Calibri" panose="020F0502020204030204" pitchFamily="34" charset="0"/>
                <a:cs typeface="Tahoma" panose="020B0604030504040204" pitchFamily="34" charset="0"/>
              </a:rPr>
              <a:t>develop a chronic disease</a:t>
            </a:r>
          </a:p>
          <a:p>
            <a:pPr>
              <a:buFont typeface="Wingdings" panose="05000000000000000000" pitchFamily="2" charset="2"/>
              <a:buChar char="§"/>
            </a:pPr>
            <a:r>
              <a:rPr lang="en-US" sz="2400" smtClean="0">
                <a:latin typeface="Calibri" panose="020F0502020204030204" pitchFamily="34" charset="0"/>
                <a:cs typeface="Tahoma" panose="020B0604030504040204" pitchFamily="34" charset="0"/>
              </a:rPr>
              <a:t>Many of these cases will be </a:t>
            </a:r>
            <a:r>
              <a:rPr lang="en-US" sz="2400" smtClean="0">
                <a:solidFill>
                  <a:srgbClr val="FF0000"/>
                </a:solidFill>
                <a:latin typeface="Calibri" panose="020F0502020204030204" pitchFamily="34" charset="0"/>
                <a:cs typeface="Tahoma" panose="020B0604030504040204" pitchFamily="34" charset="0"/>
              </a:rPr>
              <a:t>asymptomatic for long period of time </a:t>
            </a:r>
          </a:p>
          <a:p>
            <a:pPr>
              <a:buFont typeface="Wingdings" panose="05000000000000000000" pitchFamily="2" charset="2"/>
              <a:buChar char="§"/>
            </a:pPr>
            <a:r>
              <a:rPr lang="en-US" sz="2400" smtClean="0">
                <a:latin typeface="Calibri" panose="020F0502020204030204" pitchFamily="34" charset="0"/>
                <a:cs typeface="Tahoma" panose="020B0604030504040204" pitchFamily="34" charset="0"/>
              </a:rPr>
              <a:t>The symptoms depend on </a:t>
            </a:r>
            <a:r>
              <a:rPr lang="en-US" sz="2400" smtClean="0">
                <a:solidFill>
                  <a:srgbClr val="FF0000"/>
                </a:solidFill>
                <a:latin typeface="Calibri" panose="020F0502020204030204" pitchFamily="34" charset="0"/>
                <a:cs typeface="Tahoma" panose="020B0604030504040204" pitchFamily="34" charset="0"/>
              </a:rPr>
              <a:t>organ affected and the extent of organ damage</a:t>
            </a:r>
          </a:p>
          <a:p>
            <a:pPr lvl="2">
              <a:buFont typeface="Wingdings" panose="05000000000000000000" pitchFamily="2" charset="2"/>
              <a:buChar char="§"/>
            </a:pPr>
            <a:r>
              <a:rPr lang="en-US" smtClean="0">
                <a:latin typeface="Calibri" panose="020F0502020204030204" pitchFamily="34" charset="0"/>
                <a:cs typeface="Tahoma" panose="020B0604030504040204" pitchFamily="34" charset="0"/>
              </a:rPr>
              <a:t>Myocardial cells are invaded and destroyed leading to  </a:t>
            </a:r>
            <a:r>
              <a:rPr lang="en-US" smtClean="0">
                <a:solidFill>
                  <a:srgbClr val="FF0000"/>
                </a:solidFill>
                <a:latin typeface="Calibri" panose="020F0502020204030204" pitchFamily="34" charset="0"/>
                <a:cs typeface="Tahoma" panose="020B0604030504040204" pitchFamily="34" charset="0"/>
              </a:rPr>
              <a:t>cardiomegaly,</a:t>
            </a:r>
            <a:r>
              <a:rPr lang="en-US" smtClean="0">
                <a:latin typeface="Calibri" panose="020F0502020204030204" pitchFamily="34" charset="0"/>
                <a:cs typeface="Tahoma" panose="020B0604030504040204" pitchFamily="34" charset="0"/>
              </a:rPr>
              <a:t> </a:t>
            </a:r>
            <a:r>
              <a:rPr lang="en-US" smtClean="0">
                <a:solidFill>
                  <a:srgbClr val="FF0000"/>
                </a:solidFill>
                <a:latin typeface="Calibri" panose="020F0502020204030204" pitchFamily="34" charset="0"/>
                <a:cs typeface="Tahoma" panose="020B0604030504040204" pitchFamily="34" charset="0"/>
              </a:rPr>
              <a:t>myocardial insufficiency</a:t>
            </a:r>
          </a:p>
          <a:p>
            <a:pPr lvl="2">
              <a:buFont typeface="Wingdings" panose="05000000000000000000" pitchFamily="2" charset="2"/>
              <a:buChar char="§"/>
            </a:pPr>
            <a:r>
              <a:rPr lang="en-US" smtClean="0">
                <a:latin typeface="Calibri" panose="020F0502020204030204" pitchFamily="34" charset="0"/>
                <a:cs typeface="Tahoma" panose="020B0604030504040204" pitchFamily="34" charset="0"/>
              </a:rPr>
              <a:t>Destruction of nerves innervating the digestive tract leads to </a:t>
            </a:r>
            <a:r>
              <a:rPr lang="en-US" smtClean="0">
                <a:solidFill>
                  <a:srgbClr val="FF0000"/>
                </a:solidFill>
                <a:latin typeface="Calibri" panose="020F0502020204030204" pitchFamily="34" charset="0"/>
                <a:cs typeface="Tahoma" panose="020B0604030504040204" pitchFamily="34" charset="0"/>
              </a:rPr>
              <a:t>diminished peristaltic activity and inability to swallow </a:t>
            </a:r>
            <a:r>
              <a:rPr lang="en-US" smtClean="0">
                <a:latin typeface="Calibri" panose="020F0502020204030204" pitchFamily="34" charset="0"/>
                <a:cs typeface="Tahoma" panose="020B0604030504040204" pitchFamily="34" charset="0"/>
              </a:rPr>
              <a:t>with gross enlargement of the esophagus (megaesophagus) and colon(megacolon)</a:t>
            </a:r>
          </a:p>
          <a:p>
            <a:pPr>
              <a:buFontTx/>
              <a:buNone/>
            </a:pPr>
            <a:r>
              <a:rPr lang="en-US" sz="2400" b="1" smtClean="0"/>
              <a:t/>
            </a:r>
            <a:br>
              <a:rPr lang="en-US" sz="2400" b="1" smtClean="0"/>
            </a:br>
            <a:endParaRPr lang="en-US" sz="2400" smtClean="0"/>
          </a:p>
        </p:txBody>
      </p:sp>
      <p:sp>
        <p:nvSpPr>
          <p:cNvPr id="26726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063589-0D2D-4D94-BC3E-FA462CF824D8}" type="slidenum">
              <a:rPr lang="en-US" sz="1400" smtClean="0">
                <a:solidFill>
                  <a:srgbClr val="000000"/>
                </a:solidFill>
              </a:rPr>
              <a:pPr>
                <a:spcBef>
                  <a:spcPct val="0"/>
                </a:spcBef>
                <a:buFontTx/>
                <a:buNone/>
              </a:pPr>
              <a:t>204</a:t>
            </a:fld>
            <a:endParaRPr lang="en-US" sz="1400" smtClean="0">
              <a:solidFill>
                <a:srgbClr val="000000"/>
              </a:solidFill>
            </a:endParaRPr>
          </a:p>
        </p:txBody>
      </p:sp>
    </p:spTree>
    <p:extLst>
      <p:ext uri="{BB962C8B-B14F-4D97-AF65-F5344CB8AC3E}">
        <p14:creationId xmlns:p14="http://schemas.microsoft.com/office/powerpoint/2010/main" val="203670564"/>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Content Placeholder 2"/>
          <p:cNvSpPr>
            <a:spLocks noGrp="1"/>
          </p:cNvSpPr>
          <p:nvPr>
            <p:ph idx="1"/>
          </p:nvPr>
        </p:nvSpPr>
        <p:spPr>
          <a:xfrm>
            <a:off x="150813" y="257175"/>
            <a:ext cx="8993187" cy="6296025"/>
          </a:xfrm>
        </p:spPr>
        <p:txBody>
          <a:bodyPr/>
          <a:lstStyle/>
          <a:p>
            <a:pPr>
              <a:buFontTx/>
              <a:buNone/>
            </a:pPr>
            <a:r>
              <a:rPr lang="en-US" sz="2800" b="1" smtClean="0">
                <a:latin typeface="Calibri" panose="020F0502020204030204" pitchFamily="34" charset="0"/>
                <a:cs typeface="Tahoma" panose="020B0604030504040204" pitchFamily="34" charset="0"/>
              </a:rPr>
              <a:t>Laboratory Diagnosis</a:t>
            </a:r>
          </a:p>
          <a:p>
            <a:pPr>
              <a:buFontTx/>
              <a:buNone/>
            </a:pPr>
            <a:r>
              <a:rPr lang="en-US" sz="2400" b="1" smtClean="0">
                <a:latin typeface="Calibri" panose="020F0502020204030204" pitchFamily="34" charset="0"/>
                <a:cs typeface="Tahoma" panose="020B0604030504040204" pitchFamily="34" charset="0"/>
              </a:rPr>
              <a:t>1. </a:t>
            </a:r>
            <a:r>
              <a:rPr lang="en-US" sz="2400" smtClean="0">
                <a:latin typeface="Calibri" panose="020F0502020204030204" pitchFamily="34" charset="0"/>
                <a:cs typeface="Tahoma" panose="020B0604030504040204" pitchFamily="34" charset="0"/>
              </a:rPr>
              <a:t>Blood film -wet film for motility</a:t>
            </a:r>
          </a:p>
          <a:p>
            <a:pPr>
              <a:buFontTx/>
              <a:buNone/>
            </a:pPr>
            <a:r>
              <a:rPr lang="en-US" sz="2400" smtClean="0">
                <a:latin typeface="Calibri" panose="020F0502020204030204" pitchFamily="34" charset="0"/>
                <a:cs typeface="Tahoma" panose="020B0604030504040204" pitchFamily="34" charset="0"/>
              </a:rPr>
              <a:t>                        -thin and / or thick stained blood films</a:t>
            </a:r>
          </a:p>
          <a:p>
            <a:pPr lvl="2">
              <a:buFont typeface="Wingdings" panose="05000000000000000000" pitchFamily="2" charset="2"/>
              <a:buChar char="ü"/>
            </a:pPr>
            <a:r>
              <a:rPr lang="en-US" smtClean="0">
                <a:latin typeface="Calibri" panose="020F0502020204030204" pitchFamily="34" charset="0"/>
                <a:cs typeface="Tahoma" panose="020B0604030504040204" pitchFamily="34" charset="0"/>
              </a:rPr>
              <a:t>Trypamastigote stage during acute stage </a:t>
            </a:r>
          </a:p>
          <a:p>
            <a:pPr>
              <a:buFontTx/>
              <a:buNone/>
            </a:pPr>
            <a:r>
              <a:rPr lang="en-US" sz="2400" smtClean="0">
                <a:latin typeface="Calibri" panose="020F0502020204030204" pitchFamily="34" charset="0"/>
                <a:cs typeface="Tahoma" panose="020B0604030504040204" pitchFamily="34" charset="0"/>
              </a:rPr>
              <a:t>2. Culture of blood </a:t>
            </a:r>
          </a:p>
          <a:p>
            <a:pPr>
              <a:buFontTx/>
              <a:buNone/>
            </a:pPr>
            <a:r>
              <a:rPr lang="en-US" sz="2400" smtClean="0">
                <a:latin typeface="Calibri" panose="020F0502020204030204" pitchFamily="34" charset="0"/>
                <a:cs typeface="Tahoma" panose="020B0604030504040204" pitchFamily="34" charset="0"/>
              </a:rPr>
              <a:t>3. Serological diagnosis to detect anti- </a:t>
            </a:r>
            <a:r>
              <a:rPr lang="en-US" sz="2400" i="1" smtClean="0">
                <a:latin typeface="Calibri" panose="020F0502020204030204" pitchFamily="34" charset="0"/>
                <a:cs typeface="Tahoma" panose="020B0604030504040204" pitchFamily="34" charset="0"/>
              </a:rPr>
              <a:t>T.cruzi</a:t>
            </a:r>
            <a:r>
              <a:rPr lang="en-US" sz="2400" smtClean="0">
                <a:latin typeface="Calibri" panose="020F0502020204030204" pitchFamily="34" charset="0"/>
                <a:cs typeface="Tahoma" panose="020B0604030504040204" pitchFamily="34" charset="0"/>
              </a:rPr>
              <a:t> antibodies</a:t>
            </a:r>
          </a:p>
          <a:p>
            <a:pPr>
              <a:buFontTx/>
              <a:buNone/>
            </a:pPr>
            <a:r>
              <a:rPr lang="en-US" sz="2400" smtClean="0">
                <a:latin typeface="Calibri" panose="020F0502020204030204" pitchFamily="34" charset="0"/>
                <a:cs typeface="Tahoma" panose="020B0604030504040204" pitchFamily="34" charset="0"/>
              </a:rPr>
              <a:t>4. Xenodiagnosis </a:t>
            </a:r>
          </a:p>
          <a:p>
            <a:pPr lvl="1">
              <a:buFont typeface="Wingdings" panose="05000000000000000000" pitchFamily="2" charset="2"/>
              <a:buChar char="§"/>
            </a:pPr>
            <a:r>
              <a:rPr lang="en-US" sz="2000" smtClean="0">
                <a:solidFill>
                  <a:srgbClr val="FF0000"/>
                </a:solidFill>
                <a:latin typeface="Calibri" panose="020F0502020204030204" pitchFamily="34" charset="0"/>
                <a:cs typeface="Tahoma" panose="020B0604030504040204" pitchFamily="34" charset="0"/>
              </a:rPr>
              <a:t>in chronic and subacute </a:t>
            </a:r>
            <a:r>
              <a:rPr lang="en-US" sz="2000" smtClean="0">
                <a:latin typeface="Calibri" panose="020F0502020204030204" pitchFamily="34" charset="0"/>
                <a:cs typeface="Tahoma" panose="020B0604030504040204" pitchFamily="34" charset="0"/>
              </a:rPr>
              <a:t>infections where their number in the blood is usually very few </a:t>
            </a:r>
          </a:p>
          <a:p>
            <a:pPr lvl="1"/>
            <a:r>
              <a:rPr lang="en-US" sz="2000" smtClean="0">
                <a:latin typeface="Calibri" panose="020F0502020204030204" pitchFamily="34" charset="0"/>
                <a:cs typeface="Tahoma" panose="020B0604030504040204" pitchFamily="34" charset="0"/>
              </a:rPr>
              <a:t>uninfected, susceptible, laboratory reared  triatomine bugs are </a:t>
            </a:r>
            <a:r>
              <a:rPr lang="en-US" sz="2000" smtClean="0">
                <a:solidFill>
                  <a:srgbClr val="FF0000"/>
                </a:solidFill>
                <a:latin typeface="Calibri" panose="020F0502020204030204" pitchFamily="34" charset="0"/>
                <a:cs typeface="Tahoma" panose="020B0604030504040204" pitchFamily="34" charset="0"/>
              </a:rPr>
              <a:t>starved for 2 weeks</a:t>
            </a:r>
            <a:r>
              <a:rPr lang="en-US" sz="2000" smtClean="0">
                <a:latin typeface="Calibri" panose="020F0502020204030204" pitchFamily="34" charset="0"/>
                <a:cs typeface="Tahoma" panose="020B0604030504040204" pitchFamily="34" charset="0"/>
              </a:rPr>
              <a:t> and</a:t>
            </a:r>
          </a:p>
          <a:p>
            <a:pPr lvl="1"/>
            <a:r>
              <a:rPr lang="en-US" sz="2400" smtClean="0">
                <a:latin typeface="Calibri" panose="020F0502020204030204" pitchFamily="34" charset="0"/>
                <a:cs typeface="Tahoma" panose="020B0604030504040204" pitchFamily="34" charset="0"/>
              </a:rPr>
              <a:t>then fed on the patients blood</a:t>
            </a:r>
          </a:p>
          <a:p>
            <a:pPr lvl="1"/>
            <a:r>
              <a:rPr lang="en-US" sz="2400" smtClean="0">
                <a:latin typeface="Calibri" panose="020F0502020204030204" pitchFamily="34" charset="0"/>
                <a:cs typeface="Tahoma" panose="020B0604030504040204" pitchFamily="34" charset="0"/>
              </a:rPr>
              <a:t>If trypanosomes are ingested they will multiply and develop into </a:t>
            </a:r>
            <a:r>
              <a:rPr lang="en-US" sz="2400" smtClean="0">
                <a:solidFill>
                  <a:srgbClr val="FF0000"/>
                </a:solidFill>
                <a:latin typeface="Calibri" panose="020F0502020204030204" pitchFamily="34" charset="0"/>
                <a:cs typeface="Tahoma" panose="020B0604030504040204" pitchFamily="34" charset="0"/>
              </a:rPr>
              <a:t>epimastigotes</a:t>
            </a:r>
            <a:r>
              <a:rPr lang="en-US" sz="2400" smtClean="0">
                <a:latin typeface="Calibri" panose="020F0502020204030204" pitchFamily="34" charset="0"/>
                <a:cs typeface="Tahoma" panose="020B0604030504040204" pitchFamily="34" charset="0"/>
              </a:rPr>
              <a:t>  which can be found 25-30 days later in the </a:t>
            </a:r>
            <a:r>
              <a:rPr lang="en-US" sz="2400" smtClean="0">
                <a:solidFill>
                  <a:srgbClr val="FF0000"/>
                </a:solidFill>
                <a:latin typeface="Calibri" panose="020F0502020204030204" pitchFamily="34" charset="0"/>
                <a:cs typeface="Tahoma" panose="020B0604030504040204" pitchFamily="34" charset="0"/>
              </a:rPr>
              <a:t>faeces or rectum of the bug  </a:t>
            </a:r>
          </a:p>
          <a:p>
            <a:pPr>
              <a:buFontTx/>
              <a:buNone/>
            </a:pPr>
            <a:endParaRPr lang="en-US" sz="2400" smtClean="0">
              <a:latin typeface="Calibri" panose="020F0502020204030204" pitchFamily="34" charset="0"/>
              <a:cs typeface="Tahoma" panose="020B0604030504040204" pitchFamily="34" charset="0"/>
            </a:endParaRPr>
          </a:p>
          <a:p>
            <a:pPr>
              <a:buFontTx/>
              <a:buNone/>
            </a:pPr>
            <a:endParaRPr lang="en-US" sz="2400" smtClean="0">
              <a:latin typeface="Calibri" panose="020F0502020204030204" pitchFamily="34" charset="0"/>
              <a:cs typeface="Tahoma" panose="020B0604030504040204" pitchFamily="34" charset="0"/>
            </a:endParaRPr>
          </a:p>
          <a:p>
            <a:pPr>
              <a:buFontTx/>
              <a:buNone/>
            </a:pPr>
            <a:endParaRPr lang="en-US" sz="2400" smtClean="0">
              <a:latin typeface="Calibri" panose="020F0502020204030204" pitchFamily="34" charset="0"/>
              <a:cs typeface="Tahoma" panose="020B0604030504040204" pitchFamily="34" charset="0"/>
            </a:endParaRPr>
          </a:p>
        </p:txBody>
      </p:sp>
      <p:sp>
        <p:nvSpPr>
          <p:cNvPr id="26931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F06A7F3-96A5-42EF-A4A6-C9DD0CC86160}" type="slidenum">
              <a:rPr lang="en-US" sz="1400" smtClean="0">
                <a:solidFill>
                  <a:srgbClr val="000000"/>
                </a:solidFill>
              </a:rPr>
              <a:pPr>
                <a:spcBef>
                  <a:spcPct val="0"/>
                </a:spcBef>
                <a:buFontTx/>
                <a:buNone/>
              </a:pPr>
              <a:t>205</a:t>
            </a:fld>
            <a:endParaRPr lang="en-US" sz="1400" smtClean="0">
              <a:solidFill>
                <a:srgbClr val="000000"/>
              </a:solidFill>
            </a:endParaRPr>
          </a:p>
        </p:txBody>
      </p:sp>
    </p:spTree>
    <p:extLst>
      <p:ext uri="{BB962C8B-B14F-4D97-AF65-F5344CB8AC3E}">
        <p14:creationId xmlns:p14="http://schemas.microsoft.com/office/powerpoint/2010/main" val="2326813862"/>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itle 1"/>
          <p:cNvSpPr>
            <a:spLocks noGrp="1"/>
          </p:cNvSpPr>
          <p:nvPr>
            <p:ph type="title"/>
          </p:nvPr>
        </p:nvSpPr>
        <p:spPr/>
        <p:txBody>
          <a:bodyPr/>
          <a:lstStyle/>
          <a:p>
            <a:pPr eaLnBrk="1" hangingPunct="1"/>
            <a:r>
              <a:rPr lang="en-US" smtClean="0"/>
              <a:t>Treatement </a:t>
            </a:r>
          </a:p>
        </p:txBody>
      </p:sp>
      <p:sp>
        <p:nvSpPr>
          <p:cNvPr id="270339" name="Content Placeholder 2"/>
          <p:cNvSpPr>
            <a:spLocks noGrp="1"/>
          </p:cNvSpPr>
          <p:nvPr>
            <p:ph idx="1"/>
          </p:nvPr>
        </p:nvSpPr>
        <p:spPr>
          <a:xfrm>
            <a:off x="628650" y="1825625"/>
            <a:ext cx="7886700" cy="4676775"/>
          </a:xfrm>
        </p:spPr>
        <p:txBody>
          <a:bodyPr/>
          <a:lstStyle/>
          <a:p>
            <a:pPr eaLnBrk="1" hangingPunct="1"/>
            <a:r>
              <a:rPr lang="en-US" altLang="en-US" smtClean="0"/>
              <a:t>Antiparasitic drugs :N</a:t>
            </a:r>
            <a:r>
              <a:rPr lang="en-US" smtClean="0"/>
              <a:t>ifurtimox and benznidazole</a:t>
            </a:r>
            <a:endParaRPr lang="en-US" altLang="en-US" smtClean="0"/>
          </a:p>
          <a:p>
            <a:pPr lvl="1" eaLnBrk="1" hangingPunct="1"/>
            <a:r>
              <a:rPr lang="en-US" altLang="en-US" smtClean="0"/>
              <a:t>Treat acute or congenital cases to prevent chronic disease</a:t>
            </a:r>
          </a:p>
          <a:p>
            <a:pPr lvl="1" eaLnBrk="1" hangingPunct="1"/>
            <a:r>
              <a:rPr lang="en-US" altLang="en-US" smtClean="0"/>
              <a:t>Administer long term</a:t>
            </a:r>
          </a:p>
          <a:p>
            <a:pPr eaLnBrk="1" hangingPunct="1"/>
            <a:r>
              <a:rPr lang="en-US" altLang="en-US" smtClean="0"/>
              <a:t>Chronic stage</a:t>
            </a:r>
          </a:p>
          <a:p>
            <a:pPr lvl="1" eaLnBrk="1" hangingPunct="1"/>
            <a:r>
              <a:rPr lang="en-US" altLang="en-US" smtClean="0"/>
              <a:t>Organ Transplantation </a:t>
            </a:r>
          </a:p>
          <a:p>
            <a:pPr lvl="1" eaLnBrk="1" hangingPunct="1"/>
            <a:r>
              <a:rPr lang="en-US" altLang="en-US" smtClean="0"/>
              <a:t>Surgery </a:t>
            </a:r>
          </a:p>
          <a:p>
            <a:pPr eaLnBrk="1" hangingPunct="1"/>
            <a:endParaRPr lang="en-US" smtClean="0"/>
          </a:p>
        </p:txBody>
      </p:sp>
    </p:spTree>
    <p:extLst>
      <p:ext uri="{BB962C8B-B14F-4D97-AF65-F5344CB8AC3E}">
        <p14:creationId xmlns:p14="http://schemas.microsoft.com/office/powerpoint/2010/main" val="18819367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74638"/>
            <a:ext cx="8229600" cy="685800"/>
          </a:xfrm>
        </p:spPr>
        <p:txBody>
          <a:bodyPr/>
          <a:lstStyle/>
          <a:p>
            <a:pPr eaLnBrk="1" hangingPunct="1"/>
            <a:r>
              <a:rPr lang="en-US" sz="3200" smtClean="0"/>
              <a:t>Examination of stool for trophpzoites</a:t>
            </a:r>
          </a:p>
        </p:txBody>
      </p:sp>
      <p:sp>
        <p:nvSpPr>
          <p:cNvPr id="40963" name="Rectangle 3"/>
          <p:cNvSpPr>
            <a:spLocks noGrp="1" noChangeArrowheads="1"/>
          </p:cNvSpPr>
          <p:nvPr>
            <p:ph type="body" idx="1"/>
          </p:nvPr>
        </p:nvSpPr>
        <p:spPr>
          <a:xfrm>
            <a:off x="685800" y="1524000"/>
            <a:ext cx="7772400" cy="4572000"/>
          </a:xfrm>
        </p:spPr>
        <p:txBody>
          <a:bodyPr/>
          <a:lstStyle/>
          <a:p>
            <a:pPr eaLnBrk="1" hangingPunct="1">
              <a:lnSpc>
                <a:spcPct val="80000"/>
              </a:lnSpc>
            </a:pPr>
            <a:r>
              <a:rPr lang="en-US" sz="2400" b="1" i="1" smtClean="0"/>
              <a:t>Trophozoite</a:t>
            </a:r>
            <a:r>
              <a:rPr lang="en-US" sz="2400" i="1" smtClean="0"/>
              <a:t>:  -</a:t>
            </a:r>
            <a:r>
              <a:rPr lang="en-US" sz="2400" smtClean="0"/>
              <a:t>Size: 10-21 by 5-15</a:t>
            </a:r>
            <a:r>
              <a:rPr lang="en-US" sz="2400" smtClean="0">
                <a:sym typeface="Symbol" panose="05050102010706020507" pitchFamily="18" charset="2"/>
              </a:rPr>
              <a:t></a:t>
            </a:r>
            <a:r>
              <a:rPr lang="en-US" sz="2400" smtClean="0"/>
              <a:t>m</a:t>
            </a:r>
          </a:p>
          <a:p>
            <a:pPr lvl="4" eaLnBrk="1" hangingPunct="1">
              <a:lnSpc>
                <a:spcPct val="80000"/>
              </a:lnSpc>
            </a:pPr>
            <a:r>
              <a:rPr lang="en-US" sz="2400" smtClean="0"/>
              <a:t> Shape: pear-shaped</a:t>
            </a:r>
          </a:p>
          <a:p>
            <a:pPr lvl="4" eaLnBrk="1" hangingPunct="1">
              <a:lnSpc>
                <a:spcPct val="80000"/>
              </a:lnSpc>
            </a:pPr>
            <a:r>
              <a:rPr lang="en-US" sz="2400" smtClean="0"/>
              <a:t> Motility: Progressive, rapid, tumbling  </a:t>
            </a:r>
          </a:p>
          <a:p>
            <a:pPr lvl="4" eaLnBrk="1" hangingPunct="1">
              <a:lnSpc>
                <a:spcPct val="80000"/>
              </a:lnSpc>
              <a:buFontTx/>
              <a:buNone/>
            </a:pPr>
            <a:r>
              <a:rPr lang="en-US" sz="2400" smtClean="0"/>
              <a:t>          and  spinning linked to a“falling leaf” </a:t>
            </a:r>
          </a:p>
          <a:p>
            <a:pPr lvl="4" eaLnBrk="1" hangingPunct="1">
              <a:lnSpc>
                <a:spcPct val="80000"/>
              </a:lnSpc>
            </a:pPr>
            <a:r>
              <a:rPr lang="en-US" sz="2400" smtClean="0"/>
              <a:t>typical shape with 8 flagella </a:t>
            </a:r>
          </a:p>
          <a:p>
            <a:pPr lvl="4" eaLnBrk="1" hangingPunct="1">
              <a:lnSpc>
                <a:spcPct val="80000"/>
              </a:lnSpc>
            </a:pPr>
            <a:r>
              <a:rPr lang="en-US" sz="2400" smtClean="0"/>
              <a:t>concavity at the anterior end</a:t>
            </a:r>
          </a:p>
          <a:p>
            <a:pPr lvl="4" eaLnBrk="1" hangingPunct="1">
              <a:lnSpc>
                <a:spcPct val="80000"/>
              </a:lnSpc>
            </a:pPr>
            <a:r>
              <a:rPr lang="en-US" sz="2400" smtClean="0"/>
              <a:t>   Stained</a:t>
            </a:r>
          </a:p>
          <a:p>
            <a:pPr eaLnBrk="1" hangingPunct="1">
              <a:lnSpc>
                <a:spcPct val="80000"/>
              </a:lnSpc>
              <a:buFontTx/>
              <a:buNone/>
            </a:pPr>
            <a:r>
              <a:rPr lang="en-US" sz="2400" smtClean="0"/>
              <a:t>                                            Two nuclie</a:t>
            </a:r>
          </a:p>
          <a:p>
            <a:pPr eaLnBrk="1" hangingPunct="1">
              <a:lnSpc>
                <a:spcPct val="80000"/>
              </a:lnSpc>
              <a:buFontTx/>
              <a:buNone/>
            </a:pPr>
            <a:r>
              <a:rPr lang="en-US" sz="2400" smtClean="0"/>
              <a:t>                                             Axonems</a:t>
            </a:r>
          </a:p>
          <a:p>
            <a:pPr eaLnBrk="1" hangingPunct="1">
              <a:lnSpc>
                <a:spcPct val="80000"/>
              </a:lnSpc>
              <a:buFontTx/>
              <a:buNone/>
            </a:pPr>
            <a:r>
              <a:rPr lang="en-US" sz="2400" smtClean="0"/>
              <a:t>                                             Parabasal body</a:t>
            </a:r>
          </a:p>
        </p:txBody>
      </p:sp>
      <p:pic>
        <p:nvPicPr>
          <p:cNvPr id="409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590800"/>
            <a:ext cx="2149475"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DF486EAA-2C93-4C75-A25E-81E1421831DE}"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A9CFA035-165C-470B-AB5D-96CED3BACFD0}" type="slidenum">
              <a:rPr lang="en-US">
                <a:solidFill>
                  <a:srgbClr val="000000"/>
                </a:solidFill>
              </a:rPr>
              <a:pPr>
                <a:defRPr/>
              </a:pPr>
              <a:t>21</a:t>
            </a:fld>
            <a:endParaRPr lang="en-US">
              <a:solidFill>
                <a:srgbClr val="000000"/>
              </a:solidFill>
            </a:endParaRPr>
          </a:p>
        </p:txBody>
      </p:sp>
    </p:spTree>
    <p:extLst>
      <p:ext uri="{BB962C8B-B14F-4D97-AF65-F5344CB8AC3E}">
        <p14:creationId xmlns:p14="http://schemas.microsoft.com/office/powerpoint/2010/main" val="41593682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8229600" cy="715962"/>
          </a:xfrm>
        </p:spPr>
        <p:txBody>
          <a:bodyPr/>
          <a:lstStyle/>
          <a:p>
            <a:pPr algn="l" eaLnBrk="1" hangingPunct="1"/>
            <a:r>
              <a:rPr lang="en-US" sz="3200" b="1" smtClean="0"/>
              <a:t>Trichrome stain</a:t>
            </a:r>
          </a:p>
        </p:txBody>
      </p:sp>
      <p:sp>
        <p:nvSpPr>
          <p:cNvPr id="41987" name="Rectangle 3"/>
          <p:cNvSpPr>
            <a:spLocks noGrp="1" noChangeArrowheads="1"/>
          </p:cNvSpPr>
          <p:nvPr>
            <p:ph type="body" idx="1"/>
          </p:nvPr>
        </p:nvSpPr>
        <p:spPr/>
        <p:txBody>
          <a:bodyPr/>
          <a:lstStyle/>
          <a:p>
            <a:pPr eaLnBrk="1" hangingPunct="1">
              <a:lnSpc>
                <a:spcPct val="90000"/>
              </a:lnSpc>
            </a:pPr>
            <a:r>
              <a:rPr lang="en-US" smtClean="0"/>
              <a:t>Trophozoites </a:t>
            </a:r>
          </a:p>
          <a:p>
            <a:pPr lvl="1" eaLnBrk="1" hangingPunct="1">
              <a:lnSpc>
                <a:spcPct val="90000"/>
              </a:lnSpc>
            </a:pPr>
            <a:r>
              <a:rPr lang="en-US" smtClean="0"/>
              <a:t>appear as pear-shaped organisms, </a:t>
            </a:r>
          </a:p>
          <a:p>
            <a:pPr lvl="1" eaLnBrk="1" hangingPunct="1">
              <a:lnSpc>
                <a:spcPct val="90000"/>
              </a:lnSpc>
            </a:pPr>
            <a:r>
              <a:rPr lang="en-US" smtClean="0"/>
              <a:t>Measure 12 to 15 μm (range: 10 to 20 μm). </a:t>
            </a:r>
          </a:p>
          <a:p>
            <a:pPr lvl="1" eaLnBrk="1" hangingPunct="1">
              <a:lnSpc>
                <a:spcPct val="90000"/>
              </a:lnSpc>
            </a:pPr>
            <a:r>
              <a:rPr lang="en-US" smtClean="0"/>
              <a:t>contain two anteriorly placed nuclei and</a:t>
            </a:r>
          </a:p>
          <a:p>
            <a:pPr lvl="1" eaLnBrk="1" hangingPunct="1">
              <a:lnSpc>
                <a:spcPct val="90000"/>
              </a:lnSpc>
            </a:pPr>
            <a:r>
              <a:rPr lang="en-US" smtClean="0"/>
              <a:t>8 flagella (rarely seen because they stain poorly). </a:t>
            </a:r>
          </a:p>
          <a:p>
            <a:pPr eaLnBrk="1" hangingPunct="1">
              <a:lnSpc>
                <a:spcPct val="90000"/>
              </a:lnSpc>
            </a:pPr>
            <a:r>
              <a:rPr lang="en-US" smtClean="0"/>
              <a:t>Cysts</a:t>
            </a:r>
          </a:p>
          <a:p>
            <a:pPr lvl="1" eaLnBrk="1" hangingPunct="1">
              <a:lnSpc>
                <a:spcPct val="90000"/>
              </a:lnSpc>
            </a:pPr>
            <a:r>
              <a:rPr lang="en-US" smtClean="0"/>
              <a:t>appear ovoid to ellipsoid in shape. </a:t>
            </a:r>
          </a:p>
          <a:p>
            <a:pPr lvl="1" eaLnBrk="1" hangingPunct="1">
              <a:lnSpc>
                <a:spcPct val="90000"/>
              </a:lnSpc>
            </a:pPr>
            <a:r>
              <a:rPr lang="en-US" smtClean="0"/>
              <a:t>Nuclei and intracytoplasmic fibrils are visible.</a:t>
            </a:r>
          </a:p>
        </p:txBody>
      </p:sp>
      <p:sp>
        <p:nvSpPr>
          <p:cNvPr id="2" name="Date Placeholder 1"/>
          <p:cNvSpPr>
            <a:spLocks noGrp="1"/>
          </p:cNvSpPr>
          <p:nvPr>
            <p:ph type="dt" sz="half" idx="10"/>
          </p:nvPr>
        </p:nvSpPr>
        <p:spPr/>
        <p:txBody>
          <a:bodyPr/>
          <a:lstStyle/>
          <a:p>
            <a:pPr>
              <a:defRPr/>
            </a:pPr>
            <a:fld id="{7722538D-698D-47C8-B9D3-22E4470086B9}"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A9CFA035-165C-470B-AB5D-96CED3BACFD0}" type="slidenum">
              <a:rPr lang="en-US">
                <a:solidFill>
                  <a:srgbClr val="000000"/>
                </a:solidFill>
              </a:rPr>
              <a:pPr>
                <a:defRPr/>
              </a:pPr>
              <a:t>22</a:t>
            </a:fld>
            <a:endParaRPr lang="en-US">
              <a:solidFill>
                <a:srgbClr val="000000"/>
              </a:solidFill>
            </a:endParaRPr>
          </a:p>
        </p:txBody>
      </p:sp>
    </p:spTree>
    <p:extLst>
      <p:ext uri="{BB962C8B-B14F-4D97-AF65-F5344CB8AC3E}">
        <p14:creationId xmlns:p14="http://schemas.microsoft.com/office/powerpoint/2010/main" val="12418447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z="3200" smtClean="0">
                <a:solidFill>
                  <a:srgbClr val="3333FF"/>
                </a:solidFill>
              </a:rPr>
              <a:t>Examination of stool for cyst</a:t>
            </a:r>
          </a:p>
        </p:txBody>
      </p:sp>
      <p:sp>
        <p:nvSpPr>
          <p:cNvPr id="46083" name="Rectangle 3"/>
          <p:cNvSpPr>
            <a:spLocks noGrp="1" noChangeArrowheads="1"/>
          </p:cNvSpPr>
          <p:nvPr>
            <p:ph type="body" idx="1"/>
          </p:nvPr>
        </p:nvSpPr>
        <p:spPr/>
        <p:txBody>
          <a:bodyPr/>
          <a:lstStyle/>
          <a:p>
            <a:pPr eaLnBrk="1" hangingPunct="1">
              <a:lnSpc>
                <a:spcPct val="90000"/>
              </a:lnSpc>
            </a:pPr>
            <a:r>
              <a:rPr lang="en-US" sz="2800" u="sng" smtClean="0"/>
              <a:t>Note:</a:t>
            </a:r>
          </a:p>
          <a:p>
            <a:pPr lvl="1" eaLnBrk="1" hangingPunct="1">
              <a:lnSpc>
                <a:spcPct val="90000"/>
              </a:lnSpc>
            </a:pPr>
            <a:r>
              <a:rPr lang="en-US" sz="2400" smtClean="0"/>
              <a:t>Several specimen need to be  examined</a:t>
            </a:r>
          </a:p>
          <a:p>
            <a:pPr lvl="1" eaLnBrk="1" hangingPunct="1">
              <a:lnSpc>
                <a:spcPct val="90000"/>
              </a:lnSpc>
            </a:pPr>
            <a:r>
              <a:rPr lang="en-US" sz="2400" smtClean="0"/>
              <a:t>.Use concentration technique whenever possible</a:t>
            </a:r>
          </a:p>
          <a:p>
            <a:pPr lvl="1" eaLnBrk="1" hangingPunct="1">
              <a:lnSpc>
                <a:spcPct val="90000"/>
              </a:lnSpc>
            </a:pPr>
            <a:r>
              <a:rPr lang="en-US" sz="2400" smtClean="0"/>
              <a:t>Make saline/eiosine preparation in one end and Dobell’s iodine on the other end of slide</a:t>
            </a:r>
          </a:p>
          <a:p>
            <a:pPr lvl="1" eaLnBrk="1" hangingPunct="1">
              <a:lnSpc>
                <a:spcPct val="90000"/>
              </a:lnSpc>
            </a:pPr>
            <a:r>
              <a:rPr lang="en-US" sz="2400" smtClean="0"/>
              <a:t>Identify the cysts with 40x objective</a:t>
            </a:r>
          </a:p>
          <a:p>
            <a:pPr lvl="1" eaLnBrk="1" hangingPunct="1">
              <a:lnSpc>
                <a:spcPct val="90000"/>
              </a:lnSpc>
            </a:pPr>
            <a:r>
              <a:rPr lang="en-US" sz="2400" smtClean="0"/>
              <a:t>Examine the overall </a:t>
            </a:r>
          </a:p>
          <a:p>
            <a:pPr lvl="2" eaLnBrk="1" hangingPunct="1">
              <a:lnSpc>
                <a:spcPct val="90000"/>
              </a:lnSpc>
            </a:pPr>
            <a:r>
              <a:rPr lang="en-US" sz="2000" smtClean="0"/>
              <a:t>shape, </a:t>
            </a:r>
          </a:p>
          <a:p>
            <a:pPr lvl="2" eaLnBrk="1" hangingPunct="1">
              <a:lnSpc>
                <a:spcPct val="90000"/>
              </a:lnSpc>
            </a:pPr>
            <a:r>
              <a:rPr lang="en-US" sz="2000" smtClean="0"/>
              <a:t>size and </a:t>
            </a:r>
          </a:p>
          <a:p>
            <a:pPr lvl="2" eaLnBrk="1" hangingPunct="1">
              <a:lnSpc>
                <a:spcPct val="90000"/>
              </a:lnSpc>
            </a:pPr>
            <a:r>
              <a:rPr lang="en-US" sz="2000" smtClean="0"/>
              <a:t>contents of cyst- Fibrils </a:t>
            </a:r>
          </a:p>
          <a:p>
            <a:pPr lvl="2" eaLnBrk="1" hangingPunct="1">
              <a:lnSpc>
                <a:spcPct val="90000"/>
              </a:lnSpc>
            </a:pPr>
            <a:r>
              <a:rPr lang="en-US" sz="2000" smtClean="0"/>
              <a:t>Number of nuclei </a:t>
            </a:r>
          </a:p>
        </p:txBody>
      </p:sp>
      <p:sp>
        <p:nvSpPr>
          <p:cNvPr id="2" name="Date Placeholder 1"/>
          <p:cNvSpPr>
            <a:spLocks noGrp="1"/>
          </p:cNvSpPr>
          <p:nvPr>
            <p:ph type="dt" sz="half" idx="10"/>
          </p:nvPr>
        </p:nvSpPr>
        <p:spPr/>
        <p:txBody>
          <a:bodyPr/>
          <a:lstStyle/>
          <a:p>
            <a:pPr>
              <a:defRPr/>
            </a:pPr>
            <a:fld id="{820F15EE-9DCD-449A-B9A3-3ACB519378F1}"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A9CFA035-165C-470B-AB5D-96CED3BACFD0}" type="slidenum">
              <a:rPr lang="en-US">
                <a:solidFill>
                  <a:srgbClr val="000000"/>
                </a:solidFill>
              </a:rPr>
              <a:pPr>
                <a:defRPr/>
              </a:pPr>
              <a:t>23</a:t>
            </a:fld>
            <a:endParaRPr lang="en-US">
              <a:solidFill>
                <a:srgbClr val="000000"/>
              </a:solidFill>
            </a:endParaRPr>
          </a:p>
        </p:txBody>
      </p:sp>
    </p:spTree>
    <p:extLst>
      <p:ext uri="{BB962C8B-B14F-4D97-AF65-F5344CB8AC3E}">
        <p14:creationId xmlns:p14="http://schemas.microsoft.com/office/powerpoint/2010/main" val="39051273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lgn="l" eaLnBrk="1" hangingPunct="1"/>
            <a:r>
              <a:rPr lang="en-US" sz="2800" smtClean="0"/>
              <a:t>                 Examination of stool for cyst. </a:t>
            </a:r>
            <a:br>
              <a:rPr lang="en-US" sz="2800" smtClean="0"/>
            </a:br>
            <a:r>
              <a:rPr lang="en-US" sz="2400" smtClean="0"/>
              <a:t>diagnostic feature; oval shape, small size &amp; contents</a:t>
            </a:r>
            <a:br>
              <a:rPr lang="en-US" sz="2400" smtClean="0"/>
            </a:br>
            <a:r>
              <a:rPr lang="en-US" sz="2800" smtClean="0"/>
              <a:t/>
            </a:r>
            <a:br>
              <a:rPr lang="en-US" sz="2800" smtClean="0"/>
            </a:br>
            <a:endParaRPr lang="en-US" sz="2800" smtClean="0"/>
          </a:p>
        </p:txBody>
      </p:sp>
      <p:sp>
        <p:nvSpPr>
          <p:cNvPr id="47107" name="Rectangle 3"/>
          <p:cNvSpPr>
            <a:spLocks noGrp="1" noChangeArrowheads="1"/>
          </p:cNvSpPr>
          <p:nvPr>
            <p:ph type="body" sz="half" idx="1"/>
          </p:nvPr>
        </p:nvSpPr>
        <p:spPr>
          <a:xfrm>
            <a:off x="685800" y="1371600"/>
            <a:ext cx="6781800" cy="4724400"/>
          </a:xfrm>
        </p:spPr>
        <p:txBody>
          <a:bodyPr/>
          <a:lstStyle/>
          <a:p>
            <a:pPr eaLnBrk="1" hangingPunct="1">
              <a:lnSpc>
                <a:spcPct val="90000"/>
              </a:lnSpc>
            </a:pPr>
            <a:r>
              <a:rPr lang="en-US" sz="2400" smtClean="0"/>
              <a:t>Cyst</a:t>
            </a:r>
          </a:p>
          <a:p>
            <a:pPr lvl="1" eaLnBrk="1" hangingPunct="1">
              <a:lnSpc>
                <a:spcPct val="90000"/>
              </a:lnSpc>
            </a:pPr>
            <a:r>
              <a:rPr lang="en-US" smtClean="0"/>
              <a:t>oval shape with thick cyst wall</a:t>
            </a:r>
          </a:p>
          <a:p>
            <a:pPr lvl="1" eaLnBrk="1" hangingPunct="1">
              <a:lnSpc>
                <a:spcPct val="90000"/>
              </a:lnSpc>
            </a:pPr>
            <a:r>
              <a:rPr lang="en-US" smtClean="0"/>
              <a:t>Size: 8-12</a:t>
            </a:r>
            <a:r>
              <a:rPr lang="en-US" smtClean="0">
                <a:sym typeface="Symbol" panose="05050102010706020507" pitchFamily="18" charset="2"/>
              </a:rPr>
              <a:t></a:t>
            </a:r>
            <a:r>
              <a:rPr lang="en-US" smtClean="0"/>
              <a:t>m,.  </a:t>
            </a:r>
          </a:p>
          <a:p>
            <a:pPr lvl="1" eaLnBrk="1" hangingPunct="1">
              <a:lnSpc>
                <a:spcPct val="90000"/>
              </a:lnSpc>
            </a:pPr>
            <a:r>
              <a:rPr lang="en-US" smtClean="0"/>
              <a:t>Contains :  thread-like remains of flagella; axonemes and parabasal bodies folded as S-shaped placed length wise in the center of the  cyst (stained with iodine)</a:t>
            </a:r>
          </a:p>
          <a:p>
            <a:pPr eaLnBrk="1" hangingPunct="1">
              <a:lnSpc>
                <a:spcPct val="90000"/>
              </a:lnSpc>
              <a:buFontTx/>
              <a:buNone/>
            </a:pPr>
            <a:r>
              <a:rPr lang="en-US" sz="2400" smtClean="0"/>
              <a:t>       -Nuclei:  2-4 nuclei at one pole( difficult to see).</a:t>
            </a:r>
          </a:p>
          <a:p>
            <a:pPr lvl="1" eaLnBrk="1" hangingPunct="1">
              <a:lnSpc>
                <a:spcPct val="90000"/>
              </a:lnSpc>
            </a:pPr>
            <a:r>
              <a:rPr lang="en-US" smtClean="0"/>
              <a:t>Cytoplasm:</a:t>
            </a:r>
          </a:p>
          <a:p>
            <a:pPr lvl="4" eaLnBrk="1" hangingPunct="1">
              <a:lnSpc>
                <a:spcPct val="90000"/>
              </a:lnSpc>
            </a:pPr>
            <a:r>
              <a:rPr lang="en-US" sz="2400" smtClean="0">
                <a:solidFill>
                  <a:schemeClr val="accent2"/>
                </a:solidFill>
              </a:rPr>
              <a:t>clear when unstained</a:t>
            </a:r>
            <a:r>
              <a:rPr lang="en-US" sz="2400" smtClean="0"/>
              <a:t>; </a:t>
            </a:r>
            <a:r>
              <a:rPr lang="en-US" sz="2400" smtClean="0">
                <a:solidFill>
                  <a:srgbClr val="00FF00"/>
                </a:solidFill>
              </a:rPr>
              <a:t>yellowish green or bluish in  iodine</a:t>
            </a:r>
            <a:r>
              <a:rPr lang="en-US" sz="2400" smtClean="0"/>
              <a:t> solution.</a:t>
            </a:r>
          </a:p>
          <a:p>
            <a:pPr lvl="4" eaLnBrk="1" hangingPunct="1">
              <a:lnSpc>
                <a:spcPct val="90000"/>
              </a:lnSpc>
            </a:pPr>
            <a:r>
              <a:rPr lang="en-US" sz="2400" smtClean="0"/>
              <a:t>Finely granular cytoplasm clearly separated from cyst wall</a:t>
            </a:r>
            <a:r>
              <a:rPr lang="en-US" sz="2000" smtClean="0"/>
              <a:t>.</a:t>
            </a:r>
          </a:p>
          <a:p>
            <a:pPr eaLnBrk="1" hangingPunct="1">
              <a:lnSpc>
                <a:spcPct val="90000"/>
              </a:lnSpc>
              <a:buFontTx/>
              <a:buNone/>
            </a:pPr>
            <a:r>
              <a:rPr lang="en-US" sz="1600" smtClean="0"/>
              <a:t>.</a:t>
            </a:r>
          </a:p>
        </p:txBody>
      </p:sp>
      <p:pic>
        <p:nvPicPr>
          <p:cNvPr id="47108" name="Picture 5" descr="gl_cyst1a"/>
          <p:cNvPicPr>
            <a:picLocks noGrp="1" noChangeAspect="1" noChangeArrowheads="1"/>
          </p:cNvPicPr>
          <p:nvPr>
            <p:ph type="body" sz="half" idx="2"/>
          </p:nvPr>
        </p:nvPicPr>
        <p:blipFill>
          <a:blip r:embed="rId2" cstate="print">
            <a:extLst>
              <a:ext uri="{28A0092B-C50C-407E-A947-70E740481C1C}">
                <a14:useLocalDpi xmlns:a14="http://schemas.microsoft.com/office/drawing/2010/main" val="0"/>
              </a:ext>
            </a:extLst>
          </a:blip>
          <a:srcRect/>
          <a:stretch>
            <a:fillRect/>
          </a:stretch>
        </p:blipFill>
        <p:spPr>
          <a:xfrm>
            <a:off x="7086600" y="1828800"/>
            <a:ext cx="1841500" cy="2209800"/>
          </a:xfrm>
          <a:noFill/>
        </p:spPr>
      </p:pic>
      <p:sp>
        <p:nvSpPr>
          <p:cNvPr id="2" name="Date Placeholder 1"/>
          <p:cNvSpPr>
            <a:spLocks noGrp="1"/>
          </p:cNvSpPr>
          <p:nvPr>
            <p:ph type="dt" sz="half" idx="10"/>
          </p:nvPr>
        </p:nvSpPr>
        <p:spPr/>
        <p:txBody>
          <a:bodyPr/>
          <a:lstStyle/>
          <a:p>
            <a:pPr>
              <a:defRPr/>
            </a:pPr>
            <a:fld id="{933ABDE2-7466-4F80-8CF3-645AA3650364}"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E07DA971-597C-473D-9F9F-31F004DA33FE}" type="slidenum">
              <a:rPr lang="en-US">
                <a:solidFill>
                  <a:srgbClr val="000000"/>
                </a:solidFill>
              </a:rPr>
              <a:pPr>
                <a:defRPr/>
              </a:pPr>
              <a:t>24</a:t>
            </a:fld>
            <a:endParaRPr lang="en-US">
              <a:solidFill>
                <a:srgbClr val="000000"/>
              </a:solidFill>
            </a:endParaRPr>
          </a:p>
        </p:txBody>
      </p:sp>
    </p:spTree>
    <p:extLst>
      <p:ext uri="{BB962C8B-B14F-4D97-AF65-F5344CB8AC3E}">
        <p14:creationId xmlns:p14="http://schemas.microsoft.com/office/powerpoint/2010/main" val="19344602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09600" y="228600"/>
            <a:ext cx="7772400" cy="457200"/>
          </a:xfrm>
        </p:spPr>
        <p:txBody>
          <a:bodyPr/>
          <a:lstStyle/>
          <a:p>
            <a:pPr algn="l" eaLnBrk="1" hangingPunct="1"/>
            <a:r>
              <a:rPr lang="en-US" sz="2800" smtClean="0"/>
              <a:t>G.lambilia trophozoites in duodenal aspirate</a:t>
            </a:r>
          </a:p>
        </p:txBody>
      </p:sp>
      <p:sp>
        <p:nvSpPr>
          <p:cNvPr id="53251" name="Rectangle 3"/>
          <p:cNvSpPr>
            <a:spLocks noGrp="1" noChangeArrowheads="1"/>
          </p:cNvSpPr>
          <p:nvPr>
            <p:ph type="body" idx="1"/>
          </p:nvPr>
        </p:nvSpPr>
        <p:spPr>
          <a:xfrm>
            <a:off x="533400" y="838200"/>
            <a:ext cx="7772400" cy="4953000"/>
          </a:xfrm>
        </p:spPr>
        <p:txBody>
          <a:bodyPr/>
          <a:lstStyle/>
          <a:p>
            <a:pPr eaLnBrk="1" hangingPunct="1">
              <a:lnSpc>
                <a:spcPct val="80000"/>
              </a:lnSpc>
            </a:pPr>
            <a:r>
              <a:rPr lang="en-US" sz="2800" b="1" smtClean="0"/>
              <a:t>Enterotest.</a:t>
            </a:r>
          </a:p>
          <a:p>
            <a:pPr lvl="2" eaLnBrk="1" hangingPunct="1">
              <a:lnSpc>
                <a:spcPct val="80000"/>
              </a:lnSpc>
            </a:pPr>
            <a:r>
              <a:rPr lang="en-US" sz="2800" smtClean="0"/>
              <a:t>A gelatin capsule attached to a long string. </a:t>
            </a:r>
          </a:p>
          <a:p>
            <a:pPr lvl="2" eaLnBrk="1" hangingPunct="1">
              <a:lnSpc>
                <a:spcPct val="80000"/>
              </a:lnSpc>
            </a:pPr>
            <a:r>
              <a:rPr lang="en-US" sz="2800" smtClean="0"/>
              <a:t>The end of the string remains outside the mouth and is taped to your cheek.</a:t>
            </a:r>
          </a:p>
          <a:p>
            <a:pPr lvl="2" eaLnBrk="1" hangingPunct="1">
              <a:lnSpc>
                <a:spcPct val="80000"/>
              </a:lnSpc>
            </a:pPr>
            <a:r>
              <a:rPr lang="en-US" sz="2800" smtClean="0"/>
              <a:t>The gelatin capsule is then swallowed</a:t>
            </a:r>
          </a:p>
          <a:p>
            <a:pPr lvl="2" eaLnBrk="1" hangingPunct="1">
              <a:lnSpc>
                <a:spcPct val="80000"/>
              </a:lnSpc>
            </a:pPr>
            <a:r>
              <a:rPr lang="en-US" sz="2800" smtClean="0"/>
              <a:t>The capsule dissolves in the stomach and the string passes into the upper part of the small intestine (duodenum).</a:t>
            </a:r>
          </a:p>
          <a:p>
            <a:pPr lvl="2" eaLnBrk="1" hangingPunct="1">
              <a:lnSpc>
                <a:spcPct val="80000"/>
              </a:lnSpc>
            </a:pPr>
            <a:r>
              <a:rPr lang="en-US" sz="2800" smtClean="0"/>
              <a:t>The string is left in place for 4 to 6 hours or overnight. Then it is withdrawn and the end is examined under the microscope for parasites that have become attached.</a:t>
            </a:r>
            <a:endParaRPr lang="en-US" sz="2800" b="1" smtClean="0"/>
          </a:p>
          <a:p>
            <a:pPr eaLnBrk="1" hangingPunct="1">
              <a:lnSpc>
                <a:spcPct val="80000"/>
              </a:lnSpc>
            </a:pPr>
            <a:endParaRPr lang="en-US" sz="2400" smtClean="0"/>
          </a:p>
        </p:txBody>
      </p:sp>
      <p:sp>
        <p:nvSpPr>
          <p:cNvPr id="2" name="Date Placeholder 1"/>
          <p:cNvSpPr>
            <a:spLocks noGrp="1"/>
          </p:cNvSpPr>
          <p:nvPr>
            <p:ph type="dt" sz="half" idx="10"/>
          </p:nvPr>
        </p:nvSpPr>
        <p:spPr/>
        <p:txBody>
          <a:bodyPr/>
          <a:lstStyle/>
          <a:p>
            <a:pPr>
              <a:defRPr/>
            </a:pPr>
            <a:fld id="{8DA44A1D-4A6F-4976-B815-8A479EEA78E2}"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A9CFA035-165C-470B-AB5D-96CED3BACFD0}" type="slidenum">
              <a:rPr lang="en-US">
                <a:solidFill>
                  <a:srgbClr val="000000"/>
                </a:solidFill>
              </a:rPr>
              <a:pPr>
                <a:defRPr/>
              </a:pPr>
              <a:t>25</a:t>
            </a:fld>
            <a:endParaRPr lang="en-US">
              <a:solidFill>
                <a:srgbClr val="000000"/>
              </a:solidFill>
            </a:endParaRPr>
          </a:p>
        </p:txBody>
      </p:sp>
    </p:spTree>
    <p:extLst>
      <p:ext uri="{BB962C8B-B14F-4D97-AF65-F5344CB8AC3E}">
        <p14:creationId xmlns:p14="http://schemas.microsoft.com/office/powerpoint/2010/main" val="14938481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sz="2400" smtClean="0"/>
              <a:t>Differentiation of </a:t>
            </a:r>
            <a:r>
              <a:rPr lang="en-US" sz="2400" i="1" smtClean="0"/>
              <a:t>G.lamblia from </a:t>
            </a:r>
            <a:r>
              <a:rPr lang="en-US" sz="2400" smtClean="0"/>
              <a:t>non-pathogenic intestinal flagellates that can be fond in stool</a:t>
            </a:r>
            <a:r>
              <a:rPr lang="en-US" i="1" smtClean="0"/>
              <a:t> </a:t>
            </a:r>
          </a:p>
        </p:txBody>
      </p:sp>
      <p:sp>
        <p:nvSpPr>
          <p:cNvPr id="54275" name="Rectangle 3"/>
          <p:cNvSpPr>
            <a:spLocks noGrp="1" noChangeArrowheads="1"/>
          </p:cNvSpPr>
          <p:nvPr>
            <p:ph type="body" idx="1"/>
          </p:nvPr>
        </p:nvSpPr>
        <p:spPr/>
        <p:txBody>
          <a:bodyPr/>
          <a:lstStyle/>
          <a:p>
            <a:pPr eaLnBrk="1" hangingPunct="1"/>
            <a:r>
              <a:rPr lang="en-US" smtClean="0">
                <a:solidFill>
                  <a:schemeClr val="accent2"/>
                </a:solidFill>
              </a:rPr>
              <a:t>Trophozoites:</a:t>
            </a:r>
          </a:p>
          <a:p>
            <a:pPr lvl="2" eaLnBrk="1" hangingPunct="1"/>
            <a:r>
              <a:rPr lang="en-US" smtClean="0"/>
              <a:t>can be easily differentiated from the non- pathogenic by their </a:t>
            </a:r>
            <a:r>
              <a:rPr lang="en-US" smtClean="0">
                <a:solidFill>
                  <a:schemeClr val="accent2"/>
                </a:solidFill>
              </a:rPr>
              <a:t>shape</a:t>
            </a:r>
            <a:r>
              <a:rPr lang="en-US" smtClean="0"/>
              <a:t> and </a:t>
            </a:r>
            <a:r>
              <a:rPr lang="en-US" smtClean="0">
                <a:solidFill>
                  <a:schemeClr val="accent2"/>
                </a:solidFill>
              </a:rPr>
              <a:t>movement</a:t>
            </a:r>
            <a:r>
              <a:rPr lang="en-US" smtClean="0"/>
              <a:t> (in fresh sample)</a:t>
            </a:r>
          </a:p>
          <a:p>
            <a:pPr lvl="2" eaLnBrk="1" hangingPunct="1"/>
            <a:r>
              <a:rPr lang="en-US" smtClean="0"/>
              <a:t> because they have </a:t>
            </a:r>
            <a:r>
              <a:rPr lang="en-US" smtClean="0">
                <a:solidFill>
                  <a:schemeClr val="accent2"/>
                </a:solidFill>
              </a:rPr>
              <a:t>two nucleus and</a:t>
            </a:r>
            <a:r>
              <a:rPr lang="en-US" smtClean="0"/>
              <a:t> </a:t>
            </a:r>
            <a:r>
              <a:rPr lang="en-US" smtClean="0">
                <a:solidFill>
                  <a:schemeClr val="accent2"/>
                </a:solidFill>
              </a:rPr>
              <a:t>more no of flagella</a:t>
            </a:r>
            <a:r>
              <a:rPr lang="en-US" smtClean="0"/>
              <a:t>. (stained)</a:t>
            </a:r>
          </a:p>
          <a:p>
            <a:pPr lvl="2" eaLnBrk="1" hangingPunct="1"/>
            <a:r>
              <a:rPr lang="en-US" i="1" smtClean="0"/>
              <a:t>D.fragilis</a:t>
            </a:r>
            <a:r>
              <a:rPr lang="en-US" smtClean="0"/>
              <a:t> has two nuclei is but this organism has no flagella or median bodies and looks like a small amoeba.</a:t>
            </a:r>
          </a:p>
        </p:txBody>
      </p:sp>
      <p:sp>
        <p:nvSpPr>
          <p:cNvPr id="2" name="Date Placeholder 1"/>
          <p:cNvSpPr>
            <a:spLocks noGrp="1"/>
          </p:cNvSpPr>
          <p:nvPr>
            <p:ph type="dt" sz="half" idx="10"/>
          </p:nvPr>
        </p:nvSpPr>
        <p:spPr/>
        <p:txBody>
          <a:bodyPr/>
          <a:lstStyle/>
          <a:p>
            <a:pPr>
              <a:defRPr/>
            </a:pPr>
            <a:fld id="{C2EB01E8-F2FC-4A05-8F0F-6DC70F5BADCB}"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A9CFA035-165C-470B-AB5D-96CED3BACFD0}" type="slidenum">
              <a:rPr lang="en-US">
                <a:solidFill>
                  <a:srgbClr val="000000"/>
                </a:solidFill>
              </a:rPr>
              <a:pPr>
                <a:defRPr/>
              </a:pPr>
              <a:t>26</a:t>
            </a:fld>
            <a:endParaRPr lang="en-US">
              <a:solidFill>
                <a:srgbClr val="000000"/>
              </a:solidFill>
            </a:endParaRPr>
          </a:p>
        </p:txBody>
      </p:sp>
    </p:spTree>
    <p:extLst>
      <p:ext uri="{BB962C8B-B14F-4D97-AF65-F5344CB8AC3E}">
        <p14:creationId xmlns:p14="http://schemas.microsoft.com/office/powerpoint/2010/main" val="30282063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idx="1"/>
          </p:nvPr>
        </p:nvSpPr>
        <p:spPr>
          <a:xfrm>
            <a:off x="685800" y="533400"/>
            <a:ext cx="7772400" cy="5562600"/>
          </a:xfrm>
        </p:spPr>
        <p:txBody>
          <a:bodyPr/>
          <a:lstStyle/>
          <a:p>
            <a:pPr eaLnBrk="1" hangingPunct="1"/>
            <a:r>
              <a:rPr lang="en-US" sz="2800" smtClean="0">
                <a:solidFill>
                  <a:schemeClr val="accent2"/>
                </a:solidFill>
              </a:rPr>
              <a:t>Cyst:</a:t>
            </a:r>
            <a:r>
              <a:rPr lang="en-US" sz="2800" smtClean="0"/>
              <a:t> </a:t>
            </a:r>
          </a:p>
          <a:p>
            <a:pPr lvl="2" eaLnBrk="1" hangingPunct="1"/>
            <a:r>
              <a:rPr lang="en-US" sz="2800" smtClean="0"/>
              <a:t>Cyst of non pathogenic intestinal flagellates can be easily differentiated from those of </a:t>
            </a:r>
            <a:r>
              <a:rPr lang="en-US" sz="2800" i="1" smtClean="0"/>
              <a:t>G.lamblia(</a:t>
            </a:r>
            <a:r>
              <a:rPr lang="en-US" smtClean="0"/>
              <a:t>8-12</a:t>
            </a:r>
            <a:r>
              <a:rPr lang="en-US" smtClean="0">
                <a:sym typeface="Symbol" panose="05050102010706020507" pitchFamily="18" charset="2"/>
              </a:rPr>
              <a:t></a:t>
            </a:r>
            <a:r>
              <a:rPr lang="en-US" smtClean="0"/>
              <a:t>m)</a:t>
            </a:r>
            <a:endParaRPr lang="en-US" sz="2800" i="1" smtClean="0"/>
          </a:p>
          <a:p>
            <a:pPr lvl="4" eaLnBrk="1" hangingPunct="1"/>
            <a:r>
              <a:rPr lang="en-US" sz="2800" smtClean="0"/>
              <a:t>they are </a:t>
            </a:r>
            <a:r>
              <a:rPr lang="en-US" sz="2800" smtClean="0">
                <a:solidFill>
                  <a:schemeClr val="accent2"/>
                </a:solidFill>
              </a:rPr>
              <a:t>smaller</a:t>
            </a:r>
            <a:r>
              <a:rPr lang="en-US" sz="2800" smtClean="0"/>
              <a:t> and do not have the same characteristic appearance of G. lamblia (</a:t>
            </a:r>
            <a:r>
              <a:rPr lang="en-US" sz="2800" smtClean="0">
                <a:solidFill>
                  <a:schemeClr val="accent2"/>
                </a:solidFill>
              </a:rPr>
              <a:t>do not contain remains of flagella).</a:t>
            </a:r>
            <a:r>
              <a:rPr lang="en-US" sz="2800" smtClean="0"/>
              <a:t> </a:t>
            </a:r>
          </a:p>
          <a:p>
            <a:pPr lvl="4" eaLnBrk="1" hangingPunct="1"/>
            <a:r>
              <a:rPr lang="en-US" sz="2800" i="1" smtClean="0"/>
              <a:t>C.mesnili(5-7 </a:t>
            </a:r>
            <a:r>
              <a:rPr lang="en-US" smtClean="0">
                <a:sym typeface="Symbol" panose="05050102010706020507" pitchFamily="18" charset="2"/>
              </a:rPr>
              <a:t></a:t>
            </a:r>
            <a:r>
              <a:rPr lang="en-US" smtClean="0"/>
              <a:t>m)</a:t>
            </a:r>
            <a:r>
              <a:rPr lang="en-US" sz="2800" smtClean="0"/>
              <a:t> cysts have remains of flagella and cytosome but they are </a:t>
            </a:r>
            <a:r>
              <a:rPr lang="en-US" sz="2800" smtClean="0">
                <a:solidFill>
                  <a:schemeClr val="accent2"/>
                </a:solidFill>
              </a:rPr>
              <a:t>lemon shape</a:t>
            </a:r>
            <a:r>
              <a:rPr lang="en-US" sz="2800" smtClean="0"/>
              <a:t> .</a:t>
            </a:r>
          </a:p>
          <a:p>
            <a:pPr lvl="4" eaLnBrk="1" hangingPunct="1"/>
            <a:r>
              <a:rPr lang="en-US" sz="2800" smtClean="0"/>
              <a:t> </a:t>
            </a:r>
            <a:r>
              <a:rPr lang="en-US" sz="2800" i="1" smtClean="0"/>
              <a:t>D. fragilis</a:t>
            </a:r>
            <a:r>
              <a:rPr lang="en-US" sz="2800" smtClean="0"/>
              <a:t> does not have cyst stage.</a:t>
            </a:r>
          </a:p>
        </p:txBody>
      </p:sp>
      <p:sp>
        <p:nvSpPr>
          <p:cNvPr id="2" name="Date Placeholder 1"/>
          <p:cNvSpPr>
            <a:spLocks noGrp="1"/>
          </p:cNvSpPr>
          <p:nvPr>
            <p:ph type="dt" sz="half" idx="10"/>
          </p:nvPr>
        </p:nvSpPr>
        <p:spPr/>
        <p:txBody>
          <a:bodyPr/>
          <a:lstStyle/>
          <a:p>
            <a:pPr>
              <a:defRPr/>
            </a:pPr>
            <a:fld id="{BBA59250-6480-4320-B954-A3A5BFF2F780}"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A9CFA035-165C-470B-AB5D-96CED3BACFD0}" type="slidenum">
              <a:rPr lang="en-US">
                <a:solidFill>
                  <a:srgbClr val="000000"/>
                </a:solidFill>
              </a:rPr>
              <a:pPr>
                <a:defRPr/>
              </a:pPr>
              <a:t>27</a:t>
            </a:fld>
            <a:endParaRPr lang="en-US">
              <a:solidFill>
                <a:srgbClr val="000000"/>
              </a:solidFill>
            </a:endParaRPr>
          </a:p>
        </p:txBody>
      </p:sp>
    </p:spTree>
    <p:extLst>
      <p:ext uri="{BB962C8B-B14F-4D97-AF65-F5344CB8AC3E}">
        <p14:creationId xmlns:p14="http://schemas.microsoft.com/office/powerpoint/2010/main" val="14321700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mtClean="0"/>
              <a:t>Immunodiagnosis</a:t>
            </a:r>
          </a:p>
        </p:txBody>
      </p:sp>
      <p:sp>
        <p:nvSpPr>
          <p:cNvPr id="56323" name="Rectangle 3"/>
          <p:cNvSpPr>
            <a:spLocks noGrp="1" noChangeArrowheads="1"/>
          </p:cNvSpPr>
          <p:nvPr>
            <p:ph type="body" idx="1"/>
          </p:nvPr>
        </p:nvSpPr>
        <p:spPr/>
        <p:txBody>
          <a:bodyPr/>
          <a:lstStyle/>
          <a:p>
            <a:pPr eaLnBrk="1" hangingPunct="1"/>
            <a:r>
              <a:rPr lang="en-US" smtClean="0"/>
              <a:t>Antigen test</a:t>
            </a:r>
          </a:p>
          <a:p>
            <a:pPr lvl="2" eaLnBrk="1" hangingPunct="1"/>
            <a:r>
              <a:rPr lang="en-US" smtClean="0"/>
              <a:t>Detection of Girdia specific antigen in faecal specimen using monoclonal antibody</a:t>
            </a:r>
          </a:p>
          <a:p>
            <a:pPr lvl="2" eaLnBrk="1" hangingPunct="1"/>
            <a:r>
              <a:rPr lang="en-US" smtClean="0"/>
              <a:t>EIA tchnique, ELISA</a:t>
            </a:r>
          </a:p>
        </p:txBody>
      </p:sp>
      <p:sp>
        <p:nvSpPr>
          <p:cNvPr id="2" name="Date Placeholder 1"/>
          <p:cNvSpPr>
            <a:spLocks noGrp="1"/>
          </p:cNvSpPr>
          <p:nvPr>
            <p:ph type="dt" sz="half" idx="10"/>
          </p:nvPr>
        </p:nvSpPr>
        <p:spPr/>
        <p:txBody>
          <a:bodyPr/>
          <a:lstStyle/>
          <a:p>
            <a:pPr>
              <a:defRPr/>
            </a:pPr>
            <a:fld id="{97DC80E4-B010-463C-805C-F96DA99ACEB9}"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A9CFA035-165C-470B-AB5D-96CED3BACFD0}" type="slidenum">
              <a:rPr lang="en-US">
                <a:solidFill>
                  <a:srgbClr val="000000"/>
                </a:solidFill>
              </a:rPr>
              <a:pPr>
                <a:defRPr/>
              </a:pPr>
              <a:t>28</a:t>
            </a:fld>
            <a:endParaRPr lang="en-US">
              <a:solidFill>
                <a:srgbClr val="000000"/>
              </a:solidFill>
            </a:endParaRPr>
          </a:p>
        </p:txBody>
      </p:sp>
    </p:spTree>
    <p:extLst>
      <p:ext uri="{BB962C8B-B14F-4D97-AF65-F5344CB8AC3E}">
        <p14:creationId xmlns:p14="http://schemas.microsoft.com/office/powerpoint/2010/main" val="3555801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p:nvPr>
        </p:nvSpPr>
        <p:spPr>
          <a:xfrm>
            <a:off x="228600" y="228600"/>
            <a:ext cx="8229600" cy="685800"/>
          </a:xfrm>
        </p:spPr>
        <p:txBody>
          <a:bodyPr/>
          <a:lstStyle/>
          <a:p>
            <a:pPr eaLnBrk="1" hangingPunct="1"/>
            <a:r>
              <a:rPr lang="en-US" sz="4000" b="1" smtClean="0">
                <a:solidFill>
                  <a:srgbClr val="3333FF"/>
                </a:solidFill>
              </a:rPr>
              <a:t>Molecular Diagnosis</a:t>
            </a:r>
          </a:p>
        </p:txBody>
      </p:sp>
      <p:sp>
        <p:nvSpPr>
          <p:cNvPr id="57347" name="Rectangle 5"/>
          <p:cNvSpPr>
            <a:spLocks noGrp="1" noChangeArrowheads="1"/>
          </p:cNvSpPr>
          <p:nvPr>
            <p:ph type="body" sz="half" idx="1"/>
          </p:nvPr>
        </p:nvSpPr>
        <p:spPr>
          <a:xfrm>
            <a:off x="457200" y="838200"/>
            <a:ext cx="5410200" cy="5287963"/>
          </a:xfrm>
        </p:spPr>
        <p:txBody>
          <a:bodyPr/>
          <a:lstStyle/>
          <a:p>
            <a:pPr eaLnBrk="1" hangingPunct="1"/>
            <a:r>
              <a:rPr lang="en-US" sz="2400" smtClean="0"/>
              <a:t>2% agarose gel analysis of a PCR diagnostic test for detection of </a:t>
            </a:r>
            <a:r>
              <a:rPr lang="en-US" sz="2400" i="1" smtClean="0"/>
              <a:t>Giardia</a:t>
            </a:r>
            <a:r>
              <a:rPr lang="en-US" sz="2400" smtClean="0"/>
              <a:t> DNA. </a:t>
            </a:r>
          </a:p>
          <a:p>
            <a:pPr eaLnBrk="1" hangingPunct="1"/>
            <a:r>
              <a:rPr lang="en-US" sz="2400" smtClean="0"/>
              <a:t>PCR was performed using primers JW1/JW2.</a:t>
            </a:r>
          </a:p>
          <a:p>
            <a:pPr eaLnBrk="1" hangingPunct="1"/>
            <a:r>
              <a:rPr lang="en-US" sz="2400" smtClean="0"/>
              <a:t>1</a:t>
            </a:r>
            <a:r>
              <a:rPr lang="en-US" sz="2400" b="1" smtClean="0"/>
              <a:t>Lane S:</a:t>
            </a:r>
            <a:r>
              <a:rPr lang="en-US" sz="2400" smtClean="0"/>
              <a:t> Molecular base pair standard (100-bp ladder).  </a:t>
            </a:r>
          </a:p>
          <a:p>
            <a:pPr lvl="1" eaLnBrk="1" hangingPunct="1"/>
            <a:r>
              <a:rPr lang="en-US" sz="2000" smtClean="0"/>
              <a:t>Black arrows show the size of standard bands. </a:t>
            </a:r>
          </a:p>
          <a:p>
            <a:pPr eaLnBrk="1" hangingPunct="1"/>
            <a:r>
              <a:rPr lang="en-US" sz="2400" b="1" smtClean="0"/>
              <a:t>Lane 1:</a:t>
            </a:r>
            <a:r>
              <a:rPr lang="en-US" sz="2400" smtClean="0"/>
              <a:t> </a:t>
            </a:r>
            <a:r>
              <a:rPr lang="en-US" sz="2400" i="1" smtClean="0"/>
              <a:t>Giardia intestinalis</a:t>
            </a:r>
            <a:r>
              <a:rPr lang="en-US" sz="2400" smtClean="0"/>
              <a:t> positive fecal specimen.  </a:t>
            </a:r>
          </a:p>
          <a:p>
            <a:pPr lvl="1" eaLnBrk="1" hangingPunct="1"/>
            <a:r>
              <a:rPr lang="en-US" sz="2000" smtClean="0"/>
              <a:t>The red arrow shows the diagnostic band for </a:t>
            </a:r>
            <a:r>
              <a:rPr lang="en-US" sz="2000" i="1" smtClean="0"/>
              <a:t>G. intestinalis</a:t>
            </a:r>
            <a:endParaRPr lang="en-US" sz="2000" smtClean="0"/>
          </a:p>
          <a:p>
            <a:pPr eaLnBrk="1" hangingPunct="1"/>
            <a:endParaRPr lang="en-US" sz="2400" smtClean="0"/>
          </a:p>
        </p:txBody>
      </p:sp>
      <p:pic>
        <p:nvPicPr>
          <p:cNvPr id="57348" name="Picture 7" descr="Agarose Gel - PCR for Giardia"/>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5943600" y="1447800"/>
            <a:ext cx="2913063" cy="3824288"/>
          </a:xfrm>
          <a:noFill/>
        </p:spPr>
      </p:pic>
      <p:sp>
        <p:nvSpPr>
          <p:cNvPr id="2" name="Date Placeholder 1"/>
          <p:cNvSpPr>
            <a:spLocks noGrp="1"/>
          </p:cNvSpPr>
          <p:nvPr>
            <p:ph type="dt" sz="half" idx="10"/>
          </p:nvPr>
        </p:nvSpPr>
        <p:spPr/>
        <p:txBody>
          <a:bodyPr/>
          <a:lstStyle/>
          <a:p>
            <a:pPr>
              <a:defRPr/>
            </a:pPr>
            <a:fld id="{FDA9F3D3-B116-4A9D-BC19-0066B9CEDBDA}"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E07DA971-597C-473D-9F9F-31F004DA33FE}" type="slidenum">
              <a:rPr lang="en-US">
                <a:solidFill>
                  <a:srgbClr val="000000"/>
                </a:solidFill>
              </a:rPr>
              <a:pPr>
                <a:defRPr/>
              </a:pPr>
              <a:t>29</a:t>
            </a:fld>
            <a:endParaRPr lang="en-US">
              <a:solidFill>
                <a:srgbClr val="000000"/>
              </a:solidFill>
            </a:endParaRPr>
          </a:p>
        </p:txBody>
      </p:sp>
    </p:spTree>
    <p:extLst>
      <p:ext uri="{BB962C8B-B14F-4D97-AF65-F5344CB8AC3E}">
        <p14:creationId xmlns:p14="http://schemas.microsoft.com/office/powerpoint/2010/main" val="834046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04800" y="381000"/>
            <a:ext cx="8610600" cy="762000"/>
          </a:xfrm>
        </p:spPr>
        <p:txBody>
          <a:bodyPr/>
          <a:lstStyle/>
          <a:p>
            <a:pPr algn="l" eaLnBrk="1" hangingPunct="1"/>
            <a:r>
              <a:rPr lang="en-US" sz="3200" smtClean="0">
                <a:solidFill>
                  <a:srgbClr val="CC0000"/>
                </a:solidFill>
              </a:rPr>
              <a:t>Luminal (intestinal,urogenital&amp; oral) flagellates</a:t>
            </a:r>
          </a:p>
        </p:txBody>
      </p:sp>
      <p:sp>
        <p:nvSpPr>
          <p:cNvPr id="10243" name="Rectangle 3"/>
          <p:cNvSpPr>
            <a:spLocks noGrp="1" noChangeArrowheads="1"/>
          </p:cNvSpPr>
          <p:nvPr>
            <p:ph type="body" idx="1"/>
          </p:nvPr>
        </p:nvSpPr>
        <p:spPr/>
        <p:txBody>
          <a:bodyPr/>
          <a:lstStyle/>
          <a:p>
            <a:pPr eaLnBrk="1" hangingPunct="1"/>
            <a:r>
              <a:rPr lang="en-US" sz="2800" b="1" smtClean="0">
                <a:solidFill>
                  <a:srgbClr val="003300"/>
                </a:solidFill>
                <a:latin typeface="Times New Roman" panose="02020603050405020304" pitchFamily="18" charset="0"/>
              </a:rPr>
              <a:t>General characteristis</a:t>
            </a:r>
          </a:p>
          <a:p>
            <a:pPr lvl="1" eaLnBrk="1" hangingPunct="1"/>
            <a:r>
              <a:rPr lang="en-US" smtClean="0">
                <a:latin typeface="Times New Roman" panose="02020603050405020304" pitchFamily="18" charset="0"/>
              </a:rPr>
              <a:t>Usually posses </a:t>
            </a:r>
            <a:r>
              <a:rPr lang="en-US" smtClean="0">
                <a:solidFill>
                  <a:schemeClr val="accent2"/>
                </a:solidFill>
                <a:latin typeface="Times New Roman" panose="02020603050405020304" pitchFamily="18" charset="0"/>
              </a:rPr>
              <a:t>2-6 flagella(~ 8</a:t>
            </a:r>
            <a:r>
              <a:rPr lang="en-US" smtClean="0">
                <a:latin typeface="Times New Roman" panose="02020603050405020304" pitchFamily="18" charset="0"/>
              </a:rPr>
              <a:t> flagella.)</a:t>
            </a:r>
          </a:p>
          <a:p>
            <a:pPr lvl="1" eaLnBrk="1" hangingPunct="1"/>
            <a:r>
              <a:rPr lang="en-US" smtClean="0">
                <a:latin typeface="Times New Roman" panose="02020603050405020304" pitchFamily="18" charset="0"/>
              </a:rPr>
              <a:t>Inhabit the </a:t>
            </a:r>
            <a:r>
              <a:rPr lang="en-US" smtClean="0">
                <a:solidFill>
                  <a:schemeClr val="accent2"/>
                </a:solidFill>
                <a:latin typeface="Times New Roman" panose="02020603050405020304" pitchFamily="18" charset="0"/>
              </a:rPr>
              <a:t>intestinal, urogenital and oral</a:t>
            </a:r>
            <a:r>
              <a:rPr lang="en-US" smtClean="0">
                <a:latin typeface="Times New Roman" panose="02020603050405020304" pitchFamily="18" charset="0"/>
              </a:rPr>
              <a:t> cavity</a:t>
            </a:r>
          </a:p>
          <a:p>
            <a:pPr lvl="1" eaLnBrk="1" hangingPunct="1"/>
            <a:r>
              <a:rPr lang="en-US" smtClean="0">
                <a:latin typeface="Times New Roman" panose="02020603050405020304" pitchFamily="18" charset="0"/>
              </a:rPr>
              <a:t>Direct life cycle/no biological vector</a:t>
            </a:r>
          </a:p>
          <a:p>
            <a:pPr lvl="1" eaLnBrk="1" hangingPunct="1"/>
            <a:r>
              <a:rPr lang="en-US" smtClean="0">
                <a:latin typeface="Times New Roman" panose="02020603050405020304" pitchFamily="18" charset="0"/>
              </a:rPr>
              <a:t>All have </a:t>
            </a:r>
            <a:r>
              <a:rPr lang="en-US" smtClean="0">
                <a:solidFill>
                  <a:schemeClr val="accent2"/>
                </a:solidFill>
                <a:latin typeface="Times New Roman" panose="02020603050405020304" pitchFamily="18" charset="0"/>
              </a:rPr>
              <a:t>trophozoites and cyst</a:t>
            </a:r>
            <a:r>
              <a:rPr lang="en-US" smtClean="0">
                <a:latin typeface="Times New Roman" panose="02020603050405020304" pitchFamily="18" charset="0"/>
              </a:rPr>
              <a:t> stage except the </a:t>
            </a:r>
            <a:r>
              <a:rPr lang="en-US" smtClean="0">
                <a:solidFill>
                  <a:schemeClr val="accent2"/>
                </a:solidFill>
                <a:latin typeface="Times New Roman" panose="02020603050405020304" pitchFamily="18" charset="0"/>
              </a:rPr>
              <a:t>Trichomonas species</a:t>
            </a:r>
            <a:r>
              <a:rPr lang="en-US" smtClean="0">
                <a:latin typeface="Times New Roman" panose="02020603050405020304" pitchFamily="18" charset="0"/>
              </a:rPr>
              <a:t> </a:t>
            </a:r>
          </a:p>
          <a:p>
            <a:pPr lvl="1" eaLnBrk="1" hangingPunct="1"/>
            <a:r>
              <a:rPr lang="en-US" smtClean="0">
                <a:latin typeface="Times New Roman" panose="02020603050405020304" pitchFamily="18" charset="0"/>
              </a:rPr>
              <a:t>All are comensal/ non-pathogenic/except </a:t>
            </a:r>
            <a:r>
              <a:rPr lang="en-US" smtClean="0">
                <a:solidFill>
                  <a:schemeClr val="accent2"/>
                </a:solidFill>
                <a:latin typeface="Times New Roman" panose="02020603050405020304" pitchFamily="18" charset="0"/>
              </a:rPr>
              <a:t>G.lamlia and T. vaginalis</a:t>
            </a:r>
          </a:p>
        </p:txBody>
      </p:sp>
      <p:sp>
        <p:nvSpPr>
          <p:cNvPr id="2" name="Date Placeholder 1"/>
          <p:cNvSpPr>
            <a:spLocks noGrp="1"/>
          </p:cNvSpPr>
          <p:nvPr>
            <p:ph type="dt" sz="half" idx="10"/>
          </p:nvPr>
        </p:nvSpPr>
        <p:spPr/>
        <p:txBody>
          <a:bodyPr/>
          <a:lstStyle/>
          <a:p>
            <a:pPr>
              <a:defRPr/>
            </a:pPr>
            <a:fld id="{61FD7E67-8936-4980-B145-EF1FC1E5C863}"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7E6D0859-7256-4CA2-BE88-A9F3D1660E5C}" type="slidenum">
              <a:rPr lang="en-US" smtClean="0">
                <a:solidFill>
                  <a:srgbClr val="000000"/>
                </a:solidFill>
              </a:rPr>
              <a:pPr>
                <a:defRPr/>
              </a:pPr>
              <a:t>3</a:t>
            </a:fld>
            <a:endParaRPr lang="en-US">
              <a:solidFill>
                <a:srgbClr val="000000"/>
              </a:solidFill>
            </a:endParaRPr>
          </a:p>
        </p:txBody>
      </p:sp>
    </p:spTree>
    <p:extLst>
      <p:ext uri="{BB962C8B-B14F-4D97-AF65-F5344CB8AC3E}">
        <p14:creationId xmlns:p14="http://schemas.microsoft.com/office/powerpoint/2010/main" val="23733009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Line 2"/>
          <p:cNvSpPr>
            <a:spLocks noChangeShapeType="1"/>
          </p:cNvSpPr>
          <p:nvPr/>
        </p:nvSpPr>
        <p:spPr bwMode="auto">
          <a:xfrm>
            <a:off x="4419600"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209923" name="Text Box 3"/>
          <p:cNvSpPr txBox="1">
            <a:spLocks noChangeArrowheads="1"/>
          </p:cNvSpPr>
          <p:nvPr/>
        </p:nvSpPr>
        <p:spPr bwMode="auto">
          <a:xfrm>
            <a:off x="822325" y="349250"/>
            <a:ext cx="226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sz="3600" b="1">
                <a:solidFill>
                  <a:srgbClr val="006600"/>
                </a:solidFill>
              </a:rPr>
              <a:t>Treatment</a:t>
            </a:r>
            <a:endParaRPr lang="en-US" sz="3600" b="1">
              <a:solidFill>
                <a:srgbClr val="000000"/>
              </a:solidFill>
            </a:endParaRPr>
          </a:p>
        </p:txBody>
      </p:sp>
      <p:sp>
        <p:nvSpPr>
          <p:cNvPr id="209924" name="Text Box 5"/>
          <p:cNvSpPr txBox="1">
            <a:spLocks noChangeArrowheads="1"/>
          </p:cNvSpPr>
          <p:nvPr/>
        </p:nvSpPr>
        <p:spPr bwMode="auto">
          <a:xfrm>
            <a:off x="228600" y="1068388"/>
            <a:ext cx="3621088"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65100" indent="-1651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u="sng">
                <a:solidFill>
                  <a:srgbClr val="000000"/>
                </a:solidFill>
              </a:rPr>
              <a:t>Drug of Choice</a:t>
            </a:r>
          </a:p>
          <a:p>
            <a:pPr eaLnBrk="0" fontAlgn="base" hangingPunct="0">
              <a:spcBef>
                <a:spcPct val="0"/>
              </a:spcBef>
              <a:spcAft>
                <a:spcPct val="0"/>
              </a:spcAft>
              <a:buFontTx/>
              <a:buChar char="•"/>
            </a:pPr>
            <a:r>
              <a:rPr lang="en-US">
                <a:solidFill>
                  <a:srgbClr val="000000"/>
                </a:solidFill>
              </a:rPr>
              <a:t>metronidazole </a:t>
            </a:r>
          </a:p>
          <a:p>
            <a:pPr eaLnBrk="0" fontAlgn="base" hangingPunct="0">
              <a:spcBef>
                <a:spcPct val="0"/>
              </a:spcBef>
              <a:spcAft>
                <a:spcPct val="0"/>
              </a:spcAft>
              <a:buFontTx/>
              <a:buChar char="•"/>
            </a:pPr>
            <a:r>
              <a:rPr lang="en-US">
                <a:solidFill>
                  <a:srgbClr val="000000"/>
                </a:solidFill>
              </a:rPr>
              <a:t>750 mg/tid/5d</a:t>
            </a:r>
          </a:p>
          <a:p>
            <a:pPr eaLnBrk="0" fontAlgn="base" hangingPunct="0">
              <a:spcBef>
                <a:spcPct val="0"/>
              </a:spcBef>
              <a:spcAft>
                <a:spcPct val="0"/>
              </a:spcAft>
              <a:buFontTx/>
              <a:buChar char="•"/>
            </a:pPr>
            <a:r>
              <a:rPr lang="en-US">
                <a:solidFill>
                  <a:srgbClr val="000000"/>
                </a:solidFill>
              </a:rPr>
              <a:t>&gt;90% cure rate</a:t>
            </a:r>
          </a:p>
          <a:p>
            <a:pPr eaLnBrk="0" fontAlgn="base" hangingPunct="0">
              <a:spcBef>
                <a:spcPct val="0"/>
              </a:spcBef>
              <a:spcAft>
                <a:spcPct val="0"/>
              </a:spcAft>
              <a:buFontTx/>
              <a:buChar char="•"/>
            </a:pPr>
            <a:endParaRPr lang="en-US">
              <a:solidFill>
                <a:srgbClr val="000000"/>
              </a:solidFill>
            </a:endParaRPr>
          </a:p>
          <a:p>
            <a:pPr eaLnBrk="0" fontAlgn="base" hangingPunct="0">
              <a:spcBef>
                <a:spcPct val="0"/>
              </a:spcBef>
              <a:spcAft>
                <a:spcPct val="0"/>
              </a:spcAft>
            </a:pPr>
            <a:r>
              <a:rPr lang="en-US" u="sng">
                <a:solidFill>
                  <a:srgbClr val="000000"/>
                </a:solidFill>
              </a:rPr>
              <a:t>Alternatives</a:t>
            </a:r>
          </a:p>
          <a:p>
            <a:pPr eaLnBrk="0" fontAlgn="base" hangingPunct="0">
              <a:spcBef>
                <a:spcPct val="0"/>
              </a:spcBef>
              <a:spcAft>
                <a:spcPct val="0"/>
              </a:spcAft>
              <a:buFontTx/>
              <a:buChar char="•"/>
            </a:pPr>
            <a:r>
              <a:rPr lang="en-US">
                <a:solidFill>
                  <a:srgbClr val="000000"/>
                </a:solidFill>
              </a:rPr>
              <a:t>tinidazole (single dose)</a:t>
            </a:r>
          </a:p>
          <a:p>
            <a:pPr eaLnBrk="0" fontAlgn="base" hangingPunct="0">
              <a:spcBef>
                <a:spcPct val="0"/>
              </a:spcBef>
              <a:spcAft>
                <a:spcPct val="0"/>
              </a:spcAft>
              <a:buFontTx/>
              <a:buChar char="•"/>
            </a:pPr>
            <a:r>
              <a:rPr lang="en-US">
                <a:solidFill>
                  <a:srgbClr val="000000"/>
                </a:solidFill>
              </a:rPr>
              <a:t>paromomycin (pregnancy)</a:t>
            </a:r>
          </a:p>
          <a:p>
            <a:pPr eaLnBrk="0" fontAlgn="base" hangingPunct="0">
              <a:spcBef>
                <a:spcPct val="0"/>
              </a:spcBef>
              <a:spcAft>
                <a:spcPct val="0"/>
              </a:spcAft>
              <a:buFontTx/>
              <a:buChar char="•"/>
            </a:pPr>
            <a:r>
              <a:rPr lang="en-US">
                <a:solidFill>
                  <a:srgbClr val="000000"/>
                </a:solidFill>
              </a:rPr>
              <a:t>quinicrine</a:t>
            </a:r>
          </a:p>
          <a:p>
            <a:pPr eaLnBrk="0" fontAlgn="base" hangingPunct="0">
              <a:spcBef>
                <a:spcPct val="0"/>
              </a:spcBef>
              <a:spcAft>
                <a:spcPct val="0"/>
              </a:spcAft>
              <a:buFontTx/>
              <a:buChar char="•"/>
            </a:pPr>
            <a:r>
              <a:rPr lang="en-US">
                <a:solidFill>
                  <a:srgbClr val="000000"/>
                </a:solidFill>
              </a:rPr>
              <a:t>furazolidone</a:t>
            </a:r>
            <a:endParaRPr lang="en-US" u="sng">
              <a:solidFill>
                <a:srgbClr val="000000"/>
              </a:solidFill>
            </a:endParaRPr>
          </a:p>
        </p:txBody>
      </p:sp>
      <p:grpSp>
        <p:nvGrpSpPr>
          <p:cNvPr id="2" name="Group 8"/>
          <p:cNvGrpSpPr>
            <a:grpSpLocks/>
          </p:cNvGrpSpPr>
          <p:nvPr/>
        </p:nvGrpSpPr>
        <p:grpSpPr bwMode="auto">
          <a:xfrm>
            <a:off x="4419600" y="228600"/>
            <a:ext cx="4843463" cy="6302375"/>
            <a:chOff x="2832" y="192"/>
            <a:chExt cx="3051" cy="3970"/>
          </a:xfrm>
        </p:grpSpPr>
        <p:sp>
          <p:nvSpPr>
            <p:cNvPr id="209928" name="Text Box 4"/>
            <p:cNvSpPr txBox="1">
              <a:spLocks noChangeArrowheads="1"/>
            </p:cNvSpPr>
            <p:nvPr/>
          </p:nvSpPr>
          <p:spPr bwMode="auto">
            <a:xfrm>
              <a:off x="3580" y="192"/>
              <a:ext cx="10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sz="3600" b="1">
                  <a:solidFill>
                    <a:srgbClr val="006600"/>
                  </a:solidFill>
                </a:rPr>
                <a:t>Control</a:t>
              </a:r>
              <a:endParaRPr lang="en-US" sz="3600" b="1">
                <a:solidFill>
                  <a:srgbClr val="000000"/>
                </a:solidFill>
              </a:endParaRPr>
            </a:p>
          </p:txBody>
        </p:sp>
        <p:sp>
          <p:nvSpPr>
            <p:cNvPr id="209929" name="Text Box 7"/>
            <p:cNvSpPr txBox="1">
              <a:spLocks noChangeArrowheads="1"/>
            </p:cNvSpPr>
            <p:nvPr/>
          </p:nvSpPr>
          <p:spPr bwMode="auto">
            <a:xfrm>
              <a:off x="2832" y="672"/>
              <a:ext cx="3051" cy="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65100" indent="-165100">
                <a:defRPr sz="2400">
                  <a:solidFill>
                    <a:schemeClr val="tx1"/>
                  </a:solidFill>
                  <a:latin typeface="Times New Roman" panose="02020603050405020304" pitchFamily="18" charset="0"/>
                </a:defRPr>
              </a:lvl1pPr>
              <a:lvl2pPr indent="-17780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buFontTx/>
                <a:buChar char="•"/>
              </a:pPr>
              <a:r>
                <a:rPr lang="en-US" dirty="0">
                  <a:solidFill>
                    <a:srgbClr val="000000"/>
                  </a:solidFill>
                </a:rPr>
                <a:t>avoid fecal-oral transmission</a:t>
              </a:r>
            </a:p>
            <a:p>
              <a:pPr eaLnBrk="0" fontAlgn="base" hangingPunct="0">
                <a:spcBef>
                  <a:spcPct val="0"/>
                </a:spcBef>
                <a:spcAft>
                  <a:spcPct val="0"/>
                </a:spcAft>
                <a:buFontTx/>
                <a:buChar char="•"/>
              </a:pPr>
              <a:r>
                <a:rPr lang="en-US" dirty="0">
                  <a:solidFill>
                    <a:srgbClr val="000000"/>
                  </a:solidFill>
                </a:rPr>
                <a:t>improve personal hygiene</a:t>
              </a:r>
            </a:p>
            <a:p>
              <a:pPr lvl="1" eaLnBrk="0" fontAlgn="base" hangingPunct="0">
                <a:spcBef>
                  <a:spcPct val="0"/>
                </a:spcBef>
                <a:spcAft>
                  <a:spcPct val="0"/>
                </a:spcAft>
                <a:buFontTx/>
                <a:buChar char="•"/>
              </a:pPr>
              <a:r>
                <a:rPr lang="en-US" dirty="0">
                  <a:solidFill>
                    <a:srgbClr val="000000"/>
                  </a:solidFill>
                </a:rPr>
                <a:t>especially institutions</a:t>
              </a:r>
            </a:p>
            <a:p>
              <a:pPr eaLnBrk="0" fontAlgn="base" hangingPunct="0">
                <a:spcBef>
                  <a:spcPct val="0"/>
                </a:spcBef>
                <a:spcAft>
                  <a:spcPct val="0"/>
                </a:spcAft>
                <a:buFontTx/>
                <a:buChar char="•"/>
              </a:pPr>
              <a:r>
                <a:rPr lang="en-US" dirty="0">
                  <a:solidFill>
                    <a:srgbClr val="000000"/>
                  </a:solidFill>
                </a:rPr>
                <a:t>treat asymptomatic carriers</a:t>
              </a:r>
            </a:p>
            <a:p>
              <a:pPr lvl="1" eaLnBrk="0" fontAlgn="base" hangingPunct="0">
                <a:spcBef>
                  <a:spcPct val="0"/>
                </a:spcBef>
                <a:spcAft>
                  <a:spcPct val="0"/>
                </a:spcAft>
                <a:buFontTx/>
                <a:buChar char="•"/>
              </a:pPr>
              <a:r>
                <a:rPr lang="en-US" dirty="0" err="1">
                  <a:solidFill>
                    <a:srgbClr val="000000"/>
                  </a:solidFill>
                </a:rPr>
                <a:t>eg</a:t>
              </a:r>
              <a:r>
                <a:rPr lang="en-US" dirty="0">
                  <a:solidFill>
                    <a:srgbClr val="000000"/>
                  </a:solidFill>
                </a:rPr>
                <a:t>, family members</a:t>
              </a:r>
            </a:p>
            <a:p>
              <a:pPr eaLnBrk="0" fontAlgn="base" hangingPunct="0">
                <a:spcBef>
                  <a:spcPct val="0"/>
                </a:spcBef>
                <a:spcAft>
                  <a:spcPct val="0"/>
                </a:spcAft>
                <a:buFontTx/>
                <a:buChar char="•"/>
              </a:pPr>
              <a:r>
                <a:rPr lang="en-US" dirty="0">
                  <a:solidFill>
                    <a:srgbClr val="000000"/>
                  </a:solidFill>
                </a:rPr>
                <a:t>health education</a:t>
              </a:r>
            </a:p>
            <a:p>
              <a:pPr lvl="1" eaLnBrk="0" fontAlgn="base" hangingPunct="0">
                <a:spcBef>
                  <a:spcPct val="0"/>
                </a:spcBef>
                <a:spcAft>
                  <a:spcPct val="0"/>
                </a:spcAft>
                <a:buFontTx/>
                <a:buChar char="•"/>
              </a:pPr>
              <a:r>
                <a:rPr lang="en-US" dirty="0">
                  <a:solidFill>
                    <a:srgbClr val="000000"/>
                  </a:solidFill>
                </a:rPr>
                <a:t>hand-washing</a:t>
              </a:r>
            </a:p>
            <a:p>
              <a:pPr lvl="1" eaLnBrk="0" fontAlgn="base" hangingPunct="0">
                <a:spcBef>
                  <a:spcPct val="0"/>
                </a:spcBef>
                <a:spcAft>
                  <a:spcPct val="0"/>
                </a:spcAft>
                <a:buFontTx/>
                <a:buChar char="•"/>
              </a:pPr>
              <a:r>
                <a:rPr lang="en-US" dirty="0">
                  <a:solidFill>
                    <a:srgbClr val="000000"/>
                  </a:solidFill>
                </a:rPr>
                <a:t>sanitation</a:t>
              </a:r>
            </a:p>
            <a:p>
              <a:pPr lvl="1" eaLnBrk="0" fontAlgn="base" hangingPunct="0">
                <a:spcBef>
                  <a:spcPct val="0"/>
                </a:spcBef>
                <a:spcAft>
                  <a:spcPct val="0"/>
                </a:spcAft>
                <a:buFontTx/>
                <a:buChar char="•"/>
              </a:pPr>
              <a:r>
                <a:rPr lang="en-US" dirty="0">
                  <a:solidFill>
                    <a:srgbClr val="000000"/>
                  </a:solidFill>
                </a:rPr>
                <a:t>food handling</a:t>
              </a:r>
            </a:p>
            <a:p>
              <a:pPr eaLnBrk="0" fontAlgn="base" hangingPunct="0">
                <a:spcBef>
                  <a:spcPct val="0"/>
                </a:spcBef>
                <a:spcAft>
                  <a:spcPct val="0"/>
                </a:spcAft>
                <a:buFontTx/>
                <a:buChar char="•"/>
              </a:pPr>
              <a:r>
                <a:rPr lang="en-US" dirty="0">
                  <a:solidFill>
                    <a:srgbClr val="000000"/>
                  </a:solidFill>
                </a:rPr>
                <a:t>protect water supply</a:t>
              </a:r>
            </a:p>
            <a:p>
              <a:pPr eaLnBrk="0" fontAlgn="base" hangingPunct="0">
                <a:spcBef>
                  <a:spcPct val="0"/>
                </a:spcBef>
                <a:spcAft>
                  <a:spcPct val="0"/>
                </a:spcAft>
              </a:pPr>
              <a:r>
                <a:rPr lang="en-US" dirty="0">
                  <a:solidFill>
                    <a:srgbClr val="000000"/>
                  </a:solidFill>
                </a:rPr>
                <a:t>How to get rid of </a:t>
              </a:r>
              <a:r>
                <a:rPr lang="en-US" i="1" dirty="0">
                  <a:solidFill>
                    <a:srgbClr val="000000"/>
                  </a:solidFill>
                </a:rPr>
                <a:t>Giardia </a:t>
              </a:r>
              <a:r>
                <a:rPr lang="en-US" dirty="0">
                  <a:solidFill>
                    <a:srgbClr val="000000"/>
                  </a:solidFill>
                </a:rPr>
                <a:t>in water?:</a:t>
              </a:r>
            </a:p>
            <a:p>
              <a:pPr eaLnBrk="0" fontAlgn="base" hangingPunct="0">
                <a:spcBef>
                  <a:spcPct val="0"/>
                </a:spcBef>
                <a:spcAft>
                  <a:spcPct val="0"/>
                </a:spcAft>
              </a:pPr>
              <a:r>
                <a:rPr lang="en-US" dirty="0">
                  <a:solidFill>
                    <a:srgbClr val="000000"/>
                  </a:solidFill>
                </a:rPr>
                <a:t>* boiling (at least 1 minute) </a:t>
              </a:r>
            </a:p>
            <a:p>
              <a:pPr eaLnBrk="0" fontAlgn="base" hangingPunct="0">
                <a:spcBef>
                  <a:spcPct val="0"/>
                </a:spcBef>
                <a:spcAft>
                  <a:spcPct val="0"/>
                </a:spcAft>
              </a:pPr>
              <a:r>
                <a:rPr lang="en-US" dirty="0">
                  <a:solidFill>
                    <a:srgbClr val="000000"/>
                  </a:solidFill>
                </a:rPr>
                <a:t>* filtration (1μm pores) 􀀮</a:t>
              </a:r>
            </a:p>
            <a:p>
              <a:pPr eaLnBrk="0" fontAlgn="base" hangingPunct="0">
                <a:spcBef>
                  <a:spcPct val="0"/>
                </a:spcBef>
                <a:spcAft>
                  <a:spcPct val="0"/>
                </a:spcAft>
              </a:pPr>
              <a:r>
                <a:rPr lang="en-US" dirty="0">
                  <a:solidFill>
                    <a:srgbClr val="000000"/>
                  </a:solidFill>
                </a:rPr>
                <a:t>* chemical treatment (Iodine, …) 􀀯</a:t>
              </a:r>
            </a:p>
            <a:p>
              <a:pPr eaLnBrk="0" fontAlgn="base" hangingPunct="0">
                <a:spcBef>
                  <a:spcPct val="0"/>
                </a:spcBef>
                <a:spcAft>
                  <a:spcPct val="0"/>
                </a:spcAft>
                <a:buFontTx/>
                <a:buChar char="•"/>
              </a:pPr>
              <a:endParaRPr lang="en-US" dirty="0">
                <a:solidFill>
                  <a:srgbClr val="000000"/>
                </a:solidFill>
              </a:endParaRPr>
            </a:p>
          </p:txBody>
        </p:sp>
      </p:grpSp>
      <p:sp>
        <p:nvSpPr>
          <p:cNvPr id="209926"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D8F7F35-2B53-4DBF-A399-DE1BED1F148F}" type="slidenum">
              <a:rPr lang="en-US" sz="1400">
                <a:solidFill>
                  <a:srgbClr val="000000"/>
                </a:solidFill>
              </a:rPr>
              <a:pPr/>
              <a:t>30</a:t>
            </a:fld>
            <a:endParaRPr lang="en-US" sz="1400">
              <a:solidFill>
                <a:srgbClr val="000000"/>
              </a:solidFill>
            </a:endParaRPr>
          </a:p>
        </p:txBody>
      </p:sp>
      <p:sp>
        <p:nvSpPr>
          <p:cNvPr id="20992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B1BDD76-553B-42BB-A6FB-5596C1DADC06}" type="datetime1">
              <a:rPr lang="en-US" sz="1400" smtClean="0">
                <a:solidFill>
                  <a:srgbClr val="000000"/>
                </a:solidFill>
              </a:rPr>
              <a:pPr/>
              <a:t>5/21/2020</a:t>
            </a:fld>
            <a:endParaRPr lang="en-US" sz="1400" smtClean="0">
              <a:solidFill>
                <a:srgbClr val="000000"/>
              </a:solidFill>
            </a:endParaRPr>
          </a:p>
        </p:txBody>
      </p:sp>
    </p:spTree>
    <p:extLst>
      <p:ext uri="{BB962C8B-B14F-4D97-AF65-F5344CB8AC3E}">
        <p14:creationId xmlns:p14="http://schemas.microsoft.com/office/powerpoint/2010/main" val="14802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838200" y="533400"/>
            <a:ext cx="7848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FontTx/>
              <a:buNone/>
            </a:pPr>
            <a:r>
              <a:rPr lang="en-US" b="1">
                <a:solidFill>
                  <a:srgbClr val="006600"/>
                </a:solidFill>
                <a:latin typeface="Tahoma" panose="020B0604030504040204" pitchFamily="34" charset="0"/>
                <a:cs typeface="Tahoma" panose="020B0604030504040204" pitchFamily="34" charset="0"/>
              </a:rPr>
              <a:t>Other Flagellates Found in Human Feces</a:t>
            </a:r>
          </a:p>
        </p:txBody>
      </p:sp>
      <p:sp>
        <p:nvSpPr>
          <p:cNvPr id="60419" name="Text Box 3"/>
          <p:cNvSpPr txBox="1">
            <a:spLocks noChangeArrowheads="1"/>
          </p:cNvSpPr>
          <p:nvPr/>
        </p:nvSpPr>
        <p:spPr bwMode="auto">
          <a:xfrm>
            <a:off x="1600200" y="2057400"/>
            <a:ext cx="56546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a:spcBef>
                <a:spcPct val="20000"/>
              </a:spcBef>
              <a:buChar char="•"/>
              <a:defRPr sz="3200">
                <a:solidFill>
                  <a:schemeClr val="tx1"/>
                </a:solidFill>
                <a:latin typeface="Arial" panose="020B0604020202020204" pitchFamily="34" charset="0"/>
              </a:defRPr>
            </a:lvl1pPr>
            <a:lvl2pPr marL="514350" indent="-1714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pPr>
            <a:r>
              <a:rPr lang="en-US" sz="2400" i="1">
                <a:solidFill>
                  <a:srgbClr val="000000"/>
                </a:solidFill>
                <a:latin typeface="Tahoma" panose="020B0604030504040204" pitchFamily="34" charset="0"/>
                <a:cs typeface="Tahoma" panose="020B0604030504040204" pitchFamily="34" charset="0"/>
              </a:rPr>
              <a:t>Chilomastix mesnili</a:t>
            </a:r>
          </a:p>
          <a:p>
            <a:pPr eaLnBrk="0" fontAlgn="base" hangingPunct="0">
              <a:spcBef>
                <a:spcPct val="0"/>
              </a:spcBef>
              <a:spcAft>
                <a:spcPct val="0"/>
              </a:spcAft>
            </a:pPr>
            <a:r>
              <a:rPr lang="en-US" sz="2400" i="1">
                <a:solidFill>
                  <a:srgbClr val="000000"/>
                </a:solidFill>
                <a:latin typeface="Tahoma" panose="020B0604030504040204" pitchFamily="34" charset="0"/>
                <a:cs typeface="Tahoma" panose="020B0604030504040204" pitchFamily="34" charset="0"/>
              </a:rPr>
              <a:t>Pentatrichomonas hominis</a:t>
            </a:r>
            <a:endParaRPr lang="en-US" sz="2400">
              <a:solidFill>
                <a:srgbClr val="000000"/>
              </a:solidFill>
              <a:latin typeface="Tahoma" panose="020B0604030504040204" pitchFamily="34" charset="0"/>
              <a:cs typeface="Tahoma" panose="020B0604030504040204" pitchFamily="34" charset="0"/>
            </a:endParaRPr>
          </a:p>
          <a:p>
            <a:pPr lvl="1" eaLnBrk="0" fontAlgn="base" hangingPunct="0">
              <a:spcBef>
                <a:spcPct val="0"/>
              </a:spcBef>
              <a:spcAft>
                <a:spcPct val="0"/>
              </a:spcAft>
              <a:buFontTx/>
              <a:buChar char="•"/>
            </a:pPr>
            <a:r>
              <a:rPr lang="en-US" sz="2400">
                <a:solidFill>
                  <a:srgbClr val="000000"/>
                </a:solidFill>
                <a:latin typeface="Tahoma" panose="020B0604030504040204" pitchFamily="34" charset="0"/>
                <a:cs typeface="Tahoma" panose="020B0604030504040204" pitchFamily="34" charset="0"/>
              </a:rPr>
              <a:t>formerly called </a:t>
            </a:r>
            <a:r>
              <a:rPr lang="en-US" sz="2400" i="1">
                <a:solidFill>
                  <a:srgbClr val="000000"/>
                </a:solidFill>
                <a:latin typeface="Tahoma" panose="020B0604030504040204" pitchFamily="34" charset="0"/>
                <a:cs typeface="Tahoma" panose="020B0604030504040204" pitchFamily="34" charset="0"/>
              </a:rPr>
              <a:t>Trichomonas hominis</a:t>
            </a:r>
          </a:p>
          <a:p>
            <a:pPr eaLnBrk="0" fontAlgn="base" hangingPunct="0">
              <a:spcBef>
                <a:spcPct val="0"/>
              </a:spcBef>
              <a:spcAft>
                <a:spcPct val="0"/>
              </a:spcAft>
            </a:pPr>
            <a:r>
              <a:rPr lang="en-US" sz="2400" i="1">
                <a:solidFill>
                  <a:srgbClr val="000000"/>
                </a:solidFill>
                <a:latin typeface="Tahoma" panose="020B0604030504040204" pitchFamily="34" charset="0"/>
                <a:cs typeface="Tahoma" panose="020B0604030504040204" pitchFamily="34" charset="0"/>
              </a:rPr>
              <a:t>Enteromonas hominis</a:t>
            </a:r>
          </a:p>
          <a:p>
            <a:pPr eaLnBrk="0" fontAlgn="base" hangingPunct="0">
              <a:spcBef>
                <a:spcPct val="0"/>
              </a:spcBef>
              <a:spcAft>
                <a:spcPct val="0"/>
              </a:spcAft>
            </a:pPr>
            <a:r>
              <a:rPr lang="en-US" sz="2400" i="1">
                <a:solidFill>
                  <a:srgbClr val="000000"/>
                </a:solidFill>
                <a:latin typeface="Tahoma" panose="020B0604030504040204" pitchFamily="34" charset="0"/>
                <a:cs typeface="Tahoma" panose="020B0604030504040204" pitchFamily="34" charset="0"/>
              </a:rPr>
              <a:t>Retortamonas intestinalis</a:t>
            </a:r>
          </a:p>
          <a:p>
            <a:pPr eaLnBrk="0" fontAlgn="base" hangingPunct="0">
              <a:spcBef>
                <a:spcPct val="0"/>
              </a:spcBef>
              <a:spcAft>
                <a:spcPct val="0"/>
              </a:spcAft>
            </a:pPr>
            <a:r>
              <a:rPr lang="en-US" sz="2400" i="1">
                <a:solidFill>
                  <a:srgbClr val="000000"/>
                </a:solidFill>
                <a:latin typeface="Tahoma" panose="020B0604030504040204" pitchFamily="34" charset="0"/>
                <a:cs typeface="Tahoma" panose="020B0604030504040204" pitchFamily="34" charset="0"/>
              </a:rPr>
              <a:t>Dientamoeba fragilis</a:t>
            </a:r>
            <a:endParaRPr lang="en-US" sz="2400">
              <a:solidFill>
                <a:srgbClr val="000000"/>
              </a:solidFill>
              <a:latin typeface="Tahoma" panose="020B0604030504040204" pitchFamily="34" charset="0"/>
              <a:cs typeface="Tahoma" panose="020B0604030504040204" pitchFamily="34" charset="0"/>
            </a:endParaRPr>
          </a:p>
          <a:p>
            <a:pPr lvl="1" eaLnBrk="0" fontAlgn="base" hangingPunct="0">
              <a:spcBef>
                <a:spcPct val="0"/>
              </a:spcBef>
              <a:spcAft>
                <a:spcPct val="0"/>
              </a:spcAft>
              <a:buFontTx/>
              <a:buChar char="•"/>
            </a:pPr>
            <a:r>
              <a:rPr lang="en-US" sz="2400">
                <a:solidFill>
                  <a:srgbClr val="000000"/>
                </a:solidFill>
                <a:latin typeface="Tahoma" panose="020B0604030504040204" pitchFamily="34" charset="0"/>
                <a:cs typeface="Tahoma" panose="020B0604030504040204" pitchFamily="34" charset="0"/>
              </a:rPr>
              <a:t>no flagella (discuss with amebas)</a:t>
            </a:r>
          </a:p>
          <a:p>
            <a:pPr eaLnBrk="0" fontAlgn="base" hangingPunct="0">
              <a:spcBef>
                <a:spcPct val="0"/>
              </a:spcBef>
              <a:spcAft>
                <a:spcPct val="0"/>
              </a:spcAft>
            </a:pPr>
            <a:endParaRPr lang="en-US" sz="2400" b="1" i="1">
              <a:solidFill>
                <a:srgbClr val="000000"/>
              </a:solidFill>
            </a:endParaRPr>
          </a:p>
        </p:txBody>
      </p:sp>
      <p:sp>
        <p:nvSpPr>
          <p:cNvPr id="2" name="Date Placeholder 1"/>
          <p:cNvSpPr>
            <a:spLocks noGrp="1"/>
          </p:cNvSpPr>
          <p:nvPr>
            <p:ph type="dt" sz="half" idx="10"/>
          </p:nvPr>
        </p:nvSpPr>
        <p:spPr/>
        <p:txBody>
          <a:bodyPr/>
          <a:lstStyle/>
          <a:p>
            <a:pPr>
              <a:defRPr/>
            </a:pPr>
            <a:fld id="{D8CBCE57-CF87-45DE-B375-0E32CE930AC5}"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CC06D41D-B920-4735-B6F4-A0E1400EE2F8}" type="slidenum">
              <a:rPr lang="en-US">
                <a:solidFill>
                  <a:srgbClr val="000000"/>
                </a:solidFill>
              </a:rPr>
              <a:pPr>
                <a:defRPr/>
              </a:pPr>
              <a:t>31</a:t>
            </a:fld>
            <a:endParaRPr lang="en-US">
              <a:solidFill>
                <a:srgbClr val="000000"/>
              </a:solidFill>
            </a:endParaRPr>
          </a:p>
        </p:txBody>
      </p:sp>
    </p:spTree>
    <p:extLst>
      <p:ext uri="{BB962C8B-B14F-4D97-AF65-F5344CB8AC3E}">
        <p14:creationId xmlns:p14="http://schemas.microsoft.com/office/powerpoint/2010/main" val="1439422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b="1" i="1" u="sng" smtClean="0"/>
              <a:t>Chilomastix mesnili</a:t>
            </a:r>
          </a:p>
        </p:txBody>
      </p:sp>
      <p:sp>
        <p:nvSpPr>
          <p:cNvPr id="61443" name="Rectangle 3"/>
          <p:cNvSpPr>
            <a:spLocks noGrp="1" noChangeArrowheads="1"/>
          </p:cNvSpPr>
          <p:nvPr>
            <p:ph type="body" idx="1"/>
          </p:nvPr>
        </p:nvSpPr>
        <p:spPr/>
        <p:txBody>
          <a:bodyPr/>
          <a:lstStyle/>
          <a:p>
            <a:pPr eaLnBrk="1" hangingPunct="1"/>
            <a:r>
              <a:rPr lang="en-US" b="1" i="1" smtClean="0"/>
              <a:t>Distribution:</a:t>
            </a:r>
            <a:r>
              <a:rPr lang="en-US" smtClean="0"/>
              <a:t> cosmopolitan </a:t>
            </a:r>
            <a:endParaRPr lang="en-US" b="1" i="1" smtClean="0"/>
          </a:p>
          <a:p>
            <a:pPr eaLnBrk="1" hangingPunct="1"/>
            <a:r>
              <a:rPr lang="en-US" b="1" i="1" smtClean="0"/>
              <a:t>Habitat</a:t>
            </a:r>
            <a:r>
              <a:rPr lang="en-US" i="1" smtClean="0"/>
              <a:t>:</a:t>
            </a:r>
            <a:r>
              <a:rPr lang="en-US" smtClean="0"/>
              <a:t> large intestine (colon &amp; caecum)</a:t>
            </a:r>
            <a:endParaRPr lang="en-US" b="1" i="1" smtClean="0"/>
          </a:p>
          <a:p>
            <a:pPr eaLnBrk="1" hangingPunct="1"/>
            <a:r>
              <a:rPr lang="en-US" b="1" i="1" smtClean="0"/>
              <a:t>Morphology</a:t>
            </a:r>
            <a:endParaRPr lang="en-US" smtClean="0"/>
          </a:p>
          <a:p>
            <a:pPr lvl="1" eaLnBrk="1" hangingPunct="1"/>
            <a:r>
              <a:rPr lang="en-US" smtClean="0">
                <a:solidFill>
                  <a:schemeClr val="accent2"/>
                </a:solidFill>
              </a:rPr>
              <a:t>the largest flagellate found in man</a:t>
            </a:r>
          </a:p>
          <a:p>
            <a:pPr lvl="1" eaLnBrk="1" hangingPunct="1"/>
            <a:r>
              <a:rPr lang="en-US" smtClean="0"/>
              <a:t>Has both trophozoites and cyst stage </a:t>
            </a:r>
          </a:p>
        </p:txBody>
      </p:sp>
      <p:sp>
        <p:nvSpPr>
          <p:cNvPr id="2" name="Date Placeholder 1"/>
          <p:cNvSpPr>
            <a:spLocks noGrp="1"/>
          </p:cNvSpPr>
          <p:nvPr>
            <p:ph type="dt" sz="half" idx="10"/>
          </p:nvPr>
        </p:nvSpPr>
        <p:spPr/>
        <p:txBody>
          <a:bodyPr/>
          <a:lstStyle/>
          <a:p>
            <a:pPr>
              <a:defRPr/>
            </a:pPr>
            <a:fld id="{B8AFE50A-638C-4042-831D-9800B5B4C44B}"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A9CFA035-165C-470B-AB5D-96CED3BACFD0}" type="slidenum">
              <a:rPr lang="en-US">
                <a:solidFill>
                  <a:srgbClr val="000000"/>
                </a:solidFill>
              </a:rPr>
              <a:pPr>
                <a:defRPr/>
              </a:pPr>
              <a:t>32</a:t>
            </a:fld>
            <a:endParaRPr lang="en-US">
              <a:solidFill>
                <a:srgbClr val="000000"/>
              </a:solidFill>
            </a:endParaRPr>
          </a:p>
        </p:txBody>
      </p:sp>
    </p:spTree>
    <p:extLst>
      <p:ext uri="{BB962C8B-B14F-4D97-AF65-F5344CB8AC3E}">
        <p14:creationId xmlns:p14="http://schemas.microsoft.com/office/powerpoint/2010/main" val="36475038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sz="half" idx="1"/>
          </p:nvPr>
        </p:nvSpPr>
        <p:spPr>
          <a:xfrm>
            <a:off x="685800" y="152400"/>
            <a:ext cx="4953000" cy="5943600"/>
          </a:xfrm>
        </p:spPr>
        <p:txBody>
          <a:bodyPr/>
          <a:lstStyle/>
          <a:p>
            <a:pPr eaLnBrk="1" hangingPunct="1">
              <a:lnSpc>
                <a:spcPct val="90000"/>
              </a:lnSpc>
            </a:pPr>
            <a:r>
              <a:rPr lang="en-US" sz="2400" b="1" smtClean="0"/>
              <a:t>Trophozoite :-</a:t>
            </a:r>
          </a:p>
          <a:p>
            <a:pPr lvl="1" eaLnBrk="1" hangingPunct="1">
              <a:lnSpc>
                <a:spcPct val="90000"/>
              </a:lnSpc>
            </a:pPr>
            <a:r>
              <a:rPr lang="en-US" b="1" smtClean="0"/>
              <a:t> </a:t>
            </a:r>
            <a:r>
              <a:rPr lang="en-US" smtClean="0"/>
              <a:t>Size: 6-20 by 3-10</a:t>
            </a:r>
            <a:r>
              <a:rPr lang="en-US" smtClean="0">
                <a:sym typeface="Symbol" panose="05050102010706020507" pitchFamily="18" charset="2"/>
              </a:rPr>
              <a:t></a:t>
            </a:r>
            <a:r>
              <a:rPr lang="en-US" smtClean="0"/>
              <a:t>m </a:t>
            </a:r>
          </a:p>
          <a:p>
            <a:pPr lvl="1" eaLnBrk="1" hangingPunct="1">
              <a:lnSpc>
                <a:spcPct val="90000"/>
              </a:lnSpc>
            </a:pPr>
            <a:r>
              <a:rPr lang="en-US" smtClean="0"/>
              <a:t>Shape: Triangular and tapered at one end </a:t>
            </a:r>
          </a:p>
          <a:p>
            <a:pPr lvl="1" eaLnBrk="1" hangingPunct="1">
              <a:lnSpc>
                <a:spcPct val="90000"/>
              </a:lnSpc>
            </a:pPr>
            <a:r>
              <a:rPr lang="en-US" smtClean="0"/>
              <a:t>Motility: spiral in one definite direction.</a:t>
            </a:r>
          </a:p>
          <a:p>
            <a:pPr lvl="1" eaLnBrk="1" hangingPunct="1">
              <a:lnSpc>
                <a:spcPct val="90000"/>
              </a:lnSpc>
            </a:pPr>
            <a:r>
              <a:rPr lang="en-US" smtClean="0"/>
              <a:t>Cytoplasm:</a:t>
            </a:r>
          </a:p>
          <a:p>
            <a:pPr lvl="1" eaLnBrk="1" hangingPunct="1">
              <a:lnSpc>
                <a:spcPct val="90000"/>
              </a:lnSpc>
            </a:pPr>
            <a:r>
              <a:rPr lang="en-US" smtClean="0"/>
              <a:t>Spiral groove that makes asymmetrical flagellate</a:t>
            </a:r>
          </a:p>
          <a:p>
            <a:pPr lvl="1" eaLnBrk="1" hangingPunct="1">
              <a:lnSpc>
                <a:spcPct val="90000"/>
              </a:lnSpc>
            </a:pPr>
            <a:r>
              <a:rPr lang="en-US" smtClean="0"/>
              <a:t>cytostome (mouth-like cleft) at the rounded end.</a:t>
            </a:r>
          </a:p>
          <a:p>
            <a:pPr lvl="1" eaLnBrk="1" hangingPunct="1">
              <a:lnSpc>
                <a:spcPct val="90000"/>
              </a:lnSpc>
            </a:pPr>
            <a:r>
              <a:rPr lang="en-US" smtClean="0"/>
              <a:t>Nucleus: one nucleus, easily visible in unstained preparation </a:t>
            </a:r>
          </a:p>
          <a:p>
            <a:pPr lvl="1" eaLnBrk="1" hangingPunct="1">
              <a:lnSpc>
                <a:spcPct val="90000"/>
              </a:lnSpc>
            </a:pPr>
            <a:r>
              <a:rPr lang="en-US" smtClean="0"/>
              <a:t>Flagella: Six flagella. Three anterior free flagella, </a:t>
            </a:r>
          </a:p>
        </p:txBody>
      </p:sp>
      <p:pic>
        <p:nvPicPr>
          <p:cNvPr id="62467" name="Picture 3"/>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5486400" y="381000"/>
            <a:ext cx="3124200" cy="2057400"/>
          </a:xfrm>
          <a:noFill/>
        </p:spPr>
      </p:pic>
      <p:sp>
        <p:nvSpPr>
          <p:cNvPr id="62468" name="Rectangle 4"/>
          <p:cNvSpPr>
            <a:spLocks noChangeArrowheads="1"/>
          </p:cNvSpPr>
          <p:nvPr/>
        </p:nvSpPr>
        <p:spPr bwMode="auto">
          <a:xfrm>
            <a:off x="5715000" y="2667000"/>
            <a:ext cx="32004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sz="2400">
                <a:solidFill>
                  <a:srgbClr val="000000"/>
                </a:solidFill>
                <a:latin typeface="Times New Roman" panose="02020603050405020304" pitchFamily="18" charset="0"/>
              </a:rPr>
              <a:t>Morphological distinctions: </a:t>
            </a:r>
          </a:p>
          <a:p>
            <a:pPr eaLnBrk="0" fontAlgn="base" hangingPunct="0">
              <a:spcBef>
                <a:spcPct val="0"/>
              </a:spcBef>
              <a:spcAft>
                <a:spcPct val="0"/>
              </a:spcAft>
              <a:buFontTx/>
              <a:buNone/>
            </a:pPr>
            <a:r>
              <a:rPr lang="en-US" sz="2400">
                <a:solidFill>
                  <a:srgbClr val="000000"/>
                </a:solidFill>
                <a:latin typeface="Times New Roman" panose="02020603050405020304" pitchFamily="18" charset="0"/>
              </a:rPr>
              <a:t>-symmetric, </a:t>
            </a:r>
          </a:p>
          <a:p>
            <a:pPr eaLnBrk="0" fontAlgn="base" hangingPunct="0">
              <a:spcBef>
                <a:spcPct val="0"/>
              </a:spcBef>
              <a:spcAft>
                <a:spcPct val="0"/>
              </a:spcAft>
              <a:buFontTx/>
              <a:buNone/>
            </a:pPr>
            <a:r>
              <a:rPr lang="en-US" sz="2400">
                <a:solidFill>
                  <a:srgbClr val="000000"/>
                </a:solidFill>
                <a:latin typeface="Times New Roman" panose="02020603050405020304" pitchFamily="18" charset="0"/>
              </a:rPr>
              <a:t>-4flagellar, </a:t>
            </a:r>
          </a:p>
          <a:p>
            <a:pPr eaLnBrk="0" fontAlgn="base" hangingPunct="0">
              <a:spcBef>
                <a:spcPct val="0"/>
              </a:spcBef>
              <a:spcAft>
                <a:spcPct val="0"/>
              </a:spcAft>
              <a:buFontTx/>
              <a:buNone/>
            </a:pPr>
            <a:r>
              <a:rPr lang="en-US" sz="2400">
                <a:solidFill>
                  <a:srgbClr val="000000"/>
                </a:solidFill>
                <a:latin typeface="Times New Roman" panose="02020603050405020304" pitchFamily="18" charset="0"/>
              </a:rPr>
              <a:t>-Spiral groove</a:t>
            </a:r>
          </a:p>
          <a:p>
            <a:pPr eaLnBrk="0" fontAlgn="base" hangingPunct="0">
              <a:spcBef>
                <a:spcPct val="0"/>
              </a:spcBef>
              <a:spcAft>
                <a:spcPct val="0"/>
              </a:spcAft>
              <a:buFontTx/>
              <a:buNone/>
            </a:pPr>
            <a:r>
              <a:rPr lang="en-US" sz="2400">
                <a:solidFill>
                  <a:srgbClr val="000000"/>
                </a:solidFill>
                <a:latin typeface="Times New Roman" panose="02020603050405020304" pitchFamily="18" charset="0"/>
              </a:rPr>
              <a:t> - Single nucleus</a:t>
            </a:r>
          </a:p>
          <a:p>
            <a:pPr eaLnBrk="0" fontAlgn="base" hangingPunct="0">
              <a:spcBef>
                <a:spcPct val="0"/>
              </a:spcBef>
              <a:spcAft>
                <a:spcPct val="0"/>
              </a:spcAft>
              <a:buFontTx/>
              <a:buNone/>
            </a:pPr>
            <a:r>
              <a:rPr lang="en-US" sz="2400">
                <a:solidFill>
                  <a:srgbClr val="000000"/>
                </a:solidFill>
                <a:latin typeface="Times New Roman" panose="02020603050405020304" pitchFamily="18" charset="0"/>
              </a:rPr>
              <a:t> -cytostome.</a:t>
            </a:r>
          </a:p>
        </p:txBody>
      </p:sp>
      <p:sp>
        <p:nvSpPr>
          <p:cNvPr id="2" name="Date Placeholder 1"/>
          <p:cNvSpPr>
            <a:spLocks noGrp="1"/>
          </p:cNvSpPr>
          <p:nvPr>
            <p:ph type="dt" sz="half" idx="10"/>
          </p:nvPr>
        </p:nvSpPr>
        <p:spPr/>
        <p:txBody>
          <a:bodyPr/>
          <a:lstStyle/>
          <a:p>
            <a:pPr>
              <a:defRPr/>
            </a:pPr>
            <a:fld id="{6468F97F-676F-4631-A043-6686D39BEDEA}"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E07DA971-597C-473D-9F9F-31F004DA33FE}" type="slidenum">
              <a:rPr lang="en-US">
                <a:solidFill>
                  <a:srgbClr val="000000"/>
                </a:solidFill>
              </a:rPr>
              <a:pPr>
                <a:defRPr/>
              </a:pPr>
              <a:t>33</a:t>
            </a:fld>
            <a:endParaRPr lang="en-US">
              <a:solidFill>
                <a:srgbClr val="000000"/>
              </a:solidFill>
            </a:endParaRPr>
          </a:p>
        </p:txBody>
      </p:sp>
    </p:spTree>
    <p:extLst>
      <p:ext uri="{BB962C8B-B14F-4D97-AF65-F5344CB8AC3E}">
        <p14:creationId xmlns:p14="http://schemas.microsoft.com/office/powerpoint/2010/main" val="17332998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014"/>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a:stretch>
            <a:fillRect/>
          </a:stretch>
        </p:blipFill>
        <p:spPr bwMode="auto">
          <a:xfrm>
            <a:off x="4800600" y="3810000"/>
            <a:ext cx="26289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4"/>
          <p:cNvSpPr txBox="1">
            <a:spLocks noChangeArrowheads="1"/>
          </p:cNvSpPr>
          <p:nvPr/>
        </p:nvSpPr>
        <p:spPr bwMode="auto">
          <a:xfrm>
            <a:off x="4724400" y="4724400"/>
            <a:ext cx="35258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sz="2800" b="1" i="1">
                <a:solidFill>
                  <a:srgbClr val="000000"/>
                </a:solidFill>
              </a:rPr>
              <a:t>Chilomastix mesnili</a:t>
            </a:r>
          </a:p>
        </p:txBody>
      </p:sp>
      <p:sp>
        <p:nvSpPr>
          <p:cNvPr id="63492" name="Rectangle 7"/>
          <p:cNvSpPr>
            <a:spLocks noGrp="1" noChangeArrowheads="1"/>
          </p:cNvSpPr>
          <p:nvPr>
            <p:ph type="body" sz="half" idx="4294967295"/>
          </p:nvPr>
        </p:nvSpPr>
        <p:spPr>
          <a:xfrm>
            <a:off x="685800" y="1143000"/>
            <a:ext cx="3810000" cy="4114800"/>
          </a:xfrm>
        </p:spPr>
        <p:txBody>
          <a:bodyPr/>
          <a:lstStyle/>
          <a:p>
            <a:pPr eaLnBrk="1" hangingPunct="1"/>
            <a:r>
              <a:rPr lang="en-US" sz="2800" smtClean="0"/>
              <a:t>Unstained</a:t>
            </a:r>
          </a:p>
          <a:p>
            <a:pPr lvl="1" eaLnBrk="1" hangingPunct="1"/>
            <a:r>
              <a:rPr lang="en-US" sz="2400" smtClean="0"/>
              <a:t>Pointed tail</a:t>
            </a:r>
          </a:p>
          <a:p>
            <a:pPr lvl="1" eaLnBrk="1" hangingPunct="1"/>
            <a:r>
              <a:rPr lang="en-US" sz="2400" smtClean="0"/>
              <a:t>3 anterior filagella</a:t>
            </a:r>
          </a:p>
          <a:p>
            <a:pPr lvl="1" eaLnBrk="1" hangingPunct="1"/>
            <a:r>
              <a:rPr lang="en-US" sz="2400" smtClean="0"/>
              <a:t>Spiral groove</a:t>
            </a:r>
          </a:p>
          <a:p>
            <a:pPr lvl="1" eaLnBrk="1" hangingPunct="1"/>
            <a:r>
              <a:rPr lang="en-US" sz="2400" smtClean="0"/>
              <a:t>Motility-rotary</a:t>
            </a:r>
          </a:p>
          <a:p>
            <a:pPr lvl="1" eaLnBrk="1" hangingPunct="1"/>
            <a:endParaRPr lang="en-US" sz="2400" smtClean="0"/>
          </a:p>
          <a:p>
            <a:pPr eaLnBrk="1" hangingPunct="1"/>
            <a:r>
              <a:rPr lang="en-US" sz="2800" smtClean="0"/>
              <a:t>Stained</a:t>
            </a:r>
          </a:p>
          <a:p>
            <a:pPr lvl="1" eaLnBrk="1" hangingPunct="1"/>
            <a:r>
              <a:rPr lang="en-US" sz="2400" smtClean="0"/>
              <a:t>1 nucleus</a:t>
            </a:r>
          </a:p>
          <a:p>
            <a:pPr lvl="1" eaLnBrk="1" hangingPunct="1"/>
            <a:r>
              <a:rPr lang="en-US" sz="2400" smtClean="0"/>
              <a:t>Cytosome with fibril</a:t>
            </a:r>
          </a:p>
        </p:txBody>
      </p:sp>
      <p:pic>
        <p:nvPicPr>
          <p:cNvPr id="6349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81000"/>
            <a:ext cx="4495800"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765337EA-1131-4CCA-A2DF-2C6BF31D2A6C}"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CC06D41D-B920-4735-B6F4-A0E1400EE2F8}" type="slidenum">
              <a:rPr lang="en-US">
                <a:solidFill>
                  <a:srgbClr val="000000"/>
                </a:solidFill>
              </a:rPr>
              <a:pPr>
                <a:defRPr/>
              </a:pPr>
              <a:t>34</a:t>
            </a:fld>
            <a:endParaRPr lang="en-US">
              <a:solidFill>
                <a:srgbClr val="000000"/>
              </a:solidFill>
            </a:endParaRPr>
          </a:p>
        </p:txBody>
      </p:sp>
    </p:spTree>
    <p:extLst>
      <p:ext uri="{BB962C8B-B14F-4D97-AF65-F5344CB8AC3E}">
        <p14:creationId xmlns:p14="http://schemas.microsoft.com/office/powerpoint/2010/main" val="31475053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body" sz="half" idx="1"/>
          </p:nvPr>
        </p:nvSpPr>
        <p:spPr>
          <a:xfrm>
            <a:off x="609600" y="1828800"/>
            <a:ext cx="4114800" cy="4110038"/>
          </a:xfrm>
        </p:spPr>
        <p:txBody>
          <a:bodyPr/>
          <a:lstStyle/>
          <a:p>
            <a:pPr eaLnBrk="1" hangingPunct="1"/>
            <a:r>
              <a:rPr lang="en-US" b="1" i="1" smtClean="0"/>
              <a:t>Cyst</a:t>
            </a:r>
            <a:r>
              <a:rPr lang="en-US" i="1" smtClean="0"/>
              <a:t>:-</a:t>
            </a:r>
            <a:r>
              <a:rPr lang="en-US" smtClean="0"/>
              <a:t> </a:t>
            </a:r>
            <a:r>
              <a:rPr lang="en-US" sz="2400" smtClean="0"/>
              <a:t>Size: 6-8 by 4-6</a:t>
            </a:r>
            <a:r>
              <a:rPr lang="en-US" sz="2400" smtClean="0">
                <a:sym typeface="Symbol" panose="05050102010706020507" pitchFamily="18" charset="2"/>
              </a:rPr>
              <a:t></a:t>
            </a:r>
            <a:r>
              <a:rPr lang="en-US" sz="2400" smtClean="0"/>
              <a:t>m</a:t>
            </a:r>
          </a:p>
          <a:p>
            <a:pPr lvl="2" eaLnBrk="1" hangingPunct="1"/>
            <a:r>
              <a:rPr lang="en-US" sz="2400" smtClean="0"/>
              <a:t> Shape: pear or lemon shaped </a:t>
            </a:r>
          </a:p>
          <a:p>
            <a:pPr lvl="2" eaLnBrk="1" hangingPunct="1"/>
            <a:r>
              <a:rPr lang="en-US" sz="2400" smtClean="0"/>
              <a:t>Cystostome and remains of locomotory organelles can be seen.</a:t>
            </a:r>
          </a:p>
          <a:p>
            <a:pPr lvl="2" eaLnBrk="1" hangingPunct="1"/>
            <a:r>
              <a:rPr lang="en-US" sz="2400" smtClean="0"/>
              <a:t> Nucleus: single; .</a:t>
            </a:r>
          </a:p>
          <a:p>
            <a:pPr eaLnBrk="1" hangingPunct="1"/>
            <a:endParaRPr lang="en-US" sz="2400" smtClean="0"/>
          </a:p>
        </p:txBody>
      </p:sp>
      <p:pic>
        <p:nvPicPr>
          <p:cNvPr id="64515" name="Picture 4" descr="Vol3"/>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4800600" y="1295400"/>
            <a:ext cx="3810000" cy="2220913"/>
          </a:xfrm>
          <a:noFill/>
        </p:spPr>
      </p:pic>
      <p:pic>
        <p:nvPicPr>
          <p:cNvPr id="64516" name="Picture 5" descr="Vo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124200"/>
            <a:ext cx="308292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AD2E9B02-9A97-4CD9-B0D5-73CD34CEBA45}"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E07DA971-597C-473D-9F9F-31F004DA33FE}" type="slidenum">
              <a:rPr lang="en-US">
                <a:solidFill>
                  <a:srgbClr val="000000"/>
                </a:solidFill>
              </a:rPr>
              <a:pPr>
                <a:defRPr/>
              </a:pPr>
              <a:t>35</a:t>
            </a:fld>
            <a:endParaRPr lang="en-US">
              <a:solidFill>
                <a:srgbClr val="000000"/>
              </a:solidFill>
            </a:endParaRPr>
          </a:p>
        </p:txBody>
      </p:sp>
    </p:spTree>
    <p:extLst>
      <p:ext uri="{BB962C8B-B14F-4D97-AF65-F5344CB8AC3E}">
        <p14:creationId xmlns:p14="http://schemas.microsoft.com/office/powerpoint/2010/main" val="9994070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i="1" smtClean="0"/>
              <a:t>Pentatrichomonas hominis</a:t>
            </a:r>
          </a:p>
        </p:txBody>
      </p:sp>
      <p:sp>
        <p:nvSpPr>
          <p:cNvPr id="65539" name="Rectangle 3"/>
          <p:cNvSpPr>
            <a:spLocks noGrp="1" noChangeArrowheads="1"/>
          </p:cNvSpPr>
          <p:nvPr>
            <p:ph type="body" idx="1"/>
          </p:nvPr>
        </p:nvSpPr>
        <p:spPr/>
        <p:txBody>
          <a:bodyPr/>
          <a:lstStyle/>
          <a:p>
            <a:pPr eaLnBrk="1" hangingPunct="1"/>
            <a:r>
              <a:rPr lang="en-US" b="1" i="1" smtClean="0"/>
              <a:t> Distribution</a:t>
            </a:r>
            <a:r>
              <a:rPr lang="en-US" i="1" smtClean="0"/>
              <a:t>:</a:t>
            </a:r>
          </a:p>
          <a:p>
            <a:pPr lvl="1" eaLnBrk="1" hangingPunct="1"/>
            <a:r>
              <a:rPr lang="en-US" smtClean="0"/>
              <a:t> it is probably the most common intestinal flagellates next to </a:t>
            </a:r>
            <a:r>
              <a:rPr lang="en-US" i="1" smtClean="0"/>
              <a:t>Giardia</a:t>
            </a:r>
            <a:r>
              <a:rPr lang="en-US" smtClean="0"/>
              <a:t> </a:t>
            </a:r>
            <a:r>
              <a:rPr lang="en-US" i="1" smtClean="0"/>
              <a:t>lamblia</a:t>
            </a:r>
            <a:r>
              <a:rPr lang="en-US" smtClean="0"/>
              <a:t> .</a:t>
            </a:r>
            <a:endParaRPr lang="en-US" b="1" i="1" smtClean="0"/>
          </a:p>
          <a:p>
            <a:pPr eaLnBrk="1" hangingPunct="1"/>
            <a:r>
              <a:rPr lang="en-US" b="1" i="1" smtClean="0"/>
              <a:t>Habitat:</a:t>
            </a:r>
            <a:r>
              <a:rPr lang="en-US" smtClean="0"/>
              <a:t> Large intestine.</a:t>
            </a:r>
          </a:p>
          <a:p>
            <a:pPr eaLnBrk="1" hangingPunct="1"/>
            <a:r>
              <a:rPr lang="en-US" b="1" i="1" smtClean="0"/>
              <a:t>Morphology:</a:t>
            </a:r>
            <a:r>
              <a:rPr lang="en-US" smtClean="0"/>
              <a:t> has trophozoite stage only</a:t>
            </a:r>
          </a:p>
        </p:txBody>
      </p:sp>
      <p:sp>
        <p:nvSpPr>
          <p:cNvPr id="2" name="Date Placeholder 1"/>
          <p:cNvSpPr>
            <a:spLocks noGrp="1"/>
          </p:cNvSpPr>
          <p:nvPr>
            <p:ph type="dt" sz="half" idx="10"/>
          </p:nvPr>
        </p:nvSpPr>
        <p:spPr/>
        <p:txBody>
          <a:bodyPr/>
          <a:lstStyle/>
          <a:p>
            <a:pPr>
              <a:defRPr/>
            </a:pPr>
            <a:fld id="{EB92A643-2297-4C4B-81DD-ADD7AD0F498D}"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A9CFA035-165C-470B-AB5D-96CED3BACFD0}" type="slidenum">
              <a:rPr lang="en-US">
                <a:solidFill>
                  <a:srgbClr val="000000"/>
                </a:solidFill>
              </a:rPr>
              <a:pPr>
                <a:defRPr/>
              </a:pPr>
              <a:t>36</a:t>
            </a:fld>
            <a:endParaRPr lang="en-US">
              <a:solidFill>
                <a:srgbClr val="000000"/>
              </a:solidFill>
            </a:endParaRPr>
          </a:p>
        </p:txBody>
      </p:sp>
    </p:spTree>
    <p:extLst>
      <p:ext uri="{BB962C8B-B14F-4D97-AF65-F5344CB8AC3E}">
        <p14:creationId xmlns:p14="http://schemas.microsoft.com/office/powerpoint/2010/main" val="8531988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sz="half" idx="1"/>
          </p:nvPr>
        </p:nvSpPr>
        <p:spPr>
          <a:xfrm>
            <a:off x="685800" y="304800"/>
            <a:ext cx="5410200" cy="5791200"/>
          </a:xfrm>
        </p:spPr>
        <p:txBody>
          <a:bodyPr/>
          <a:lstStyle/>
          <a:p>
            <a:pPr eaLnBrk="1" hangingPunct="1">
              <a:lnSpc>
                <a:spcPct val="90000"/>
              </a:lnSpc>
              <a:buFontTx/>
              <a:buNone/>
            </a:pPr>
            <a:r>
              <a:rPr lang="en-US" sz="2000" b="1" i="1" smtClean="0"/>
              <a:t>Trophozoite</a:t>
            </a:r>
          </a:p>
          <a:p>
            <a:pPr eaLnBrk="1" hangingPunct="1">
              <a:lnSpc>
                <a:spcPct val="90000"/>
              </a:lnSpc>
              <a:buFontTx/>
              <a:buNone/>
            </a:pPr>
            <a:r>
              <a:rPr lang="en-US" sz="2000" b="1" smtClean="0">
                <a:solidFill>
                  <a:srgbClr val="FF0000"/>
                </a:solidFill>
              </a:rPr>
              <a:t>unstained</a:t>
            </a:r>
          </a:p>
          <a:p>
            <a:pPr eaLnBrk="1" hangingPunct="1">
              <a:lnSpc>
                <a:spcPct val="90000"/>
              </a:lnSpc>
            </a:pPr>
            <a:r>
              <a:rPr lang="en-US" sz="2000" smtClean="0"/>
              <a:t>Size: 10-15</a:t>
            </a:r>
            <a:r>
              <a:rPr lang="en-US" sz="2000" smtClean="0">
                <a:sym typeface="Symbol" panose="05050102010706020507" pitchFamily="18" charset="2"/>
              </a:rPr>
              <a:t></a:t>
            </a:r>
            <a:r>
              <a:rPr lang="en-US" sz="2000" smtClean="0"/>
              <a:t>m, pyriform (oval </a:t>
            </a:r>
          </a:p>
          <a:p>
            <a:pPr eaLnBrk="1" hangingPunct="1">
              <a:lnSpc>
                <a:spcPct val="90000"/>
              </a:lnSpc>
              <a:buFontTx/>
              <a:buNone/>
            </a:pPr>
            <a:r>
              <a:rPr lang="en-US" sz="2000" smtClean="0"/>
              <a:t>              with two pointed poles) </a:t>
            </a:r>
          </a:p>
          <a:p>
            <a:pPr eaLnBrk="1" hangingPunct="1">
              <a:lnSpc>
                <a:spcPct val="90000"/>
              </a:lnSpc>
            </a:pPr>
            <a:r>
              <a:rPr lang="en-US" sz="2000" smtClean="0"/>
              <a:t>4 anterior flagella(3-5)</a:t>
            </a:r>
          </a:p>
          <a:p>
            <a:pPr eaLnBrk="1" hangingPunct="1">
              <a:lnSpc>
                <a:spcPct val="90000"/>
              </a:lnSpc>
            </a:pPr>
            <a:r>
              <a:rPr lang="en-US" sz="2000" smtClean="0"/>
              <a:t>Motility: whirls and turns (jerky) </a:t>
            </a:r>
          </a:p>
          <a:p>
            <a:pPr eaLnBrk="1" hangingPunct="1">
              <a:lnSpc>
                <a:spcPct val="90000"/>
              </a:lnSpc>
              <a:buFontTx/>
              <a:buNone/>
            </a:pPr>
            <a:r>
              <a:rPr lang="en-US" sz="2000" smtClean="0"/>
              <a:t>            in all directions, seeming   </a:t>
            </a:r>
          </a:p>
          <a:p>
            <a:pPr eaLnBrk="1" hangingPunct="1">
              <a:lnSpc>
                <a:spcPct val="90000"/>
              </a:lnSpc>
              <a:buFontTx/>
              <a:buNone/>
            </a:pPr>
            <a:r>
              <a:rPr lang="en-US" sz="2000" smtClean="0"/>
              <a:t>           to vibrate.</a:t>
            </a:r>
          </a:p>
          <a:p>
            <a:pPr eaLnBrk="1" hangingPunct="1">
              <a:lnSpc>
                <a:spcPct val="90000"/>
              </a:lnSpc>
            </a:pPr>
            <a:r>
              <a:rPr lang="en-US" sz="2000" smtClean="0"/>
              <a:t>Undulating membrane and costa  </a:t>
            </a:r>
          </a:p>
          <a:p>
            <a:pPr eaLnBrk="1" hangingPunct="1">
              <a:lnSpc>
                <a:spcPct val="90000"/>
              </a:lnSpc>
              <a:buFontTx/>
              <a:buNone/>
            </a:pPr>
            <a:r>
              <a:rPr lang="en-US" sz="2000" smtClean="0"/>
              <a:t>     reach  full length of the body.</a:t>
            </a:r>
          </a:p>
          <a:p>
            <a:pPr eaLnBrk="1" hangingPunct="1">
              <a:lnSpc>
                <a:spcPct val="90000"/>
              </a:lnSpc>
            </a:pPr>
            <a:r>
              <a:rPr lang="en-US" sz="2000" smtClean="0"/>
              <a:t>Axostyle extend beyond the body</a:t>
            </a:r>
          </a:p>
          <a:p>
            <a:pPr eaLnBrk="1" hangingPunct="1">
              <a:lnSpc>
                <a:spcPct val="90000"/>
              </a:lnSpc>
              <a:buFontTx/>
              <a:buNone/>
            </a:pPr>
            <a:r>
              <a:rPr lang="en-US" sz="2000" b="1" smtClean="0">
                <a:solidFill>
                  <a:srgbClr val="FF0000"/>
                </a:solidFill>
              </a:rPr>
              <a:t>Stained</a:t>
            </a:r>
          </a:p>
          <a:p>
            <a:pPr eaLnBrk="1" hangingPunct="1">
              <a:lnSpc>
                <a:spcPct val="90000"/>
              </a:lnSpc>
            </a:pPr>
            <a:r>
              <a:rPr lang="en-US" sz="2000" smtClean="0"/>
              <a:t>Single nucleus </a:t>
            </a:r>
          </a:p>
          <a:p>
            <a:pPr eaLnBrk="1" hangingPunct="1">
              <a:lnSpc>
                <a:spcPct val="90000"/>
              </a:lnSpc>
            </a:pPr>
            <a:r>
              <a:rPr lang="en-US" sz="2000" smtClean="0"/>
              <a:t>Costa</a:t>
            </a:r>
          </a:p>
          <a:p>
            <a:pPr eaLnBrk="1" hangingPunct="1">
              <a:lnSpc>
                <a:spcPct val="90000"/>
              </a:lnSpc>
            </a:pPr>
            <a:r>
              <a:rPr lang="en-US" sz="2000" smtClean="0"/>
              <a:t>Conspicuous cytostome </a:t>
            </a:r>
          </a:p>
          <a:p>
            <a:pPr eaLnBrk="1" hangingPunct="1">
              <a:lnSpc>
                <a:spcPct val="90000"/>
              </a:lnSpc>
            </a:pPr>
            <a:r>
              <a:rPr lang="en-US" sz="2000" smtClean="0"/>
              <a:t> semi- rigid axostyle </a:t>
            </a:r>
          </a:p>
        </p:txBody>
      </p:sp>
      <p:pic>
        <p:nvPicPr>
          <p:cNvPr id="66563" name="Picture 3" descr="Vol3"/>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4876800" y="381000"/>
            <a:ext cx="3505200" cy="2805113"/>
          </a:xfrm>
          <a:noFill/>
        </p:spPr>
      </p:pic>
      <p:pic>
        <p:nvPicPr>
          <p:cNvPr id="66564" name="Picture 4" descr="01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33334" t="26666" r="36458" b="23334"/>
          <a:stretch>
            <a:fillRect/>
          </a:stretch>
        </p:blipFill>
        <p:spPr bwMode="auto">
          <a:xfrm>
            <a:off x="5410200" y="3124200"/>
            <a:ext cx="27400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4983EFA6-17C4-492B-BA5B-75436BFF1C9A}"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E07DA971-597C-473D-9F9F-31F004DA33FE}" type="slidenum">
              <a:rPr lang="en-US">
                <a:solidFill>
                  <a:srgbClr val="000000"/>
                </a:solidFill>
              </a:rPr>
              <a:pPr>
                <a:defRPr/>
              </a:pPr>
              <a:t>37</a:t>
            </a:fld>
            <a:endParaRPr lang="en-US">
              <a:solidFill>
                <a:srgbClr val="000000"/>
              </a:solidFill>
            </a:endParaRPr>
          </a:p>
        </p:txBody>
      </p:sp>
    </p:spTree>
    <p:extLst>
      <p:ext uri="{BB962C8B-B14F-4D97-AF65-F5344CB8AC3E}">
        <p14:creationId xmlns:p14="http://schemas.microsoft.com/office/powerpoint/2010/main" val="9982701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sz="4000" b="1" i="1" u="sng" smtClean="0"/>
              <a:t>Enteromonas hominis</a:t>
            </a:r>
            <a:r>
              <a:rPr lang="en-US" sz="4000" b="1" smtClean="0"/>
              <a:t/>
            </a:r>
            <a:br>
              <a:rPr lang="en-US" sz="4000" b="1" smtClean="0"/>
            </a:br>
            <a:endParaRPr lang="en-US" sz="4000" b="1" smtClean="0"/>
          </a:p>
        </p:txBody>
      </p:sp>
      <p:sp>
        <p:nvSpPr>
          <p:cNvPr id="68611" name="Rectangle 3"/>
          <p:cNvSpPr>
            <a:spLocks noGrp="1" noChangeArrowheads="1"/>
          </p:cNvSpPr>
          <p:nvPr>
            <p:ph type="body" idx="1"/>
          </p:nvPr>
        </p:nvSpPr>
        <p:spPr/>
        <p:txBody>
          <a:bodyPr/>
          <a:lstStyle/>
          <a:p>
            <a:pPr eaLnBrk="1" hangingPunct="1"/>
            <a:r>
              <a:rPr lang="en-US" smtClean="0"/>
              <a:t>Cosmopolitan in distribution</a:t>
            </a:r>
            <a:r>
              <a:rPr lang="en-US" b="1" smtClean="0"/>
              <a:t> </a:t>
            </a:r>
          </a:p>
          <a:p>
            <a:pPr eaLnBrk="1" hangingPunct="1"/>
            <a:r>
              <a:rPr lang="en-US" smtClean="0"/>
              <a:t>Is a small flagellate and is rarely encountered in man. </a:t>
            </a:r>
          </a:p>
        </p:txBody>
      </p:sp>
      <p:sp>
        <p:nvSpPr>
          <p:cNvPr id="2" name="Date Placeholder 1"/>
          <p:cNvSpPr>
            <a:spLocks noGrp="1"/>
          </p:cNvSpPr>
          <p:nvPr>
            <p:ph type="dt" sz="half" idx="10"/>
          </p:nvPr>
        </p:nvSpPr>
        <p:spPr/>
        <p:txBody>
          <a:bodyPr/>
          <a:lstStyle/>
          <a:p>
            <a:pPr>
              <a:defRPr/>
            </a:pPr>
            <a:fld id="{874E0937-60E6-4BC9-9178-2E9394EEC28B}"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A9CFA035-165C-470B-AB5D-96CED3BACFD0}" type="slidenum">
              <a:rPr lang="en-US">
                <a:solidFill>
                  <a:srgbClr val="000000"/>
                </a:solidFill>
              </a:rPr>
              <a:pPr>
                <a:defRPr/>
              </a:pPr>
              <a:t>38</a:t>
            </a:fld>
            <a:endParaRPr lang="en-US">
              <a:solidFill>
                <a:srgbClr val="000000"/>
              </a:solidFill>
            </a:endParaRPr>
          </a:p>
        </p:txBody>
      </p:sp>
    </p:spTree>
    <p:extLst>
      <p:ext uri="{BB962C8B-B14F-4D97-AF65-F5344CB8AC3E}">
        <p14:creationId xmlns:p14="http://schemas.microsoft.com/office/powerpoint/2010/main" val="22154057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z="2400" b="1" smtClean="0"/>
              <a:t>Morphology of the trophozoite</a:t>
            </a:r>
          </a:p>
        </p:txBody>
      </p:sp>
      <p:sp>
        <p:nvSpPr>
          <p:cNvPr id="69635" name="Rectangle 3"/>
          <p:cNvSpPr>
            <a:spLocks noGrp="1" noChangeArrowheads="1"/>
          </p:cNvSpPr>
          <p:nvPr>
            <p:ph type="body" sz="half" idx="1"/>
          </p:nvPr>
        </p:nvSpPr>
        <p:spPr>
          <a:xfrm>
            <a:off x="457200" y="1600200"/>
            <a:ext cx="4033838" cy="4525963"/>
          </a:xfrm>
        </p:spPr>
        <p:txBody>
          <a:bodyPr/>
          <a:lstStyle/>
          <a:p>
            <a:pPr eaLnBrk="1" hangingPunct="1">
              <a:lnSpc>
                <a:spcPct val="90000"/>
              </a:lnSpc>
            </a:pPr>
            <a:r>
              <a:rPr lang="en-US" sz="2400" smtClean="0"/>
              <a:t>Oval in shape and 4-10m m in length.</a:t>
            </a:r>
          </a:p>
          <a:p>
            <a:pPr eaLnBrk="1" hangingPunct="1">
              <a:lnSpc>
                <a:spcPct val="90000"/>
              </a:lnSpc>
            </a:pPr>
            <a:r>
              <a:rPr lang="en-US" sz="2400" smtClean="0"/>
              <a:t>Have 4 flagella, 3 anterior flagella and one adheres to the body ending in a tail,</a:t>
            </a:r>
          </a:p>
          <a:p>
            <a:pPr eaLnBrk="1" hangingPunct="1">
              <a:lnSpc>
                <a:spcPct val="90000"/>
              </a:lnSpc>
            </a:pPr>
            <a:r>
              <a:rPr lang="en-US" sz="2400" smtClean="0"/>
              <a:t>motility: jerky rotational movement. </a:t>
            </a:r>
          </a:p>
          <a:p>
            <a:pPr eaLnBrk="1" hangingPunct="1">
              <a:lnSpc>
                <a:spcPct val="90000"/>
              </a:lnSpc>
            </a:pPr>
            <a:r>
              <a:rPr lang="en-US" sz="2400" smtClean="0"/>
              <a:t>Have one nucleus with a large karyosome that is evident in a stained preparation. </a:t>
            </a:r>
            <a:endParaRPr lang="en-US" sz="2400" b="1" smtClean="0"/>
          </a:p>
        </p:txBody>
      </p:sp>
      <p:pic>
        <p:nvPicPr>
          <p:cNvPr id="69636" name="Picture 5" descr="Vol3"/>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4652963" y="2722563"/>
            <a:ext cx="4033837" cy="2279650"/>
          </a:xfrm>
          <a:noFill/>
        </p:spPr>
      </p:pic>
      <p:sp>
        <p:nvSpPr>
          <p:cNvPr id="2" name="Date Placeholder 1"/>
          <p:cNvSpPr>
            <a:spLocks noGrp="1"/>
          </p:cNvSpPr>
          <p:nvPr>
            <p:ph type="dt" sz="half" idx="10"/>
          </p:nvPr>
        </p:nvSpPr>
        <p:spPr/>
        <p:txBody>
          <a:bodyPr/>
          <a:lstStyle/>
          <a:p>
            <a:pPr>
              <a:defRPr/>
            </a:pPr>
            <a:fld id="{F63862A6-41D5-4308-AD5B-0524B37AAA2B}"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E07DA971-597C-473D-9F9F-31F004DA33FE}" type="slidenum">
              <a:rPr lang="en-US">
                <a:solidFill>
                  <a:srgbClr val="000000"/>
                </a:solidFill>
              </a:rPr>
              <a:pPr>
                <a:defRPr/>
              </a:pPr>
              <a:t>39</a:t>
            </a:fld>
            <a:endParaRPr lang="en-US">
              <a:solidFill>
                <a:srgbClr val="000000"/>
              </a:solidFill>
            </a:endParaRPr>
          </a:p>
        </p:txBody>
      </p:sp>
    </p:spTree>
    <p:extLst>
      <p:ext uri="{BB962C8B-B14F-4D97-AF65-F5344CB8AC3E}">
        <p14:creationId xmlns:p14="http://schemas.microsoft.com/office/powerpoint/2010/main" val="32099402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lvl="0" eaLnBrk="1" hangingPunct="1"/>
            <a:r>
              <a:rPr lang="en-US" i="1" dirty="0">
                <a:solidFill>
                  <a:srgbClr val="009900"/>
                </a:solidFill>
              </a:rPr>
              <a:t>Giardia </a:t>
            </a:r>
            <a:r>
              <a:rPr lang="en-US" i="1" dirty="0" err="1">
                <a:solidFill>
                  <a:srgbClr val="009900"/>
                </a:solidFill>
              </a:rPr>
              <a:t>lamblia</a:t>
            </a:r>
            <a:r>
              <a:rPr lang="en-US" dirty="0">
                <a:solidFill>
                  <a:srgbClr val="009900"/>
                </a:solidFill>
              </a:rPr>
              <a:t/>
            </a:r>
            <a:br>
              <a:rPr lang="en-US" dirty="0">
                <a:solidFill>
                  <a:srgbClr val="009900"/>
                </a:solidFill>
              </a:rPr>
            </a:br>
            <a:endParaRPr lang="en-US" b="1" dirty="0" smtClean="0">
              <a:solidFill>
                <a:srgbClr val="006600"/>
              </a:solidFill>
            </a:endParaRPr>
          </a:p>
        </p:txBody>
      </p:sp>
      <p:sp>
        <p:nvSpPr>
          <p:cNvPr id="12291" name="Rectangle 3"/>
          <p:cNvSpPr>
            <a:spLocks noGrp="1" noChangeArrowheads="1"/>
          </p:cNvSpPr>
          <p:nvPr>
            <p:ph type="body" idx="1"/>
          </p:nvPr>
        </p:nvSpPr>
        <p:spPr/>
        <p:txBody>
          <a:bodyPr/>
          <a:lstStyle/>
          <a:p>
            <a:pPr marL="0" indent="0" eaLnBrk="1" hangingPunct="1">
              <a:buNone/>
            </a:pPr>
            <a:r>
              <a:rPr lang="en-US" sz="2400" b="1" dirty="0" err="1">
                <a:solidFill>
                  <a:srgbClr val="006600"/>
                </a:solidFill>
              </a:rPr>
              <a:t>Epidimology</a:t>
            </a:r>
            <a:endParaRPr lang="en-US" sz="2400" dirty="0" smtClean="0">
              <a:solidFill>
                <a:schemeClr val="accent2"/>
              </a:solidFill>
              <a:latin typeface="Tahoma" panose="020B0604030504040204" pitchFamily="34" charset="0"/>
              <a:cs typeface="Tahoma" panose="020B0604030504040204" pitchFamily="34" charset="0"/>
            </a:endParaRPr>
          </a:p>
          <a:p>
            <a:pPr eaLnBrk="1" hangingPunct="1"/>
            <a:r>
              <a:rPr lang="en-US" sz="2400" dirty="0" smtClean="0">
                <a:solidFill>
                  <a:schemeClr val="accent2"/>
                </a:solidFill>
                <a:latin typeface="Tahoma" panose="020B0604030504040204" pitchFamily="34" charset="0"/>
                <a:cs typeface="Tahoma" panose="020B0604030504040204" pitchFamily="34" charset="0"/>
              </a:rPr>
              <a:t>worldwide distribution</a:t>
            </a:r>
          </a:p>
          <a:p>
            <a:pPr lvl="1" eaLnBrk="1" hangingPunct="1"/>
            <a:r>
              <a:rPr lang="en-US" sz="2400" dirty="0" smtClean="0">
                <a:latin typeface="Tahoma" panose="020B0604030504040204" pitchFamily="34" charset="0"/>
                <a:cs typeface="Tahoma" panose="020B0604030504040204" pitchFamily="34" charset="0"/>
              </a:rPr>
              <a:t>higher prevalence in tropical or developing countries (20%)</a:t>
            </a:r>
          </a:p>
          <a:p>
            <a:pPr lvl="1" eaLnBrk="1" hangingPunct="1"/>
            <a:r>
              <a:rPr lang="en-US" sz="2400" dirty="0" smtClean="0">
                <a:latin typeface="Tahoma" panose="020B0604030504040204" pitchFamily="34" charset="0"/>
                <a:cs typeface="Tahoma" panose="020B0604030504040204" pitchFamily="34" charset="0"/>
              </a:rPr>
              <a:t>1-6% in temperate countries</a:t>
            </a:r>
          </a:p>
          <a:p>
            <a:pPr eaLnBrk="1" hangingPunct="1"/>
            <a:r>
              <a:rPr lang="en-US" sz="2400" dirty="0" smtClean="0">
                <a:solidFill>
                  <a:schemeClr val="accent2"/>
                </a:solidFill>
                <a:latin typeface="Tahoma" panose="020B0604030504040204" pitchFamily="34" charset="0"/>
                <a:cs typeface="Tahoma" panose="020B0604030504040204" pitchFamily="34" charset="0"/>
              </a:rPr>
              <a:t>most common and </a:t>
            </a:r>
            <a:r>
              <a:rPr lang="en-US" sz="2400" dirty="0" err="1" smtClean="0">
                <a:solidFill>
                  <a:schemeClr val="accent2"/>
                </a:solidFill>
                <a:latin typeface="Tahoma" panose="020B0604030504040204" pitchFamily="34" charset="0"/>
                <a:cs typeface="Tahoma" panose="020B0604030504040204" pitchFamily="34" charset="0"/>
              </a:rPr>
              <a:t>easly</a:t>
            </a:r>
            <a:r>
              <a:rPr lang="en-US" sz="2400" dirty="0" smtClean="0">
                <a:solidFill>
                  <a:schemeClr val="accent2"/>
                </a:solidFill>
                <a:latin typeface="Tahoma" panose="020B0604030504040204" pitchFamily="34" charset="0"/>
                <a:cs typeface="Tahoma" panose="020B0604030504040204" pitchFamily="34" charset="0"/>
              </a:rPr>
              <a:t> recognized protozoa in stools</a:t>
            </a:r>
          </a:p>
          <a:p>
            <a:pPr lvl="1" eaLnBrk="1" hangingPunct="1"/>
            <a:r>
              <a:rPr lang="en-US" sz="2400" dirty="0" smtClean="0">
                <a:latin typeface="Tahoma" panose="020B0604030504040204" pitchFamily="34" charset="0"/>
                <a:cs typeface="Tahoma" panose="020B0604030504040204" pitchFamily="34" charset="0"/>
              </a:rPr>
              <a:t>~200 million cases/</a:t>
            </a:r>
            <a:r>
              <a:rPr lang="en-US" sz="2400" dirty="0" err="1" smtClean="0">
                <a:latin typeface="Tahoma" panose="020B0604030504040204" pitchFamily="34" charset="0"/>
                <a:cs typeface="Tahoma" panose="020B0604030504040204" pitchFamily="34" charset="0"/>
              </a:rPr>
              <a:t>yr</a:t>
            </a:r>
            <a:endParaRPr lang="en-US" sz="2400" dirty="0" smtClean="0">
              <a:latin typeface="Tahoma" panose="020B0604030504040204" pitchFamily="34" charset="0"/>
              <a:cs typeface="Tahoma" panose="020B0604030504040204" pitchFamily="34" charset="0"/>
            </a:endParaRPr>
          </a:p>
          <a:p>
            <a:pPr eaLnBrk="1" hangingPunct="1"/>
            <a:r>
              <a:rPr lang="en-US" sz="2400" dirty="0" smtClean="0">
                <a:solidFill>
                  <a:schemeClr val="accent2"/>
                </a:solidFill>
                <a:latin typeface="Tahoma" panose="020B0604030504040204" pitchFamily="34" charset="0"/>
                <a:cs typeface="Tahoma" panose="020B0604030504040204" pitchFamily="34" charset="0"/>
              </a:rPr>
              <a:t>giardiasis</a:t>
            </a:r>
          </a:p>
          <a:p>
            <a:pPr lvl="1" eaLnBrk="1" hangingPunct="1"/>
            <a:r>
              <a:rPr lang="en-US" sz="2400" dirty="0" smtClean="0">
                <a:latin typeface="Tahoma" panose="020B0604030504040204" pitchFamily="34" charset="0"/>
                <a:cs typeface="Tahoma" panose="020B0604030504040204" pitchFamily="34" charset="0"/>
              </a:rPr>
              <a:t>often asymptomatic</a:t>
            </a:r>
          </a:p>
          <a:p>
            <a:pPr lvl="1" eaLnBrk="1" hangingPunct="1"/>
            <a:r>
              <a:rPr lang="en-US" sz="2400" dirty="0" smtClean="0">
                <a:latin typeface="Tahoma" panose="020B0604030504040204" pitchFamily="34" charset="0"/>
                <a:cs typeface="Tahoma" panose="020B0604030504040204" pitchFamily="34" charset="0"/>
              </a:rPr>
              <a:t>acute or chronic diarrhea</a:t>
            </a:r>
            <a:endParaRPr lang="en-US" sz="2400" u="sng" dirty="0" smtClean="0">
              <a:latin typeface="Tahoma" panose="020B0604030504040204" pitchFamily="34" charset="0"/>
              <a:cs typeface="Tahoma" panose="020B0604030504040204" pitchFamily="34" charset="0"/>
            </a:endParaRPr>
          </a:p>
          <a:p>
            <a:pPr eaLnBrk="1" hangingPunct="1"/>
            <a:endParaRPr lang="en-US" sz="2800" dirty="0" smtClean="0"/>
          </a:p>
        </p:txBody>
      </p:sp>
      <p:sp>
        <p:nvSpPr>
          <p:cNvPr id="2" name="Date Placeholder 1"/>
          <p:cNvSpPr>
            <a:spLocks noGrp="1"/>
          </p:cNvSpPr>
          <p:nvPr>
            <p:ph type="dt" sz="half" idx="10"/>
          </p:nvPr>
        </p:nvSpPr>
        <p:spPr/>
        <p:txBody>
          <a:bodyPr/>
          <a:lstStyle/>
          <a:p>
            <a:pPr>
              <a:defRPr/>
            </a:pPr>
            <a:fld id="{4C278FDD-9AC5-4A8C-8B3F-A105CBE23C2E}"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7E6D0859-7256-4CA2-BE88-A9F3D1660E5C}" type="slidenum">
              <a:rPr lang="en-US" smtClean="0">
                <a:solidFill>
                  <a:srgbClr val="000000"/>
                </a:solidFill>
              </a:rPr>
              <a:pPr>
                <a:defRPr/>
              </a:pPr>
              <a:t>4</a:t>
            </a:fld>
            <a:endParaRPr lang="en-US">
              <a:solidFill>
                <a:srgbClr val="000000"/>
              </a:solidFill>
            </a:endParaRPr>
          </a:p>
        </p:txBody>
      </p:sp>
    </p:spTree>
    <p:extLst>
      <p:ext uri="{BB962C8B-B14F-4D97-AF65-F5344CB8AC3E}">
        <p14:creationId xmlns:p14="http://schemas.microsoft.com/office/powerpoint/2010/main" val="243513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sz="2400" b="1" smtClean="0"/>
              <a:t>Morphology of the cyst</a:t>
            </a:r>
            <a:r>
              <a:rPr lang="en-US" sz="4000" smtClean="0"/>
              <a:t/>
            </a:r>
            <a:br>
              <a:rPr lang="en-US" sz="4000" smtClean="0"/>
            </a:br>
            <a:endParaRPr lang="en-US" sz="4000" smtClean="0"/>
          </a:p>
        </p:txBody>
      </p:sp>
      <p:sp>
        <p:nvSpPr>
          <p:cNvPr id="70659" name="Rectangle 3"/>
          <p:cNvSpPr>
            <a:spLocks noGrp="1" noChangeArrowheads="1"/>
          </p:cNvSpPr>
          <p:nvPr>
            <p:ph type="body" sz="half" idx="1"/>
          </p:nvPr>
        </p:nvSpPr>
        <p:spPr>
          <a:xfrm>
            <a:off x="457200" y="1600200"/>
            <a:ext cx="4033838" cy="4525963"/>
          </a:xfrm>
        </p:spPr>
        <p:txBody>
          <a:bodyPr/>
          <a:lstStyle/>
          <a:p>
            <a:pPr eaLnBrk="1" hangingPunct="1"/>
            <a:r>
              <a:rPr lang="en-US" smtClean="0"/>
              <a:t>oval in shape</a:t>
            </a:r>
          </a:p>
          <a:p>
            <a:pPr eaLnBrk="1" hangingPunct="1"/>
            <a:r>
              <a:rPr lang="en-US" smtClean="0"/>
              <a:t>Size: 6-8m m  </a:t>
            </a:r>
          </a:p>
          <a:p>
            <a:pPr eaLnBrk="1" hangingPunct="1"/>
            <a:r>
              <a:rPr lang="en-US" smtClean="0"/>
              <a:t>They have up to 4 nuclei with a bipolar tendency. </a:t>
            </a:r>
            <a:endParaRPr lang="en-US" b="1" smtClean="0"/>
          </a:p>
        </p:txBody>
      </p:sp>
      <p:pic>
        <p:nvPicPr>
          <p:cNvPr id="70660" name="Picture 5" descr="Vol3"/>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4191000" y="2859088"/>
            <a:ext cx="4800600" cy="2322512"/>
          </a:xfrm>
          <a:noFill/>
        </p:spPr>
      </p:pic>
      <p:sp>
        <p:nvSpPr>
          <p:cNvPr id="2" name="Date Placeholder 1"/>
          <p:cNvSpPr>
            <a:spLocks noGrp="1"/>
          </p:cNvSpPr>
          <p:nvPr>
            <p:ph type="dt" sz="half" idx="10"/>
          </p:nvPr>
        </p:nvSpPr>
        <p:spPr/>
        <p:txBody>
          <a:bodyPr/>
          <a:lstStyle/>
          <a:p>
            <a:pPr>
              <a:defRPr/>
            </a:pPr>
            <a:fld id="{315C2F9F-0D2E-4797-8DBB-0852F9B6659D}"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E07DA971-597C-473D-9F9F-31F004DA33FE}" type="slidenum">
              <a:rPr lang="en-US">
                <a:solidFill>
                  <a:srgbClr val="000000"/>
                </a:solidFill>
              </a:rPr>
              <a:pPr>
                <a:defRPr/>
              </a:pPr>
              <a:t>40</a:t>
            </a:fld>
            <a:endParaRPr lang="en-US">
              <a:solidFill>
                <a:srgbClr val="000000"/>
              </a:solidFill>
            </a:endParaRPr>
          </a:p>
        </p:txBody>
      </p:sp>
    </p:spTree>
    <p:extLst>
      <p:ext uri="{BB962C8B-B14F-4D97-AF65-F5344CB8AC3E}">
        <p14:creationId xmlns:p14="http://schemas.microsoft.com/office/powerpoint/2010/main" val="6449069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b="1" i="1" u="sng" smtClean="0"/>
              <a:t>Retortamonas intestinalis</a:t>
            </a:r>
          </a:p>
        </p:txBody>
      </p:sp>
      <p:sp>
        <p:nvSpPr>
          <p:cNvPr id="71683" name="Rectangle 3"/>
          <p:cNvSpPr>
            <a:spLocks noGrp="1" noChangeArrowheads="1"/>
          </p:cNvSpPr>
          <p:nvPr>
            <p:ph type="body" idx="1"/>
          </p:nvPr>
        </p:nvSpPr>
        <p:spPr/>
        <p:txBody>
          <a:bodyPr/>
          <a:lstStyle/>
          <a:p>
            <a:pPr eaLnBrk="1" hangingPunct="1"/>
            <a:r>
              <a:rPr lang="en-US" i="1" smtClean="0"/>
              <a:t>Retortamonas intestinalis </a:t>
            </a:r>
            <a:r>
              <a:rPr lang="en-US" smtClean="0"/>
              <a:t>like </a:t>
            </a:r>
            <a:r>
              <a:rPr lang="en-US" i="1" smtClean="0"/>
              <a:t>E.hominis</a:t>
            </a:r>
            <a:r>
              <a:rPr lang="en-US" smtClean="0"/>
              <a:t> is a small flagellate </a:t>
            </a:r>
          </a:p>
          <a:p>
            <a:pPr eaLnBrk="1" hangingPunct="1"/>
            <a:r>
              <a:rPr lang="en-US" smtClean="0"/>
              <a:t>and is rarely encountered. </a:t>
            </a:r>
          </a:p>
          <a:p>
            <a:pPr eaLnBrk="1" hangingPunct="1"/>
            <a:r>
              <a:rPr lang="en-US" smtClean="0"/>
              <a:t>It is found in both warm and temperate climates </a:t>
            </a:r>
            <a:endParaRPr lang="en-US" b="1" smtClean="0"/>
          </a:p>
        </p:txBody>
      </p:sp>
      <p:sp>
        <p:nvSpPr>
          <p:cNvPr id="2" name="Date Placeholder 1"/>
          <p:cNvSpPr>
            <a:spLocks noGrp="1"/>
          </p:cNvSpPr>
          <p:nvPr>
            <p:ph type="dt" sz="half" idx="10"/>
          </p:nvPr>
        </p:nvSpPr>
        <p:spPr/>
        <p:txBody>
          <a:bodyPr/>
          <a:lstStyle/>
          <a:p>
            <a:pPr>
              <a:defRPr/>
            </a:pPr>
            <a:fld id="{BBCE4C81-60CE-4A29-88B8-E345D681A2E2}"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A9CFA035-165C-470B-AB5D-96CED3BACFD0}" type="slidenum">
              <a:rPr lang="en-US">
                <a:solidFill>
                  <a:srgbClr val="000000"/>
                </a:solidFill>
              </a:rPr>
              <a:pPr>
                <a:defRPr/>
              </a:pPr>
              <a:t>41</a:t>
            </a:fld>
            <a:endParaRPr lang="en-US">
              <a:solidFill>
                <a:srgbClr val="000000"/>
              </a:solidFill>
            </a:endParaRPr>
          </a:p>
        </p:txBody>
      </p:sp>
    </p:spTree>
    <p:extLst>
      <p:ext uri="{BB962C8B-B14F-4D97-AF65-F5344CB8AC3E}">
        <p14:creationId xmlns:p14="http://schemas.microsoft.com/office/powerpoint/2010/main" val="26281755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pPr eaLnBrk="1" hangingPunct="1"/>
            <a:r>
              <a:rPr lang="en-US" smtClean="0"/>
              <a:t>Morphology of trophozoites</a:t>
            </a:r>
          </a:p>
        </p:txBody>
      </p:sp>
      <p:sp>
        <p:nvSpPr>
          <p:cNvPr id="72707" name="Rectangle 5"/>
          <p:cNvSpPr>
            <a:spLocks noGrp="1" noChangeArrowheads="1"/>
          </p:cNvSpPr>
          <p:nvPr>
            <p:ph type="body" sz="half" idx="1"/>
          </p:nvPr>
        </p:nvSpPr>
        <p:spPr>
          <a:xfrm>
            <a:off x="457200" y="1600200"/>
            <a:ext cx="4518025" cy="4525963"/>
          </a:xfrm>
        </p:spPr>
        <p:txBody>
          <a:bodyPr/>
          <a:lstStyle/>
          <a:p>
            <a:pPr eaLnBrk="1" hangingPunct="1"/>
            <a:r>
              <a:rPr lang="en-US" sz="2400" smtClean="0"/>
              <a:t>is small, 4-9</a:t>
            </a:r>
            <a:r>
              <a:rPr lang="en-US" sz="2400" smtClean="0">
                <a:cs typeface="Times New Roman" panose="02020603050405020304" pitchFamily="18" charset="0"/>
              </a:rPr>
              <a:t>µ</a:t>
            </a:r>
            <a:r>
              <a:rPr lang="en-US" sz="2400" smtClean="0"/>
              <a:t>m.</a:t>
            </a:r>
          </a:p>
          <a:p>
            <a:pPr eaLnBrk="1" hangingPunct="1"/>
            <a:r>
              <a:rPr lang="en-US" sz="2400" smtClean="0"/>
              <a:t>Its movement is jerky and rotational</a:t>
            </a:r>
          </a:p>
          <a:p>
            <a:pPr eaLnBrk="1" hangingPunct="1"/>
            <a:r>
              <a:rPr lang="en-US" sz="2400" smtClean="0"/>
              <a:t>has 2 anterior flagella and a prominent cytosome that can be seen in an unstained preparation. </a:t>
            </a:r>
          </a:p>
          <a:p>
            <a:pPr eaLnBrk="1" hangingPunct="1"/>
            <a:r>
              <a:rPr lang="en-US" sz="2400" smtClean="0"/>
              <a:t>It has a relatively large nucleus at the anterior end with a small compact karyosome </a:t>
            </a:r>
          </a:p>
        </p:txBody>
      </p:sp>
      <p:pic>
        <p:nvPicPr>
          <p:cNvPr id="72708" name="Picture 7" descr="Vol3"/>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4953000" y="2257425"/>
            <a:ext cx="3962400" cy="2987675"/>
          </a:xfrm>
          <a:noFill/>
        </p:spPr>
      </p:pic>
      <p:sp>
        <p:nvSpPr>
          <p:cNvPr id="2" name="Date Placeholder 1"/>
          <p:cNvSpPr>
            <a:spLocks noGrp="1"/>
          </p:cNvSpPr>
          <p:nvPr>
            <p:ph type="dt" sz="half" idx="10"/>
          </p:nvPr>
        </p:nvSpPr>
        <p:spPr/>
        <p:txBody>
          <a:bodyPr/>
          <a:lstStyle/>
          <a:p>
            <a:pPr>
              <a:defRPr/>
            </a:pPr>
            <a:fld id="{0651E087-CC13-407F-9E55-6B7BD9A35130}"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E07DA971-597C-473D-9F9F-31F004DA33FE}" type="slidenum">
              <a:rPr lang="en-US">
                <a:solidFill>
                  <a:srgbClr val="000000"/>
                </a:solidFill>
              </a:rPr>
              <a:pPr>
                <a:defRPr/>
              </a:pPr>
              <a:t>42</a:t>
            </a:fld>
            <a:endParaRPr lang="en-US">
              <a:solidFill>
                <a:srgbClr val="000000"/>
              </a:solidFill>
            </a:endParaRPr>
          </a:p>
        </p:txBody>
      </p:sp>
    </p:spTree>
    <p:extLst>
      <p:ext uri="{BB962C8B-B14F-4D97-AF65-F5344CB8AC3E}">
        <p14:creationId xmlns:p14="http://schemas.microsoft.com/office/powerpoint/2010/main" val="10381781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z="2800" b="1" smtClean="0"/>
              <a:t>Morphology of the cyst</a:t>
            </a:r>
            <a:r>
              <a:rPr lang="en-US" sz="4000" smtClean="0"/>
              <a:t/>
            </a:r>
            <a:br>
              <a:rPr lang="en-US" sz="4000" smtClean="0"/>
            </a:br>
            <a:endParaRPr lang="en-US" sz="4000" smtClean="0"/>
          </a:p>
        </p:txBody>
      </p:sp>
      <p:sp>
        <p:nvSpPr>
          <p:cNvPr id="73731" name="Rectangle 3"/>
          <p:cNvSpPr>
            <a:spLocks noGrp="1" noChangeArrowheads="1"/>
          </p:cNvSpPr>
          <p:nvPr>
            <p:ph type="body" sz="half" idx="1"/>
          </p:nvPr>
        </p:nvSpPr>
        <p:spPr>
          <a:xfrm>
            <a:off x="457200" y="1600200"/>
            <a:ext cx="4033838" cy="4525963"/>
          </a:xfrm>
        </p:spPr>
        <p:txBody>
          <a:bodyPr/>
          <a:lstStyle/>
          <a:p>
            <a:pPr eaLnBrk="1" hangingPunct="1"/>
            <a:r>
              <a:rPr lang="en-US" sz="2400" smtClean="0"/>
              <a:t>small and pear shaped. </a:t>
            </a:r>
          </a:p>
          <a:p>
            <a:pPr eaLnBrk="1" hangingPunct="1"/>
            <a:r>
              <a:rPr lang="en-US" sz="2400" smtClean="0"/>
              <a:t>Size: 4-7</a:t>
            </a:r>
            <a:r>
              <a:rPr lang="en-US" sz="2400" smtClean="0">
                <a:cs typeface="Times New Roman" panose="02020603050405020304" pitchFamily="18" charset="0"/>
              </a:rPr>
              <a:t>µ</a:t>
            </a:r>
            <a:r>
              <a:rPr lang="en-US" sz="2400" smtClean="0"/>
              <a:t>m </a:t>
            </a:r>
          </a:p>
          <a:p>
            <a:pPr eaLnBrk="1" hangingPunct="1"/>
            <a:r>
              <a:rPr lang="en-US" sz="2400" smtClean="0"/>
              <a:t>Has one large nucleus frequently near the centre. </a:t>
            </a:r>
          </a:p>
          <a:p>
            <a:pPr eaLnBrk="1" hangingPunct="1"/>
            <a:r>
              <a:rPr lang="en-US" sz="2400" smtClean="0"/>
              <a:t>The fibril arrangement from the nucleus is suggestive of a birds beak. </a:t>
            </a:r>
          </a:p>
          <a:p>
            <a:pPr eaLnBrk="1" hangingPunct="1"/>
            <a:r>
              <a:rPr lang="en-US" sz="2400" smtClean="0"/>
              <a:t>This is characteristic of </a:t>
            </a:r>
            <a:r>
              <a:rPr lang="en-US" sz="2400" i="1" smtClean="0"/>
              <a:t>R. intestinalis </a:t>
            </a:r>
            <a:r>
              <a:rPr lang="en-US" sz="2400" smtClean="0"/>
              <a:t>cysts. </a:t>
            </a:r>
          </a:p>
        </p:txBody>
      </p:sp>
      <p:pic>
        <p:nvPicPr>
          <p:cNvPr id="73732" name="Picture 5" descr="Vol3"/>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5181600" y="1981200"/>
            <a:ext cx="3429000" cy="3424238"/>
          </a:xfrm>
          <a:noFill/>
        </p:spPr>
      </p:pic>
      <p:sp>
        <p:nvSpPr>
          <p:cNvPr id="2" name="Date Placeholder 1"/>
          <p:cNvSpPr>
            <a:spLocks noGrp="1"/>
          </p:cNvSpPr>
          <p:nvPr>
            <p:ph type="dt" sz="half" idx="10"/>
          </p:nvPr>
        </p:nvSpPr>
        <p:spPr/>
        <p:txBody>
          <a:bodyPr/>
          <a:lstStyle/>
          <a:p>
            <a:pPr>
              <a:defRPr/>
            </a:pPr>
            <a:fld id="{5CC9ED2D-1BA5-4FC5-A309-1D57988FBDF8}"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E07DA971-597C-473D-9F9F-31F004DA33FE}" type="slidenum">
              <a:rPr lang="en-US">
                <a:solidFill>
                  <a:srgbClr val="000000"/>
                </a:solidFill>
              </a:rPr>
              <a:pPr>
                <a:defRPr/>
              </a:pPr>
              <a:t>43</a:t>
            </a:fld>
            <a:endParaRPr lang="en-US">
              <a:solidFill>
                <a:srgbClr val="000000"/>
              </a:solidFill>
            </a:endParaRPr>
          </a:p>
        </p:txBody>
      </p:sp>
    </p:spTree>
    <p:extLst>
      <p:ext uri="{BB962C8B-B14F-4D97-AF65-F5344CB8AC3E}">
        <p14:creationId xmlns:p14="http://schemas.microsoft.com/office/powerpoint/2010/main" val="37905004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85800" y="377825"/>
            <a:ext cx="7772400" cy="382588"/>
          </a:xfrm>
        </p:spPr>
        <p:txBody>
          <a:bodyPr/>
          <a:lstStyle/>
          <a:p>
            <a:pPr eaLnBrk="1" hangingPunct="1"/>
            <a:r>
              <a:rPr lang="en-US" sz="4000" b="1" smtClean="0"/>
              <a:t>Dientamoeba fragilis</a:t>
            </a:r>
            <a:endParaRPr lang="en-US" sz="4000" smtClean="0"/>
          </a:p>
        </p:txBody>
      </p:sp>
      <p:sp>
        <p:nvSpPr>
          <p:cNvPr id="74755" name="Rectangle 3"/>
          <p:cNvSpPr>
            <a:spLocks noGrp="1" noChangeArrowheads="1"/>
          </p:cNvSpPr>
          <p:nvPr>
            <p:ph type="body" idx="1"/>
          </p:nvPr>
        </p:nvSpPr>
        <p:spPr>
          <a:xfrm>
            <a:off x="685800" y="990600"/>
            <a:ext cx="6172200" cy="5105400"/>
          </a:xfrm>
        </p:spPr>
        <p:txBody>
          <a:bodyPr/>
          <a:lstStyle/>
          <a:p>
            <a:pPr eaLnBrk="1" hangingPunct="1">
              <a:lnSpc>
                <a:spcPct val="80000"/>
              </a:lnSpc>
            </a:pPr>
            <a:r>
              <a:rPr lang="en-US" sz="2400" b="1" i="1" smtClean="0"/>
              <a:t>Trophozoite</a:t>
            </a:r>
            <a:r>
              <a:rPr lang="en-US" sz="2400" i="1" smtClean="0"/>
              <a:t>:-</a:t>
            </a:r>
          </a:p>
          <a:p>
            <a:pPr lvl="1" eaLnBrk="1" hangingPunct="1">
              <a:lnSpc>
                <a:spcPct val="80000"/>
              </a:lnSpc>
            </a:pPr>
            <a:r>
              <a:rPr lang="en-US" sz="2400" i="1" smtClean="0"/>
              <a:t>Size: 3-22 </a:t>
            </a:r>
            <a:r>
              <a:rPr lang="en-US" sz="2400" i="1" smtClean="0">
                <a:sym typeface="Symbol" panose="05050102010706020507" pitchFamily="18" charset="2"/>
              </a:rPr>
              <a:t></a:t>
            </a:r>
            <a:r>
              <a:rPr lang="en-US" sz="2400" i="1" smtClean="0"/>
              <a:t>m </a:t>
            </a:r>
          </a:p>
          <a:p>
            <a:pPr lvl="1" eaLnBrk="1" hangingPunct="1">
              <a:lnSpc>
                <a:spcPct val="80000"/>
              </a:lnSpc>
            </a:pPr>
            <a:r>
              <a:rPr lang="en-US" sz="2400" i="1" smtClean="0"/>
              <a:t>Motility: Either non-motile (most often), or very actively motile in very  fresh fluid  stools with fan-like multiple  pseudopodia . </a:t>
            </a:r>
          </a:p>
          <a:p>
            <a:pPr eaLnBrk="1" hangingPunct="1">
              <a:lnSpc>
                <a:spcPct val="80000"/>
              </a:lnSpc>
              <a:buFontTx/>
              <a:buNone/>
            </a:pPr>
            <a:r>
              <a:rPr lang="en-US" sz="2400" i="1" smtClean="0"/>
              <a:t>       -It  becomes non-motile under the cover slip                      or disintegrates immediately.</a:t>
            </a:r>
          </a:p>
          <a:p>
            <a:pPr lvl="1" eaLnBrk="1" hangingPunct="1">
              <a:lnSpc>
                <a:spcPct val="80000"/>
              </a:lnSpc>
            </a:pPr>
            <a:r>
              <a:rPr lang="en-US" sz="2400" i="1" smtClean="0"/>
              <a:t>Cytoplasm: clear ectoplasm.</a:t>
            </a:r>
          </a:p>
          <a:p>
            <a:pPr lvl="1" eaLnBrk="1" hangingPunct="1">
              <a:lnSpc>
                <a:spcPct val="80000"/>
              </a:lnSpc>
            </a:pPr>
            <a:r>
              <a:rPr lang="en-US" sz="2400" i="1" smtClean="0"/>
              <a:t>Nucleus: Usually one or two nuclei but 3or 4 nuclei  may be found </a:t>
            </a:r>
          </a:p>
          <a:p>
            <a:pPr eaLnBrk="1" hangingPunct="1">
              <a:lnSpc>
                <a:spcPct val="80000"/>
              </a:lnSpc>
              <a:buFontTx/>
              <a:buNone/>
            </a:pPr>
            <a:r>
              <a:rPr lang="en-US" sz="2400" i="1" smtClean="0"/>
              <a:t>        - rarely.  Karyosomes  split into 4-6                         </a:t>
            </a:r>
          </a:p>
          <a:p>
            <a:pPr eaLnBrk="1" hangingPunct="1">
              <a:lnSpc>
                <a:spcPct val="80000"/>
              </a:lnSpc>
              <a:buFontTx/>
              <a:buNone/>
            </a:pPr>
            <a:r>
              <a:rPr lang="en-US" sz="2400" i="1" smtClean="0"/>
              <a:t>                             granules.</a:t>
            </a:r>
          </a:p>
          <a:p>
            <a:pPr lvl="1" eaLnBrk="1" hangingPunct="1">
              <a:lnSpc>
                <a:spcPct val="80000"/>
              </a:lnSpc>
            </a:pPr>
            <a:r>
              <a:rPr lang="en-US" sz="2400" i="1" smtClean="0"/>
              <a:t> Inclusion bodies: Bacteria	</a:t>
            </a:r>
            <a:endParaRPr lang="en-US" sz="2400" smtClean="0"/>
          </a:p>
        </p:txBody>
      </p:sp>
      <p:pic>
        <p:nvPicPr>
          <p:cNvPr id="74756" name="Picture 4" descr="Image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2613" y="2286000"/>
            <a:ext cx="138271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D90ABF18-D63F-4630-BA66-758D420B7D85}"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A9CFA035-165C-470B-AB5D-96CED3BACFD0}" type="slidenum">
              <a:rPr lang="en-US">
                <a:solidFill>
                  <a:srgbClr val="000000"/>
                </a:solidFill>
              </a:rPr>
              <a:pPr>
                <a:defRPr/>
              </a:pPr>
              <a:t>44</a:t>
            </a:fld>
            <a:endParaRPr lang="en-US">
              <a:solidFill>
                <a:srgbClr val="000000"/>
              </a:solidFill>
            </a:endParaRPr>
          </a:p>
        </p:txBody>
      </p:sp>
    </p:spTree>
    <p:extLst>
      <p:ext uri="{BB962C8B-B14F-4D97-AF65-F5344CB8AC3E}">
        <p14:creationId xmlns:p14="http://schemas.microsoft.com/office/powerpoint/2010/main" val="6161454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Vol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666875" y="2701925"/>
            <a:ext cx="3146425" cy="3011488"/>
          </a:xfrm>
          <a:noFill/>
        </p:spPr>
      </p:pic>
      <p:pic>
        <p:nvPicPr>
          <p:cNvPr id="75779" name="Picture 3" descr="Vo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938463"/>
            <a:ext cx="28956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descr="Vol3"/>
          <p:cNvPicPr>
            <a:picLocks noGrp="1" noChangeAspect="1" noChangeArrowheads="1"/>
          </p:cNvPicPr>
          <p:nvPr>
            <p:ph type="title"/>
          </p:nvPr>
        </p:nvPicPr>
        <p:blipFill>
          <a:blip r:embed="rId4">
            <a:extLst>
              <a:ext uri="{28A0092B-C50C-407E-A947-70E740481C1C}">
                <a14:useLocalDpi xmlns:a14="http://schemas.microsoft.com/office/drawing/2010/main" val="0"/>
              </a:ext>
            </a:extLst>
          </a:blip>
          <a:srcRect/>
          <a:stretch>
            <a:fillRect/>
          </a:stretch>
        </p:blipFill>
        <p:spPr>
          <a:xfrm>
            <a:off x="838200" y="712788"/>
            <a:ext cx="7696200" cy="1039812"/>
          </a:xfrm>
          <a:noFill/>
        </p:spPr>
      </p:pic>
      <p:sp>
        <p:nvSpPr>
          <p:cNvPr id="2" name="Date Placeholder 1"/>
          <p:cNvSpPr>
            <a:spLocks noGrp="1"/>
          </p:cNvSpPr>
          <p:nvPr>
            <p:ph type="dt" sz="half" idx="10"/>
          </p:nvPr>
        </p:nvSpPr>
        <p:spPr/>
        <p:txBody>
          <a:bodyPr/>
          <a:lstStyle/>
          <a:p>
            <a:pPr>
              <a:defRPr/>
            </a:pPr>
            <a:fld id="{5E883D49-FA99-4D08-AC44-6B00C0C08C40}"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A9CFA035-165C-470B-AB5D-96CED3BACFD0}" type="slidenum">
              <a:rPr lang="en-US">
                <a:solidFill>
                  <a:srgbClr val="000000"/>
                </a:solidFill>
              </a:rPr>
              <a:pPr>
                <a:defRPr/>
              </a:pPr>
              <a:t>45</a:t>
            </a:fld>
            <a:endParaRPr lang="en-US">
              <a:solidFill>
                <a:srgbClr val="000000"/>
              </a:solidFill>
            </a:endParaRPr>
          </a:p>
        </p:txBody>
      </p:sp>
    </p:spTree>
    <p:extLst>
      <p:ext uri="{BB962C8B-B14F-4D97-AF65-F5344CB8AC3E}">
        <p14:creationId xmlns:p14="http://schemas.microsoft.com/office/powerpoint/2010/main" val="2867847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endParaRPr lang="en-US" smtClean="0"/>
          </a:p>
        </p:txBody>
      </p:sp>
      <p:pic>
        <p:nvPicPr>
          <p:cNvPr id="76803" name="Picture 3"/>
          <p:cNvPicPr>
            <a:picLocks noGrp="1" noChangeAspect="1" noChangeArrowheads="1"/>
          </p:cNvPicPr>
          <p:nvPr>
            <p:ph type="body" idx="1"/>
          </p:nvPr>
        </p:nvPicPr>
        <p:blipFill>
          <a:blip r:embed="rId2">
            <a:lum contrast="6000"/>
            <a:extLst>
              <a:ext uri="{28A0092B-C50C-407E-A947-70E740481C1C}">
                <a14:useLocalDpi xmlns:a14="http://schemas.microsoft.com/office/drawing/2010/main" val="0"/>
              </a:ext>
            </a:extLst>
          </a:blip>
          <a:srcRect/>
          <a:stretch>
            <a:fillRect/>
          </a:stretch>
        </p:blipFill>
        <p:spPr>
          <a:xfrm>
            <a:off x="609600" y="674688"/>
            <a:ext cx="8001000" cy="5703887"/>
          </a:xfrm>
          <a:noFill/>
        </p:spPr>
      </p:pic>
      <p:sp>
        <p:nvSpPr>
          <p:cNvPr id="2" name="Date Placeholder 1"/>
          <p:cNvSpPr>
            <a:spLocks noGrp="1"/>
          </p:cNvSpPr>
          <p:nvPr>
            <p:ph type="dt" sz="half" idx="10"/>
          </p:nvPr>
        </p:nvSpPr>
        <p:spPr/>
        <p:txBody>
          <a:bodyPr/>
          <a:lstStyle/>
          <a:p>
            <a:pPr>
              <a:defRPr/>
            </a:pPr>
            <a:fld id="{D3D59D0C-ADD7-495D-BBB6-A1948771B434}"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A9CFA035-165C-470B-AB5D-96CED3BACFD0}" type="slidenum">
              <a:rPr lang="en-US">
                <a:solidFill>
                  <a:srgbClr val="000000"/>
                </a:solidFill>
              </a:rPr>
              <a:pPr>
                <a:defRPr/>
              </a:pPr>
              <a:t>46</a:t>
            </a:fld>
            <a:endParaRPr lang="en-US">
              <a:solidFill>
                <a:srgbClr val="000000"/>
              </a:solidFill>
            </a:endParaRPr>
          </a:p>
        </p:txBody>
      </p:sp>
    </p:spTree>
    <p:extLst>
      <p:ext uri="{BB962C8B-B14F-4D97-AF65-F5344CB8AC3E}">
        <p14:creationId xmlns:p14="http://schemas.microsoft.com/office/powerpoint/2010/main" val="30982983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507" name="Group 291"/>
          <p:cNvGraphicFramePr>
            <a:graphicFrameLocks noGrp="1"/>
          </p:cNvGraphicFramePr>
          <p:nvPr>
            <p:ph type="tbl" idx="1"/>
          </p:nvPr>
        </p:nvGraphicFramePr>
        <p:xfrm>
          <a:off x="685800" y="152400"/>
          <a:ext cx="7772400" cy="6981823"/>
        </p:xfrm>
        <a:graphic>
          <a:graphicData uri="http://schemas.openxmlformats.org/drawingml/2006/table">
            <a:tbl>
              <a:tblPr/>
              <a:tblGrid>
                <a:gridCol w="1262063"/>
                <a:gridCol w="1262062"/>
                <a:gridCol w="987425"/>
                <a:gridCol w="990600"/>
                <a:gridCol w="1168400"/>
                <a:gridCol w="987425"/>
                <a:gridCol w="1114425"/>
              </a:tblGrid>
              <a:tr h="67205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pitchFamily="18" charset="0"/>
                        </a:rPr>
                        <a:t>Species</a:t>
                      </a:r>
                      <a:endParaRPr kumimoji="0" lang="en-US" sz="1200" b="0" i="0" u="none" strike="noStrike" cap="none" normalizeH="0" baseline="0" dirty="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pitchFamily="18" charset="0"/>
                        </a:rPr>
                        <a:t>Size (length)</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pitchFamily="18" charset="0"/>
                        </a:rPr>
                        <a:t>Shape</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pitchFamily="18" charset="0"/>
                        </a:rPr>
                        <a:t>Motility</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pitchFamily="18" charset="0"/>
                        </a:rPr>
                        <a:t>Number of Nuclei</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pitchFamily="18" charset="0"/>
                        </a:rPr>
                        <a:t>Number of Flagella*</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pitchFamily="18" charset="0"/>
                        </a:rPr>
                        <a:t>Other features</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00"/>
                    </a:solidFill>
                  </a:tcPr>
                </a:tc>
              </a:tr>
              <a:tr h="1005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Arial" charset="0"/>
                          <a:cs typeface="Times New Roman" pitchFamily="18" charset="0"/>
                        </a:rPr>
                        <a:t>Trichomonas hominis</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8-20m 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Usual range, 11-12m m</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Pear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Shaped</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Nervous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Jerky</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1 Not visible in unstained mounts</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3-5</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anterior.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1 posterior.</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Undulating membrane extending length of body.</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1737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err="1" smtClean="0">
                          <a:ln>
                            <a:noFill/>
                          </a:ln>
                          <a:solidFill>
                            <a:schemeClr val="tx1"/>
                          </a:solidFill>
                          <a:effectLst/>
                          <a:latin typeface="Arial" charset="0"/>
                          <a:cs typeface="Times New Roman" pitchFamily="18" charset="0"/>
                        </a:rPr>
                        <a:t>Chilomastix</a:t>
                      </a:r>
                      <a:r>
                        <a:rPr kumimoji="0" lang="en-US" sz="1200" b="0" i="1" u="none" strike="noStrike" cap="none" normalizeH="0" baseline="0" dirty="0" smtClean="0">
                          <a:ln>
                            <a:noFill/>
                          </a:ln>
                          <a:solidFill>
                            <a:schemeClr val="tx1"/>
                          </a:solidFill>
                          <a:effectLst/>
                          <a:latin typeface="Arial" charset="0"/>
                          <a:cs typeface="Times New Roman" pitchFamily="18" charset="0"/>
                        </a:rPr>
                        <a:t> </a:t>
                      </a:r>
                      <a:r>
                        <a:rPr kumimoji="0" lang="en-US" sz="1200" b="0" i="1" u="none" strike="noStrike" cap="none" normalizeH="0" baseline="0" dirty="0" err="1" smtClean="0">
                          <a:ln>
                            <a:noFill/>
                          </a:ln>
                          <a:solidFill>
                            <a:schemeClr val="tx1"/>
                          </a:solidFill>
                          <a:effectLst/>
                          <a:latin typeface="Arial" charset="0"/>
                          <a:cs typeface="Times New Roman" pitchFamily="18" charset="0"/>
                        </a:rPr>
                        <a:t>mesnili</a:t>
                      </a:r>
                      <a:endParaRPr kumimoji="0" lang="en-US" sz="1200" b="0" i="1" u="none" strike="noStrike" cap="none" normalizeH="0" baseline="0" dirty="0" smtClean="0">
                        <a:ln>
                          <a:noFill/>
                        </a:ln>
                        <a:solidFill>
                          <a:schemeClr val="tx1"/>
                        </a:solidFill>
                        <a:effectLst/>
                        <a:latin typeface="Arial"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smtClean="0">
                          <a:ln>
                            <a:noFill/>
                          </a:ln>
                          <a:solidFill>
                            <a:schemeClr val="tx1"/>
                          </a:solidFill>
                          <a:effectLst/>
                          <a:latin typeface="Arial"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smtClean="0">
                          <a:ln>
                            <a:noFill/>
                          </a:ln>
                          <a:solidFill>
                            <a:schemeClr val="tx1"/>
                          </a:solidFill>
                          <a:effectLst/>
                          <a:latin typeface="Arial"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smtClean="0">
                          <a:ln>
                            <a:noFill/>
                          </a:ln>
                          <a:solidFill>
                            <a:schemeClr val="tx1"/>
                          </a:solidFill>
                          <a:effectLst/>
                          <a:latin typeface="Arial"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smtClean="0">
                          <a:ln>
                            <a:noFill/>
                          </a:ln>
                          <a:solidFill>
                            <a:schemeClr val="tx1"/>
                          </a:solidFill>
                          <a:effectLst/>
                          <a:latin typeface="Arial" charset="0"/>
                          <a:cs typeface="Times New Roman" pitchFamily="18" charset="0"/>
                        </a:rPr>
                        <a:t> </a:t>
                      </a:r>
                      <a:endParaRPr kumimoji="0" lang="en-US" sz="1200" b="0" i="0" u="none" strike="noStrike" cap="none" normalizeH="0" baseline="0" dirty="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6-24m m. Usual range, 10-15m m</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Times New Roman" pitchFamily="18" charset="0"/>
                        </a:rPr>
                        <a:t>Pear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Times New Roman" pitchFamily="18" charset="0"/>
                        </a:rPr>
                        <a:t>Shaped</a:t>
                      </a:r>
                      <a:endParaRPr kumimoji="0" lang="en-US" sz="1200" b="0" i="0" u="none" strike="noStrike" cap="none" normalizeH="0" baseline="0" dirty="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Stiff</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Rotary</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1 Not visible in unstained mounts</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3 anterior.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1 in cytostome</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Prominent cytostome extending 1/3 –1/2 length of body. Spiral groove across ventral surface.</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1005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Arial" charset="0"/>
                          <a:cs typeface="Times New Roman" pitchFamily="18" charset="0"/>
                        </a:rPr>
                        <a:t>Giardia lamblia</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10-20m m. usual range,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12-15m m.</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Pear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Shaped</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"Falling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Leaf"</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2 Not visible in unstained mounts</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4 lateral.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2 ventral. 2 caudal.</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Sucking disc occupying 1/2 -1/3 of ventral surface.</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137168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Arial" charset="0"/>
                          <a:cs typeface="Times New Roman" pitchFamily="18" charset="0"/>
                        </a:rPr>
                        <a:t>Enteromonas hominis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Arial"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Arial" charset="0"/>
                          <a:cs typeface="Times New Roman" pitchFamily="18" charset="0"/>
                        </a:rPr>
                        <a:t> </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4-10m m. usual range 8-9m m.</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Times New Roman" pitchFamily="18" charset="0"/>
                        </a:rPr>
                        <a:t>Oval</a:t>
                      </a:r>
                      <a:endParaRPr kumimoji="0" lang="en-US" sz="1200" b="0" i="0" u="none" strike="noStrike" cap="none" normalizeH="0" baseline="0" dirty="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Jerky</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1 Not visible in unstained mounts</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3 anterior.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1 posterior.</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One side of body flattened. Posterior flagellum extends free posteriorly.</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11887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Arial" charset="0"/>
                          <a:cs typeface="Times New Roman" pitchFamily="18" charset="0"/>
                        </a:rPr>
                        <a:t>Retortamonas intestinalis</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4-9m m. Usual range, 6-7m m.</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Pear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Shaped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Or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oval</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Jerky</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1 Not visible in unstained mounts</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1 anterior.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1 posterior.</a:t>
                      </a:r>
                      <a:endParaRPr kumimoji="0" lang="en-US" sz="1200" b="0" i="0" u="none" strike="noStrike" cap="none" normalizeH="0" baseline="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Times New Roman" pitchFamily="18" charset="0"/>
                        </a:rPr>
                        <a:t>Prominent </a:t>
                      </a:r>
                      <a:r>
                        <a:rPr kumimoji="0" lang="en-US" sz="1200" b="0" i="0" u="none" strike="noStrike" cap="none" normalizeH="0" baseline="0" dirty="0" err="1" smtClean="0">
                          <a:ln>
                            <a:noFill/>
                          </a:ln>
                          <a:solidFill>
                            <a:schemeClr val="tx1"/>
                          </a:solidFill>
                          <a:effectLst/>
                          <a:latin typeface="Arial" charset="0"/>
                          <a:cs typeface="Times New Roman" pitchFamily="18" charset="0"/>
                        </a:rPr>
                        <a:t>cytostome</a:t>
                      </a:r>
                      <a:r>
                        <a:rPr kumimoji="0" lang="en-US" sz="1200" b="0" i="0" u="none" strike="noStrike" cap="none" normalizeH="0" baseline="0" dirty="0" smtClean="0">
                          <a:ln>
                            <a:noFill/>
                          </a:ln>
                          <a:solidFill>
                            <a:schemeClr val="tx1"/>
                          </a:solidFill>
                          <a:effectLst/>
                          <a:latin typeface="Arial" charset="0"/>
                          <a:cs typeface="Times New Roman" pitchFamily="18" charset="0"/>
                        </a:rPr>
                        <a:t> extending </a:t>
                      </a:r>
                      <a:r>
                        <a:rPr kumimoji="0" lang="en-US" sz="1200" b="0" i="0" u="none" strike="noStrike" cap="none" normalizeH="0" baseline="0" dirty="0" err="1" smtClean="0">
                          <a:ln>
                            <a:noFill/>
                          </a:ln>
                          <a:solidFill>
                            <a:schemeClr val="tx1"/>
                          </a:solidFill>
                          <a:effectLst/>
                          <a:latin typeface="Arial" charset="0"/>
                          <a:cs typeface="Times New Roman" pitchFamily="18" charset="0"/>
                        </a:rPr>
                        <a:t>approx</a:t>
                      </a:r>
                      <a:r>
                        <a:rPr kumimoji="0" lang="en-US" sz="1200" b="0" i="0" u="none" strike="noStrike" cap="none" normalizeH="0" baseline="0" dirty="0" smtClean="0">
                          <a:ln>
                            <a:noFill/>
                          </a:ln>
                          <a:solidFill>
                            <a:schemeClr val="tx1"/>
                          </a:solidFill>
                          <a:effectLst/>
                          <a:latin typeface="Arial" charset="0"/>
                          <a:cs typeface="Times New Roman" pitchFamily="18" charset="0"/>
                        </a:rPr>
                        <a:t> 1/2 length of body</a:t>
                      </a:r>
                      <a:endParaRPr kumimoji="0" lang="en-US" sz="1200" b="0" i="0" u="none" strike="noStrike" cap="none" normalizeH="0" baseline="0" dirty="0" smtClean="0">
                        <a:ln>
                          <a:noFill/>
                        </a:ln>
                        <a:solidFill>
                          <a:schemeClr val="tx1"/>
                        </a:solidFill>
                        <a:effectLst/>
                        <a:latin typeface="Arial" charset="0"/>
                      </a:endParaRPr>
                    </a:p>
                  </a:txBody>
                  <a:tcPr marT="45719" marB="4571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7884" name="Rectangle 2"/>
          <p:cNvSpPr>
            <a:spLocks noChangeArrowheads="1"/>
          </p:cNvSpPr>
          <p:nvPr/>
        </p:nvSpPr>
        <p:spPr bwMode="auto">
          <a:xfrm rot="-5400000">
            <a:off x="-850900" y="2733675"/>
            <a:ext cx="2466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4000" b="1" i="1">
                <a:solidFill>
                  <a:srgbClr val="FF0000"/>
                </a:solidFill>
              </a:rPr>
              <a:t>summary</a:t>
            </a:r>
            <a:endParaRPr lang="en-US" sz="4000" b="1">
              <a:solidFill>
                <a:srgbClr val="FF0000"/>
              </a:solidFill>
            </a:endParaRPr>
          </a:p>
        </p:txBody>
      </p:sp>
      <p:sp>
        <p:nvSpPr>
          <p:cNvPr id="2" name="Date Placeholder 1"/>
          <p:cNvSpPr>
            <a:spLocks noGrp="1"/>
          </p:cNvSpPr>
          <p:nvPr>
            <p:ph type="dt" sz="half" idx="10"/>
          </p:nvPr>
        </p:nvSpPr>
        <p:spPr/>
        <p:txBody>
          <a:bodyPr/>
          <a:lstStyle/>
          <a:p>
            <a:pPr>
              <a:defRPr/>
            </a:pPr>
            <a:fld id="{937C6DCF-9335-464D-843F-B53EA9286497}"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9ADCE444-95E2-40D5-8702-0BFF088D5C54}" type="slidenum">
              <a:rPr lang="en-US">
                <a:solidFill>
                  <a:srgbClr val="000000"/>
                </a:solidFill>
              </a:rPr>
              <a:pPr>
                <a:defRPr/>
              </a:pPr>
              <a:t>47</a:t>
            </a:fld>
            <a:endParaRPr lang="en-US">
              <a:solidFill>
                <a:srgbClr val="000000"/>
              </a:solidFill>
            </a:endParaRPr>
          </a:p>
        </p:txBody>
      </p:sp>
    </p:spTree>
    <p:extLst>
      <p:ext uri="{BB962C8B-B14F-4D97-AF65-F5344CB8AC3E}">
        <p14:creationId xmlns:p14="http://schemas.microsoft.com/office/powerpoint/2010/main" val="3550272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685800" y="2130425"/>
          <a:ext cx="7772400" cy="1470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Date Placeholder 1"/>
          <p:cNvSpPr>
            <a:spLocks noGrp="1"/>
          </p:cNvSpPr>
          <p:nvPr>
            <p:ph type="dt" sz="half" idx="10"/>
          </p:nvPr>
        </p:nvSpPr>
        <p:spPr/>
        <p:txBody>
          <a:bodyPr/>
          <a:lstStyle/>
          <a:p>
            <a:fld id="{898658D3-4CDC-46A1-8097-CCE441255099}" type="datetime1">
              <a:rPr lang="en-US" smtClean="0">
                <a:solidFill>
                  <a:prstClr val="black">
                    <a:tint val="75000"/>
                  </a:prstClr>
                </a:solidFill>
              </a:rPr>
              <a:pPr/>
              <a:t>5/21/2020</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28806938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p:cNvSpPr>
          <p:nvPr>
            <p:ph type="title"/>
          </p:nvPr>
        </p:nvSpPr>
        <p:spPr>
          <a:xfrm>
            <a:off x="457200" y="274638"/>
            <a:ext cx="8229600" cy="792162"/>
          </a:xfrm>
        </p:spPr>
        <p:txBody>
          <a:bodyPr/>
          <a:lstStyle/>
          <a:p>
            <a:pPr eaLnBrk="1" hangingPunct="1"/>
            <a:r>
              <a:rPr lang="en-US" sz="3200" b="1" smtClean="0">
                <a:solidFill>
                  <a:schemeClr val="tx1"/>
                </a:solidFill>
              </a:rPr>
              <a:t>Learning Objectives</a:t>
            </a:r>
            <a:r>
              <a:rPr lang="en-US" b="1" smtClean="0">
                <a:solidFill>
                  <a:schemeClr val="tx1"/>
                </a:solidFill>
              </a:rPr>
              <a:t>:</a:t>
            </a:r>
            <a:endParaRPr lang="en-US" smtClean="0"/>
          </a:p>
        </p:txBody>
      </p:sp>
      <p:sp>
        <p:nvSpPr>
          <p:cNvPr id="4" name="Content Placeholder 3"/>
          <p:cNvSpPr>
            <a:spLocks noGrp="1"/>
          </p:cNvSpPr>
          <p:nvPr>
            <p:ph idx="1"/>
          </p:nvPr>
        </p:nvSpPr>
        <p:spPr>
          <a:xfrm>
            <a:off x="381000" y="1143000"/>
            <a:ext cx="8229600" cy="4525963"/>
          </a:xfrm>
        </p:spPr>
        <p:txBody>
          <a:bodyPr>
            <a:noAutofit/>
          </a:bodyPr>
          <a:lstStyle/>
          <a:p>
            <a:pPr eaLnBrk="1" hangingPunct="1">
              <a:lnSpc>
                <a:spcPct val="150000"/>
              </a:lnSpc>
              <a:spcBef>
                <a:spcPts val="0"/>
              </a:spcBef>
              <a:defRPr/>
            </a:pPr>
            <a:r>
              <a:rPr lang="en-US" sz="2400" dirty="0" smtClean="0">
                <a:latin typeface="Tahoma" pitchFamily="34" charset="0"/>
                <a:ea typeface="Tahoma" pitchFamily="34" charset="0"/>
                <a:cs typeface="Tahoma" pitchFamily="34" charset="0"/>
              </a:rPr>
              <a:t>Upon completion of this unit of instruction and lecture, the student will be able to: </a:t>
            </a:r>
          </a:p>
          <a:p>
            <a:pPr lvl="1" eaLnBrk="1" hangingPunct="1">
              <a:lnSpc>
                <a:spcPct val="150000"/>
              </a:lnSpc>
              <a:spcBef>
                <a:spcPts val="0"/>
              </a:spcBef>
              <a:defRPr/>
            </a:pPr>
            <a:r>
              <a:rPr lang="en-US" sz="2400" dirty="0" smtClean="0">
                <a:latin typeface="Tahoma" pitchFamily="34" charset="0"/>
                <a:ea typeface="Tahoma" pitchFamily="34" charset="0"/>
                <a:cs typeface="Tahoma" pitchFamily="34" charset="0"/>
              </a:rPr>
              <a:t>Discuses epidemiology of </a:t>
            </a:r>
            <a:r>
              <a:rPr lang="en-US" sz="2400" dirty="0" err="1" smtClean="0">
                <a:latin typeface="Tahoma" pitchFamily="34" charset="0"/>
                <a:ea typeface="Tahoma" pitchFamily="34" charset="0"/>
                <a:cs typeface="Tahoma" pitchFamily="34" charset="0"/>
              </a:rPr>
              <a:t>T.vaginalis</a:t>
            </a:r>
            <a:endParaRPr lang="en-US" sz="2400" dirty="0" smtClean="0">
              <a:latin typeface="Tahoma" pitchFamily="34" charset="0"/>
              <a:ea typeface="Tahoma" pitchFamily="34" charset="0"/>
              <a:cs typeface="Tahoma" pitchFamily="34" charset="0"/>
            </a:endParaRPr>
          </a:p>
          <a:p>
            <a:pPr lvl="1">
              <a:lnSpc>
                <a:spcPct val="150000"/>
              </a:lnSpc>
              <a:spcBef>
                <a:spcPts val="0"/>
              </a:spcBef>
              <a:defRPr/>
            </a:pPr>
            <a:r>
              <a:rPr lang="en-US" sz="2400" dirty="0" smtClean="0">
                <a:latin typeface="Tahoma" pitchFamily="34" charset="0"/>
                <a:ea typeface="Tahoma" pitchFamily="34" charset="0"/>
                <a:cs typeface="Tahoma" pitchFamily="34" charset="0"/>
              </a:rPr>
              <a:t>Outline the morphology of T. </a:t>
            </a:r>
            <a:r>
              <a:rPr lang="en-US" sz="2400" dirty="0" err="1" smtClean="0">
                <a:latin typeface="Tahoma" pitchFamily="34" charset="0"/>
                <a:ea typeface="Tahoma" pitchFamily="34" charset="0"/>
                <a:cs typeface="Tahoma" pitchFamily="34" charset="0"/>
              </a:rPr>
              <a:t>vaginalis</a:t>
            </a:r>
            <a:endParaRPr lang="en-US" sz="2400" dirty="0" smtClean="0">
              <a:latin typeface="Tahoma" pitchFamily="34" charset="0"/>
              <a:ea typeface="Tahoma" pitchFamily="34" charset="0"/>
              <a:cs typeface="Tahoma" pitchFamily="34" charset="0"/>
            </a:endParaRPr>
          </a:p>
          <a:p>
            <a:pPr lvl="1">
              <a:lnSpc>
                <a:spcPct val="150000"/>
              </a:lnSpc>
              <a:spcBef>
                <a:spcPts val="0"/>
              </a:spcBef>
              <a:defRPr/>
            </a:pPr>
            <a:r>
              <a:rPr lang="en-US" sz="2400" dirty="0" smtClean="0">
                <a:latin typeface="Tahoma" pitchFamily="34" charset="0"/>
                <a:ea typeface="Tahoma" pitchFamily="34" charset="0"/>
                <a:cs typeface="Tahoma" pitchFamily="34" charset="0"/>
              </a:rPr>
              <a:t>Explain transmission and Illustrate the life cycle of </a:t>
            </a:r>
            <a:r>
              <a:rPr lang="en-US" sz="2400" dirty="0" err="1" smtClean="0">
                <a:latin typeface="Tahoma" pitchFamily="34" charset="0"/>
                <a:ea typeface="Tahoma" pitchFamily="34" charset="0"/>
                <a:cs typeface="Tahoma" pitchFamily="34" charset="0"/>
              </a:rPr>
              <a:t>T.vaginalis</a:t>
            </a:r>
            <a:endParaRPr lang="en-US" sz="2400" i="1" dirty="0" smtClean="0">
              <a:latin typeface="Tahoma" pitchFamily="34" charset="0"/>
              <a:ea typeface="Tahoma" pitchFamily="34" charset="0"/>
              <a:cs typeface="Tahoma" pitchFamily="34" charset="0"/>
            </a:endParaRPr>
          </a:p>
          <a:p>
            <a:pPr lvl="1">
              <a:lnSpc>
                <a:spcPct val="150000"/>
              </a:lnSpc>
              <a:spcBef>
                <a:spcPts val="0"/>
              </a:spcBef>
              <a:defRPr/>
            </a:pPr>
            <a:r>
              <a:rPr lang="en-US" sz="2400" i="1" dirty="0" smtClean="0">
                <a:latin typeface="Tahoma" pitchFamily="34" charset="0"/>
                <a:ea typeface="Tahoma" pitchFamily="34" charset="0"/>
                <a:cs typeface="Tahoma" pitchFamily="34" charset="0"/>
              </a:rPr>
              <a:t>Discuses  the clinical feature of </a:t>
            </a:r>
            <a:r>
              <a:rPr lang="en-US" sz="2400" dirty="0" err="1" smtClean="0">
                <a:latin typeface="Tahoma" pitchFamily="34" charset="0"/>
                <a:ea typeface="Tahoma" pitchFamily="34" charset="0"/>
                <a:cs typeface="Tahoma" pitchFamily="34" charset="0"/>
              </a:rPr>
              <a:t>T.vaginalis</a:t>
            </a:r>
            <a:endParaRPr lang="en-US" sz="2400" dirty="0" smtClean="0">
              <a:latin typeface="Tahoma" pitchFamily="34" charset="0"/>
              <a:ea typeface="Tahoma" pitchFamily="34" charset="0"/>
              <a:cs typeface="Tahoma" pitchFamily="34" charset="0"/>
            </a:endParaRPr>
          </a:p>
          <a:p>
            <a:pPr lvl="1">
              <a:lnSpc>
                <a:spcPct val="150000"/>
              </a:lnSpc>
              <a:spcBef>
                <a:spcPts val="0"/>
              </a:spcBef>
              <a:defRPr/>
            </a:pPr>
            <a:r>
              <a:rPr lang="en-US" sz="2400" dirty="0" smtClean="0">
                <a:latin typeface="Tahoma" pitchFamily="34" charset="0"/>
                <a:ea typeface="Tahoma" pitchFamily="34" charset="0"/>
                <a:cs typeface="Tahoma" pitchFamily="34" charset="0"/>
              </a:rPr>
              <a:t>Discuss prevention and control of </a:t>
            </a:r>
            <a:r>
              <a:rPr lang="en-US" sz="2400" dirty="0" err="1" smtClean="0">
                <a:latin typeface="Tahoma" pitchFamily="34" charset="0"/>
                <a:ea typeface="Tahoma" pitchFamily="34" charset="0"/>
                <a:cs typeface="Tahoma" pitchFamily="34" charset="0"/>
              </a:rPr>
              <a:t>T.vaginalis</a:t>
            </a:r>
            <a:r>
              <a:rPr lang="en-US" sz="2400" dirty="0" smtClean="0">
                <a:latin typeface="Tahoma" pitchFamily="34" charset="0"/>
                <a:ea typeface="Tahoma" pitchFamily="34" charset="0"/>
                <a:cs typeface="Tahoma" pitchFamily="34" charset="0"/>
              </a:rPr>
              <a:t> infection </a:t>
            </a:r>
          </a:p>
          <a:p>
            <a:pPr lvl="1">
              <a:lnSpc>
                <a:spcPct val="150000"/>
              </a:lnSpc>
              <a:spcBef>
                <a:spcPts val="0"/>
              </a:spcBef>
              <a:defRPr/>
            </a:pPr>
            <a:r>
              <a:rPr lang="en-US" sz="2400" dirty="0" smtClean="0">
                <a:latin typeface="Tahoma" pitchFamily="34" charset="0"/>
                <a:ea typeface="Tahoma" pitchFamily="34" charset="0"/>
                <a:cs typeface="Tahoma" pitchFamily="34" charset="0"/>
              </a:rPr>
              <a:t>outline the laboratory diagnosis of  T. </a:t>
            </a:r>
            <a:r>
              <a:rPr lang="en-US" sz="2400" dirty="0" err="1" smtClean="0">
                <a:latin typeface="Tahoma" pitchFamily="34" charset="0"/>
                <a:ea typeface="Tahoma" pitchFamily="34" charset="0"/>
                <a:cs typeface="Tahoma" pitchFamily="34" charset="0"/>
              </a:rPr>
              <a:t>vaginalis</a:t>
            </a:r>
            <a:endParaRPr lang="en-US" sz="2400" dirty="0" smtClean="0">
              <a:latin typeface="Tahoma" pitchFamily="34" charset="0"/>
              <a:ea typeface="Tahoma" pitchFamily="34" charset="0"/>
              <a:cs typeface="Tahoma" pitchFamily="34" charset="0"/>
            </a:endParaRPr>
          </a:p>
        </p:txBody>
      </p:sp>
      <p:sp>
        <p:nvSpPr>
          <p:cNvPr id="2" name="Date Placeholder 1"/>
          <p:cNvSpPr>
            <a:spLocks noGrp="1"/>
          </p:cNvSpPr>
          <p:nvPr>
            <p:ph type="dt" sz="half" idx="10"/>
          </p:nvPr>
        </p:nvSpPr>
        <p:spPr/>
        <p:txBody>
          <a:bodyPr/>
          <a:lstStyle/>
          <a:p>
            <a:fld id="{D384E666-33AF-44CD-9A97-18E0E98755C2}" type="datetime1">
              <a:rPr lang="en-US" smtClean="0">
                <a:solidFill>
                  <a:prstClr val="black">
                    <a:tint val="75000"/>
                  </a:prstClr>
                </a:solidFill>
              </a:rPr>
              <a:pPr/>
              <a:t>5/21/2020</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374138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228600"/>
            <a:ext cx="7772400" cy="990600"/>
          </a:xfrm>
        </p:spPr>
        <p:txBody>
          <a:bodyPr>
            <a:normAutofit fontScale="90000"/>
          </a:bodyPr>
          <a:lstStyle/>
          <a:p>
            <a:pPr>
              <a:defRPr/>
            </a:pPr>
            <a:r>
              <a:rPr lang="en-US" b="1" i="1" dirty="0" smtClean="0"/>
              <a:t>      </a:t>
            </a:r>
            <a:r>
              <a:rPr lang="en-US" b="1" i="1" dirty="0" err="1" smtClean="0"/>
              <a:t>Giardia</a:t>
            </a:r>
            <a:r>
              <a:rPr lang="en-US" b="1" i="1" dirty="0" smtClean="0"/>
              <a:t> </a:t>
            </a:r>
            <a:r>
              <a:rPr lang="en-US" b="1" i="1" dirty="0" err="1" smtClean="0"/>
              <a:t>lamblia</a:t>
            </a:r>
            <a:r>
              <a:rPr lang="en-US" b="1" i="1" dirty="0" smtClean="0"/>
              <a:t/>
            </a:r>
            <a:br>
              <a:rPr lang="en-US" b="1" i="1" dirty="0" smtClean="0"/>
            </a:br>
            <a:r>
              <a:rPr lang="en-US" sz="2400" dirty="0" err="1" smtClean="0"/>
              <a:t>Trophozoite</a:t>
            </a:r>
            <a:r>
              <a:rPr lang="en-US" sz="2400" dirty="0" smtClean="0"/>
              <a:t> stage</a:t>
            </a:r>
          </a:p>
        </p:txBody>
      </p:sp>
      <p:sp>
        <p:nvSpPr>
          <p:cNvPr id="197635" name="Rectangle 3"/>
          <p:cNvSpPr>
            <a:spLocks noGrp="1" noChangeArrowheads="1"/>
          </p:cNvSpPr>
          <p:nvPr>
            <p:ph type="body" sz="half" idx="1"/>
          </p:nvPr>
        </p:nvSpPr>
        <p:spPr>
          <a:xfrm>
            <a:off x="381000" y="1371600"/>
            <a:ext cx="5410200" cy="5257800"/>
          </a:xfrm>
        </p:spPr>
        <p:txBody>
          <a:bodyPr/>
          <a:lstStyle/>
          <a:p>
            <a:pPr>
              <a:lnSpc>
                <a:spcPct val="90000"/>
              </a:lnSpc>
              <a:buFontTx/>
              <a:buNone/>
            </a:pPr>
            <a:r>
              <a:rPr lang="en-US" sz="2400" b="1" smtClean="0">
                <a:cs typeface="Tahoma" panose="020B0604030504040204" pitchFamily="34" charset="0"/>
              </a:rPr>
              <a:t>Typical Characteristics:</a:t>
            </a:r>
          </a:p>
          <a:p>
            <a:pPr>
              <a:lnSpc>
                <a:spcPct val="90000"/>
              </a:lnSpc>
              <a:buFontTx/>
              <a:buNone/>
            </a:pPr>
            <a:r>
              <a:rPr lang="en-US" sz="2400" b="1" smtClean="0">
                <a:cs typeface="Tahoma" panose="020B0604030504040204" pitchFamily="34" charset="0"/>
              </a:rPr>
              <a:t>Size range: </a:t>
            </a:r>
            <a:r>
              <a:rPr lang="en-US" sz="2400" smtClean="0">
                <a:cs typeface="Tahoma" panose="020B0604030504040204" pitchFamily="34" charset="0"/>
              </a:rPr>
              <a:t>8-20 um</a:t>
            </a:r>
          </a:p>
          <a:p>
            <a:pPr>
              <a:lnSpc>
                <a:spcPct val="90000"/>
              </a:lnSpc>
              <a:buFontTx/>
              <a:buNone/>
            </a:pPr>
            <a:r>
              <a:rPr lang="en-US" sz="2400" b="1" smtClean="0">
                <a:cs typeface="Tahoma" panose="020B0604030504040204" pitchFamily="34" charset="0"/>
              </a:rPr>
              <a:t>Shape: </a:t>
            </a:r>
            <a:r>
              <a:rPr lang="en-US" sz="2400" smtClean="0">
                <a:cs typeface="Tahoma" panose="020B0604030504040204" pitchFamily="34" charset="0"/>
              </a:rPr>
              <a:t>Pear/teardrop</a:t>
            </a:r>
          </a:p>
          <a:p>
            <a:pPr>
              <a:lnSpc>
                <a:spcPct val="90000"/>
              </a:lnSpc>
              <a:buFontTx/>
              <a:buNone/>
            </a:pPr>
            <a:r>
              <a:rPr lang="en-US" sz="2400" b="1" smtClean="0">
                <a:cs typeface="Tahoma" panose="020B0604030504040204" pitchFamily="34" charset="0"/>
              </a:rPr>
              <a:t>Motility : </a:t>
            </a:r>
            <a:r>
              <a:rPr lang="en-US" sz="2400" smtClean="0">
                <a:cs typeface="Tahoma" panose="020B0604030504040204" pitchFamily="34" charset="0"/>
              </a:rPr>
              <a:t>“Falling leaf”</a:t>
            </a:r>
          </a:p>
          <a:p>
            <a:pPr>
              <a:lnSpc>
                <a:spcPct val="90000"/>
              </a:lnSpc>
              <a:buFontTx/>
              <a:buNone/>
            </a:pPr>
            <a:r>
              <a:rPr lang="en-US" sz="2400" b="1" smtClean="0">
                <a:cs typeface="Tahoma" panose="020B0604030504040204" pitchFamily="34" charset="0"/>
              </a:rPr>
              <a:t>Appearance: </a:t>
            </a:r>
            <a:r>
              <a:rPr lang="en-US" sz="2400" smtClean="0">
                <a:cs typeface="Tahoma" panose="020B0604030504040204" pitchFamily="34" charset="0"/>
              </a:rPr>
              <a:t>Bilaterally symmetrical</a:t>
            </a:r>
          </a:p>
          <a:p>
            <a:pPr>
              <a:lnSpc>
                <a:spcPct val="90000"/>
              </a:lnSpc>
              <a:buFontTx/>
              <a:buNone/>
            </a:pPr>
            <a:r>
              <a:rPr lang="en-US" sz="2400" b="1" smtClean="0">
                <a:cs typeface="Tahoma" panose="020B0604030504040204" pitchFamily="34" charset="0"/>
              </a:rPr>
              <a:t>Nuclei</a:t>
            </a:r>
            <a:r>
              <a:rPr lang="en-US" sz="2400" smtClean="0">
                <a:cs typeface="Tahoma" panose="020B0604030504040204" pitchFamily="34" charset="0"/>
              </a:rPr>
              <a:t>: Two ovoidal-shaped, each   </a:t>
            </a:r>
          </a:p>
          <a:p>
            <a:pPr>
              <a:lnSpc>
                <a:spcPct val="90000"/>
              </a:lnSpc>
              <a:buFontTx/>
              <a:buNone/>
            </a:pPr>
            <a:r>
              <a:rPr lang="en-US" sz="2400" smtClean="0">
                <a:cs typeface="Tahoma" panose="020B0604030504040204" pitchFamily="34" charset="0"/>
              </a:rPr>
              <a:t>             with a large Karyosome </a:t>
            </a:r>
          </a:p>
          <a:p>
            <a:pPr>
              <a:lnSpc>
                <a:spcPct val="90000"/>
              </a:lnSpc>
              <a:buFontTx/>
              <a:buNone/>
            </a:pPr>
            <a:r>
              <a:rPr lang="en-US" sz="2400" smtClean="0">
                <a:cs typeface="Tahoma" panose="020B0604030504040204" pitchFamily="34" charset="0"/>
              </a:rPr>
              <a:t>             No peripheral chromatin </a:t>
            </a:r>
          </a:p>
          <a:p>
            <a:pPr>
              <a:buFontTx/>
              <a:buNone/>
            </a:pPr>
            <a:r>
              <a:rPr lang="en-US" sz="2400" smtClean="0">
                <a:cs typeface="Tahoma" panose="020B0604030504040204" pitchFamily="34" charset="0"/>
              </a:rPr>
              <a:t> </a:t>
            </a:r>
            <a:r>
              <a:rPr lang="en-US" sz="2400" b="1" smtClean="0">
                <a:cs typeface="Tahoma" panose="020B0604030504040204" pitchFamily="34" charset="0"/>
              </a:rPr>
              <a:t> Flagella</a:t>
            </a:r>
            <a:r>
              <a:rPr lang="en-US" sz="2400" smtClean="0">
                <a:cs typeface="Tahoma" panose="020B0604030504040204" pitchFamily="34" charset="0"/>
              </a:rPr>
              <a:t>: Four pairs</a:t>
            </a:r>
            <a:r>
              <a:rPr lang="en-US" sz="2400" b="1" smtClean="0">
                <a:cs typeface="Tahoma" panose="020B0604030504040204" pitchFamily="34" charset="0"/>
              </a:rPr>
              <a:t> </a:t>
            </a:r>
            <a:r>
              <a:rPr lang="en-US" sz="2400" smtClean="0">
                <a:cs typeface="Tahoma" panose="020B0604030504040204" pitchFamily="34" charset="0"/>
              </a:rPr>
              <a:t>arising from the ventral side : </a:t>
            </a:r>
          </a:p>
          <a:p>
            <a:pPr>
              <a:lnSpc>
                <a:spcPct val="90000"/>
              </a:lnSpc>
              <a:buFontTx/>
              <a:buNone/>
            </a:pPr>
            <a:r>
              <a:rPr lang="en-US" sz="2400" smtClean="0">
                <a:cs typeface="Tahoma" panose="020B0604030504040204" pitchFamily="34" charset="0"/>
              </a:rPr>
              <a:t>     One pair anterior end</a:t>
            </a:r>
          </a:p>
          <a:p>
            <a:pPr>
              <a:lnSpc>
                <a:spcPct val="90000"/>
              </a:lnSpc>
              <a:buFontTx/>
              <a:buNone/>
            </a:pPr>
            <a:r>
              <a:rPr lang="en-US" sz="2400" smtClean="0">
                <a:cs typeface="Tahoma" panose="020B0604030504040204" pitchFamily="34" charset="0"/>
              </a:rPr>
              <a:t>     One pair posterior end</a:t>
            </a:r>
          </a:p>
          <a:p>
            <a:pPr>
              <a:lnSpc>
                <a:spcPct val="90000"/>
              </a:lnSpc>
              <a:buFontTx/>
              <a:buNone/>
            </a:pPr>
            <a:r>
              <a:rPr lang="en-US" sz="2400" smtClean="0">
                <a:cs typeface="Tahoma" panose="020B0604030504040204" pitchFamily="34" charset="0"/>
              </a:rPr>
              <a:t>     Two pairs central laterally</a:t>
            </a:r>
          </a:p>
          <a:p>
            <a:pPr>
              <a:lnSpc>
                <a:spcPct val="90000"/>
              </a:lnSpc>
              <a:buFontTx/>
              <a:buNone/>
            </a:pPr>
            <a:endParaRPr lang="en-US" sz="2000" smtClean="0"/>
          </a:p>
        </p:txBody>
      </p:sp>
      <p:sp>
        <p:nvSpPr>
          <p:cNvPr id="1976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6D35B44-2DA5-4180-BFAB-8CAD376C0BDF}" type="slidenum">
              <a:rPr lang="en-US" sz="1400">
                <a:solidFill>
                  <a:srgbClr val="000000"/>
                </a:solidFill>
              </a:rPr>
              <a:pPr/>
              <a:t>5</a:t>
            </a:fld>
            <a:endParaRPr lang="en-US" sz="1400">
              <a:solidFill>
                <a:srgbClr val="000000"/>
              </a:solidFill>
            </a:endParaRPr>
          </a:p>
        </p:txBody>
      </p:sp>
      <p:pic>
        <p:nvPicPr>
          <p:cNvPr id="197637" name="Picture 7" descr="C:\WINDOWS\Desktop\Medical parasite labs by nasr sinjilawi\Amoeba\Giardia_l_6trophs_DPD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267200"/>
            <a:ext cx="2743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219200"/>
            <a:ext cx="351472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9" name="Date Placeholder 2"/>
          <p:cNvSpPr>
            <a:spLocks noGrp="1"/>
          </p:cNvSpPr>
          <p:nvPr>
            <p:ph type="dt" sz="quarter" idx="10"/>
          </p:nvPr>
        </p:nvSpPr>
        <p:spPr>
          <a:xfrm>
            <a:off x="381000" y="6434667"/>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62C9103-A6D0-454F-BB66-1BCBD17DB727}" type="datetime1">
              <a:rPr lang="en-US" sz="1400" smtClean="0">
                <a:solidFill>
                  <a:srgbClr val="000000"/>
                </a:solidFill>
              </a:rPr>
              <a:pPr/>
              <a:t>5/21/2020</a:t>
            </a:fld>
            <a:endParaRPr lang="en-US" sz="1400" dirty="0" smtClean="0">
              <a:solidFill>
                <a:srgbClr val="000000"/>
              </a:solidFill>
            </a:endParaRPr>
          </a:p>
        </p:txBody>
      </p:sp>
    </p:spTree>
    <p:extLst>
      <p:ext uri="{BB962C8B-B14F-4D97-AF65-F5344CB8AC3E}">
        <p14:creationId xmlns:p14="http://schemas.microsoft.com/office/powerpoint/2010/main" val="19848920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8"/>
            <a:ext cx="8229600" cy="487362"/>
          </a:xfrm>
        </p:spPr>
        <p:txBody>
          <a:bodyPr>
            <a:normAutofit fontScale="90000"/>
          </a:bodyPr>
          <a:lstStyle/>
          <a:p>
            <a:pPr eaLnBrk="1" hangingPunct="1"/>
            <a:r>
              <a:rPr lang="en-US" sz="3200" b="1" smtClean="0">
                <a:solidFill>
                  <a:schemeClr val="tx1"/>
                </a:solidFill>
              </a:rPr>
              <a:t>Outline of Lecture</a:t>
            </a:r>
            <a:endParaRPr lang="en-US" smtClean="0"/>
          </a:p>
        </p:txBody>
      </p:sp>
      <p:sp>
        <p:nvSpPr>
          <p:cNvPr id="7171" name="Content Placeholder 2"/>
          <p:cNvSpPr>
            <a:spLocks noGrp="1"/>
          </p:cNvSpPr>
          <p:nvPr>
            <p:ph idx="1"/>
          </p:nvPr>
        </p:nvSpPr>
        <p:spPr>
          <a:xfrm>
            <a:off x="381000" y="762000"/>
            <a:ext cx="8229600" cy="5715000"/>
          </a:xfrm>
        </p:spPr>
        <p:txBody>
          <a:bodyPr>
            <a:normAutofit lnSpcReduction="10000"/>
          </a:bodyPr>
          <a:lstStyle/>
          <a:p>
            <a:pPr eaLnBrk="1" hangingPunct="1">
              <a:lnSpc>
                <a:spcPct val="150000"/>
              </a:lnSpc>
              <a:spcBef>
                <a:spcPts val="0"/>
              </a:spcBef>
            </a:pPr>
            <a:r>
              <a:rPr lang="en-US" sz="2400" dirty="0" smtClean="0">
                <a:latin typeface="Tahoma" pitchFamily="34" charset="0"/>
                <a:ea typeface="Tahoma" pitchFamily="34" charset="0"/>
                <a:cs typeface="Tahoma" pitchFamily="34" charset="0"/>
              </a:rPr>
              <a:t>Characteristics of </a:t>
            </a:r>
            <a:r>
              <a:rPr lang="en-US" sz="2400" dirty="0" err="1" smtClean="0">
                <a:latin typeface="Tahoma" pitchFamily="34" charset="0"/>
                <a:ea typeface="Tahoma" pitchFamily="34" charset="0"/>
                <a:cs typeface="Tahoma" pitchFamily="34" charset="0"/>
              </a:rPr>
              <a:t>urogenital</a:t>
            </a:r>
            <a:r>
              <a:rPr lang="en-US" sz="2400" dirty="0" smtClean="0">
                <a:latin typeface="Tahoma" pitchFamily="34" charset="0"/>
                <a:ea typeface="Tahoma" pitchFamily="34" charset="0"/>
                <a:cs typeface="Tahoma" pitchFamily="34" charset="0"/>
              </a:rPr>
              <a:t> flagellates</a:t>
            </a:r>
          </a:p>
          <a:p>
            <a:pPr>
              <a:lnSpc>
                <a:spcPct val="150000"/>
              </a:lnSpc>
              <a:spcBef>
                <a:spcPts val="0"/>
              </a:spcBef>
            </a:pPr>
            <a:r>
              <a:rPr lang="en-US" sz="2400" dirty="0" err="1" smtClean="0">
                <a:latin typeface="Tahoma" pitchFamily="34" charset="0"/>
                <a:ea typeface="Tahoma" pitchFamily="34" charset="0"/>
                <a:cs typeface="Tahoma" pitchFamily="34" charset="0"/>
              </a:rPr>
              <a:t>T.vaginalis</a:t>
            </a:r>
            <a:r>
              <a:rPr lang="en-US" sz="2400" dirty="0" smtClean="0">
                <a:latin typeface="Tahoma" pitchFamily="34" charset="0"/>
                <a:ea typeface="Tahoma" pitchFamily="34" charset="0"/>
                <a:cs typeface="Tahoma" pitchFamily="34" charset="0"/>
              </a:rPr>
              <a:t> </a:t>
            </a:r>
          </a:p>
          <a:p>
            <a:pPr lvl="1">
              <a:lnSpc>
                <a:spcPct val="150000"/>
              </a:lnSpc>
              <a:spcBef>
                <a:spcPts val="0"/>
              </a:spcBef>
            </a:pPr>
            <a:r>
              <a:rPr lang="en-US" sz="2400" dirty="0" smtClean="0">
                <a:latin typeface="Tahoma" pitchFamily="34" charset="0"/>
                <a:ea typeface="Tahoma" pitchFamily="34" charset="0"/>
                <a:cs typeface="Tahoma" pitchFamily="34" charset="0"/>
              </a:rPr>
              <a:t>Geographic distribution  </a:t>
            </a:r>
          </a:p>
          <a:p>
            <a:pPr lvl="1">
              <a:lnSpc>
                <a:spcPct val="150000"/>
              </a:lnSpc>
              <a:spcBef>
                <a:spcPts val="0"/>
              </a:spcBef>
            </a:pPr>
            <a:r>
              <a:rPr lang="en-US" sz="2400" dirty="0" smtClean="0">
                <a:latin typeface="Tahoma" pitchFamily="34" charset="0"/>
                <a:ea typeface="Tahoma" pitchFamily="34" charset="0"/>
                <a:cs typeface="Tahoma" pitchFamily="34" charset="0"/>
              </a:rPr>
              <a:t>Morphology, Transmission, Life cycle and Clinical features</a:t>
            </a:r>
            <a:endParaRPr lang="en-US" sz="2400" i="1" dirty="0" smtClean="0">
              <a:latin typeface="Tahoma" pitchFamily="34" charset="0"/>
              <a:ea typeface="Tahoma" pitchFamily="34" charset="0"/>
              <a:cs typeface="Tahoma" pitchFamily="34" charset="0"/>
            </a:endParaRPr>
          </a:p>
          <a:p>
            <a:pPr lvl="1">
              <a:lnSpc>
                <a:spcPct val="150000"/>
              </a:lnSpc>
              <a:spcBef>
                <a:spcPts val="0"/>
              </a:spcBef>
            </a:pPr>
            <a:r>
              <a:rPr lang="en-US" sz="2400" i="1" dirty="0" smtClean="0">
                <a:latin typeface="Tahoma" pitchFamily="34" charset="0"/>
                <a:ea typeface="Tahoma" pitchFamily="34" charset="0"/>
                <a:cs typeface="Tahoma" pitchFamily="34" charset="0"/>
              </a:rPr>
              <a:t>Prevention and control</a:t>
            </a:r>
          </a:p>
          <a:p>
            <a:pPr lvl="1">
              <a:lnSpc>
                <a:spcPct val="150000"/>
              </a:lnSpc>
              <a:spcBef>
                <a:spcPts val="0"/>
              </a:spcBef>
            </a:pPr>
            <a:r>
              <a:rPr lang="en-US" sz="2400" i="1" dirty="0" smtClean="0">
                <a:latin typeface="Tahoma" pitchFamily="34" charset="0"/>
                <a:ea typeface="Tahoma" pitchFamily="34" charset="0"/>
                <a:cs typeface="Tahoma" pitchFamily="34" charset="0"/>
              </a:rPr>
              <a:t>Microscopic examination of</a:t>
            </a:r>
            <a:r>
              <a:rPr lang="en-US" sz="2400" dirty="0" smtClean="0">
                <a:latin typeface="Tahoma" pitchFamily="34" charset="0"/>
                <a:ea typeface="Tahoma" pitchFamily="34" charset="0"/>
                <a:cs typeface="Tahoma" pitchFamily="34" charset="0"/>
              </a:rPr>
              <a:t>  smear of vaginal or </a:t>
            </a:r>
            <a:r>
              <a:rPr lang="en-US" sz="2400" dirty="0" err="1" smtClean="0">
                <a:latin typeface="Tahoma" pitchFamily="34" charset="0"/>
                <a:ea typeface="Tahoma" pitchFamily="34" charset="0"/>
                <a:cs typeface="Tahoma" pitchFamily="34" charset="0"/>
              </a:rPr>
              <a:t>uretheral</a:t>
            </a:r>
            <a:r>
              <a:rPr lang="en-US" sz="2400" dirty="0" smtClean="0">
                <a:latin typeface="Tahoma" pitchFamily="34" charset="0"/>
                <a:ea typeface="Tahoma" pitchFamily="34" charset="0"/>
                <a:cs typeface="Tahoma" pitchFamily="34" charset="0"/>
              </a:rPr>
              <a:t> discharge</a:t>
            </a:r>
          </a:p>
          <a:p>
            <a:pPr lvl="2">
              <a:lnSpc>
                <a:spcPct val="90000"/>
              </a:lnSpc>
              <a:spcBef>
                <a:spcPts val="0"/>
              </a:spcBef>
            </a:pPr>
            <a:r>
              <a:rPr lang="en-US" dirty="0" smtClean="0">
                <a:solidFill>
                  <a:schemeClr val="accent1"/>
                </a:solidFill>
                <a:latin typeface="Tahoma" pitchFamily="34" charset="0"/>
                <a:ea typeface="Tahoma" pitchFamily="34" charset="0"/>
                <a:cs typeface="Tahoma" pitchFamily="34" charset="0"/>
              </a:rPr>
              <a:t>Wet mount</a:t>
            </a:r>
          </a:p>
          <a:p>
            <a:pPr lvl="2">
              <a:lnSpc>
                <a:spcPct val="90000"/>
              </a:lnSpc>
              <a:spcBef>
                <a:spcPts val="0"/>
              </a:spcBef>
            </a:pPr>
            <a:r>
              <a:rPr lang="en-US" dirty="0" err="1" smtClean="0">
                <a:solidFill>
                  <a:schemeClr val="accent1"/>
                </a:solidFill>
                <a:latin typeface="Tahoma" pitchFamily="34" charset="0"/>
                <a:ea typeface="Tahoma" pitchFamily="34" charset="0"/>
                <a:cs typeface="Tahoma" pitchFamily="34" charset="0"/>
              </a:rPr>
              <a:t>Giemsa</a:t>
            </a:r>
            <a:r>
              <a:rPr lang="en-US" dirty="0" smtClean="0">
                <a:solidFill>
                  <a:schemeClr val="accent1"/>
                </a:solidFill>
                <a:latin typeface="Tahoma" pitchFamily="34" charset="0"/>
                <a:ea typeface="Tahoma" pitchFamily="34" charset="0"/>
                <a:cs typeface="Tahoma" pitchFamily="34" charset="0"/>
              </a:rPr>
              <a:t>/field stained</a:t>
            </a:r>
          </a:p>
          <a:p>
            <a:pPr lvl="2">
              <a:lnSpc>
                <a:spcPct val="90000"/>
              </a:lnSpc>
              <a:spcBef>
                <a:spcPts val="0"/>
              </a:spcBef>
            </a:pPr>
            <a:r>
              <a:rPr lang="en-US" dirty="0" err="1" smtClean="0">
                <a:solidFill>
                  <a:schemeClr val="accent1"/>
                </a:solidFill>
                <a:latin typeface="Tahoma" pitchFamily="34" charset="0"/>
                <a:ea typeface="Tahoma" pitchFamily="34" charset="0"/>
                <a:cs typeface="Tahoma" pitchFamily="34" charset="0"/>
              </a:rPr>
              <a:t>Acridine</a:t>
            </a:r>
            <a:r>
              <a:rPr lang="en-US" dirty="0" smtClean="0">
                <a:solidFill>
                  <a:schemeClr val="accent1"/>
                </a:solidFill>
                <a:latin typeface="Tahoma" pitchFamily="34" charset="0"/>
                <a:ea typeface="Tahoma" pitchFamily="34" charset="0"/>
                <a:cs typeface="Tahoma" pitchFamily="34" charset="0"/>
              </a:rPr>
              <a:t> orange stained</a:t>
            </a:r>
          </a:p>
          <a:p>
            <a:pPr lvl="2">
              <a:lnSpc>
                <a:spcPct val="90000"/>
              </a:lnSpc>
              <a:spcBef>
                <a:spcPts val="0"/>
              </a:spcBef>
            </a:pPr>
            <a:r>
              <a:rPr lang="en-US" dirty="0" smtClean="0">
                <a:latin typeface="Tahoma" pitchFamily="34" charset="0"/>
                <a:ea typeface="Tahoma" pitchFamily="34" charset="0"/>
                <a:cs typeface="Tahoma" pitchFamily="34" charset="0"/>
              </a:rPr>
              <a:t>in vitro culture in Diamond's medium</a:t>
            </a:r>
          </a:p>
          <a:p>
            <a:pPr eaLnBrk="1" hangingPunct="1">
              <a:lnSpc>
                <a:spcPct val="150000"/>
              </a:lnSpc>
              <a:spcBef>
                <a:spcPct val="0"/>
              </a:spcBef>
            </a:pPr>
            <a:endParaRPr lang="en-US" sz="2400" i="1" dirty="0" smtClean="0"/>
          </a:p>
        </p:txBody>
      </p:sp>
      <p:sp>
        <p:nvSpPr>
          <p:cNvPr id="2" name="Date Placeholder 1"/>
          <p:cNvSpPr>
            <a:spLocks noGrp="1"/>
          </p:cNvSpPr>
          <p:nvPr>
            <p:ph type="dt" sz="half" idx="10"/>
          </p:nvPr>
        </p:nvSpPr>
        <p:spPr/>
        <p:txBody>
          <a:bodyPr/>
          <a:lstStyle/>
          <a:p>
            <a:fld id="{D2F8707E-C5EF-4A3B-9DFA-13F46739F9D5}" type="datetime1">
              <a:rPr lang="en-US" smtClean="0">
                <a:solidFill>
                  <a:prstClr val="black">
                    <a:tint val="75000"/>
                  </a:prstClr>
                </a:solidFill>
              </a:rPr>
              <a:pPr/>
              <a:t>5/21/2020</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4127445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r>
              <a:rPr lang="en-US" dirty="0" err="1"/>
              <a:t>Urogenital</a:t>
            </a:r>
            <a:r>
              <a:rPr lang="en-US" dirty="0"/>
              <a:t> flagellates</a:t>
            </a:r>
          </a:p>
        </p:txBody>
      </p:sp>
      <p:sp>
        <p:nvSpPr>
          <p:cNvPr id="145411" name="Rectangle 3"/>
          <p:cNvSpPr>
            <a:spLocks noGrp="1" noChangeArrowheads="1"/>
          </p:cNvSpPr>
          <p:nvPr>
            <p:ph type="body" sz="half" idx="1"/>
          </p:nvPr>
        </p:nvSpPr>
        <p:spPr>
          <a:xfrm>
            <a:off x="457200" y="1600200"/>
            <a:ext cx="4343400" cy="4525963"/>
          </a:xfrm>
        </p:spPr>
        <p:txBody>
          <a:bodyPr>
            <a:normAutofit/>
          </a:bodyPr>
          <a:lstStyle/>
          <a:p>
            <a:r>
              <a:rPr lang="en-US" sz="2800" dirty="0" smtClean="0"/>
              <a:t>General feature</a:t>
            </a:r>
          </a:p>
          <a:p>
            <a:pPr lvl="1"/>
            <a:r>
              <a:rPr lang="en-US" sz="2400" dirty="0" smtClean="0">
                <a:latin typeface="Tahoma" pitchFamily="34" charset="0"/>
                <a:ea typeface="Tahoma" pitchFamily="34" charset="0"/>
                <a:cs typeface="Tahoma" pitchFamily="34" charset="0"/>
              </a:rPr>
              <a:t>Inhabit </a:t>
            </a:r>
            <a:r>
              <a:rPr lang="en-US" sz="2400" dirty="0">
                <a:latin typeface="Tahoma" pitchFamily="34" charset="0"/>
                <a:ea typeface="Tahoma" pitchFamily="34" charset="0"/>
                <a:cs typeface="Tahoma" pitchFamily="34" charset="0"/>
              </a:rPr>
              <a:t>the </a:t>
            </a:r>
            <a:r>
              <a:rPr lang="en-US" sz="2400" dirty="0" err="1">
                <a:latin typeface="Tahoma" pitchFamily="34" charset="0"/>
                <a:ea typeface="Tahoma" pitchFamily="34" charset="0"/>
                <a:cs typeface="Tahoma" pitchFamily="34" charset="0"/>
              </a:rPr>
              <a:t>urogenital</a:t>
            </a:r>
            <a:r>
              <a:rPr lang="en-US" sz="2400" dirty="0">
                <a:latin typeface="Tahoma" pitchFamily="34" charset="0"/>
                <a:ea typeface="Tahoma" pitchFamily="34" charset="0"/>
                <a:cs typeface="Tahoma" pitchFamily="34" charset="0"/>
              </a:rPr>
              <a:t> tract of male and female</a:t>
            </a:r>
          </a:p>
          <a:p>
            <a:pPr lvl="1"/>
            <a:r>
              <a:rPr lang="en-US" sz="2400" dirty="0">
                <a:latin typeface="Tahoma" pitchFamily="34" charset="0"/>
                <a:ea typeface="Tahoma" pitchFamily="34" charset="0"/>
                <a:cs typeface="Tahoma" pitchFamily="34" charset="0"/>
              </a:rPr>
              <a:t>Has only </a:t>
            </a:r>
            <a:r>
              <a:rPr lang="en-US" sz="2400" dirty="0" err="1">
                <a:latin typeface="Tahoma" pitchFamily="34" charset="0"/>
                <a:ea typeface="Tahoma" pitchFamily="34" charset="0"/>
                <a:cs typeface="Tahoma" pitchFamily="34" charset="0"/>
              </a:rPr>
              <a:t>trophozoite</a:t>
            </a:r>
            <a:r>
              <a:rPr lang="en-US" sz="2400" dirty="0">
                <a:latin typeface="Tahoma" pitchFamily="34" charset="0"/>
                <a:ea typeface="Tahoma" pitchFamily="34" charset="0"/>
                <a:cs typeface="Tahoma" pitchFamily="34" charset="0"/>
              </a:rPr>
              <a:t> </a:t>
            </a:r>
            <a:r>
              <a:rPr lang="en-US" sz="2400" dirty="0" smtClean="0">
                <a:latin typeface="Tahoma" pitchFamily="34" charset="0"/>
                <a:ea typeface="Tahoma" pitchFamily="34" charset="0"/>
                <a:cs typeface="Tahoma" pitchFamily="34" charset="0"/>
              </a:rPr>
              <a:t>stage</a:t>
            </a:r>
          </a:p>
          <a:p>
            <a:pPr lvl="1"/>
            <a:r>
              <a:rPr lang="en-US" sz="2400" dirty="0" smtClean="0">
                <a:latin typeface="Tahoma" pitchFamily="34" charset="0"/>
                <a:ea typeface="Tahoma" pitchFamily="34" charset="0"/>
                <a:cs typeface="Tahoma" pitchFamily="34" charset="0"/>
              </a:rPr>
              <a:t>Most frequent STD pathogen</a:t>
            </a:r>
          </a:p>
          <a:p>
            <a:pPr lvl="1"/>
            <a:r>
              <a:rPr lang="en-US" sz="2400" dirty="0" smtClean="0">
                <a:latin typeface="Tahoma" pitchFamily="34" charset="0"/>
                <a:ea typeface="Tahoma" pitchFamily="34" charset="0"/>
                <a:cs typeface="Tahoma" pitchFamily="34" charset="0"/>
              </a:rPr>
              <a:t>longitudinal binary fission</a:t>
            </a:r>
            <a:endParaRPr lang="en-US" sz="2400" dirty="0">
              <a:latin typeface="Tahoma" pitchFamily="34" charset="0"/>
              <a:ea typeface="Tahoma" pitchFamily="34" charset="0"/>
              <a:cs typeface="Tahoma" pitchFamily="34" charset="0"/>
            </a:endParaRPr>
          </a:p>
        </p:txBody>
      </p:sp>
      <p:graphicFrame>
        <p:nvGraphicFramePr>
          <p:cNvPr id="145412" name="Object 4"/>
          <p:cNvGraphicFramePr>
            <a:graphicFrameLocks noGrp="1" noChangeAspect="1"/>
          </p:cNvGraphicFramePr>
          <p:nvPr>
            <p:ph sz="half" idx="2"/>
          </p:nvPr>
        </p:nvGraphicFramePr>
        <p:xfrm>
          <a:off x="4652963" y="2671763"/>
          <a:ext cx="4033837" cy="2382837"/>
        </p:xfrm>
        <a:graphic>
          <a:graphicData uri="http://schemas.openxmlformats.org/presentationml/2006/ole">
            <mc:AlternateContent xmlns:mc="http://schemas.openxmlformats.org/markup-compatibility/2006">
              <mc:Choice xmlns:v="urn:schemas-microsoft-com:vml" Requires="v">
                <p:oleObj spid="_x0000_s1026" name="Document" r:id="rId4" imgW="5144423" imgH="2924280" progId="Word.Document.8">
                  <p:embed/>
                </p:oleObj>
              </mc:Choice>
              <mc:Fallback>
                <p:oleObj name="Document" r:id="rId4" imgW="5144423" imgH="292428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2963" y="2671763"/>
                        <a:ext cx="4033837" cy="2382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5414" name="Text Box 6"/>
          <p:cNvSpPr txBox="1">
            <a:spLocks noChangeArrowheads="1"/>
          </p:cNvSpPr>
          <p:nvPr/>
        </p:nvSpPr>
        <p:spPr bwMode="auto">
          <a:xfrm>
            <a:off x="4724400" y="1905000"/>
            <a:ext cx="4070350" cy="641350"/>
          </a:xfrm>
          <a:prstGeom prst="rect">
            <a:avLst/>
          </a:prstGeom>
          <a:noFill/>
          <a:ln w="9525">
            <a:noFill/>
            <a:miter lim="800000"/>
            <a:headEnd/>
            <a:tailEnd/>
          </a:ln>
          <a:effectLst/>
        </p:spPr>
        <p:txBody>
          <a:bodyPr wrap="none">
            <a:spAutoFit/>
          </a:bodyPr>
          <a:lstStyle/>
          <a:p>
            <a:pPr eaLnBrk="0" hangingPunct="0"/>
            <a:r>
              <a:rPr lang="en-US" sz="3600" b="1">
                <a:solidFill>
                  <a:srgbClr val="006600"/>
                </a:solidFill>
                <a:latin typeface="Times New Roman" pitchFamily="18" charset="0"/>
              </a:rPr>
              <a:t>TRICHOMONADS</a:t>
            </a:r>
            <a:endParaRPr lang="en-US" sz="3600" b="1">
              <a:solidFill>
                <a:prstClr val="black"/>
              </a:solidFill>
              <a:latin typeface="Times New Roman" pitchFamily="18" charset="0"/>
            </a:endParaRPr>
          </a:p>
        </p:txBody>
      </p:sp>
      <p:sp>
        <p:nvSpPr>
          <p:cNvPr id="2" name="Date Placeholder 1"/>
          <p:cNvSpPr>
            <a:spLocks noGrp="1"/>
          </p:cNvSpPr>
          <p:nvPr>
            <p:ph type="dt" sz="half" idx="10"/>
          </p:nvPr>
        </p:nvSpPr>
        <p:spPr/>
        <p:txBody>
          <a:bodyPr/>
          <a:lstStyle/>
          <a:p>
            <a:fld id="{071BE821-2B3F-4AEC-BF4F-95D1F2E66352}" type="datetime1">
              <a:rPr lang="en-US" smtClean="0">
                <a:solidFill>
                  <a:prstClr val="black">
                    <a:tint val="75000"/>
                  </a:prstClr>
                </a:solidFill>
              </a:rPr>
              <a:pPr/>
              <a:t>5/21/2020</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EEF9C9FC-A7FD-4C02-AF25-55C76C64190F}"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30700625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tvag_lc"/>
          <p:cNvPicPr>
            <a:picLocks noChangeAspect="1" noChangeArrowheads="1"/>
          </p:cNvPicPr>
          <p:nvPr/>
        </p:nvPicPr>
        <p:blipFill>
          <a:blip r:embed="rId2"/>
          <a:srcRect/>
          <a:stretch>
            <a:fillRect/>
          </a:stretch>
        </p:blipFill>
        <p:spPr bwMode="auto">
          <a:xfrm>
            <a:off x="6692900" y="0"/>
            <a:ext cx="2451100" cy="6858000"/>
          </a:xfrm>
          <a:prstGeom prst="rect">
            <a:avLst/>
          </a:prstGeom>
          <a:noFill/>
        </p:spPr>
      </p:pic>
      <p:sp>
        <p:nvSpPr>
          <p:cNvPr id="75779" name="Text Box 3"/>
          <p:cNvSpPr txBox="1">
            <a:spLocks noChangeArrowheads="1"/>
          </p:cNvSpPr>
          <p:nvPr/>
        </p:nvSpPr>
        <p:spPr bwMode="auto">
          <a:xfrm>
            <a:off x="533400" y="152400"/>
            <a:ext cx="5480050" cy="762000"/>
          </a:xfrm>
          <a:prstGeom prst="rect">
            <a:avLst/>
          </a:prstGeom>
          <a:noFill/>
          <a:ln w="9525">
            <a:noFill/>
            <a:miter lim="800000"/>
            <a:headEnd/>
            <a:tailEnd/>
          </a:ln>
          <a:effectLst/>
        </p:spPr>
        <p:txBody>
          <a:bodyPr wrap="none">
            <a:spAutoFit/>
          </a:bodyPr>
          <a:lstStyle/>
          <a:p>
            <a:pPr eaLnBrk="0" hangingPunct="0"/>
            <a:r>
              <a:rPr lang="en-US" sz="4400" b="1" i="1">
                <a:solidFill>
                  <a:srgbClr val="006600"/>
                </a:solidFill>
                <a:latin typeface="Times New Roman" pitchFamily="18" charset="0"/>
              </a:rPr>
              <a:t>Trichomonas vaginalis</a:t>
            </a:r>
          </a:p>
        </p:txBody>
      </p:sp>
      <p:sp>
        <p:nvSpPr>
          <p:cNvPr id="75780" name="Text Box 4"/>
          <p:cNvSpPr txBox="1">
            <a:spLocks noChangeArrowheads="1"/>
          </p:cNvSpPr>
          <p:nvPr/>
        </p:nvSpPr>
        <p:spPr bwMode="auto">
          <a:xfrm>
            <a:off x="381000" y="1066800"/>
            <a:ext cx="6705600" cy="4893647"/>
          </a:xfrm>
          <a:prstGeom prst="rect">
            <a:avLst/>
          </a:prstGeom>
          <a:noFill/>
          <a:ln w="9525">
            <a:noFill/>
            <a:miter lim="800000"/>
            <a:headEnd/>
            <a:tailEnd/>
          </a:ln>
          <a:effectLst/>
        </p:spPr>
        <p:txBody>
          <a:bodyPr>
            <a:spAutoFit/>
          </a:bodyPr>
          <a:lstStyle/>
          <a:p>
            <a:pPr marL="227013" indent="-227013" eaLnBrk="0" hangingPunct="0"/>
            <a:r>
              <a:rPr lang="en-US" b="1" i="1" dirty="0">
                <a:solidFill>
                  <a:prstClr val="black"/>
                </a:solidFill>
                <a:latin typeface="Times New Roman" pitchFamily="18" charset="0"/>
              </a:rPr>
              <a:t> </a:t>
            </a:r>
            <a:r>
              <a:rPr lang="en-US" sz="2400" b="1" i="1" dirty="0">
                <a:solidFill>
                  <a:prstClr val="black"/>
                </a:solidFill>
                <a:latin typeface="Tahoma" pitchFamily="34" charset="0"/>
                <a:ea typeface="Tahoma" pitchFamily="34" charset="0"/>
                <a:cs typeface="Tahoma" pitchFamily="34" charset="0"/>
              </a:rPr>
              <a:t>Distribution:-</a:t>
            </a:r>
            <a:r>
              <a:rPr lang="en-US" sz="2400" b="1" dirty="0">
                <a:solidFill>
                  <a:prstClr val="black"/>
                </a:solidFill>
                <a:latin typeface="Tahoma" pitchFamily="34" charset="0"/>
                <a:ea typeface="Tahoma" pitchFamily="34" charset="0"/>
                <a:cs typeface="Tahoma" pitchFamily="34" charset="0"/>
              </a:rPr>
              <a:t>World wide . </a:t>
            </a:r>
            <a:endParaRPr lang="en-US" sz="2400" b="1" i="1" dirty="0">
              <a:solidFill>
                <a:prstClr val="black"/>
              </a:solidFill>
              <a:latin typeface="Tahoma" pitchFamily="34" charset="0"/>
              <a:ea typeface="Tahoma" pitchFamily="34" charset="0"/>
              <a:cs typeface="Tahoma" pitchFamily="34" charset="0"/>
            </a:endParaRPr>
          </a:p>
          <a:p>
            <a:pPr marL="227013" indent="-227013" eaLnBrk="0" hangingPunct="0"/>
            <a:r>
              <a:rPr lang="en-US" sz="2400" b="1" i="1" dirty="0">
                <a:solidFill>
                  <a:prstClr val="black"/>
                </a:solidFill>
                <a:latin typeface="Tahoma" pitchFamily="34" charset="0"/>
                <a:ea typeface="Tahoma" pitchFamily="34" charset="0"/>
                <a:cs typeface="Tahoma" pitchFamily="34" charset="0"/>
              </a:rPr>
              <a:t>Habitat:- </a:t>
            </a:r>
            <a:r>
              <a:rPr lang="en-US" sz="2400" b="1" dirty="0" err="1">
                <a:solidFill>
                  <a:prstClr val="black"/>
                </a:solidFill>
                <a:latin typeface="Tahoma" pitchFamily="34" charset="0"/>
                <a:ea typeface="Tahoma" pitchFamily="34" charset="0"/>
                <a:cs typeface="Tahoma" pitchFamily="34" charset="0"/>
              </a:rPr>
              <a:t>uro</a:t>
            </a:r>
            <a:r>
              <a:rPr lang="en-US" sz="2400" b="1" dirty="0">
                <a:solidFill>
                  <a:prstClr val="black"/>
                </a:solidFill>
                <a:latin typeface="Tahoma" pitchFamily="34" charset="0"/>
                <a:ea typeface="Tahoma" pitchFamily="34" charset="0"/>
                <a:cs typeface="Tahoma" pitchFamily="34" charset="0"/>
              </a:rPr>
              <a:t>-genital tract</a:t>
            </a:r>
          </a:p>
          <a:p>
            <a:pPr marL="579438" lvl="1" indent="-238125" eaLnBrk="0" hangingPunct="0"/>
            <a:r>
              <a:rPr lang="en-US" sz="2400" b="1" dirty="0">
                <a:solidFill>
                  <a:prstClr val="black"/>
                </a:solidFill>
                <a:latin typeface="Tahoma" pitchFamily="34" charset="0"/>
                <a:ea typeface="Tahoma" pitchFamily="34" charset="0"/>
                <a:cs typeface="Tahoma" pitchFamily="34" charset="0"/>
              </a:rPr>
              <a:t>               females: vagina</a:t>
            </a:r>
          </a:p>
          <a:p>
            <a:pPr marL="579438" lvl="1" indent="-238125" eaLnBrk="0" hangingPunct="0"/>
            <a:r>
              <a:rPr lang="en-US" sz="2400" b="1" dirty="0">
                <a:solidFill>
                  <a:prstClr val="black"/>
                </a:solidFill>
                <a:latin typeface="Tahoma" pitchFamily="34" charset="0"/>
                <a:ea typeface="Tahoma" pitchFamily="34" charset="0"/>
                <a:cs typeface="Tahoma" pitchFamily="34" charset="0"/>
              </a:rPr>
              <a:t>               males: urethra, prostate,</a:t>
            </a:r>
            <a:r>
              <a:rPr lang="en-US" sz="2400" i="1" dirty="0">
                <a:solidFill>
                  <a:prstClr val="black"/>
                </a:solidFill>
                <a:latin typeface="Tahoma" pitchFamily="34" charset="0"/>
                <a:ea typeface="Tahoma" pitchFamily="34" charset="0"/>
                <a:cs typeface="Tahoma" pitchFamily="34" charset="0"/>
              </a:rPr>
              <a:t> </a:t>
            </a:r>
            <a:r>
              <a:rPr lang="en-US" sz="2400" b="1" i="1" dirty="0">
                <a:solidFill>
                  <a:prstClr val="black"/>
                </a:solidFill>
                <a:latin typeface="Tahoma" pitchFamily="34" charset="0"/>
                <a:ea typeface="Tahoma" pitchFamily="34" charset="0"/>
                <a:cs typeface="Tahoma" pitchFamily="34" charset="0"/>
              </a:rPr>
              <a:t>Transmission</a:t>
            </a:r>
            <a:r>
              <a:rPr lang="en-US" sz="2400" i="1" dirty="0">
                <a:solidFill>
                  <a:prstClr val="black"/>
                </a:solidFill>
                <a:latin typeface="Tahoma" pitchFamily="34" charset="0"/>
                <a:ea typeface="Tahoma" pitchFamily="34" charset="0"/>
                <a:cs typeface="Tahoma" pitchFamily="34" charset="0"/>
              </a:rPr>
              <a:t>: </a:t>
            </a:r>
            <a:r>
              <a:rPr lang="en-US" sz="2400" dirty="0" err="1">
                <a:solidFill>
                  <a:prstClr val="black"/>
                </a:solidFill>
                <a:latin typeface="Tahoma" pitchFamily="34" charset="0"/>
                <a:ea typeface="Tahoma" pitchFamily="34" charset="0"/>
                <a:cs typeface="Tahoma" pitchFamily="34" charset="0"/>
              </a:rPr>
              <a:t>trophozoite</a:t>
            </a:r>
            <a:r>
              <a:rPr lang="en-US" sz="2400" dirty="0">
                <a:solidFill>
                  <a:prstClr val="black"/>
                </a:solidFill>
                <a:latin typeface="Tahoma" pitchFamily="34" charset="0"/>
                <a:ea typeface="Tahoma" pitchFamily="34" charset="0"/>
                <a:cs typeface="Tahoma" pitchFamily="34" charset="0"/>
              </a:rPr>
              <a:t> stage  </a:t>
            </a:r>
          </a:p>
          <a:p>
            <a:pPr marL="579438" lvl="1" indent="-238125" eaLnBrk="0" hangingPunct="0"/>
            <a:r>
              <a:rPr lang="en-US" sz="2400" dirty="0">
                <a:solidFill>
                  <a:prstClr val="black"/>
                </a:solidFill>
                <a:latin typeface="Tahoma" pitchFamily="34" charset="0"/>
                <a:ea typeface="Tahoma" pitchFamily="34" charset="0"/>
                <a:cs typeface="Tahoma" pitchFamily="34" charset="0"/>
              </a:rPr>
              <a:t>                      transmitted during sexual  </a:t>
            </a:r>
          </a:p>
          <a:p>
            <a:pPr marL="579438" lvl="1" indent="-238125" eaLnBrk="0" hangingPunct="0"/>
            <a:r>
              <a:rPr lang="en-US" sz="2400" dirty="0">
                <a:solidFill>
                  <a:prstClr val="black"/>
                </a:solidFill>
                <a:latin typeface="Tahoma" pitchFamily="34" charset="0"/>
                <a:ea typeface="Tahoma" pitchFamily="34" charset="0"/>
                <a:cs typeface="Tahoma" pitchFamily="34" charset="0"/>
              </a:rPr>
              <a:t>                      intercourse </a:t>
            </a:r>
          </a:p>
          <a:p>
            <a:pPr marL="579438" lvl="1" indent="-238125" eaLnBrk="0" hangingPunct="0"/>
            <a:r>
              <a:rPr lang="en-US" sz="2400" dirty="0">
                <a:solidFill>
                  <a:prstClr val="black"/>
                </a:solidFill>
                <a:latin typeface="Tahoma" pitchFamily="34" charset="0"/>
                <a:ea typeface="Tahoma" pitchFamily="34" charset="0"/>
                <a:cs typeface="Tahoma" pitchFamily="34" charset="0"/>
              </a:rPr>
              <a:t>                    -non-sexual contact possible</a:t>
            </a:r>
          </a:p>
          <a:p>
            <a:pPr marL="227013" indent="-227013" eaLnBrk="0" hangingPunct="0"/>
            <a:r>
              <a:rPr lang="en-US" sz="2400" dirty="0">
                <a:solidFill>
                  <a:prstClr val="black"/>
                </a:solidFill>
                <a:latin typeface="Tahoma" pitchFamily="34" charset="0"/>
                <a:ea typeface="Tahoma" pitchFamily="34" charset="0"/>
                <a:cs typeface="Tahoma" pitchFamily="34" charset="0"/>
              </a:rPr>
              <a:t>                        -common STD</a:t>
            </a:r>
          </a:p>
          <a:p>
            <a:pPr lvl="4" eaLnBrk="0" hangingPunct="0">
              <a:buFontTx/>
              <a:buChar char="•"/>
            </a:pPr>
            <a:r>
              <a:rPr lang="en-US" sz="2400" dirty="0">
                <a:solidFill>
                  <a:prstClr val="black"/>
                </a:solidFill>
                <a:latin typeface="Tahoma" pitchFamily="34" charset="0"/>
                <a:ea typeface="Tahoma" pitchFamily="34" charset="0"/>
                <a:cs typeface="Tahoma" pitchFamily="34" charset="0"/>
              </a:rPr>
              <a:t>co-infection w/other STDs</a:t>
            </a:r>
          </a:p>
          <a:p>
            <a:pPr lvl="4" eaLnBrk="0" hangingPunct="0">
              <a:buFontTx/>
              <a:buChar char="•"/>
            </a:pPr>
            <a:r>
              <a:rPr lang="en-US" sz="2400" dirty="0">
                <a:solidFill>
                  <a:prstClr val="black"/>
                </a:solidFill>
                <a:latin typeface="Tahoma" pitchFamily="34" charset="0"/>
                <a:ea typeface="Tahoma" pitchFamily="34" charset="0"/>
                <a:cs typeface="Tahoma" pitchFamily="34" charset="0"/>
              </a:rPr>
              <a:t>more prevalent in at risk groups</a:t>
            </a:r>
          </a:p>
          <a:p>
            <a:pPr marL="227013" indent="-227013" eaLnBrk="0" hangingPunct="0">
              <a:buFontTx/>
              <a:buChar char="•"/>
            </a:pPr>
            <a:r>
              <a:rPr lang="en-US" sz="2400" dirty="0">
                <a:solidFill>
                  <a:prstClr val="black"/>
                </a:solidFill>
                <a:latin typeface="Tahoma" pitchFamily="34" charset="0"/>
                <a:ea typeface="Tahoma" pitchFamily="34" charset="0"/>
                <a:cs typeface="Tahoma" pitchFamily="34" charset="0"/>
              </a:rPr>
              <a:t>both sexes equally susceptible</a:t>
            </a:r>
          </a:p>
          <a:p>
            <a:pPr marL="227013" indent="-227013" eaLnBrk="0" hangingPunct="0">
              <a:buFontTx/>
              <a:buChar char="•"/>
            </a:pPr>
            <a:r>
              <a:rPr lang="en-US" sz="2400" dirty="0">
                <a:solidFill>
                  <a:prstClr val="black"/>
                </a:solidFill>
                <a:latin typeface="Tahoma" pitchFamily="34" charset="0"/>
                <a:ea typeface="Tahoma" pitchFamily="34" charset="0"/>
                <a:cs typeface="Tahoma" pitchFamily="34" charset="0"/>
              </a:rPr>
              <a:t>symptoms more common in females</a:t>
            </a:r>
          </a:p>
        </p:txBody>
      </p:sp>
      <p:sp>
        <p:nvSpPr>
          <p:cNvPr id="75781" name="Text Box 5"/>
          <p:cNvSpPr txBox="1">
            <a:spLocks noChangeArrowheads="1"/>
          </p:cNvSpPr>
          <p:nvPr/>
        </p:nvSpPr>
        <p:spPr bwMode="auto">
          <a:xfrm>
            <a:off x="6172200" y="2895600"/>
            <a:ext cx="1600200" cy="701675"/>
          </a:xfrm>
          <a:prstGeom prst="rect">
            <a:avLst/>
          </a:prstGeom>
          <a:noFill/>
          <a:ln w="9525">
            <a:noFill/>
            <a:miter lim="800000"/>
            <a:headEnd/>
            <a:tailEnd/>
          </a:ln>
          <a:effectLst/>
        </p:spPr>
        <p:txBody>
          <a:bodyPr>
            <a:spAutoFit/>
          </a:bodyPr>
          <a:lstStyle/>
          <a:p>
            <a:pPr algn="ctr" eaLnBrk="0" hangingPunct="0"/>
            <a:r>
              <a:rPr lang="en-US" sz="2000" b="1">
                <a:solidFill>
                  <a:prstClr val="black"/>
                </a:solidFill>
                <a:latin typeface="Times New Roman" pitchFamily="18" charset="0"/>
              </a:rPr>
              <a:t>sexual intercourse</a:t>
            </a:r>
            <a:endParaRPr lang="en-US" sz="2800" b="1">
              <a:solidFill>
                <a:prstClr val="black"/>
              </a:solidFill>
            </a:endParaRPr>
          </a:p>
        </p:txBody>
      </p:sp>
      <p:sp>
        <p:nvSpPr>
          <p:cNvPr id="2" name="Date Placeholder 1"/>
          <p:cNvSpPr>
            <a:spLocks noGrp="1"/>
          </p:cNvSpPr>
          <p:nvPr>
            <p:ph type="dt" sz="half" idx="10"/>
          </p:nvPr>
        </p:nvSpPr>
        <p:spPr/>
        <p:txBody>
          <a:bodyPr/>
          <a:lstStyle/>
          <a:p>
            <a:fld id="{EC8D2914-FC7C-4635-956D-96961ACCCCE9}" type="datetime1">
              <a:rPr lang="en-US" smtClean="0">
                <a:solidFill>
                  <a:prstClr val="black">
                    <a:tint val="75000"/>
                  </a:prstClr>
                </a:solidFill>
              </a:rPr>
              <a:pPr/>
              <a:t>5/21/2020</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4444439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57200" y="274638"/>
            <a:ext cx="8229600" cy="381000"/>
          </a:xfrm>
        </p:spPr>
        <p:txBody>
          <a:bodyPr>
            <a:normAutofit fontScale="90000"/>
          </a:bodyPr>
          <a:lstStyle/>
          <a:p>
            <a:r>
              <a:rPr lang="en-US" sz="2000"/>
              <a:t>Life cycle</a:t>
            </a:r>
          </a:p>
        </p:txBody>
      </p:sp>
      <p:pic>
        <p:nvPicPr>
          <p:cNvPr id="151556" name="Picture 4" descr="Life cycle of Trichomonas vaginalis"/>
          <p:cNvPicPr>
            <a:picLocks noGrp="1" noChangeAspect="1" noChangeArrowheads="1"/>
          </p:cNvPicPr>
          <p:nvPr>
            <p:ph type="body" idx="1"/>
          </p:nvPr>
        </p:nvPicPr>
        <p:blipFill>
          <a:blip r:embed="rId2"/>
          <a:srcRect/>
          <a:stretch>
            <a:fillRect/>
          </a:stretch>
        </p:blipFill>
        <p:spPr>
          <a:xfrm>
            <a:off x="1524000" y="914400"/>
            <a:ext cx="6061075" cy="5791200"/>
          </a:xfrm>
          <a:noFill/>
          <a:ln/>
        </p:spPr>
      </p:pic>
      <p:sp>
        <p:nvSpPr>
          <p:cNvPr id="2" name="Date Placeholder 1"/>
          <p:cNvSpPr>
            <a:spLocks noGrp="1"/>
          </p:cNvSpPr>
          <p:nvPr>
            <p:ph type="dt" sz="half" idx="10"/>
          </p:nvPr>
        </p:nvSpPr>
        <p:spPr/>
        <p:txBody>
          <a:bodyPr/>
          <a:lstStyle/>
          <a:p>
            <a:fld id="{21210136-EC93-42D6-BA47-9E4CF07D8432}" type="datetime1">
              <a:rPr lang="en-US" smtClean="0">
                <a:solidFill>
                  <a:prstClr val="black">
                    <a:tint val="75000"/>
                  </a:prstClr>
                </a:solidFill>
              </a:rPr>
              <a:pPr/>
              <a:t>5/21/2020</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9766417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2"/>
          <a:srcRect/>
          <a:stretch>
            <a:fillRect/>
          </a:stretch>
        </p:blipFill>
        <p:spPr bwMode="auto">
          <a:xfrm>
            <a:off x="4394200" y="965775"/>
            <a:ext cx="3952875" cy="2565493"/>
          </a:xfrm>
          <a:prstGeom prst="rect">
            <a:avLst/>
          </a:prstGeom>
          <a:noFill/>
          <a:ln w="9525">
            <a:noFill/>
            <a:miter lim="800000"/>
            <a:headEnd/>
            <a:tailEnd/>
          </a:ln>
          <a:effectLst/>
        </p:spPr>
      </p:pic>
      <p:pic>
        <p:nvPicPr>
          <p:cNvPr id="33796" name="Picture 4"/>
          <p:cNvPicPr>
            <a:picLocks noChangeAspect="1" noChangeArrowheads="1"/>
          </p:cNvPicPr>
          <p:nvPr/>
        </p:nvPicPr>
        <p:blipFill>
          <a:blip r:embed="rId3"/>
          <a:srcRect/>
          <a:stretch>
            <a:fillRect/>
          </a:stretch>
        </p:blipFill>
        <p:spPr bwMode="auto">
          <a:xfrm>
            <a:off x="228600" y="838200"/>
            <a:ext cx="3571875" cy="2381250"/>
          </a:xfrm>
          <a:prstGeom prst="rect">
            <a:avLst/>
          </a:prstGeom>
          <a:noFill/>
          <a:ln w="9525">
            <a:noFill/>
            <a:miter lim="800000"/>
            <a:headEnd/>
            <a:tailEnd/>
          </a:ln>
          <a:effectLst/>
        </p:spPr>
      </p:pic>
      <p:sp>
        <p:nvSpPr>
          <p:cNvPr id="5" name="Rectangle 4"/>
          <p:cNvSpPr/>
          <p:nvPr/>
        </p:nvSpPr>
        <p:spPr>
          <a:xfrm>
            <a:off x="228600" y="3276600"/>
            <a:ext cx="3505200" cy="3416320"/>
          </a:xfrm>
          <a:prstGeom prst="rect">
            <a:avLst/>
          </a:prstGeom>
        </p:spPr>
        <p:txBody>
          <a:bodyPr wrap="square">
            <a:spAutoFit/>
          </a:bodyPr>
          <a:lstStyle/>
          <a:p>
            <a:pPr>
              <a:lnSpc>
                <a:spcPct val="150000"/>
              </a:lnSpc>
              <a:buFont typeface="Arial" pitchFamily="34" charset="0"/>
              <a:buChar char="•"/>
            </a:pPr>
            <a:r>
              <a:rPr lang="en-US" sz="2400" dirty="0">
                <a:solidFill>
                  <a:prstClr val="black"/>
                </a:solidFill>
                <a:latin typeface="Tahoma" pitchFamily="34" charset="0"/>
                <a:ea typeface="Tahoma" pitchFamily="34" charset="0"/>
                <a:cs typeface="Tahoma" pitchFamily="34" charset="0"/>
              </a:rPr>
              <a:t>Inflammation</a:t>
            </a:r>
          </a:p>
          <a:p>
            <a:pPr>
              <a:lnSpc>
                <a:spcPct val="150000"/>
              </a:lnSpc>
              <a:buFont typeface="Arial" pitchFamily="34" charset="0"/>
              <a:buChar char="•"/>
            </a:pPr>
            <a:r>
              <a:rPr lang="en-US" sz="2400" dirty="0">
                <a:solidFill>
                  <a:prstClr val="black"/>
                </a:solidFill>
                <a:latin typeface="Tahoma" pitchFamily="34" charset="0"/>
                <a:ea typeface="Tahoma" pitchFamily="34" charset="0"/>
                <a:cs typeface="Tahoma" pitchFamily="34" charset="0"/>
              </a:rPr>
              <a:t>Erosion</a:t>
            </a:r>
          </a:p>
          <a:p>
            <a:pPr>
              <a:lnSpc>
                <a:spcPct val="150000"/>
              </a:lnSpc>
              <a:buFont typeface="Arial" pitchFamily="34" charset="0"/>
              <a:buChar char="•"/>
            </a:pPr>
            <a:r>
              <a:rPr lang="en-US" sz="2400" dirty="0">
                <a:solidFill>
                  <a:prstClr val="black"/>
                </a:solidFill>
                <a:latin typeface="Tahoma" pitchFamily="34" charset="0"/>
                <a:ea typeface="Tahoma" pitchFamily="34" charset="0"/>
                <a:cs typeface="Tahoma" pitchFamily="34" charset="0"/>
              </a:rPr>
              <a:t>Discharge</a:t>
            </a:r>
          </a:p>
          <a:p>
            <a:pPr>
              <a:lnSpc>
                <a:spcPct val="150000"/>
              </a:lnSpc>
              <a:buFont typeface="Arial" pitchFamily="34" charset="0"/>
              <a:buChar char="•"/>
            </a:pPr>
            <a:r>
              <a:rPr lang="en-US" sz="2400" dirty="0">
                <a:solidFill>
                  <a:prstClr val="black"/>
                </a:solidFill>
                <a:latin typeface="Tahoma" pitchFamily="34" charset="0"/>
                <a:ea typeface="Tahoma" pitchFamily="34" charset="0"/>
                <a:cs typeface="Tahoma" pitchFamily="34" charset="0"/>
              </a:rPr>
              <a:t>itching, burning</a:t>
            </a:r>
          </a:p>
          <a:p>
            <a:pPr>
              <a:lnSpc>
                <a:spcPct val="150000"/>
              </a:lnSpc>
              <a:buFont typeface="Arial" pitchFamily="34" charset="0"/>
              <a:buChar char="•"/>
            </a:pPr>
            <a:r>
              <a:rPr lang="en-US" sz="2400" dirty="0" err="1">
                <a:solidFill>
                  <a:prstClr val="black"/>
                </a:solidFill>
                <a:latin typeface="Tahoma" pitchFamily="34" charset="0"/>
                <a:ea typeface="Tahoma" pitchFamily="34" charset="0"/>
                <a:cs typeface="Tahoma" pitchFamily="34" charset="0"/>
              </a:rPr>
              <a:t>urethritis</a:t>
            </a:r>
            <a:r>
              <a:rPr lang="en-US" sz="2400" dirty="0">
                <a:solidFill>
                  <a:prstClr val="black"/>
                </a:solidFill>
                <a:latin typeface="Tahoma" pitchFamily="34" charset="0"/>
                <a:ea typeface="Tahoma" pitchFamily="34" charset="0"/>
                <a:cs typeface="Tahoma" pitchFamily="34" charset="0"/>
              </a:rPr>
              <a:t>, </a:t>
            </a:r>
            <a:r>
              <a:rPr lang="en-US" sz="2400" dirty="0" err="1">
                <a:solidFill>
                  <a:prstClr val="black"/>
                </a:solidFill>
                <a:latin typeface="Tahoma" pitchFamily="34" charset="0"/>
                <a:ea typeface="Tahoma" pitchFamily="34" charset="0"/>
                <a:cs typeface="Tahoma" pitchFamily="34" charset="0"/>
              </a:rPr>
              <a:t>dysuria</a:t>
            </a:r>
            <a:endParaRPr lang="en-US" sz="2400" dirty="0">
              <a:solidFill>
                <a:prstClr val="black"/>
              </a:solidFill>
              <a:latin typeface="Tahoma" pitchFamily="34" charset="0"/>
              <a:ea typeface="Tahoma" pitchFamily="34" charset="0"/>
              <a:cs typeface="Tahoma" pitchFamily="34" charset="0"/>
            </a:endParaRPr>
          </a:p>
          <a:p>
            <a:pPr>
              <a:lnSpc>
                <a:spcPct val="150000"/>
              </a:lnSpc>
              <a:buFont typeface="Arial" pitchFamily="34" charset="0"/>
              <a:buChar char="•"/>
            </a:pPr>
            <a:r>
              <a:rPr lang="en-US" sz="2400" dirty="0">
                <a:solidFill>
                  <a:prstClr val="black"/>
                </a:solidFill>
                <a:latin typeface="Tahoma" pitchFamily="34" charset="0"/>
                <a:ea typeface="Tahoma" pitchFamily="34" charset="0"/>
                <a:cs typeface="Tahoma" pitchFamily="34" charset="0"/>
              </a:rPr>
              <a:t>dermatitis</a:t>
            </a:r>
          </a:p>
        </p:txBody>
      </p:sp>
      <p:sp>
        <p:nvSpPr>
          <p:cNvPr id="6" name="Rectangle 5"/>
          <p:cNvSpPr/>
          <p:nvPr/>
        </p:nvSpPr>
        <p:spPr>
          <a:xfrm>
            <a:off x="4267200" y="381000"/>
            <a:ext cx="3871766" cy="584775"/>
          </a:xfrm>
          <a:prstGeom prst="rect">
            <a:avLst/>
          </a:prstGeom>
        </p:spPr>
        <p:txBody>
          <a:bodyPr wrap="none">
            <a:spAutoFit/>
          </a:bodyPr>
          <a:lstStyle/>
          <a:p>
            <a:r>
              <a:rPr lang="en-US" sz="3200" b="1" dirty="0" err="1">
                <a:solidFill>
                  <a:srgbClr val="FF0000"/>
                </a:solidFill>
              </a:rPr>
              <a:t>Trichomonas</a:t>
            </a:r>
            <a:r>
              <a:rPr lang="en-US" sz="3200" b="1" dirty="0">
                <a:solidFill>
                  <a:srgbClr val="FF0000"/>
                </a:solidFill>
              </a:rPr>
              <a:t> </a:t>
            </a:r>
            <a:r>
              <a:rPr lang="en-US" sz="3200" b="1" dirty="0" err="1">
                <a:solidFill>
                  <a:srgbClr val="FF0000"/>
                </a:solidFill>
              </a:rPr>
              <a:t>vaginitis</a:t>
            </a:r>
            <a:endParaRPr lang="en-US" sz="3200" b="1" dirty="0">
              <a:solidFill>
                <a:srgbClr val="FF0000"/>
              </a:solidFill>
            </a:endParaRPr>
          </a:p>
        </p:txBody>
      </p:sp>
      <p:sp>
        <p:nvSpPr>
          <p:cNvPr id="7" name="Rectangle 6"/>
          <p:cNvSpPr/>
          <p:nvPr/>
        </p:nvSpPr>
        <p:spPr>
          <a:xfrm>
            <a:off x="381000" y="304800"/>
            <a:ext cx="2255746" cy="584775"/>
          </a:xfrm>
          <a:prstGeom prst="rect">
            <a:avLst/>
          </a:prstGeom>
        </p:spPr>
        <p:txBody>
          <a:bodyPr wrap="none">
            <a:spAutoFit/>
          </a:bodyPr>
          <a:lstStyle/>
          <a:p>
            <a:r>
              <a:rPr lang="en-US" sz="3200" b="1" dirty="0">
                <a:solidFill>
                  <a:srgbClr val="FF0000"/>
                </a:solidFill>
                <a:latin typeface="Tahoma" pitchFamily="34" charset="0"/>
                <a:ea typeface="Tahoma" pitchFamily="34" charset="0"/>
                <a:cs typeface="Tahoma" pitchFamily="34" charset="0"/>
              </a:rPr>
              <a:t>Pathology</a:t>
            </a:r>
            <a:endParaRPr lang="en-US" sz="3200" b="1" dirty="0">
              <a:solidFill>
                <a:srgbClr val="FF0000"/>
              </a:solidFill>
            </a:endParaRPr>
          </a:p>
        </p:txBody>
      </p:sp>
      <p:sp>
        <p:nvSpPr>
          <p:cNvPr id="2" name="Date Placeholder 1"/>
          <p:cNvSpPr>
            <a:spLocks noGrp="1"/>
          </p:cNvSpPr>
          <p:nvPr>
            <p:ph type="dt" sz="half" idx="10"/>
          </p:nvPr>
        </p:nvSpPr>
        <p:spPr/>
        <p:txBody>
          <a:bodyPr/>
          <a:lstStyle/>
          <a:p>
            <a:fld id="{08088749-9E6F-47C8-BD45-957F770F8CA6}" type="datetime1">
              <a:rPr lang="en-US" smtClean="0">
                <a:solidFill>
                  <a:prstClr val="black">
                    <a:tint val="75000"/>
                  </a:prstClr>
                </a:solidFill>
              </a:rPr>
              <a:pPr/>
              <a:t>5/21/2020</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32588409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1066800" y="533400"/>
            <a:ext cx="5664200" cy="762000"/>
          </a:xfrm>
          <a:prstGeom prst="rect">
            <a:avLst/>
          </a:prstGeom>
          <a:noFill/>
          <a:ln w="9525">
            <a:noFill/>
            <a:miter lim="800000"/>
            <a:headEnd/>
            <a:tailEnd/>
          </a:ln>
          <a:effectLst/>
        </p:spPr>
        <p:txBody>
          <a:bodyPr wrap="none">
            <a:spAutoFit/>
          </a:bodyPr>
          <a:lstStyle/>
          <a:p>
            <a:pPr eaLnBrk="0" hangingPunct="0"/>
            <a:r>
              <a:rPr lang="en-US" sz="4400" b="1" dirty="0">
                <a:solidFill>
                  <a:srgbClr val="006600"/>
                </a:solidFill>
                <a:latin typeface="Times New Roman" pitchFamily="18" charset="0"/>
              </a:rPr>
              <a:t>Clinical manifestations</a:t>
            </a:r>
          </a:p>
        </p:txBody>
      </p:sp>
      <p:sp>
        <p:nvSpPr>
          <p:cNvPr id="76803" name="Text Box 3"/>
          <p:cNvSpPr txBox="1">
            <a:spLocks noChangeArrowheads="1"/>
          </p:cNvSpPr>
          <p:nvPr/>
        </p:nvSpPr>
        <p:spPr bwMode="auto">
          <a:xfrm>
            <a:off x="381000" y="1600200"/>
            <a:ext cx="2114550" cy="579438"/>
          </a:xfrm>
          <a:prstGeom prst="rect">
            <a:avLst/>
          </a:prstGeom>
          <a:noFill/>
          <a:ln w="9525">
            <a:noFill/>
            <a:miter lim="800000"/>
            <a:headEnd/>
            <a:tailEnd/>
          </a:ln>
          <a:effectLst/>
        </p:spPr>
        <p:txBody>
          <a:bodyPr wrap="none">
            <a:spAutoFit/>
          </a:bodyPr>
          <a:lstStyle/>
          <a:p>
            <a:pPr eaLnBrk="0" hangingPunct="0"/>
            <a:r>
              <a:rPr lang="en-US" sz="3200" b="1" dirty="0">
                <a:solidFill>
                  <a:prstClr val="black"/>
                </a:solidFill>
                <a:latin typeface="Times New Roman" pitchFamily="18" charset="0"/>
              </a:rPr>
              <a:t>In females:</a:t>
            </a:r>
            <a:endParaRPr lang="en-US" sz="3600" b="1" dirty="0">
              <a:solidFill>
                <a:prstClr val="black"/>
              </a:solidFill>
              <a:latin typeface="Times New Roman" pitchFamily="18" charset="0"/>
            </a:endParaRPr>
          </a:p>
        </p:txBody>
      </p:sp>
      <p:sp>
        <p:nvSpPr>
          <p:cNvPr id="76805" name="Text Box 5"/>
          <p:cNvSpPr txBox="1">
            <a:spLocks noChangeArrowheads="1"/>
          </p:cNvSpPr>
          <p:nvPr/>
        </p:nvSpPr>
        <p:spPr bwMode="auto">
          <a:xfrm>
            <a:off x="228600" y="2286000"/>
            <a:ext cx="8153400" cy="3416320"/>
          </a:xfrm>
          <a:prstGeom prst="rect">
            <a:avLst/>
          </a:prstGeom>
          <a:noFill/>
          <a:ln w="9525">
            <a:noFill/>
            <a:miter lim="800000"/>
            <a:headEnd/>
            <a:tailEnd/>
          </a:ln>
          <a:effectLst/>
        </p:spPr>
        <p:txBody>
          <a:bodyPr>
            <a:spAutoFit/>
          </a:bodyPr>
          <a:lstStyle/>
          <a:p>
            <a:pPr marL="227013" indent="-227013" eaLnBrk="0" hangingPunct="0">
              <a:buFontTx/>
              <a:buChar char="•"/>
            </a:pPr>
            <a:r>
              <a:rPr lang="en-US" sz="2400" dirty="0">
                <a:solidFill>
                  <a:prstClr val="black"/>
                </a:solidFill>
                <a:latin typeface="Tahoma" pitchFamily="34" charset="0"/>
                <a:ea typeface="Tahoma" pitchFamily="34" charset="0"/>
                <a:cs typeface="Tahoma" pitchFamily="34" charset="0"/>
              </a:rPr>
              <a:t>ranges from asymptomatic, to mild or moderate irritation, to extreme </a:t>
            </a:r>
            <a:r>
              <a:rPr lang="en-US" sz="2400" dirty="0" err="1">
                <a:solidFill>
                  <a:prstClr val="black"/>
                </a:solidFill>
                <a:latin typeface="Tahoma" pitchFamily="34" charset="0"/>
                <a:ea typeface="Tahoma" pitchFamily="34" charset="0"/>
                <a:cs typeface="Tahoma" pitchFamily="34" charset="0"/>
              </a:rPr>
              <a:t>vaginitis</a:t>
            </a:r>
            <a:endParaRPr lang="en-US" sz="2400" dirty="0">
              <a:solidFill>
                <a:prstClr val="black"/>
              </a:solidFill>
              <a:latin typeface="Tahoma" pitchFamily="34" charset="0"/>
              <a:ea typeface="Tahoma" pitchFamily="34" charset="0"/>
              <a:cs typeface="Tahoma" pitchFamily="34" charset="0"/>
            </a:endParaRPr>
          </a:p>
          <a:p>
            <a:pPr marL="517525" lvl="1" indent="-176213" eaLnBrk="0" hangingPunct="0">
              <a:buFontTx/>
              <a:buChar char="•"/>
            </a:pPr>
            <a:r>
              <a:rPr lang="en-US" sz="2400" dirty="0">
                <a:solidFill>
                  <a:prstClr val="black"/>
                </a:solidFill>
                <a:latin typeface="Tahoma" pitchFamily="34" charset="0"/>
                <a:ea typeface="Tahoma" pitchFamily="34" charset="0"/>
                <a:cs typeface="Tahoma" pitchFamily="34" charset="0"/>
              </a:rPr>
              <a:t>50-75% abnormal discharge (frothy, yellowish or greenish)</a:t>
            </a:r>
          </a:p>
          <a:p>
            <a:pPr marL="517525" lvl="1" indent="-176213" eaLnBrk="0" hangingPunct="0">
              <a:buFontTx/>
              <a:buChar char="•"/>
            </a:pPr>
            <a:r>
              <a:rPr lang="en-US" sz="2400" dirty="0">
                <a:solidFill>
                  <a:prstClr val="black"/>
                </a:solidFill>
                <a:latin typeface="Tahoma" pitchFamily="34" charset="0"/>
                <a:ea typeface="Tahoma" pitchFamily="34" charset="0"/>
                <a:cs typeface="Tahoma" pitchFamily="34" charset="0"/>
              </a:rPr>
              <a:t>25-50% </a:t>
            </a:r>
            <a:r>
              <a:rPr lang="en-US" sz="2400" dirty="0" err="1">
                <a:solidFill>
                  <a:prstClr val="black"/>
                </a:solidFill>
                <a:latin typeface="Tahoma" pitchFamily="34" charset="0"/>
                <a:ea typeface="Tahoma" pitchFamily="34" charset="0"/>
                <a:cs typeface="Tahoma" pitchFamily="34" charset="0"/>
              </a:rPr>
              <a:t>pruritis</a:t>
            </a:r>
            <a:endParaRPr lang="en-US" sz="2400" dirty="0">
              <a:solidFill>
                <a:prstClr val="black"/>
              </a:solidFill>
              <a:latin typeface="Tahoma" pitchFamily="34" charset="0"/>
              <a:ea typeface="Tahoma" pitchFamily="34" charset="0"/>
              <a:cs typeface="Tahoma" pitchFamily="34" charset="0"/>
            </a:endParaRPr>
          </a:p>
          <a:p>
            <a:pPr marL="517525" lvl="1" indent="-176213" eaLnBrk="0" hangingPunct="0">
              <a:buFontTx/>
              <a:buChar char="•"/>
            </a:pPr>
            <a:r>
              <a:rPr lang="en-US" sz="2400" dirty="0">
                <a:solidFill>
                  <a:prstClr val="black"/>
                </a:solidFill>
                <a:latin typeface="Tahoma" pitchFamily="34" charset="0"/>
                <a:ea typeface="Tahoma" pitchFamily="34" charset="0"/>
                <a:cs typeface="Tahoma" pitchFamily="34" charset="0"/>
              </a:rPr>
              <a:t>50% painful coitus</a:t>
            </a:r>
          </a:p>
          <a:p>
            <a:pPr marL="227013" indent="-227013" eaLnBrk="0" hangingPunct="0">
              <a:buFontTx/>
              <a:buChar char="•"/>
            </a:pPr>
            <a:r>
              <a:rPr lang="en-US" sz="2400" dirty="0">
                <a:solidFill>
                  <a:prstClr val="black"/>
                </a:solidFill>
                <a:latin typeface="Tahoma" pitchFamily="34" charset="0"/>
                <a:ea typeface="Tahoma" pitchFamily="34" charset="0"/>
                <a:cs typeface="Tahoma" pitchFamily="34" charset="0"/>
              </a:rPr>
              <a:t>onset or exacerbation often associated with menstruation or pregnancy</a:t>
            </a:r>
          </a:p>
          <a:p>
            <a:pPr marL="227013" indent="-227013" eaLnBrk="0" hangingPunct="0">
              <a:buFontTx/>
              <a:buChar char="•"/>
            </a:pPr>
            <a:r>
              <a:rPr lang="en-US" sz="2400" dirty="0">
                <a:solidFill>
                  <a:prstClr val="black"/>
                </a:solidFill>
                <a:latin typeface="Tahoma" pitchFamily="34" charset="0"/>
                <a:ea typeface="Tahoma" pitchFamily="34" charset="0"/>
                <a:cs typeface="Tahoma" pitchFamily="34" charset="0"/>
              </a:rPr>
              <a:t>vaginal </a:t>
            </a:r>
            <a:r>
              <a:rPr lang="en-US" sz="2400" dirty="0" err="1">
                <a:solidFill>
                  <a:prstClr val="black"/>
                </a:solidFill>
                <a:latin typeface="Tahoma" pitchFamily="34" charset="0"/>
                <a:ea typeface="Tahoma" pitchFamily="34" charset="0"/>
                <a:cs typeface="Tahoma" pitchFamily="34" charset="0"/>
              </a:rPr>
              <a:t>erythema</a:t>
            </a:r>
            <a:r>
              <a:rPr lang="en-US" sz="2400" dirty="0">
                <a:solidFill>
                  <a:prstClr val="black"/>
                </a:solidFill>
                <a:latin typeface="Tahoma" pitchFamily="34" charset="0"/>
                <a:ea typeface="Tahoma" pitchFamily="34" charset="0"/>
                <a:cs typeface="Tahoma" pitchFamily="34" charset="0"/>
              </a:rPr>
              <a:t>, ‘strawberry cervix’ (~2%)</a:t>
            </a:r>
          </a:p>
        </p:txBody>
      </p:sp>
      <p:sp>
        <p:nvSpPr>
          <p:cNvPr id="2" name="Date Placeholder 1"/>
          <p:cNvSpPr>
            <a:spLocks noGrp="1"/>
          </p:cNvSpPr>
          <p:nvPr>
            <p:ph type="dt" sz="half" idx="10"/>
          </p:nvPr>
        </p:nvSpPr>
        <p:spPr/>
        <p:txBody>
          <a:bodyPr/>
          <a:lstStyle/>
          <a:p>
            <a:fld id="{17AEE5B3-D749-45E6-B6DB-A8BE93735AE8}" type="datetime1">
              <a:rPr lang="en-US" smtClean="0">
                <a:solidFill>
                  <a:prstClr val="black">
                    <a:tint val="75000"/>
                  </a:prstClr>
                </a:solidFill>
              </a:rPr>
              <a:pPr/>
              <a:t>5/21/2020</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val="25919098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838200" y="838200"/>
            <a:ext cx="5664200" cy="762000"/>
          </a:xfrm>
          <a:prstGeom prst="rect">
            <a:avLst/>
          </a:prstGeom>
          <a:noFill/>
          <a:ln w="9525">
            <a:noFill/>
            <a:miter lim="800000"/>
            <a:headEnd/>
            <a:tailEnd/>
          </a:ln>
          <a:effectLst/>
        </p:spPr>
        <p:txBody>
          <a:bodyPr wrap="none">
            <a:spAutoFit/>
          </a:bodyPr>
          <a:lstStyle/>
          <a:p>
            <a:pPr eaLnBrk="0" hangingPunct="0"/>
            <a:r>
              <a:rPr lang="en-US" sz="4400" b="1" dirty="0">
                <a:solidFill>
                  <a:srgbClr val="006600"/>
                </a:solidFill>
                <a:latin typeface="Times New Roman" pitchFamily="18" charset="0"/>
              </a:rPr>
              <a:t>Clinical manifestations</a:t>
            </a:r>
          </a:p>
        </p:txBody>
      </p:sp>
      <p:sp>
        <p:nvSpPr>
          <p:cNvPr id="76804" name="Text Box 4"/>
          <p:cNvSpPr txBox="1">
            <a:spLocks noChangeArrowheads="1"/>
          </p:cNvSpPr>
          <p:nvPr/>
        </p:nvSpPr>
        <p:spPr bwMode="auto">
          <a:xfrm>
            <a:off x="685800" y="1676400"/>
            <a:ext cx="1798638" cy="579438"/>
          </a:xfrm>
          <a:prstGeom prst="rect">
            <a:avLst/>
          </a:prstGeom>
          <a:noFill/>
          <a:ln w="9525">
            <a:noFill/>
            <a:miter lim="800000"/>
            <a:headEnd/>
            <a:tailEnd/>
          </a:ln>
          <a:effectLst/>
        </p:spPr>
        <p:txBody>
          <a:bodyPr wrap="none">
            <a:spAutoFit/>
          </a:bodyPr>
          <a:lstStyle/>
          <a:p>
            <a:pPr eaLnBrk="0" hangingPunct="0"/>
            <a:r>
              <a:rPr lang="en-US" sz="3200" b="1" dirty="0">
                <a:solidFill>
                  <a:prstClr val="black"/>
                </a:solidFill>
                <a:latin typeface="Times New Roman" pitchFamily="18" charset="0"/>
              </a:rPr>
              <a:t>In males:</a:t>
            </a:r>
            <a:endParaRPr lang="en-US" sz="3600" b="1" dirty="0">
              <a:solidFill>
                <a:prstClr val="black"/>
              </a:solidFill>
              <a:latin typeface="Times New Roman" pitchFamily="18" charset="0"/>
            </a:endParaRPr>
          </a:p>
        </p:txBody>
      </p:sp>
      <p:sp>
        <p:nvSpPr>
          <p:cNvPr id="76806" name="Text Box 6"/>
          <p:cNvSpPr txBox="1">
            <a:spLocks noChangeArrowheads="1"/>
          </p:cNvSpPr>
          <p:nvPr/>
        </p:nvSpPr>
        <p:spPr bwMode="auto">
          <a:xfrm>
            <a:off x="685800" y="2590800"/>
            <a:ext cx="6629400" cy="1373187"/>
          </a:xfrm>
          <a:prstGeom prst="rect">
            <a:avLst/>
          </a:prstGeom>
          <a:noFill/>
          <a:ln w="9525">
            <a:noFill/>
            <a:miter lim="800000"/>
            <a:headEnd/>
            <a:tailEnd/>
          </a:ln>
          <a:effectLst/>
        </p:spPr>
        <p:txBody>
          <a:bodyPr>
            <a:spAutoFit/>
          </a:bodyPr>
          <a:lstStyle/>
          <a:p>
            <a:pPr marL="227013" indent="-227013" eaLnBrk="0" hangingPunct="0">
              <a:buFontTx/>
              <a:buChar char="•"/>
            </a:pPr>
            <a:r>
              <a:rPr lang="en-US" sz="2800" dirty="0">
                <a:solidFill>
                  <a:prstClr val="black"/>
                </a:solidFill>
                <a:latin typeface="Tahoma" pitchFamily="34" charset="0"/>
                <a:ea typeface="Tahoma" pitchFamily="34" charset="0"/>
                <a:cs typeface="Tahoma" pitchFamily="34" charset="0"/>
              </a:rPr>
              <a:t>50-90% are asymptomatic</a:t>
            </a:r>
          </a:p>
          <a:p>
            <a:pPr marL="227013" indent="-227013" eaLnBrk="0" hangingPunct="0">
              <a:buFontTx/>
              <a:buChar char="•"/>
            </a:pPr>
            <a:r>
              <a:rPr lang="en-US" sz="2800" dirty="0">
                <a:solidFill>
                  <a:prstClr val="black"/>
                </a:solidFill>
                <a:latin typeface="Tahoma" pitchFamily="34" charset="0"/>
                <a:ea typeface="Tahoma" pitchFamily="34" charset="0"/>
                <a:cs typeface="Tahoma" pitchFamily="34" charset="0"/>
              </a:rPr>
              <a:t>Mild </a:t>
            </a:r>
            <a:r>
              <a:rPr lang="en-US" sz="2800" dirty="0" err="1">
                <a:solidFill>
                  <a:prstClr val="black"/>
                </a:solidFill>
                <a:latin typeface="Tahoma" pitchFamily="34" charset="0"/>
                <a:ea typeface="Tahoma" pitchFamily="34" charset="0"/>
                <a:cs typeface="Tahoma" pitchFamily="34" charset="0"/>
              </a:rPr>
              <a:t>dysuria</a:t>
            </a:r>
            <a:r>
              <a:rPr lang="en-US" sz="2800" dirty="0">
                <a:solidFill>
                  <a:prstClr val="black"/>
                </a:solidFill>
                <a:latin typeface="Tahoma" pitchFamily="34" charset="0"/>
                <a:ea typeface="Tahoma" pitchFamily="34" charset="0"/>
                <a:cs typeface="Tahoma" pitchFamily="34" charset="0"/>
              </a:rPr>
              <a:t> or </a:t>
            </a:r>
            <a:r>
              <a:rPr lang="en-US" sz="2800" dirty="0" err="1">
                <a:solidFill>
                  <a:prstClr val="black"/>
                </a:solidFill>
                <a:latin typeface="Tahoma" pitchFamily="34" charset="0"/>
                <a:ea typeface="Tahoma" pitchFamily="34" charset="0"/>
                <a:cs typeface="Tahoma" pitchFamily="34" charset="0"/>
              </a:rPr>
              <a:t>pruritus</a:t>
            </a:r>
            <a:endParaRPr lang="en-US" sz="2800" dirty="0">
              <a:solidFill>
                <a:prstClr val="black"/>
              </a:solidFill>
              <a:latin typeface="Tahoma" pitchFamily="34" charset="0"/>
              <a:ea typeface="Tahoma" pitchFamily="34" charset="0"/>
              <a:cs typeface="Tahoma" pitchFamily="34" charset="0"/>
            </a:endParaRPr>
          </a:p>
          <a:p>
            <a:pPr marL="227013" indent="-227013" eaLnBrk="0" hangingPunct="0">
              <a:buFontTx/>
              <a:buChar char="•"/>
            </a:pPr>
            <a:r>
              <a:rPr lang="en-US" sz="2800" dirty="0">
                <a:solidFill>
                  <a:prstClr val="black"/>
                </a:solidFill>
                <a:latin typeface="Tahoma" pitchFamily="34" charset="0"/>
                <a:ea typeface="Tahoma" pitchFamily="34" charset="0"/>
                <a:cs typeface="Tahoma" pitchFamily="34" charset="0"/>
              </a:rPr>
              <a:t>Minor urethral discharge</a:t>
            </a:r>
          </a:p>
        </p:txBody>
      </p:sp>
      <p:sp>
        <p:nvSpPr>
          <p:cNvPr id="2" name="Date Placeholder 1"/>
          <p:cNvSpPr>
            <a:spLocks noGrp="1"/>
          </p:cNvSpPr>
          <p:nvPr>
            <p:ph type="dt" sz="half" idx="10"/>
          </p:nvPr>
        </p:nvSpPr>
        <p:spPr/>
        <p:txBody>
          <a:bodyPr/>
          <a:lstStyle/>
          <a:p>
            <a:fld id="{C9DE6E72-642F-4932-BFB0-F79F7B2EDA02}" type="datetime1">
              <a:rPr lang="en-US" smtClean="0">
                <a:solidFill>
                  <a:prstClr val="black">
                    <a:tint val="75000"/>
                  </a:prstClr>
                </a:solidFill>
              </a:rPr>
              <a:pPr/>
              <a:t>5/21/2020</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val="38377695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US"/>
              <a:t>Laboratory diagnosis</a:t>
            </a:r>
          </a:p>
        </p:txBody>
      </p:sp>
      <p:sp>
        <p:nvSpPr>
          <p:cNvPr id="169987" name="Rectangle 3"/>
          <p:cNvSpPr>
            <a:spLocks noGrp="1" noChangeArrowheads="1"/>
          </p:cNvSpPr>
          <p:nvPr>
            <p:ph type="body" idx="1"/>
          </p:nvPr>
        </p:nvSpPr>
        <p:spPr/>
        <p:txBody>
          <a:bodyPr/>
          <a:lstStyle/>
          <a:p>
            <a:pPr>
              <a:lnSpc>
                <a:spcPct val="90000"/>
              </a:lnSpc>
            </a:pPr>
            <a:r>
              <a:rPr lang="en-US" dirty="0"/>
              <a:t>Finding the </a:t>
            </a:r>
            <a:r>
              <a:rPr lang="en-US" dirty="0" err="1"/>
              <a:t>trophozoit</a:t>
            </a:r>
            <a:r>
              <a:rPr lang="en-US" dirty="0"/>
              <a:t> in  smear of vaginal or </a:t>
            </a:r>
            <a:r>
              <a:rPr lang="en-US" dirty="0" err="1"/>
              <a:t>uretheral</a:t>
            </a:r>
            <a:r>
              <a:rPr lang="en-US" dirty="0"/>
              <a:t> discharge</a:t>
            </a:r>
          </a:p>
          <a:p>
            <a:pPr lvl="1">
              <a:lnSpc>
                <a:spcPct val="90000"/>
              </a:lnSpc>
            </a:pPr>
            <a:r>
              <a:rPr lang="en-US" dirty="0">
                <a:solidFill>
                  <a:schemeClr val="accent1"/>
                </a:solidFill>
              </a:rPr>
              <a:t>Wet mount</a:t>
            </a:r>
          </a:p>
          <a:p>
            <a:pPr lvl="1">
              <a:lnSpc>
                <a:spcPct val="90000"/>
              </a:lnSpc>
            </a:pPr>
            <a:r>
              <a:rPr lang="en-US" dirty="0" err="1">
                <a:solidFill>
                  <a:schemeClr val="accent1"/>
                </a:solidFill>
              </a:rPr>
              <a:t>Giemsa</a:t>
            </a:r>
            <a:r>
              <a:rPr lang="en-US" dirty="0">
                <a:solidFill>
                  <a:schemeClr val="accent1"/>
                </a:solidFill>
              </a:rPr>
              <a:t>/field stained</a:t>
            </a:r>
          </a:p>
          <a:p>
            <a:pPr lvl="1">
              <a:lnSpc>
                <a:spcPct val="90000"/>
              </a:lnSpc>
            </a:pPr>
            <a:r>
              <a:rPr lang="en-US" dirty="0" err="1">
                <a:solidFill>
                  <a:schemeClr val="accent1"/>
                </a:solidFill>
              </a:rPr>
              <a:t>Acridine</a:t>
            </a:r>
            <a:r>
              <a:rPr lang="en-US" dirty="0">
                <a:solidFill>
                  <a:schemeClr val="accent1"/>
                </a:solidFill>
              </a:rPr>
              <a:t> orange stained</a:t>
            </a:r>
          </a:p>
          <a:p>
            <a:pPr>
              <a:lnSpc>
                <a:spcPct val="90000"/>
              </a:lnSpc>
            </a:pPr>
            <a:r>
              <a:rPr lang="en-US" dirty="0"/>
              <a:t>Occasionally in urine sediment of men and women</a:t>
            </a:r>
          </a:p>
          <a:p>
            <a:pPr>
              <a:lnSpc>
                <a:spcPct val="90000"/>
              </a:lnSpc>
            </a:pPr>
            <a:r>
              <a:rPr lang="en-US" dirty="0"/>
              <a:t>in vitro culture in Diamond's medium</a:t>
            </a:r>
          </a:p>
          <a:p>
            <a:pPr>
              <a:lnSpc>
                <a:spcPct val="90000"/>
              </a:lnSpc>
            </a:pPr>
            <a:endParaRPr lang="en-US" dirty="0"/>
          </a:p>
        </p:txBody>
      </p:sp>
      <p:sp>
        <p:nvSpPr>
          <p:cNvPr id="2" name="Date Placeholder 1"/>
          <p:cNvSpPr>
            <a:spLocks noGrp="1"/>
          </p:cNvSpPr>
          <p:nvPr>
            <p:ph type="dt" sz="half" idx="10"/>
          </p:nvPr>
        </p:nvSpPr>
        <p:spPr/>
        <p:txBody>
          <a:bodyPr/>
          <a:lstStyle/>
          <a:p>
            <a:fld id="{95D45E5D-BC2F-47DD-8175-04EB58C26125}" type="datetime1">
              <a:rPr lang="en-US" smtClean="0">
                <a:solidFill>
                  <a:prstClr val="black">
                    <a:tint val="75000"/>
                  </a:prstClr>
                </a:solidFill>
              </a:rPr>
              <a:pPr/>
              <a:t>5/21/2020</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val="5447426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274638"/>
            <a:ext cx="8229600" cy="381000"/>
          </a:xfrm>
        </p:spPr>
        <p:txBody>
          <a:bodyPr>
            <a:normAutofit fontScale="90000"/>
          </a:bodyPr>
          <a:lstStyle/>
          <a:p>
            <a:pPr algn="l"/>
            <a:r>
              <a:rPr lang="en-US" sz="2400" b="1" i="1"/>
              <a:t>Morphology</a:t>
            </a:r>
            <a:r>
              <a:rPr lang="en-US" sz="2400" b="1"/>
              <a:t>:</a:t>
            </a:r>
            <a:r>
              <a:rPr lang="en-US" sz="2400"/>
              <a:t> Has trophozoite stage only</a:t>
            </a:r>
          </a:p>
        </p:txBody>
      </p:sp>
      <p:sp>
        <p:nvSpPr>
          <p:cNvPr id="171011" name="Rectangle 3"/>
          <p:cNvSpPr>
            <a:spLocks noGrp="1" noChangeArrowheads="1"/>
          </p:cNvSpPr>
          <p:nvPr>
            <p:ph type="body" sz="half" idx="1"/>
          </p:nvPr>
        </p:nvSpPr>
        <p:spPr>
          <a:xfrm>
            <a:off x="685800" y="1219200"/>
            <a:ext cx="5334000" cy="4876800"/>
          </a:xfrm>
        </p:spPr>
        <p:txBody>
          <a:bodyPr>
            <a:normAutofit fontScale="92500" lnSpcReduction="10000"/>
          </a:bodyPr>
          <a:lstStyle/>
          <a:p>
            <a:pPr>
              <a:lnSpc>
                <a:spcPct val="90000"/>
              </a:lnSpc>
              <a:buFontTx/>
              <a:buNone/>
            </a:pPr>
            <a:r>
              <a:rPr lang="en-US" sz="2000" b="1" i="1" dirty="0" err="1"/>
              <a:t>Trophozoite</a:t>
            </a:r>
            <a:endParaRPr lang="en-US" sz="2000" dirty="0"/>
          </a:p>
          <a:p>
            <a:pPr>
              <a:lnSpc>
                <a:spcPct val="90000"/>
              </a:lnSpc>
            </a:pPr>
            <a:r>
              <a:rPr lang="en-US" sz="2400" dirty="0">
                <a:latin typeface="Tahoma" pitchFamily="34" charset="0"/>
                <a:ea typeface="Tahoma" pitchFamily="34" charset="0"/>
                <a:cs typeface="Tahoma" pitchFamily="34" charset="0"/>
              </a:rPr>
              <a:t>Size </a:t>
            </a:r>
            <a:r>
              <a:rPr lang="en-US" sz="2400" dirty="0">
                <a:solidFill>
                  <a:schemeClr val="accent2"/>
                </a:solidFill>
                <a:latin typeface="Tahoma" pitchFamily="34" charset="0"/>
                <a:ea typeface="Tahoma" pitchFamily="34" charset="0"/>
                <a:cs typeface="Tahoma" pitchFamily="34" charset="0"/>
              </a:rPr>
              <a:t>15-25</a:t>
            </a:r>
            <a:r>
              <a:rPr lang="en-US" sz="2400" dirty="0">
                <a:latin typeface="Tahoma" pitchFamily="34" charset="0"/>
                <a:ea typeface="Tahoma" pitchFamily="34" charset="0"/>
                <a:cs typeface="Tahoma" pitchFamily="34" charset="0"/>
              </a:rPr>
              <a:t> by 5-12</a:t>
            </a:r>
            <a:r>
              <a:rPr lang="en-US" sz="2400" dirty="0">
                <a:latin typeface="Tahoma" pitchFamily="34" charset="0"/>
                <a:ea typeface="Tahoma" pitchFamily="34" charset="0"/>
                <a:cs typeface="Tahoma" pitchFamily="34" charset="0"/>
                <a:sym typeface="Symbol" pitchFamily="18" charset="2"/>
              </a:rPr>
              <a:t></a:t>
            </a:r>
            <a:r>
              <a:rPr lang="en-US" sz="2400" dirty="0">
                <a:latin typeface="Tahoma" pitchFamily="34" charset="0"/>
                <a:ea typeface="Tahoma" pitchFamily="34" charset="0"/>
                <a:cs typeface="Tahoma" pitchFamily="34" charset="0"/>
              </a:rPr>
              <a:t>m, is the largest </a:t>
            </a:r>
            <a:r>
              <a:rPr lang="en-US" sz="2400" i="1" dirty="0" err="1">
                <a:latin typeface="Tahoma" pitchFamily="34" charset="0"/>
                <a:ea typeface="Tahoma" pitchFamily="34" charset="0"/>
                <a:cs typeface="Tahoma" pitchFamily="34" charset="0"/>
              </a:rPr>
              <a:t>Trichomonas</a:t>
            </a:r>
            <a:r>
              <a:rPr lang="en-US" sz="2400" dirty="0">
                <a:latin typeface="Tahoma" pitchFamily="34" charset="0"/>
                <a:ea typeface="Tahoma" pitchFamily="34" charset="0"/>
                <a:cs typeface="Tahoma" pitchFamily="34" charset="0"/>
              </a:rPr>
              <a:t>.</a:t>
            </a:r>
          </a:p>
          <a:p>
            <a:pPr>
              <a:lnSpc>
                <a:spcPct val="90000"/>
              </a:lnSpc>
            </a:pPr>
            <a:r>
              <a:rPr lang="en-US" sz="2400" dirty="0">
                <a:latin typeface="Tahoma" pitchFamily="34" charset="0"/>
                <a:ea typeface="Tahoma" pitchFamily="34" charset="0"/>
                <a:cs typeface="Tahoma" pitchFamily="34" charset="0"/>
              </a:rPr>
              <a:t>Shape: </a:t>
            </a:r>
            <a:r>
              <a:rPr lang="en-US" sz="2400" dirty="0" err="1">
                <a:solidFill>
                  <a:schemeClr val="accent2"/>
                </a:solidFill>
                <a:latin typeface="Tahoma" pitchFamily="34" charset="0"/>
                <a:ea typeface="Tahoma" pitchFamily="34" charset="0"/>
                <a:cs typeface="Tahoma" pitchFamily="34" charset="0"/>
              </a:rPr>
              <a:t>pyriform</a:t>
            </a:r>
            <a:endParaRPr lang="en-US" sz="2400" dirty="0">
              <a:solidFill>
                <a:schemeClr val="accent2"/>
              </a:solidFill>
              <a:latin typeface="Tahoma" pitchFamily="34" charset="0"/>
              <a:ea typeface="Tahoma" pitchFamily="34" charset="0"/>
              <a:cs typeface="Tahoma" pitchFamily="34" charset="0"/>
            </a:endParaRPr>
          </a:p>
          <a:p>
            <a:pPr>
              <a:lnSpc>
                <a:spcPct val="90000"/>
              </a:lnSpc>
            </a:pPr>
            <a:r>
              <a:rPr lang="en-US" sz="2400" dirty="0">
                <a:latin typeface="Tahoma" pitchFamily="34" charset="0"/>
                <a:ea typeface="Tahoma" pitchFamily="34" charset="0"/>
                <a:cs typeface="Tahoma" pitchFamily="34" charset="0"/>
              </a:rPr>
              <a:t>Motility: </a:t>
            </a:r>
            <a:r>
              <a:rPr lang="en-US" sz="2400" dirty="0">
                <a:solidFill>
                  <a:schemeClr val="accent2"/>
                </a:solidFill>
                <a:latin typeface="Tahoma" pitchFamily="34" charset="0"/>
                <a:ea typeface="Tahoma" pitchFamily="34" charset="0"/>
                <a:cs typeface="Tahoma" pitchFamily="34" charset="0"/>
              </a:rPr>
              <a:t>Jerky (on-spot), non-directional motility</a:t>
            </a:r>
            <a:r>
              <a:rPr lang="en-US" sz="2400" dirty="0">
                <a:latin typeface="Tahoma" pitchFamily="34" charset="0"/>
                <a:ea typeface="Tahoma" pitchFamily="34" charset="0"/>
                <a:cs typeface="Tahoma" pitchFamily="34" charset="0"/>
              </a:rPr>
              <a:t> .</a:t>
            </a:r>
          </a:p>
          <a:p>
            <a:pPr>
              <a:lnSpc>
                <a:spcPct val="90000"/>
              </a:lnSpc>
            </a:pPr>
            <a:r>
              <a:rPr lang="en-US" sz="2400" dirty="0">
                <a:latin typeface="Tahoma" pitchFamily="34" charset="0"/>
                <a:ea typeface="Tahoma" pitchFamily="34" charset="0"/>
                <a:cs typeface="Tahoma" pitchFamily="34" charset="0"/>
              </a:rPr>
              <a:t>undulating membrane :</a:t>
            </a:r>
            <a:r>
              <a:rPr lang="en-US" sz="2400" dirty="0">
                <a:solidFill>
                  <a:schemeClr val="accent2"/>
                </a:solidFill>
                <a:latin typeface="Tahoma" pitchFamily="34" charset="0"/>
                <a:ea typeface="Tahoma" pitchFamily="34" charset="0"/>
                <a:cs typeface="Tahoma" pitchFamily="34" charset="0"/>
              </a:rPr>
              <a:t>Short extending along two third of the body.</a:t>
            </a:r>
          </a:p>
          <a:p>
            <a:pPr>
              <a:lnSpc>
                <a:spcPct val="90000"/>
              </a:lnSpc>
            </a:pPr>
            <a:r>
              <a:rPr lang="en-US" sz="2400" dirty="0">
                <a:solidFill>
                  <a:srgbClr val="FF0000"/>
                </a:solidFill>
                <a:latin typeface="Tahoma" pitchFamily="34" charset="0"/>
                <a:ea typeface="Tahoma" pitchFamily="34" charset="0"/>
                <a:cs typeface="Tahoma" pitchFamily="34" charset="0"/>
              </a:rPr>
              <a:t>In </a:t>
            </a:r>
            <a:r>
              <a:rPr lang="en-US" sz="2400" dirty="0" err="1">
                <a:solidFill>
                  <a:srgbClr val="FF0000"/>
                </a:solidFill>
                <a:latin typeface="Tahoma" pitchFamily="34" charset="0"/>
                <a:ea typeface="Tahoma" pitchFamily="34" charset="0"/>
                <a:cs typeface="Tahoma" pitchFamily="34" charset="0"/>
              </a:rPr>
              <a:t>Giemsa</a:t>
            </a:r>
            <a:r>
              <a:rPr lang="en-US" sz="2400" dirty="0">
                <a:solidFill>
                  <a:srgbClr val="FF0000"/>
                </a:solidFill>
                <a:latin typeface="Tahoma" pitchFamily="34" charset="0"/>
                <a:ea typeface="Tahoma" pitchFamily="34" charset="0"/>
                <a:cs typeface="Tahoma" pitchFamily="34" charset="0"/>
              </a:rPr>
              <a:t>/field stain</a:t>
            </a:r>
            <a:r>
              <a:rPr lang="en-US" sz="2400" dirty="0">
                <a:latin typeface="Tahoma" pitchFamily="34" charset="0"/>
                <a:ea typeface="Tahoma" pitchFamily="34" charset="0"/>
                <a:cs typeface="Tahoma" pitchFamily="34" charset="0"/>
              </a:rPr>
              <a:t>    </a:t>
            </a:r>
          </a:p>
          <a:p>
            <a:pPr>
              <a:lnSpc>
                <a:spcPct val="90000"/>
              </a:lnSpc>
            </a:pPr>
            <a:r>
              <a:rPr lang="en-US" sz="2400" dirty="0">
                <a:latin typeface="Tahoma" pitchFamily="34" charset="0"/>
                <a:ea typeface="Tahoma" pitchFamily="34" charset="0"/>
                <a:cs typeface="Tahoma" pitchFamily="34" charset="0"/>
              </a:rPr>
              <a:t> Nucleus: Single </a:t>
            </a:r>
          </a:p>
          <a:p>
            <a:pPr>
              <a:lnSpc>
                <a:spcPct val="90000"/>
              </a:lnSpc>
            </a:pPr>
            <a:r>
              <a:rPr lang="en-US" sz="2400" dirty="0">
                <a:latin typeface="Tahoma" pitchFamily="34" charset="0"/>
                <a:ea typeface="Tahoma" pitchFamily="34" charset="0"/>
                <a:cs typeface="Tahoma" pitchFamily="34" charset="0"/>
              </a:rPr>
              <a:t>Flagella: 3-5 anterior free flagella </a:t>
            </a:r>
          </a:p>
          <a:p>
            <a:pPr>
              <a:lnSpc>
                <a:spcPct val="90000"/>
              </a:lnSpc>
            </a:pPr>
            <a:r>
              <a:rPr lang="en-US" sz="2400" dirty="0" err="1">
                <a:latin typeface="Tahoma" pitchFamily="34" charset="0"/>
                <a:ea typeface="Tahoma" pitchFamily="34" charset="0"/>
                <a:cs typeface="Tahoma" pitchFamily="34" charset="0"/>
              </a:rPr>
              <a:t>Axostyle</a:t>
            </a:r>
            <a:r>
              <a:rPr lang="en-US" sz="2400" dirty="0">
                <a:latin typeface="Tahoma" pitchFamily="34" charset="0"/>
                <a:ea typeface="Tahoma" pitchFamily="34" charset="0"/>
                <a:cs typeface="Tahoma" pitchFamily="34" charset="0"/>
              </a:rPr>
              <a:t>- extends beyond the body</a:t>
            </a:r>
          </a:p>
          <a:p>
            <a:pPr>
              <a:lnSpc>
                <a:spcPct val="90000"/>
              </a:lnSpc>
            </a:pPr>
            <a:r>
              <a:rPr lang="en-US" sz="2400" dirty="0" err="1">
                <a:latin typeface="Tahoma" pitchFamily="34" charset="0"/>
                <a:ea typeface="Tahoma" pitchFamily="34" charset="0"/>
                <a:cs typeface="Tahoma" pitchFamily="34" charset="0"/>
              </a:rPr>
              <a:t>U.m</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bordred</a:t>
            </a:r>
            <a:r>
              <a:rPr lang="en-US" sz="2400" dirty="0">
                <a:latin typeface="Tahoma" pitchFamily="34" charset="0"/>
                <a:ea typeface="Tahoma" pitchFamily="34" charset="0"/>
                <a:cs typeface="Tahoma" pitchFamily="34" charset="0"/>
              </a:rPr>
              <a:t> by flagella</a:t>
            </a:r>
          </a:p>
          <a:p>
            <a:pPr>
              <a:lnSpc>
                <a:spcPct val="90000"/>
              </a:lnSpc>
            </a:pPr>
            <a:r>
              <a:rPr lang="en-US" sz="2400" dirty="0">
                <a:solidFill>
                  <a:srgbClr val="CC0000"/>
                </a:solidFill>
                <a:latin typeface="Tahoma" pitchFamily="34" charset="0"/>
                <a:ea typeface="Tahoma" pitchFamily="34" charset="0"/>
                <a:cs typeface="Tahoma" pitchFamily="34" charset="0"/>
              </a:rPr>
              <a:t>In </a:t>
            </a:r>
            <a:r>
              <a:rPr lang="en-US" sz="2400" dirty="0" err="1">
                <a:solidFill>
                  <a:srgbClr val="CC0000"/>
                </a:solidFill>
                <a:latin typeface="Tahoma" pitchFamily="34" charset="0"/>
                <a:ea typeface="Tahoma" pitchFamily="34" charset="0"/>
                <a:cs typeface="Tahoma" pitchFamily="34" charset="0"/>
              </a:rPr>
              <a:t>acridne</a:t>
            </a:r>
            <a:r>
              <a:rPr lang="en-US" sz="2400" dirty="0">
                <a:solidFill>
                  <a:srgbClr val="CC0000"/>
                </a:solidFill>
                <a:latin typeface="Tahoma" pitchFamily="34" charset="0"/>
                <a:ea typeface="Tahoma" pitchFamily="34" charset="0"/>
                <a:cs typeface="Tahoma" pitchFamily="34" charset="0"/>
              </a:rPr>
              <a:t> orange</a:t>
            </a:r>
            <a:r>
              <a:rPr lang="en-US" sz="2400" dirty="0">
                <a:latin typeface="Tahoma" pitchFamily="34" charset="0"/>
                <a:ea typeface="Tahoma" pitchFamily="34" charset="0"/>
                <a:cs typeface="Tahoma" pitchFamily="34" charset="0"/>
              </a:rPr>
              <a:t>: flagellates fluoresce orange among green pus cell </a:t>
            </a:r>
          </a:p>
        </p:txBody>
      </p:sp>
      <p:pic>
        <p:nvPicPr>
          <p:cNvPr id="171012" name="Picture 4" descr="tvag_l"/>
          <p:cNvPicPr>
            <a:picLocks noGrp="1" noChangeAspect="1" noChangeArrowheads="1"/>
          </p:cNvPicPr>
          <p:nvPr>
            <p:ph type="body" sz="half" idx="2"/>
          </p:nvPr>
        </p:nvPicPr>
        <p:blipFill>
          <a:blip r:embed="rId2"/>
          <a:srcRect/>
          <a:stretch>
            <a:fillRect/>
          </a:stretch>
        </p:blipFill>
        <p:spPr>
          <a:xfrm>
            <a:off x="6400800" y="381000"/>
            <a:ext cx="2284413" cy="3200400"/>
          </a:xfrm>
          <a:noFill/>
          <a:ln/>
        </p:spPr>
      </p:pic>
      <p:pic>
        <p:nvPicPr>
          <p:cNvPr id="171013" name="Picture 5" descr="010"/>
          <p:cNvPicPr>
            <a:picLocks noChangeAspect="1" noChangeArrowheads="1"/>
          </p:cNvPicPr>
          <p:nvPr/>
        </p:nvPicPr>
        <p:blipFill>
          <a:blip r:embed="rId3">
            <a:lum contrast="18000"/>
          </a:blip>
          <a:srcRect/>
          <a:stretch>
            <a:fillRect/>
          </a:stretch>
        </p:blipFill>
        <p:spPr bwMode="auto">
          <a:xfrm>
            <a:off x="6477000" y="3581400"/>
            <a:ext cx="2005013" cy="3124200"/>
          </a:xfrm>
          <a:prstGeom prst="rect">
            <a:avLst/>
          </a:prstGeom>
          <a:noFill/>
        </p:spPr>
      </p:pic>
      <p:sp>
        <p:nvSpPr>
          <p:cNvPr id="2" name="Date Placeholder 1"/>
          <p:cNvSpPr>
            <a:spLocks noGrp="1"/>
          </p:cNvSpPr>
          <p:nvPr>
            <p:ph type="dt" sz="half" idx="10"/>
          </p:nvPr>
        </p:nvSpPr>
        <p:spPr/>
        <p:txBody>
          <a:bodyPr/>
          <a:lstStyle/>
          <a:p>
            <a:fld id="{EAA51045-DCBC-4ECB-A888-25DED7F3C3FC}" type="datetime1">
              <a:rPr lang="en-US" smtClean="0">
                <a:solidFill>
                  <a:prstClr val="black">
                    <a:tint val="75000"/>
                  </a:prstClr>
                </a:solidFill>
              </a:rPr>
              <a:pPr/>
              <a:t>5/21/2020</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tint val="75000"/>
                  </a:prstClr>
                </a:solidFill>
              </a:rPr>
              <a:pPr/>
              <a:t>58</a:t>
            </a:fld>
            <a:endParaRPr lang="en-US">
              <a:solidFill>
                <a:prstClr val="black">
                  <a:tint val="75000"/>
                </a:prstClr>
              </a:solidFill>
            </a:endParaRPr>
          </a:p>
        </p:txBody>
      </p:sp>
    </p:spTree>
    <p:extLst>
      <p:ext uri="{BB962C8B-B14F-4D97-AF65-F5344CB8AC3E}">
        <p14:creationId xmlns:p14="http://schemas.microsoft.com/office/powerpoint/2010/main" val="26640260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xt Box 3"/>
          <p:cNvSpPr txBox="1">
            <a:spLocks noChangeArrowheads="1"/>
          </p:cNvSpPr>
          <p:nvPr/>
        </p:nvSpPr>
        <p:spPr bwMode="auto">
          <a:xfrm>
            <a:off x="914400" y="3810000"/>
            <a:ext cx="4114800" cy="1446550"/>
          </a:xfrm>
          <a:prstGeom prst="rect">
            <a:avLst/>
          </a:prstGeom>
          <a:noFill/>
          <a:ln w="28575">
            <a:solidFill>
              <a:srgbClr val="000066"/>
            </a:solidFill>
            <a:miter lim="800000"/>
            <a:headEnd/>
            <a:tailEnd/>
          </a:ln>
          <a:effectLst/>
        </p:spPr>
        <p:txBody>
          <a:bodyPr wrap="square">
            <a:spAutoFit/>
          </a:bodyPr>
          <a:lstStyle/>
          <a:p>
            <a:pPr marL="227013" indent="-227013" eaLnBrk="0" hangingPunct="0"/>
            <a:r>
              <a:rPr lang="en-US" sz="3200" b="1">
                <a:solidFill>
                  <a:srgbClr val="CC0000"/>
                </a:solidFill>
                <a:latin typeface="Times New Roman" pitchFamily="18" charset="0"/>
              </a:rPr>
              <a:t>PREVENTION</a:t>
            </a:r>
          </a:p>
          <a:p>
            <a:pPr marL="227013" indent="-227013" eaLnBrk="0" hangingPunct="0">
              <a:buFontTx/>
              <a:buChar char="•"/>
            </a:pPr>
            <a:r>
              <a:rPr lang="en-US" sz="2800" b="1">
                <a:solidFill>
                  <a:srgbClr val="000066"/>
                </a:solidFill>
              </a:rPr>
              <a:t>limit # of sexual partners</a:t>
            </a:r>
          </a:p>
          <a:p>
            <a:pPr marL="227013" indent="-227013" eaLnBrk="0" hangingPunct="0">
              <a:buFontTx/>
              <a:buChar char="•"/>
            </a:pPr>
            <a:r>
              <a:rPr lang="en-US" sz="2800" b="1">
                <a:solidFill>
                  <a:srgbClr val="000066"/>
                </a:solidFill>
              </a:rPr>
              <a:t>condoms</a:t>
            </a:r>
            <a:endParaRPr lang="en-US" sz="3200" b="1">
              <a:solidFill>
                <a:srgbClr val="000066"/>
              </a:solidFill>
              <a:latin typeface="Times New Roman" pitchFamily="18" charset="0"/>
            </a:endParaRPr>
          </a:p>
        </p:txBody>
      </p:sp>
      <p:sp>
        <p:nvSpPr>
          <p:cNvPr id="77828" name="Rectangle 4"/>
          <p:cNvSpPr>
            <a:spLocks noChangeArrowheads="1"/>
          </p:cNvSpPr>
          <p:nvPr/>
        </p:nvSpPr>
        <p:spPr bwMode="auto">
          <a:xfrm>
            <a:off x="457200" y="1447800"/>
            <a:ext cx="8382000" cy="2165350"/>
          </a:xfrm>
          <a:prstGeom prst="rect">
            <a:avLst/>
          </a:prstGeom>
          <a:noFill/>
          <a:ln w="9525">
            <a:noFill/>
            <a:miter lim="800000"/>
            <a:headEnd/>
            <a:tailEnd/>
          </a:ln>
          <a:effectLst/>
        </p:spPr>
        <p:txBody>
          <a:bodyPr>
            <a:spAutoFit/>
          </a:bodyPr>
          <a:lstStyle/>
          <a:p>
            <a:pPr eaLnBrk="0" hangingPunct="0"/>
            <a:r>
              <a:rPr lang="en-US" b="1">
                <a:solidFill>
                  <a:srgbClr val="CC0000"/>
                </a:solidFill>
                <a:latin typeface="Times New Roman" pitchFamily="18" charset="0"/>
              </a:rPr>
              <a:t>TREATMENT</a:t>
            </a:r>
          </a:p>
          <a:p>
            <a:pPr eaLnBrk="0" hangingPunct="0"/>
            <a:r>
              <a:rPr lang="en-US" sz="2800">
                <a:solidFill>
                  <a:srgbClr val="C0504D"/>
                </a:solidFill>
                <a:latin typeface="Times New Roman" pitchFamily="18" charset="0"/>
              </a:rPr>
              <a:t>metronidazole (Flagyl)</a:t>
            </a:r>
          </a:p>
          <a:p>
            <a:pPr lvl="1" eaLnBrk="0" hangingPunct="0"/>
            <a:r>
              <a:rPr lang="en-US" sz="2800">
                <a:solidFill>
                  <a:srgbClr val="C0504D"/>
                </a:solidFill>
                <a:latin typeface="Times New Roman" pitchFamily="18" charset="0"/>
              </a:rPr>
              <a:t>250 mg (3/d) for 5-7 days</a:t>
            </a:r>
          </a:p>
          <a:p>
            <a:pPr lvl="1" eaLnBrk="0" hangingPunct="0"/>
            <a:r>
              <a:rPr lang="en-US" sz="2800">
                <a:solidFill>
                  <a:srgbClr val="C0504D"/>
                </a:solidFill>
                <a:latin typeface="Times New Roman" pitchFamily="18" charset="0"/>
              </a:rPr>
              <a:t>single 2 g dose</a:t>
            </a:r>
          </a:p>
          <a:p>
            <a:pPr eaLnBrk="0" hangingPunct="0"/>
            <a:r>
              <a:rPr lang="en-US" sz="2800">
                <a:solidFill>
                  <a:srgbClr val="C0504D"/>
                </a:solidFill>
                <a:latin typeface="Times New Roman" pitchFamily="18" charset="0"/>
              </a:rPr>
              <a:t>simultaneous treatment of partner! (85-90% cure rate)</a:t>
            </a:r>
          </a:p>
        </p:txBody>
      </p:sp>
      <p:sp>
        <p:nvSpPr>
          <p:cNvPr id="2" name="Date Placeholder 1"/>
          <p:cNvSpPr>
            <a:spLocks noGrp="1"/>
          </p:cNvSpPr>
          <p:nvPr>
            <p:ph type="dt" sz="half" idx="10"/>
          </p:nvPr>
        </p:nvSpPr>
        <p:spPr/>
        <p:txBody>
          <a:bodyPr/>
          <a:lstStyle/>
          <a:p>
            <a:fld id="{E73ADF1B-35D1-48B8-84C2-065C9780275D}" type="datetime1">
              <a:rPr lang="en-US" smtClean="0">
                <a:solidFill>
                  <a:prstClr val="black">
                    <a:tint val="75000"/>
                  </a:prstClr>
                </a:solidFill>
              </a:rPr>
              <a:pPr/>
              <a:t>5/21/2020</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2070752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352800" y="685800"/>
            <a:ext cx="5562600" cy="4586288"/>
          </a:xfrm>
          <a:prstGeom prst="rect">
            <a:avLst/>
          </a:prstGeom>
          <a:noFill/>
          <a:ln w="9525">
            <a:noFill/>
            <a:miter lim="800000"/>
            <a:headEnd/>
            <a:tailEnd/>
          </a:ln>
        </p:spPr>
        <p:txBody>
          <a:bodyPr>
            <a:spAutoFit/>
          </a:bodyPr>
          <a:lstStyle/>
          <a:p>
            <a:pPr marL="165100" indent="-165100" eaLnBrk="0" fontAlgn="base" hangingPunct="0">
              <a:spcBef>
                <a:spcPct val="0"/>
              </a:spcBef>
              <a:spcAft>
                <a:spcPct val="0"/>
              </a:spcAft>
              <a:defRPr/>
            </a:pPr>
            <a:r>
              <a:rPr lang="en-US" sz="2400" dirty="0">
                <a:solidFill>
                  <a:srgbClr val="333399"/>
                </a:solidFill>
                <a:latin typeface="Tahoma" pitchFamily="34" charset="0"/>
                <a:ea typeface="Tahoma" pitchFamily="34" charset="0"/>
                <a:cs typeface="Tahoma" pitchFamily="34" charset="0"/>
              </a:rPr>
              <a:t>Adhesive disk</a:t>
            </a:r>
            <a:r>
              <a:rPr lang="en-US" sz="2400" dirty="0">
                <a:solidFill>
                  <a:srgbClr val="000000"/>
                </a:solidFill>
                <a:latin typeface="Tahoma" pitchFamily="34" charset="0"/>
                <a:ea typeface="Tahoma" pitchFamily="34" charset="0"/>
                <a:cs typeface="Tahoma" pitchFamily="34" charset="0"/>
              </a:rPr>
              <a:t> (not always evident)</a:t>
            </a:r>
          </a:p>
          <a:p>
            <a:pPr fontAlgn="base">
              <a:spcBef>
                <a:spcPct val="0"/>
              </a:spcBef>
              <a:spcAft>
                <a:spcPct val="0"/>
              </a:spcAft>
              <a:defRPr/>
            </a:pPr>
            <a:r>
              <a:rPr lang="en-US" sz="2400" dirty="0">
                <a:solidFill>
                  <a:srgbClr val="000000"/>
                </a:solidFill>
                <a:latin typeface="Tahoma" pitchFamily="34" charset="0"/>
                <a:ea typeface="Tahoma" pitchFamily="34" charset="0"/>
                <a:cs typeface="Tahoma" pitchFamily="34" charset="0"/>
              </a:rPr>
              <a:t>        occupies 1/3 to ½ of the area</a:t>
            </a:r>
          </a:p>
          <a:p>
            <a:pPr fontAlgn="base">
              <a:spcBef>
                <a:spcPct val="0"/>
              </a:spcBef>
              <a:spcAft>
                <a:spcPct val="0"/>
              </a:spcAft>
              <a:defRPr/>
            </a:pPr>
            <a:r>
              <a:rPr lang="en-US" sz="2400" dirty="0">
                <a:solidFill>
                  <a:srgbClr val="000000"/>
                </a:solidFill>
                <a:latin typeface="Tahoma" pitchFamily="34" charset="0"/>
                <a:ea typeface="Tahoma" pitchFamily="34" charset="0"/>
                <a:cs typeface="Tahoma" pitchFamily="34" charset="0"/>
              </a:rPr>
              <a:t>          (used for attachment)</a:t>
            </a:r>
          </a:p>
          <a:p>
            <a:pPr fontAlgn="base">
              <a:spcBef>
                <a:spcPct val="0"/>
              </a:spcBef>
              <a:spcAft>
                <a:spcPct val="0"/>
              </a:spcAft>
              <a:defRPr/>
            </a:pPr>
            <a:r>
              <a:rPr lang="en-US" sz="2400" dirty="0" err="1">
                <a:solidFill>
                  <a:srgbClr val="000000"/>
                </a:solidFill>
                <a:latin typeface="Tahoma" pitchFamily="34" charset="0"/>
                <a:ea typeface="Tahoma" pitchFamily="34" charset="0"/>
                <a:cs typeface="Tahoma" pitchFamily="34" charset="0"/>
              </a:rPr>
              <a:t>Axoneme</a:t>
            </a:r>
            <a:r>
              <a:rPr lang="en-US" sz="2400" dirty="0">
                <a:solidFill>
                  <a:srgbClr val="000000"/>
                </a:solidFill>
                <a:latin typeface="Tahoma" pitchFamily="34" charset="0"/>
                <a:ea typeface="Tahoma" pitchFamily="34" charset="0"/>
                <a:cs typeface="Tahoma" pitchFamily="34" charset="0"/>
              </a:rPr>
              <a:t> (</a:t>
            </a:r>
            <a:r>
              <a:rPr lang="en-US" sz="2400" dirty="0" err="1">
                <a:solidFill>
                  <a:srgbClr val="000000"/>
                </a:solidFill>
                <a:latin typeface="Tahoma" pitchFamily="34" charset="0"/>
                <a:ea typeface="Tahoma" pitchFamily="34" charset="0"/>
                <a:cs typeface="Tahoma" pitchFamily="34" charset="0"/>
              </a:rPr>
              <a:t>axostyle</a:t>
            </a:r>
            <a:r>
              <a:rPr lang="en-US" sz="2400" dirty="0">
                <a:solidFill>
                  <a:srgbClr val="000000"/>
                </a:solidFill>
                <a:latin typeface="Tahoma" pitchFamily="34" charset="0"/>
                <a:ea typeface="Tahoma" pitchFamily="34" charset="0"/>
                <a:cs typeface="Tahoma" pitchFamily="34" charset="0"/>
              </a:rPr>
              <a:t>) arising from the   </a:t>
            </a:r>
          </a:p>
          <a:p>
            <a:pPr fontAlgn="base">
              <a:spcBef>
                <a:spcPct val="0"/>
              </a:spcBef>
              <a:spcAft>
                <a:spcPct val="0"/>
              </a:spcAft>
              <a:defRPr/>
            </a:pPr>
            <a:r>
              <a:rPr lang="en-US" sz="2400" dirty="0">
                <a:solidFill>
                  <a:srgbClr val="000000"/>
                </a:solidFill>
                <a:latin typeface="Tahoma" pitchFamily="34" charset="0"/>
                <a:ea typeface="Tahoma" pitchFamily="34" charset="0"/>
                <a:cs typeface="Tahoma" pitchFamily="34" charset="0"/>
              </a:rPr>
              <a:t>              anterior end and protrudes  </a:t>
            </a:r>
          </a:p>
          <a:p>
            <a:pPr fontAlgn="base">
              <a:spcBef>
                <a:spcPct val="0"/>
              </a:spcBef>
              <a:spcAft>
                <a:spcPct val="0"/>
              </a:spcAft>
              <a:defRPr/>
            </a:pPr>
            <a:r>
              <a:rPr lang="en-US" sz="2400" dirty="0">
                <a:solidFill>
                  <a:srgbClr val="000000"/>
                </a:solidFill>
                <a:latin typeface="Tahoma" pitchFamily="34" charset="0"/>
                <a:ea typeface="Tahoma" pitchFamily="34" charset="0"/>
                <a:cs typeface="Tahoma" pitchFamily="34" charset="0"/>
              </a:rPr>
              <a:t>              beyond the posterior end </a:t>
            </a:r>
          </a:p>
          <a:p>
            <a:pPr fontAlgn="base">
              <a:spcBef>
                <a:spcPct val="0"/>
              </a:spcBef>
              <a:spcAft>
                <a:spcPct val="0"/>
              </a:spcAft>
              <a:defRPr/>
            </a:pPr>
            <a:r>
              <a:rPr lang="en-US" sz="2400" dirty="0">
                <a:solidFill>
                  <a:srgbClr val="000000"/>
                </a:solidFill>
                <a:latin typeface="Tahoma" pitchFamily="34" charset="0"/>
                <a:ea typeface="Tahoma" pitchFamily="34" charset="0"/>
                <a:cs typeface="Tahoma" pitchFamily="34" charset="0"/>
              </a:rPr>
              <a:t>            dividing the body into 2 halves</a:t>
            </a:r>
          </a:p>
          <a:p>
            <a:pPr fontAlgn="base">
              <a:spcBef>
                <a:spcPct val="0"/>
              </a:spcBef>
              <a:spcAft>
                <a:spcPct val="0"/>
              </a:spcAft>
              <a:defRPr/>
            </a:pPr>
            <a:r>
              <a:rPr lang="en-US" sz="2400" dirty="0">
                <a:solidFill>
                  <a:srgbClr val="000000"/>
                </a:solidFill>
                <a:latin typeface="Tahoma" pitchFamily="34" charset="0"/>
                <a:ea typeface="Tahoma" pitchFamily="34" charset="0"/>
                <a:cs typeface="Tahoma" pitchFamily="34" charset="0"/>
              </a:rPr>
              <a:t>= 2 pairs of </a:t>
            </a:r>
            <a:r>
              <a:rPr lang="en-US" sz="2400" dirty="0" err="1">
                <a:solidFill>
                  <a:srgbClr val="000000"/>
                </a:solidFill>
                <a:latin typeface="Tahoma" pitchFamily="34" charset="0"/>
                <a:ea typeface="Tahoma" pitchFamily="34" charset="0"/>
                <a:cs typeface="Tahoma" pitchFamily="34" charset="0"/>
              </a:rPr>
              <a:t>blepharoplast</a:t>
            </a:r>
            <a:r>
              <a:rPr lang="en-US" sz="2400" dirty="0">
                <a:solidFill>
                  <a:srgbClr val="000000"/>
                </a:solidFill>
                <a:latin typeface="Tahoma" pitchFamily="34" charset="0"/>
                <a:ea typeface="Tahoma" pitchFamily="34" charset="0"/>
                <a:cs typeface="Tahoma" pitchFamily="34" charset="0"/>
              </a:rPr>
              <a:t> </a:t>
            </a:r>
          </a:p>
          <a:p>
            <a:pPr fontAlgn="base">
              <a:spcBef>
                <a:spcPct val="0"/>
              </a:spcBef>
              <a:spcAft>
                <a:spcPct val="0"/>
              </a:spcAft>
              <a:defRPr/>
            </a:pPr>
            <a:r>
              <a:rPr lang="en-US" sz="2400" dirty="0">
                <a:solidFill>
                  <a:srgbClr val="000000"/>
                </a:solidFill>
                <a:latin typeface="Tahoma" pitchFamily="34" charset="0"/>
                <a:ea typeface="Tahoma" pitchFamily="34" charset="0"/>
                <a:cs typeface="Tahoma" pitchFamily="34" charset="0"/>
              </a:rPr>
              <a:t>       1 pair near anterior end</a:t>
            </a:r>
          </a:p>
          <a:p>
            <a:pPr fontAlgn="base">
              <a:spcBef>
                <a:spcPct val="0"/>
              </a:spcBef>
              <a:spcAft>
                <a:spcPct val="0"/>
              </a:spcAft>
              <a:defRPr/>
            </a:pPr>
            <a:r>
              <a:rPr lang="en-US" sz="2400" dirty="0">
                <a:solidFill>
                  <a:srgbClr val="000000"/>
                </a:solidFill>
                <a:latin typeface="Tahoma" pitchFamily="34" charset="0"/>
                <a:ea typeface="Tahoma" pitchFamily="34" charset="0"/>
                <a:cs typeface="Tahoma" pitchFamily="34" charset="0"/>
              </a:rPr>
              <a:t>         1 pair at caudal end</a:t>
            </a:r>
          </a:p>
          <a:p>
            <a:pPr fontAlgn="base">
              <a:spcBef>
                <a:spcPct val="0"/>
              </a:spcBef>
              <a:spcAft>
                <a:spcPct val="0"/>
              </a:spcAft>
              <a:defRPr/>
            </a:pPr>
            <a:r>
              <a:rPr lang="en-US" sz="2400" dirty="0">
                <a:solidFill>
                  <a:srgbClr val="000000"/>
                </a:solidFill>
                <a:latin typeface="Tahoma" pitchFamily="34" charset="0"/>
                <a:ea typeface="Tahoma" pitchFamily="34" charset="0"/>
                <a:cs typeface="Tahoma" pitchFamily="34" charset="0"/>
              </a:rPr>
              <a:t>2 </a:t>
            </a:r>
            <a:r>
              <a:rPr lang="en-US" sz="2400" dirty="0" err="1">
                <a:solidFill>
                  <a:srgbClr val="000000"/>
                </a:solidFill>
                <a:latin typeface="Tahoma" pitchFamily="34" charset="0"/>
                <a:ea typeface="Tahoma" pitchFamily="34" charset="0"/>
                <a:cs typeface="Tahoma" pitchFamily="34" charset="0"/>
              </a:rPr>
              <a:t>parabasal</a:t>
            </a:r>
            <a:r>
              <a:rPr lang="en-US" sz="2400" dirty="0">
                <a:solidFill>
                  <a:srgbClr val="000000"/>
                </a:solidFill>
                <a:latin typeface="Tahoma" pitchFamily="34" charset="0"/>
                <a:ea typeface="Tahoma" pitchFamily="34" charset="0"/>
                <a:cs typeface="Tahoma" pitchFamily="34" charset="0"/>
              </a:rPr>
              <a:t> body (median bodies)         </a:t>
            </a:r>
          </a:p>
          <a:p>
            <a:pPr fontAlgn="base">
              <a:spcBef>
                <a:spcPct val="0"/>
              </a:spcBef>
              <a:spcAft>
                <a:spcPct val="0"/>
              </a:spcAft>
              <a:defRPr/>
            </a:pPr>
            <a:r>
              <a:rPr lang="en-US" sz="2400" dirty="0">
                <a:solidFill>
                  <a:srgbClr val="000000"/>
                </a:solidFill>
                <a:latin typeface="Tahoma" pitchFamily="34" charset="0"/>
                <a:ea typeface="Tahoma" pitchFamily="34" charset="0"/>
                <a:cs typeface="Tahoma" pitchFamily="34" charset="0"/>
              </a:rPr>
              <a:t>      posterior to the sucking </a:t>
            </a:r>
            <a:r>
              <a:rPr lang="en-US" sz="2800" dirty="0">
                <a:solidFill>
                  <a:srgbClr val="000000"/>
                </a:solidFill>
              </a:rPr>
              <a:t>disc</a:t>
            </a:r>
            <a:endParaRPr lang="en-US" sz="2800" dirty="0">
              <a:solidFill>
                <a:srgbClr val="333399"/>
              </a:solidFill>
              <a:latin typeface="Times New Roman" pitchFamily="18" charset="0"/>
            </a:endParaRPr>
          </a:p>
        </p:txBody>
      </p:sp>
      <p:sp>
        <p:nvSpPr>
          <p:cNvPr id="18435" name="Text Box 3"/>
          <p:cNvSpPr txBox="1">
            <a:spLocks noChangeArrowheads="1"/>
          </p:cNvSpPr>
          <p:nvPr/>
        </p:nvSpPr>
        <p:spPr bwMode="auto">
          <a:xfrm>
            <a:off x="0" y="228600"/>
            <a:ext cx="5756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b="1">
                <a:solidFill>
                  <a:srgbClr val="FF3300"/>
                </a:solidFill>
                <a:latin typeface="Times New Roman" panose="02020603050405020304" pitchFamily="18" charset="0"/>
              </a:rPr>
              <a:t>Other  Features of Trophozoites</a:t>
            </a:r>
            <a:endParaRPr lang="en-US" b="1" i="1">
              <a:solidFill>
                <a:srgbClr val="FF3300"/>
              </a:solidFill>
              <a:latin typeface="Times New Roman" panose="02020603050405020304" pitchFamily="18" charset="0"/>
            </a:endParaRPr>
          </a:p>
        </p:txBody>
      </p:sp>
      <p:pic>
        <p:nvPicPr>
          <p:cNvPr id="18436" name="Picture 4" descr="gl_troph1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25" y="1143000"/>
            <a:ext cx="2936875"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4572000"/>
            <a:ext cx="25082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946D8092-3269-4666-8550-142662484CAE}" type="datetime1">
              <a:rPr lang="en-US" smtClean="0">
                <a:solidFill>
                  <a:srgbClr val="000000"/>
                </a:solidFill>
              </a:rPr>
              <a:pPr>
                <a:defRPr/>
              </a:pPr>
              <a:t>5/21/2020</a:t>
            </a:fld>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72F62482-1FE9-4C83-A939-1A4427B6AEFD}" type="slidenum">
              <a:rPr lang="en-US" smtClean="0">
                <a:solidFill>
                  <a:srgbClr val="000000"/>
                </a:solidFill>
              </a:rPr>
              <a:pPr>
                <a:defRPr/>
              </a:pPr>
              <a:t>6</a:t>
            </a:fld>
            <a:endParaRPr lang="en-US">
              <a:solidFill>
                <a:srgbClr val="000000"/>
              </a:solidFill>
            </a:endParaRPr>
          </a:p>
        </p:txBody>
      </p:sp>
    </p:spTree>
    <p:extLst>
      <p:ext uri="{BB962C8B-B14F-4D97-AF65-F5344CB8AC3E}">
        <p14:creationId xmlns:p14="http://schemas.microsoft.com/office/powerpoint/2010/main" val="14098436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solidFill>
                  <a:schemeClr val="tx1"/>
                </a:solidFill>
              </a:rPr>
              <a:t>Blood and Tissue flagellates</a:t>
            </a:r>
            <a:endParaRPr lang="en-US" dirty="0"/>
          </a:p>
        </p:txBody>
      </p:sp>
      <p:sp>
        <p:nvSpPr>
          <p:cNvPr id="3" name="Slide Number Placeholder 2"/>
          <p:cNvSpPr>
            <a:spLocks noGrp="1"/>
          </p:cNvSpPr>
          <p:nvPr>
            <p:ph type="sldNum" sz="quarter" idx="12"/>
          </p:nvPr>
        </p:nvSpPr>
        <p:spPr/>
        <p:txBody>
          <a:bodyPr/>
          <a:lstStyle/>
          <a:p>
            <a:fld id="{6589AA4F-2DA5-4AF9-91DA-024BCD1EB3E4}" type="slidenum">
              <a:rPr lang="en-US" smtClean="0">
                <a:solidFill>
                  <a:srgbClr val="000000"/>
                </a:solidFill>
              </a:rPr>
              <a:pPr/>
              <a:t>60</a:t>
            </a:fld>
            <a:endParaRPr lang="en-US">
              <a:solidFill>
                <a:srgbClr val="000000"/>
              </a:solidFill>
            </a:endParaRPr>
          </a:p>
        </p:txBody>
      </p:sp>
    </p:spTree>
    <p:extLst>
      <p:ext uri="{BB962C8B-B14F-4D97-AF65-F5344CB8AC3E}">
        <p14:creationId xmlns:p14="http://schemas.microsoft.com/office/powerpoint/2010/main" val="38505059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0500"/>
            <a:ext cx="7772400" cy="1143000"/>
          </a:xfrm>
        </p:spPr>
        <p:txBody>
          <a:bodyPr/>
          <a:lstStyle/>
          <a:p>
            <a:r>
              <a:rPr lang="en-US" dirty="0" smtClean="0"/>
              <a:t>Learning objective </a:t>
            </a:r>
            <a:endParaRPr lang="en-US" dirty="0"/>
          </a:p>
        </p:txBody>
      </p:sp>
      <p:sp>
        <p:nvSpPr>
          <p:cNvPr id="3" name="Content Placeholder 2"/>
          <p:cNvSpPr>
            <a:spLocks noGrp="1"/>
          </p:cNvSpPr>
          <p:nvPr>
            <p:ph idx="1"/>
          </p:nvPr>
        </p:nvSpPr>
        <p:spPr>
          <a:xfrm>
            <a:off x="533400" y="1333500"/>
            <a:ext cx="8170333" cy="4114800"/>
          </a:xfrm>
        </p:spPr>
        <p:txBody>
          <a:bodyPr/>
          <a:lstStyle/>
          <a:p>
            <a:pPr>
              <a:buNone/>
            </a:pPr>
            <a:r>
              <a:rPr lang="en-US" altLang="en-US" sz="2400" dirty="0">
                <a:latin typeface="Calibri" panose="020F0502020204030204" pitchFamily="34" charset="0"/>
                <a:ea typeface="SimSun" panose="02010600030101010101" pitchFamily="2" charset="-122"/>
              </a:rPr>
              <a:t>At the end of this unit  the students will be able to: </a:t>
            </a:r>
          </a:p>
          <a:p>
            <a:pPr>
              <a:buFont typeface="Wingdings" panose="05000000000000000000" pitchFamily="2" charset="2"/>
              <a:buChar char="Ø"/>
            </a:pPr>
            <a:r>
              <a:rPr lang="en-US" altLang="en-US" sz="2400" dirty="0">
                <a:latin typeface="Calibri" panose="020F0502020204030204" pitchFamily="34" charset="0"/>
                <a:ea typeface="SimSun" panose="02010600030101010101" pitchFamily="2" charset="-122"/>
              </a:rPr>
              <a:t>Describe the  epidemiological aspects of  blood &amp;  tissue </a:t>
            </a:r>
            <a:r>
              <a:rPr lang="en-US" altLang="en-US" sz="2400" dirty="0">
                <a:latin typeface="Calibri" panose="020F0502020204030204" pitchFamily="34" charset="0"/>
              </a:rPr>
              <a:t>flagellates</a:t>
            </a:r>
          </a:p>
          <a:p>
            <a:pPr>
              <a:buFont typeface="Wingdings" panose="05000000000000000000" pitchFamily="2" charset="2"/>
              <a:buChar char="Ø"/>
            </a:pPr>
            <a:r>
              <a:rPr lang="en-US" altLang="en-US" sz="2400" dirty="0">
                <a:latin typeface="Calibri" panose="020F0502020204030204" pitchFamily="34" charset="0"/>
                <a:ea typeface="SimSun" panose="02010600030101010101" pitchFamily="2" charset="-122"/>
              </a:rPr>
              <a:t>Discuss the  general characteristics of  blood &amp; tissue </a:t>
            </a:r>
            <a:r>
              <a:rPr lang="en-US" altLang="en-US" sz="2400" dirty="0">
                <a:latin typeface="Calibri" panose="020F0502020204030204" pitchFamily="34" charset="0"/>
              </a:rPr>
              <a:t>flagellates</a:t>
            </a:r>
          </a:p>
          <a:p>
            <a:pPr>
              <a:buFont typeface="Wingdings" panose="05000000000000000000" pitchFamily="2" charset="2"/>
              <a:buChar char="Ø"/>
            </a:pPr>
            <a:r>
              <a:rPr lang="en-US" altLang="en-US" sz="2400" dirty="0">
                <a:latin typeface="Calibri" panose="020F0502020204030204" pitchFamily="34" charset="0"/>
                <a:ea typeface="SimSun" panose="02010600030101010101" pitchFamily="2" charset="-122"/>
              </a:rPr>
              <a:t>Explain the life cycle of each blood &amp;  tissue </a:t>
            </a:r>
            <a:r>
              <a:rPr lang="en-US" altLang="en-US" sz="2400" dirty="0">
                <a:latin typeface="Calibri" panose="020F0502020204030204" pitchFamily="34" charset="0"/>
              </a:rPr>
              <a:t>flagellates</a:t>
            </a:r>
          </a:p>
          <a:p>
            <a:pPr>
              <a:buFont typeface="Wingdings" panose="05000000000000000000" pitchFamily="2" charset="2"/>
              <a:buChar char="Ø"/>
            </a:pPr>
            <a:r>
              <a:rPr lang="en-US" altLang="en-US" sz="2400" dirty="0">
                <a:latin typeface="Calibri" panose="020F0502020204030204" pitchFamily="34" charset="0"/>
                <a:ea typeface="SimSun" panose="02010600030101010101" pitchFamily="2" charset="-122"/>
              </a:rPr>
              <a:t>Apply the necessary laboratory procedures for the detection and identification of blood &amp; tissue </a:t>
            </a:r>
            <a:r>
              <a:rPr lang="en-US" altLang="en-US" sz="2400" dirty="0">
                <a:latin typeface="Calibri" panose="020F0502020204030204" pitchFamily="34" charset="0"/>
              </a:rPr>
              <a:t>flagellates </a:t>
            </a:r>
            <a:endParaRPr lang="en-US" altLang="en-US" sz="2400" dirty="0" smtClean="0">
              <a:latin typeface="Calibri" panose="020F0502020204030204" pitchFamily="34" charset="0"/>
            </a:endParaRPr>
          </a:p>
          <a:p>
            <a:pPr marL="0" indent="0">
              <a:buNone/>
            </a:pPr>
            <a:r>
              <a:rPr lang="en-US" altLang="en-US" sz="2400" dirty="0" smtClean="0">
                <a:latin typeface="Calibri" panose="020F0502020204030204" pitchFamily="34" charset="0"/>
                <a:ea typeface="SimSun" panose="02010600030101010101" pitchFamily="2" charset="-122"/>
              </a:rPr>
              <a:t> </a:t>
            </a:r>
          </a:p>
          <a:p>
            <a:pPr>
              <a:buFont typeface="Wingdings" panose="05000000000000000000" pitchFamily="2" charset="2"/>
              <a:buChar char="Ø"/>
            </a:pPr>
            <a:endParaRPr lang="en-US" altLang="en-US" sz="2400" dirty="0">
              <a:latin typeface="Calibri" panose="020F0502020204030204" pitchFamily="34" charset="0"/>
              <a:ea typeface="SimSun" panose="02010600030101010101" pitchFamily="2" charset="-122"/>
            </a:endParaRPr>
          </a:p>
          <a:p>
            <a:endParaRPr lang="en-US" dirty="0">
              <a:latin typeface="Calibri" panose="020F0502020204030204" pitchFamily="34" charset="0"/>
            </a:endParaRPr>
          </a:p>
        </p:txBody>
      </p:sp>
      <p:sp>
        <p:nvSpPr>
          <p:cNvPr id="6" name="Slide Number Placeholder 5"/>
          <p:cNvSpPr>
            <a:spLocks noGrp="1"/>
          </p:cNvSpPr>
          <p:nvPr>
            <p:ph type="sldNum" sz="quarter" idx="12"/>
          </p:nvPr>
        </p:nvSpPr>
        <p:spPr/>
        <p:txBody>
          <a:bodyPr/>
          <a:lstStyle/>
          <a:p>
            <a:fld id="{F9C9A03A-BBC3-4374-851D-04C41C6DC222}" type="slidenum">
              <a:rPr lang="en-US" smtClean="0">
                <a:solidFill>
                  <a:srgbClr val="000000"/>
                </a:solidFill>
              </a:rPr>
              <a:pPr/>
              <a:t>61</a:t>
            </a:fld>
            <a:endParaRPr lang="en-US">
              <a:solidFill>
                <a:srgbClr val="000000"/>
              </a:solidFill>
            </a:endParaRPr>
          </a:p>
        </p:txBody>
      </p:sp>
    </p:spTree>
    <p:extLst>
      <p:ext uri="{BB962C8B-B14F-4D97-AF65-F5344CB8AC3E}">
        <p14:creationId xmlns:p14="http://schemas.microsoft.com/office/powerpoint/2010/main" val="35201321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81000" y="762000"/>
            <a:ext cx="8305800" cy="762000"/>
          </a:xfrm>
        </p:spPr>
        <p:txBody>
          <a:bodyPr>
            <a:normAutofit fontScale="90000"/>
          </a:bodyPr>
          <a:lstStyle/>
          <a:p>
            <a:pPr>
              <a:defRPr/>
            </a:pPr>
            <a:r>
              <a:rPr lang="en-US" sz="2400" dirty="0" smtClean="0">
                <a:latin typeface="+mn-lt"/>
              </a:rPr>
              <a:t/>
            </a:r>
            <a:br>
              <a:rPr lang="en-US" sz="2400" dirty="0" smtClean="0">
                <a:latin typeface="+mn-lt"/>
              </a:rPr>
            </a:br>
            <a:r>
              <a:rPr lang="en-US" dirty="0" smtClean="0">
                <a:solidFill>
                  <a:schemeClr val="accent2">
                    <a:lumMod val="50000"/>
                  </a:schemeClr>
                </a:solidFill>
                <a:latin typeface="+mn-lt"/>
                <a:cs typeface="Tahoma" pitchFamily="34" charset="0"/>
              </a:rPr>
              <a:t>Blood and Tissue flagellates</a:t>
            </a:r>
            <a:br>
              <a:rPr lang="en-US" dirty="0" smtClean="0">
                <a:solidFill>
                  <a:schemeClr val="accent2">
                    <a:lumMod val="50000"/>
                  </a:schemeClr>
                </a:solidFill>
                <a:latin typeface="+mn-lt"/>
                <a:cs typeface="Tahoma" pitchFamily="34" charset="0"/>
              </a:rPr>
            </a:br>
            <a:endParaRPr lang="en-US" dirty="0" smtClean="0">
              <a:solidFill>
                <a:schemeClr val="accent2">
                  <a:lumMod val="50000"/>
                </a:schemeClr>
              </a:solidFill>
              <a:latin typeface="+mn-lt"/>
              <a:cs typeface="Tahoma" pitchFamily="34" charset="0"/>
            </a:endParaRPr>
          </a:p>
        </p:txBody>
      </p:sp>
      <p:sp>
        <p:nvSpPr>
          <p:cNvPr id="3" name="Content Placeholder 2"/>
          <p:cNvSpPr>
            <a:spLocks noGrp="1"/>
          </p:cNvSpPr>
          <p:nvPr>
            <p:ph idx="1"/>
          </p:nvPr>
        </p:nvSpPr>
        <p:spPr>
          <a:xfrm>
            <a:off x="228600" y="1295400"/>
            <a:ext cx="8686800" cy="4953000"/>
          </a:xfrm>
        </p:spPr>
        <p:txBody>
          <a:bodyPr/>
          <a:lstStyle/>
          <a:p>
            <a:pPr>
              <a:defRPr/>
            </a:pPr>
            <a:endParaRPr lang="en-US" sz="2400" dirty="0" smtClean="0"/>
          </a:p>
          <a:p>
            <a:pPr>
              <a:buFont typeface="Wingdings" panose="05000000000000000000" pitchFamily="2" charset="2"/>
              <a:buChar char="Ø"/>
              <a:defRPr/>
            </a:pPr>
            <a:r>
              <a:rPr lang="en-US" sz="2400" dirty="0" smtClean="0">
                <a:latin typeface="Calibri" panose="020F0502020204030204" pitchFamily="34" charset="0"/>
                <a:cs typeface="Tahoma" pitchFamily="34" charset="0"/>
              </a:rPr>
              <a:t>Belonging to the family </a:t>
            </a:r>
            <a:r>
              <a:rPr lang="en-US" sz="2400" dirty="0" err="1" smtClean="0">
                <a:latin typeface="Calibri" panose="020F0502020204030204" pitchFamily="34" charset="0"/>
                <a:cs typeface="Tahoma" pitchFamily="34" charset="0"/>
              </a:rPr>
              <a:t>Trypomastidae</a:t>
            </a:r>
            <a:endParaRPr lang="en-US" sz="2400" dirty="0" smtClean="0">
              <a:latin typeface="Calibri" panose="020F0502020204030204" pitchFamily="34" charset="0"/>
              <a:cs typeface="Tahoma" pitchFamily="34" charset="0"/>
            </a:endParaRPr>
          </a:p>
          <a:p>
            <a:pPr>
              <a:buFont typeface="Wingdings" panose="05000000000000000000" pitchFamily="2" charset="2"/>
              <a:buChar char="Ø"/>
              <a:defRPr/>
            </a:pPr>
            <a:r>
              <a:rPr lang="en-US" sz="2400" dirty="0" smtClean="0">
                <a:latin typeface="Calibri" panose="020F0502020204030204" pitchFamily="34" charset="0"/>
                <a:cs typeface="Tahoma" pitchFamily="34" charset="0"/>
              </a:rPr>
              <a:t>Six genera but </a:t>
            </a:r>
            <a:r>
              <a:rPr lang="en-US" sz="2400" b="1" dirty="0" smtClean="0">
                <a:latin typeface="Calibri" panose="020F0502020204030204" pitchFamily="34" charset="0"/>
                <a:cs typeface="Tahoma" pitchFamily="34" charset="0"/>
              </a:rPr>
              <a:t>only</a:t>
            </a:r>
            <a:r>
              <a:rPr lang="en-US" sz="2400" dirty="0" smtClean="0">
                <a:latin typeface="Calibri" panose="020F0502020204030204" pitchFamily="34" charset="0"/>
                <a:cs typeface="Tahoma" pitchFamily="34" charset="0"/>
              </a:rPr>
              <a:t> two of them are responsible to </a:t>
            </a:r>
            <a:r>
              <a:rPr lang="en-US" sz="2400" b="1" dirty="0" smtClean="0">
                <a:solidFill>
                  <a:srgbClr val="FF0000"/>
                </a:solidFill>
                <a:latin typeface="Calibri" panose="020F0502020204030204" pitchFamily="34" charset="0"/>
                <a:cs typeface="Tahoma" pitchFamily="34" charset="0"/>
              </a:rPr>
              <a:t>cause disease</a:t>
            </a:r>
            <a:r>
              <a:rPr lang="en-US" sz="2400" dirty="0" smtClean="0">
                <a:latin typeface="Calibri" panose="020F0502020204030204" pitchFamily="34" charset="0"/>
                <a:cs typeface="Tahoma" pitchFamily="34" charset="0"/>
              </a:rPr>
              <a:t> to </a:t>
            </a:r>
            <a:r>
              <a:rPr lang="en-US" sz="2400" b="1" dirty="0" smtClean="0">
                <a:solidFill>
                  <a:srgbClr val="FF0000"/>
                </a:solidFill>
                <a:latin typeface="Calibri" panose="020F0502020204030204" pitchFamily="34" charset="0"/>
                <a:cs typeface="Tahoma" pitchFamily="34" charset="0"/>
              </a:rPr>
              <a:t>man</a:t>
            </a:r>
          </a:p>
          <a:p>
            <a:pPr lvl="2">
              <a:buFont typeface="Wingdings" pitchFamily="2" charset="2"/>
              <a:buChar char="Ø"/>
              <a:defRPr/>
            </a:pPr>
            <a:r>
              <a:rPr lang="en-US" dirty="0" smtClean="0">
                <a:ea typeface="+mn-ea"/>
                <a:cs typeface="Tahoma" pitchFamily="34" charset="0"/>
              </a:rPr>
              <a:t> Genus </a:t>
            </a:r>
            <a:r>
              <a:rPr lang="en-US" i="1" dirty="0" smtClean="0">
                <a:ea typeface="+mn-ea"/>
                <a:cs typeface="Tahoma" pitchFamily="34" charset="0"/>
              </a:rPr>
              <a:t>Leishmania</a:t>
            </a:r>
            <a:r>
              <a:rPr lang="en-US" dirty="0" smtClean="0">
                <a:ea typeface="+mn-ea"/>
                <a:cs typeface="Tahoma" pitchFamily="34" charset="0"/>
              </a:rPr>
              <a:t> </a:t>
            </a:r>
          </a:p>
          <a:p>
            <a:pPr lvl="2">
              <a:buFont typeface="Wingdings" pitchFamily="2" charset="2"/>
              <a:buChar char="Ø"/>
              <a:defRPr/>
            </a:pPr>
            <a:r>
              <a:rPr lang="en-US" dirty="0" smtClean="0">
                <a:ea typeface="+mn-ea"/>
                <a:cs typeface="Tahoma" pitchFamily="34" charset="0"/>
              </a:rPr>
              <a:t>Genus </a:t>
            </a:r>
            <a:r>
              <a:rPr lang="en-US" i="1" dirty="0" err="1" smtClean="0">
                <a:ea typeface="+mn-ea"/>
                <a:cs typeface="Tahoma" pitchFamily="34" charset="0"/>
              </a:rPr>
              <a:t>Trypanosoma</a:t>
            </a:r>
            <a:endParaRPr lang="en-US" dirty="0" smtClean="0">
              <a:ea typeface="+mn-ea"/>
              <a:cs typeface="Tahoma" pitchFamily="34" charset="0"/>
            </a:endParaRPr>
          </a:p>
          <a:p>
            <a:pPr>
              <a:defRPr/>
            </a:pPr>
            <a:endParaRPr lang="en-US" sz="2400" dirty="0">
              <a:cs typeface="Tahoma" pitchFamily="34" charset="0"/>
            </a:endParaRPr>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62</a:t>
            </a:fld>
            <a:endParaRPr lang="en-US">
              <a:solidFill>
                <a:srgbClr val="000000"/>
              </a:solidFill>
            </a:endParaRPr>
          </a:p>
        </p:txBody>
      </p:sp>
    </p:spTree>
    <p:extLst>
      <p:ext uri="{BB962C8B-B14F-4D97-AF65-F5344CB8AC3E}">
        <p14:creationId xmlns:p14="http://schemas.microsoft.com/office/powerpoint/2010/main" val="30447333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94733" y="0"/>
            <a:ext cx="8305800" cy="990600"/>
          </a:xfrm>
        </p:spPr>
        <p:txBody>
          <a:bodyPr>
            <a:normAutofit fontScale="90000"/>
          </a:bodyPr>
          <a:lstStyle/>
          <a:p>
            <a:pPr>
              <a:defRPr/>
            </a:pPr>
            <a:r>
              <a:rPr lang="en-US" sz="3100" b="1" dirty="0" smtClean="0">
                <a:latin typeface="Calibri" panose="020F0502020204030204" pitchFamily="34" charset="0"/>
              </a:rPr>
              <a:t/>
            </a:r>
            <a:br>
              <a:rPr lang="en-US" sz="3100" b="1" dirty="0" smtClean="0">
                <a:latin typeface="Calibri" panose="020F0502020204030204" pitchFamily="34" charset="0"/>
              </a:rPr>
            </a:br>
            <a:r>
              <a:rPr lang="en-US" sz="3100" b="1" dirty="0" smtClean="0">
                <a:latin typeface="Calibri" panose="020F0502020204030204" pitchFamily="34" charset="0"/>
              </a:rPr>
              <a:t/>
            </a:r>
            <a:br>
              <a:rPr lang="en-US" sz="3100" b="1" dirty="0" smtClean="0">
                <a:latin typeface="Calibri" panose="020F0502020204030204" pitchFamily="34" charset="0"/>
              </a:rPr>
            </a:br>
            <a:r>
              <a:rPr lang="en-US" sz="3100" b="1" dirty="0" smtClean="0">
                <a:latin typeface="Calibri" panose="020F0502020204030204" pitchFamily="34" charset="0"/>
              </a:rPr>
              <a:t/>
            </a:r>
            <a:br>
              <a:rPr lang="en-US" sz="3100" b="1" dirty="0" smtClean="0">
                <a:latin typeface="Calibri" panose="020F0502020204030204" pitchFamily="34" charset="0"/>
              </a:rPr>
            </a:br>
            <a:r>
              <a:rPr lang="en-US" sz="3100" b="1" dirty="0" smtClean="0">
                <a:solidFill>
                  <a:schemeClr val="tx1">
                    <a:lumMod val="95000"/>
                    <a:lumOff val="5000"/>
                  </a:schemeClr>
                </a:solidFill>
                <a:latin typeface="Calibri" panose="020F0502020204030204" pitchFamily="34" charset="0"/>
              </a:rPr>
              <a:t> </a:t>
            </a:r>
            <a:r>
              <a:rPr lang="en-US" sz="3100" b="1" dirty="0" smtClean="0">
                <a:solidFill>
                  <a:schemeClr val="tx1">
                    <a:lumMod val="95000"/>
                    <a:lumOff val="5000"/>
                  </a:schemeClr>
                </a:solidFill>
                <a:latin typeface="Calibri" panose="020F0502020204030204" pitchFamily="34" charset="0"/>
                <a:cs typeface="Tahoma" pitchFamily="34" charset="0"/>
              </a:rPr>
              <a:t>General Characteristics </a:t>
            </a:r>
            <a:r>
              <a:rPr lang="en-US" sz="3100" b="1" dirty="0" smtClean="0">
                <a:solidFill>
                  <a:schemeClr val="tx1">
                    <a:lumMod val="95000"/>
                    <a:lumOff val="5000"/>
                  </a:schemeClr>
                </a:solidFill>
                <a:latin typeface="Calibri" panose="020F0502020204030204" pitchFamily="34" charset="0"/>
                <a:ea typeface="宋体"/>
                <a:cs typeface="Tahoma" pitchFamily="34" charset="0"/>
              </a:rPr>
              <a:t>blood &amp;  tissue </a:t>
            </a:r>
            <a:r>
              <a:rPr lang="en-US" sz="3100" b="1" dirty="0" smtClean="0">
                <a:solidFill>
                  <a:schemeClr val="tx1">
                    <a:lumMod val="95000"/>
                    <a:lumOff val="5000"/>
                  </a:schemeClr>
                </a:solidFill>
                <a:latin typeface="Calibri" panose="020F0502020204030204" pitchFamily="34" charset="0"/>
                <a:cs typeface="Tahoma" pitchFamily="34" charset="0"/>
              </a:rPr>
              <a:t>flagellates</a:t>
            </a:r>
            <a:r>
              <a:rPr lang="en-US" sz="3100" b="1" dirty="0" smtClean="0">
                <a:latin typeface="Calibri" panose="020F0502020204030204" pitchFamily="34" charset="0"/>
                <a:cs typeface="Tahoma" pitchFamily="34" charset="0"/>
              </a:rPr>
              <a:t/>
            </a:r>
            <a:br>
              <a:rPr lang="en-US" sz="3100" b="1" dirty="0" smtClean="0">
                <a:latin typeface="Calibri" panose="020F0502020204030204" pitchFamily="34" charset="0"/>
                <a:cs typeface="Tahoma" pitchFamily="34" charset="0"/>
              </a:rPr>
            </a:br>
            <a:r>
              <a:rPr lang="en-US" dirty="0" smtClean="0">
                <a:latin typeface="+mn-lt"/>
              </a:rPr>
              <a:t/>
            </a:r>
            <a:br>
              <a:rPr lang="en-US" dirty="0" smtClean="0">
                <a:latin typeface="+mn-lt"/>
              </a:rPr>
            </a:br>
            <a:endParaRPr lang="en-US" dirty="0" smtClean="0">
              <a:latin typeface="+mn-lt"/>
            </a:endParaRPr>
          </a:p>
        </p:txBody>
      </p:sp>
      <p:sp>
        <p:nvSpPr>
          <p:cNvPr id="3" name="Content Placeholder 2"/>
          <p:cNvSpPr>
            <a:spLocks noGrp="1"/>
          </p:cNvSpPr>
          <p:nvPr>
            <p:ph idx="1"/>
          </p:nvPr>
        </p:nvSpPr>
        <p:spPr>
          <a:xfrm>
            <a:off x="0" y="838200"/>
            <a:ext cx="8843749" cy="6324600"/>
          </a:xfrm>
        </p:spPr>
        <p:txBody>
          <a:bodyPr/>
          <a:lstStyle/>
          <a:p>
            <a:pPr lvl="1">
              <a:lnSpc>
                <a:spcPct val="150000"/>
              </a:lnSpc>
              <a:buFont typeface="Wingdings" panose="05000000000000000000" pitchFamily="2" charset="2"/>
              <a:buChar char="Ø"/>
              <a:defRPr/>
            </a:pPr>
            <a:r>
              <a:rPr lang="en-US" sz="2400" dirty="0" smtClean="0">
                <a:latin typeface="Calibri" panose="020F0502020204030204" pitchFamily="34" charset="0"/>
                <a:ea typeface="+mn-ea"/>
                <a:cs typeface="+mn-cs"/>
              </a:rPr>
              <a:t>Reproduces by </a:t>
            </a:r>
            <a:r>
              <a:rPr lang="en-US" sz="2400" b="1" dirty="0" smtClean="0">
                <a:latin typeface="Calibri" panose="020F0502020204030204" pitchFamily="34" charset="0"/>
                <a:ea typeface="+mn-ea"/>
                <a:cs typeface="+mn-cs"/>
              </a:rPr>
              <a:t>longitudinal binary fission</a:t>
            </a:r>
            <a:endParaRPr lang="en-US" sz="2400" dirty="0" smtClean="0">
              <a:latin typeface="Calibri" panose="020F0502020204030204" pitchFamily="34" charset="0"/>
              <a:ea typeface="+mn-ea"/>
              <a:cs typeface="+mn-cs"/>
            </a:endParaRPr>
          </a:p>
          <a:p>
            <a:pPr lvl="1">
              <a:lnSpc>
                <a:spcPct val="150000"/>
              </a:lnSpc>
              <a:buFont typeface="Wingdings" panose="05000000000000000000" pitchFamily="2" charset="2"/>
              <a:buChar char="Ø"/>
              <a:defRPr/>
            </a:pPr>
            <a:r>
              <a:rPr lang="en-US" sz="2400" b="1" dirty="0" smtClean="0">
                <a:latin typeface="Calibri" panose="020F0502020204030204" pitchFamily="34" charset="0"/>
                <a:ea typeface="+mn-ea"/>
                <a:cs typeface="+mn-cs"/>
              </a:rPr>
              <a:t>Biological</a:t>
            </a:r>
            <a:r>
              <a:rPr lang="en-US" sz="2400" dirty="0" smtClean="0">
                <a:latin typeface="Calibri" panose="020F0502020204030204" pitchFamily="34" charset="0"/>
                <a:ea typeface="+mn-ea"/>
                <a:cs typeface="+mn-cs"/>
              </a:rPr>
              <a:t> insect vectors as </a:t>
            </a:r>
            <a:r>
              <a:rPr lang="en-US" sz="2400" b="1" dirty="0" smtClean="0">
                <a:latin typeface="Calibri" panose="020F0502020204030204" pitchFamily="34" charset="0"/>
                <a:ea typeface="+mn-ea"/>
                <a:cs typeface="+mn-cs"/>
              </a:rPr>
              <a:t>intermediate hosts </a:t>
            </a:r>
            <a:r>
              <a:rPr lang="en-US" sz="2400" dirty="0" smtClean="0">
                <a:latin typeface="Calibri" panose="020F0502020204030204" pitchFamily="34" charset="0"/>
                <a:ea typeface="+mn-ea"/>
                <a:cs typeface="+mn-cs"/>
              </a:rPr>
              <a:t>&amp; human as </a:t>
            </a:r>
            <a:r>
              <a:rPr lang="en-US" sz="2400" b="1" dirty="0" smtClean="0">
                <a:latin typeface="Calibri" panose="020F0502020204030204" pitchFamily="34" charset="0"/>
                <a:ea typeface="+mn-ea"/>
                <a:cs typeface="+mn-cs"/>
              </a:rPr>
              <a:t>definitive host</a:t>
            </a:r>
          </a:p>
          <a:p>
            <a:pPr lvl="1">
              <a:lnSpc>
                <a:spcPct val="150000"/>
              </a:lnSpc>
              <a:buFont typeface="Wingdings" panose="05000000000000000000" pitchFamily="2" charset="2"/>
              <a:buChar char="Ø"/>
              <a:defRPr/>
            </a:pPr>
            <a:r>
              <a:rPr lang="en-US" sz="2400" dirty="0" smtClean="0">
                <a:latin typeface="Calibri" panose="020F0502020204030204" pitchFamily="34" charset="0"/>
              </a:rPr>
              <a:t>The species are morphologically </a:t>
            </a:r>
            <a:r>
              <a:rPr lang="en-US" sz="2400" b="1" dirty="0" smtClean="0">
                <a:latin typeface="Calibri" panose="020F0502020204030204" pitchFamily="34" charset="0"/>
              </a:rPr>
              <a:t>indistinguishable</a:t>
            </a:r>
            <a:r>
              <a:rPr lang="en-US" sz="2400" dirty="0" smtClean="0">
                <a:latin typeface="Calibri" panose="020F0502020204030204" pitchFamily="34" charset="0"/>
              </a:rPr>
              <a:t>, but they can be differentiated on the basis of on their</a:t>
            </a:r>
          </a:p>
          <a:p>
            <a:pPr lvl="2">
              <a:lnSpc>
                <a:spcPct val="150000"/>
              </a:lnSpc>
              <a:buFont typeface="Wingdings" panose="05000000000000000000" pitchFamily="2" charset="2"/>
              <a:buChar char="ü"/>
              <a:defRPr/>
            </a:pPr>
            <a:r>
              <a:rPr lang="en-US" b="1" dirty="0" smtClean="0">
                <a:latin typeface="Calibri" panose="020F0502020204030204" pitchFamily="34" charset="0"/>
              </a:rPr>
              <a:t>clinical</a:t>
            </a:r>
            <a:r>
              <a:rPr lang="en-US" dirty="0" smtClean="0">
                <a:latin typeface="Calibri" panose="020F0502020204030204" pitchFamily="34" charset="0"/>
              </a:rPr>
              <a:t> </a:t>
            </a:r>
            <a:r>
              <a:rPr lang="en-US" b="1" dirty="0" smtClean="0">
                <a:latin typeface="Calibri" panose="020F0502020204030204" pitchFamily="34" charset="0"/>
              </a:rPr>
              <a:t>features</a:t>
            </a:r>
            <a:r>
              <a:rPr lang="en-US" dirty="0" smtClean="0">
                <a:latin typeface="Calibri" panose="020F0502020204030204" pitchFamily="34" charset="0"/>
              </a:rPr>
              <a:t>, </a:t>
            </a:r>
            <a:r>
              <a:rPr lang="en-US" b="1" dirty="0" smtClean="0">
                <a:latin typeface="Calibri" panose="020F0502020204030204" pitchFamily="34" charset="0"/>
              </a:rPr>
              <a:t>geographical</a:t>
            </a:r>
            <a:r>
              <a:rPr lang="en-US" dirty="0" smtClean="0">
                <a:latin typeface="Calibri" panose="020F0502020204030204" pitchFamily="34" charset="0"/>
              </a:rPr>
              <a:t> </a:t>
            </a:r>
            <a:r>
              <a:rPr lang="en-US" b="1" dirty="0" smtClean="0">
                <a:latin typeface="Calibri" panose="020F0502020204030204" pitchFamily="34" charset="0"/>
              </a:rPr>
              <a:t>distribution</a:t>
            </a:r>
            <a:r>
              <a:rPr lang="en-US" dirty="0" smtClean="0">
                <a:latin typeface="Calibri" panose="020F0502020204030204" pitchFamily="34" charset="0"/>
              </a:rPr>
              <a:t>, </a:t>
            </a:r>
            <a:r>
              <a:rPr lang="en-US" b="1" dirty="0" smtClean="0">
                <a:latin typeface="Calibri" panose="020F0502020204030204" pitchFamily="34" charset="0"/>
              </a:rPr>
              <a:t>serologic</a:t>
            </a:r>
            <a:r>
              <a:rPr lang="en-US" dirty="0" smtClean="0">
                <a:latin typeface="Calibri" panose="020F0502020204030204" pitchFamily="34" charset="0"/>
              </a:rPr>
              <a:t> </a:t>
            </a:r>
            <a:r>
              <a:rPr lang="en-US" b="1" dirty="0" smtClean="0">
                <a:latin typeface="Calibri" panose="020F0502020204030204" pitchFamily="34" charset="0"/>
              </a:rPr>
              <a:t>tests</a:t>
            </a:r>
          </a:p>
          <a:p>
            <a:pPr lvl="1">
              <a:buFont typeface="Wingdings" panose="05000000000000000000" pitchFamily="2" charset="2"/>
              <a:buChar char="v"/>
              <a:defRPr/>
            </a:pPr>
            <a:r>
              <a:rPr lang="en-US" sz="2400" dirty="0" smtClean="0">
                <a:latin typeface="Calibri" panose="020F0502020204030204" pitchFamily="34" charset="0"/>
                <a:cs typeface="Tahoma" pitchFamily="34" charset="0"/>
              </a:rPr>
              <a:t>The different developmental forms are differentiated on the basis of</a:t>
            </a:r>
          </a:p>
          <a:p>
            <a:pPr>
              <a:buFont typeface="Wingdings" pitchFamily="2" charset="2"/>
              <a:buNone/>
              <a:defRPr/>
            </a:pPr>
            <a:r>
              <a:rPr lang="en-US" sz="2400" dirty="0" smtClean="0">
                <a:latin typeface="Calibri" panose="020F0502020204030204" pitchFamily="34" charset="0"/>
                <a:cs typeface="Tahoma" pitchFamily="34" charset="0"/>
              </a:rPr>
              <a:t>        	a) Presence or absence of </a:t>
            </a:r>
            <a:r>
              <a:rPr lang="en-US" sz="2400" dirty="0" smtClean="0">
                <a:solidFill>
                  <a:srgbClr val="FF0000"/>
                </a:solidFill>
                <a:latin typeface="Calibri" panose="020F0502020204030204" pitchFamily="34" charset="0"/>
                <a:cs typeface="Tahoma" pitchFamily="34" charset="0"/>
              </a:rPr>
              <a:t>free flagellum </a:t>
            </a:r>
            <a:endParaRPr lang="en-US" sz="2400" dirty="0" smtClean="0">
              <a:latin typeface="Calibri" panose="020F0502020204030204" pitchFamily="34" charset="0"/>
              <a:cs typeface="Tahoma" pitchFamily="34" charset="0"/>
            </a:endParaRPr>
          </a:p>
          <a:p>
            <a:pPr>
              <a:buFont typeface="Wingdings" pitchFamily="2" charset="2"/>
              <a:buNone/>
              <a:defRPr/>
            </a:pPr>
            <a:r>
              <a:rPr lang="en-US" sz="2400" dirty="0" smtClean="0">
                <a:latin typeface="Calibri" panose="020F0502020204030204" pitchFamily="34" charset="0"/>
                <a:cs typeface="Tahoma" pitchFamily="34" charset="0"/>
              </a:rPr>
              <a:t>       	 b) Presence or absence</a:t>
            </a:r>
            <a:r>
              <a:rPr lang="en-US" sz="2400" dirty="0" smtClean="0">
                <a:solidFill>
                  <a:schemeClr val="tx1">
                    <a:lumMod val="95000"/>
                    <a:lumOff val="5000"/>
                  </a:schemeClr>
                </a:solidFill>
                <a:latin typeface="Calibri" panose="020F0502020204030204" pitchFamily="34" charset="0"/>
                <a:cs typeface="Tahoma" pitchFamily="34" charset="0"/>
              </a:rPr>
              <a:t> of </a:t>
            </a:r>
            <a:r>
              <a:rPr lang="en-US" sz="2400" dirty="0" smtClean="0">
                <a:solidFill>
                  <a:srgbClr val="FF0000"/>
                </a:solidFill>
                <a:latin typeface="Calibri" panose="020F0502020204030204" pitchFamily="34" charset="0"/>
                <a:cs typeface="Tahoma" pitchFamily="34" charset="0"/>
              </a:rPr>
              <a:t>undulating membrane</a:t>
            </a:r>
            <a:endParaRPr lang="en-US" sz="2400" dirty="0" smtClean="0">
              <a:latin typeface="Calibri" panose="020F0502020204030204" pitchFamily="34" charset="0"/>
              <a:cs typeface="Tahoma" pitchFamily="34" charset="0"/>
            </a:endParaRPr>
          </a:p>
          <a:p>
            <a:pPr>
              <a:buFont typeface="Wingdings" pitchFamily="2" charset="2"/>
              <a:buNone/>
              <a:defRPr/>
            </a:pPr>
            <a:r>
              <a:rPr lang="en-US" sz="2400" dirty="0" smtClean="0">
                <a:latin typeface="Calibri" panose="020F0502020204030204" pitchFamily="34" charset="0"/>
                <a:cs typeface="Tahoma" pitchFamily="34" charset="0"/>
              </a:rPr>
              <a:t>       	 c) Position of the</a:t>
            </a:r>
            <a:r>
              <a:rPr lang="en-US" sz="2400" dirty="0" smtClean="0">
                <a:solidFill>
                  <a:srgbClr val="FF0000"/>
                </a:solidFill>
                <a:latin typeface="Calibri" panose="020F0502020204030204" pitchFamily="34" charset="0"/>
                <a:cs typeface="Tahoma" pitchFamily="34" charset="0"/>
              </a:rPr>
              <a:t> </a:t>
            </a:r>
            <a:r>
              <a:rPr lang="en-US" sz="2400" dirty="0" err="1" smtClean="0">
                <a:solidFill>
                  <a:srgbClr val="FF0000"/>
                </a:solidFill>
                <a:latin typeface="Calibri" panose="020F0502020204030204" pitchFamily="34" charset="0"/>
                <a:cs typeface="Tahoma" pitchFamily="34" charset="0"/>
              </a:rPr>
              <a:t>kinetoplast</a:t>
            </a:r>
            <a:r>
              <a:rPr lang="en-US" sz="2400" dirty="0" smtClean="0">
                <a:solidFill>
                  <a:srgbClr val="FF0000"/>
                </a:solidFill>
                <a:latin typeface="Calibri" panose="020F0502020204030204" pitchFamily="34" charset="0"/>
                <a:cs typeface="Tahoma" pitchFamily="34" charset="0"/>
              </a:rPr>
              <a:t> </a:t>
            </a:r>
            <a:r>
              <a:rPr lang="en-US" sz="2400" dirty="0" smtClean="0">
                <a:latin typeface="Calibri" panose="020F0502020204030204" pitchFamily="34" charset="0"/>
                <a:cs typeface="Tahoma" pitchFamily="34" charset="0"/>
              </a:rPr>
              <a:t>relative to the nucleus</a:t>
            </a:r>
          </a:p>
          <a:p>
            <a:pPr lvl="1">
              <a:defRPr/>
            </a:pPr>
            <a:endParaRPr lang="en-US" dirty="0" smtClean="0">
              <a:latin typeface="Calibri" panose="020F0502020204030204" pitchFamily="34" charset="0"/>
              <a:ea typeface="+mn-ea"/>
              <a:cs typeface="+mn-cs"/>
            </a:endParaRPr>
          </a:p>
          <a:p>
            <a:pPr>
              <a:defRPr/>
            </a:pPr>
            <a:endParaRPr lang="en-US" sz="2400" dirty="0">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63</a:t>
            </a:fld>
            <a:endParaRPr lang="en-US">
              <a:solidFill>
                <a:srgbClr val="000000"/>
              </a:solidFill>
            </a:endParaRPr>
          </a:p>
        </p:txBody>
      </p:sp>
    </p:spTree>
    <p:extLst>
      <p:ext uri="{BB962C8B-B14F-4D97-AF65-F5344CB8AC3E}">
        <p14:creationId xmlns:p14="http://schemas.microsoft.com/office/powerpoint/2010/main" val="11753351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p:nvPr>
        </p:nvSpPr>
        <p:spPr>
          <a:xfrm>
            <a:off x="457199" y="529696"/>
            <a:ext cx="8305800" cy="685800"/>
          </a:xfrm>
        </p:spPr>
        <p:txBody>
          <a:bodyPr>
            <a:noAutofit/>
          </a:bodyPr>
          <a:lstStyle/>
          <a:p>
            <a:pPr>
              <a:defRPr/>
            </a:pPr>
            <a:r>
              <a:rPr lang="en-US" sz="2800" dirty="0" smtClean="0">
                <a:latin typeface="+mn-lt"/>
              </a:rPr>
              <a:t/>
            </a:r>
            <a:br>
              <a:rPr lang="en-US" sz="2800" dirty="0" smtClean="0">
                <a:latin typeface="+mn-lt"/>
              </a:rPr>
            </a:br>
            <a:r>
              <a:rPr lang="en-US" sz="2800" dirty="0" smtClean="0">
                <a:latin typeface="+mn-lt"/>
              </a:rPr>
              <a:t/>
            </a:r>
            <a:br>
              <a:rPr lang="en-US" sz="2800" dirty="0" smtClean="0">
                <a:latin typeface="+mn-lt"/>
              </a:rPr>
            </a:br>
            <a:r>
              <a:rPr lang="en-US" sz="2800" dirty="0" smtClean="0">
                <a:latin typeface="+mn-lt"/>
                <a:cs typeface="Tahoma" pitchFamily="34" charset="0"/>
              </a:rPr>
              <a:t>The following are the  main developmental forms</a:t>
            </a:r>
            <a:br>
              <a:rPr lang="en-US" sz="2800" dirty="0" smtClean="0">
                <a:latin typeface="+mn-lt"/>
                <a:cs typeface="Tahoma" pitchFamily="34" charset="0"/>
              </a:rPr>
            </a:br>
            <a:endParaRPr lang="en-US" sz="2800" dirty="0" smtClean="0">
              <a:latin typeface="+mn-lt"/>
              <a:cs typeface="Tahoma" pitchFamily="34" charset="0"/>
            </a:endParaRPr>
          </a:p>
        </p:txBody>
      </p:sp>
      <p:sp>
        <p:nvSpPr>
          <p:cNvPr id="5" name="Rectangle 3"/>
          <p:cNvSpPr txBox="1">
            <a:spLocks noChangeArrowheads="1"/>
          </p:cNvSpPr>
          <p:nvPr/>
        </p:nvSpPr>
        <p:spPr bwMode="auto">
          <a:xfrm>
            <a:off x="228600" y="1371600"/>
            <a:ext cx="8915400" cy="4876800"/>
          </a:xfrm>
          <a:prstGeom prst="rect">
            <a:avLst/>
          </a:prstGeom>
          <a:noFill/>
          <a:ln w="9525">
            <a:noFill/>
            <a:miter lim="800000"/>
            <a:headEnd/>
            <a:tailEnd/>
          </a:ln>
        </p:spPr>
        <p:txBody>
          <a:bodyPr/>
          <a:lstStyle/>
          <a:p>
            <a:pPr marL="457200" indent="-457200" fontAlgn="base">
              <a:spcBef>
                <a:spcPct val="20000"/>
              </a:spcBef>
              <a:spcAft>
                <a:spcPct val="0"/>
              </a:spcAft>
              <a:buClr>
                <a:srgbClr val="3333CC"/>
              </a:buClr>
              <a:buSzPct val="80000"/>
              <a:buFont typeface="+mj-lt"/>
              <a:buAutoNum type="arabicPeriod"/>
              <a:defRPr/>
            </a:pPr>
            <a:endParaRPr lang="en-US" sz="2800" kern="0" dirty="0">
              <a:solidFill>
                <a:srgbClr val="000000"/>
              </a:solidFill>
              <a:latin typeface="Calibri" panose="020F0502020204030204" pitchFamily="34" charset="0"/>
              <a:cs typeface="Tahoma" pitchFamily="34" charset="0"/>
            </a:endParaRPr>
          </a:p>
          <a:p>
            <a:pPr marL="457200" indent="-457200" fontAlgn="base">
              <a:spcBef>
                <a:spcPct val="20000"/>
              </a:spcBef>
              <a:spcAft>
                <a:spcPct val="0"/>
              </a:spcAft>
              <a:buClr>
                <a:srgbClr val="3333CC"/>
              </a:buClr>
              <a:buSzPct val="80000"/>
              <a:buFont typeface="+mj-lt"/>
              <a:buAutoNum type="arabicPeriod"/>
              <a:defRPr/>
            </a:pPr>
            <a:r>
              <a:rPr lang="en-US" sz="2800" kern="0" dirty="0" err="1">
                <a:solidFill>
                  <a:srgbClr val="000000"/>
                </a:solidFill>
                <a:latin typeface="Calibri" panose="020F0502020204030204" pitchFamily="34" charset="0"/>
                <a:cs typeface="Tahoma" pitchFamily="34" charset="0"/>
              </a:rPr>
              <a:t>Amastigote</a:t>
            </a:r>
            <a:r>
              <a:rPr lang="en-US" sz="2800" kern="0" dirty="0">
                <a:solidFill>
                  <a:srgbClr val="000000"/>
                </a:solidFill>
                <a:latin typeface="Calibri" panose="020F0502020204030204" pitchFamily="34" charset="0"/>
                <a:cs typeface="Tahoma" pitchFamily="34" charset="0"/>
              </a:rPr>
              <a:t> (</a:t>
            </a:r>
            <a:r>
              <a:rPr lang="en-US" sz="2800" kern="0" dirty="0" err="1">
                <a:solidFill>
                  <a:srgbClr val="000000"/>
                </a:solidFill>
                <a:latin typeface="Calibri" panose="020F0502020204030204" pitchFamily="34" charset="0"/>
                <a:cs typeface="Tahoma" pitchFamily="34" charset="0"/>
              </a:rPr>
              <a:t>Leishmanial</a:t>
            </a:r>
            <a:r>
              <a:rPr lang="en-US" sz="2800" kern="0" dirty="0">
                <a:solidFill>
                  <a:srgbClr val="000000"/>
                </a:solidFill>
                <a:latin typeface="Calibri" panose="020F0502020204030204" pitchFamily="34" charset="0"/>
                <a:cs typeface="Tahoma" pitchFamily="34" charset="0"/>
              </a:rPr>
              <a:t> form)</a:t>
            </a:r>
          </a:p>
          <a:p>
            <a:pPr marL="685800" lvl="1" indent="-228600" fontAlgn="base">
              <a:spcBef>
                <a:spcPct val="20000"/>
              </a:spcBef>
              <a:spcAft>
                <a:spcPct val="0"/>
              </a:spcAft>
              <a:buClr>
                <a:srgbClr val="808080"/>
              </a:buClr>
              <a:buSzPct val="65000"/>
              <a:buFont typeface="Wingdings" pitchFamily="2" charset="2"/>
              <a:buChar char="n"/>
              <a:defRPr/>
            </a:pPr>
            <a:r>
              <a:rPr lang="en-US" sz="2400" kern="0" dirty="0">
                <a:solidFill>
                  <a:srgbClr val="000000"/>
                </a:solidFill>
                <a:latin typeface="Calibri" panose="020F0502020204030204" pitchFamily="34" charset="0"/>
                <a:cs typeface="Tahoma" pitchFamily="34" charset="0"/>
              </a:rPr>
              <a:t>Rounded body, central nucleus and eccentric </a:t>
            </a:r>
            <a:r>
              <a:rPr lang="en-US" sz="2400" kern="0" dirty="0" err="1">
                <a:solidFill>
                  <a:srgbClr val="000000"/>
                </a:solidFill>
                <a:latin typeface="Calibri" panose="020F0502020204030204" pitchFamily="34" charset="0"/>
                <a:cs typeface="Tahoma" pitchFamily="34" charset="0"/>
              </a:rPr>
              <a:t>kinetoplast</a:t>
            </a:r>
            <a:r>
              <a:rPr lang="en-US" sz="2400" kern="0" dirty="0">
                <a:solidFill>
                  <a:srgbClr val="000000"/>
                </a:solidFill>
                <a:latin typeface="Calibri" panose="020F0502020204030204" pitchFamily="34" charset="0"/>
                <a:cs typeface="Tahoma" pitchFamily="34" charset="0"/>
              </a:rPr>
              <a:t> visible</a:t>
            </a:r>
          </a:p>
          <a:p>
            <a:pPr marL="1143000" lvl="2" indent="-228600" fontAlgn="base">
              <a:spcBef>
                <a:spcPct val="20000"/>
              </a:spcBef>
              <a:spcAft>
                <a:spcPct val="0"/>
              </a:spcAft>
              <a:buClr>
                <a:srgbClr val="808080"/>
              </a:buClr>
              <a:buSzPct val="65000"/>
              <a:buFont typeface="Wingdings" pitchFamily="2" charset="2"/>
              <a:buChar char="n"/>
              <a:defRPr/>
            </a:pPr>
            <a:endParaRPr lang="en-US" sz="2400" kern="0" dirty="0">
              <a:solidFill>
                <a:srgbClr val="000000"/>
              </a:solidFill>
              <a:latin typeface="Calibri" panose="020F0502020204030204" pitchFamily="34" charset="0"/>
              <a:cs typeface="Tahoma" pitchFamily="34" charset="0"/>
            </a:endParaRPr>
          </a:p>
          <a:p>
            <a:pPr marL="685800" lvl="1" indent="-228600" fontAlgn="base">
              <a:spcBef>
                <a:spcPct val="20000"/>
              </a:spcBef>
              <a:spcAft>
                <a:spcPct val="0"/>
              </a:spcAft>
              <a:buClr>
                <a:srgbClr val="808080"/>
              </a:buClr>
              <a:buSzPct val="65000"/>
              <a:buFont typeface="Wingdings" pitchFamily="2" charset="2"/>
              <a:buChar char="n"/>
              <a:defRPr/>
            </a:pPr>
            <a:r>
              <a:rPr lang="en-US" sz="2400" dirty="0">
                <a:solidFill>
                  <a:srgbClr val="000000"/>
                </a:solidFill>
                <a:latin typeface="Calibri" panose="020F0502020204030204" pitchFamily="34" charset="0"/>
                <a:cs typeface="Tahoma" pitchFamily="34" charset="0"/>
              </a:rPr>
              <a:t>no free flagellum, </a:t>
            </a:r>
          </a:p>
          <a:p>
            <a:pPr marL="1143000" lvl="2" indent="-228600" fontAlgn="base">
              <a:spcBef>
                <a:spcPct val="20000"/>
              </a:spcBef>
              <a:spcAft>
                <a:spcPct val="0"/>
              </a:spcAft>
              <a:buClr>
                <a:srgbClr val="808080"/>
              </a:buClr>
              <a:buSzPct val="65000"/>
              <a:buFont typeface="Wingdings" pitchFamily="2" charset="2"/>
              <a:buChar char="n"/>
              <a:defRPr/>
            </a:pPr>
            <a:endParaRPr lang="en-US" sz="2400" dirty="0">
              <a:solidFill>
                <a:srgbClr val="000000"/>
              </a:solidFill>
              <a:latin typeface="Calibri" panose="020F0502020204030204" pitchFamily="34" charset="0"/>
              <a:cs typeface="Tahoma" pitchFamily="34" charset="0"/>
            </a:endParaRPr>
          </a:p>
          <a:p>
            <a:pPr marL="685800" lvl="1" indent="-228600" fontAlgn="base">
              <a:spcBef>
                <a:spcPct val="20000"/>
              </a:spcBef>
              <a:spcAft>
                <a:spcPct val="0"/>
              </a:spcAft>
              <a:buClr>
                <a:srgbClr val="808080"/>
              </a:buClr>
              <a:buSzPct val="65000"/>
              <a:buFont typeface="Wingdings" pitchFamily="2" charset="2"/>
              <a:buChar char="n"/>
              <a:defRPr/>
            </a:pPr>
            <a:r>
              <a:rPr lang="en-US" sz="2400" dirty="0">
                <a:solidFill>
                  <a:srgbClr val="000000"/>
                </a:solidFill>
                <a:latin typeface="Calibri" panose="020F0502020204030204" pitchFamily="34" charset="0"/>
                <a:cs typeface="Tahoma" pitchFamily="34" charset="0"/>
              </a:rPr>
              <a:t>No undulating membrane </a:t>
            </a:r>
          </a:p>
          <a:p>
            <a:pPr marL="685800" lvl="1" indent="-228600" fontAlgn="base">
              <a:spcBef>
                <a:spcPct val="20000"/>
              </a:spcBef>
              <a:spcAft>
                <a:spcPct val="0"/>
              </a:spcAft>
              <a:buClr>
                <a:srgbClr val="808080"/>
              </a:buClr>
              <a:buSzPct val="65000"/>
              <a:buFont typeface="Wingdings" pitchFamily="2" charset="2"/>
              <a:buChar char="n"/>
              <a:defRPr/>
            </a:pPr>
            <a:endParaRPr lang="en-US" sz="2400" dirty="0">
              <a:solidFill>
                <a:srgbClr val="000000"/>
              </a:solidFill>
              <a:latin typeface="Calibri" panose="020F0502020204030204" pitchFamily="34" charset="0"/>
              <a:cs typeface="Tahoma" pitchFamily="34" charset="0"/>
            </a:endParaRPr>
          </a:p>
          <a:p>
            <a:pPr marL="685800" lvl="1" indent="-228600" fontAlgn="base">
              <a:spcBef>
                <a:spcPct val="20000"/>
              </a:spcBef>
              <a:spcAft>
                <a:spcPct val="0"/>
              </a:spcAft>
              <a:buClr>
                <a:srgbClr val="808080"/>
              </a:buClr>
              <a:buSzPct val="65000"/>
              <a:buFont typeface="Wingdings" pitchFamily="2" charset="2"/>
              <a:buChar char="n"/>
              <a:defRPr/>
            </a:pPr>
            <a:r>
              <a:rPr lang="en-US" sz="2400" dirty="0">
                <a:solidFill>
                  <a:srgbClr val="000000"/>
                </a:solidFill>
                <a:latin typeface="Calibri" panose="020F0502020204030204" pitchFamily="34" charset="0"/>
                <a:cs typeface="Tahoma" pitchFamily="34" charset="0"/>
              </a:rPr>
              <a:t>The only intracellular forms of all </a:t>
            </a:r>
            <a:r>
              <a:rPr lang="en-US" sz="2400" dirty="0">
                <a:solidFill>
                  <a:srgbClr val="FF0000"/>
                </a:solidFill>
                <a:latin typeface="Calibri" panose="020F0502020204030204" pitchFamily="34" charset="0"/>
                <a:cs typeface="Tahoma" pitchFamily="34" charset="0"/>
              </a:rPr>
              <a:t>leishmania species </a:t>
            </a:r>
            <a:r>
              <a:rPr lang="en-US" sz="2400" dirty="0">
                <a:solidFill>
                  <a:srgbClr val="000000">
                    <a:lumMod val="95000"/>
                    <a:lumOff val="5000"/>
                  </a:srgbClr>
                </a:solidFill>
                <a:latin typeface="Calibri" panose="020F0502020204030204" pitchFamily="34" charset="0"/>
                <a:cs typeface="Tahoma" pitchFamily="34" charset="0"/>
              </a:rPr>
              <a:t>and </a:t>
            </a:r>
            <a:r>
              <a:rPr lang="en-US" sz="2400" i="1" dirty="0">
                <a:solidFill>
                  <a:srgbClr val="FF0000"/>
                </a:solidFill>
                <a:latin typeface="Calibri" panose="020F0502020204030204" pitchFamily="34" charset="0"/>
                <a:cs typeface="Tahoma" pitchFamily="34" charset="0"/>
              </a:rPr>
              <a:t>Trypanosome </a:t>
            </a:r>
            <a:r>
              <a:rPr lang="en-US" sz="2400" i="1" dirty="0" err="1">
                <a:solidFill>
                  <a:srgbClr val="FF0000"/>
                </a:solidFill>
                <a:latin typeface="Calibri" panose="020F0502020204030204" pitchFamily="34" charset="0"/>
                <a:cs typeface="Tahoma" pitchFamily="34" charset="0"/>
              </a:rPr>
              <a:t>cruzi</a:t>
            </a:r>
            <a:endParaRPr lang="en-US" sz="2400" dirty="0">
              <a:solidFill>
                <a:srgbClr val="FF0000"/>
              </a:solidFill>
              <a:latin typeface="Calibri" panose="020F0502020204030204" pitchFamily="34" charset="0"/>
              <a:cs typeface="Tahoma" pitchFamily="34" charset="0"/>
            </a:endParaRPr>
          </a:p>
          <a:p>
            <a:pPr marL="1143000" lvl="2" indent="-228600" fontAlgn="base">
              <a:spcBef>
                <a:spcPct val="20000"/>
              </a:spcBef>
              <a:spcAft>
                <a:spcPct val="0"/>
              </a:spcAft>
              <a:buClr>
                <a:srgbClr val="808080"/>
              </a:buClr>
              <a:buSzPct val="65000"/>
              <a:buFont typeface="Wingdings" pitchFamily="2" charset="2"/>
              <a:buChar char="n"/>
              <a:defRPr/>
            </a:pPr>
            <a:endParaRPr lang="en-US" sz="2400" dirty="0">
              <a:solidFill>
                <a:srgbClr val="000000"/>
              </a:solidFill>
              <a:latin typeface="Calibri" panose="020F0502020204030204" pitchFamily="34" charset="0"/>
              <a:cs typeface="Tahoma" pitchFamily="34" charset="0"/>
            </a:endParaRPr>
          </a:p>
          <a:p>
            <a:pPr marL="1143000" lvl="2" indent="-228600" fontAlgn="base">
              <a:spcBef>
                <a:spcPct val="20000"/>
              </a:spcBef>
              <a:spcAft>
                <a:spcPct val="0"/>
              </a:spcAft>
              <a:buClr>
                <a:srgbClr val="808080"/>
              </a:buClr>
              <a:buSzPct val="65000"/>
              <a:buFont typeface="Wingdings" pitchFamily="2" charset="2"/>
              <a:buChar char="n"/>
              <a:defRPr/>
            </a:pPr>
            <a:endParaRPr lang="en-US" sz="2400" kern="0" dirty="0">
              <a:solidFill>
                <a:srgbClr val="000000"/>
              </a:solidFill>
              <a:latin typeface="Calibri" panose="020F0502020204030204" pitchFamily="34" charset="0"/>
              <a:cs typeface="Tahoma" pitchFamily="34" charset="0"/>
            </a:endParaRPr>
          </a:p>
          <a:p>
            <a:pPr marL="1143000" lvl="2" indent="-228600" fontAlgn="base">
              <a:spcBef>
                <a:spcPct val="20000"/>
              </a:spcBef>
              <a:spcAft>
                <a:spcPct val="0"/>
              </a:spcAft>
              <a:buClr>
                <a:srgbClr val="808080"/>
              </a:buClr>
              <a:buSzPct val="65000"/>
              <a:buFont typeface="Wingdings" pitchFamily="2" charset="2"/>
              <a:buChar char="n"/>
              <a:defRPr/>
            </a:pPr>
            <a:endParaRPr lang="en-US" sz="2400" kern="0" dirty="0">
              <a:solidFill>
                <a:srgbClr val="000000"/>
              </a:solidFill>
              <a:latin typeface="Calibri" panose="020F0502020204030204" pitchFamily="34" charset="0"/>
              <a:cs typeface="Tahoma" pitchFamily="34" charset="0"/>
            </a:endParaRPr>
          </a:p>
          <a:p>
            <a:pPr marL="742950" lvl="1" indent="-285750" fontAlgn="base">
              <a:spcBef>
                <a:spcPct val="20000"/>
              </a:spcBef>
              <a:spcAft>
                <a:spcPct val="0"/>
              </a:spcAft>
              <a:buClr>
                <a:srgbClr val="3333CC"/>
              </a:buClr>
              <a:buSzPct val="80000"/>
              <a:buFont typeface="Wingdings" pitchFamily="2" charset="2"/>
              <a:buChar char="¨"/>
              <a:defRPr/>
            </a:pPr>
            <a:endParaRPr lang="en-US" sz="2400" kern="0" dirty="0">
              <a:solidFill>
                <a:srgbClr val="000000"/>
              </a:solidFill>
              <a:latin typeface="Calibri" panose="020F0502020204030204" pitchFamily="34" charset="0"/>
              <a:cs typeface="Arial" charset="0"/>
            </a:endParaRPr>
          </a:p>
        </p:txBody>
      </p:sp>
      <p:pic>
        <p:nvPicPr>
          <p:cNvPr id="2170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895600"/>
            <a:ext cx="3124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587066" y="5417608"/>
            <a:ext cx="2175933" cy="1303867"/>
          </a:xfrm>
          <a:prstGeom prst="rect">
            <a:avLst/>
          </a:prstGeom>
        </p:spPr>
      </p:pic>
      <p:sp>
        <p:nvSpPr>
          <p:cNvPr id="3" name="Slide Number Placeholder 2"/>
          <p:cNvSpPr>
            <a:spLocks noGrp="1"/>
          </p:cNvSpPr>
          <p:nvPr>
            <p:ph type="sldNum" sz="quarter" idx="12"/>
          </p:nvPr>
        </p:nvSpPr>
        <p:spPr/>
        <p:txBody>
          <a:bodyPr/>
          <a:lstStyle/>
          <a:p>
            <a:fld id="{F9C9A03A-BBC3-4374-851D-04C41C6DC222}" type="slidenum">
              <a:rPr lang="en-US" smtClean="0">
                <a:solidFill>
                  <a:srgbClr val="000000"/>
                </a:solidFill>
              </a:rPr>
              <a:pPr/>
              <a:t>64</a:t>
            </a:fld>
            <a:endParaRPr lang="en-US">
              <a:solidFill>
                <a:srgbClr val="000000"/>
              </a:solidFill>
            </a:endParaRPr>
          </a:p>
        </p:txBody>
      </p:sp>
    </p:spTree>
    <p:extLst>
      <p:ext uri="{BB962C8B-B14F-4D97-AF65-F5344CB8AC3E}">
        <p14:creationId xmlns:p14="http://schemas.microsoft.com/office/powerpoint/2010/main" val="19864112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228600" y="609600"/>
            <a:ext cx="8686800" cy="2438400"/>
          </a:xfrm>
          <a:prstGeom prst="rect">
            <a:avLst/>
          </a:prstGeom>
          <a:noFill/>
          <a:ln w="9525">
            <a:noFill/>
            <a:miter lim="800000"/>
            <a:headEnd/>
            <a:tailEnd/>
          </a:ln>
        </p:spPr>
        <p:txBody>
          <a:bodyPr/>
          <a:lstStyle/>
          <a:p>
            <a:pPr marL="514350" indent="-514350" fontAlgn="base">
              <a:spcBef>
                <a:spcPct val="20000"/>
              </a:spcBef>
              <a:spcAft>
                <a:spcPct val="0"/>
              </a:spcAft>
              <a:buClr>
                <a:srgbClr val="808080"/>
              </a:buClr>
              <a:buSzPct val="75000"/>
              <a:buFont typeface="+mj-lt"/>
              <a:buAutoNum type="arabicPeriod" startAt="2"/>
              <a:defRPr/>
            </a:pPr>
            <a:endParaRPr lang="en-US" sz="3200" kern="0" dirty="0">
              <a:solidFill>
                <a:srgbClr val="000000"/>
              </a:solidFill>
              <a:latin typeface="Calibri" panose="020F0502020204030204" pitchFamily="34" charset="0"/>
              <a:cs typeface="Tahoma" pitchFamily="34" charset="0"/>
            </a:endParaRPr>
          </a:p>
          <a:p>
            <a:pPr marL="514350" indent="-514350" fontAlgn="base">
              <a:spcBef>
                <a:spcPct val="20000"/>
              </a:spcBef>
              <a:spcAft>
                <a:spcPct val="0"/>
              </a:spcAft>
              <a:buClr>
                <a:srgbClr val="808080"/>
              </a:buClr>
              <a:buSzPct val="75000"/>
              <a:buFont typeface="+mj-lt"/>
              <a:buAutoNum type="arabicPeriod" startAt="2"/>
              <a:defRPr/>
            </a:pPr>
            <a:r>
              <a:rPr lang="en-US" sz="2800" b="1" kern="0" dirty="0" err="1">
                <a:solidFill>
                  <a:srgbClr val="000000"/>
                </a:solidFill>
                <a:latin typeface="Calibri" panose="020F0502020204030204" pitchFamily="34" charset="0"/>
                <a:cs typeface="Tahoma" pitchFamily="34" charset="0"/>
              </a:rPr>
              <a:t>Promastigote</a:t>
            </a:r>
            <a:r>
              <a:rPr lang="en-US" sz="2800" b="1" kern="0" dirty="0">
                <a:solidFill>
                  <a:srgbClr val="000000"/>
                </a:solidFill>
                <a:latin typeface="Calibri" panose="020F0502020204030204" pitchFamily="34" charset="0"/>
                <a:cs typeface="Tahoma" pitchFamily="34" charset="0"/>
              </a:rPr>
              <a:t> (</a:t>
            </a:r>
            <a:r>
              <a:rPr lang="en-US" sz="2800" b="1" kern="0" dirty="0" err="1">
                <a:solidFill>
                  <a:srgbClr val="000000"/>
                </a:solidFill>
                <a:latin typeface="Calibri" panose="020F0502020204030204" pitchFamily="34" charset="0"/>
                <a:cs typeface="Tahoma" pitchFamily="34" charset="0"/>
              </a:rPr>
              <a:t>Leptomonad</a:t>
            </a:r>
            <a:r>
              <a:rPr lang="en-US" sz="2800" b="1" kern="0" dirty="0">
                <a:solidFill>
                  <a:srgbClr val="000000"/>
                </a:solidFill>
                <a:latin typeface="Calibri" panose="020F0502020204030204" pitchFamily="34" charset="0"/>
                <a:cs typeface="Tahoma" pitchFamily="34" charset="0"/>
              </a:rPr>
              <a:t>) form</a:t>
            </a:r>
          </a:p>
          <a:p>
            <a:pPr marL="742950" lvl="1" indent="-285750" fontAlgn="base">
              <a:spcBef>
                <a:spcPct val="20000"/>
              </a:spcBef>
              <a:spcAft>
                <a:spcPct val="0"/>
              </a:spcAft>
              <a:buClr>
                <a:srgbClr val="3333CC"/>
              </a:buClr>
              <a:buSzPct val="80000"/>
              <a:buFont typeface="Wingdings" pitchFamily="2" charset="2"/>
              <a:buChar char="¨"/>
              <a:defRPr/>
            </a:pPr>
            <a:r>
              <a:rPr lang="en-US" sz="2400" kern="0" dirty="0">
                <a:solidFill>
                  <a:srgbClr val="000000"/>
                </a:solidFill>
                <a:latin typeface="Calibri" panose="020F0502020204030204" pitchFamily="34" charset="0"/>
                <a:cs typeface="Tahoma" pitchFamily="34" charset="0"/>
              </a:rPr>
              <a:t>Elongated body, central nucleus, </a:t>
            </a:r>
            <a:r>
              <a:rPr lang="en-US" sz="2400" b="1" kern="0" dirty="0">
                <a:solidFill>
                  <a:srgbClr val="FF0000"/>
                </a:solidFill>
                <a:latin typeface="Calibri" panose="020F0502020204030204" pitchFamily="34" charset="0"/>
                <a:cs typeface="Tahoma" pitchFamily="34" charset="0"/>
              </a:rPr>
              <a:t>anterior</a:t>
            </a:r>
            <a:r>
              <a:rPr lang="en-US" sz="2400" kern="0" dirty="0">
                <a:solidFill>
                  <a:srgbClr val="000000"/>
                </a:solidFill>
                <a:latin typeface="Calibri" panose="020F0502020204030204" pitchFamily="34" charset="0"/>
                <a:cs typeface="Tahoma" pitchFamily="34" charset="0"/>
              </a:rPr>
              <a:t> </a:t>
            </a:r>
            <a:r>
              <a:rPr lang="en-US" sz="2400" kern="0" dirty="0" err="1">
                <a:solidFill>
                  <a:srgbClr val="000000"/>
                </a:solidFill>
                <a:latin typeface="Calibri" panose="020F0502020204030204" pitchFamily="34" charset="0"/>
                <a:cs typeface="Tahoma" pitchFamily="34" charset="0"/>
              </a:rPr>
              <a:t>kinetoplast</a:t>
            </a:r>
            <a:endParaRPr lang="en-US" sz="2400" kern="0" dirty="0">
              <a:solidFill>
                <a:srgbClr val="000000"/>
              </a:solidFill>
              <a:latin typeface="Calibri" panose="020F0502020204030204" pitchFamily="34" charset="0"/>
              <a:cs typeface="Tahoma" pitchFamily="34" charset="0"/>
            </a:endParaRPr>
          </a:p>
          <a:p>
            <a:pPr marL="742950" lvl="1" indent="-285750" fontAlgn="base">
              <a:spcBef>
                <a:spcPct val="20000"/>
              </a:spcBef>
              <a:spcAft>
                <a:spcPct val="0"/>
              </a:spcAft>
              <a:buClr>
                <a:srgbClr val="3333CC"/>
              </a:buClr>
              <a:buSzPct val="80000"/>
              <a:buFont typeface="Wingdings" pitchFamily="2" charset="2"/>
              <a:buChar char="¨"/>
              <a:defRPr/>
            </a:pPr>
            <a:endParaRPr lang="en-US" sz="2400" kern="0" dirty="0">
              <a:solidFill>
                <a:srgbClr val="000000"/>
              </a:solidFill>
              <a:latin typeface="Calibri" panose="020F0502020204030204" pitchFamily="34" charset="0"/>
              <a:cs typeface="Tahoma" pitchFamily="34" charset="0"/>
            </a:endParaRPr>
          </a:p>
          <a:p>
            <a:pPr marL="742950" lvl="1" indent="-285750" fontAlgn="base">
              <a:spcBef>
                <a:spcPct val="20000"/>
              </a:spcBef>
              <a:spcAft>
                <a:spcPct val="0"/>
              </a:spcAft>
              <a:buClr>
                <a:srgbClr val="3333CC"/>
              </a:buClr>
              <a:buSzPct val="80000"/>
              <a:buFont typeface="Wingdings" pitchFamily="2" charset="2"/>
              <a:buChar char="¨"/>
              <a:defRPr/>
            </a:pPr>
            <a:r>
              <a:rPr lang="en-US" sz="2400" kern="0" dirty="0">
                <a:solidFill>
                  <a:srgbClr val="000000"/>
                </a:solidFill>
                <a:latin typeface="Calibri" panose="020F0502020204030204" pitchFamily="34" charset="0"/>
                <a:cs typeface="Tahoma" pitchFamily="34" charset="0"/>
              </a:rPr>
              <a:t>Single anterior flagellum arises from  </a:t>
            </a:r>
            <a:r>
              <a:rPr lang="en-US" sz="2400" kern="0" dirty="0" err="1">
                <a:solidFill>
                  <a:srgbClr val="000000"/>
                </a:solidFill>
                <a:latin typeface="Calibri" panose="020F0502020204030204" pitchFamily="34" charset="0"/>
                <a:cs typeface="Tahoma" pitchFamily="34" charset="0"/>
              </a:rPr>
              <a:t>kinetoplast</a:t>
            </a:r>
            <a:endParaRPr lang="en-US" sz="2400" kern="0" dirty="0">
              <a:solidFill>
                <a:srgbClr val="000000"/>
              </a:solidFill>
              <a:latin typeface="Calibri" panose="020F0502020204030204" pitchFamily="34" charset="0"/>
              <a:cs typeface="Tahoma" pitchFamily="34" charset="0"/>
            </a:endParaRPr>
          </a:p>
          <a:p>
            <a:pPr marL="742950" lvl="1" indent="-285750" fontAlgn="base">
              <a:spcBef>
                <a:spcPct val="20000"/>
              </a:spcBef>
              <a:spcAft>
                <a:spcPct val="0"/>
              </a:spcAft>
              <a:buClr>
                <a:srgbClr val="3333CC"/>
              </a:buClr>
              <a:buSzPct val="80000"/>
              <a:buFont typeface="Wingdings" pitchFamily="2" charset="2"/>
              <a:buChar char="¨"/>
              <a:defRPr/>
            </a:pPr>
            <a:endParaRPr lang="en-US" sz="2400" kern="0" dirty="0">
              <a:solidFill>
                <a:srgbClr val="000000"/>
              </a:solidFill>
              <a:latin typeface="Calibri" panose="020F0502020204030204" pitchFamily="34" charset="0"/>
              <a:cs typeface="Tahoma" pitchFamily="34" charset="0"/>
            </a:endParaRPr>
          </a:p>
          <a:p>
            <a:pPr marL="742950" lvl="1" indent="-285750" fontAlgn="base">
              <a:spcBef>
                <a:spcPct val="20000"/>
              </a:spcBef>
              <a:spcAft>
                <a:spcPct val="0"/>
              </a:spcAft>
              <a:buClr>
                <a:srgbClr val="3333CC"/>
              </a:buClr>
              <a:buSzPct val="80000"/>
              <a:buFont typeface="Wingdings" pitchFamily="2" charset="2"/>
              <a:buChar char="¨"/>
              <a:defRPr/>
            </a:pPr>
            <a:r>
              <a:rPr lang="en-US" sz="2400" dirty="0">
                <a:solidFill>
                  <a:srgbClr val="000000"/>
                </a:solidFill>
                <a:latin typeface="Calibri" panose="020F0502020204030204" pitchFamily="34" charset="0"/>
                <a:cs typeface="Tahoma" pitchFamily="34" charset="0"/>
              </a:rPr>
              <a:t>found in the </a:t>
            </a:r>
            <a:r>
              <a:rPr lang="en-US" sz="2400" b="1" dirty="0">
                <a:solidFill>
                  <a:srgbClr val="FF0000"/>
                </a:solidFill>
                <a:latin typeface="Calibri" panose="020F0502020204030204" pitchFamily="34" charset="0"/>
                <a:cs typeface="Tahoma" pitchFamily="34" charset="0"/>
              </a:rPr>
              <a:t>invertebrate host</a:t>
            </a:r>
            <a:r>
              <a:rPr lang="en-US" sz="2400" dirty="0">
                <a:solidFill>
                  <a:srgbClr val="000000"/>
                </a:solidFill>
                <a:latin typeface="Calibri" panose="020F0502020204030204" pitchFamily="34" charset="0"/>
                <a:cs typeface="Tahoma" pitchFamily="34" charset="0"/>
              </a:rPr>
              <a:t>, and in </a:t>
            </a:r>
            <a:r>
              <a:rPr lang="en-US" sz="2400" b="1" dirty="0">
                <a:solidFill>
                  <a:srgbClr val="FF0000"/>
                </a:solidFill>
                <a:latin typeface="Calibri" panose="020F0502020204030204" pitchFamily="34" charset="0"/>
                <a:cs typeface="Tahoma" pitchFamily="34" charset="0"/>
              </a:rPr>
              <a:t>culture media </a:t>
            </a:r>
            <a:r>
              <a:rPr lang="en-US" sz="2400" dirty="0">
                <a:solidFill>
                  <a:srgbClr val="FF0000"/>
                </a:solidFill>
                <a:latin typeface="Calibri" panose="020F0502020204030204" pitchFamily="34" charset="0"/>
                <a:cs typeface="Tahoma" pitchFamily="34" charset="0"/>
              </a:rPr>
              <a:t>(of all </a:t>
            </a:r>
            <a:r>
              <a:rPr lang="en-US" sz="2400" i="1" dirty="0">
                <a:solidFill>
                  <a:srgbClr val="FF0000"/>
                </a:solidFill>
                <a:latin typeface="Calibri" panose="020F0502020204030204" pitchFamily="34" charset="0"/>
                <a:cs typeface="Tahoma" pitchFamily="34" charset="0"/>
              </a:rPr>
              <a:t>Leishmania</a:t>
            </a:r>
            <a:r>
              <a:rPr lang="en-US" sz="2400" dirty="0">
                <a:solidFill>
                  <a:srgbClr val="FF0000"/>
                </a:solidFill>
                <a:latin typeface="Calibri" panose="020F0502020204030204" pitchFamily="34" charset="0"/>
                <a:cs typeface="Tahoma" pitchFamily="34" charset="0"/>
              </a:rPr>
              <a:t> species</a:t>
            </a:r>
            <a:r>
              <a:rPr lang="en-US" sz="2400" dirty="0">
                <a:solidFill>
                  <a:srgbClr val="FF0000"/>
                </a:solidFill>
                <a:latin typeface="Calibri" panose="020F0502020204030204" pitchFamily="34" charset="0"/>
                <a:cs typeface="Tahoma" pitchFamily="34" charset="0"/>
              </a:rPr>
              <a:t>)</a:t>
            </a:r>
            <a:endParaRPr lang="en-US" sz="2400" kern="0" dirty="0">
              <a:solidFill>
                <a:srgbClr val="FF0000"/>
              </a:solidFill>
              <a:latin typeface="Calibri" panose="020F0502020204030204" pitchFamily="34" charset="0"/>
              <a:cs typeface="Tahoma" pitchFamily="34" charset="0"/>
            </a:endParaRPr>
          </a:p>
        </p:txBody>
      </p:sp>
      <p:pic>
        <p:nvPicPr>
          <p:cNvPr id="2181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724400"/>
            <a:ext cx="3200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4"/>
          <p:cNvGraphicFramePr>
            <a:graphicFrameLocks noChangeAspect="1"/>
          </p:cNvGraphicFramePr>
          <p:nvPr>
            <p:extLst/>
          </p:nvPr>
        </p:nvGraphicFramePr>
        <p:xfrm>
          <a:off x="2032000" y="4284133"/>
          <a:ext cx="2895600" cy="2421467"/>
        </p:xfrm>
        <a:graphic>
          <a:graphicData uri="http://schemas.openxmlformats.org/presentationml/2006/ole">
            <mc:AlternateContent xmlns:mc="http://schemas.openxmlformats.org/markup-compatibility/2006">
              <mc:Choice xmlns:v="urn:schemas-microsoft-com:vml" Requires="v">
                <p:oleObj spid="_x0000_s2050" name="Photo Editor Photo" r:id="rId5" imgW="1009791" imgH="1057423" progId="MSPhotoEd.3">
                  <p:embed/>
                </p:oleObj>
              </mc:Choice>
              <mc:Fallback>
                <p:oleObj name="Photo Editor Photo" r:id="rId5" imgW="1009791" imgH="1057423"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000" y="4284133"/>
                        <a:ext cx="2895600" cy="2421467"/>
                      </a:xfrm>
                      <a:prstGeom prst="rect">
                        <a:avLst/>
                      </a:prstGeom>
                      <a:noFill/>
                      <a:ln>
                        <a:noFill/>
                      </a:ln>
                      <a:effectLst/>
                    </p:spPr>
                  </p:pic>
                </p:oleObj>
              </mc:Fallback>
            </mc:AlternateContent>
          </a:graphicData>
        </a:graphic>
      </p:graphicFrame>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65</a:t>
            </a:fld>
            <a:endParaRPr lang="en-US">
              <a:solidFill>
                <a:srgbClr val="000000"/>
              </a:solidFill>
            </a:endParaRPr>
          </a:p>
        </p:txBody>
      </p:sp>
    </p:spTree>
    <p:extLst>
      <p:ext uri="{BB962C8B-B14F-4D97-AF65-F5344CB8AC3E}">
        <p14:creationId xmlns:p14="http://schemas.microsoft.com/office/powerpoint/2010/main" val="13705469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0" y="1066800"/>
            <a:ext cx="9144000" cy="5181600"/>
          </a:xfrm>
        </p:spPr>
        <p:txBody>
          <a:bodyPr/>
          <a:lstStyle/>
          <a:p>
            <a:pPr>
              <a:buFont typeface="Wingdings" pitchFamily="2" charset="2"/>
              <a:buNone/>
              <a:defRPr/>
            </a:pPr>
            <a:r>
              <a:rPr lang="en-US" b="1" dirty="0" smtClean="0">
                <a:latin typeface="Calibri" panose="020F0502020204030204" pitchFamily="34" charset="0"/>
              </a:rPr>
              <a:t>3.Epimastigote /</a:t>
            </a:r>
            <a:r>
              <a:rPr lang="en-US" b="1" dirty="0" err="1" smtClean="0">
                <a:latin typeface="Calibri" panose="020F0502020204030204" pitchFamily="34" charset="0"/>
              </a:rPr>
              <a:t>crithidial</a:t>
            </a:r>
            <a:r>
              <a:rPr lang="en-US" b="1" dirty="0" smtClean="0">
                <a:latin typeface="Calibri" panose="020F0502020204030204" pitchFamily="34" charset="0"/>
              </a:rPr>
              <a:t>/ forms</a:t>
            </a:r>
          </a:p>
          <a:p>
            <a:pPr>
              <a:lnSpc>
                <a:spcPct val="150000"/>
              </a:lnSpc>
              <a:buFont typeface="Wingdings" panose="05000000000000000000" pitchFamily="2" charset="2"/>
              <a:buChar char="ü"/>
              <a:defRPr/>
            </a:pPr>
            <a:r>
              <a:rPr lang="en-US" sz="2400" dirty="0" smtClean="0">
                <a:latin typeface="Calibri" panose="020F0502020204030204" pitchFamily="34" charset="0"/>
                <a:cs typeface="Tahoma" pitchFamily="34" charset="0"/>
              </a:rPr>
              <a:t>Elongated body, single free flagellum, single nucleus</a:t>
            </a:r>
          </a:p>
          <a:p>
            <a:pPr>
              <a:lnSpc>
                <a:spcPct val="150000"/>
              </a:lnSpc>
              <a:buFont typeface="Wingdings" panose="05000000000000000000" pitchFamily="2" charset="2"/>
              <a:buChar char="ü"/>
              <a:defRPr/>
            </a:pPr>
            <a:r>
              <a:rPr lang="en-US" sz="2400" dirty="0" smtClean="0">
                <a:latin typeface="Calibri" panose="020F0502020204030204" pitchFamily="34" charset="0"/>
                <a:cs typeface="Tahoma" pitchFamily="34" charset="0"/>
              </a:rPr>
              <a:t>Has undulating membrane, </a:t>
            </a:r>
          </a:p>
          <a:p>
            <a:pPr>
              <a:lnSpc>
                <a:spcPct val="150000"/>
              </a:lnSpc>
              <a:buFont typeface="Wingdings" panose="05000000000000000000" pitchFamily="2" charset="2"/>
              <a:buChar char="ü"/>
              <a:defRPr/>
            </a:pPr>
            <a:r>
              <a:rPr lang="en-US" sz="2400" dirty="0" err="1" smtClean="0">
                <a:latin typeface="Calibri" panose="020F0502020204030204" pitchFamily="34" charset="0"/>
                <a:cs typeface="Tahoma" pitchFamily="34" charset="0"/>
              </a:rPr>
              <a:t>Kinetoplast</a:t>
            </a:r>
            <a:r>
              <a:rPr lang="en-US" sz="2400" dirty="0" smtClean="0">
                <a:latin typeface="Calibri" panose="020F0502020204030204" pitchFamily="34" charset="0"/>
                <a:cs typeface="Tahoma" pitchFamily="34" charset="0"/>
              </a:rPr>
              <a:t> is just </a:t>
            </a:r>
            <a:r>
              <a:rPr lang="en-US" sz="2400" dirty="0" smtClean="0">
                <a:solidFill>
                  <a:srgbClr val="FF0000"/>
                </a:solidFill>
                <a:latin typeface="Calibri" panose="020F0502020204030204" pitchFamily="34" charset="0"/>
                <a:cs typeface="Tahoma" pitchFamily="34" charset="0"/>
              </a:rPr>
              <a:t>anterior</a:t>
            </a:r>
            <a:r>
              <a:rPr lang="en-US" sz="2400" dirty="0" smtClean="0">
                <a:latin typeface="Calibri" panose="020F0502020204030204" pitchFamily="34" charset="0"/>
                <a:cs typeface="Tahoma" pitchFamily="34" charset="0"/>
              </a:rPr>
              <a:t> to the nucleus</a:t>
            </a:r>
          </a:p>
          <a:p>
            <a:pPr>
              <a:lnSpc>
                <a:spcPct val="150000"/>
              </a:lnSpc>
              <a:buFont typeface="Wingdings" panose="05000000000000000000" pitchFamily="2" charset="2"/>
              <a:buChar char="ü"/>
              <a:defRPr/>
            </a:pPr>
            <a:r>
              <a:rPr lang="en-US" sz="2400" dirty="0" smtClean="0">
                <a:latin typeface="Calibri" panose="020F0502020204030204" pitchFamily="34" charset="0"/>
                <a:cs typeface="Tahoma" pitchFamily="34" charset="0"/>
              </a:rPr>
              <a:t>Found in the </a:t>
            </a:r>
            <a:r>
              <a:rPr lang="en-US" sz="2400" dirty="0" smtClean="0">
                <a:solidFill>
                  <a:srgbClr val="FF0000"/>
                </a:solidFill>
                <a:latin typeface="Calibri" panose="020F0502020204030204" pitchFamily="34" charset="0"/>
                <a:cs typeface="Tahoma" pitchFamily="34" charset="0"/>
              </a:rPr>
              <a:t>invertebrate host </a:t>
            </a:r>
            <a:r>
              <a:rPr lang="en-US" sz="2400" dirty="0" smtClean="0">
                <a:solidFill>
                  <a:schemeClr val="tx1">
                    <a:lumMod val="95000"/>
                    <a:lumOff val="5000"/>
                  </a:schemeClr>
                </a:solidFill>
                <a:latin typeface="Calibri" panose="020F0502020204030204" pitchFamily="34" charset="0"/>
                <a:cs typeface="Tahoma" pitchFamily="34" charset="0"/>
              </a:rPr>
              <a:t>and</a:t>
            </a:r>
            <a:r>
              <a:rPr lang="en-US" sz="2400" dirty="0" smtClean="0">
                <a:solidFill>
                  <a:srgbClr val="FF0000"/>
                </a:solidFill>
                <a:latin typeface="Calibri" panose="020F0502020204030204" pitchFamily="34" charset="0"/>
                <a:cs typeface="Tahoma" pitchFamily="34" charset="0"/>
              </a:rPr>
              <a:t> </a:t>
            </a:r>
          </a:p>
          <a:p>
            <a:pPr>
              <a:lnSpc>
                <a:spcPct val="150000"/>
              </a:lnSpc>
              <a:buFont typeface="Wingdings" panose="05000000000000000000" pitchFamily="2" charset="2"/>
              <a:buChar char="ü"/>
              <a:defRPr/>
            </a:pPr>
            <a:r>
              <a:rPr lang="en-US" sz="2400" dirty="0" smtClean="0">
                <a:solidFill>
                  <a:schemeClr val="tx1">
                    <a:lumMod val="95000"/>
                    <a:lumOff val="5000"/>
                  </a:schemeClr>
                </a:solidFill>
                <a:latin typeface="Calibri" panose="020F0502020204030204" pitchFamily="34" charset="0"/>
                <a:cs typeface="Tahoma" pitchFamily="34" charset="0"/>
              </a:rPr>
              <a:t>In</a:t>
            </a:r>
            <a:r>
              <a:rPr lang="en-US" sz="2400" dirty="0" smtClean="0">
                <a:solidFill>
                  <a:srgbClr val="FF0000"/>
                </a:solidFill>
                <a:latin typeface="Calibri" panose="020F0502020204030204" pitchFamily="34" charset="0"/>
                <a:cs typeface="Tahoma" pitchFamily="34" charset="0"/>
              </a:rPr>
              <a:t> culture media of </a:t>
            </a:r>
            <a:r>
              <a:rPr lang="en-US" sz="2400" i="1" dirty="0" smtClean="0">
                <a:solidFill>
                  <a:srgbClr val="FF0000"/>
                </a:solidFill>
                <a:latin typeface="Calibri" panose="020F0502020204030204" pitchFamily="34" charset="0"/>
                <a:cs typeface="Tahoma" pitchFamily="34" charset="0"/>
              </a:rPr>
              <a:t>Trypanosome </a:t>
            </a:r>
            <a:r>
              <a:rPr lang="en-US" sz="2400" dirty="0" smtClean="0">
                <a:solidFill>
                  <a:srgbClr val="FF0000"/>
                </a:solidFill>
                <a:latin typeface="Calibri" panose="020F0502020204030204" pitchFamily="34" charset="0"/>
                <a:cs typeface="Tahoma" pitchFamily="34" charset="0"/>
              </a:rPr>
              <a:t>species</a:t>
            </a:r>
          </a:p>
          <a:p>
            <a:pPr>
              <a:buFont typeface="Wingdings" panose="05000000000000000000" pitchFamily="2" charset="2"/>
              <a:buChar char="ü"/>
              <a:defRPr/>
            </a:pPr>
            <a:endParaRPr lang="en-US" sz="2400" dirty="0" smtClean="0"/>
          </a:p>
        </p:txBody>
      </p:sp>
      <p:pic>
        <p:nvPicPr>
          <p:cNvPr id="2" name="Picture 1"/>
          <p:cNvPicPr>
            <a:picLocks noChangeAspect="1"/>
          </p:cNvPicPr>
          <p:nvPr/>
        </p:nvPicPr>
        <p:blipFill>
          <a:blip r:embed="rId2"/>
          <a:stretch>
            <a:fillRect/>
          </a:stretch>
        </p:blipFill>
        <p:spPr>
          <a:xfrm>
            <a:off x="6267449" y="3039534"/>
            <a:ext cx="2707217" cy="2954866"/>
          </a:xfrm>
          <a:prstGeom prst="rect">
            <a:avLst/>
          </a:prstGeom>
        </p:spPr>
      </p:pic>
      <p:sp>
        <p:nvSpPr>
          <p:cNvPr id="3" name="Slide Number Placeholder 2"/>
          <p:cNvSpPr>
            <a:spLocks noGrp="1"/>
          </p:cNvSpPr>
          <p:nvPr>
            <p:ph type="sldNum" sz="quarter" idx="12"/>
          </p:nvPr>
        </p:nvSpPr>
        <p:spPr/>
        <p:txBody>
          <a:bodyPr/>
          <a:lstStyle/>
          <a:p>
            <a:fld id="{F9C9A03A-BBC3-4374-851D-04C41C6DC222}" type="slidenum">
              <a:rPr lang="en-US" smtClean="0">
                <a:solidFill>
                  <a:srgbClr val="000000"/>
                </a:solidFill>
              </a:rPr>
              <a:pPr/>
              <a:t>66</a:t>
            </a:fld>
            <a:endParaRPr lang="en-US">
              <a:solidFill>
                <a:srgbClr val="000000"/>
              </a:solidFill>
            </a:endParaRPr>
          </a:p>
        </p:txBody>
      </p:sp>
    </p:spTree>
    <p:extLst>
      <p:ext uri="{BB962C8B-B14F-4D97-AF65-F5344CB8AC3E}">
        <p14:creationId xmlns:p14="http://schemas.microsoft.com/office/powerpoint/2010/main" val="180221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0" y="838200"/>
            <a:ext cx="9144000" cy="5715000"/>
          </a:xfrm>
          <a:prstGeom prst="rect">
            <a:avLst/>
          </a:prstGeom>
          <a:noFill/>
          <a:ln w="9525">
            <a:noFill/>
            <a:miter lim="800000"/>
            <a:headEnd/>
            <a:tailEnd/>
          </a:ln>
        </p:spPr>
        <p:txBody>
          <a:bodyPr/>
          <a:lstStyle/>
          <a:p>
            <a:pPr marL="914400" lvl="1" indent="-457200" fontAlgn="base">
              <a:lnSpc>
                <a:spcPct val="150000"/>
              </a:lnSpc>
              <a:spcBef>
                <a:spcPct val="20000"/>
              </a:spcBef>
              <a:spcAft>
                <a:spcPct val="0"/>
              </a:spcAft>
              <a:buSzPct val="80000"/>
              <a:buFont typeface="+mj-lt"/>
              <a:buAutoNum type="arabicPeriod" startAt="4"/>
              <a:defRPr/>
            </a:pPr>
            <a:r>
              <a:rPr lang="en-CA" sz="3200" b="1" kern="0" dirty="0" err="1">
                <a:solidFill>
                  <a:srgbClr val="000000"/>
                </a:solidFill>
                <a:latin typeface="Calibri" panose="020F0502020204030204" pitchFamily="34" charset="0"/>
                <a:cs typeface="Tahoma" pitchFamily="34" charset="0"/>
              </a:rPr>
              <a:t>Trypomastigote</a:t>
            </a:r>
            <a:endParaRPr lang="en-CA" sz="3200" kern="0" dirty="0">
              <a:solidFill>
                <a:srgbClr val="000000"/>
              </a:solidFill>
              <a:latin typeface="Calibri" panose="020F0502020204030204" pitchFamily="34" charset="0"/>
              <a:cs typeface="Tahoma" pitchFamily="34" charset="0"/>
            </a:endParaRPr>
          </a:p>
          <a:p>
            <a:pPr marL="914400" lvl="1" indent="-457200" fontAlgn="base">
              <a:lnSpc>
                <a:spcPct val="150000"/>
              </a:lnSpc>
              <a:spcBef>
                <a:spcPct val="20000"/>
              </a:spcBef>
              <a:spcAft>
                <a:spcPct val="0"/>
              </a:spcAft>
              <a:buSzPct val="80000"/>
              <a:buFont typeface="Wingdings" panose="05000000000000000000" pitchFamily="2" charset="2"/>
              <a:buChar char="ü"/>
              <a:defRPr/>
            </a:pPr>
            <a:r>
              <a:rPr lang="en-US" sz="2800" dirty="0" err="1">
                <a:solidFill>
                  <a:srgbClr val="000000"/>
                </a:solidFill>
                <a:latin typeface="Calibri" panose="020F0502020204030204" pitchFamily="34" charset="0"/>
                <a:cs typeface="Tahoma" pitchFamily="34" charset="0"/>
              </a:rPr>
              <a:t>Pleomorphic</a:t>
            </a:r>
            <a:r>
              <a:rPr lang="en-US" sz="2800" dirty="0">
                <a:solidFill>
                  <a:srgbClr val="000000"/>
                </a:solidFill>
                <a:latin typeface="Calibri" panose="020F0502020204030204" pitchFamily="34" charset="0"/>
                <a:cs typeface="Tahoma" pitchFamily="34" charset="0"/>
              </a:rPr>
              <a:t>, it can be as “U” or “C” shaped,</a:t>
            </a:r>
            <a:endParaRPr lang="en-US" sz="2800" kern="0" dirty="0">
              <a:solidFill>
                <a:srgbClr val="000000"/>
              </a:solidFill>
              <a:latin typeface="Calibri" panose="020F0502020204030204" pitchFamily="34" charset="0"/>
              <a:cs typeface="Tahoma" pitchFamily="34" charset="0"/>
            </a:endParaRPr>
          </a:p>
          <a:p>
            <a:pPr marL="914400" lvl="1" indent="-457200" fontAlgn="base">
              <a:lnSpc>
                <a:spcPct val="150000"/>
              </a:lnSpc>
              <a:spcBef>
                <a:spcPct val="20000"/>
              </a:spcBef>
              <a:spcAft>
                <a:spcPct val="0"/>
              </a:spcAft>
              <a:buSzPct val="80000"/>
              <a:buFont typeface="Wingdings" panose="05000000000000000000" pitchFamily="2" charset="2"/>
              <a:buChar char="ü"/>
              <a:defRPr/>
            </a:pPr>
            <a:r>
              <a:rPr lang="en-US" sz="2800" kern="0" dirty="0">
                <a:solidFill>
                  <a:srgbClr val="000000"/>
                </a:solidFill>
                <a:latin typeface="Calibri" panose="020F0502020204030204" pitchFamily="34" charset="0"/>
                <a:cs typeface="Tahoma" pitchFamily="34" charset="0"/>
              </a:rPr>
              <a:t>Central </a:t>
            </a:r>
            <a:r>
              <a:rPr lang="en-US" sz="2800" kern="0" dirty="0">
                <a:solidFill>
                  <a:srgbClr val="000000"/>
                </a:solidFill>
                <a:latin typeface="Calibri" panose="020F0502020204030204" pitchFamily="34" charset="0"/>
                <a:cs typeface="Tahoma" pitchFamily="34" charset="0"/>
              </a:rPr>
              <a:t>nucleus, </a:t>
            </a:r>
            <a:r>
              <a:rPr lang="en-US" sz="2800" kern="0" dirty="0">
                <a:solidFill>
                  <a:srgbClr val="FF0000"/>
                </a:solidFill>
                <a:latin typeface="Calibri" panose="020F0502020204030204" pitchFamily="34" charset="0"/>
                <a:cs typeface="Tahoma" pitchFamily="34" charset="0"/>
              </a:rPr>
              <a:t>posterior </a:t>
            </a:r>
            <a:r>
              <a:rPr lang="en-US" sz="2800" kern="0" dirty="0" err="1">
                <a:solidFill>
                  <a:srgbClr val="000000"/>
                </a:solidFill>
                <a:latin typeface="Calibri" panose="020F0502020204030204" pitchFamily="34" charset="0"/>
                <a:cs typeface="Tahoma" pitchFamily="34" charset="0"/>
              </a:rPr>
              <a:t>kinetoplast</a:t>
            </a:r>
            <a:endParaRPr lang="en-US" sz="2800" kern="0" dirty="0">
              <a:solidFill>
                <a:srgbClr val="000000"/>
              </a:solidFill>
              <a:latin typeface="Calibri" panose="020F0502020204030204" pitchFamily="34" charset="0"/>
              <a:cs typeface="Tahoma" pitchFamily="34" charset="0"/>
            </a:endParaRPr>
          </a:p>
          <a:p>
            <a:pPr marL="914400" lvl="1" indent="-457200" fontAlgn="base">
              <a:lnSpc>
                <a:spcPct val="150000"/>
              </a:lnSpc>
              <a:spcBef>
                <a:spcPct val="20000"/>
              </a:spcBef>
              <a:spcAft>
                <a:spcPct val="0"/>
              </a:spcAft>
              <a:buSzPct val="80000"/>
              <a:buFont typeface="Wingdings" panose="05000000000000000000" pitchFamily="2" charset="2"/>
              <a:buChar char="ü"/>
              <a:defRPr/>
            </a:pPr>
            <a:r>
              <a:rPr lang="en-US" sz="2800" kern="0" dirty="0">
                <a:solidFill>
                  <a:srgbClr val="000000"/>
                </a:solidFill>
                <a:latin typeface="Calibri" panose="020F0502020204030204" pitchFamily="34" charset="0"/>
                <a:cs typeface="Tahoma" pitchFamily="34" charset="0"/>
              </a:rPr>
              <a:t>Single </a:t>
            </a:r>
            <a:r>
              <a:rPr lang="en-US" sz="2800" kern="0" dirty="0">
                <a:solidFill>
                  <a:srgbClr val="000000"/>
                </a:solidFill>
                <a:latin typeface="Calibri" panose="020F0502020204030204" pitchFamily="34" charset="0"/>
                <a:cs typeface="Tahoma" pitchFamily="34" charset="0"/>
              </a:rPr>
              <a:t>Flagellum arises </a:t>
            </a:r>
            <a:r>
              <a:rPr lang="en-US" sz="2800" kern="0" dirty="0">
                <a:solidFill>
                  <a:srgbClr val="FF0000"/>
                </a:solidFill>
                <a:latin typeface="Calibri" panose="020F0502020204030204" pitchFamily="34" charset="0"/>
                <a:cs typeface="Tahoma" pitchFamily="34" charset="0"/>
              </a:rPr>
              <a:t>posteriorly</a:t>
            </a:r>
            <a:endParaRPr lang="en-US" sz="2800" kern="0" dirty="0">
              <a:solidFill>
                <a:srgbClr val="000000"/>
              </a:solidFill>
              <a:latin typeface="Calibri" panose="020F0502020204030204" pitchFamily="34" charset="0"/>
              <a:cs typeface="Tahoma" pitchFamily="34" charset="0"/>
            </a:endParaRPr>
          </a:p>
          <a:p>
            <a:pPr marL="914400" lvl="1" indent="-457200" fontAlgn="base">
              <a:lnSpc>
                <a:spcPct val="150000"/>
              </a:lnSpc>
              <a:spcBef>
                <a:spcPct val="20000"/>
              </a:spcBef>
              <a:spcAft>
                <a:spcPct val="0"/>
              </a:spcAft>
              <a:buSzPct val="80000"/>
              <a:buFont typeface="Wingdings" panose="05000000000000000000" pitchFamily="2" charset="2"/>
              <a:buChar char="ü"/>
              <a:defRPr/>
            </a:pPr>
            <a:r>
              <a:rPr lang="en-US" sz="2800" dirty="0">
                <a:solidFill>
                  <a:srgbClr val="000000"/>
                </a:solidFill>
                <a:latin typeface="Calibri" panose="020F0502020204030204" pitchFamily="34" charset="0"/>
                <a:cs typeface="Tahoma" pitchFamily="34" charset="0"/>
              </a:rPr>
              <a:t>Has undulating membrane</a:t>
            </a:r>
            <a:endParaRPr lang="en-US" sz="2800" kern="0" dirty="0">
              <a:solidFill>
                <a:srgbClr val="000000"/>
              </a:solidFill>
              <a:latin typeface="Calibri" panose="020F0502020204030204" pitchFamily="34" charset="0"/>
              <a:cs typeface="Tahoma" pitchFamily="34" charset="0"/>
            </a:endParaRPr>
          </a:p>
          <a:p>
            <a:pPr marL="914400" lvl="1" indent="-457200" fontAlgn="base">
              <a:lnSpc>
                <a:spcPct val="150000"/>
              </a:lnSpc>
              <a:spcBef>
                <a:spcPct val="20000"/>
              </a:spcBef>
              <a:spcAft>
                <a:spcPct val="0"/>
              </a:spcAft>
              <a:buSzPct val="80000"/>
              <a:buFont typeface="Wingdings" panose="05000000000000000000" pitchFamily="2" charset="2"/>
              <a:buChar char="ü"/>
              <a:defRPr/>
            </a:pPr>
            <a:r>
              <a:rPr lang="en-US" sz="2800" dirty="0">
                <a:solidFill>
                  <a:srgbClr val="000000"/>
                </a:solidFill>
                <a:latin typeface="Calibri" panose="020F0502020204030204" pitchFamily="34" charset="0"/>
                <a:cs typeface="Tahoma" pitchFamily="34" charset="0"/>
              </a:rPr>
              <a:t>Found </a:t>
            </a:r>
            <a:r>
              <a:rPr lang="en-US" sz="2800" dirty="0">
                <a:solidFill>
                  <a:srgbClr val="000000"/>
                </a:solidFill>
                <a:latin typeface="Calibri" panose="020F0502020204030204" pitchFamily="34" charset="0"/>
                <a:cs typeface="Tahoma" pitchFamily="34" charset="0"/>
              </a:rPr>
              <a:t>in the </a:t>
            </a:r>
            <a:r>
              <a:rPr lang="en-US" sz="2800" dirty="0">
                <a:solidFill>
                  <a:srgbClr val="FF0000"/>
                </a:solidFill>
                <a:latin typeface="Calibri" panose="020F0502020204030204" pitchFamily="34" charset="0"/>
                <a:cs typeface="Tahoma" pitchFamily="34" charset="0"/>
              </a:rPr>
              <a:t>peripheral </a:t>
            </a:r>
            <a:r>
              <a:rPr lang="en-US" sz="2800" dirty="0">
                <a:solidFill>
                  <a:srgbClr val="FF0000"/>
                </a:solidFill>
                <a:latin typeface="Calibri" panose="020F0502020204030204" pitchFamily="34" charset="0"/>
                <a:cs typeface="Tahoma" pitchFamily="34" charset="0"/>
              </a:rPr>
              <a:t>blood of vertebrates </a:t>
            </a:r>
            <a:r>
              <a:rPr lang="en-US" sz="2800" dirty="0">
                <a:solidFill>
                  <a:srgbClr val="000000"/>
                </a:solidFill>
                <a:latin typeface="Calibri" panose="020F0502020204030204" pitchFamily="34" charset="0"/>
                <a:cs typeface="Tahoma" pitchFamily="34" charset="0"/>
              </a:rPr>
              <a:t>and is the </a:t>
            </a:r>
            <a:r>
              <a:rPr lang="en-US" sz="2800" b="1" dirty="0">
                <a:solidFill>
                  <a:srgbClr val="000000"/>
                </a:solidFill>
                <a:latin typeface="Calibri" panose="020F0502020204030204" pitchFamily="34" charset="0"/>
                <a:cs typeface="Tahoma" pitchFamily="34" charset="0"/>
              </a:rPr>
              <a:t>diagnostic</a:t>
            </a:r>
            <a:r>
              <a:rPr lang="en-US" sz="2800" dirty="0">
                <a:solidFill>
                  <a:srgbClr val="000000"/>
                </a:solidFill>
                <a:latin typeface="Calibri" panose="020F0502020204030204" pitchFamily="34" charset="0"/>
                <a:cs typeface="Tahoma" pitchFamily="34" charset="0"/>
              </a:rPr>
              <a:t> stage of </a:t>
            </a:r>
            <a:r>
              <a:rPr lang="en-US" sz="2800" i="1" dirty="0">
                <a:solidFill>
                  <a:srgbClr val="000000"/>
                </a:solidFill>
                <a:latin typeface="Calibri" panose="020F0502020204030204" pitchFamily="34" charset="0"/>
                <a:cs typeface="Tahoma" pitchFamily="34" charset="0"/>
              </a:rPr>
              <a:t>Trypanosome</a:t>
            </a:r>
            <a:r>
              <a:rPr lang="en-US" sz="2800" dirty="0">
                <a:solidFill>
                  <a:srgbClr val="000000"/>
                </a:solidFill>
                <a:latin typeface="Calibri" panose="020F0502020204030204" pitchFamily="34" charset="0"/>
                <a:cs typeface="Tahoma" pitchFamily="34" charset="0"/>
              </a:rPr>
              <a:t> species</a:t>
            </a:r>
          </a:p>
          <a:p>
            <a:pPr eaLnBrk="0" fontAlgn="base" hangingPunct="0">
              <a:lnSpc>
                <a:spcPct val="150000"/>
              </a:lnSpc>
              <a:spcBef>
                <a:spcPct val="0"/>
              </a:spcBef>
              <a:spcAft>
                <a:spcPct val="0"/>
              </a:spcAft>
              <a:defRPr/>
            </a:pPr>
            <a:r>
              <a:rPr lang="en-US" sz="2800" dirty="0">
                <a:solidFill>
                  <a:srgbClr val="000000"/>
                </a:solidFill>
                <a:latin typeface="Calibri" panose="020F0502020204030204" pitchFamily="34" charset="0"/>
                <a:cs typeface="Tahoma" pitchFamily="34" charset="0"/>
              </a:rPr>
              <a:t/>
            </a:r>
            <a:br>
              <a:rPr lang="en-US" sz="2800" dirty="0">
                <a:solidFill>
                  <a:srgbClr val="000000"/>
                </a:solidFill>
                <a:latin typeface="Calibri" panose="020F0502020204030204" pitchFamily="34" charset="0"/>
                <a:cs typeface="Tahoma" pitchFamily="34" charset="0"/>
              </a:rPr>
            </a:br>
            <a:r>
              <a:rPr lang="en-US" sz="2800" dirty="0">
                <a:solidFill>
                  <a:srgbClr val="000000"/>
                </a:solidFill>
                <a:latin typeface="Calibri" panose="020F0502020204030204" pitchFamily="34" charset="0"/>
                <a:cs typeface="Tahoma" pitchFamily="34" charset="0"/>
              </a:rPr>
              <a:t> </a:t>
            </a:r>
          </a:p>
          <a:p>
            <a:pPr marL="742950" lvl="1" indent="-285750" fontAlgn="base">
              <a:spcBef>
                <a:spcPct val="20000"/>
              </a:spcBef>
              <a:spcAft>
                <a:spcPct val="0"/>
              </a:spcAft>
              <a:buClr>
                <a:srgbClr val="3333CC"/>
              </a:buClr>
              <a:buSzPct val="80000"/>
              <a:buFont typeface="Wingdings" pitchFamily="2" charset="2"/>
              <a:buChar char="¨"/>
              <a:defRPr/>
            </a:pPr>
            <a:endParaRPr lang="en-US" sz="2400" kern="0" dirty="0">
              <a:solidFill>
                <a:srgbClr val="000000"/>
              </a:solidFill>
              <a:latin typeface="Calibri" panose="020F0502020204030204" pitchFamily="34" charset="0"/>
              <a:cs typeface="Arial" charset="0"/>
            </a:endParaRPr>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67</a:t>
            </a:fld>
            <a:endParaRPr lang="en-US">
              <a:solidFill>
                <a:srgbClr val="000000"/>
              </a:solidFill>
            </a:endParaRPr>
          </a:p>
        </p:txBody>
      </p:sp>
    </p:spTree>
    <p:extLst>
      <p:ext uri="{BB962C8B-B14F-4D97-AF65-F5344CB8AC3E}">
        <p14:creationId xmlns:p14="http://schemas.microsoft.com/office/powerpoint/2010/main" val="40268527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4" descr="Img001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3733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4504267" y="1143000"/>
            <a:ext cx="3539065" cy="4394199"/>
          </a:xfrm>
          <a:prstGeom prst="rect">
            <a:avLst/>
          </a:prstGeom>
        </p:spPr>
      </p:pic>
    </p:spTree>
    <p:extLst>
      <p:ext uri="{BB962C8B-B14F-4D97-AF65-F5344CB8AC3E}">
        <p14:creationId xmlns:p14="http://schemas.microsoft.com/office/powerpoint/2010/main" val="24373698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Content Placeholder 2"/>
          <p:cNvSpPr>
            <a:spLocks noGrp="1"/>
          </p:cNvSpPr>
          <p:nvPr>
            <p:ph idx="1"/>
          </p:nvPr>
        </p:nvSpPr>
        <p:spPr>
          <a:xfrm>
            <a:off x="0" y="979488"/>
            <a:ext cx="9144000" cy="5265737"/>
          </a:xfrm>
        </p:spPr>
        <p:txBody>
          <a:bodyPr/>
          <a:lstStyle/>
          <a:p>
            <a:pPr>
              <a:buFont typeface="Wingdings" pitchFamily="2" charset="2"/>
              <a:buNone/>
              <a:defRPr/>
            </a:pPr>
            <a:r>
              <a:rPr lang="en-US" b="1" dirty="0" smtClean="0"/>
              <a:t>5. </a:t>
            </a:r>
            <a:r>
              <a:rPr lang="en-US" b="1" dirty="0" err="1" smtClean="0">
                <a:latin typeface="Calibri" panose="020F0502020204030204" pitchFamily="34" charset="0"/>
                <a:cs typeface="Tahoma" pitchFamily="34" charset="0"/>
              </a:rPr>
              <a:t>Metacyclic</a:t>
            </a:r>
            <a:r>
              <a:rPr lang="en-US" b="1" dirty="0" smtClean="0">
                <a:latin typeface="Calibri" panose="020F0502020204030204" pitchFamily="34" charset="0"/>
                <a:cs typeface="Tahoma" pitchFamily="34" charset="0"/>
              </a:rPr>
              <a:t> </a:t>
            </a:r>
            <a:r>
              <a:rPr lang="en-US" b="1" dirty="0" err="1" smtClean="0">
                <a:latin typeface="Calibri" panose="020F0502020204030204" pitchFamily="34" charset="0"/>
                <a:cs typeface="Tahoma" pitchFamily="34" charset="0"/>
              </a:rPr>
              <a:t>Trypomastigote</a:t>
            </a:r>
            <a:r>
              <a:rPr lang="en-US" b="1" dirty="0" smtClean="0">
                <a:latin typeface="Calibri" panose="020F0502020204030204" pitchFamily="34" charset="0"/>
                <a:cs typeface="Tahoma" pitchFamily="34" charset="0"/>
              </a:rPr>
              <a:t> /</a:t>
            </a:r>
            <a:r>
              <a:rPr lang="en-US" b="1" dirty="0" err="1" smtClean="0">
                <a:latin typeface="Calibri" panose="020F0502020204030204" pitchFamily="34" charset="0"/>
                <a:cs typeface="Tahoma" pitchFamily="34" charset="0"/>
              </a:rPr>
              <a:t>Trypanosomal</a:t>
            </a:r>
            <a:r>
              <a:rPr lang="en-US" b="1" dirty="0" smtClean="0">
                <a:latin typeface="Calibri" panose="020F0502020204030204" pitchFamily="34" charset="0"/>
                <a:cs typeface="Tahoma" pitchFamily="34" charset="0"/>
              </a:rPr>
              <a:t> Forms</a:t>
            </a:r>
            <a:endParaRPr lang="en-US" dirty="0" smtClean="0">
              <a:latin typeface="Calibri" panose="020F0502020204030204" pitchFamily="34" charset="0"/>
              <a:cs typeface="Tahoma" pitchFamily="34" charset="0"/>
            </a:endParaRPr>
          </a:p>
          <a:p>
            <a:pPr>
              <a:lnSpc>
                <a:spcPct val="150000"/>
              </a:lnSpc>
              <a:buFont typeface="Wingdings" panose="05000000000000000000" pitchFamily="2" charset="2"/>
              <a:buChar char="ü"/>
              <a:defRPr/>
            </a:pPr>
            <a:r>
              <a:rPr lang="en-US" sz="2800" dirty="0" smtClean="0">
                <a:latin typeface="Calibri" panose="020F0502020204030204" pitchFamily="34" charset="0"/>
                <a:cs typeface="Tahoma" pitchFamily="34" charset="0"/>
              </a:rPr>
              <a:t>Morphologically similar to </a:t>
            </a:r>
            <a:r>
              <a:rPr lang="en-US" sz="2800" dirty="0" err="1" smtClean="0">
                <a:latin typeface="Calibri" panose="020F0502020204030204" pitchFamily="34" charset="0"/>
                <a:cs typeface="Tahoma" pitchFamily="34" charset="0"/>
              </a:rPr>
              <a:t>trypomastigote</a:t>
            </a:r>
            <a:r>
              <a:rPr lang="en-US" sz="2800" dirty="0" smtClean="0">
                <a:latin typeface="Calibri" panose="020F0502020204030204" pitchFamily="34" charset="0"/>
                <a:cs typeface="Tahoma" pitchFamily="34" charset="0"/>
              </a:rPr>
              <a:t> stage but it is short and stumpy</a:t>
            </a:r>
          </a:p>
          <a:p>
            <a:pPr>
              <a:lnSpc>
                <a:spcPct val="150000"/>
              </a:lnSpc>
              <a:buFont typeface="Wingdings" panose="05000000000000000000" pitchFamily="2" charset="2"/>
              <a:buChar char="ü"/>
              <a:defRPr/>
            </a:pPr>
            <a:r>
              <a:rPr lang="en-US" sz="2800" dirty="0" smtClean="0">
                <a:latin typeface="Calibri" panose="020F0502020204030204" pitchFamily="34" charset="0"/>
                <a:cs typeface="Tahoma" pitchFamily="34" charset="0"/>
              </a:rPr>
              <a:t>Final developmental stage in the gut of the insect vectors </a:t>
            </a:r>
          </a:p>
          <a:p>
            <a:pPr>
              <a:lnSpc>
                <a:spcPct val="150000"/>
              </a:lnSpc>
              <a:buFont typeface="Wingdings" panose="05000000000000000000" pitchFamily="2" charset="2"/>
              <a:buChar char="ü"/>
              <a:defRPr/>
            </a:pPr>
            <a:r>
              <a:rPr lang="en-US" sz="2800" dirty="0" smtClean="0">
                <a:latin typeface="Calibri" panose="020F0502020204030204" pitchFamily="34" charset="0"/>
                <a:cs typeface="Tahoma" pitchFamily="34" charset="0"/>
              </a:rPr>
              <a:t>Infective stage of </a:t>
            </a:r>
            <a:r>
              <a:rPr lang="en-US" sz="2800" i="1" dirty="0" smtClean="0">
                <a:solidFill>
                  <a:srgbClr val="FF0000"/>
                </a:solidFill>
                <a:latin typeface="Calibri" panose="020F0502020204030204" pitchFamily="34" charset="0"/>
                <a:cs typeface="Tahoma" pitchFamily="34" charset="0"/>
              </a:rPr>
              <a:t>Trypanosomes</a:t>
            </a:r>
            <a:r>
              <a:rPr lang="en-US" sz="2800" dirty="0" smtClean="0">
                <a:solidFill>
                  <a:srgbClr val="FF0000"/>
                </a:solidFill>
                <a:latin typeface="Calibri" panose="020F0502020204030204" pitchFamily="34" charset="0"/>
                <a:cs typeface="Tahoma" pitchFamily="34" charset="0"/>
              </a:rPr>
              <a:t> species</a:t>
            </a:r>
            <a:r>
              <a:rPr lang="en-US" sz="2800" i="1" dirty="0" smtClean="0">
                <a:solidFill>
                  <a:schemeClr val="accent1">
                    <a:lumMod val="50000"/>
                  </a:schemeClr>
                </a:solidFill>
                <a:cs typeface="Tahoma" pitchFamily="34" charset="0"/>
              </a:rPr>
              <a:t>                                            </a:t>
            </a:r>
            <a:endParaRPr lang="en-US" sz="2800" dirty="0" smtClean="0"/>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69</a:t>
            </a:fld>
            <a:endParaRPr lang="en-US">
              <a:solidFill>
                <a:srgbClr val="000000"/>
              </a:solidFill>
            </a:endParaRPr>
          </a:p>
        </p:txBody>
      </p:sp>
    </p:spTree>
    <p:extLst>
      <p:ext uri="{BB962C8B-B14F-4D97-AF65-F5344CB8AC3E}">
        <p14:creationId xmlns:p14="http://schemas.microsoft.com/office/powerpoint/2010/main" val="2760023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228600"/>
            <a:ext cx="7772400" cy="914400"/>
          </a:xfrm>
        </p:spPr>
        <p:txBody>
          <a:bodyPr>
            <a:normAutofit fontScale="90000"/>
          </a:bodyPr>
          <a:lstStyle/>
          <a:p>
            <a:pPr>
              <a:defRPr/>
            </a:pPr>
            <a:r>
              <a:rPr lang="en-US" sz="3200" b="1" i="1" dirty="0" smtClean="0">
                <a:latin typeface="Tahoma" pitchFamily="34" charset="0"/>
                <a:cs typeface="Tahoma" pitchFamily="34" charset="0"/>
              </a:rPr>
              <a:t>Giardia lamblia</a:t>
            </a:r>
            <a:br>
              <a:rPr lang="en-US" sz="3200" b="1" i="1" dirty="0" smtClean="0">
                <a:latin typeface="Tahoma" pitchFamily="34" charset="0"/>
                <a:cs typeface="Tahoma" pitchFamily="34" charset="0"/>
              </a:rPr>
            </a:br>
            <a:r>
              <a:rPr lang="en-US" sz="3200" dirty="0" smtClean="0">
                <a:latin typeface="Tahoma" pitchFamily="34" charset="0"/>
                <a:cs typeface="Tahoma" pitchFamily="34" charset="0"/>
              </a:rPr>
              <a:t>Cyst</a:t>
            </a:r>
            <a:endParaRPr lang="en-US" sz="3200" i="1" dirty="0" smtClean="0">
              <a:latin typeface="Tahoma" pitchFamily="34" charset="0"/>
              <a:cs typeface="Tahoma" pitchFamily="34" charset="0"/>
            </a:endParaRPr>
          </a:p>
        </p:txBody>
      </p:sp>
      <p:sp>
        <p:nvSpPr>
          <p:cNvPr id="198659" name="Rectangle 3"/>
          <p:cNvSpPr>
            <a:spLocks noGrp="1" noChangeArrowheads="1"/>
          </p:cNvSpPr>
          <p:nvPr>
            <p:ph type="body" sz="half" idx="1"/>
          </p:nvPr>
        </p:nvSpPr>
        <p:spPr>
          <a:xfrm>
            <a:off x="0" y="1143000"/>
            <a:ext cx="5486400" cy="4004733"/>
          </a:xfrm>
        </p:spPr>
        <p:txBody>
          <a:bodyPr/>
          <a:lstStyle/>
          <a:p>
            <a:r>
              <a:rPr lang="en-US" sz="2400" b="1" smtClean="0"/>
              <a:t>Typical Characteristics:</a:t>
            </a:r>
          </a:p>
          <a:p>
            <a:r>
              <a:rPr lang="en-US" sz="2400" b="1" smtClean="0"/>
              <a:t>Size range: </a:t>
            </a:r>
            <a:r>
              <a:rPr lang="en-US" sz="2400" smtClean="0"/>
              <a:t>11-14 um</a:t>
            </a:r>
          </a:p>
          <a:p>
            <a:r>
              <a:rPr lang="en-US" sz="2400" b="1" smtClean="0"/>
              <a:t>Shape: </a:t>
            </a:r>
            <a:r>
              <a:rPr lang="en-US" sz="2400" smtClean="0"/>
              <a:t>Ovoid ellipsoidal or may  </a:t>
            </a:r>
          </a:p>
          <a:p>
            <a:pPr>
              <a:buFontTx/>
              <a:buNone/>
            </a:pPr>
            <a:r>
              <a:rPr lang="en-US" sz="2400" smtClean="0"/>
              <a:t>                  appear round</a:t>
            </a:r>
          </a:p>
          <a:p>
            <a:r>
              <a:rPr lang="en-US" sz="2400" b="1" smtClean="0"/>
              <a:t>Nuclei</a:t>
            </a:r>
            <a:r>
              <a:rPr lang="en-US" sz="2400" smtClean="0"/>
              <a:t>:  -2-4 located at one end</a:t>
            </a:r>
          </a:p>
          <a:p>
            <a:pPr>
              <a:buFontTx/>
              <a:buNone/>
            </a:pPr>
            <a:r>
              <a:rPr lang="en-US" sz="2400" smtClean="0"/>
              <a:t>                   young cyst 2 nuclei,  </a:t>
            </a:r>
          </a:p>
          <a:p>
            <a:pPr>
              <a:buFontTx/>
              <a:buNone/>
            </a:pPr>
            <a:r>
              <a:rPr lang="en-US" sz="2400" smtClean="0"/>
              <a:t>                   mature cyst 4 nuclei</a:t>
            </a:r>
          </a:p>
          <a:p>
            <a:pPr>
              <a:buFont typeface="Wingdings" panose="05000000000000000000" pitchFamily="2" charset="2"/>
              <a:buNone/>
            </a:pPr>
            <a:r>
              <a:rPr lang="en-US" sz="2400" smtClean="0"/>
              <a:t>                  - Central Karyosome </a:t>
            </a:r>
          </a:p>
          <a:p>
            <a:pPr>
              <a:buFont typeface="Wingdings" panose="05000000000000000000" pitchFamily="2" charset="2"/>
              <a:buNone/>
            </a:pPr>
            <a:r>
              <a:rPr lang="en-US" sz="2400" smtClean="0"/>
              <a:t>                  - No peripheral chromatin</a:t>
            </a:r>
          </a:p>
        </p:txBody>
      </p:sp>
      <p:sp>
        <p:nvSpPr>
          <p:cNvPr id="19866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352F1C8-99FA-4C53-96AE-3F8445986521}" type="slidenum">
              <a:rPr lang="en-US" sz="1400">
                <a:solidFill>
                  <a:srgbClr val="000000"/>
                </a:solidFill>
              </a:rPr>
              <a:pPr/>
              <a:t>7</a:t>
            </a:fld>
            <a:endParaRPr lang="en-US" sz="1400">
              <a:solidFill>
                <a:srgbClr val="000000"/>
              </a:solidFill>
            </a:endParaRPr>
          </a:p>
        </p:txBody>
      </p:sp>
      <p:pic>
        <p:nvPicPr>
          <p:cNvPr id="198661" name="Picture 4" descr="gl_cyst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685800"/>
            <a:ext cx="2335213"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D549FC7-B481-4402-A29D-FD9BE5A57179}" type="datetime1">
              <a:rPr lang="en-US" sz="1400" smtClean="0">
                <a:solidFill>
                  <a:srgbClr val="000000"/>
                </a:solidFill>
              </a:rPr>
              <a:pPr/>
              <a:t>5/21/2020</a:t>
            </a:fld>
            <a:endParaRPr lang="en-US" sz="1400" smtClean="0">
              <a:solidFill>
                <a:srgbClr val="000000"/>
              </a:solidFill>
            </a:endParaRPr>
          </a:p>
        </p:txBody>
      </p:sp>
      <p:pic>
        <p:nvPicPr>
          <p:cNvPr id="3" name="Picture 2"/>
          <p:cNvPicPr>
            <a:picLocks noChangeAspect="1"/>
          </p:cNvPicPr>
          <p:nvPr/>
        </p:nvPicPr>
        <p:blipFill>
          <a:blip r:embed="rId4"/>
          <a:stretch>
            <a:fillRect/>
          </a:stretch>
        </p:blipFill>
        <p:spPr>
          <a:xfrm>
            <a:off x="6455833" y="4010974"/>
            <a:ext cx="2286198" cy="2237426"/>
          </a:xfrm>
          <a:prstGeom prst="rect">
            <a:avLst/>
          </a:prstGeom>
        </p:spPr>
      </p:pic>
      <p:sp>
        <p:nvSpPr>
          <p:cNvPr id="4" name="Rectangle 3"/>
          <p:cNvSpPr/>
          <p:nvPr/>
        </p:nvSpPr>
        <p:spPr>
          <a:xfrm>
            <a:off x="1274233" y="5129687"/>
            <a:ext cx="4572000" cy="1200329"/>
          </a:xfrm>
          <a:prstGeom prst="rect">
            <a:avLst/>
          </a:prstGeom>
        </p:spPr>
        <p:txBody>
          <a:bodyPr>
            <a:spAutoFit/>
          </a:bodyPr>
          <a:lstStyle/>
          <a:p>
            <a:pPr eaLnBrk="0" fontAlgn="base" hangingPunct="0">
              <a:spcBef>
                <a:spcPct val="0"/>
              </a:spcBef>
              <a:spcAft>
                <a:spcPct val="0"/>
              </a:spcAft>
            </a:pPr>
            <a:r>
              <a:rPr lang="en-US" sz="2400" b="1" dirty="0">
                <a:solidFill>
                  <a:srgbClr val="000000"/>
                </a:solidFill>
                <a:latin typeface="Tahoma" panose="020B0604030504040204" pitchFamily="34" charset="0"/>
                <a:cs typeface="Tahoma" panose="020B0604030504040204" pitchFamily="34" charset="0"/>
              </a:rPr>
              <a:t>Cyst wall</a:t>
            </a:r>
            <a:r>
              <a:rPr lang="en-US" sz="2400" dirty="0">
                <a:solidFill>
                  <a:srgbClr val="000000"/>
                </a:solidFill>
                <a:latin typeface="Tahoma" panose="020B0604030504040204" pitchFamily="34" charset="0"/>
                <a:cs typeface="Tahoma" panose="020B0604030504040204" pitchFamily="34" charset="0"/>
              </a:rPr>
              <a:t>- smooth, thick and doubly contour</a:t>
            </a:r>
            <a:r>
              <a:rPr lang="en-US" sz="2400" dirty="0">
                <a:solidFill>
                  <a:srgbClr val="000000"/>
                </a:solidFill>
                <a:latin typeface="Tahoma" panose="020B0604030504040204" pitchFamily="34" charset="0"/>
                <a:cs typeface="Tahoma" panose="020B0604030504040204" pitchFamily="34" charset="0"/>
                <a:sym typeface="Symbol" panose="05050102010706020507" pitchFamily="18" charset="2"/>
              </a:rPr>
              <a:t> set apart from cytoplasm </a:t>
            </a:r>
          </a:p>
        </p:txBody>
      </p:sp>
    </p:spTree>
    <p:extLst>
      <p:ext uri="{BB962C8B-B14F-4D97-AF65-F5344CB8AC3E}">
        <p14:creationId xmlns:p14="http://schemas.microsoft.com/office/powerpoint/2010/main" val="8869830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867" y="190500"/>
            <a:ext cx="7772400" cy="1143000"/>
          </a:xfrm>
        </p:spPr>
        <p:txBody>
          <a:bodyPr/>
          <a:lstStyle/>
          <a:p>
            <a:r>
              <a:rPr lang="en-US" b="1" i="1" u="sng" dirty="0" smtClean="0">
                <a:solidFill>
                  <a:schemeClr val="accent1">
                    <a:lumMod val="50000"/>
                  </a:schemeClr>
                </a:solidFill>
                <a:cs typeface="Tahoma" pitchFamily="34" charset="0"/>
              </a:rPr>
              <a:t/>
            </a:r>
            <a:br>
              <a:rPr lang="en-US" b="1" i="1" u="sng" dirty="0" smtClean="0">
                <a:solidFill>
                  <a:schemeClr val="accent1">
                    <a:lumMod val="50000"/>
                  </a:schemeClr>
                </a:solidFill>
                <a:cs typeface="Tahoma" pitchFamily="34" charset="0"/>
              </a:rPr>
            </a:br>
            <a:r>
              <a:rPr lang="en-US" b="1" i="1" u="sng" dirty="0" smtClean="0">
                <a:solidFill>
                  <a:schemeClr val="accent1">
                    <a:lumMod val="50000"/>
                  </a:schemeClr>
                </a:solidFill>
                <a:cs typeface="Tahoma" pitchFamily="34" charset="0"/>
              </a:rPr>
              <a:t>Leishmania </a:t>
            </a:r>
            <a:r>
              <a:rPr lang="en-US" b="1" u="sng" dirty="0">
                <a:solidFill>
                  <a:schemeClr val="accent1">
                    <a:lumMod val="50000"/>
                  </a:schemeClr>
                </a:solidFill>
                <a:cs typeface="Tahoma" pitchFamily="34" charset="0"/>
              </a:rPr>
              <a:t>species</a:t>
            </a:r>
            <a:br>
              <a:rPr lang="en-US" b="1" u="sng" dirty="0">
                <a:solidFill>
                  <a:schemeClr val="accent1">
                    <a:lumMod val="50000"/>
                  </a:schemeClr>
                </a:solidFill>
                <a:cs typeface="Tahoma" pitchFamily="34" charset="0"/>
              </a:rPr>
            </a:br>
            <a:endParaRPr lang="en-US" dirty="0"/>
          </a:p>
        </p:txBody>
      </p:sp>
      <p:sp>
        <p:nvSpPr>
          <p:cNvPr id="3" name="Content Placeholder 2"/>
          <p:cNvSpPr>
            <a:spLocks noGrp="1"/>
          </p:cNvSpPr>
          <p:nvPr>
            <p:ph idx="1"/>
          </p:nvPr>
        </p:nvSpPr>
        <p:spPr>
          <a:xfrm>
            <a:off x="0" y="1456267"/>
            <a:ext cx="8686799" cy="4114800"/>
          </a:xfrm>
        </p:spPr>
        <p:txBody>
          <a:bodyPr/>
          <a:lstStyle/>
          <a:p>
            <a:pPr>
              <a:lnSpc>
                <a:spcPct val="150000"/>
              </a:lnSpc>
              <a:buFont typeface="Wingdings" panose="05000000000000000000" pitchFamily="2" charset="2"/>
              <a:buChar char="Ø"/>
              <a:defRPr/>
            </a:pPr>
            <a:r>
              <a:rPr lang="en-US" sz="2800" dirty="0" smtClean="0">
                <a:latin typeface="Calibri" panose="020F0502020204030204" pitchFamily="34" charset="0"/>
                <a:cs typeface="Tahoma" pitchFamily="34" charset="0"/>
              </a:rPr>
              <a:t>Causative </a:t>
            </a:r>
            <a:r>
              <a:rPr lang="en-US" sz="2800" dirty="0">
                <a:latin typeface="Calibri" panose="020F0502020204030204" pitchFamily="34" charset="0"/>
                <a:cs typeface="Tahoma" pitchFamily="34" charset="0"/>
              </a:rPr>
              <a:t>agent of Leishmaniasis</a:t>
            </a:r>
          </a:p>
          <a:p>
            <a:pPr>
              <a:lnSpc>
                <a:spcPct val="150000"/>
              </a:lnSpc>
              <a:buFont typeface="Wingdings" panose="05000000000000000000" pitchFamily="2" charset="2"/>
              <a:buChar char="Ø"/>
              <a:defRPr/>
            </a:pPr>
            <a:r>
              <a:rPr lang="en-US" sz="2800" dirty="0" smtClean="0">
                <a:latin typeface="Calibri" panose="020F0502020204030204" pitchFamily="34" charset="0"/>
                <a:cs typeface="Tahoma" pitchFamily="34" charset="0"/>
              </a:rPr>
              <a:t>Obligate </a:t>
            </a:r>
            <a:r>
              <a:rPr lang="en-US" sz="2800" dirty="0">
                <a:latin typeface="Calibri" panose="020F0502020204030204" pitchFamily="34" charset="0"/>
                <a:cs typeface="Tahoma" pitchFamily="34" charset="0"/>
              </a:rPr>
              <a:t>intracellular protozoa of the genus </a:t>
            </a:r>
            <a:r>
              <a:rPr lang="en-US" sz="2800" b="1" i="1" dirty="0">
                <a:solidFill>
                  <a:srgbClr val="FF0000"/>
                </a:solidFill>
                <a:latin typeface="Calibri" panose="020F0502020204030204" pitchFamily="34" charset="0"/>
                <a:cs typeface="Tahoma" pitchFamily="34" charset="0"/>
              </a:rPr>
              <a:t>Leishmania</a:t>
            </a:r>
            <a:endParaRPr lang="en-US" sz="2800" i="1" dirty="0">
              <a:latin typeface="Calibri" panose="020F0502020204030204" pitchFamily="34" charset="0"/>
              <a:cs typeface="Tahoma" pitchFamily="34" charset="0"/>
            </a:endParaRPr>
          </a:p>
          <a:p>
            <a:pPr>
              <a:lnSpc>
                <a:spcPct val="150000"/>
              </a:lnSpc>
              <a:buFont typeface="Wingdings" panose="05000000000000000000" pitchFamily="2" charset="2"/>
              <a:buChar char="Ø"/>
              <a:defRPr/>
            </a:pPr>
            <a:r>
              <a:rPr lang="en-US" sz="2800" dirty="0">
                <a:solidFill>
                  <a:schemeClr val="tx1">
                    <a:lumMod val="95000"/>
                    <a:lumOff val="5000"/>
                  </a:schemeClr>
                </a:solidFill>
                <a:latin typeface="Calibri" panose="020F0502020204030204" pitchFamily="34" charset="0"/>
                <a:cs typeface="Tahoma" pitchFamily="34" charset="0"/>
              </a:rPr>
              <a:t>Named after </a:t>
            </a:r>
            <a:r>
              <a:rPr lang="en-US" sz="2800" dirty="0" err="1">
                <a:solidFill>
                  <a:srgbClr val="FF0000"/>
                </a:solidFill>
                <a:latin typeface="Calibri" panose="020F0502020204030204" pitchFamily="34" charset="0"/>
                <a:cs typeface="Tahoma" pitchFamily="34" charset="0"/>
              </a:rPr>
              <a:t>Leishman</a:t>
            </a:r>
            <a:r>
              <a:rPr lang="en-US" sz="2800" dirty="0">
                <a:solidFill>
                  <a:srgbClr val="FF0000"/>
                </a:solidFill>
                <a:latin typeface="Calibri" panose="020F0502020204030204" pitchFamily="34" charset="0"/>
                <a:cs typeface="Tahoma" pitchFamily="34" charset="0"/>
              </a:rPr>
              <a:t>, </a:t>
            </a:r>
            <a:r>
              <a:rPr lang="en-US" sz="2800" dirty="0">
                <a:solidFill>
                  <a:schemeClr val="tx1">
                    <a:lumMod val="95000"/>
                    <a:lumOff val="5000"/>
                  </a:schemeClr>
                </a:solidFill>
                <a:latin typeface="Calibri" panose="020F0502020204030204" pitchFamily="34" charset="0"/>
                <a:cs typeface="Tahoma" pitchFamily="34" charset="0"/>
              </a:rPr>
              <a:t>who first described it in </a:t>
            </a:r>
            <a:r>
              <a:rPr lang="en-US" sz="2800" dirty="0">
                <a:latin typeface="Calibri" panose="020F0502020204030204" pitchFamily="34" charset="0"/>
                <a:cs typeface="Tahoma" pitchFamily="34" charset="0"/>
              </a:rPr>
              <a:t>London in May </a:t>
            </a:r>
            <a:r>
              <a:rPr lang="en-US" sz="2800" dirty="0" smtClean="0">
                <a:latin typeface="Calibri" panose="020F0502020204030204" pitchFamily="34" charset="0"/>
                <a:cs typeface="Tahoma" pitchFamily="34" charset="0"/>
              </a:rPr>
              <a:t>1903</a:t>
            </a:r>
          </a:p>
          <a:p>
            <a:pPr>
              <a:lnSpc>
                <a:spcPct val="150000"/>
              </a:lnSpc>
              <a:buFont typeface="Wingdings" panose="05000000000000000000" pitchFamily="2" charset="2"/>
              <a:buChar char="Ø"/>
              <a:defRPr/>
            </a:pPr>
            <a:r>
              <a:rPr lang="en-US" sz="2800" dirty="0">
                <a:solidFill>
                  <a:schemeClr val="tx1">
                    <a:lumMod val="95000"/>
                    <a:lumOff val="5000"/>
                  </a:schemeClr>
                </a:solidFill>
                <a:latin typeface="Calibri" panose="020F0502020204030204" pitchFamily="34" charset="0"/>
              </a:rPr>
              <a:t>In the human host, </a:t>
            </a:r>
            <a:r>
              <a:rPr lang="en-US" sz="2800" i="1" dirty="0">
                <a:solidFill>
                  <a:schemeClr val="tx1">
                    <a:lumMod val="95000"/>
                    <a:lumOff val="5000"/>
                  </a:schemeClr>
                </a:solidFill>
                <a:latin typeface="Calibri" panose="020F0502020204030204" pitchFamily="34" charset="0"/>
              </a:rPr>
              <a:t>Leishmania</a:t>
            </a:r>
            <a:r>
              <a:rPr lang="en-US" sz="2800" dirty="0">
                <a:solidFill>
                  <a:schemeClr val="tx1">
                    <a:lumMod val="95000"/>
                    <a:lumOff val="5000"/>
                  </a:schemeClr>
                </a:solidFill>
                <a:latin typeface="Calibri" panose="020F0502020204030204" pitchFamily="34" charset="0"/>
              </a:rPr>
              <a:t> are intracellular parasites that infect the </a:t>
            </a:r>
            <a:r>
              <a:rPr lang="en-US" sz="2800" b="1" dirty="0">
                <a:solidFill>
                  <a:srgbClr val="FF0000"/>
                </a:solidFill>
                <a:latin typeface="Calibri" panose="020F0502020204030204" pitchFamily="34" charset="0"/>
              </a:rPr>
              <a:t>mononuclear phagocytes</a:t>
            </a:r>
          </a:p>
          <a:p>
            <a:pPr>
              <a:defRPr/>
            </a:pPr>
            <a:endParaRPr lang="en-US" dirty="0" smtClean="0">
              <a:solidFill>
                <a:srgbClr val="FF0000"/>
              </a:solidFill>
              <a:cs typeface="Tahoma" pitchFamily="34" charset="0"/>
            </a:endParaRPr>
          </a:p>
          <a:p>
            <a:pPr>
              <a:defRPr/>
            </a:pPr>
            <a:endParaRPr lang="en-US" dirty="0">
              <a:solidFill>
                <a:srgbClr val="FF0000"/>
              </a:solidFill>
              <a:cs typeface="Tahoma" pitchFamily="34" charset="0"/>
            </a:endParaRPr>
          </a:p>
          <a:p>
            <a:endParaRPr lang="en-US" dirty="0"/>
          </a:p>
        </p:txBody>
      </p:sp>
      <p:sp>
        <p:nvSpPr>
          <p:cNvPr id="6" name="Slide Number Placeholder 5"/>
          <p:cNvSpPr>
            <a:spLocks noGrp="1"/>
          </p:cNvSpPr>
          <p:nvPr>
            <p:ph type="sldNum" sz="quarter" idx="12"/>
          </p:nvPr>
        </p:nvSpPr>
        <p:spPr/>
        <p:txBody>
          <a:bodyPr/>
          <a:lstStyle/>
          <a:p>
            <a:fld id="{F9C9A03A-BBC3-4374-851D-04C41C6DC222}" type="slidenum">
              <a:rPr lang="en-US" smtClean="0">
                <a:solidFill>
                  <a:srgbClr val="000000"/>
                </a:solidFill>
              </a:rPr>
              <a:pPr/>
              <a:t>70</a:t>
            </a:fld>
            <a:endParaRPr lang="en-US">
              <a:solidFill>
                <a:srgbClr val="000000"/>
              </a:solidFill>
            </a:endParaRPr>
          </a:p>
        </p:txBody>
      </p:sp>
    </p:spTree>
    <p:extLst>
      <p:ext uri="{BB962C8B-B14F-4D97-AF65-F5344CB8AC3E}">
        <p14:creationId xmlns:p14="http://schemas.microsoft.com/office/powerpoint/2010/main" val="28489158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rot="10800000" flipV="1">
            <a:off x="541338" y="0"/>
            <a:ext cx="7993062" cy="608013"/>
          </a:xfrm>
        </p:spPr>
        <p:txBody>
          <a:bodyPr>
            <a:normAutofit fontScale="90000"/>
          </a:bodyPr>
          <a:lstStyle/>
          <a:p>
            <a:pPr>
              <a:defRPr/>
            </a:pPr>
            <a:r>
              <a:rPr lang="en-US" dirty="0" smtClean="0">
                <a:latin typeface="+mn-lt"/>
                <a:cs typeface="Tahoma" pitchFamily="34" charset="0"/>
              </a:rPr>
              <a:t>Con…</a:t>
            </a:r>
          </a:p>
        </p:txBody>
      </p:sp>
      <p:sp>
        <p:nvSpPr>
          <p:cNvPr id="223235" name="Content Placeholder 2"/>
          <p:cNvSpPr>
            <a:spLocks noGrp="1"/>
          </p:cNvSpPr>
          <p:nvPr>
            <p:ph idx="1"/>
          </p:nvPr>
        </p:nvSpPr>
        <p:spPr>
          <a:xfrm>
            <a:off x="0" y="608014"/>
            <a:ext cx="8839200" cy="6249986"/>
          </a:xfrm>
        </p:spPr>
        <p:txBody>
          <a:bodyPr/>
          <a:lstStyle/>
          <a:p>
            <a:pPr>
              <a:buFont typeface="Wingdings" panose="05000000000000000000" pitchFamily="2" charset="2"/>
              <a:buChar char="v"/>
            </a:pPr>
            <a:r>
              <a:rPr lang="en-US" sz="2400" dirty="0" smtClean="0">
                <a:latin typeface="Calibri" panose="020F0502020204030204" pitchFamily="34" charset="0"/>
                <a:cs typeface="Tahoma" panose="020B0604030504040204" pitchFamily="34" charset="0"/>
              </a:rPr>
              <a:t>Human infection is caused by about </a:t>
            </a:r>
            <a:r>
              <a:rPr lang="en-US" sz="2400" dirty="0" smtClean="0">
                <a:solidFill>
                  <a:srgbClr val="FF0000"/>
                </a:solidFill>
                <a:latin typeface="Calibri" panose="020F0502020204030204" pitchFamily="34" charset="0"/>
                <a:cs typeface="Tahoma" panose="020B0604030504040204" pitchFamily="34" charset="0"/>
              </a:rPr>
              <a:t>21 of 30 species </a:t>
            </a:r>
            <a:r>
              <a:rPr lang="en-US" sz="2400" dirty="0" smtClean="0">
                <a:latin typeface="Calibri" panose="020F0502020204030204" pitchFamily="34" charset="0"/>
                <a:cs typeface="Tahoma" panose="020B0604030504040204" pitchFamily="34" charset="0"/>
              </a:rPr>
              <a:t>that infect mammals. These include:</a:t>
            </a:r>
          </a:p>
          <a:p>
            <a:pPr lvl="1"/>
            <a:r>
              <a:rPr lang="en-US" dirty="0" smtClean="0">
                <a:latin typeface="Calibri" panose="020F0502020204030204" pitchFamily="34" charset="0"/>
                <a:cs typeface="Tahoma" panose="020B0604030504040204" pitchFamily="34" charset="0"/>
              </a:rPr>
              <a:t> </a:t>
            </a:r>
            <a:r>
              <a:rPr lang="en-US" b="1" i="1" dirty="0" smtClean="0">
                <a:latin typeface="Calibri" panose="020F0502020204030204" pitchFamily="34" charset="0"/>
                <a:cs typeface="Tahoma" panose="020B0604030504040204" pitchFamily="34" charset="0"/>
              </a:rPr>
              <a:t>L. donovani</a:t>
            </a:r>
            <a:r>
              <a:rPr lang="en-US" b="1" dirty="0" smtClean="0">
                <a:latin typeface="Calibri" panose="020F0502020204030204" pitchFamily="34" charset="0"/>
                <a:cs typeface="Tahoma" panose="020B0604030504040204" pitchFamily="34" charset="0"/>
              </a:rPr>
              <a:t> complex  </a:t>
            </a:r>
          </a:p>
          <a:p>
            <a:pPr lvl="2">
              <a:buFont typeface="Wingdings" panose="05000000000000000000" pitchFamily="2" charset="2"/>
              <a:buChar char="ü"/>
            </a:pPr>
            <a:r>
              <a:rPr lang="en-US" i="1" dirty="0" smtClean="0">
                <a:latin typeface="Calibri" panose="020F0502020204030204" pitchFamily="34" charset="0"/>
                <a:cs typeface="Tahoma" panose="020B0604030504040204" pitchFamily="34" charset="0"/>
              </a:rPr>
              <a:t>L. donovani,</a:t>
            </a:r>
          </a:p>
          <a:p>
            <a:pPr lvl="2">
              <a:buFont typeface="Wingdings" panose="05000000000000000000" pitchFamily="2" charset="2"/>
              <a:buChar char="ü"/>
            </a:pPr>
            <a:r>
              <a:rPr lang="en-US" i="1" dirty="0" smtClean="0">
                <a:latin typeface="Calibri" panose="020F0502020204030204" pitchFamily="34" charset="0"/>
                <a:cs typeface="Tahoma" panose="020B0604030504040204" pitchFamily="34" charset="0"/>
              </a:rPr>
              <a:t> L. </a:t>
            </a:r>
            <a:r>
              <a:rPr lang="en-US" i="1" dirty="0" err="1" smtClean="0">
                <a:latin typeface="Calibri" panose="020F0502020204030204" pitchFamily="34" charset="0"/>
                <a:cs typeface="Tahoma" panose="020B0604030504040204" pitchFamily="34" charset="0"/>
              </a:rPr>
              <a:t>infantum</a:t>
            </a:r>
            <a:r>
              <a:rPr lang="en-US" i="1" dirty="0" smtClean="0">
                <a:latin typeface="Calibri" panose="020F0502020204030204" pitchFamily="34" charset="0"/>
                <a:cs typeface="Tahoma" panose="020B0604030504040204" pitchFamily="34" charset="0"/>
              </a:rPr>
              <a:t>, </a:t>
            </a:r>
          </a:p>
          <a:p>
            <a:pPr lvl="2">
              <a:buFont typeface="Wingdings" panose="05000000000000000000" pitchFamily="2" charset="2"/>
              <a:buChar char="ü"/>
            </a:pPr>
            <a:r>
              <a:rPr lang="en-US" i="1" dirty="0" smtClean="0">
                <a:latin typeface="Calibri" panose="020F0502020204030204" pitchFamily="34" charset="0"/>
                <a:cs typeface="Tahoma" panose="020B0604030504040204" pitchFamily="34" charset="0"/>
              </a:rPr>
              <a:t> L. </a:t>
            </a:r>
            <a:r>
              <a:rPr lang="en-US" i="1" dirty="0" err="1" smtClean="0">
                <a:latin typeface="Calibri" panose="020F0502020204030204" pitchFamily="34" charset="0"/>
                <a:cs typeface="Tahoma" panose="020B0604030504040204" pitchFamily="34" charset="0"/>
              </a:rPr>
              <a:t>chagasi</a:t>
            </a:r>
            <a:r>
              <a:rPr lang="en-US" dirty="0" smtClean="0">
                <a:latin typeface="Calibri" panose="020F0502020204030204" pitchFamily="34" charset="0"/>
                <a:cs typeface="Tahoma" panose="020B0604030504040204" pitchFamily="34" charset="0"/>
              </a:rPr>
              <a:t>; </a:t>
            </a:r>
          </a:p>
          <a:p>
            <a:pPr lvl="1"/>
            <a:r>
              <a:rPr lang="en-US" b="1" i="1" dirty="0" smtClean="0">
                <a:latin typeface="Calibri" panose="020F0502020204030204" pitchFamily="34" charset="0"/>
                <a:cs typeface="Tahoma" panose="020B0604030504040204" pitchFamily="34" charset="0"/>
              </a:rPr>
              <a:t>L. </a:t>
            </a:r>
            <a:r>
              <a:rPr lang="en-US" b="1" i="1" dirty="0" err="1" smtClean="0">
                <a:latin typeface="Calibri" panose="020F0502020204030204" pitchFamily="34" charset="0"/>
                <a:cs typeface="Tahoma" panose="020B0604030504040204" pitchFamily="34" charset="0"/>
              </a:rPr>
              <a:t>mexicana</a:t>
            </a:r>
            <a:r>
              <a:rPr lang="en-US" b="1" dirty="0" smtClean="0">
                <a:latin typeface="Calibri" panose="020F0502020204030204" pitchFamily="34" charset="0"/>
                <a:cs typeface="Tahoma" panose="020B0604030504040204" pitchFamily="34" charset="0"/>
              </a:rPr>
              <a:t> complex </a:t>
            </a:r>
          </a:p>
          <a:p>
            <a:pPr lvl="2">
              <a:buFont typeface="Wingdings" panose="05000000000000000000" pitchFamily="2" charset="2"/>
              <a:buChar char="ü"/>
            </a:pPr>
            <a:r>
              <a:rPr lang="en-US" i="1" dirty="0" smtClean="0">
                <a:latin typeface="Calibri" panose="020F0502020204030204" pitchFamily="34" charset="0"/>
                <a:cs typeface="Tahoma" panose="020B0604030504040204" pitchFamily="34" charset="0"/>
              </a:rPr>
              <a:t>L. </a:t>
            </a:r>
            <a:r>
              <a:rPr lang="en-US" i="1" dirty="0" err="1" smtClean="0">
                <a:latin typeface="Calibri" panose="020F0502020204030204" pitchFamily="34" charset="0"/>
                <a:cs typeface="Tahoma" panose="020B0604030504040204" pitchFamily="34" charset="0"/>
              </a:rPr>
              <a:t>mexicana</a:t>
            </a:r>
            <a:endParaRPr lang="en-US" i="1" dirty="0" smtClean="0">
              <a:latin typeface="Calibri" panose="020F0502020204030204" pitchFamily="34" charset="0"/>
              <a:cs typeface="Tahoma" panose="020B0604030504040204" pitchFamily="34" charset="0"/>
            </a:endParaRPr>
          </a:p>
          <a:p>
            <a:pPr lvl="2">
              <a:buFont typeface="Wingdings" panose="05000000000000000000" pitchFamily="2" charset="2"/>
              <a:buChar char="ü"/>
            </a:pPr>
            <a:r>
              <a:rPr lang="en-US" i="1" dirty="0" smtClean="0">
                <a:latin typeface="Calibri" panose="020F0502020204030204" pitchFamily="34" charset="0"/>
                <a:cs typeface="Tahoma" panose="020B0604030504040204" pitchFamily="34" charset="0"/>
              </a:rPr>
              <a:t> L. </a:t>
            </a:r>
            <a:r>
              <a:rPr lang="en-US" i="1" dirty="0" err="1" smtClean="0">
                <a:latin typeface="Calibri" panose="020F0502020204030204" pitchFamily="34" charset="0"/>
                <a:cs typeface="Tahoma" panose="020B0604030504040204" pitchFamily="34" charset="0"/>
              </a:rPr>
              <a:t>amazonensis</a:t>
            </a:r>
            <a:endParaRPr lang="en-US" i="1" dirty="0" smtClean="0">
              <a:latin typeface="Calibri" panose="020F0502020204030204" pitchFamily="34" charset="0"/>
              <a:cs typeface="Tahoma" panose="020B0604030504040204" pitchFamily="34" charset="0"/>
            </a:endParaRPr>
          </a:p>
          <a:p>
            <a:pPr lvl="2">
              <a:buFont typeface="Wingdings" panose="05000000000000000000" pitchFamily="2" charset="2"/>
              <a:buChar char="ü"/>
            </a:pPr>
            <a:r>
              <a:rPr lang="en-US" i="1" dirty="0" smtClean="0">
                <a:latin typeface="Calibri" panose="020F0502020204030204" pitchFamily="34" charset="0"/>
                <a:cs typeface="Tahoma" panose="020B0604030504040204" pitchFamily="34" charset="0"/>
              </a:rPr>
              <a:t> L. </a:t>
            </a:r>
            <a:r>
              <a:rPr lang="en-US" i="1" dirty="0" err="1" smtClean="0">
                <a:latin typeface="Calibri" panose="020F0502020204030204" pitchFamily="34" charset="0"/>
                <a:cs typeface="Tahoma" panose="020B0604030504040204" pitchFamily="34" charset="0"/>
              </a:rPr>
              <a:t>venezuelensis</a:t>
            </a:r>
            <a:r>
              <a:rPr lang="en-US" dirty="0" smtClean="0">
                <a:latin typeface="Calibri" panose="020F0502020204030204" pitchFamily="34" charset="0"/>
                <a:cs typeface="Tahoma" panose="020B0604030504040204" pitchFamily="34" charset="0"/>
              </a:rPr>
              <a:t>;</a:t>
            </a:r>
          </a:p>
          <a:p>
            <a:pPr lvl="1">
              <a:buFont typeface="Wingdings" panose="05000000000000000000" pitchFamily="2" charset="2"/>
              <a:buNone/>
            </a:pPr>
            <a:endParaRPr lang="en-US" dirty="0" smtClean="0"/>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71</a:t>
            </a:fld>
            <a:endParaRPr lang="en-US">
              <a:solidFill>
                <a:srgbClr val="000000"/>
              </a:solidFill>
            </a:endParaRPr>
          </a:p>
        </p:txBody>
      </p:sp>
    </p:spTree>
    <p:extLst>
      <p:ext uri="{BB962C8B-B14F-4D97-AF65-F5344CB8AC3E}">
        <p14:creationId xmlns:p14="http://schemas.microsoft.com/office/powerpoint/2010/main" val="23484944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7" name="Rectangle 3"/>
          <p:cNvSpPr>
            <a:spLocks noGrp="1" noChangeArrowheads="1"/>
          </p:cNvSpPr>
          <p:nvPr>
            <p:ph idx="1"/>
          </p:nvPr>
        </p:nvSpPr>
        <p:spPr>
          <a:xfrm>
            <a:off x="228600" y="228600"/>
            <a:ext cx="8686800" cy="6400800"/>
          </a:xfrm>
        </p:spPr>
        <p:txBody>
          <a:bodyPr/>
          <a:lstStyle/>
          <a:p>
            <a:pPr lvl="1">
              <a:defRPr/>
            </a:pPr>
            <a:r>
              <a:rPr lang="en-US" b="1" i="1" dirty="0" smtClean="0">
                <a:solidFill>
                  <a:schemeClr val="tx1">
                    <a:lumMod val="95000"/>
                    <a:lumOff val="5000"/>
                  </a:schemeClr>
                </a:solidFill>
                <a:latin typeface="Calibri" panose="020F0502020204030204" pitchFamily="34" charset="0"/>
                <a:cs typeface="Tahoma" pitchFamily="34" charset="0"/>
              </a:rPr>
              <a:t>L. </a:t>
            </a:r>
            <a:r>
              <a:rPr lang="en-US" b="1" i="1" dirty="0" err="1">
                <a:solidFill>
                  <a:schemeClr val="tx1">
                    <a:lumMod val="95000"/>
                    <a:lumOff val="5000"/>
                  </a:schemeClr>
                </a:solidFill>
                <a:latin typeface="Calibri" panose="020F0502020204030204" pitchFamily="34" charset="0"/>
                <a:cs typeface="Tahoma" pitchFamily="34" charset="0"/>
              </a:rPr>
              <a:t>braziliensis</a:t>
            </a:r>
            <a:r>
              <a:rPr lang="en-US" b="1" i="1" dirty="0">
                <a:solidFill>
                  <a:schemeClr val="tx1">
                    <a:lumMod val="95000"/>
                    <a:lumOff val="5000"/>
                  </a:schemeClr>
                </a:solidFill>
                <a:latin typeface="Calibri" panose="020F0502020204030204" pitchFamily="34" charset="0"/>
                <a:cs typeface="Tahoma" pitchFamily="34" charset="0"/>
              </a:rPr>
              <a:t> complex</a:t>
            </a:r>
          </a:p>
          <a:p>
            <a:pPr lvl="2">
              <a:buFont typeface="Wingdings" panose="05000000000000000000" pitchFamily="2" charset="2"/>
              <a:buChar char="ü"/>
              <a:defRPr/>
            </a:pPr>
            <a:r>
              <a:rPr lang="en-US" i="1" dirty="0" smtClean="0">
                <a:solidFill>
                  <a:schemeClr val="tx1">
                    <a:lumMod val="95000"/>
                    <a:lumOff val="5000"/>
                  </a:schemeClr>
                </a:solidFill>
                <a:latin typeface="Calibri" panose="020F0502020204030204" pitchFamily="34" charset="0"/>
                <a:cs typeface="Tahoma" pitchFamily="34" charset="0"/>
              </a:rPr>
              <a:t>L. </a:t>
            </a:r>
            <a:r>
              <a:rPr lang="en-US" i="1" dirty="0" err="1">
                <a:solidFill>
                  <a:schemeClr val="tx1">
                    <a:lumMod val="95000"/>
                    <a:lumOff val="5000"/>
                  </a:schemeClr>
                </a:solidFill>
                <a:latin typeface="Calibri" panose="020F0502020204030204" pitchFamily="34" charset="0"/>
                <a:cs typeface="Tahoma" pitchFamily="34" charset="0"/>
              </a:rPr>
              <a:t>braziliensis</a:t>
            </a:r>
            <a:endParaRPr lang="en-US" i="1" dirty="0">
              <a:solidFill>
                <a:schemeClr val="tx1">
                  <a:lumMod val="95000"/>
                  <a:lumOff val="5000"/>
                </a:schemeClr>
              </a:solidFill>
              <a:latin typeface="Calibri" panose="020F0502020204030204" pitchFamily="34" charset="0"/>
              <a:cs typeface="Tahoma" pitchFamily="34" charset="0"/>
            </a:endParaRPr>
          </a:p>
          <a:p>
            <a:pPr lvl="2">
              <a:buFont typeface="Wingdings" panose="05000000000000000000" pitchFamily="2" charset="2"/>
              <a:buChar char="ü"/>
              <a:defRPr/>
            </a:pPr>
            <a:r>
              <a:rPr lang="en-US" i="1" dirty="0">
                <a:solidFill>
                  <a:schemeClr val="tx1">
                    <a:lumMod val="95000"/>
                    <a:lumOff val="5000"/>
                  </a:schemeClr>
                </a:solidFill>
                <a:latin typeface="Calibri" panose="020F0502020204030204" pitchFamily="34" charset="0"/>
                <a:cs typeface="Tahoma" pitchFamily="34" charset="0"/>
              </a:rPr>
              <a:t>L. </a:t>
            </a:r>
            <a:r>
              <a:rPr lang="en-US" i="1" dirty="0" smtClean="0">
                <a:solidFill>
                  <a:schemeClr val="tx1">
                    <a:lumMod val="95000"/>
                    <a:lumOff val="5000"/>
                  </a:schemeClr>
                </a:solidFill>
                <a:latin typeface="Calibri" panose="020F0502020204030204" pitchFamily="34" charset="0"/>
                <a:cs typeface="Tahoma" pitchFamily="34" charset="0"/>
              </a:rPr>
              <a:t>peruviana</a:t>
            </a:r>
            <a:endParaRPr lang="en-US" dirty="0">
              <a:solidFill>
                <a:schemeClr val="tx1">
                  <a:lumMod val="95000"/>
                  <a:lumOff val="5000"/>
                </a:schemeClr>
              </a:solidFill>
              <a:latin typeface="Calibri" panose="020F0502020204030204" pitchFamily="34" charset="0"/>
              <a:cs typeface="Tahoma" pitchFamily="34" charset="0"/>
            </a:endParaRPr>
          </a:p>
          <a:p>
            <a:pPr lvl="1">
              <a:defRPr/>
            </a:pPr>
            <a:r>
              <a:rPr lang="en-US" b="1" i="1" dirty="0">
                <a:solidFill>
                  <a:schemeClr val="tx1">
                    <a:lumMod val="95000"/>
                    <a:lumOff val="5000"/>
                  </a:schemeClr>
                </a:solidFill>
                <a:latin typeface="Calibri" panose="020F0502020204030204" pitchFamily="34" charset="0"/>
                <a:cs typeface="Tahoma" pitchFamily="34" charset="0"/>
              </a:rPr>
              <a:t>L. </a:t>
            </a:r>
            <a:r>
              <a:rPr lang="en-US" b="1" i="1" dirty="0" err="1">
                <a:solidFill>
                  <a:schemeClr val="tx1">
                    <a:lumMod val="95000"/>
                    <a:lumOff val="5000"/>
                  </a:schemeClr>
                </a:solidFill>
                <a:latin typeface="Calibri" panose="020F0502020204030204" pitchFamily="34" charset="0"/>
                <a:cs typeface="Tahoma" pitchFamily="34" charset="0"/>
              </a:rPr>
              <a:t>g</a:t>
            </a:r>
            <a:r>
              <a:rPr lang="en-US" b="1" i="1" dirty="0" err="1" smtClean="0">
                <a:solidFill>
                  <a:schemeClr val="tx1">
                    <a:lumMod val="95000"/>
                    <a:lumOff val="5000"/>
                  </a:schemeClr>
                </a:solidFill>
                <a:latin typeface="Calibri" panose="020F0502020204030204" pitchFamily="34" charset="0"/>
                <a:cs typeface="Tahoma" pitchFamily="34" charset="0"/>
              </a:rPr>
              <a:t>uyanensis</a:t>
            </a:r>
            <a:r>
              <a:rPr lang="en-US" b="1" i="1" dirty="0" smtClean="0">
                <a:solidFill>
                  <a:schemeClr val="tx1">
                    <a:lumMod val="95000"/>
                    <a:lumOff val="5000"/>
                  </a:schemeClr>
                </a:solidFill>
                <a:latin typeface="Calibri" panose="020F0502020204030204" pitchFamily="34" charset="0"/>
                <a:cs typeface="Tahoma" pitchFamily="34" charset="0"/>
              </a:rPr>
              <a:t> </a:t>
            </a:r>
            <a:r>
              <a:rPr lang="en-US" b="1" i="1" dirty="0">
                <a:solidFill>
                  <a:schemeClr val="tx1">
                    <a:lumMod val="95000"/>
                    <a:lumOff val="5000"/>
                  </a:schemeClr>
                </a:solidFill>
                <a:latin typeface="Calibri" panose="020F0502020204030204" pitchFamily="34" charset="0"/>
                <a:cs typeface="Tahoma" pitchFamily="34" charset="0"/>
              </a:rPr>
              <a:t>complex </a:t>
            </a:r>
          </a:p>
          <a:p>
            <a:pPr lvl="2">
              <a:buFont typeface="Wingdings" panose="05000000000000000000" pitchFamily="2" charset="2"/>
              <a:buChar char="ü"/>
              <a:defRPr/>
            </a:pPr>
            <a:r>
              <a:rPr lang="en-US" i="1" dirty="0">
                <a:solidFill>
                  <a:schemeClr val="tx1">
                    <a:lumMod val="95000"/>
                    <a:lumOff val="5000"/>
                  </a:schemeClr>
                </a:solidFill>
                <a:latin typeface="Calibri" panose="020F0502020204030204" pitchFamily="34" charset="0"/>
                <a:cs typeface="Tahoma" pitchFamily="34" charset="0"/>
              </a:rPr>
              <a:t>L. </a:t>
            </a:r>
            <a:r>
              <a:rPr lang="en-US" i="1" dirty="0" err="1" smtClean="0">
                <a:solidFill>
                  <a:schemeClr val="tx1">
                    <a:lumMod val="95000"/>
                    <a:lumOff val="5000"/>
                  </a:schemeClr>
                </a:solidFill>
                <a:latin typeface="Calibri" panose="020F0502020204030204" pitchFamily="34" charset="0"/>
                <a:cs typeface="Tahoma" pitchFamily="34" charset="0"/>
              </a:rPr>
              <a:t>guyanensis</a:t>
            </a:r>
            <a:endParaRPr lang="en-US" i="1" dirty="0">
              <a:solidFill>
                <a:schemeClr val="tx1">
                  <a:lumMod val="95000"/>
                  <a:lumOff val="5000"/>
                </a:schemeClr>
              </a:solidFill>
              <a:latin typeface="Calibri" panose="020F0502020204030204" pitchFamily="34" charset="0"/>
              <a:cs typeface="Tahoma" pitchFamily="34" charset="0"/>
            </a:endParaRPr>
          </a:p>
          <a:p>
            <a:pPr lvl="2">
              <a:buFont typeface="Wingdings" panose="05000000000000000000" pitchFamily="2" charset="2"/>
              <a:buChar char="ü"/>
              <a:defRPr/>
            </a:pPr>
            <a:r>
              <a:rPr lang="en-US" i="1" dirty="0">
                <a:solidFill>
                  <a:schemeClr val="tx1">
                    <a:lumMod val="95000"/>
                    <a:lumOff val="5000"/>
                  </a:schemeClr>
                </a:solidFill>
                <a:latin typeface="Calibri" panose="020F0502020204030204" pitchFamily="34" charset="0"/>
                <a:cs typeface="Tahoma" pitchFamily="34" charset="0"/>
              </a:rPr>
              <a:t>L. </a:t>
            </a:r>
            <a:r>
              <a:rPr lang="en-US" i="1" dirty="0" err="1">
                <a:solidFill>
                  <a:schemeClr val="tx1">
                    <a:lumMod val="95000"/>
                    <a:lumOff val="5000"/>
                  </a:schemeClr>
                </a:solidFill>
                <a:latin typeface="Calibri" panose="020F0502020204030204" pitchFamily="34" charset="0"/>
                <a:cs typeface="Tahoma" pitchFamily="34" charset="0"/>
              </a:rPr>
              <a:t>panamensis</a:t>
            </a:r>
            <a:r>
              <a:rPr lang="en-US" dirty="0">
                <a:solidFill>
                  <a:schemeClr val="tx1">
                    <a:lumMod val="95000"/>
                    <a:lumOff val="5000"/>
                  </a:schemeClr>
                </a:solidFill>
                <a:latin typeface="Calibri" panose="020F0502020204030204" pitchFamily="34" charset="0"/>
                <a:cs typeface="Tahoma" pitchFamily="34" charset="0"/>
              </a:rPr>
              <a:t> </a:t>
            </a:r>
          </a:p>
          <a:p>
            <a:pPr lvl="1">
              <a:defRPr/>
            </a:pPr>
            <a:r>
              <a:rPr lang="en-US" i="1" dirty="0">
                <a:solidFill>
                  <a:schemeClr val="tx1">
                    <a:lumMod val="95000"/>
                    <a:lumOff val="5000"/>
                  </a:schemeClr>
                </a:solidFill>
                <a:latin typeface="Calibri" panose="020F0502020204030204" pitchFamily="34" charset="0"/>
                <a:cs typeface="Tahoma" pitchFamily="34" charset="0"/>
              </a:rPr>
              <a:t>L. </a:t>
            </a:r>
            <a:r>
              <a:rPr lang="en-US" i="1" dirty="0" err="1" smtClean="0">
                <a:solidFill>
                  <a:schemeClr val="tx1">
                    <a:lumMod val="95000"/>
                    <a:lumOff val="5000"/>
                  </a:schemeClr>
                </a:solidFill>
                <a:latin typeface="Calibri" panose="020F0502020204030204" pitchFamily="34" charset="0"/>
                <a:cs typeface="Tahoma" pitchFamily="34" charset="0"/>
              </a:rPr>
              <a:t>tropica</a:t>
            </a:r>
            <a:r>
              <a:rPr lang="en-US" i="1" dirty="0" smtClean="0">
                <a:solidFill>
                  <a:schemeClr val="tx1">
                    <a:lumMod val="95000"/>
                    <a:lumOff val="5000"/>
                  </a:schemeClr>
                </a:solidFill>
                <a:latin typeface="Calibri" panose="020F0502020204030204" pitchFamily="34" charset="0"/>
                <a:cs typeface="Tahoma" pitchFamily="34" charset="0"/>
              </a:rPr>
              <a:t>, L</a:t>
            </a:r>
            <a:r>
              <a:rPr lang="en-US" i="1" dirty="0">
                <a:solidFill>
                  <a:schemeClr val="tx1">
                    <a:lumMod val="95000"/>
                    <a:lumOff val="5000"/>
                  </a:schemeClr>
                </a:solidFill>
                <a:latin typeface="Calibri" panose="020F0502020204030204" pitchFamily="34" charset="0"/>
                <a:cs typeface="Tahoma" pitchFamily="34" charset="0"/>
              </a:rPr>
              <a:t>. major &amp; L. </a:t>
            </a:r>
            <a:r>
              <a:rPr lang="en-US" i="1" dirty="0" err="1" smtClean="0">
                <a:solidFill>
                  <a:schemeClr val="tx1">
                    <a:lumMod val="95000"/>
                    <a:lumOff val="5000"/>
                  </a:schemeClr>
                </a:solidFill>
                <a:latin typeface="Calibri" panose="020F0502020204030204" pitchFamily="34" charset="0"/>
                <a:cs typeface="Tahoma" pitchFamily="34" charset="0"/>
              </a:rPr>
              <a:t>aethiopica</a:t>
            </a:r>
            <a:endParaRPr lang="en-US" i="1" dirty="0" smtClean="0">
              <a:solidFill>
                <a:schemeClr val="tx1">
                  <a:lumMod val="95000"/>
                  <a:lumOff val="5000"/>
                </a:schemeClr>
              </a:solidFill>
              <a:latin typeface="Calibri" panose="020F0502020204030204" pitchFamily="34" charset="0"/>
              <a:cs typeface="Tahoma" pitchFamily="34" charset="0"/>
            </a:endParaRPr>
          </a:p>
          <a:p>
            <a:pPr>
              <a:buFont typeface="Wingdings" pitchFamily="2" charset="2"/>
              <a:buChar char="q"/>
              <a:defRPr/>
            </a:pPr>
            <a:r>
              <a:rPr lang="en-US" sz="2400" dirty="0" smtClean="0">
                <a:solidFill>
                  <a:schemeClr val="tx1">
                    <a:lumMod val="95000"/>
                    <a:lumOff val="5000"/>
                  </a:schemeClr>
                </a:solidFill>
                <a:latin typeface="Calibri" panose="020F0502020204030204" pitchFamily="34" charset="0"/>
              </a:rPr>
              <a:t>Leishmaniasis</a:t>
            </a:r>
            <a:r>
              <a:rPr lang="en-US" sz="2400" dirty="0" smtClean="0">
                <a:solidFill>
                  <a:schemeClr val="tx1">
                    <a:lumMod val="95000"/>
                    <a:lumOff val="5000"/>
                  </a:schemeClr>
                </a:solidFill>
                <a:latin typeface="Calibri" panose="020F0502020204030204" pitchFamily="34" charset="0"/>
                <a:cs typeface="Times New Roman" pitchFamily="18" charset="0"/>
              </a:rPr>
              <a:t> </a:t>
            </a:r>
            <a:r>
              <a:rPr lang="en-US" sz="2400" dirty="0" smtClean="0">
                <a:solidFill>
                  <a:schemeClr val="tx1">
                    <a:lumMod val="95000"/>
                    <a:lumOff val="5000"/>
                  </a:schemeClr>
                </a:solidFill>
                <a:latin typeface="Calibri" panose="020F0502020204030204" pitchFamily="34" charset="0"/>
              </a:rPr>
              <a:t> can easily classified </a:t>
            </a:r>
            <a:r>
              <a:rPr lang="en-US" sz="2400" b="1" dirty="0" smtClean="0">
                <a:solidFill>
                  <a:schemeClr val="tx1">
                    <a:lumMod val="95000"/>
                    <a:lumOff val="5000"/>
                  </a:schemeClr>
                </a:solidFill>
                <a:latin typeface="Calibri" panose="020F0502020204030204" pitchFamily="34" charset="0"/>
              </a:rPr>
              <a:t>clinically</a:t>
            </a:r>
            <a:r>
              <a:rPr lang="en-US" sz="2400" dirty="0" smtClean="0">
                <a:solidFill>
                  <a:schemeClr val="tx1">
                    <a:lumMod val="95000"/>
                    <a:lumOff val="5000"/>
                  </a:schemeClr>
                </a:solidFill>
                <a:latin typeface="Calibri" panose="020F0502020204030204" pitchFamily="34" charset="0"/>
              </a:rPr>
              <a:t> as</a:t>
            </a:r>
          </a:p>
          <a:p>
            <a:pPr lvl="1">
              <a:buFont typeface="Wingdings" panose="05000000000000000000" pitchFamily="2" charset="2"/>
              <a:buChar char="ü"/>
              <a:defRPr/>
            </a:pPr>
            <a:r>
              <a:rPr lang="en-US" sz="2400" b="1" dirty="0" smtClean="0">
                <a:latin typeface="Calibri" panose="020F0502020204030204" pitchFamily="34" charset="0"/>
              </a:rPr>
              <a:t>Visceral leishmaniasis</a:t>
            </a:r>
          </a:p>
          <a:p>
            <a:pPr lvl="1">
              <a:buFont typeface="Wingdings" panose="05000000000000000000" pitchFamily="2" charset="2"/>
              <a:buChar char="ü"/>
              <a:defRPr/>
            </a:pPr>
            <a:r>
              <a:rPr lang="en-US" sz="2400" b="1" dirty="0" smtClean="0">
                <a:latin typeface="Calibri" panose="020F0502020204030204" pitchFamily="34" charset="0"/>
              </a:rPr>
              <a:t>Cutaneous leishmaniasis</a:t>
            </a:r>
          </a:p>
          <a:p>
            <a:pPr lvl="1">
              <a:buFont typeface="Wingdings" panose="05000000000000000000" pitchFamily="2" charset="2"/>
              <a:buChar char="ü"/>
              <a:defRPr/>
            </a:pPr>
            <a:r>
              <a:rPr lang="en-US" sz="2400" b="1" dirty="0" err="1" smtClean="0">
                <a:latin typeface="Calibri" panose="020F0502020204030204" pitchFamily="34" charset="0"/>
              </a:rPr>
              <a:t>Mucocutaneous</a:t>
            </a:r>
            <a:r>
              <a:rPr lang="en-US" sz="2400" dirty="0" smtClean="0">
                <a:latin typeface="Calibri" panose="020F0502020204030204" pitchFamily="34" charset="0"/>
              </a:rPr>
              <a:t> </a:t>
            </a:r>
            <a:r>
              <a:rPr lang="en-US" sz="2400" b="1" dirty="0" smtClean="0">
                <a:latin typeface="Calibri" panose="020F0502020204030204" pitchFamily="34" charset="0"/>
              </a:rPr>
              <a:t>leishmaniasis</a:t>
            </a:r>
          </a:p>
          <a:p>
            <a:pPr lvl="1">
              <a:buFont typeface="Wingdings" panose="05000000000000000000" pitchFamily="2" charset="2"/>
              <a:buChar char="ü"/>
              <a:defRPr/>
            </a:pPr>
            <a:r>
              <a:rPr lang="en-US" sz="2400" b="1" dirty="0" smtClean="0">
                <a:latin typeface="Calibri" panose="020F0502020204030204" pitchFamily="34" charset="0"/>
              </a:rPr>
              <a:t>Diffuse cutaneous</a:t>
            </a:r>
            <a:r>
              <a:rPr lang="en-US" sz="2400" dirty="0" smtClean="0">
                <a:latin typeface="Calibri" panose="020F0502020204030204" pitchFamily="34" charset="0"/>
              </a:rPr>
              <a:t> </a:t>
            </a:r>
            <a:r>
              <a:rPr lang="en-US" sz="2400" b="1" dirty="0" smtClean="0">
                <a:latin typeface="Calibri" panose="020F0502020204030204" pitchFamily="34" charset="0"/>
              </a:rPr>
              <a:t>leishmaniasis</a:t>
            </a:r>
          </a:p>
          <a:p>
            <a:pPr lvl="1">
              <a:buFontTx/>
              <a:buChar char="•"/>
              <a:defRPr/>
            </a:pPr>
            <a:endParaRPr lang="en-US" sz="2400" b="1" dirty="0" smtClean="0">
              <a:latin typeface="Calibri" panose="020F0502020204030204" pitchFamily="34" charset="0"/>
            </a:endParaRPr>
          </a:p>
          <a:p>
            <a:pPr lvl="1">
              <a:buFontTx/>
              <a:buNone/>
              <a:defRPr/>
            </a:pPr>
            <a:endParaRPr lang="en-US" dirty="0">
              <a:solidFill>
                <a:schemeClr val="tx1">
                  <a:lumMod val="95000"/>
                  <a:lumOff val="5000"/>
                </a:schemeClr>
              </a:solidFill>
              <a:latin typeface="Calibri" panose="020F0502020204030204" pitchFamily="34" charset="0"/>
              <a:cs typeface="Tahoma" pitchFamily="34" charset="0"/>
            </a:endParaRPr>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72</a:t>
            </a:fld>
            <a:endParaRPr lang="en-US">
              <a:solidFill>
                <a:srgbClr val="000000"/>
              </a:solidFill>
            </a:endParaRPr>
          </a:p>
        </p:txBody>
      </p:sp>
    </p:spTree>
    <p:extLst>
      <p:ext uri="{BB962C8B-B14F-4D97-AF65-F5344CB8AC3E}">
        <p14:creationId xmlns:p14="http://schemas.microsoft.com/office/powerpoint/2010/main" val="15061193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685800" y="381000"/>
            <a:ext cx="4876800" cy="523220"/>
          </a:xfrm>
          <a:prstGeom prst="rect">
            <a:avLst/>
          </a:prstGeom>
          <a:noFill/>
          <a:ln w="9525">
            <a:noFill/>
            <a:miter lim="800000"/>
            <a:headEnd/>
            <a:tailEnd/>
          </a:ln>
        </p:spPr>
        <p:txBody>
          <a:bodyPr wrap="square">
            <a:spAutoFit/>
          </a:bodyPr>
          <a:lstStyle/>
          <a:p>
            <a:r>
              <a:rPr lang="en-US" sz="2800" b="1" dirty="0" err="1">
                <a:solidFill>
                  <a:srgbClr val="000000"/>
                </a:solidFill>
              </a:rPr>
              <a:t>Cont</a:t>
            </a:r>
            <a:r>
              <a:rPr lang="en-US" sz="2800" b="1" dirty="0">
                <a:solidFill>
                  <a:srgbClr val="000000"/>
                </a:solidFill>
              </a:rPr>
              <a:t>…</a:t>
            </a:r>
            <a:endParaRPr lang="en-US" sz="2800" b="1" dirty="0">
              <a:solidFill>
                <a:srgbClr val="000000"/>
              </a:solidFill>
            </a:endParaRPr>
          </a:p>
        </p:txBody>
      </p:sp>
      <p:sp>
        <p:nvSpPr>
          <p:cNvPr id="47107" name="Text Box 3"/>
          <p:cNvSpPr txBox="1">
            <a:spLocks noChangeArrowheads="1"/>
          </p:cNvSpPr>
          <p:nvPr/>
        </p:nvSpPr>
        <p:spPr bwMode="auto">
          <a:xfrm>
            <a:off x="228600" y="990600"/>
            <a:ext cx="8382000" cy="6801862"/>
          </a:xfrm>
          <a:prstGeom prst="rect">
            <a:avLst/>
          </a:prstGeom>
          <a:noFill/>
          <a:ln w="9525">
            <a:noFill/>
            <a:miter lim="800000"/>
            <a:headEnd/>
            <a:tailEnd/>
          </a:ln>
        </p:spPr>
        <p:txBody>
          <a:bodyPr wrap="square">
            <a:spAutoFit/>
          </a:bodyPr>
          <a:lstStyle/>
          <a:p>
            <a:pPr marL="514350" indent="-514350">
              <a:lnSpc>
                <a:spcPct val="150000"/>
              </a:lnSpc>
              <a:buFont typeface="Wingdings" panose="05000000000000000000" pitchFamily="2" charset="2"/>
              <a:buChar char="Ø"/>
              <a:defRPr/>
            </a:pPr>
            <a:r>
              <a:rPr lang="en-US" sz="2400" b="1" dirty="0">
                <a:solidFill>
                  <a:srgbClr val="000000">
                    <a:lumMod val="95000"/>
                    <a:lumOff val="5000"/>
                  </a:srgbClr>
                </a:solidFill>
              </a:rPr>
              <a:t>Cutaneous </a:t>
            </a:r>
            <a:r>
              <a:rPr lang="en-US" sz="2400" b="1" dirty="0">
                <a:solidFill>
                  <a:srgbClr val="000000">
                    <a:lumMod val="95000"/>
                    <a:lumOff val="5000"/>
                  </a:srgbClr>
                </a:solidFill>
              </a:rPr>
              <a:t>leishmaniasis (</a:t>
            </a:r>
            <a:r>
              <a:rPr lang="en-US" sz="2400" b="1" dirty="0">
                <a:solidFill>
                  <a:srgbClr val="000000">
                    <a:lumMod val="95000"/>
                    <a:lumOff val="5000"/>
                  </a:srgbClr>
                </a:solidFill>
              </a:rPr>
              <a:t>CL): </a:t>
            </a:r>
            <a:r>
              <a:rPr lang="en-US" sz="2400" dirty="0">
                <a:solidFill>
                  <a:srgbClr val="000000">
                    <a:lumMod val="95000"/>
                    <a:lumOff val="5000"/>
                  </a:srgbClr>
                </a:solidFill>
              </a:rPr>
              <a:t>Most </a:t>
            </a:r>
            <a:r>
              <a:rPr lang="en-US" sz="2400" dirty="0">
                <a:solidFill>
                  <a:srgbClr val="000000">
                    <a:lumMod val="95000"/>
                    <a:lumOff val="5000"/>
                  </a:srgbClr>
                </a:solidFill>
              </a:rPr>
              <a:t>common </a:t>
            </a:r>
            <a:r>
              <a:rPr lang="en-US" sz="2400" dirty="0">
                <a:solidFill>
                  <a:srgbClr val="000000">
                    <a:lumMod val="95000"/>
                    <a:lumOff val="5000"/>
                  </a:srgbClr>
                </a:solidFill>
              </a:rPr>
              <a:t>form, and relatively benign self-healing skin lesions </a:t>
            </a:r>
            <a:r>
              <a:rPr lang="en-US" sz="2400" dirty="0">
                <a:solidFill>
                  <a:srgbClr val="000000">
                    <a:lumMod val="95000"/>
                    <a:lumOff val="5000"/>
                  </a:srgbClr>
                </a:solidFill>
              </a:rPr>
              <a:t>(localized or </a:t>
            </a:r>
            <a:r>
              <a:rPr lang="en-US" sz="2400" dirty="0">
                <a:solidFill>
                  <a:srgbClr val="000000">
                    <a:lumMod val="95000"/>
                    <a:lumOff val="5000"/>
                  </a:srgbClr>
                </a:solidFill>
              </a:rPr>
              <a:t>simple)</a:t>
            </a:r>
            <a:endParaRPr lang="en-US" sz="2400" dirty="0">
              <a:solidFill>
                <a:srgbClr val="000000">
                  <a:lumMod val="95000"/>
                  <a:lumOff val="5000"/>
                </a:srgbClr>
              </a:solidFill>
            </a:endParaRPr>
          </a:p>
          <a:p>
            <a:pPr marL="514350" indent="-514350">
              <a:lnSpc>
                <a:spcPct val="150000"/>
              </a:lnSpc>
              <a:buFont typeface="Wingdings" panose="05000000000000000000" pitchFamily="2" charset="2"/>
              <a:buChar char="Ø"/>
              <a:defRPr/>
            </a:pPr>
            <a:r>
              <a:rPr lang="en-US" sz="2400" b="1" dirty="0">
                <a:solidFill>
                  <a:srgbClr val="000000">
                    <a:lumMod val="95000"/>
                    <a:lumOff val="5000"/>
                  </a:srgbClr>
                </a:solidFill>
              </a:rPr>
              <a:t>Diffuse </a:t>
            </a:r>
            <a:r>
              <a:rPr lang="en-US" sz="2400" b="1" dirty="0">
                <a:solidFill>
                  <a:srgbClr val="000000">
                    <a:lumMod val="95000"/>
                    <a:lumOff val="5000"/>
                  </a:srgbClr>
                </a:solidFill>
              </a:rPr>
              <a:t>cutaneous leishmaniasis (</a:t>
            </a:r>
            <a:r>
              <a:rPr lang="en-US" sz="2400" b="1" dirty="0">
                <a:solidFill>
                  <a:srgbClr val="000000">
                    <a:lumMod val="95000"/>
                    <a:lumOff val="5000"/>
                  </a:srgbClr>
                </a:solidFill>
              </a:rPr>
              <a:t>DCL): </a:t>
            </a:r>
            <a:r>
              <a:rPr lang="en-US" sz="2400" dirty="0">
                <a:solidFill>
                  <a:srgbClr val="000000">
                    <a:lumMod val="95000"/>
                    <a:lumOff val="5000"/>
                  </a:srgbClr>
                </a:solidFill>
              </a:rPr>
              <a:t>Rare cutaneous infection with non- ulcerating nodules resembling </a:t>
            </a:r>
            <a:r>
              <a:rPr lang="en-US" sz="2400" b="1" dirty="0">
                <a:solidFill>
                  <a:srgbClr val="000000">
                    <a:lumMod val="95000"/>
                    <a:lumOff val="5000"/>
                  </a:srgbClr>
                </a:solidFill>
              </a:rPr>
              <a:t>lepromatous</a:t>
            </a:r>
            <a:r>
              <a:rPr lang="en-US" sz="2400" dirty="0">
                <a:solidFill>
                  <a:srgbClr val="000000">
                    <a:lumMod val="95000"/>
                    <a:lumOff val="5000"/>
                  </a:srgbClr>
                </a:solidFill>
              </a:rPr>
              <a:t> leprosy</a:t>
            </a:r>
          </a:p>
          <a:p>
            <a:pPr marL="514350" indent="-514350">
              <a:lnSpc>
                <a:spcPct val="150000"/>
              </a:lnSpc>
              <a:buFont typeface="Wingdings" panose="05000000000000000000" pitchFamily="2" charset="2"/>
              <a:buChar char="Ø"/>
              <a:defRPr/>
            </a:pPr>
            <a:r>
              <a:rPr lang="en-US" sz="2400" b="1" dirty="0">
                <a:solidFill>
                  <a:srgbClr val="000000">
                    <a:lumMod val="95000"/>
                    <a:lumOff val="5000"/>
                  </a:srgbClr>
                </a:solidFill>
              </a:rPr>
              <a:t>Mucocutaneous Leishmaniasis (MCL): </a:t>
            </a:r>
            <a:r>
              <a:rPr lang="en-US" sz="2400" dirty="0">
                <a:solidFill>
                  <a:srgbClr val="000000">
                    <a:lumMod val="95000"/>
                    <a:lumOff val="5000"/>
                  </a:srgbClr>
                </a:solidFill>
              </a:rPr>
              <a:t>Simple skin lesions that metastasize to mucosa especially nose and mouth region</a:t>
            </a:r>
          </a:p>
          <a:p>
            <a:pPr marL="514350" indent="-514350">
              <a:lnSpc>
                <a:spcPct val="150000"/>
              </a:lnSpc>
              <a:buFont typeface="Wingdings" panose="05000000000000000000" pitchFamily="2" charset="2"/>
              <a:buChar char="Ø"/>
              <a:defRPr/>
            </a:pPr>
            <a:r>
              <a:rPr lang="en-US" sz="2400" b="1" dirty="0">
                <a:solidFill>
                  <a:srgbClr val="000000">
                    <a:lumMod val="95000"/>
                    <a:lumOff val="5000"/>
                  </a:srgbClr>
                </a:solidFill>
              </a:rPr>
              <a:t>Visceral Leishmaniasis (VL): </a:t>
            </a:r>
            <a:r>
              <a:rPr lang="en-US" sz="2400" dirty="0">
                <a:solidFill>
                  <a:srgbClr val="000000">
                    <a:lumMod val="95000"/>
                    <a:lumOff val="5000"/>
                  </a:srgbClr>
                </a:solidFill>
              </a:rPr>
              <a:t>Generalized infection of the reticuloendothelial system, high mortality response </a:t>
            </a:r>
          </a:p>
          <a:p>
            <a:pPr marL="514350" indent="-514350">
              <a:buFont typeface="Wingdings" pitchFamily="2" charset="2"/>
              <a:buChar char="Ø"/>
              <a:defRPr/>
            </a:pPr>
            <a:endParaRPr lang="en-US" sz="2800" dirty="0">
              <a:solidFill>
                <a:srgbClr val="000000">
                  <a:lumMod val="95000"/>
                  <a:lumOff val="5000"/>
                </a:srgbClr>
              </a:solidFill>
            </a:endParaRPr>
          </a:p>
          <a:p>
            <a:pPr marL="514350" indent="-514350">
              <a:buFont typeface="Wingdings" pitchFamily="2" charset="2"/>
              <a:buChar char="Ø"/>
              <a:defRPr/>
            </a:pPr>
            <a:endParaRPr lang="en-US" sz="2800" dirty="0">
              <a:solidFill>
                <a:srgbClr val="000000">
                  <a:lumMod val="95000"/>
                  <a:lumOff val="5000"/>
                </a:srgbClr>
              </a:solidFill>
            </a:endParaRPr>
          </a:p>
          <a:p>
            <a:pPr lvl="1">
              <a:defRPr/>
            </a:pPr>
            <a:endParaRPr lang="en-US" sz="2800" b="1" dirty="0">
              <a:solidFill>
                <a:srgbClr val="000000">
                  <a:lumMod val="95000"/>
                  <a:lumOff val="5000"/>
                </a:srgbClr>
              </a:solidFill>
            </a:endParaRPr>
          </a:p>
          <a:p>
            <a:pPr lvl="1">
              <a:defRPr/>
            </a:pPr>
            <a:endParaRPr lang="en-US" sz="2800" dirty="0">
              <a:solidFill>
                <a:srgbClr val="000000">
                  <a:lumMod val="95000"/>
                  <a:lumOff val="5000"/>
                </a:srgbClr>
              </a:solidFill>
            </a:endParaRPr>
          </a:p>
        </p:txBody>
      </p:sp>
      <p:sp>
        <p:nvSpPr>
          <p:cNvPr id="2" name="Slide Number Placeholder 1"/>
          <p:cNvSpPr>
            <a:spLocks noGrp="1"/>
          </p:cNvSpPr>
          <p:nvPr>
            <p:ph type="sldNum" sz="quarter" idx="12"/>
          </p:nvPr>
        </p:nvSpPr>
        <p:spPr/>
        <p:txBody>
          <a:bodyPr/>
          <a:lstStyle/>
          <a:p>
            <a:fld id="{74404586-C910-4ED2-AF6D-7EFE4F1E96CC}" type="slidenum">
              <a:rPr lang="en-US" smtClean="0">
                <a:solidFill>
                  <a:srgbClr val="000000"/>
                </a:solidFill>
              </a:rPr>
              <a:pPr/>
              <a:t>73</a:t>
            </a:fld>
            <a:endParaRPr lang="en-US">
              <a:solidFill>
                <a:srgbClr val="000000"/>
              </a:solidFill>
            </a:endParaRPr>
          </a:p>
        </p:txBody>
      </p:sp>
    </p:spTree>
    <p:extLst>
      <p:ext uri="{BB962C8B-B14F-4D97-AF65-F5344CB8AC3E}">
        <p14:creationId xmlns:p14="http://schemas.microsoft.com/office/powerpoint/2010/main" val="39324969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idx="1"/>
          </p:nvPr>
        </p:nvSpPr>
        <p:spPr>
          <a:xfrm>
            <a:off x="228600" y="457200"/>
            <a:ext cx="8915400" cy="6019800"/>
          </a:xfrm>
        </p:spPr>
        <p:txBody>
          <a:bodyPr>
            <a:normAutofit fontScale="92500" lnSpcReduction="10000"/>
          </a:bodyPr>
          <a:lstStyle/>
          <a:p>
            <a:pPr>
              <a:buFont typeface="Wingdings" panose="05000000000000000000" pitchFamily="2" charset="2"/>
              <a:buChar char="v"/>
              <a:defRPr/>
            </a:pPr>
            <a:r>
              <a:rPr lang="en-US" sz="2600" dirty="0">
                <a:latin typeface="Calibri" panose="020F0502020204030204" pitchFamily="34" charset="0"/>
              </a:rPr>
              <a:t>These different forms of  the disease is caused by  the different species of </a:t>
            </a:r>
            <a:r>
              <a:rPr lang="en-US" sz="2600" i="1" dirty="0" smtClean="0">
                <a:latin typeface="Calibri" panose="020F0502020204030204" pitchFamily="34" charset="0"/>
              </a:rPr>
              <a:t>Leishmania</a:t>
            </a:r>
            <a:endParaRPr lang="en-US" sz="2600" b="1" dirty="0" smtClean="0">
              <a:solidFill>
                <a:schemeClr val="tx1">
                  <a:lumMod val="95000"/>
                  <a:lumOff val="5000"/>
                </a:schemeClr>
              </a:solidFill>
              <a:latin typeface="Calibri" panose="020F0502020204030204" pitchFamily="34" charset="0"/>
              <a:cs typeface="Tahoma" pitchFamily="34" charset="0"/>
            </a:endParaRPr>
          </a:p>
          <a:p>
            <a:pPr marL="514350" indent="-514350">
              <a:buFont typeface="+mj-lt"/>
              <a:buAutoNum type="arabicPeriod"/>
              <a:defRPr/>
            </a:pPr>
            <a:r>
              <a:rPr lang="en-US" sz="2600" b="1" dirty="0" smtClean="0">
                <a:solidFill>
                  <a:schemeClr val="tx1">
                    <a:lumMod val="95000"/>
                    <a:lumOff val="5000"/>
                  </a:schemeClr>
                </a:solidFill>
                <a:latin typeface="Calibri" panose="020F0502020204030204" pitchFamily="34" charset="0"/>
                <a:cs typeface="Tahoma" pitchFamily="34" charset="0"/>
              </a:rPr>
              <a:t>Cutaneous leishmaniasis(CL)</a:t>
            </a:r>
            <a:r>
              <a:rPr lang="en-US" sz="2600" dirty="0" smtClean="0">
                <a:solidFill>
                  <a:schemeClr val="tx1">
                    <a:lumMod val="95000"/>
                    <a:lumOff val="5000"/>
                  </a:schemeClr>
                </a:solidFill>
                <a:latin typeface="Calibri" panose="020F0502020204030204" pitchFamily="34" charset="0"/>
                <a:cs typeface="Tahoma" pitchFamily="34" charset="0"/>
              </a:rPr>
              <a:t>  caused by</a:t>
            </a:r>
            <a:endParaRPr lang="en-US" sz="2600" dirty="0">
              <a:solidFill>
                <a:schemeClr val="tx1">
                  <a:lumMod val="95000"/>
                  <a:lumOff val="5000"/>
                </a:schemeClr>
              </a:solidFill>
              <a:latin typeface="Calibri" panose="020F0502020204030204" pitchFamily="34" charset="0"/>
              <a:cs typeface="Tahoma" pitchFamily="34" charset="0"/>
            </a:endParaRPr>
          </a:p>
          <a:p>
            <a:pPr lvl="1">
              <a:defRPr/>
            </a:pPr>
            <a:r>
              <a:rPr lang="en-GB" altLang="zh-CN" sz="2600" i="1" dirty="0">
                <a:solidFill>
                  <a:schemeClr val="tx1">
                    <a:lumMod val="95000"/>
                    <a:lumOff val="5000"/>
                  </a:schemeClr>
                </a:solidFill>
                <a:latin typeface="Calibri" panose="020F0502020204030204" pitchFamily="34" charset="0"/>
                <a:ea typeface="宋体" pitchFamily="2" charset="-122"/>
                <a:cs typeface="Tahoma" pitchFamily="34" charset="0"/>
              </a:rPr>
              <a:t>L. </a:t>
            </a:r>
            <a:r>
              <a:rPr lang="en-GB" altLang="zh-CN" sz="2600" i="1" dirty="0" err="1">
                <a:solidFill>
                  <a:schemeClr val="tx1">
                    <a:lumMod val="95000"/>
                    <a:lumOff val="5000"/>
                  </a:schemeClr>
                </a:solidFill>
                <a:latin typeface="Calibri" panose="020F0502020204030204" pitchFamily="34" charset="0"/>
                <a:ea typeface="宋体" pitchFamily="2" charset="-122"/>
                <a:cs typeface="Tahoma" pitchFamily="34" charset="0"/>
              </a:rPr>
              <a:t>tropica</a:t>
            </a:r>
            <a:endParaRPr lang="en-GB" altLang="zh-CN" sz="2600" i="1" dirty="0">
              <a:solidFill>
                <a:schemeClr val="tx1">
                  <a:lumMod val="95000"/>
                  <a:lumOff val="5000"/>
                </a:schemeClr>
              </a:solidFill>
              <a:latin typeface="Calibri" panose="020F0502020204030204" pitchFamily="34" charset="0"/>
              <a:ea typeface="宋体" pitchFamily="2" charset="-122"/>
              <a:cs typeface="Tahoma" pitchFamily="34" charset="0"/>
            </a:endParaRPr>
          </a:p>
          <a:p>
            <a:pPr lvl="1">
              <a:defRPr/>
            </a:pPr>
            <a:r>
              <a:rPr lang="en-GB" altLang="zh-CN" sz="2600" i="1" dirty="0">
                <a:solidFill>
                  <a:schemeClr val="tx1">
                    <a:lumMod val="95000"/>
                    <a:lumOff val="5000"/>
                  </a:schemeClr>
                </a:solidFill>
                <a:latin typeface="Calibri" panose="020F0502020204030204" pitchFamily="34" charset="0"/>
                <a:ea typeface="宋体" pitchFamily="2" charset="-122"/>
                <a:cs typeface="Tahoma" pitchFamily="34" charset="0"/>
              </a:rPr>
              <a:t>L. major </a:t>
            </a:r>
          </a:p>
          <a:p>
            <a:pPr lvl="1">
              <a:defRPr/>
            </a:pPr>
            <a:r>
              <a:rPr lang="en-GB" altLang="zh-CN" sz="2600" i="1" dirty="0">
                <a:solidFill>
                  <a:schemeClr val="tx1">
                    <a:lumMod val="95000"/>
                    <a:lumOff val="5000"/>
                  </a:schemeClr>
                </a:solidFill>
                <a:latin typeface="Calibri" panose="020F0502020204030204" pitchFamily="34" charset="0"/>
                <a:ea typeface="宋体" pitchFamily="2" charset="-122"/>
                <a:cs typeface="Tahoma" pitchFamily="34" charset="0"/>
              </a:rPr>
              <a:t>L. </a:t>
            </a:r>
            <a:r>
              <a:rPr lang="en-GB" altLang="zh-CN" sz="2600" i="1" dirty="0" err="1">
                <a:solidFill>
                  <a:schemeClr val="tx1">
                    <a:lumMod val="95000"/>
                    <a:lumOff val="5000"/>
                  </a:schemeClr>
                </a:solidFill>
                <a:latin typeface="Calibri" panose="020F0502020204030204" pitchFamily="34" charset="0"/>
                <a:ea typeface="宋体" pitchFamily="2" charset="-122"/>
                <a:cs typeface="Tahoma" pitchFamily="34" charset="0"/>
              </a:rPr>
              <a:t>aethiopica</a:t>
            </a:r>
            <a:endParaRPr lang="en-GB" altLang="zh-CN" sz="2600" i="1" dirty="0">
              <a:solidFill>
                <a:schemeClr val="tx1">
                  <a:lumMod val="95000"/>
                  <a:lumOff val="5000"/>
                </a:schemeClr>
              </a:solidFill>
              <a:latin typeface="Calibri" panose="020F0502020204030204" pitchFamily="34" charset="0"/>
              <a:ea typeface="宋体" pitchFamily="2" charset="-122"/>
              <a:cs typeface="Tahoma" pitchFamily="34" charset="0"/>
            </a:endParaRPr>
          </a:p>
          <a:p>
            <a:pPr lvl="1">
              <a:defRPr/>
            </a:pPr>
            <a:r>
              <a:rPr lang="en-GB" altLang="zh-CN" sz="2600" i="1" dirty="0">
                <a:solidFill>
                  <a:schemeClr val="tx1">
                    <a:lumMod val="95000"/>
                    <a:lumOff val="5000"/>
                  </a:schemeClr>
                </a:solidFill>
                <a:latin typeface="Calibri" panose="020F0502020204030204" pitchFamily="34" charset="0"/>
                <a:ea typeface="宋体" pitchFamily="2" charset="-122"/>
                <a:cs typeface="Tahoma" pitchFamily="34" charset="0"/>
              </a:rPr>
              <a:t>L. </a:t>
            </a:r>
            <a:r>
              <a:rPr lang="en-GB" altLang="zh-CN" sz="2600" i="1" dirty="0" err="1">
                <a:solidFill>
                  <a:schemeClr val="tx1">
                    <a:lumMod val="95000"/>
                    <a:lumOff val="5000"/>
                  </a:schemeClr>
                </a:solidFill>
                <a:latin typeface="Calibri" panose="020F0502020204030204" pitchFamily="34" charset="0"/>
                <a:ea typeface="宋体" pitchFamily="2" charset="-122"/>
                <a:cs typeface="Tahoma" pitchFamily="34" charset="0"/>
              </a:rPr>
              <a:t>panamensis</a:t>
            </a:r>
            <a:endParaRPr lang="en-GB" altLang="zh-CN" sz="2600" i="1" dirty="0">
              <a:solidFill>
                <a:schemeClr val="tx1">
                  <a:lumMod val="95000"/>
                  <a:lumOff val="5000"/>
                </a:schemeClr>
              </a:solidFill>
              <a:latin typeface="Calibri" panose="020F0502020204030204" pitchFamily="34" charset="0"/>
              <a:ea typeface="宋体" pitchFamily="2" charset="-122"/>
              <a:cs typeface="Tahoma" pitchFamily="34" charset="0"/>
            </a:endParaRPr>
          </a:p>
          <a:p>
            <a:pPr lvl="1">
              <a:defRPr/>
            </a:pPr>
            <a:r>
              <a:rPr lang="en-GB" altLang="zh-CN" sz="2600" i="1" dirty="0">
                <a:solidFill>
                  <a:schemeClr val="tx1">
                    <a:lumMod val="95000"/>
                    <a:lumOff val="5000"/>
                  </a:schemeClr>
                </a:solidFill>
                <a:latin typeface="Calibri" panose="020F0502020204030204" pitchFamily="34" charset="0"/>
                <a:ea typeface="宋体" pitchFamily="2" charset="-122"/>
                <a:cs typeface="Tahoma" pitchFamily="34" charset="0"/>
              </a:rPr>
              <a:t>L. </a:t>
            </a:r>
            <a:r>
              <a:rPr lang="en-GB" altLang="zh-CN" sz="2600" i="1" dirty="0" err="1">
                <a:solidFill>
                  <a:schemeClr val="tx1">
                    <a:lumMod val="95000"/>
                    <a:lumOff val="5000"/>
                  </a:schemeClr>
                </a:solidFill>
                <a:latin typeface="Calibri" panose="020F0502020204030204" pitchFamily="34" charset="0"/>
                <a:ea typeface="宋体" pitchFamily="2" charset="-122"/>
                <a:cs typeface="Tahoma" pitchFamily="34" charset="0"/>
              </a:rPr>
              <a:t>guyanensis</a:t>
            </a:r>
            <a:r>
              <a:rPr lang="en-GB" altLang="zh-CN" sz="2600" i="1" dirty="0">
                <a:solidFill>
                  <a:schemeClr val="tx1">
                    <a:lumMod val="95000"/>
                    <a:lumOff val="5000"/>
                  </a:schemeClr>
                </a:solidFill>
                <a:latin typeface="Calibri" panose="020F0502020204030204" pitchFamily="34" charset="0"/>
                <a:ea typeface="宋体" pitchFamily="2" charset="-122"/>
                <a:cs typeface="Tahoma" pitchFamily="34" charset="0"/>
              </a:rPr>
              <a:t> </a:t>
            </a:r>
          </a:p>
          <a:p>
            <a:pPr lvl="1">
              <a:defRPr/>
            </a:pPr>
            <a:r>
              <a:rPr lang="en-GB" altLang="zh-CN" sz="2600" i="1" dirty="0">
                <a:solidFill>
                  <a:schemeClr val="tx1">
                    <a:lumMod val="95000"/>
                    <a:lumOff val="5000"/>
                  </a:schemeClr>
                </a:solidFill>
                <a:latin typeface="Calibri" panose="020F0502020204030204" pitchFamily="34" charset="0"/>
                <a:ea typeface="宋体" pitchFamily="2" charset="-122"/>
                <a:cs typeface="Tahoma" pitchFamily="34" charset="0"/>
              </a:rPr>
              <a:t>L. </a:t>
            </a:r>
            <a:r>
              <a:rPr lang="en-US" sz="2600" i="1" dirty="0" smtClean="0">
                <a:latin typeface="Calibri" panose="020F0502020204030204" pitchFamily="34" charset="0"/>
                <a:cs typeface="Tahoma" pitchFamily="34" charset="0"/>
              </a:rPr>
              <a:t>peruviana</a:t>
            </a:r>
          </a:p>
          <a:p>
            <a:pPr marL="514350" indent="-514350">
              <a:lnSpc>
                <a:spcPct val="90000"/>
              </a:lnSpc>
              <a:buFont typeface="+mj-lt"/>
              <a:buAutoNum type="arabicPeriod"/>
              <a:defRPr/>
            </a:pPr>
            <a:r>
              <a:rPr lang="en-US" sz="2600" b="1" dirty="0" smtClean="0">
                <a:solidFill>
                  <a:schemeClr val="tx1">
                    <a:lumMod val="95000"/>
                    <a:lumOff val="5000"/>
                  </a:schemeClr>
                </a:solidFill>
                <a:latin typeface="Calibri" panose="020F0502020204030204" pitchFamily="34" charset="0"/>
                <a:cs typeface="Tahoma" pitchFamily="34" charset="0"/>
              </a:rPr>
              <a:t>Visceral </a:t>
            </a:r>
            <a:r>
              <a:rPr lang="en-US" sz="2600" b="1" dirty="0" err="1" smtClean="0">
                <a:solidFill>
                  <a:schemeClr val="tx1">
                    <a:lumMod val="95000"/>
                    <a:lumOff val="5000"/>
                  </a:schemeClr>
                </a:solidFill>
                <a:latin typeface="Calibri" panose="020F0502020204030204" pitchFamily="34" charset="0"/>
                <a:cs typeface="Tahoma" pitchFamily="34" charset="0"/>
              </a:rPr>
              <a:t>leishmaniasis</a:t>
            </a:r>
            <a:r>
              <a:rPr lang="en-US" sz="2600" b="1" dirty="0" smtClean="0">
                <a:solidFill>
                  <a:schemeClr val="tx1">
                    <a:lumMod val="95000"/>
                    <a:lumOff val="5000"/>
                  </a:schemeClr>
                </a:solidFill>
                <a:latin typeface="Calibri" panose="020F0502020204030204" pitchFamily="34" charset="0"/>
                <a:cs typeface="Tahoma" pitchFamily="34" charset="0"/>
              </a:rPr>
              <a:t>(VL) </a:t>
            </a:r>
          </a:p>
          <a:p>
            <a:pPr>
              <a:lnSpc>
                <a:spcPct val="90000"/>
              </a:lnSpc>
              <a:buFont typeface="Wingdings" pitchFamily="2" charset="2"/>
              <a:buChar char="ü"/>
              <a:defRPr/>
            </a:pPr>
            <a:r>
              <a:rPr lang="en-US" sz="2600" dirty="0" smtClean="0">
                <a:solidFill>
                  <a:schemeClr val="tx1">
                    <a:lumMod val="95000"/>
                    <a:lumOff val="5000"/>
                  </a:schemeClr>
                </a:solidFill>
                <a:latin typeface="Calibri" panose="020F0502020204030204" pitchFamily="34" charset="0"/>
                <a:cs typeface="Tahoma" pitchFamily="34" charset="0"/>
              </a:rPr>
              <a:t>Also called </a:t>
            </a:r>
            <a:r>
              <a:rPr lang="en-US" sz="2600" dirty="0" smtClean="0">
                <a:solidFill>
                  <a:srgbClr val="FF0000"/>
                </a:solidFill>
                <a:latin typeface="Calibri" panose="020F0502020204030204" pitchFamily="34" charset="0"/>
              </a:rPr>
              <a:t>Kala </a:t>
            </a:r>
            <a:r>
              <a:rPr lang="en-US" sz="2600" dirty="0" err="1" smtClean="0">
                <a:solidFill>
                  <a:srgbClr val="FF0000"/>
                </a:solidFill>
                <a:latin typeface="Calibri" panose="020F0502020204030204" pitchFamily="34" charset="0"/>
              </a:rPr>
              <a:t>azar</a:t>
            </a:r>
            <a:r>
              <a:rPr lang="en-US" sz="2600" dirty="0" smtClean="0">
                <a:latin typeface="Calibri" panose="020F0502020204030204" pitchFamily="34" charset="0"/>
              </a:rPr>
              <a:t>, </a:t>
            </a:r>
            <a:r>
              <a:rPr lang="en-US" sz="2600" dirty="0" smtClean="0">
                <a:solidFill>
                  <a:srgbClr val="FF0000"/>
                </a:solidFill>
                <a:latin typeface="Calibri" panose="020F0502020204030204" pitchFamily="34" charset="0"/>
              </a:rPr>
              <a:t>Dum- Dum fever</a:t>
            </a:r>
            <a:r>
              <a:rPr lang="en-US" sz="2600" dirty="0" smtClean="0">
                <a:latin typeface="Calibri" panose="020F0502020204030204" pitchFamily="34" charset="0"/>
              </a:rPr>
              <a:t>, </a:t>
            </a:r>
            <a:r>
              <a:rPr lang="en-US" sz="2600" dirty="0" smtClean="0">
                <a:solidFill>
                  <a:srgbClr val="FF0000"/>
                </a:solidFill>
                <a:latin typeface="Calibri" panose="020F0502020204030204" pitchFamily="34" charset="0"/>
              </a:rPr>
              <a:t>death fever , tropical </a:t>
            </a:r>
            <a:r>
              <a:rPr lang="en-US" sz="2600" dirty="0" err="1" smtClean="0">
                <a:solidFill>
                  <a:srgbClr val="FF0000"/>
                </a:solidFill>
                <a:latin typeface="Calibri" panose="020F0502020204030204" pitchFamily="34" charset="0"/>
              </a:rPr>
              <a:t>spleenomegaly</a:t>
            </a:r>
            <a:endParaRPr lang="en-US" sz="2600" dirty="0" smtClean="0">
              <a:solidFill>
                <a:srgbClr val="FF0000"/>
              </a:solidFill>
              <a:latin typeface="Calibri" panose="020F0502020204030204" pitchFamily="34" charset="0"/>
            </a:endParaRPr>
          </a:p>
          <a:p>
            <a:pPr lvl="1">
              <a:lnSpc>
                <a:spcPct val="90000"/>
              </a:lnSpc>
              <a:defRPr/>
            </a:pPr>
            <a:r>
              <a:rPr lang="en-GB" altLang="zh-CN" sz="2600" i="1" dirty="0" smtClean="0">
                <a:solidFill>
                  <a:schemeClr val="tx1">
                    <a:lumMod val="95000"/>
                    <a:lumOff val="5000"/>
                  </a:schemeClr>
                </a:solidFill>
                <a:latin typeface="Calibri" panose="020F0502020204030204" pitchFamily="34" charset="0"/>
                <a:ea typeface="宋体" pitchFamily="2" charset="-122"/>
                <a:cs typeface="Tahoma" pitchFamily="34" charset="0"/>
              </a:rPr>
              <a:t>L. </a:t>
            </a:r>
            <a:r>
              <a:rPr lang="en-GB" altLang="zh-CN" sz="2600" i="1" dirty="0" err="1" smtClean="0">
                <a:solidFill>
                  <a:schemeClr val="tx1">
                    <a:lumMod val="95000"/>
                    <a:lumOff val="5000"/>
                  </a:schemeClr>
                </a:solidFill>
                <a:latin typeface="Calibri" panose="020F0502020204030204" pitchFamily="34" charset="0"/>
                <a:ea typeface="宋体" pitchFamily="2" charset="-122"/>
                <a:cs typeface="Tahoma" pitchFamily="34" charset="0"/>
              </a:rPr>
              <a:t>donovani</a:t>
            </a:r>
            <a:r>
              <a:rPr lang="en-GB" altLang="zh-CN" sz="2600" i="1" dirty="0" smtClean="0">
                <a:solidFill>
                  <a:schemeClr val="tx1">
                    <a:lumMod val="95000"/>
                    <a:lumOff val="5000"/>
                  </a:schemeClr>
                </a:solidFill>
                <a:latin typeface="Calibri" panose="020F0502020204030204" pitchFamily="34" charset="0"/>
                <a:ea typeface="宋体" pitchFamily="2" charset="-122"/>
                <a:cs typeface="Tahoma" pitchFamily="34" charset="0"/>
              </a:rPr>
              <a:t> </a:t>
            </a:r>
          </a:p>
          <a:p>
            <a:pPr lvl="1">
              <a:lnSpc>
                <a:spcPct val="90000"/>
              </a:lnSpc>
              <a:defRPr/>
            </a:pPr>
            <a:r>
              <a:rPr lang="en-GB" altLang="zh-CN" sz="2600" i="1" dirty="0" smtClean="0">
                <a:solidFill>
                  <a:schemeClr val="tx1">
                    <a:lumMod val="95000"/>
                    <a:lumOff val="5000"/>
                  </a:schemeClr>
                </a:solidFill>
                <a:latin typeface="Calibri" panose="020F0502020204030204" pitchFamily="34" charset="0"/>
                <a:ea typeface="宋体" pitchFamily="2" charset="-122"/>
                <a:cs typeface="Tahoma" pitchFamily="34" charset="0"/>
              </a:rPr>
              <a:t>L. </a:t>
            </a:r>
            <a:r>
              <a:rPr lang="en-GB" altLang="zh-CN" sz="2600" i="1" dirty="0" err="1" smtClean="0">
                <a:solidFill>
                  <a:schemeClr val="tx1">
                    <a:lumMod val="95000"/>
                    <a:lumOff val="5000"/>
                  </a:schemeClr>
                </a:solidFill>
                <a:latin typeface="Calibri" panose="020F0502020204030204" pitchFamily="34" charset="0"/>
                <a:ea typeface="宋体" pitchFamily="2" charset="-122"/>
                <a:cs typeface="Tahoma" pitchFamily="34" charset="0"/>
              </a:rPr>
              <a:t>infantum</a:t>
            </a:r>
            <a:endParaRPr lang="en-GB" altLang="zh-CN" sz="2600" i="1" dirty="0" smtClean="0">
              <a:solidFill>
                <a:schemeClr val="tx1">
                  <a:lumMod val="95000"/>
                  <a:lumOff val="5000"/>
                </a:schemeClr>
              </a:solidFill>
              <a:latin typeface="Calibri" panose="020F0502020204030204" pitchFamily="34" charset="0"/>
              <a:ea typeface="宋体" pitchFamily="2" charset="-122"/>
              <a:cs typeface="Tahoma" pitchFamily="34" charset="0"/>
            </a:endParaRPr>
          </a:p>
          <a:p>
            <a:pPr lvl="1">
              <a:lnSpc>
                <a:spcPct val="90000"/>
              </a:lnSpc>
              <a:defRPr/>
            </a:pPr>
            <a:r>
              <a:rPr lang="en-GB" altLang="zh-CN" sz="2600" i="1" dirty="0" smtClean="0">
                <a:solidFill>
                  <a:schemeClr val="tx1">
                    <a:lumMod val="95000"/>
                    <a:lumOff val="5000"/>
                  </a:schemeClr>
                </a:solidFill>
                <a:latin typeface="Calibri" panose="020F0502020204030204" pitchFamily="34" charset="0"/>
                <a:ea typeface="宋体" pitchFamily="2" charset="-122"/>
                <a:cs typeface="Tahoma" pitchFamily="34" charset="0"/>
              </a:rPr>
              <a:t>L. </a:t>
            </a:r>
            <a:r>
              <a:rPr lang="en-GB" altLang="zh-CN" sz="2600" i="1" dirty="0" err="1" smtClean="0">
                <a:solidFill>
                  <a:schemeClr val="tx1">
                    <a:lumMod val="95000"/>
                    <a:lumOff val="5000"/>
                  </a:schemeClr>
                </a:solidFill>
                <a:latin typeface="Calibri" panose="020F0502020204030204" pitchFamily="34" charset="0"/>
                <a:ea typeface="宋体" pitchFamily="2" charset="-122"/>
                <a:cs typeface="Tahoma" pitchFamily="34" charset="0"/>
              </a:rPr>
              <a:t>Chagasi</a:t>
            </a:r>
            <a:endParaRPr lang="en-GB" altLang="zh-CN" sz="2600" i="1" dirty="0" smtClean="0">
              <a:solidFill>
                <a:schemeClr val="tx1">
                  <a:lumMod val="95000"/>
                  <a:lumOff val="5000"/>
                </a:schemeClr>
              </a:solidFill>
              <a:latin typeface="Calibri" panose="020F0502020204030204" pitchFamily="34" charset="0"/>
              <a:ea typeface="宋体" pitchFamily="2" charset="-122"/>
              <a:cs typeface="Tahoma" pitchFamily="34" charset="0"/>
            </a:endParaRPr>
          </a:p>
        </p:txBody>
      </p:sp>
      <p:sp>
        <p:nvSpPr>
          <p:cNvPr id="123907" name="Rectangle 2"/>
          <p:cNvSpPr>
            <a:spLocks noChangeArrowheads="1"/>
          </p:cNvSpPr>
          <p:nvPr/>
        </p:nvSpPr>
        <p:spPr bwMode="auto">
          <a:xfrm>
            <a:off x="2971800" y="0"/>
            <a:ext cx="1905000" cy="523875"/>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2800" dirty="0">
                <a:solidFill>
                  <a:srgbClr val="000000"/>
                </a:solidFill>
                <a:cs typeface="Tahoma" pitchFamily="34" charset="0"/>
              </a:rPr>
              <a:t>Con…</a:t>
            </a:r>
            <a:endParaRPr lang="en-US" sz="2800" dirty="0">
              <a:solidFill>
                <a:srgbClr val="000000"/>
              </a:solidFill>
              <a:cs typeface="Arial" charset="0"/>
            </a:endParaRPr>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74</a:t>
            </a:fld>
            <a:endParaRPr lang="en-US">
              <a:solidFill>
                <a:srgbClr val="000000"/>
              </a:solidFill>
            </a:endParaRPr>
          </a:p>
        </p:txBody>
      </p:sp>
    </p:spTree>
    <p:extLst>
      <p:ext uri="{BB962C8B-B14F-4D97-AF65-F5344CB8AC3E}">
        <p14:creationId xmlns:p14="http://schemas.microsoft.com/office/powerpoint/2010/main" val="38926596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idx="1"/>
          </p:nvPr>
        </p:nvSpPr>
        <p:spPr>
          <a:xfrm>
            <a:off x="304800" y="914400"/>
            <a:ext cx="8610600" cy="5410200"/>
          </a:xfrm>
        </p:spPr>
        <p:txBody>
          <a:bodyPr/>
          <a:lstStyle/>
          <a:p>
            <a:pPr>
              <a:lnSpc>
                <a:spcPct val="90000"/>
              </a:lnSpc>
              <a:defRPr/>
            </a:pPr>
            <a:endParaRPr lang="en-US" sz="2400" b="1" dirty="0" smtClean="0">
              <a:solidFill>
                <a:schemeClr val="tx1">
                  <a:lumMod val="95000"/>
                  <a:lumOff val="5000"/>
                </a:schemeClr>
              </a:solidFill>
              <a:cs typeface="Tahoma" pitchFamily="34" charset="0"/>
            </a:endParaRPr>
          </a:p>
          <a:p>
            <a:pPr marL="0" indent="0">
              <a:lnSpc>
                <a:spcPct val="90000"/>
              </a:lnSpc>
              <a:buNone/>
              <a:defRPr/>
            </a:pPr>
            <a:r>
              <a:rPr lang="en-US" sz="2400" b="1" dirty="0" smtClean="0">
                <a:solidFill>
                  <a:schemeClr val="tx1">
                    <a:lumMod val="95000"/>
                    <a:lumOff val="5000"/>
                  </a:schemeClr>
                </a:solidFill>
                <a:cs typeface="Tahoma" pitchFamily="34" charset="0"/>
              </a:rPr>
              <a:t>3. </a:t>
            </a:r>
            <a:r>
              <a:rPr lang="en-US" sz="2400" b="1" dirty="0" err="1" smtClean="0">
                <a:solidFill>
                  <a:schemeClr val="tx1">
                    <a:lumMod val="95000"/>
                    <a:lumOff val="5000"/>
                  </a:schemeClr>
                </a:solidFill>
                <a:cs typeface="Tahoma" pitchFamily="34" charset="0"/>
              </a:rPr>
              <a:t>Mucocutaneous</a:t>
            </a:r>
            <a:r>
              <a:rPr lang="en-US" sz="2400" dirty="0" smtClean="0">
                <a:solidFill>
                  <a:schemeClr val="tx1">
                    <a:lumMod val="95000"/>
                    <a:lumOff val="5000"/>
                  </a:schemeClr>
                </a:solidFill>
                <a:cs typeface="Tahoma" pitchFamily="34" charset="0"/>
              </a:rPr>
              <a:t> </a:t>
            </a:r>
            <a:r>
              <a:rPr lang="en-US" sz="2400" b="1" dirty="0" smtClean="0">
                <a:solidFill>
                  <a:schemeClr val="tx1">
                    <a:lumMod val="95000"/>
                    <a:lumOff val="5000"/>
                  </a:schemeClr>
                </a:solidFill>
                <a:cs typeface="Tahoma" pitchFamily="34" charset="0"/>
              </a:rPr>
              <a:t>leishmaniasis(MCL)</a:t>
            </a:r>
            <a:endParaRPr lang="en-US" sz="2400" b="1" dirty="0">
              <a:solidFill>
                <a:schemeClr val="tx1">
                  <a:lumMod val="95000"/>
                  <a:lumOff val="5000"/>
                </a:schemeClr>
              </a:solidFill>
              <a:cs typeface="Tahoma" pitchFamily="34" charset="0"/>
            </a:endParaRPr>
          </a:p>
          <a:p>
            <a:pPr lvl="1">
              <a:lnSpc>
                <a:spcPct val="90000"/>
              </a:lnSpc>
              <a:defRPr/>
            </a:pPr>
            <a:r>
              <a:rPr lang="en-GB" altLang="zh-CN" i="1" dirty="0">
                <a:solidFill>
                  <a:schemeClr val="tx1">
                    <a:lumMod val="95000"/>
                    <a:lumOff val="5000"/>
                  </a:schemeClr>
                </a:solidFill>
                <a:ea typeface="宋体" pitchFamily="2" charset="-122"/>
                <a:cs typeface="Tahoma" pitchFamily="34" charset="0"/>
              </a:rPr>
              <a:t>L. </a:t>
            </a:r>
            <a:r>
              <a:rPr lang="en-GB" altLang="zh-CN" i="1" dirty="0" err="1">
                <a:solidFill>
                  <a:schemeClr val="tx1">
                    <a:lumMod val="95000"/>
                    <a:lumOff val="5000"/>
                  </a:schemeClr>
                </a:solidFill>
                <a:ea typeface="宋体" pitchFamily="2" charset="-122"/>
                <a:cs typeface="Tahoma" pitchFamily="34" charset="0"/>
              </a:rPr>
              <a:t>panamensis</a:t>
            </a:r>
            <a:endParaRPr lang="en-GB" altLang="zh-CN" i="1" dirty="0">
              <a:solidFill>
                <a:schemeClr val="tx1">
                  <a:lumMod val="95000"/>
                  <a:lumOff val="5000"/>
                </a:schemeClr>
              </a:solidFill>
              <a:ea typeface="宋体" pitchFamily="2" charset="-122"/>
              <a:cs typeface="Tahoma" pitchFamily="34" charset="0"/>
            </a:endParaRPr>
          </a:p>
          <a:p>
            <a:pPr lvl="1">
              <a:lnSpc>
                <a:spcPct val="90000"/>
              </a:lnSpc>
              <a:defRPr/>
            </a:pPr>
            <a:r>
              <a:rPr lang="en-GB" altLang="zh-CN" i="1" dirty="0">
                <a:solidFill>
                  <a:schemeClr val="tx1">
                    <a:lumMod val="95000"/>
                    <a:lumOff val="5000"/>
                  </a:schemeClr>
                </a:solidFill>
                <a:ea typeface="宋体" pitchFamily="2" charset="-122"/>
                <a:cs typeface="Tahoma" pitchFamily="34" charset="0"/>
              </a:rPr>
              <a:t>L. </a:t>
            </a:r>
            <a:r>
              <a:rPr lang="en-GB" altLang="zh-CN" i="1" dirty="0" err="1">
                <a:solidFill>
                  <a:schemeClr val="tx1">
                    <a:lumMod val="95000"/>
                    <a:lumOff val="5000"/>
                  </a:schemeClr>
                </a:solidFill>
                <a:ea typeface="宋体" pitchFamily="2" charset="-122"/>
                <a:cs typeface="Tahoma" pitchFamily="34" charset="0"/>
              </a:rPr>
              <a:t>guyanensis</a:t>
            </a:r>
            <a:endParaRPr lang="en-GB" altLang="zh-CN" i="1" dirty="0">
              <a:solidFill>
                <a:schemeClr val="tx1">
                  <a:lumMod val="95000"/>
                  <a:lumOff val="5000"/>
                </a:schemeClr>
              </a:solidFill>
              <a:ea typeface="宋体" pitchFamily="2" charset="-122"/>
              <a:cs typeface="Tahoma" pitchFamily="34" charset="0"/>
            </a:endParaRPr>
          </a:p>
          <a:p>
            <a:pPr lvl="1">
              <a:lnSpc>
                <a:spcPct val="90000"/>
              </a:lnSpc>
              <a:defRPr/>
            </a:pPr>
            <a:r>
              <a:rPr lang="en-GB" altLang="zh-CN" i="1" dirty="0">
                <a:solidFill>
                  <a:schemeClr val="tx1">
                    <a:lumMod val="95000"/>
                    <a:lumOff val="5000"/>
                  </a:schemeClr>
                </a:solidFill>
                <a:ea typeface="宋体" pitchFamily="2" charset="-122"/>
                <a:cs typeface="Tahoma" pitchFamily="34" charset="0"/>
              </a:rPr>
              <a:t>L. </a:t>
            </a:r>
            <a:r>
              <a:rPr lang="en-GB" altLang="zh-CN" i="1" dirty="0" err="1" smtClean="0">
                <a:solidFill>
                  <a:schemeClr val="tx1">
                    <a:lumMod val="95000"/>
                    <a:lumOff val="5000"/>
                  </a:schemeClr>
                </a:solidFill>
                <a:ea typeface="宋体" pitchFamily="2" charset="-122"/>
                <a:cs typeface="Tahoma" pitchFamily="34" charset="0"/>
              </a:rPr>
              <a:t>bazilliensis</a:t>
            </a:r>
            <a:endParaRPr lang="en-GB" altLang="zh-CN" i="1" dirty="0" smtClean="0">
              <a:solidFill>
                <a:schemeClr val="tx1">
                  <a:lumMod val="95000"/>
                  <a:lumOff val="5000"/>
                </a:schemeClr>
              </a:solidFill>
              <a:ea typeface="宋体" pitchFamily="2" charset="-122"/>
              <a:cs typeface="Tahoma" pitchFamily="34" charset="0"/>
            </a:endParaRPr>
          </a:p>
          <a:p>
            <a:pPr lvl="1">
              <a:lnSpc>
                <a:spcPct val="90000"/>
              </a:lnSpc>
              <a:defRPr/>
            </a:pPr>
            <a:r>
              <a:rPr lang="en-GB" altLang="zh-CN" i="1" dirty="0" smtClean="0">
                <a:solidFill>
                  <a:schemeClr val="tx1">
                    <a:lumMod val="95000"/>
                    <a:lumOff val="5000"/>
                  </a:schemeClr>
                </a:solidFill>
                <a:ea typeface="宋体" pitchFamily="2" charset="-122"/>
                <a:cs typeface="Tahoma" pitchFamily="34" charset="0"/>
              </a:rPr>
              <a:t>L. </a:t>
            </a:r>
            <a:r>
              <a:rPr lang="en-GB" altLang="zh-CN" i="1" dirty="0" err="1" smtClean="0">
                <a:solidFill>
                  <a:schemeClr val="tx1">
                    <a:lumMod val="95000"/>
                    <a:lumOff val="5000"/>
                  </a:schemeClr>
                </a:solidFill>
                <a:ea typeface="宋体" pitchFamily="2" charset="-122"/>
                <a:cs typeface="Tahoma" pitchFamily="34" charset="0"/>
              </a:rPr>
              <a:t>aethiopica</a:t>
            </a:r>
            <a:endParaRPr lang="en-GB" altLang="zh-CN" i="1" dirty="0" smtClean="0">
              <a:solidFill>
                <a:schemeClr val="tx1">
                  <a:lumMod val="95000"/>
                  <a:lumOff val="5000"/>
                </a:schemeClr>
              </a:solidFill>
              <a:ea typeface="宋体" pitchFamily="2" charset="-122"/>
              <a:cs typeface="Tahoma" pitchFamily="34" charset="0"/>
            </a:endParaRPr>
          </a:p>
          <a:p>
            <a:pPr lvl="1">
              <a:lnSpc>
                <a:spcPct val="90000"/>
              </a:lnSpc>
              <a:buFontTx/>
              <a:buNone/>
              <a:defRPr/>
            </a:pPr>
            <a:endParaRPr lang="en-US" sz="2400" i="1" dirty="0">
              <a:solidFill>
                <a:schemeClr val="tx1">
                  <a:lumMod val="95000"/>
                  <a:lumOff val="5000"/>
                </a:schemeClr>
              </a:solidFill>
              <a:cs typeface="Tahoma" pitchFamily="34" charset="0"/>
            </a:endParaRPr>
          </a:p>
          <a:p>
            <a:pPr marL="0" indent="0">
              <a:lnSpc>
                <a:spcPct val="90000"/>
              </a:lnSpc>
              <a:buNone/>
              <a:defRPr/>
            </a:pPr>
            <a:r>
              <a:rPr lang="en-US" sz="2400" b="1" dirty="0" smtClean="0">
                <a:solidFill>
                  <a:schemeClr val="tx1">
                    <a:lumMod val="95000"/>
                    <a:lumOff val="5000"/>
                  </a:schemeClr>
                </a:solidFill>
                <a:cs typeface="Tahoma" pitchFamily="34" charset="0"/>
              </a:rPr>
              <a:t>4. Diffuse </a:t>
            </a:r>
            <a:r>
              <a:rPr lang="en-US" sz="2400" b="1" dirty="0">
                <a:solidFill>
                  <a:schemeClr val="tx1">
                    <a:lumMod val="95000"/>
                    <a:lumOff val="5000"/>
                  </a:schemeClr>
                </a:solidFill>
                <a:cs typeface="Tahoma" pitchFamily="34" charset="0"/>
              </a:rPr>
              <a:t>cutaneous</a:t>
            </a:r>
            <a:r>
              <a:rPr lang="en-US" sz="2400" dirty="0">
                <a:solidFill>
                  <a:schemeClr val="tx1">
                    <a:lumMod val="95000"/>
                    <a:lumOff val="5000"/>
                  </a:schemeClr>
                </a:solidFill>
                <a:cs typeface="Tahoma" pitchFamily="34" charset="0"/>
              </a:rPr>
              <a:t> </a:t>
            </a:r>
            <a:r>
              <a:rPr lang="en-US" sz="2400" b="1" dirty="0" smtClean="0">
                <a:solidFill>
                  <a:schemeClr val="tx1">
                    <a:lumMod val="95000"/>
                    <a:lumOff val="5000"/>
                  </a:schemeClr>
                </a:solidFill>
                <a:cs typeface="Tahoma" pitchFamily="34" charset="0"/>
              </a:rPr>
              <a:t>leishmaniasis(DCL)</a:t>
            </a:r>
            <a:endParaRPr lang="en-US" sz="2400" b="1" dirty="0">
              <a:solidFill>
                <a:schemeClr val="tx1">
                  <a:lumMod val="95000"/>
                  <a:lumOff val="5000"/>
                </a:schemeClr>
              </a:solidFill>
              <a:cs typeface="Tahoma" pitchFamily="34" charset="0"/>
            </a:endParaRPr>
          </a:p>
          <a:p>
            <a:pPr lvl="1">
              <a:lnSpc>
                <a:spcPct val="90000"/>
              </a:lnSpc>
              <a:buFont typeface="Wingdings" panose="05000000000000000000" pitchFamily="2" charset="2"/>
              <a:buChar char="ü"/>
              <a:defRPr/>
            </a:pPr>
            <a:r>
              <a:rPr lang="en-GB" altLang="zh-CN" i="1" dirty="0">
                <a:solidFill>
                  <a:schemeClr val="tx1">
                    <a:lumMod val="95000"/>
                    <a:lumOff val="5000"/>
                  </a:schemeClr>
                </a:solidFill>
                <a:ea typeface="宋体" pitchFamily="2" charset="-122"/>
                <a:cs typeface="Tahoma" pitchFamily="34" charset="0"/>
              </a:rPr>
              <a:t>L. </a:t>
            </a:r>
            <a:r>
              <a:rPr lang="en-GB" altLang="zh-CN" i="1" dirty="0" err="1">
                <a:solidFill>
                  <a:schemeClr val="tx1">
                    <a:lumMod val="95000"/>
                    <a:lumOff val="5000"/>
                  </a:schemeClr>
                </a:solidFill>
                <a:ea typeface="宋体" pitchFamily="2" charset="-122"/>
                <a:cs typeface="Tahoma" pitchFamily="34" charset="0"/>
              </a:rPr>
              <a:t>amzonensis</a:t>
            </a:r>
            <a:endParaRPr lang="en-GB" altLang="zh-CN" i="1" dirty="0">
              <a:solidFill>
                <a:schemeClr val="tx1">
                  <a:lumMod val="95000"/>
                  <a:lumOff val="5000"/>
                </a:schemeClr>
              </a:solidFill>
              <a:ea typeface="宋体" pitchFamily="2" charset="-122"/>
              <a:cs typeface="Tahoma" pitchFamily="34" charset="0"/>
            </a:endParaRPr>
          </a:p>
          <a:p>
            <a:pPr lvl="1">
              <a:lnSpc>
                <a:spcPct val="90000"/>
              </a:lnSpc>
              <a:buFont typeface="Wingdings" panose="05000000000000000000" pitchFamily="2" charset="2"/>
              <a:buChar char="ü"/>
              <a:defRPr/>
            </a:pPr>
            <a:r>
              <a:rPr lang="en-GB" altLang="zh-CN" i="1" dirty="0">
                <a:solidFill>
                  <a:schemeClr val="tx1">
                    <a:lumMod val="95000"/>
                    <a:lumOff val="5000"/>
                  </a:schemeClr>
                </a:solidFill>
                <a:ea typeface="宋体" pitchFamily="2" charset="-122"/>
                <a:cs typeface="Tahoma" pitchFamily="34" charset="0"/>
              </a:rPr>
              <a:t>L. </a:t>
            </a:r>
            <a:r>
              <a:rPr lang="en-GB" altLang="zh-CN" i="1" dirty="0" err="1">
                <a:solidFill>
                  <a:schemeClr val="tx1">
                    <a:lumMod val="95000"/>
                    <a:lumOff val="5000"/>
                  </a:schemeClr>
                </a:solidFill>
                <a:ea typeface="宋体" pitchFamily="2" charset="-122"/>
                <a:cs typeface="Tahoma" pitchFamily="34" charset="0"/>
              </a:rPr>
              <a:t>aethiopica</a:t>
            </a:r>
            <a:endParaRPr lang="en-US" i="1" dirty="0">
              <a:solidFill>
                <a:schemeClr val="tx1">
                  <a:lumMod val="95000"/>
                  <a:lumOff val="5000"/>
                </a:schemeClr>
              </a:solidFill>
              <a:ea typeface="宋体" pitchFamily="2" charset="-122"/>
              <a:cs typeface="Tahoma" pitchFamily="34" charset="0"/>
            </a:endParaRPr>
          </a:p>
        </p:txBody>
      </p:sp>
      <p:sp>
        <p:nvSpPr>
          <p:cNvPr id="226308" name="Rectangle 2"/>
          <p:cNvSpPr>
            <a:spLocks noChangeArrowheads="1"/>
          </p:cNvSpPr>
          <p:nvPr/>
        </p:nvSpPr>
        <p:spPr bwMode="auto">
          <a:xfrm>
            <a:off x="3733800" y="0"/>
            <a:ext cx="13821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sz="3200" dirty="0" smtClean="0">
                <a:solidFill>
                  <a:srgbClr val="000000"/>
                </a:solidFill>
                <a:cs typeface="Tahoma" panose="020B0604030504040204" pitchFamily="34" charset="0"/>
              </a:rPr>
              <a:t>Con …</a:t>
            </a:r>
            <a:endParaRPr lang="en-US" sz="3200" dirty="0">
              <a:solidFill>
                <a:srgbClr val="000000"/>
              </a:solidFill>
            </a:endParaRPr>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75</a:t>
            </a:fld>
            <a:endParaRPr lang="en-US">
              <a:solidFill>
                <a:srgbClr val="000000"/>
              </a:solidFill>
            </a:endParaRPr>
          </a:p>
        </p:txBody>
      </p:sp>
    </p:spTree>
    <p:extLst>
      <p:ext uri="{BB962C8B-B14F-4D97-AF65-F5344CB8AC3E}">
        <p14:creationId xmlns:p14="http://schemas.microsoft.com/office/powerpoint/2010/main" val="83792736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533400" y="287867"/>
            <a:ext cx="7086600" cy="931333"/>
          </a:xfrm>
        </p:spPr>
        <p:txBody>
          <a:bodyPr>
            <a:normAutofit fontScale="90000"/>
          </a:bodyPr>
          <a:lstStyle/>
          <a:p>
            <a:pPr>
              <a:defRPr/>
            </a:pPr>
            <a:r>
              <a:rPr lang="en-US" sz="2400" b="1" dirty="0" smtClean="0">
                <a:latin typeface="+mn-lt"/>
              </a:rPr>
              <a:t/>
            </a:r>
            <a:br>
              <a:rPr lang="en-US" sz="2400" b="1" dirty="0" smtClean="0">
                <a:latin typeface="+mn-lt"/>
              </a:rPr>
            </a:br>
            <a:r>
              <a:rPr lang="en-US" sz="3100" b="1" dirty="0" smtClean="0">
                <a:latin typeface="+mn-lt"/>
                <a:cs typeface="Tahoma" pitchFamily="34" charset="0"/>
              </a:rPr>
              <a:t>Geographical distribution  </a:t>
            </a:r>
            <a:r>
              <a:rPr lang="en-US" sz="2400" b="1" dirty="0" smtClean="0">
                <a:latin typeface="+mn-lt"/>
                <a:cs typeface="Tahoma" pitchFamily="34" charset="0"/>
              </a:rPr>
              <a:t/>
            </a:r>
            <a:br>
              <a:rPr lang="en-US" sz="2400" b="1" dirty="0" smtClean="0">
                <a:latin typeface="+mn-lt"/>
                <a:cs typeface="Tahoma" pitchFamily="34" charset="0"/>
              </a:rPr>
            </a:br>
            <a:endParaRPr lang="en-US" sz="2400" b="1" dirty="0" smtClean="0">
              <a:latin typeface="+mn-lt"/>
              <a:cs typeface="Tahoma" pitchFamily="34" charset="0"/>
            </a:endParaRPr>
          </a:p>
        </p:txBody>
      </p:sp>
      <p:sp>
        <p:nvSpPr>
          <p:cNvPr id="3" name="Content Placeholder 2"/>
          <p:cNvSpPr>
            <a:spLocks noGrp="1"/>
          </p:cNvSpPr>
          <p:nvPr>
            <p:ph idx="1"/>
          </p:nvPr>
        </p:nvSpPr>
        <p:spPr>
          <a:xfrm>
            <a:off x="0" y="1295400"/>
            <a:ext cx="9144000" cy="5257800"/>
          </a:xfrm>
        </p:spPr>
        <p:txBody>
          <a:bodyPr/>
          <a:lstStyle/>
          <a:p>
            <a:pPr>
              <a:buFont typeface="Wingdings" pitchFamily="2" charset="2"/>
              <a:buNone/>
              <a:defRPr/>
            </a:pPr>
            <a:endParaRPr lang="en-US" sz="2400" dirty="0" smtClean="0">
              <a:latin typeface="Calibri" panose="020F0502020204030204" pitchFamily="34" charset="0"/>
            </a:endParaRPr>
          </a:p>
          <a:p>
            <a:pPr>
              <a:buFont typeface="Wingdings" panose="05000000000000000000" pitchFamily="2" charset="2"/>
              <a:buChar char="Ø"/>
              <a:defRPr/>
            </a:pPr>
            <a:r>
              <a:rPr lang="en-US" sz="2400" dirty="0" smtClean="0">
                <a:latin typeface="Calibri" panose="020F0502020204030204" pitchFamily="34" charset="0"/>
              </a:rPr>
              <a:t> </a:t>
            </a:r>
            <a:r>
              <a:rPr lang="en-US" sz="2400" dirty="0" smtClean="0">
                <a:latin typeface="Calibri" panose="020F0502020204030204" pitchFamily="34" charset="0"/>
                <a:cs typeface="Tahoma" pitchFamily="34" charset="0"/>
              </a:rPr>
              <a:t>350 million people are at risk  in 88 countries around the world</a:t>
            </a:r>
          </a:p>
          <a:p>
            <a:pPr lvl="2">
              <a:buFont typeface="Wingdings" panose="05000000000000000000" pitchFamily="2" charset="2"/>
              <a:buChar char="ü"/>
              <a:defRPr/>
            </a:pPr>
            <a:r>
              <a:rPr lang="en-US" b="1" dirty="0" smtClean="0">
                <a:latin typeface="Calibri" panose="020F0502020204030204" pitchFamily="34" charset="0"/>
                <a:ea typeface="+mn-ea"/>
                <a:cs typeface="Tahoma" pitchFamily="34" charset="0"/>
              </a:rPr>
              <a:t>72</a:t>
            </a:r>
            <a:r>
              <a:rPr lang="en-US" dirty="0" smtClean="0">
                <a:latin typeface="Calibri" panose="020F0502020204030204" pitchFamily="34" charset="0"/>
                <a:ea typeface="+mn-ea"/>
                <a:cs typeface="Tahoma" pitchFamily="34" charset="0"/>
              </a:rPr>
              <a:t> of which are </a:t>
            </a:r>
            <a:r>
              <a:rPr lang="en-US" b="1" dirty="0" smtClean="0">
                <a:latin typeface="Calibri" panose="020F0502020204030204" pitchFamily="34" charset="0"/>
                <a:ea typeface="+mn-ea"/>
                <a:cs typeface="Tahoma" pitchFamily="34" charset="0"/>
              </a:rPr>
              <a:t>developing</a:t>
            </a:r>
            <a:r>
              <a:rPr lang="en-US" dirty="0" smtClean="0">
                <a:latin typeface="Calibri" panose="020F0502020204030204" pitchFamily="34" charset="0"/>
                <a:ea typeface="+mn-ea"/>
                <a:cs typeface="Tahoma" pitchFamily="34" charset="0"/>
              </a:rPr>
              <a:t> countries </a:t>
            </a:r>
          </a:p>
          <a:p>
            <a:pPr>
              <a:buFont typeface="Wingdings" panose="05000000000000000000" pitchFamily="2" charset="2"/>
              <a:buChar char="Ø"/>
              <a:defRPr/>
            </a:pPr>
            <a:endParaRPr lang="en-US" sz="2400" dirty="0" smtClean="0">
              <a:latin typeface="Calibri" panose="020F0502020204030204" pitchFamily="34" charset="0"/>
              <a:cs typeface="Tahoma" pitchFamily="34" charset="0"/>
            </a:endParaRPr>
          </a:p>
          <a:p>
            <a:pPr>
              <a:buFont typeface="Wingdings" panose="05000000000000000000" pitchFamily="2" charset="2"/>
              <a:buChar char="Ø"/>
              <a:defRPr/>
            </a:pPr>
            <a:r>
              <a:rPr lang="en-US" sz="2400" dirty="0" smtClean="0">
                <a:latin typeface="Calibri" panose="020F0502020204030204" pitchFamily="34" charset="0"/>
                <a:cs typeface="Tahoma" pitchFamily="34" charset="0"/>
              </a:rPr>
              <a:t>An estimated 12 million cases world wide </a:t>
            </a:r>
          </a:p>
          <a:p>
            <a:pPr>
              <a:buFont typeface="Wingdings" panose="05000000000000000000" pitchFamily="2" charset="2"/>
              <a:buChar char="Ø"/>
              <a:defRPr/>
            </a:pPr>
            <a:endParaRPr lang="en-US" sz="2400" dirty="0" smtClean="0">
              <a:latin typeface="Calibri" panose="020F0502020204030204" pitchFamily="34" charset="0"/>
              <a:cs typeface="Tahoma" pitchFamily="34" charset="0"/>
            </a:endParaRPr>
          </a:p>
          <a:p>
            <a:pPr>
              <a:buFont typeface="Wingdings" panose="05000000000000000000" pitchFamily="2" charset="2"/>
              <a:buChar char="Ø"/>
              <a:defRPr/>
            </a:pPr>
            <a:r>
              <a:rPr lang="en-US" sz="2400" dirty="0" smtClean="0">
                <a:latin typeface="Calibri" panose="020F0502020204030204" pitchFamily="34" charset="0"/>
                <a:cs typeface="Tahoma" pitchFamily="34" charset="0"/>
              </a:rPr>
              <a:t>1.5 to 2 million new cases occur every year  </a:t>
            </a:r>
          </a:p>
          <a:p>
            <a:pPr lvl="2">
              <a:buFont typeface="Wingdings" panose="05000000000000000000" pitchFamily="2" charset="2"/>
              <a:buChar char="ü"/>
              <a:defRPr/>
            </a:pPr>
            <a:r>
              <a:rPr lang="en-US" dirty="0" smtClean="0">
                <a:latin typeface="Calibri" panose="020F0502020204030204" pitchFamily="34" charset="0"/>
                <a:ea typeface="+mn-ea"/>
                <a:cs typeface="Tahoma" pitchFamily="34" charset="0"/>
              </a:rPr>
              <a:t>CL form representing 50 to 75% of all new cases   </a:t>
            </a:r>
          </a:p>
          <a:p>
            <a:pPr>
              <a:buFont typeface="Wingdings" pitchFamily="2" charset="2"/>
              <a:buNone/>
              <a:defRPr/>
            </a:pPr>
            <a:endParaRPr lang="en-US" sz="2400" dirty="0" smtClean="0">
              <a:latin typeface="Calibri" panose="020F0502020204030204" pitchFamily="34" charset="0"/>
              <a:cs typeface="Tahoma" pitchFamily="34" charset="0"/>
            </a:endParaRPr>
          </a:p>
          <a:p>
            <a:pPr>
              <a:defRPr/>
            </a:pPr>
            <a:endParaRPr lang="en-US" sz="2400" dirty="0">
              <a:latin typeface="Calibri" panose="020F0502020204030204" pitchFamily="34" charset="0"/>
              <a:cs typeface="Tahoma" pitchFamily="34" charset="0"/>
            </a:endParaRPr>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76</a:t>
            </a:fld>
            <a:endParaRPr lang="en-US">
              <a:solidFill>
                <a:srgbClr val="000000"/>
              </a:solidFill>
            </a:endParaRPr>
          </a:p>
        </p:txBody>
      </p:sp>
    </p:spTree>
    <p:extLst>
      <p:ext uri="{BB962C8B-B14F-4D97-AF65-F5344CB8AC3E}">
        <p14:creationId xmlns:p14="http://schemas.microsoft.com/office/powerpoint/2010/main" val="126786991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457199"/>
            <a:ext cx="6248400" cy="730155"/>
          </a:xfrm>
        </p:spPr>
        <p:txBody>
          <a:bodyPr/>
          <a:lstStyle/>
          <a:p>
            <a:r>
              <a:rPr lang="en-US" sz="3600" b="1" dirty="0"/>
              <a:t/>
            </a:r>
            <a:br>
              <a:rPr lang="en-US" sz="3600" b="1" dirty="0"/>
            </a:br>
            <a:r>
              <a:rPr lang="en-US" sz="3600" b="1" dirty="0">
                <a:cs typeface="Tahoma" pitchFamily="34" charset="0"/>
              </a:rPr>
              <a:t>Geographical distribution  </a:t>
            </a:r>
            <a:br>
              <a:rPr lang="en-US" sz="3600" b="1" dirty="0">
                <a:cs typeface="Tahoma" pitchFamily="34" charset="0"/>
              </a:rPr>
            </a:br>
            <a:endParaRPr lang="en-US" altLang="en-US" dirty="0" smtClean="0"/>
          </a:p>
        </p:txBody>
      </p:sp>
      <p:sp>
        <p:nvSpPr>
          <p:cNvPr id="3" name="Content Placeholder 2"/>
          <p:cNvSpPr>
            <a:spLocks noGrp="1"/>
          </p:cNvSpPr>
          <p:nvPr>
            <p:ph idx="1"/>
          </p:nvPr>
        </p:nvSpPr>
        <p:spPr>
          <a:xfrm>
            <a:off x="228600" y="838200"/>
            <a:ext cx="8610600" cy="5334000"/>
          </a:xfrm>
        </p:spPr>
        <p:txBody>
          <a:bodyPr/>
          <a:lstStyle/>
          <a:p>
            <a:pPr>
              <a:defRPr/>
            </a:pPr>
            <a:endParaRPr lang="en-US" dirty="0" smtClean="0">
              <a:latin typeface="Calibri" panose="020F0502020204030204" pitchFamily="34" charset="0"/>
            </a:endParaRPr>
          </a:p>
          <a:p>
            <a:pPr>
              <a:defRPr/>
            </a:pPr>
            <a:r>
              <a:rPr lang="en-US" dirty="0" smtClean="0">
                <a:latin typeface="Calibri" panose="020F0502020204030204" pitchFamily="34" charset="0"/>
              </a:rPr>
              <a:t>Most of the affected countries are in tropics and sub tropics </a:t>
            </a:r>
          </a:p>
          <a:p>
            <a:pPr lvl="2">
              <a:defRPr/>
            </a:pPr>
            <a:r>
              <a:rPr lang="en-US" sz="2800" dirty="0" smtClean="0">
                <a:latin typeface="Calibri" panose="020F0502020204030204" pitchFamily="34" charset="0"/>
                <a:ea typeface="+mn-ea"/>
                <a:cs typeface="+mn-cs"/>
              </a:rPr>
              <a:t>  90% of all  VL cases occur in Bangladesh, Brazil, India, Nepal and Sudan; </a:t>
            </a:r>
          </a:p>
          <a:p>
            <a:pPr lvl="2">
              <a:defRPr/>
            </a:pPr>
            <a:endParaRPr lang="en-US" sz="2800" dirty="0" smtClean="0">
              <a:latin typeface="Calibri" panose="020F0502020204030204" pitchFamily="34" charset="0"/>
              <a:ea typeface="+mn-ea"/>
              <a:cs typeface="+mn-cs"/>
            </a:endParaRPr>
          </a:p>
          <a:p>
            <a:pPr lvl="2">
              <a:defRPr/>
            </a:pPr>
            <a:r>
              <a:rPr lang="en-US" sz="2800" dirty="0" smtClean="0">
                <a:latin typeface="Calibri" panose="020F0502020204030204" pitchFamily="34" charset="0"/>
                <a:ea typeface="+mn-ea"/>
                <a:cs typeface="+mn-cs"/>
              </a:rPr>
              <a:t>90% of all MCL  cases occurs in Bolivia, Brazil and Peru</a:t>
            </a:r>
          </a:p>
          <a:p>
            <a:pPr lvl="2">
              <a:buFont typeface="Wingdings" panose="05000000000000000000" pitchFamily="2" charset="2"/>
              <a:buNone/>
              <a:defRPr/>
            </a:pPr>
            <a:endParaRPr lang="en-US" sz="2800" dirty="0" smtClean="0">
              <a:latin typeface="Calibri" panose="020F0502020204030204" pitchFamily="34" charset="0"/>
              <a:ea typeface="+mn-ea"/>
              <a:cs typeface="+mn-cs"/>
            </a:endParaRPr>
          </a:p>
          <a:p>
            <a:pPr lvl="2">
              <a:defRPr/>
            </a:pPr>
            <a:r>
              <a:rPr lang="en-US" sz="2800" dirty="0" smtClean="0">
                <a:solidFill>
                  <a:schemeClr val="tx1">
                    <a:lumMod val="95000"/>
                    <a:lumOff val="5000"/>
                  </a:schemeClr>
                </a:solidFill>
                <a:latin typeface="Calibri" panose="020F0502020204030204" pitchFamily="34" charset="0"/>
                <a:ea typeface="+mn-ea"/>
                <a:cs typeface="+mn-cs"/>
              </a:rPr>
              <a:t> 90% of  all CL cases occur  </a:t>
            </a:r>
            <a:r>
              <a:rPr lang="en-US" sz="2800" dirty="0" smtClean="0">
                <a:latin typeface="Calibri" panose="020F0502020204030204" pitchFamily="34" charset="0"/>
                <a:ea typeface="+mn-ea"/>
                <a:cs typeface="+mn-cs"/>
              </a:rPr>
              <a:t>in Afghanistan, Brazil, Iran, Peru, Saudi Arabia and Syria</a:t>
            </a:r>
          </a:p>
          <a:p>
            <a:pPr>
              <a:buFont typeface="Wingdings" panose="05000000000000000000" pitchFamily="2" charset="2"/>
              <a:buNone/>
              <a:defRPr/>
            </a:pPr>
            <a:endParaRPr lang="en-US" sz="2400" dirty="0">
              <a:latin typeface="Calibri" panose="020F0502020204030204" pitchFamily="34" charset="0"/>
            </a:endParaRPr>
          </a:p>
        </p:txBody>
      </p:sp>
    </p:spTree>
    <p:extLst>
      <p:ext uri="{BB962C8B-B14F-4D97-AF65-F5344CB8AC3E}">
        <p14:creationId xmlns:p14="http://schemas.microsoft.com/office/powerpoint/2010/main" val="18808722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smtClean="0"/>
              <a:t>Global Status</a:t>
            </a:r>
          </a:p>
        </p:txBody>
      </p:sp>
      <p:pic>
        <p:nvPicPr>
          <p:cNvPr id="51203" name="Picture 3" descr="globaldistributi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150532" name="Rectangle 4"/>
          <p:cNvSpPr>
            <a:spLocks noChangeArrowheads="1"/>
          </p:cNvSpPr>
          <p:nvPr/>
        </p:nvSpPr>
        <p:spPr bwMode="auto">
          <a:xfrm>
            <a:off x="5791200" y="4191000"/>
            <a:ext cx="2514600" cy="1631216"/>
          </a:xfrm>
          <a:prstGeom prst="rect">
            <a:avLst/>
          </a:prstGeom>
          <a:noFill/>
          <a:ln w="9525">
            <a:noFill/>
            <a:miter lim="800000"/>
            <a:headEnd/>
            <a:tailEnd/>
          </a:ln>
          <a:effectLst/>
        </p:spPr>
        <p:txBody>
          <a:bodyPr>
            <a:spAutoFit/>
          </a:bodyPr>
          <a:lstStyle/>
          <a:p>
            <a:pPr eaLnBrk="0" fontAlgn="base" hangingPunct="0">
              <a:spcBef>
                <a:spcPct val="0"/>
              </a:spcBef>
              <a:spcAft>
                <a:spcPct val="0"/>
              </a:spcAft>
              <a:defRPr/>
            </a:pPr>
            <a:r>
              <a:rPr lang="en-GB" altLang="zh-CN" sz="2000" b="1" i="1" dirty="0">
                <a:solidFill>
                  <a:srgbClr val="000000"/>
                </a:solidFill>
                <a:ea typeface="宋体" pitchFamily="2" charset="-122"/>
              </a:rPr>
              <a:t>L. donovani</a:t>
            </a:r>
            <a:r>
              <a:rPr lang="en-GB" altLang="zh-CN" sz="2000" b="1" i="1" dirty="0">
                <a:solidFill>
                  <a:srgbClr val="666699"/>
                </a:solidFill>
                <a:ea typeface="宋体" pitchFamily="2" charset="-122"/>
              </a:rPr>
              <a:t> </a:t>
            </a:r>
            <a:endParaRPr lang="en-GB" altLang="zh-CN" sz="2000" b="1" i="1" dirty="0">
              <a:solidFill>
                <a:srgbClr val="000000"/>
              </a:solidFill>
              <a:ea typeface="宋体" pitchFamily="2" charset="-122"/>
            </a:endParaRPr>
          </a:p>
          <a:p>
            <a:pPr eaLnBrk="0" fontAlgn="base" hangingPunct="0">
              <a:spcBef>
                <a:spcPct val="0"/>
              </a:spcBef>
              <a:spcAft>
                <a:spcPct val="0"/>
              </a:spcAft>
              <a:defRPr/>
            </a:pPr>
            <a:r>
              <a:rPr lang="en-GB" altLang="zh-CN" sz="2000" b="1" i="1" dirty="0">
                <a:solidFill>
                  <a:srgbClr val="000000"/>
                </a:solidFill>
                <a:ea typeface="宋体" pitchFamily="2" charset="-122"/>
              </a:rPr>
              <a:t>L. </a:t>
            </a:r>
            <a:r>
              <a:rPr lang="en-GB" altLang="zh-CN" sz="2000" b="1" i="1" dirty="0" err="1">
                <a:solidFill>
                  <a:srgbClr val="000000"/>
                </a:solidFill>
                <a:ea typeface="宋体" pitchFamily="2" charset="-122"/>
              </a:rPr>
              <a:t>infantum</a:t>
            </a:r>
            <a:endParaRPr lang="en-GB" altLang="zh-CN" sz="2000" b="1" i="1" dirty="0">
              <a:solidFill>
                <a:srgbClr val="000000"/>
              </a:solidFill>
              <a:ea typeface="宋体" pitchFamily="2" charset="-122"/>
            </a:endParaRPr>
          </a:p>
          <a:p>
            <a:pPr eaLnBrk="0" fontAlgn="base" hangingPunct="0">
              <a:spcBef>
                <a:spcPct val="0"/>
              </a:spcBef>
              <a:spcAft>
                <a:spcPct val="0"/>
              </a:spcAft>
              <a:defRPr/>
            </a:pPr>
            <a:r>
              <a:rPr lang="en-GB" altLang="zh-CN" sz="2000" b="1" i="1" dirty="0">
                <a:solidFill>
                  <a:srgbClr val="000000"/>
                </a:solidFill>
                <a:ea typeface="宋体" pitchFamily="2" charset="-122"/>
              </a:rPr>
              <a:t>L. tropica</a:t>
            </a:r>
          </a:p>
          <a:p>
            <a:pPr eaLnBrk="0" fontAlgn="base" hangingPunct="0">
              <a:spcBef>
                <a:spcPct val="0"/>
              </a:spcBef>
              <a:spcAft>
                <a:spcPct val="0"/>
              </a:spcAft>
              <a:defRPr/>
            </a:pPr>
            <a:r>
              <a:rPr lang="en-GB" altLang="zh-CN" sz="2000" b="1" i="1" dirty="0">
                <a:solidFill>
                  <a:srgbClr val="000000"/>
                </a:solidFill>
                <a:ea typeface="宋体" pitchFamily="2" charset="-122"/>
              </a:rPr>
              <a:t>L. major </a:t>
            </a:r>
          </a:p>
          <a:p>
            <a:pPr eaLnBrk="0" fontAlgn="base" hangingPunct="0">
              <a:spcBef>
                <a:spcPct val="0"/>
              </a:spcBef>
              <a:spcAft>
                <a:spcPct val="0"/>
              </a:spcAft>
              <a:defRPr/>
            </a:pPr>
            <a:r>
              <a:rPr lang="en-GB" altLang="zh-CN" sz="2000" b="1" i="1" dirty="0">
                <a:solidFill>
                  <a:srgbClr val="000000"/>
                </a:solidFill>
                <a:ea typeface="宋体" pitchFamily="2" charset="-122"/>
              </a:rPr>
              <a:t>L. aethiopica</a:t>
            </a:r>
            <a:endParaRPr lang="en-US" sz="2000" b="1" i="1" dirty="0">
              <a:solidFill>
                <a:srgbClr val="000000"/>
              </a:solidFill>
            </a:endParaRPr>
          </a:p>
        </p:txBody>
      </p:sp>
      <p:sp>
        <p:nvSpPr>
          <p:cNvPr id="51205" name="Rectangle 5"/>
          <p:cNvSpPr>
            <a:spLocks noChangeArrowheads="1"/>
          </p:cNvSpPr>
          <p:nvPr/>
        </p:nvSpPr>
        <p:spPr bwMode="auto">
          <a:xfrm>
            <a:off x="4495800" y="1752600"/>
            <a:ext cx="30971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0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en-US" altLang="en-US" sz="1800" dirty="0" smtClean="0">
                <a:solidFill>
                  <a:srgbClr val="000000"/>
                </a:solidFill>
              </a:rPr>
              <a:t>      </a:t>
            </a:r>
            <a:r>
              <a:rPr lang="en-US" altLang="en-US" sz="2400" b="1" dirty="0" smtClean="0">
                <a:solidFill>
                  <a:srgbClr val="FF0000"/>
                </a:solidFill>
              </a:rPr>
              <a:t>old world: </a:t>
            </a:r>
          </a:p>
          <a:p>
            <a:pPr eaLnBrk="0" fontAlgn="base" hangingPunct="0">
              <a:spcBef>
                <a:spcPct val="0"/>
              </a:spcBef>
              <a:spcAft>
                <a:spcPct val="0"/>
              </a:spcAft>
              <a:buClrTx/>
              <a:buSzTx/>
              <a:buFontTx/>
              <a:buNone/>
            </a:pPr>
            <a:r>
              <a:rPr lang="en-US" altLang="en-US" sz="2400" b="1" dirty="0" smtClean="0">
                <a:solidFill>
                  <a:srgbClr val="FF0000"/>
                </a:solidFill>
              </a:rPr>
              <a:t>Asia, Africa, Europe</a:t>
            </a:r>
          </a:p>
        </p:txBody>
      </p:sp>
      <p:sp>
        <p:nvSpPr>
          <p:cNvPr id="51206" name="Rectangle 6"/>
          <p:cNvSpPr>
            <a:spLocks noChangeArrowheads="1"/>
          </p:cNvSpPr>
          <p:nvPr/>
        </p:nvSpPr>
        <p:spPr bwMode="auto">
          <a:xfrm>
            <a:off x="0" y="1752600"/>
            <a:ext cx="33940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0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en-US" altLang="en-US" sz="1800" dirty="0" smtClean="0">
                <a:solidFill>
                  <a:srgbClr val="000000"/>
                </a:solidFill>
              </a:rPr>
              <a:t>           </a:t>
            </a:r>
            <a:r>
              <a:rPr lang="en-US" altLang="en-US" sz="3600" b="1" dirty="0" smtClean="0">
                <a:solidFill>
                  <a:srgbClr val="FF0000"/>
                </a:solidFill>
              </a:rPr>
              <a:t>new world</a:t>
            </a:r>
            <a:r>
              <a:rPr lang="en-US" altLang="en-US" sz="2000" b="1" dirty="0" smtClean="0">
                <a:solidFill>
                  <a:srgbClr val="FF0000"/>
                </a:solidFill>
              </a:rPr>
              <a:t>: </a:t>
            </a:r>
          </a:p>
          <a:p>
            <a:pPr eaLnBrk="0" fontAlgn="base" hangingPunct="0">
              <a:spcBef>
                <a:spcPct val="0"/>
              </a:spcBef>
              <a:spcAft>
                <a:spcPct val="0"/>
              </a:spcAft>
              <a:buClrTx/>
              <a:buSzTx/>
              <a:buFontTx/>
              <a:buNone/>
            </a:pPr>
            <a:r>
              <a:rPr lang="en-US" altLang="en-US" sz="2000" b="1" dirty="0" smtClean="0">
                <a:solidFill>
                  <a:srgbClr val="FF0000"/>
                </a:solidFill>
              </a:rPr>
              <a:t>south and central America</a:t>
            </a:r>
          </a:p>
        </p:txBody>
      </p:sp>
      <p:sp>
        <p:nvSpPr>
          <p:cNvPr id="150535" name="Rectangle 7"/>
          <p:cNvSpPr>
            <a:spLocks noChangeArrowheads="1"/>
          </p:cNvSpPr>
          <p:nvPr/>
        </p:nvSpPr>
        <p:spPr bwMode="auto">
          <a:xfrm>
            <a:off x="0" y="3733800"/>
            <a:ext cx="2082800" cy="2554545"/>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defRPr/>
            </a:pPr>
            <a:r>
              <a:rPr lang="en-GB" altLang="zh-CN" sz="2000" b="1" i="1" dirty="0">
                <a:solidFill>
                  <a:srgbClr val="000000"/>
                </a:solidFill>
                <a:ea typeface="宋体" pitchFamily="2" charset="-122"/>
              </a:rPr>
              <a:t>L. </a:t>
            </a:r>
            <a:r>
              <a:rPr lang="en-GB" altLang="zh-CN" sz="2000" b="1" i="1" dirty="0" err="1">
                <a:solidFill>
                  <a:srgbClr val="000000"/>
                </a:solidFill>
                <a:ea typeface="宋体" pitchFamily="2" charset="-122"/>
              </a:rPr>
              <a:t>infantum</a:t>
            </a:r>
            <a:endParaRPr lang="en-GB" altLang="zh-CN" sz="2000" b="1" i="1" dirty="0">
              <a:solidFill>
                <a:srgbClr val="000000"/>
              </a:solidFill>
              <a:ea typeface="宋体" pitchFamily="2" charset="-122"/>
            </a:endParaRPr>
          </a:p>
          <a:p>
            <a:pPr eaLnBrk="0" fontAlgn="base" hangingPunct="0">
              <a:spcBef>
                <a:spcPct val="0"/>
              </a:spcBef>
              <a:spcAft>
                <a:spcPct val="0"/>
              </a:spcAft>
              <a:defRPr/>
            </a:pPr>
            <a:r>
              <a:rPr lang="en-GB" altLang="zh-CN" sz="2000" b="1" i="1" dirty="0">
                <a:solidFill>
                  <a:srgbClr val="000000"/>
                </a:solidFill>
                <a:ea typeface="宋体" pitchFamily="2" charset="-122"/>
              </a:rPr>
              <a:t>( L</a:t>
            </a:r>
            <a:r>
              <a:rPr lang="en-GB" altLang="zh-CN" sz="2000" b="1" i="1" dirty="0">
                <a:solidFill>
                  <a:srgbClr val="000000"/>
                </a:solidFill>
                <a:ea typeface="宋体" pitchFamily="2" charset="-122"/>
              </a:rPr>
              <a:t>. </a:t>
            </a:r>
            <a:r>
              <a:rPr lang="en-GB" altLang="zh-CN" sz="2000" b="1" i="1" dirty="0" err="1">
                <a:solidFill>
                  <a:srgbClr val="000000"/>
                </a:solidFill>
                <a:ea typeface="宋体" pitchFamily="2" charset="-122"/>
              </a:rPr>
              <a:t>chagasi</a:t>
            </a:r>
            <a:r>
              <a:rPr lang="en-GB" altLang="zh-CN" sz="2000" b="1" i="1" dirty="0">
                <a:solidFill>
                  <a:srgbClr val="000000"/>
                </a:solidFill>
                <a:ea typeface="宋体" pitchFamily="2" charset="-122"/>
              </a:rPr>
              <a:t> </a:t>
            </a:r>
            <a:r>
              <a:rPr lang="en-GB" altLang="zh-CN" sz="2000" b="1" i="1" dirty="0">
                <a:solidFill>
                  <a:srgbClr val="000000"/>
                </a:solidFill>
                <a:ea typeface="宋体" pitchFamily="2" charset="-122"/>
              </a:rPr>
              <a:t>)</a:t>
            </a:r>
            <a:endParaRPr lang="en-GB" altLang="zh-CN" sz="2000" b="1" i="1" dirty="0">
              <a:solidFill>
                <a:srgbClr val="000000"/>
              </a:solidFill>
              <a:ea typeface="宋体" pitchFamily="2" charset="-122"/>
            </a:endParaRPr>
          </a:p>
          <a:p>
            <a:pPr eaLnBrk="0" fontAlgn="base" hangingPunct="0">
              <a:spcBef>
                <a:spcPct val="0"/>
              </a:spcBef>
              <a:spcAft>
                <a:spcPct val="0"/>
              </a:spcAft>
              <a:defRPr/>
            </a:pPr>
            <a:r>
              <a:rPr lang="en-GB" altLang="zh-CN" sz="2000" b="1" i="1" dirty="0" err="1">
                <a:solidFill>
                  <a:srgbClr val="000000"/>
                </a:solidFill>
                <a:ea typeface="宋体" pitchFamily="2" charset="-122"/>
              </a:rPr>
              <a:t>L.mexicana</a:t>
            </a:r>
            <a:r>
              <a:rPr lang="en-GB" altLang="zh-CN" sz="2000" b="1" i="1" dirty="0">
                <a:solidFill>
                  <a:srgbClr val="000000"/>
                </a:solidFill>
                <a:ea typeface="宋体" pitchFamily="2" charset="-122"/>
              </a:rPr>
              <a:t> </a:t>
            </a:r>
          </a:p>
          <a:p>
            <a:pPr eaLnBrk="0" fontAlgn="base" hangingPunct="0">
              <a:spcBef>
                <a:spcPct val="0"/>
              </a:spcBef>
              <a:spcAft>
                <a:spcPct val="0"/>
              </a:spcAft>
              <a:defRPr/>
            </a:pPr>
            <a:r>
              <a:rPr lang="en-GB" altLang="zh-CN" sz="2000" b="1" i="1" dirty="0" err="1">
                <a:solidFill>
                  <a:srgbClr val="000000"/>
                </a:solidFill>
                <a:ea typeface="宋体" pitchFamily="2" charset="-122"/>
              </a:rPr>
              <a:t>L.brazilliensis</a:t>
            </a:r>
            <a:r>
              <a:rPr lang="en-GB" altLang="zh-CN" sz="2000" b="1" i="1" dirty="0">
                <a:solidFill>
                  <a:srgbClr val="000000"/>
                </a:solidFill>
                <a:ea typeface="宋体" pitchFamily="2" charset="-122"/>
              </a:rPr>
              <a:t> </a:t>
            </a:r>
          </a:p>
          <a:p>
            <a:pPr eaLnBrk="0" fontAlgn="base" hangingPunct="0">
              <a:spcBef>
                <a:spcPct val="0"/>
              </a:spcBef>
              <a:spcAft>
                <a:spcPct val="0"/>
              </a:spcAft>
              <a:defRPr/>
            </a:pPr>
            <a:r>
              <a:rPr lang="en-GB" altLang="zh-CN" sz="2000" b="1" i="1" dirty="0">
                <a:solidFill>
                  <a:srgbClr val="000000"/>
                </a:solidFill>
                <a:ea typeface="宋体" pitchFamily="2" charset="-122"/>
              </a:rPr>
              <a:t>L. </a:t>
            </a:r>
            <a:r>
              <a:rPr lang="en-GB" altLang="zh-CN" sz="2000" b="1" i="1" dirty="0">
                <a:solidFill>
                  <a:srgbClr val="000000"/>
                </a:solidFill>
                <a:ea typeface="宋体" pitchFamily="2" charset="-122"/>
              </a:rPr>
              <a:t>peruviana</a:t>
            </a:r>
            <a:endParaRPr lang="en-GB" altLang="zh-CN" sz="2000" b="1" i="1" dirty="0">
              <a:solidFill>
                <a:srgbClr val="000000"/>
              </a:solidFill>
              <a:ea typeface="宋体" pitchFamily="2" charset="-122"/>
            </a:endParaRPr>
          </a:p>
          <a:p>
            <a:pPr eaLnBrk="0" fontAlgn="base" hangingPunct="0">
              <a:spcBef>
                <a:spcPct val="0"/>
              </a:spcBef>
              <a:spcAft>
                <a:spcPct val="0"/>
              </a:spcAft>
              <a:defRPr/>
            </a:pPr>
            <a:r>
              <a:rPr lang="en-GB" altLang="zh-CN" sz="2000" b="1" i="1" dirty="0" err="1">
                <a:solidFill>
                  <a:srgbClr val="000000"/>
                </a:solidFill>
                <a:ea typeface="宋体" pitchFamily="2" charset="-122"/>
              </a:rPr>
              <a:t>L.panamensis</a:t>
            </a:r>
            <a:endParaRPr lang="en-GB" altLang="zh-CN" sz="2000" b="1" i="1" dirty="0">
              <a:solidFill>
                <a:srgbClr val="000000"/>
              </a:solidFill>
              <a:ea typeface="宋体" pitchFamily="2" charset="-122"/>
            </a:endParaRPr>
          </a:p>
          <a:p>
            <a:pPr eaLnBrk="0" fontAlgn="base" hangingPunct="0">
              <a:spcBef>
                <a:spcPct val="0"/>
              </a:spcBef>
              <a:spcAft>
                <a:spcPct val="0"/>
              </a:spcAft>
              <a:defRPr/>
            </a:pPr>
            <a:r>
              <a:rPr lang="en-GB" altLang="zh-CN" sz="2000" b="1" i="1" dirty="0" err="1">
                <a:solidFill>
                  <a:srgbClr val="000000"/>
                </a:solidFill>
                <a:ea typeface="宋体" pitchFamily="2" charset="-122"/>
              </a:rPr>
              <a:t>L.guyanensis</a:t>
            </a:r>
            <a:endParaRPr lang="en-GB" altLang="zh-CN" sz="2000" b="1" i="1" dirty="0">
              <a:solidFill>
                <a:srgbClr val="000000"/>
              </a:solidFill>
              <a:ea typeface="宋体" pitchFamily="2" charset="-122"/>
            </a:endParaRPr>
          </a:p>
          <a:p>
            <a:pPr eaLnBrk="0" fontAlgn="base" hangingPunct="0">
              <a:spcBef>
                <a:spcPct val="0"/>
              </a:spcBef>
              <a:spcAft>
                <a:spcPct val="0"/>
              </a:spcAft>
              <a:defRPr/>
            </a:pPr>
            <a:r>
              <a:rPr lang="en-GB" altLang="zh-CN" sz="2000" b="1" i="1" dirty="0" err="1">
                <a:solidFill>
                  <a:srgbClr val="000000"/>
                </a:solidFill>
                <a:ea typeface="宋体" pitchFamily="2" charset="-122"/>
              </a:rPr>
              <a:t>L.amzonensis</a:t>
            </a:r>
            <a:endParaRPr lang="en-US" sz="2000" b="1" i="1" dirty="0">
              <a:solidFill>
                <a:srgbClr val="000000"/>
              </a:solidFill>
            </a:endParaRPr>
          </a:p>
        </p:txBody>
      </p:sp>
    </p:spTree>
    <p:extLst>
      <p:ext uri="{BB962C8B-B14F-4D97-AF65-F5344CB8AC3E}">
        <p14:creationId xmlns:p14="http://schemas.microsoft.com/office/powerpoint/2010/main" val="29399956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idx="1"/>
          </p:nvPr>
        </p:nvSpPr>
        <p:spPr>
          <a:xfrm>
            <a:off x="228600" y="228600"/>
            <a:ext cx="8915400" cy="6096000"/>
          </a:xfrm>
        </p:spPr>
        <p:txBody>
          <a:bodyPr/>
          <a:lstStyle/>
          <a:p>
            <a:pPr>
              <a:buFont typeface="Wingdings" panose="05000000000000000000" pitchFamily="2" charset="2"/>
              <a:buChar char="v"/>
              <a:defRPr/>
            </a:pPr>
            <a:r>
              <a:rPr lang="en-US" sz="2800" dirty="0" smtClean="0">
                <a:latin typeface="Calibri" panose="020F0502020204030204" pitchFamily="34" charset="0"/>
                <a:cs typeface="Tahoma" pitchFamily="34" charset="0"/>
              </a:rPr>
              <a:t>Geographical </a:t>
            </a:r>
            <a:r>
              <a:rPr lang="en-US" sz="2800" dirty="0">
                <a:latin typeface="Calibri" panose="020F0502020204030204" pitchFamily="34" charset="0"/>
                <a:cs typeface="Tahoma" pitchFamily="34" charset="0"/>
              </a:rPr>
              <a:t>distribution of leishmaniasis is </a:t>
            </a:r>
            <a:r>
              <a:rPr lang="en-US" sz="2800" b="1" dirty="0">
                <a:latin typeface="Calibri" panose="020F0502020204030204" pitchFamily="34" charset="0"/>
                <a:cs typeface="Tahoma" pitchFamily="34" charset="0"/>
              </a:rPr>
              <a:t>limited</a:t>
            </a:r>
            <a:r>
              <a:rPr lang="en-US" sz="2800" dirty="0">
                <a:latin typeface="Calibri" panose="020F0502020204030204" pitchFamily="34" charset="0"/>
                <a:cs typeface="Tahoma" pitchFamily="34" charset="0"/>
              </a:rPr>
              <a:t> by:</a:t>
            </a:r>
          </a:p>
          <a:p>
            <a:pPr lvl="1">
              <a:defRPr/>
            </a:pPr>
            <a:r>
              <a:rPr lang="en-US" dirty="0">
                <a:latin typeface="Calibri" panose="020F0502020204030204" pitchFamily="34" charset="0"/>
                <a:cs typeface="Tahoma" pitchFamily="34" charset="0"/>
              </a:rPr>
              <a:t>The distribution of the </a:t>
            </a:r>
            <a:r>
              <a:rPr lang="en-US" dirty="0" smtClean="0">
                <a:latin typeface="Calibri" panose="020F0502020204030204" pitchFamily="34" charset="0"/>
                <a:cs typeface="Tahoma" pitchFamily="34" charset="0"/>
              </a:rPr>
              <a:t>sand fly</a:t>
            </a:r>
            <a:r>
              <a:rPr lang="en-US" dirty="0">
                <a:latin typeface="Calibri" panose="020F0502020204030204" pitchFamily="34" charset="0"/>
                <a:cs typeface="Tahoma" pitchFamily="34" charset="0"/>
              </a:rPr>
              <a:t>, </a:t>
            </a:r>
          </a:p>
          <a:p>
            <a:pPr lvl="1">
              <a:defRPr/>
            </a:pPr>
            <a:r>
              <a:rPr lang="en-US" dirty="0">
                <a:latin typeface="Calibri" panose="020F0502020204030204" pitchFamily="34" charset="0"/>
                <a:cs typeface="Tahoma" pitchFamily="34" charset="0"/>
              </a:rPr>
              <a:t>Its tendency to take blood from humans or animals </a:t>
            </a:r>
            <a:r>
              <a:rPr lang="en-US" dirty="0" smtClean="0">
                <a:latin typeface="Calibri" panose="020F0502020204030204" pitchFamily="34" charset="0"/>
                <a:cs typeface="Tahoma" pitchFamily="34" charset="0"/>
              </a:rPr>
              <a:t>only </a:t>
            </a:r>
            <a:endParaRPr lang="en-US" dirty="0">
              <a:latin typeface="Calibri" panose="020F0502020204030204" pitchFamily="34" charset="0"/>
              <a:cs typeface="Tahoma" pitchFamily="34" charset="0"/>
            </a:endParaRPr>
          </a:p>
          <a:p>
            <a:pPr lvl="1">
              <a:defRPr/>
            </a:pPr>
            <a:r>
              <a:rPr lang="en-US" dirty="0">
                <a:latin typeface="Calibri" panose="020F0502020204030204" pitchFamily="34" charset="0"/>
                <a:cs typeface="Tahoma" pitchFamily="34" charset="0"/>
              </a:rPr>
              <a:t>Its capacity to support the internal development of specific species of </a:t>
            </a:r>
            <a:r>
              <a:rPr lang="en-US" i="1" dirty="0" smtClean="0">
                <a:latin typeface="Calibri" panose="020F0502020204030204" pitchFamily="34" charset="0"/>
                <a:cs typeface="Tahoma" pitchFamily="34" charset="0"/>
              </a:rPr>
              <a:t>Leishmania</a:t>
            </a:r>
            <a:r>
              <a:rPr lang="en-US" dirty="0" smtClean="0">
                <a:latin typeface="Calibri" panose="020F0502020204030204" pitchFamily="34" charset="0"/>
                <a:cs typeface="Tahoma" pitchFamily="34" charset="0"/>
              </a:rPr>
              <a:t> </a:t>
            </a:r>
            <a:endParaRPr lang="en-US" dirty="0">
              <a:latin typeface="Calibri" panose="020F0502020204030204" pitchFamily="34" charset="0"/>
              <a:cs typeface="Tahoma" pitchFamily="34" charset="0"/>
            </a:endParaRPr>
          </a:p>
          <a:p>
            <a:pPr>
              <a:buFont typeface="Wingdings" panose="05000000000000000000" pitchFamily="2" charset="2"/>
              <a:buChar char="v"/>
              <a:defRPr/>
            </a:pPr>
            <a:r>
              <a:rPr lang="en-US" sz="2800" b="1" dirty="0">
                <a:latin typeface="Calibri" panose="020F0502020204030204" pitchFamily="34" charset="0"/>
                <a:cs typeface="Tahoma" pitchFamily="34" charset="0"/>
              </a:rPr>
              <a:t>In Ethiopia </a:t>
            </a:r>
          </a:p>
          <a:p>
            <a:pPr lvl="1">
              <a:defRPr/>
            </a:pPr>
            <a:r>
              <a:rPr lang="en-US" dirty="0">
                <a:latin typeface="Calibri" panose="020F0502020204030204" pitchFamily="34" charset="0"/>
                <a:cs typeface="Tahoma" pitchFamily="34" charset="0"/>
              </a:rPr>
              <a:t>Four species of </a:t>
            </a:r>
            <a:r>
              <a:rPr lang="en-US" i="1" dirty="0">
                <a:latin typeface="Calibri" panose="020F0502020204030204" pitchFamily="34" charset="0"/>
                <a:cs typeface="Tahoma" pitchFamily="34" charset="0"/>
              </a:rPr>
              <a:t>Leishmania is found</a:t>
            </a:r>
            <a:r>
              <a:rPr lang="en-US" dirty="0">
                <a:latin typeface="Calibri" panose="020F0502020204030204" pitchFamily="34" charset="0"/>
                <a:cs typeface="Tahoma" pitchFamily="34" charset="0"/>
              </a:rPr>
              <a:t>, namely, </a:t>
            </a:r>
          </a:p>
          <a:p>
            <a:pPr lvl="2">
              <a:buFont typeface="Wingdings" panose="05000000000000000000" pitchFamily="2" charset="2"/>
              <a:buChar char="ü"/>
              <a:defRPr/>
            </a:pPr>
            <a:r>
              <a:rPr lang="en-US" sz="2800" i="1" dirty="0">
                <a:latin typeface="Calibri" panose="020F0502020204030204" pitchFamily="34" charset="0"/>
                <a:cs typeface="Tahoma" pitchFamily="34" charset="0"/>
              </a:rPr>
              <a:t>L. aethiopica,</a:t>
            </a:r>
          </a:p>
          <a:p>
            <a:pPr lvl="2">
              <a:buFont typeface="Wingdings" panose="05000000000000000000" pitchFamily="2" charset="2"/>
              <a:buChar char="ü"/>
              <a:defRPr/>
            </a:pPr>
            <a:r>
              <a:rPr lang="en-US" sz="2800" i="1" dirty="0" err="1">
                <a:latin typeface="Calibri" panose="020F0502020204030204" pitchFamily="34" charset="0"/>
                <a:cs typeface="Tahoma" pitchFamily="34" charset="0"/>
              </a:rPr>
              <a:t>L.major</a:t>
            </a:r>
            <a:r>
              <a:rPr lang="en-US" sz="2800" i="1" dirty="0">
                <a:latin typeface="Calibri" panose="020F0502020204030204" pitchFamily="34" charset="0"/>
                <a:cs typeface="Tahoma" pitchFamily="34" charset="0"/>
              </a:rPr>
              <a:t> </a:t>
            </a:r>
          </a:p>
          <a:p>
            <a:pPr lvl="2">
              <a:buFont typeface="Wingdings" panose="05000000000000000000" pitchFamily="2" charset="2"/>
              <a:buChar char="ü"/>
              <a:defRPr/>
            </a:pPr>
            <a:r>
              <a:rPr lang="en-US" sz="2800" i="1" dirty="0">
                <a:latin typeface="Calibri" panose="020F0502020204030204" pitchFamily="34" charset="0"/>
                <a:cs typeface="Tahoma" pitchFamily="34" charset="0"/>
              </a:rPr>
              <a:t>L. </a:t>
            </a:r>
            <a:r>
              <a:rPr lang="en-US" sz="2800" i="1" dirty="0" err="1">
                <a:latin typeface="Calibri" panose="020F0502020204030204" pitchFamily="34" charset="0"/>
                <a:cs typeface="Tahoma" pitchFamily="34" charset="0"/>
              </a:rPr>
              <a:t>tropica</a:t>
            </a:r>
            <a:r>
              <a:rPr lang="en-US" sz="2800" i="1" dirty="0">
                <a:latin typeface="Calibri" panose="020F0502020204030204" pitchFamily="34" charset="0"/>
                <a:cs typeface="Tahoma" pitchFamily="34" charset="0"/>
              </a:rPr>
              <a:t>  </a:t>
            </a:r>
          </a:p>
          <a:p>
            <a:pPr lvl="2">
              <a:buFont typeface="Wingdings" panose="05000000000000000000" pitchFamily="2" charset="2"/>
              <a:buChar char="ü"/>
              <a:defRPr/>
            </a:pPr>
            <a:r>
              <a:rPr lang="en-US" sz="2800" i="1" dirty="0">
                <a:latin typeface="Calibri" panose="020F0502020204030204" pitchFamily="34" charset="0"/>
                <a:cs typeface="Tahoma" pitchFamily="34" charset="0"/>
              </a:rPr>
              <a:t>L. </a:t>
            </a:r>
            <a:r>
              <a:rPr lang="en-US" sz="2800" i="1" dirty="0" err="1">
                <a:latin typeface="Calibri" panose="020F0502020204030204" pitchFamily="34" charset="0"/>
                <a:cs typeface="Tahoma" pitchFamily="34" charset="0"/>
              </a:rPr>
              <a:t>donovani</a:t>
            </a:r>
            <a:endParaRPr lang="en-US" sz="2800" i="1" dirty="0">
              <a:latin typeface="Calibri" panose="020F0502020204030204" pitchFamily="34" charset="0"/>
              <a:cs typeface="Tahoma" pitchFamily="34" charset="0"/>
            </a:endParaRPr>
          </a:p>
          <a:p>
            <a:pPr lvl="1">
              <a:defRPr/>
            </a:pPr>
            <a:endParaRPr lang="en-US" dirty="0">
              <a:solidFill>
                <a:schemeClr val="tx1">
                  <a:lumMod val="95000"/>
                  <a:lumOff val="5000"/>
                </a:schemeClr>
              </a:solidFill>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79</a:t>
            </a:fld>
            <a:endParaRPr lang="en-US">
              <a:solidFill>
                <a:srgbClr val="000000"/>
              </a:solidFill>
            </a:endParaRPr>
          </a:p>
        </p:txBody>
      </p:sp>
    </p:spTree>
    <p:extLst>
      <p:ext uri="{BB962C8B-B14F-4D97-AF65-F5344CB8AC3E}">
        <p14:creationId xmlns:p14="http://schemas.microsoft.com/office/powerpoint/2010/main" val="11187251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idx="1"/>
          </p:nvPr>
        </p:nvSpPr>
        <p:spPr>
          <a:xfrm>
            <a:off x="685800" y="762000"/>
            <a:ext cx="7772400" cy="5334000"/>
          </a:xfrm>
        </p:spPr>
        <p:txBody>
          <a:bodyPr/>
          <a:lstStyle/>
          <a:p>
            <a:pPr eaLnBrk="1" hangingPunct="1">
              <a:lnSpc>
                <a:spcPct val="80000"/>
              </a:lnSpc>
            </a:pPr>
            <a:endParaRPr lang="en-US" sz="2400" b="1" dirty="0" smtClean="0">
              <a:solidFill>
                <a:srgbClr val="FF0000"/>
              </a:solidFill>
            </a:endParaRPr>
          </a:p>
          <a:p>
            <a:pPr eaLnBrk="1" hangingPunct="1">
              <a:lnSpc>
                <a:spcPct val="80000"/>
              </a:lnSpc>
              <a:buFontTx/>
              <a:buNone/>
            </a:pPr>
            <a:r>
              <a:rPr lang="en-US" sz="2800" b="1" dirty="0" smtClean="0">
                <a:solidFill>
                  <a:srgbClr val="FF0000"/>
                </a:solidFill>
              </a:rPr>
              <a:t>         </a:t>
            </a:r>
            <a:r>
              <a:rPr lang="en-US" b="1" dirty="0" smtClean="0">
                <a:solidFill>
                  <a:schemeClr val="tx2"/>
                </a:solidFill>
              </a:rPr>
              <a:t>Transmission</a:t>
            </a:r>
          </a:p>
          <a:p>
            <a:pPr eaLnBrk="1" hangingPunct="1">
              <a:lnSpc>
                <a:spcPct val="80000"/>
              </a:lnSpc>
              <a:buFont typeface="Wingdings" panose="05000000000000000000" pitchFamily="2" charset="2"/>
              <a:buChar char="Ø"/>
            </a:pPr>
            <a:r>
              <a:rPr lang="en-US" dirty="0">
                <a:solidFill>
                  <a:schemeClr val="accent2"/>
                </a:solidFill>
              </a:rPr>
              <a:t>Giardia is transmitted via the cyst </a:t>
            </a:r>
            <a:r>
              <a:rPr lang="en-US" dirty="0" smtClean="0">
                <a:solidFill>
                  <a:schemeClr val="accent2"/>
                </a:solidFill>
              </a:rPr>
              <a:t>stage</a:t>
            </a:r>
          </a:p>
          <a:p>
            <a:pPr eaLnBrk="1" hangingPunct="1">
              <a:lnSpc>
                <a:spcPct val="80000"/>
              </a:lnSpc>
              <a:buFont typeface="Wingdings" panose="05000000000000000000" pitchFamily="2" charset="2"/>
              <a:buChar char="Ø"/>
            </a:pPr>
            <a:endParaRPr lang="en-US" dirty="0">
              <a:solidFill>
                <a:schemeClr val="accent2"/>
              </a:solidFill>
            </a:endParaRPr>
          </a:p>
          <a:p>
            <a:pPr lvl="2" eaLnBrk="1" hangingPunct="1">
              <a:lnSpc>
                <a:spcPct val="80000"/>
              </a:lnSpc>
              <a:buFontTx/>
              <a:buNone/>
            </a:pPr>
            <a:r>
              <a:rPr lang="en-US" sz="2800" dirty="0" smtClean="0">
                <a:solidFill>
                  <a:schemeClr val="tx2"/>
                </a:solidFill>
              </a:rPr>
              <a:t>1- </a:t>
            </a:r>
            <a:r>
              <a:rPr lang="en-US" sz="2800" dirty="0">
                <a:solidFill>
                  <a:schemeClr val="tx2"/>
                </a:solidFill>
              </a:rPr>
              <a:t>I</a:t>
            </a:r>
            <a:r>
              <a:rPr lang="en-US" sz="2800" dirty="0" smtClean="0">
                <a:solidFill>
                  <a:schemeClr val="tx2"/>
                </a:solidFill>
              </a:rPr>
              <a:t>ngestion of </a:t>
            </a:r>
            <a:r>
              <a:rPr lang="en-US" sz="2800" dirty="0" err="1" smtClean="0">
                <a:solidFill>
                  <a:schemeClr val="tx2"/>
                </a:solidFill>
              </a:rPr>
              <a:t>faecally</a:t>
            </a:r>
            <a:r>
              <a:rPr lang="en-US" sz="2800" dirty="0" smtClean="0">
                <a:solidFill>
                  <a:schemeClr val="tx2"/>
                </a:solidFill>
              </a:rPr>
              <a:t> contaminated food  </a:t>
            </a:r>
          </a:p>
          <a:p>
            <a:pPr lvl="2" eaLnBrk="1" hangingPunct="1">
              <a:lnSpc>
                <a:spcPct val="80000"/>
              </a:lnSpc>
              <a:buFontTx/>
              <a:buNone/>
            </a:pPr>
            <a:r>
              <a:rPr lang="en-US" sz="2800" dirty="0" smtClean="0">
                <a:solidFill>
                  <a:schemeClr val="tx2"/>
                </a:solidFill>
              </a:rPr>
              <a:t>     or water with cyst </a:t>
            </a:r>
          </a:p>
          <a:p>
            <a:pPr lvl="2" eaLnBrk="1" hangingPunct="1">
              <a:lnSpc>
                <a:spcPct val="80000"/>
              </a:lnSpc>
              <a:buFontTx/>
              <a:buNone/>
            </a:pPr>
            <a:r>
              <a:rPr lang="en-US" sz="2800" dirty="0" smtClean="0">
                <a:solidFill>
                  <a:schemeClr val="tx2"/>
                </a:solidFill>
              </a:rPr>
              <a:t> </a:t>
            </a:r>
          </a:p>
          <a:p>
            <a:pPr lvl="2" eaLnBrk="1" hangingPunct="1">
              <a:lnSpc>
                <a:spcPct val="80000"/>
              </a:lnSpc>
              <a:buFontTx/>
              <a:buNone/>
            </a:pPr>
            <a:r>
              <a:rPr lang="en-US" sz="2800" dirty="0" smtClean="0">
                <a:solidFill>
                  <a:schemeClr val="tx2"/>
                </a:solidFill>
              </a:rPr>
              <a:t>2- Person to person</a:t>
            </a:r>
          </a:p>
          <a:p>
            <a:pPr lvl="2" eaLnBrk="1" hangingPunct="1">
              <a:lnSpc>
                <a:spcPct val="80000"/>
              </a:lnSpc>
              <a:buFontTx/>
              <a:buNone/>
            </a:pPr>
            <a:endParaRPr lang="en-US" sz="2800" dirty="0" smtClean="0">
              <a:solidFill>
                <a:schemeClr val="tx2"/>
              </a:solidFill>
            </a:endParaRPr>
          </a:p>
          <a:p>
            <a:pPr lvl="2" eaLnBrk="1" hangingPunct="1">
              <a:lnSpc>
                <a:spcPct val="80000"/>
              </a:lnSpc>
              <a:buFontTx/>
              <a:buNone/>
            </a:pPr>
            <a:r>
              <a:rPr lang="en-US" sz="2800" dirty="0" smtClean="0">
                <a:solidFill>
                  <a:schemeClr val="tx2"/>
                </a:solidFill>
              </a:rPr>
              <a:t>3- </a:t>
            </a:r>
            <a:r>
              <a:rPr lang="en-US" sz="2800" dirty="0">
                <a:solidFill>
                  <a:schemeClr val="tx2"/>
                </a:solidFill>
              </a:rPr>
              <a:t>S</a:t>
            </a:r>
            <a:r>
              <a:rPr lang="en-US" sz="2800" dirty="0" smtClean="0">
                <a:solidFill>
                  <a:schemeClr val="tx2"/>
                </a:solidFill>
              </a:rPr>
              <a:t>exually among homosexual (</a:t>
            </a:r>
            <a:r>
              <a:rPr lang="en-US" sz="2800" dirty="0" err="1" smtClean="0">
                <a:solidFill>
                  <a:schemeClr val="tx2"/>
                </a:solidFill>
              </a:rPr>
              <a:t>feco</a:t>
            </a:r>
            <a:r>
              <a:rPr lang="en-US" sz="2800" dirty="0" smtClean="0">
                <a:solidFill>
                  <a:schemeClr val="tx2"/>
                </a:solidFill>
              </a:rPr>
              <a:t>-oral contact)</a:t>
            </a:r>
          </a:p>
          <a:p>
            <a:pPr lvl="1" eaLnBrk="1" hangingPunct="1">
              <a:lnSpc>
                <a:spcPct val="80000"/>
              </a:lnSpc>
              <a:buFontTx/>
              <a:buNone/>
            </a:pPr>
            <a:endParaRPr lang="en-US" dirty="0" smtClean="0">
              <a:solidFill>
                <a:schemeClr val="tx2"/>
              </a:solidFill>
            </a:endParaRPr>
          </a:p>
          <a:p>
            <a:pPr lvl="1" eaLnBrk="1" hangingPunct="1">
              <a:lnSpc>
                <a:spcPct val="80000"/>
              </a:lnSpc>
            </a:pPr>
            <a:endParaRPr lang="en-US" sz="2400" dirty="0" smtClean="0"/>
          </a:p>
          <a:p>
            <a:pPr eaLnBrk="1" hangingPunct="1">
              <a:lnSpc>
                <a:spcPct val="80000"/>
              </a:lnSpc>
              <a:buFontTx/>
              <a:buNone/>
            </a:pPr>
            <a:endParaRPr lang="en-US" sz="2400" dirty="0" smtClean="0"/>
          </a:p>
        </p:txBody>
      </p:sp>
      <p:sp>
        <p:nvSpPr>
          <p:cNvPr id="199683"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39C574C-7C0B-4D8D-94DC-583ECE61B1C3}" type="slidenum">
              <a:rPr lang="en-US" sz="1400">
                <a:solidFill>
                  <a:srgbClr val="000000"/>
                </a:solidFill>
              </a:rPr>
              <a:pPr/>
              <a:t>8</a:t>
            </a:fld>
            <a:endParaRPr lang="en-US" sz="1400">
              <a:solidFill>
                <a:srgbClr val="000000"/>
              </a:solidFill>
            </a:endParaRPr>
          </a:p>
        </p:txBody>
      </p:sp>
      <p:sp>
        <p:nvSpPr>
          <p:cNvPr id="19968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4E3E7A8-6CD5-4853-8D85-F33BD79B7ECA}" type="datetime1">
              <a:rPr lang="en-US" sz="1400" smtClean="0">
                <a:solidFill>
                  <a:srgbClr val="000000"/>
                </a:solidFill>
              </a:rPr>
              <a:pPr/>
              <a:t>5/21/2020</a:t>
            </a:fld>
            <a:endParaRPr lang="en-US" sz="1400" smtClean="0">
              <a:solidFill>
                <a:srgbClr val="000000"/>
              </a:solidFill>
            </a:endParaRPr>
          </a:p>
        </p:txBody>
      </p:sp>
    </p:spTree>
    <p:extLst>
      <p:ext uri="{BB962C8B-B14F-4D97-AF65-F5344CB8AC3E}">
        <p14:creationId xmlns:p14="http://schemas.microsoft.com/office/powerpoint/2010/main" val="176457954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body" idx="1"/>
          </p:nvPr>
        </p:nvSpPr>
        <p:spPr>
          <a:xfrm>
            <a:off x="685800" y="381000"/>
            <a:ext cx="8253484" cy="5715000"/>
          </a:xfrm>
        </p:spPr>
        <p:txBody>
          <a:bodyPr/>
          <a:lstStyle/>
          <a:p>
            <a:pPr>
              <a:defRPr/>
            </a:pPr>
            <a:endParaRPr lang="en-US" dirty="0" smtClean="0">
              <a:solidFill>
                <a:schemeClr val="tx1">
                  <a:lumMod val="95000"/>
                  <a:lumOff val="5000"/>
                </a:schemeClr>
              </a:solidFill>
            </a:endParaRPr>
          </a:p>
          <a:p>
            <a:pPr>
              <a:buFont typeface="Wingdings" panose="05000000000000000000" pitchFamily="2" charset="2"/>
              <a:buChar char="v"/>
              <a:defRPr/>
            </a:pPr>
            <a:r>
              <a:rPr lang="en-US" sz="2800" dirty="0" smtClean="0">
                <a:solidFill>
                  <a:schemeClr val="tx1">
                    <a:lumMod val="95000"/>
                    <a:lumOff val="5000"/>
                  </a:schemeClr>
                </a:solidFill>
                <a:latin typeface="Calibri" panose="020F0502020204030204" pitchFamily="34" charset="0"/>
              </a:rPr>
              <a:t>The </a:t>
            </a:r>
            <a:r>
              <a:rPr lang="en-US" sz="2800" dirty="0">
                <a:solidFill>
                  <a:schemeClr val="tx1">
                    <a:lumMod val="95000"/>
                    <a:lumOff val="5000"/>
                  </a:schemeClr>
                </a:solidFill>
                <a:latin typeface="Calibri" panose="020F0502020204030204" pitchFamily="34" charset="0"/>
              </a:rPr>
              <a:t>incidence of leishmaniasis is increasing, mainly because of:</a:t>
            </a:r>
          </a:p>
          <a:p>
            <a:pPr lvl="1">
              <a:defRPr/>
            </a:pPr>
            <a:r>
              <a:rPr lang="en-US" dirty="0">
                <a:solidFill>
                  <a:schemeClr val="tx1">
                    <a:lumMod val="95000"/>
                    <a:lumOff val="5000"/>
                  </a:schemeClr>
                </a:solidFill>
                <a:latin typeface="Calibri" panose="020F0502020204030204" pitchFamily="34" charset="0"/>
              </a:rPr>
              <a:t>Man-made environmental </a:t>
            </a:r>
            <a:r>
              <a:rPr lang="en-US" dirty="0" smtClean="0">
                <a:solidFill>
                  <a:schemeClr val="tx1">
                    <a:lumMod val="95000"/>
                    <a:lumOff val="5000"/>
                  </a:schemeClr>
                </a:solidFill>
                <a:latin typeface="Calibri" panose="020F0502020204030204" pitchFamily="34" charset="0"/>
              </a:rPr>
              <a:t>changes</a:t>
            </a:r>
          </a:p>
          <a:p>
            <a:pPr lvl="1">
              <a:defRPr/>
            </a:pPr>
            <a:endParaRPr lang="en-US" dirty="0">
              <a:solidFill>
                <a:schemeClr val="tx1">
                  <a:lumMod val="95000"/>
                  <a:lumOff val="5000"/>
                </a:schemeClr>
              </a:solidFill>
              <a:latin typeface="Calibri" panose="020F0502020204030204" pitchFamily="34" charset="0"/>
            </a:endParaRPr>
          </a:p>
          <a:p>
            <a:pPr lvl="1">
              <a:defRPr/>
            </a:pPr>
            <a:r>
              <a:rPr lang="en-US" dirty="0">
                <a:solidFill>
                  <a:schemeClr val="tx1">
                    <a:lumMod val="95000"/>
                    <a:lumOff val="5000"/>
                  </a:schemeClr>
                </a:solidFill>
                <a:latin typeface="Calibri" panose="020F0502020204030204" pitchFamily="34" charset="0"/>
              </a:rPr>
              <a:t>Poverty and </a:t>
            </a:r>
            <a:r>
              <a:rPr lang="en-US" dirty="0" smtClean="0">
                <a:solidFill>
                  <a:schemeClr val="tx1">
                    <a:lumMod val="95000"/>
                    <a:lumOff val="5000"/>
                  </a:schemeClr>
                </a:solidFill>
                <a:latin typeface="Calibri" panose="020F0502020204030204" pitchFamily="34" charset="0"/>
              </a:rPr>
              <a:t>malnutrition</a:t>
            </a:r>
          </a:p>
          <a:p>
            <a:pPr lvl="1">
              <a:defRPr/>
            </a:pPr>
            <a:endParaRPr lang="en-US" dirty="0">
              <a:solidFill>
                <a:schemeClr val="tx1">
                  <a:lumMod val="95000"/>
                  <a:lumOff val="5000"/>
                </a:schemeClr>
              </a:solidFill>
              <a:latin typeface="Calibri" panose="020F0502020204030204" pitchFamily="34" charset="0"/>
            </a:endParaRPr>
          </a:p>
          <a:p>
            <a:pPr lvl="1">
              <a:defRPr/>
            </a:pPr>
            <a:r>
              <a:rPr lang="en-US" dirty="0">
                <a:solidFill>
                  <a:schemeClr val="tx1">
                    <a:lumMod val="95000"/>
                    <a:lumOff val="5000"/>
                  </a:schemeClr>
                </a:solidFill>
                <a:latin typeface="Calibri" panose="020F0502020204030204" pitchFamily="34" charset="0"/>
              </a:rPr>
              <a:t>Movement of susceptible populations into endemic areas  </a:t>
            </a:r>
          </a:p>
          <a:p>
            <a:pPr>
              <a:defRPr/>
            </a:pPr>
            <a:endParaRPr lang="en-US" dirty="0"/>
          </a:p>
        </p:txBody>
      </p:sp>
    </p:spTree>
    <p:extLst>
      <p:ext uri="{BB962C8B-B14F-4D97-AF65-F5344CB8AC3E}">
        <p14:creationId xmlns:p14="http://schemas.microsoft.com/office/powerpoint/2010/main" val="374974710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9" name="Rectangle 3"/>
          <p:cNvSpPr>
            <a:spLocks noGrp="1" noChangeArrowheads="1"/>
          </p:cNvSpPr>
          <p:nvPr>
            <p:ph idx="1"/>
          </p:nvPr>
        </p:nvSpPr>
        <p:spPr>
          <a:xfrm>
            <a:off x="152400" y="778933"/>
            <a:ext cx="8763000" cy="6096000"/>
          </a:xfrm>
        </p:spPr>
        <p:txBody>
          <a:bodyPr/>
          <a:lstStyle/>
          <a:p>
            <a:pPr marL="0" indent="0">
              <a:buNone/>
              <a:defRPr/>
            </a:pPr>
            <a:r>
              <a:rPr lang="en-US" sz="2800" b="1" dirty="0" smtClean="0">
                <a:solidFill>
                  <a:schemeClr val="tx1">
                    <a:lumMod val="95000"/>
                    <a:lumOff val="5000"/>
                  </a:schemeClr>
                </a:solidFill>
                <a:cs typeface="Tahoma" pitchFamily="34" charset="0"/>
              </a:rPr>
              <a:t>In Ethiopia:</a:t>
            </a:r>
          </a:p>
          <a:p>
            <a:pPr>
              <a:buFont typeface="Wingdings" panose="05000000000000000000" pitchFamily="2" charset="2"/>
              <a:buChar char="v"/>
              <a:defRPr/>
            </a:pPr>
            <a:r>
              <a:rPr lang="en-US" sz="2400" b="1" dirty="0" smtClean="0">
                <a:solidFill>
                  <a:schemeClr val="tx1">
                    <a:lumMod val="95000"/>
                    <a:lumOff val="5000"/>
                  </a:schemeClr>
                </a:solidFill>
                <a:cs typeface="Tahoma" pitchFamily="34" charset="0"/>
              </a:rPr>
              <a:t>Visceral </a:t>
            </a:r>
            <a:r>
              <a:rPr lang="en-US" sz="2400" b="1" dirty="0" err="1" smtClean="0">
                <a:solidFill>
                  <a:schemeClr val="tx1">
                    <a:lumMod val="95000"/>
                    <a:lumOff val="5000"/>
                  </a:schemeClr>
                </a:solidFill>
                <a:cs typeface="Tahoma" pitchFamily="34" charset="0"/>
              </a:rPr>
              <a:t>leishmaniasis</a:t>
            </a:r>
            <a:r>
              <a:rPr lang="en-US" sz="2400" b="1" dirty="0" smtClean="0">
                <a:solidFill>
                  <a:schemeClr val="tx1">
                    <a:lumMod val="95000"/>
                    <a:lumOff val="5000"/>
                  </a:schemeClr>
                </a:solidFill>
                <a:cs typeface="Tahoma" pitchFamily="34" charset="0"/>
              </a:rPr>
              <a:t> </a:t>
            </a:r>
            <a:r>
              <a:rPr lang="en-US" sz="2400" b="1" dirty="0">
                <a:solidFill>
                  <a:schemeClr val="tx1">
                    <a:lumMod val="95000"/>
                    <a:lumOff val="5000"/>
                  </a:schemeClr>
                </a:solidFill>
                <a:cs typeface="Tahoma" pitchFamily="34" charset="0"/>
              </a:rPr>
              <a:t>(VL)</a:t>
            </a:r>
          </a:p>
          <a:p>
            <a:pPr lvl="1">
              <a:defRPr/>
            </a:pPr>
            <a:r>
              <a:rPr lang="en-GB" altLang="zh-CN" i="1" dirty="0" smtClean="0">
                <a:ea typeface="宋体" pitchFamily="2" charset="-122"/>
                <a:cs typeface="Tahoma" pitchFamily="34" charset="0"/>
              </a:rPr>
              <a:t>L. </a:t>
            </a:r>
            <a:r>
              <a:rPr lang="en-GB" altLang="zh-CN" i="1" dirty="0" err="1" smtClean="0">
                <a:ea typeface="宋体" pitchFamily="2" charset="-122"/>
                <a:cs typeface="Tahoma" pitchFamily="34" charset="0"/>
              </a:rPr>
              <a:t>donovani</a:t>
            </a:r>
            <a:r>
              <a:rPr lang="en-GB" altLang="zh-CN" i="1" dirty="0" smtClean="0">
                <a:ea typeface="宋体" pitchFamily="2" charset="-122"/>
                <a:cs typeface="Tahoma" pitchFamily="34" charset="0"/>
              </a:rPr>
              <a:t> </a:t>
            </a:r>
          </a:p>
          <a:p>
            <a:pPr lvl="1">
              <a:defRPr/>
            </a:pPr>
            <a:r>
              <a:rPr lang="en-US" dirty="0" smtClean="0">
                <a:cs typeface="Tahoma" pitchFamily="34" charset="0"/>
              </a:rPr>
              <a:t>Occurs mainly in arid and semiarid lowlands below 1,300 m altitude</a:t>
            </a:r>
            <a:endParaRPr lang="en-US" dirty="0">
              <a:cs typeface="Tahoma" pitchFamily="34" charset="0"/>
            </a:endParaRPr>
          </a:p>
          <a:p>
            <a:pPr lvl="1">
              <a:defRPr/>
            </a:pPr>
            <a:r>
              <a:rPr lang="en-US" dirty="0" smtClean="0">
                <a:cs typeface="Tahoma" pitchFamily="34" charset="0"/>
              </a:rPr>
              <a:t>Important endemic foci include </a:t>
            </a:r>
          </a:p>
          <a:p>
            <a:pPr lvl="2">
              <a:buFont typeface="Wingdings" panose="05000000000000000000" pitchFamily="2" charset="2"/>
              <a:buChar char="ü"/>
              <a:defRPr/>
            </a:pPr>
            <a:r>
              <a:rPr lang="en-US" b="1" dirty="0" err="1" smtClean="0">
                <a:cs typeface="Tahoma" pitchFamily="34" charset="0"/>
              </a:rPr>
              <a:t>Gelana</a:t>
            </a:r>
            <a:r>
              <a:rPr lang="en-US" b="1" dirty="0" smtClean="0">
                <a:cs typeface="Tahoma" pitchFamily="34" charset="0"/>
              </a:rPr>
              <a:t> focus at lake </a:t>
            </a:r>
            <a:r>
              <a:rPr lang="en-US" b="1" dirty="0" err="1" smtClean="0">
                <a:cs typeface="Tahoma" pitchFamily="34" charset="0"/>
              </a:rPr>
              <a:t>abaya</a:t>
            </a:r>
            <a:r>
              <a:rPr lang="en-US" b="1" dirty="0" smtClean="0">
                <a:cs typeface="Tahoma" pitchFamily="34" charset="0"/>
              </a:rPr>
              <a:t>, </a:t>
            </a:r>
          </a:p>
          <a:p>
            <a:pPr lvl="2">
              <a:buFont typeface="Wingdings" panose="05000000000000000000" pitchFamily="2" charset="2"/>
              <a:buChar char="ü"/>
              <a:defRPr/>
            </a:pPr>
            <a:r>
              <a:rPr lang="en-US" dirty="0" smtClean="0">
                <a:cs typeface="Tahoma" pitchFamily="34" charset="0"/>
              </a:rPr>
              <a:t>The</a:t>
            </a:r>
            <a:r>
              <a:rPr lang="en-US" b="1" dirty="0" smtClean="0">
                <a:cs typeface="Tahoma" pitchFamily="34" charset="0"/>
              </a:rPr>
              <a:t> </a:t>
            </a:r>
            <a:r>
              <a:rPr lang="en-US" b="1" dirty="0" err="1" smtClean="0">
                <a:cs typeface="Tahoma" pitchFamily="34" charset="0"/>
              </a:rPr>
              <a:t>segen</a:t>
            </a:r>
            <a:r>
              <a:rPr lang="en-US" b="1" dirty="0" smtClean="0">
                <a:cs typeface="Tahoma" pitchFamily="34" charset="0"/>
              </a:rPr>
              <a:t> valley (Aba- </a:t>
            </a:r>
            <a:r>
              <a:rPr lang="en-US" b="1" dirty="0" err="1" smtClean="0">
                <a:cs typeface="Tahoma" pitchFamily="34" charset="0"/>
              </a:rPr>
              <a:t>Roba</a:t>
            </a:r>
            <a:r>
              <a:rPr lang="en-US" b="1" dirty="0" smtClean="0">
                <a:cs typeface="Tahoma" pitchFamily="34" charset="0"/>
              </a:rPr>
              <a:t> focus) in </a:t>
            </a:r>
            <a:r>
              <a:rPr lang="en-US" b="1" dirty="0" err="1" smtClean="0">
                <a:cs typeface="Tahoma" pitchFamily="34" charset="0"/>
              </a:rPr>
              <a:t>Knoso</a:t>
            </a:r>
            <a:r>
              <a:rPr lang="en-US" b="1" dirty="0" smtClean="0">
                <a:cs typeface="Tahoma" pitchFamily="34" charset="0"/>
              </a:rPr>
              <a:t> </a:t>
            </a:r>
            <a:r>
              <a:rPr lang="en-US" b="1" dirty="0" err="1" smtClean="0">
                <a:cs typeface="Tahoma" pitchFamily="34" charset="0"/>
              </a:rPr>
              <a:t>Wereda</a:t>
            </a:r>
            <a:endParaRPr lang="en-US" b="1" dirty="0" smtClean="0">
              <a:cs typeface="Tahoma" pitchFamily="34" charset="0"/>
            </a:endParaRPr>
          </a:p>
          <a:p>
            <a:pPr lvl="2">
              <a:buFont typeface="Wingdings" panose="05000000000000000000" pitchFamily="2" charset="2"/>
              <a:buChar char="ü"/>
              <a:defRPr/>
            </a:pPr>
            <a:r>
              <a:rPr lang="en-US" dirty="0" smtClean="0">
                <a:cs typeface="Tahoma" pitchFamily="34" charset="0"/>
              </a:rPr>
              <a:t>The</a:t>
            </a:r>
            <a:r>
              <a:rPr lang="en-US" b="1" dirty="0" smtClean="0">
                <a:cs typeface="Tahoma" pitchFamily="34" charset="0"/>
              </a:rPr>
              <a:t> </a:t>
            </a:r>
            <a:r>
              <a:rPr lang="en-US" b="1" dirty="0" err="1" smtClean="0">
                <a:cs typeface="Tahoma" pitchFamily="34" charset="0"/>
              </a:rPr>
              <a:t>Omo</a:t>
            </a:r>
            <a:r>
              <a:rPr lang="en-US" b="1" dirty="0" smtClean="0">
                <a:cs typeface="Tahoma" pitchFamily="34" charset="0"/>
              </a:rPr>
              <a:t> river </a:t>
            </a:r>
            <a:r>
              <a:rPr lang="en-US" dirty="0" smtClean="0">
                <a:cs typeface="Tahoma" pitchFamily="34" charset="0"/>
              </a:rPr>
              <a:t>plains and </a:t>
            </a:r>
          </a:p>
          <a:p>
            <a:pPr lvl="2">
              <a:buFont typeface="Wingdings" panose="05000000000000000000" pitchFamily="2" charset="2"/>
              <a:buChar char="ü"/>
              <a:defRPr/>
            </a:pPr>
            <a:r>
              <a:rPr lang="en-US" dirty="0" smtClean="0">
                <a:cs typeface="Tahoma" pitchFamily="34" charset="0"/>
              </a:rPr>
              <a:t>The </a:t>
            </a:r>
            <a:r>
              <a:rPr lang="en-US" b="1" dirty="0" err="1" smtClean="0">
                <a:cs typeface="Tahoma" pitchFamily="34" charset="0"/>
              </a:rPr>
              <a:t>Metema</a:t>
            </a:r>
            <a:r>
              <a:rPr lang="en-US" b="1" dirty="0" smtClean="0">
                <a:cs typeface="Tahoma" pitchFamily="34" charset="0"/>
              </a:rPr>
              <a:t> and </a:t>
            </a:r>
            <a:r>
              <a:rPr lang="en-US" b="1" dirty="0" err="1" smtClean="0">
                <a:cs typeface="Tahoma" pitchFamily="34" charset="0"/>
              </a:rPr>
              <a:t>Humera</a:t>
            </a:r>
            <a:r>
              <a:rPr lang="en-US" b="1" dirty="0" smtClean="0">
                <a:cs typeface="Tahoma" pitchFamily="34" charset="0"/>
              </a:rPr>
              <a:t> </a:t>
            </a:r>
            <a:r>
              <a:rPr lang="en-US" dirty="0" smtClean="0">
                <a:cs typeface="Tahoma" pitchFamily="34" charset="0"/>
              </a:rPr>
              <a:t>plains in north western Ethiopia  </a:t>
            </a:r>
            <a:endParaRPr lang="en-US" dirty="0">
              <a:cs typeface="Tahoma" pitchFamily="34" charset="0"/>
            </a:endParaRPr>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81</a:t>
            </a:fld>
            <a:endParaRPr lang="en-US">
              <a:solidFill>
                <a:srgbClr val="000000"/>
              </a:solidFill>
            </a:endParaRPr>
          </a:p>
        </p:txBody>
      </p:sp>
    </p:spTree>
    <p:extLst>
      <p:ext uri="{BB962C8B-B14F-4D97-AF65-F5344CB8AC3E}">
        <p14:creationId xmlns:p14="http://schemas.microsoft.com/office/powerpoint/2010/main" val="336625412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0"/>
            <a:ext cx="9144000" cy="6096000"/>
          </a:xfrm>
        </p:spPr>
        <p:txBody>
          <a:bodyPr>
            <a:normAutofit fontScale="92500" lnSpcReduction="20000"/>
          </a:bodyPr>
          <a:lstStyle/>
          <a:p>
            <a:pPr>
              <a:buFont typeface="Wingdings" panose="05000000000000000000" pitchFamily="2" charset="2"/>
              <a:buChar char="v"/>
              <a:defRPr/>
            </a:pPr>
            <a:r>
              <a:rPr lang="en-US" sz="2400" b="1" dirty="0" err="1" smtClean="0">
                <a:solidFill>
                  <a:schemeClr val="tx1">
                    <a:lumMod val="95000"/>
                    <a:lumOff val="5000"/>
                  </a:schemeClr>
                </a:solidFill>
                <a:cs typeface="Tahoma" pitchFamily="34" charset="0"/>
              </a:rPr>
              <a:t>Cutaneous</a:t>
            </a:r>
            <a:r>
              <a:rPr lang="en-US" sz="2400" b="1" dirty="0" smtClean="0">
                <a:solidFill>
                  <a:schemeClr val="tx1">
                    <a:lumMod val="95000"/>
                    <a:lumOff val="5000"/>
                  </a:schemeClr>
                </a:solidFill>
                <a:cs typeface="Tahoma" pitchFamily="34" charset="0"/>
              </a:rPr>
              <a:t> </a:t>
            </a:r>
            <a:r>
              <a:rPr lang="en-US" sz="2400" b="1" dirty="0" err="1" smtClean="0">
                <a:solidFill>
                  <a:schemeClr val="tx1">
                    <a:lumMod val="95000"/>
                    <a:lumOff val="5000"/>
                  </a:schemeClr>
                </a:solidFill>
                <a:cs typeface="Tahoma" pitchFamily="34" charset="0"/>
              </a:rPr>
              <a:t>leishmaniasis</a:t>
            </a:r>
            <a:r>
              <a:rPr lang="en-US" sz="2400" b="1" dirty="0" smtClean="0">
                <a:solidFill>
                  <a:schemeClr val="tx1">
                    <a:lumMod val="95000"/>
                    <a:lumOff val="5000"/>
                  </a:schemeClr>
                </a:solidFill>
                <a:cs typeface="Tahoma" pitchFamily="34" charset="0"/>
              </a:rPr>
              <a:t> </a:t>
            </a:r>
          </a:p>
          <a:p>
            <a:pPr lvl="1">
              <a:lnSpc>
                <a:spcPct val="150000"/>
              </a:lnSpc>
              <a:defRPr/>
            </a:pPr>
            <a:r>
              <a:rPr lang="en-US" i="1" dirty="0" smtClean="0">
                <a:cs typeface="Tahoma" pitchFamily="34" charset="0"/>
              </a:rPr>
              <a:t>L. aethiopica, </a:t>
            </a:r>
            <a:r>
              <a:rPr lang="en-US" i="1" dirty="0" err="1" smtClean="0">
                <a:cs typeface="Tahoma" pitchFamily="34" charset="0"/>
              </a:rPr>
              <a:t>L.major</a:t>
            </a:r>
            <a:r>
              <a:rPr lang="en-US" i="1" dirty="0" smtClean="0">
                <a:cs typeface="Tahoma" pitchFamily="34" charset="0"/>
              </a:rPr>
              <a:t> </a:t>
            </a:r>
            <a:r>
              <a:rPr lang="en-US" dirty="0" smtClean="0">
                <a:cs typeface="Tahoma" pitchFamily="34" charset="0"/>
              </a:rPr>
              <a:t>and</a:t>
            </a:r>
            <a:r>
              <a:rPr lang="en-US" i="1" dirty="0" smtClean="0">
                <a:cs typeface="Tahoma" pitchFamily="34" charset="0"/>
              </a:rPr>
              <a:t> L. </a:t>
            </a:r>
            <a:r>
              <a:rPr lang="en-US" i="1" dirty="0" err="1" smtClean="0">
                <a:cs typeface="Tahoma" pitchFamily="34" charset="0"/>
              </a:rPr>
              <a:t>tropica</a:t>
            </a:r>
            <a:r>
              <a:rPr lang="en-US" i="1" dirty="0" smtClean="0">
                <a:cs typeface="Tahoma" pitchFamily="34" charset="0"/>
              </a:rPr>
              <a:t> </a:t>
            </a:r>
          </a:p>
          <a:p>
            <a:pPr lvl="1">
              <a:lnSpc>
                <a:spcPct val="150000"/>
              </a:lnSpc>
              <a:defRPr/>
            </a:pPr>
            <a:r>
              <a:rPr lang="en-US" dirty="0" smtClean="0">
                <a:cs typeface="Tahoma" pitchFamily="34" charset="0"/>
              </a:rPr>
              <a:t>Endemic at altitudes  1400 - 2700 m in most administrative region</a:t>
            </a:r>
          </a:p>
          <a:p>
            <a:pPr lvl="1">
              <a:lnSpc>
                <a:spcPct val="150000"/>
              </a:lnSpc>
              <a:defRPr/>
            </a:pPr>
            <a:r>
              <a:rPr lang="en-US" dirty="0" smtClean="0">
                <a:cs typeface="Tahoma" pitchFamily="34" charset="0"/>
              </a:rPr>
              <a:t>Prevalence rates of 5.5 – 40% were reported from villages in </a:t>
            </a:r>
            <a:r>
              <a:rPr lang="en-US" b="1" dirty="0" err="1" smtClean="0">
                <a:cs typeface="Tahoma" pitchFamily="34" charset="0"/>
              </a:rPr>
              <a:t>Shewa</a:t>
            </a:r>
            <a:r>
              <a:rPr lang="en-US" dirty="0" smtClean="0">
                <a:cs typeface="Tahoma" pitchFamily="34" charset="0"/>
              </a:rPr>
              <a:t> , </a:t>
            </a:r>
            <a:r>
              <a:rPr lang="en-US" b="1" dirty="0" err="1" smtClean="0">
                <a:cs typeface="Tahoma" pitchFamily="34" charset="0"/>
              </a:rPr>
              <a:t>Wello</a:t>
            </a:r>
            <a:r>
              <a:rPr lang="en-US" dirty="0" smtClean="0">
                <a:cs typeface="Tahoma" pitchFamily="34" charset="0"/>
              </a:rPr>
              <a:t> and </a:t>
            </a:r>
            <a:r>
              <a:rPr lang="en-US" b="1" dirty="0" smtClean="0">
                <a:cs typeface="Tahoma" pitchFamily="34" charset="0"/>
              </a:rPr>
              <a:t>G. </a:t>
            </a:r>
            <a:r>
              <a:rPr lang="en-US" b="1" dirty="0" err="1" smtClean="0">
                <a:cs typeface="Tahoma" pitchFamily="34" charset="0"/>
              </a:rPr>
              <a:t>Gofa</a:t>
            </a:r>
            <a:r>
              <a:rPr lang="en-US" dirty="0" smtClean="0">
                <a:cs typeface="Tahoma" pitchFamily="34" charset="0"/>
              </a:rPr>
              <a:t> with the highest rate in </a:t>
            </a:r>
            <a:r>
              <a:rPr lang="en-US" b="1" dirty="0" err="1" smtClean="0">
                <a:cs typeface="Tahoma" pitchFamily="34" charset="0"/>
              </a:rPr>
              <a:t>Ocholo</a:t>
            </a:r>
            <a:r>
              <a:rPr lang="en-US" dirty="0" smtClean="0">
                <a:cs typeface="Tahoma" pitchFamily="34" charset="0"/>
              </a:rPr>
              <a:t> village in G. </a:t>
            </a:r>
            <a:r>
              <a:rPr lang="en-US" dirty="0" err="1" smtClean="0">
                <a:cs typeface="Tahoma" pitchFamily="34" charset="0"/>
              </a:rPr>
              <a:t>Gofa</a:t>
            </a:r>
            <a:endParaRPr lang="en-US" dirty="0" smtClean="0">
              <a:cs typeface="Tahoma" pitchFamily="34" charset="0"/>
            </a:endParaRPr>
          </a:p>
          <a:p>
            <a:pPr lvl="1">
              <a:lnSpc>
                <a:spcPct val="150000"/>
              </a:lnSpc>
              <a:defRPr/>
            </a:pPr>
            <a:r>
              <a:rPr lang="en-US" b="1" dirty="0" smtClean="0">
                <a:cs typeface="Tahoma" pitchFamily="34" charset="0"/>
              </a:rPr>
              <a:t>Rock</a:t>
            </a:r>
            <a:r>
              <a:rPr lang="en-US" dirty="0" smtClean="0">
                <a:cs typeface="Tahoma" pitchFamily="34" charset="0"/>
              </a:rPr>
              <a:t> (</a:t>
            </a:r>
            <a:r>
              <a:rPr lang="en-US" i="1" dirty="0" err="1" smtClean="0">
                <a:cs typeface="Tahoma" pitchFamily="34" charset="0"/>
              </a:rPr>
              <a:t>Procavia</a:t>
            </a:r>
            <a:r>
              <a:rPr lang="en-US" i="1" dirty="0" smtClean="0">
                <a:cs typeface="Tahoma" pitchFamily="34" charset="0"/>
              </a:rPr>
              <a:t> </a:t>
            </a:r>
            <a:r>
              <a:rPr lang="en-US" i="1" dirty="0" err="1" smtClean="0">
                <a:cs typeface="Tahoma" pitchFamily="34" charset="0"/>
              </a:rPr>
              <a:t>habessinica</a:t>
            </a:r>
            <a:r>
              <a:rPr lang="en-US" dirty="0" smtClean="0">
                <a:cs typeface="Tahoma" pitchFamily="34" charset="0"/>
              </a:rPr>
              <a:t>) &amp; </a:t>
            </a:r>
            <a:r>
              <a:rPr lang="en-US" b="1" dirty="0" smtClean="0">
                <a:cs typeface="Tahoma" pitchFamily="34" charset="0"/>
              </a:rPr>
              <a:t>tree</a:t>
            </a:r>
            <a:r>
              <a:rPr lang="en-US" dirty="0" smtClean="0">
                <a:cs typeface="Tahoma" pitchFamily="34" charset="0"/>
              </a:rPr>
              <a:t> (</a:t>
            </a:r>
            <a:r>
              <a:rPr lang="en-US" i="1" dirty="0" err="1" smtClean="0">
                <a:cs typeface="Tahoma" pitchFamily="34" charset="0"/>
              </a:rPr>
              <a:t>Heterhyrax</a:t>
            </a:r>
            <a:r>
              <a:rPr lang="en-US" i="1" dirty="0" smtClean="0">
                <a:cs typeface="Tahoma" pitchFamily="34" charset="0"/>
              </a:rPr>
              <a:t> </a:t>
            </a:r>
            <a:r>
              <a:rPr lang="en-US" i="1" dirty="0" err="1" smtClean="0">
                <a:cs typeface="Tahoma" pitchFamily="34" charset="0"/>
              </a:rPr>
              <a:t>brucei</a:t>
            </a:r>
            <a:r>
              <a:rPr lang="en-US" dirty="0" smtClean="0">
                <a:cs typeface="Tahoma" pitchFamily="34" charset="0"/>
              </a:rPr>
              <a:t> ) </a:t>
            </a:r>
            <a:r>
              <a:rPr lang="en-US" b="1" dirty="0" smtClean="0">
                <a:cs typeface="Tahoma" pitchFamily="34" charset="0"/>
              </a:rPr>
              <a:t>hyraxes</a:t>
            </a:r>
            <a:r>
              <a:rPr lang="en-US" dirty="0" smtClean="0">
                <a:cs typeface="Tahoma" pitchFamily="34" charset="0"/>
              </a:rPr>
              <a:t> serving as reservoir host for </a:t>
            </a:r>
            <a:r>
              <a:rPr lang="en-US" i="1" dirty="0" smtClean="0">
                <a:cs typeface="Tahoma" pitchFamily="34" charset="0"/>
              </a:rPr>
              <a:t>L</a:t>
            </a:r>
            <a:r>
              <a:rPr lang="en-US" dirty="0" smtClean="0">
                <a:cs typeface="Tahoma" pitchFamily="34" charset="0"/>
              </a:rPr>
              <a:t>. </a:t>
            </a:r>
            <a:r>
              <a:rPr lang="en-US" i="1" dirty="0" err="1" smtClean="0">
                <a:cs typeface="Tahoma" pitchFamily="34" charset="0"/>
              </a:rPr>
              <a:t>aethiopica</a:t>
            </a:r>
            <a:r>
              <a:rPr lang="en-US" dirty="0" smtClean="0">
                <a:cs typeface="Tahoma" pitchFamily="34" charset="0"/>
              </a:rPr>
              <a:t> </a:t>
            </a:r>
          </a:p>
          <a:p>
            <a:pPr marL="914400" lvl="2" indent="0">
              <a:lnSpc>
                <a:spcPct val="150000"/>
              </a:lnSpc>
              <a:buFontTx/>
              <a:buNone/>
              <a:defRPr/>
            </a:pPr>
            <a:endParaRPr lang="en-US" dirty="0" smtClean="0">
              <a:cs typeface="Tahoma" pitchFamily="34" charset="0"/>
            </a:endParaRPr>
          </a:p>
          <a:p>
            <a:pPr lvl="2">
              <a:lnSpc>
                <a:spcPct val="150000"/>
              </a:lnSpc>
              <a:buFont typeface="Wingdings" pitchFamily="2" charset="2"/>
              <a:buNone/>
              <a:defRPr/>
            </a:pPr>
            <a:r>
              <a:rPr lang="en-US" dirty="0" smtClean="0">
                <a:cs typeface="Tahoma" pitchFamily="34" charset="0"/>
              </a:rPr>
              <a:t>   </a:t>
            </a:r>
          </a:p>
          <a:p>
            <a:pPr>
              <a:defRPr/>
            </a:pPr>
            <a:endParaRPr lang="en-US" sz="2400" dirty="0" smtClean="0">
              <a:cs typeface="Tahoma" pitchFamily="34" charset="0"/>
            </a:endParaRPr>
          </a:p>
          <a:p>
            <a:pPr>
              <a:defRPr/>
            </a:pPr>
            <a:endParaRPr lang="en-US" sz="2400" dirty="0">
              <a:cs typeface="Tahoma" pitchFamily="34" charset="0"/>
            </a:endParaRPr>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82</a:t>
            </a:fld>
            <a:endParaRPr lang="en-US">
              <a:solidFill>
                <a:srgbClr val="000000"/>
              </a:solidFill>
            </a:endParaRPr>
          </a:p>
        </p:txBody>
      </p:sp>
    </p:spTree>
    <p:extLst>
      <p:ext uri="{BB962C8B-B14F-4D97-AF65-F5344CB8AC3E}">
        <p14:creationId xmlns:p14="http://schemas.microsoft.com/office/powerpoint/2010/main" val="29033701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457200"/>
            <a:ext cx="7772400" cy="685800"/>
          </a:xfrm>
        </p:spPr>
        <p:txBody>
          <a:bodyPr>
            <a:noAutofit/>
          </a:bodyPr>
          <a:lstStyle/>
          <a:p>
            <a:pPr>
              <a:defRPr/>
            </a:pPr>
            <a:r>
              <a:rPr lang="en-US" sz="3200" b="1" dirty="0" smtClean="0">
                <a:latin typeface="Calibri" panose="020F0502020204030204" pitchFamily="34" charset="0"/>
              </a:rPr>
              <a:t> </a:t>
            </a:r>
            <a:br>
              <a:rPr lang="en-US" sz="3200" b="1" dirty="0" smtClean="0">
                <a:latin typeface="Calibri" panose="020F0502020204030204" pitchFamily="34" charset="0"/>
              </a:rPr>
            </a:br>
            <a:r>
              <a:rPr lang="en-US" sz="3200" b="1" dirty="0" smtClean="0">
                <a:latin typeface="Calibri" panose="020F0502020204030204" pitchFamily="34" charset="0"/>
              </a:rPr>
              <a:t>Habitat &amp; morphology </a:t>
            </a:r>
            <a:endParaRPr lang="en-US" sz="3200" b="1" dirty="0" smtClean="0">
              <a:latin typeface="Calibri" panose="020F0502020204030204" pitchFamily="34" charset="0"/>
              <a:cs typeface="Tahoma" pitchFamily="34" charset="0"/>
            </a:endParaRPr>
          </a:p>
        </p:txBody>
      </p:sp>
      <p:sp>
        <p:nvSpPr>
          <p:cNvPr id="231427" name="Rectangle 3"/>
          <p:cNvSpPr>
            <a:spLocks noGrp="1" noChangeArrowheads="1"/>
          </p:cNvSpPr>
          <p:nvPr>
            <p:ph type="body" sz="half" idx="1"/>
          </p:nvPr>
        </p:nvSpPr>
        <p:spPr>
          <a:xfrm>
            <a:off x="685800" y="1981200"/>
            <a:ext cx="3814763" cy="4114800"/>
          </a:xfrm>
        </p:spPr>
        <p:txBody>
          <a:bodyPr/>
          <a:lstStyle/>
          <a:p>
            <a:pPr>
              <a:buFontTx/>
              <a:buNone/>
            </a:pPr>
            <a:r>
              <a:rPr lang="en-US" sz="2400" dirty="0" smtClean="0"/>
              <a:t> </a:t>
            </a:r>
          </a:p>
        </p:txBody>
      </p:sp>
      <p:pic>
        <p:nvPicPr>
          <p:cNvPr id="231428" name="Picture 8" descr="promas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3400" y="4275138"/>
            <a:ext cx="2971800" cy="2582862"/>
          </a:xfrm>
        </p:spPr>
      </p:pic>
      <p:sp>
        <p:nvSpPr>
          <p:cNvPr id="231430" name="Text Box 4"/>
          <p:cNvSpPr txBox="1">
            <a:spLocks noChangeArrowheads="1"/>
          </p:cNvSpPr>
          <p:nvPr/>
        </p:nvSpPr>
        <p:spPr bwMode="auto">
          <a:xfrm>
            <a:off x="4724400" y="1600200"/>
            <a:ext cx="411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endParaRPr lang="en-US">
              <a:solidFill>
                <a:srgbClr val="000000"/>
              </a:solidFill>
              <a:latin typeface="Verdana" panose="020B0604030504040204" pitchFamily="34" charset="0"/>
            </a:endParaRPr>
          </a:p>
        </p:txBody>
      </p:sp>
      <p:sp>
        <p:nvSpPr>
          <p:cNvPr id="231431" name="Text Box 5"/>
          <p:cNvSpPr txBox="1">
            <a:spLocks noChangeArrowheads="1"/>
          </p:cNvSpPr>
          <p:nvPr/>
        </p:nvSpPr>
        <p:spPr bwMode="auto">
          <a:xfrm>
            <a:off x="4572000" y="1600200"/>
            <a:ext cx="4191000"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endParaRPr lang="en-US">
              <a:solidFill>
                <a:srgbClr val="000000"/>
              </a:solidFill>
              <a:latin typeface="Verdana" panose="020B0604030504040204" pitchFamily="34" charset="0"/>
            </a:endParaRPr>
          </a:p>
          <a:p>
            <a:pPr eaLnBrk="0" fontAlgn="base" hangingPunct="0">
              <a:spcBef>
                <a:spcPct val="50000"/>
              </a:spcBef>
              <a:spcAft>
                <a:spcPct val="0"/>
              </a:spcAft>
            </a:pPr>
            <a:endParaRPr lang="en-US">
              <a:solidFill>
                <a:srgbClr val="000000"/>
              </a:solidFill>
              <a:latin typeface="Verdana" panose="020B0604030504040204" pitchFamily="34" charset="0"/>
            </a:endParaRPr>
          </a:p>
          <a:p>
            <a:pPr eaLnBrk="0" fontAlgn="base" hangingPunct="0">
              <a:spcBef>
                <a:spcPct val="50000"/>
              </a:spcBef>
              <a:spcAft>
                <a:spcPct val="0"/>
              </a:spcAft>
            </a:pPr>
            <a:endParaRPr lang="en-US">
              <a:solidFill>
                <a:srgbClr val="000000"/>
              </a:solidFill>
              <a:latin typeface="Verdana" panose="020B0604030504040204" pitchFamily="34" charset="0"/>
            </a:endParaRPr>
          </a:p>
          <a:p>
            <a:pPr eaLnBrk="0" fontAlgn="base" hangingPunct="0">
              <a:spcBef>
                <a:spcPct val="50000"/>
              </a:spcBef>
              <a:spcAft>
                <a:spcPct val="0"/>
              </a:spcAft>
            </a:pPr>
            <a:endParaRPr lang="en-US">
              <a:solidFill>
                <a:srgbClr val="000000"/>
              </a:solidFill>
              <a:latin typeface="Verdana" panose="020B0604030504040204" pitchFamily="34" charset="0"/>
            </a:endParaRPr>
          </a:p>
          <a:p>
            <a:pPr eaLnBrk="0" fontAlgn="base" hangingPunct="0">
              <a:spcBef>
                <a:spcPct val="50000"/>
              </a:spcBef>
              <a:spcAft>
                <a:spcPct val="0"/>
              </a:spcAft>
            </a:pPr>
            <a:endParaRPr lang="en-US">
              <a:solidFill>
                <a:srgbClr val="000000"/>
              </a:solidFill>
              <a:latin typeface="Verdana" panose="020B0604030504040204" pitchFamily="34" charset="0"/>
            </a:endParaRPr>
          </a:p>
          <a:p>
            <a:pPr eaLnBrk="0" fontAlgn="base" hangingPunct="0">
              <a:spcBef>
                <a:spcPct val="50000"/>
              </a:spcBef>
              <a:spcAft>
                <a:spcPct val="0"/>
              </a:spcAft>
            </a:pPr>
            <a:endParaRPr lang="en-US">
              <a:solidFill>
                <a:srgbClr val="000000"/>
              </a:solidFill>
              <a:latin typeface="Verdana" panose="020B0604030504040204" pitchFamily="34" charset="0"/>
            </a:endParaRPr>
          </a:p>
          <a:p>
            <a:pPr eaLnBrk="0" fontAlgn="base" hangingPunct="0">
              <a:spcBef>
                <a:spcPct val="50000"/>
              </a:spcBef>
              <a:spcAft>
                <a:spcPct val="0"/>
              </a:spcAft>
            </a:pPr>
            <a:endParaRPr lang="en-US">
              <a:solidFill>
                <a:srgbClr val="000000"/>
              </a:solidFill>
              <a:latin typeface="Verdana" panose="020B0604030504040204" pitchFamily="34" charset="0"/>
            </a:endParaRPr>
          </a:p>
          <a:p>
            <a:pPr eaLnBrk="0" fontAlgn="base" hangingPunct="0">
              <a:spcBef>
                <a:spcPct val="50000"/>
              </a:spcBef>
              <a:spcAft>
                <a:spcPct val="0"/>
              </a:spcAft>
            </a:pPr>
            <a:endParaRPr lang="en-US">
              <a:solidFill>
                <a:srgbClr val="000000"/>
              </a:solidFill>
              <a:latin typeface="Verdana" panose="020B0604030504040204" pitchFamily="34" charset="0"/>
            </a:endParaRPr>
          </a:p>
          <a:p>
            <a:pPr eaLnBrk="0" fontAlgn="base" hangingPunct="0">
              <a:spcBef>
                <a:spcPct val="50000"/>
              </a:spcBef>
              <a:spcAft>
                <a:spcPct val="0"/>
              </a:spcAft>
            </a:pPr>
            <a:endParaRPr lang="en-US">
              <a:solidFill>
                <a:srgbClr val="000000"/>
              </a:solidFill>
              <a:latin typeface="Verdana" panose="020B0604030504040204" pitchFamily="34" charset="0"/>
            </a:endParaRPr>
          </a:p>
          <a:p>
            <a:pPr eaLnBrk="0" fontAlgn="base" hangingPunct="0">
              <a:spcBef>
                <a:spcPct val="50000"/>
              </a:spcBef>
              <a:spcAft>
                <a:spcPct val="0"/>
              </a:spcAft>
            </a:pPr>
            <a:endParaRPr lang="en-US">
              <a:solidFill>
                <a:srgbClr val="000000"/>
              </a:solidFill>
              <a:latin typeface="Verdana" panose="020B0604030504040204" pitchFamily="34" charset="0"/>
            </a:endParaRPr>
          </a:p>
        </p:txBody>
      </p:sp>
      <p:sp>
        <p:nvSpPr>
          <p:cNvPr id="31750" name="Text Box 6"/>
          <p:cNvSpPr txBox="1">
            <a:spLocks noChangeArrowheads="1"/>
          </p:cNvSpPr>
          <p:nvPr/>
        </p:nvSpPr>
        <p:spPr bwMode="auto">
          <a:xfrm>
            <a:off x="244475" y="1371600"/>
            <a:ext cx="4479925" cy="3231654"/>
          </a:xfrm>
          <a:prstGeom prst="rect">
            <a:avLst/>
          </a:prstGeom>
          <a:noFill/>
          <a:ln w="9525">
            <a:noFill/>
            <a:miter lim="800000"/>
            <a:headEnd/>
            <a:tailEnd/>
          </a:ln>
        </p:spPr>
        <p:txBody>
          <a:bodyPr>
            <a:spAutoFit/>
          </a:bodyPr>
          <a:lstStyle/>
          <a:p>
            <a:pPr eaLnBrk="0" fontAlgn="base" hangingPunct="0">
              <a:spcBef>
                <a:spcPct val="50000"/>
              </a:spcBef>
              <a:spcAft>
                <a:spcPct val="0"/>
              </a:spcAft>
              <a:defRPr/>
            </a:pPr>
            <a:r>
              <a:rPr lang="en-US" sz="2400" b="1" dirty="0" err="1">
                <a:solidFill>
                  <a:srgbClr val="000000">
                    <a:lumMod val="95000"/>
                    <a:lumOff val="5000"/>
                  </a:srgbClr>
                </a:solidFill>
                <a:latin typeface="Calibri" panose="020F0502020204030204" pitchFamily="34" charset="0"/>
                <a:cs typeface="Tahoma" pitchFamily="34" charset="0"/>
              </a:rPr>
              <a:t>Promastigote</a:t>
            </a:r>
            <a:endParaRPr lang="en-US" sz="2400" b="1" dirty="0">
              <a:solidFill>
                <a:srgbClr val="000000">
                  <a:lumMod val="95000"/>
                  <a:lumOff val="5000"/>
                </a:srgbClr>
              </a:solidFill>
              <a:latin typeface="Calibri" panose="020F0502020204030204" pitchFamily="34" charset="0"/>
              <a:cs typeface="Tahoma" pitchFamily="34" charset="0"/>
            </a:endParaRPr>
          </a:p>
          <a:p>
            <a:pPr marL="342900" indent="-342900" eaLnBrk="0" fontAlgn="base" hangingPunct="0">
              <a:spcBef>
                <a:spcPct val="50000"/>
              </a:spcBef>
              <a:spcAft>
                <a:spcPct val="0"/>
              </a:spcAft>
              <a:buFont typeface="Wingdings" panose="05000000000000000000" pitchFamily="2" charset="2"/>
              <a:buChar char="ü"/>
              <a:defRPr/>
            </a:pPr>
            <a:r>
              <a:rPr lang="en-US" sz="2400" dirty="0">
                <a:solidFill>
                  <a:srgbClr val="000000"/>
                </a:solidFill>
                <a:latin typeface="Calibri" panose="020F0502020204030204" pitchFamily="34" charset="0"/>
                <a:cs typeface="Tahoma" pitchFamily="34" charset="0"/>
              </a:rPr>
              <a:t>Elongated</a:t>
            </a:r>
            <a:r>
              <a:rPr lang="en-US" sz="2400" dirty="0">
                <a:solidFill>
                  <a:srgbClr val="000000"/>
                </a:solidFill>
                <a:latin typeface="Calibri" panose="020F0502020204030204" pitchFamily="34" charset="0"/>
                <a:cs typeface="Tahoma" pitchFamily="34" charset="0"/>
              </a:rPr>
              <a:t>, with flagella </a:t>
            </a:r>
            <a:br>
              <a:rPr lang="en-US" sz="2400" dirty="0">
                <a:solidFill>
                  <a:srgbClr val="000000"/>
                </a:solidFill>
                <a:latin typeface="Calibri" panose="020F0502020204030204" pitchFamily="34" charset="0"/>
                <a:cs typeface="Tahoma" pitchFamily="34" charset="0"/>
              </a:rPr>
            </a:br>
            <a:r>
              <a:rPr lang="en-US" sz="2400" dirty="0">
                <a:solidFill>
                  <a:srgbClr val="000000"/>
                </a:solidFill>
                <a:latin typeface="Calibri" panose="020F0502020204030204" pitchFamily="34" charset="0"/>
                <a:cs typeface="Tahoma" pitchFamily="34" charset="0"/>
              </a:rPr>
              <a:t>   (10-20 µm long)</a:t>
            </a:r>
          </a:p>
          <a:p>
            <a:pPr marL="342900" indent="-342900" eaLnBrk="0" fontAlgn="base" hangingPunct="0">
              <a:spcBef>
                <a:spcPct val="50000"/>
              </a:spcBef>
              <a:spcAft>
                <a:spcPct val="0"/>
              </a:spcAft>
              <a:buFont typeface="Wingdings" panose="05000000000000000000" pitchFamily="2" charset="2"/>
              <a:buChar char="ü"/>
              <a:defRPr/>
            </a:pPr>
            <a:r>
              <a:rPr lang="en-US" sz="2400" dirty="0">
                <a:solidFill>
                  <a:srgbClr val="000000"/>
                </a:solidFill>
                <a:latin typeface="Calibri" panose="020F0502020204030204" pitchFamily="34" charset="0"/>
                <a:cs typeface="Tahoma" pitchFamily="34" charset="0"/>
              </a:rPr>
              <a:t>Occur </a:t>
            </a:r>
            <a:r>
              <a:rPr lang="en-US" sz="2400" dirty="0" err="1">
                <a:solidFill>
                  <a:srgbClr val="000000"/>
                </a:solidFill>
                <a:latin typeface="Calibri" panose="020F0502020204030204" pitchFamily="34" charset="0"/>
                <a:cs typeface="Tahoma" pitchFamily="34" charset="0"/>
              </a:rPr>
              <a:t>extracellularly</a:t>
            </a:r>
            <a:r>
              <a:rPr lang="en-US" sz="2400" dirty="0">
                <a:solidFill>
                  <a:srgbClr val="000000"/>
                </a:solidFill>
                <a:latin typeface="Calibri" panose="020F0502020204030204" pitchFamily="34" charset="0"/>
                <a:cs typeface="Tahoma" pitchFamily="34" charset="0"/>
              </a:rPr>
              <a:t> in the     </a:t>
            </a:r>
            <a:r>
              <a:rPr lang="en-US" sz="2400" dirty="0">
                <a:solidFill>
                  <a:srgbClr val="000000"/>
                </a:solidFill>
                <a:latin typeface="Calibri" panose="020F0502020204030204" pitchFamily="34" charset="0"/>
                <a:cs typeface="Tahoma" pitchFamily="34" charset="0"/>
              </a:rPr>
              <a:t>insect </a:t>
            </a:r>
            <a:r>
              <a:rPr lang="en-US" sz="2400" dirty="0" err="1">
                <a:solidFill>
                  <a:srgbClr val="000000"/>
                </a:solidFill>
                <a:latin typeface="Calibri" panose="020F0502020204030204" pitchFamily="34" charset="0"/>
                <a:cs typeface="Tahoma" pitchFamily="34" charset="0"/>
              </a:rPr>
              <a:t>midgut</a:t>
            </a:r>
            <a:r>
              <a:rPr lang="en-US" sz="2400" dirty="0">
                <a:solidFill>
                  <a:srgbClr val="000000"/>
                </a:solidFill>
                <a:latin typeface="Calibri" panose="020F0502020204030204" pitchFamily="34" charset="0"/>
                <a:cs typeface="Tahoma" pitchFamily="34" charset="0"/>
              </a:rPr>
              <a:t> &amp; in artificial culture </a:t>
            </a:r>
          </a:p>
          <a:p>
            <a:pPr marL="342900" indent="-342900" eaLnBrk="0" fontAlgn="base" hangingPunct="0">
              <a:spcBef>
                <a:spcPct val="50000"/>
              </a:spcBef>
              <a:spcAft>
                <a:spcPct val="0"/>
              </a:spcAft>
              <a:buFont typeface="Wingdings" panose="05000000000000000000" pitchFamily="2" charset="2"/>
              <a:buChar char="ü"/>
              <a:defRPr/>
            </a:pPr>
            <a:r>
              <a:rPr lang="en-US" sz="2400" dirty="0">
                <a:solidFill>
                  <a:srgbClr val="000000"/>
                </a:solidFill>
                <a:latin typeface="Calibri" panose="020F0502020204030204" pitchFamily="34" charset="0"/>
                <a:cs typeface="Tahoma" pitchFamily="34" charset="0"/>
              </a:rPr>
              <a:t>Motile</a:t>
            </a:r>
            <a:endParaRPr lang="en-US" sz="2400" dirty="0">
              <a:solidFill>
                <a:srgbClr val="000000"/>
              </a:solidFill>
              <a:latin typeface="Calibri" panose="020F0502020204030204" pitchFamily="34" charset="0"/>
              <a:cs typeface="Tahoma" pitchFamily="34" charset="0"/>
            </a:endParaRPr>
          </a:p>
        </p:txBody>
      </p:sp>
      <p:sp>
        <p:nvSpPr>
          <p:cNvPr id="31751" name="Text Box 7"/>
          <p:cNvSpPr txBox="1">
            <a:spLocks noChangeArrowheads="1"/>
          </p:cNvSpPr>
          <p:nvPr/>
        </p:nvSpPr>
        <p:spPr bwMode="auto">
          <a:xfrm>
            <a:off x="4876800" y="1371600"/>
            <a:ext cx="4038600" cy="2492990"/>
          </a:xfrm>
          <a:prstGeom prst="rect">
            <a:avLst/>
          </a:prstGeom>
          <a:noFill/>
          <a:ln w="9525">
            <a:noFill/>
            <a:miter lim="800000"/>
            <a:headEnd/>
            <a:tailEnd/>
          </a:ln>
        </p:spPr>
        <p:txBody>
          <a:bodyPr>
            <a:spAutoFit/>
          </a:bodyPr>
          <a:lstStyle/>
          <a:p>
            <a:pPr eaLnBrk="0" fontAlgn="base" hangingPunct="0">
              <a:spcBef>
                <a:spcPct val="50000"/>
              </a:spcBef>
              <a:spcAft>
                <a:spcPct val="0"/>
              </a:spcAft>
              <a:defRPr/>
            </a:pPr>
            <a:r>
              <a:rPr lang="en-US" sz="2400" b="1" dirty="0" err="1">
                <a:solidFill>
                  <a:srgbClr val="000000">
                    <a:lumMod val="95000"/>
                    <a:lumOff val="5000"/>
                  </a:srgbClr>
                </a:solidFill>
                <a:latin typeface="Calibri" panose="020F0502020204030204" pitchFamily="34" charset="0"/>
                <a:cs typeface="Tahoma" pitchFamily="34" charset="0"/>
              </a:rPr>
              <a:t>Amastigote</a:t>
            </a:r>
            <a:endParaRPr lang="en-US" sz="2400" b="1" dirty="0">
              <a:solidFill>
                <a:srgbClr val="000000">
                  <a:lumMod val="95000"/>
                  <a:lumOff val="5000"/>
                </a:srgbClr>
              </a:solidFill>
              <a:latin typeface="Calibri" panose="020F0502020204030204" pitchFamily="34" charset="0"/>
              <a:cs typeface="Tahoma" pitchFamily="34" charset="0"/>
            </a:endParaRPr>
          </a:p>
          <a:p>
            <a:pPr marL="342900" indent="-342900" eaLnBrk="0" fontAlgn="base" hangingPunct="0">
              <a:spcBef>
                <a:spcPct val="50000"/>
              </a:spcBef>
              <a:spcAft>
                <a:spcPct val="0"/>
              </a:spcAft>
              <a:buFont typeface="Wingdings" panose="05000000000000000000" pitchFamily="2" charset="2"/>
              <a:buChar char="ü"/>
              <a:defRPr/>
            </a:pPr>
            <a:r>
              <a:rPr lang="en-US" sz="2400" dirty="0">
                <a:solidFill>
                  <a:srgbClr val="000000">
                    <a:lumMod val="95000"/>
                    <a:lumOff val="5000"/>
                  </a:srgbClr>
                </a:solidFill>
                <a:latin typeface="Calibri" panose="020F0502020204030204" pitchFamily="34" charset="0"/>
                <a:cs typeface="Tahoma" pitchFamily="34" charset="0"/>
              </a:rPr>
              <a:t>Round </a:t>
            </a:r>
            <a:r>
              <a:rPr lang="en-US" sz="2400" dirty="0">
                <a:solidFill>
                  <a:srgbClr val="000000">
                    <a:lumMod val="95000"/>
                    <a:lumOff val="5000"/>
                  </a:srgbClr>
                </a:solidFill>
                <a:latin typeface="Calibri" panose="020F0502020204030204" pitchFamily="34" charset="0"/>
                <a:cs typeface="Tahoma" pitchFamily="34" charset="0"/>
              </a:rPr>
              <a:t>(3-7 µm diameter</a:t>
            </a:r>
            <a:r>
              <a:rPr lang="en-US" sz="2400" dirty="0">
                <a:solidFill>
                  <a:srgbClr val="000000"/>
                </a:solidFill>
                <a:latin typeface="Calibri" panose="020F0502020204030204" pitchFamily="34" charset="0"/>
                <a:cs typeface="Tahoma" pitchFamily="34" charset="0"/>
              </a:rPr>
              <a:t>)</a:t>
            </a:r>
          </a:p>
          <a:p>
            <a:pPr marL="342900" indent="-342900" eaLnBrk="0" fontAlgn="base" hangingPunct="0">
              <a:spcBef>
                <a:spcPct val="50000"/>
              </a:spcBef>
              <a:spcAft>
                <a:spcPct val="0"/>
              </a:spcAft>
              <a:buFont typeface="Wingdings" panose="05000000000000000000" pitchFamily="2" charset="2"/>
              <a:buChar char="ü"/>
              <a:defRPr/>
            </a:pPr>
            <a:r>
              <a:rPr lang="en-US" sz="2400" dirty="0">
                <a:solidFill>
                  <a:srgbClr val="000000"/>
                </a:solidFill>
                <a:latin typeface="Calibri" panose="020F0502020204030204" pitchFamily="34" charset="0"/>
                <a:cs typeface="Tahoma" pitchFamily="34" charset="0"/>
              </a:rPr>
              <a:t>Occurs </a:t>
            </a:r>
            <a:r>
              <a:rPr lang="en-US" sz="2400" dirty="0">
                <a:solidFill>
                  <a:srgbClr val="000000"/>
                </a:solidFill>
                <a:latin typeface="Calibri" panose="020F0502020204030204" pitchFamily="34" charset="0"/>
                <a:cs typeface="Tahoma" pitchFamily="34" charset="0"/>
              </a:rPr>
              <a:t>intracellularly,  in  mammalian </a:t>
            </a:r>
          </a:p>
          <a:p>
            <a:pPr marL="342900" indent="-342900" eaLnBrk="0" fontAlgn="base" hangingPunct="0">
              <a:spcBef>
                <a:spcPct val="50000"/>
              </a:spcBef>
              <a:spcAft>
                <a:spcPct val="0"/>
              </a:spcAft>
              <a:buFont typeface="Wingdings" panose="05000000000000000000" pitchFamily="2" charset="2"/>
              <a:buChar char="ü"/>
              <a:defRPr/>
            </a:pPr>
            <a:r>
              <a:rPr lang="en-US" sz="2400" dirty="0">
                <a:solidFill>
                  <a:srgbClr val="000000"/>
                </a:solidFill>
                <a:latin typeface="Calibri" panose="020F0502020204030204" pitchFamily="34" charset="0"/>
                <a:cs typeface="Tahoma" pitchFamily="34" charset="0"/>
              </a:rPr>
              <a:t>Non-motile</a:t>
            </a:r>
            <a:endParaRPr lang="en-US" sz="2400" dirty="0">
              <a:solidFill>
                <a:srgbClr val="000000"/>
              </a:solidFill>
              <a:latin typeface="Calibri" panose="020F0502020204030204" pitchFamily="34" charset="0"/>
              <a:cs typeface="Tahoma" pitchFamily="34" charset="0"/>
            </a:endParaRPr>
          </a:p>
        </p:txBody>
      </p:sp>
      <p:pic>
        <p:nvPicPr>
          <p:cNvPr id="231434" name="Picture 2" descr="masoud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114800"/>
            <a:ext cx="3429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D391299-4315-411F-9FD2-BAC6F1A52CA6}" type="slidenum">
              <a:rPr lang="en-US" smtClean="0">
                <a:solidFill>
                  <a:srgbClr val="000000"/>
                </a:solidFill>
              </a:rPr>
              <a:pPr/>
              <a:t>83</a:t>
            </a:fld>
            <a:endParaRPr lang="en-US">
              <a:solidFill>
                <a:srgbClr val="000000"/>
              </a:solidFill>
            </a:endParaRPr>
          </a:p>
        </p:txBody>
      </p:sp>
    </p:spTree>
    <p:extLst>
      <p:ext uri="{BB962C8B-B14F-4D97-AF65-F5344CB8AC3E}">
        <p14:creationId xmlns:p14="http://schemas.microsoft.com/office/powerpoint/2010/main" val="38756638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533400"/>
            <a:ext cx="7772400" cy="533400"/>
          </a:xfrm>
        </p:spPr>
        <p:txBody>
          <a:bodyPr/>
          <a:lstStyle/>
          <a:p>
            <a:pPr>
              <a:defRPr/>
            </a:pPr>
            <a:r>
              <a:rPr lang="en-US" sz="2800" dirty="0" smtClean="0">
                <a:latin typeface="+mn-lt"/>
                <a:cs typeface="Tahoma" pitchFamily="34" charset="0"/>
              </a:rPr>
              <a:t>Transmission and life cycle </a:t>
            </a:r>
          </a:p>
        </p:txBody>
      </p:sp>
      <p:sp>
        <p:nvSpPr>
          <p:cNvPr id="291843" name="Rectangle 3"/>
          <p:cNvSpPr>
            <a:spLocks noGrp="1" noChangeArrowheads="1"/>
          </p:cNvSpPr>
          <p:nvPr>
            <p:ph sz="half" idx="1"/>
          </p:nvPr>
        </p:nvSpPr>
        <p:spPr>
          <a:xfrm>
            <a:off x="0" y="1295400"/>
            <a:ext cx="6248400" cy="5562600"/>
          </a:xfrm>
        </p:spPr>
        <p:txBody>
          <a:bodyPr/>
          <a:lstStyle/>
          <a:p>
            <a:pPr>
              <a:buFont typeface="Wingdings" panose="05000000000000000000" pitchFamily="2" charset="2"/>
              <a:buChar char="v"/>
              <a:defRPr/>
            </a:pPr>
            <a:r>
              <a:rPr lang="en-US" sz="2400" b="1" dirty="0">
                <a:solidFill>
                  <a:schemeClr val="tx1">
                    <a:lumMod val="95000"/>
                    <a:lumOff val="5000"/>
                  </a:schemeClr>
                </a:solidFill>
                <a:cs typeface="Tahoma" pitchFamily="34" charset="0"/>
              </a:rPr>
              <a:t>Common</a:t>
            </a:r>
            <a:r>
              <a:rPr lang="en-US" sz="2400" dirty="0">
                <a:solidFill>
                  <a:schemeClr val="tx1">
                    <a:lumMod val="95000"/>
                    <a:lumOff val="5000"/>
                  </a:schemeClr>
                </a:solidFill>
                <a:cs typeface="Tahoma" pitchFamily="34" charset="0"/>
              </a:rPr>
              <a:t> mode of </a:t>
            </a:r>
            <a:r>
              <a:rPr lang="en-US" sz="2400" dirty="0" smtClean="0">
                <a:solidFill>
                  <a:schemeClr val="tx1">
                    <a:lumMod val="95000"/>
                    <a:lumOff val="5000"/>
                  </a:schemeClr>
                </a:solidFill>
                <a:cs typeface="Tahoma" pitchFamily="34" charset="0"/>
              </a:rPr>
              <a:t>transmission.</a:t>
            </a:r>
          </a:p>
          <a:p>
            <a:pPr lvl="1">
              <a:buFont typeface="Wingdings" panose="05000000000000000000" pitchFamily="2" charset="2"/>
              <a:buChar char="Ø"/>
              <a:defRPr/>
            </a:pPr>
            <a:r>
              <a:rPr lang="en-US" dirty="0" smtClean="0">
                <a:solidFill>
                  <a:schemeClr val="tx1">
                    <a:lumMod val="95000"/>
                    <a:lumOff val="5000"/>
                  </a:schemeClr>
                </a:solidFill>
                <a:cs typeface="Tahoma" pitchFamily="34" charset="0"/>
              </a:rPr>
              <a:t>Bite </a:t>
            </a:r>
            <a:r>
              <a:rPr lang="en-US" dirty="0">
                <a:solidFill>
                  <a:schemeClr val="tx1">
                    <a:lumMod val="95000"/>
                    <a:lumOff val="5000"/>
                  </a:schemeClr>
                </a:solidFill>
                <a:cs typeface="Tahoma" pitchFamily="34" charset="0"/>
              </a:rPr>
              <a:t>of </a:t>
            </a:r>
            <a:r>
              <a:rPr lang="en-US" dirty="0" smtClean="0">
                <a:solidFill>
                  <a:schemeClr val="tx1">
                    <a:lumMod val="95000"/>
                    <a:lumOff val="5000"/>
                  </a:schemeClr>
                </a:solidFill>
                <a:cs typeface="Tahoma" pitchFamily="34" charset="0"/>
              </a:rPr>
              <a:t>infected </a:t>
            </a:r>
            <a:r>
              <a:rPr lang="en-US" dirty="0" smtClean="0"/>
              <a:t>female </a:t>
            </a:r>
            <a:r>
              <a:rPr lang="en-US" dirty="0" err="1" smtClean="0">
                <a:solidFill>
                  <a:schemeClr val="tx1">
                    <a:lumMod val="95000"/>
                    <a:lumOff val="5000"/>
                  </a:schemeClr>
                </a:solidFill>
                <a:cs typeface="Tahoma" pitchFamily="34" charset="0"/>
              </a:rPr>
              <a:t>sandfly</a:t>
            </a:r>
            <a:endParaRPr lang="en-US" dirty="0">
              <a:solidFill>
                <a:schemeClr val="tx1">
                  <a:lumMod val="95000"/>
                  <a:lumOff val="5000"/>
                </a:schemeClr>
              </a:solidFill>
              <a:cs typeface="Tahoma" pitchFamily="34" charset="0"/>
            </a:endParaRPr>
          </a:p>
          <a:p>
            <a:pPr lvl="2">
              <a:buFont typeface="Wingdings" panose="05000000000000000000" pitchFamily="2" charset="2"/>
              <a:buChar char="ü"/>
              <a:defRPr/>
            </a:pPr>
            <a:r>
              <a:rPr lang="en-US" sz="2400" dirty="0" smtClean="0">
                <a:solidFill>
                  <a:schemeClr val="tx1">
                    <a:lumMod val="95000"/>
                    <a:lumOff val="5000"/>
                  </a:schemeClr>
                </a:solidFill>
                <a:cs typeface="Tahoma" pitchFamily="34" charset="0"/>
              </a:rPr>
              <a:t> </a:t>
            </a:r>
            <a:r>
              <a:rPr lang="en-US" sz="2400" b="1" i="1" dirty="0" err="1">
                <a:solidFill>
                  <a:schemeClr val="tx1">
                    <a:lumMod val="95000"/>
                    <a:lumOff val="5000"/>
                  </a:schemeClr>
                </a:solidFill>
                <a:cs typeface="Tahoma" pitchFamily="34" charset="0"/>
              </a:rPr>
              <a:t>Phlebotomus</a:t>
            </a:r>
            <a:r>
              <a:rPr lang="en-US" sz="2400" i="1" dirty="0">
                <a:solidFill>
                  <a:schemeClr val="tx1">
                    <a:lumMod val="95000"/>
                    <a:lumOff val="5000"/>
                  </a:schemeClr>
                </a:solidFill>
                <a:cs typeface="Tahoma" pitchFamily="34" charset="0"/>
              </a:rPr>
              <a:t> in </a:t>
            </a:r>
            <a:r>
              <a:rPr lang="en-US" altLang="zh-CN" sz="2400" dirty="0">
                <a:solidFill>
                  <a:schemeClr val="tx1">
                    <a:lumMod val="95000"/>
                    <a:lumOff val="5000"/>
                  </a:schemeClr>
                </a:solidFill>
                <a:effectLst>
                  <a:outerShdw blurRad="38100" dist="38100" dir="2700000" algn="tl">
                    <a:srgbClr val="000000">
                      <a:alpha val="43137"/>
                    </a:srgbClr>
                  </a:outerShdw>
                </a:effectLst>
                <a:ea typeface="宋体" pitchFamily="2" charset="-122"/>
                <a:cs typeface="Tahoma" pitchFamily="34" charset="0"/>
              </a:rPr>
              <a:t>Old world</a:t>
            </a:r>
            <a:r>
              <a:rPr lang="en-US" sz="2400" dirty="0">
                <a:solidFill>
                  <a:schemeClr val="tx1">
                    <a:lumMod val="95000"/>
                    <a:lumOff val="5000"/>
                  </a:schemeClr>
                </a:solidFill>
                <a:effectLst>
                  <a:outerShdw blurRad="38100" dist="38100" dir="2700000" algn="tl">
                    <a:srgbClr val="000000">
                      <a:alpha val="43137"/>
                    </a:srgbClr>
                  </a:outerShdw>
                </a:effectLst>
                <a:cs typeface="Tahoma" pitchFamily="34" charset="0"/>
              </a:rPr>
              <a:t> </a:t>
            </a:r>
          </a:p>
          <a:p>
            <a:pPr lvl="2">
              <a:buFont typeface="Wingdings" panose="05000000000000000000" pitchFamily="2" charset="2"/>
              <a:buChar char="ü"/>
              <a:defRPr/>
            </a:pPr>
            <a:r>
              <a:rPr lang="en-US" sz="2400" b="1" i="1" dirty="0" err="1">
                <a:solidFill>
                  <a:schemeClr val="tx1">
                    <a:lumMod val="95000"/>
                    <a:lumOff val="5000"/>
                  </a:schemeClr>
                </a:solidFill>
                <a:cs typeface="Tahoma" pitchFamily="34" charset="0"/>
              </a:rPr>
              <a:t>Lutzomyia</a:t>
            </a:r>
            <a:r>
              <a:rPr lang="en-US" sz="2400" b="1" i="1" dirty="0">
                <a:solidFill>
                  <a:schemeClr val="tx1">
                    <a:lumMod val="95000"/>
                    <a:lumOff val="5000"/>
                  </a:schemeClr>
                </a:solidFill>
                <a:cs typeface="Tahoma" pitchFamily="34" charset="0"/>
              </a:rPr>
              <a:t> </a:t>
            </a:r>
            <a:r>
              <a:rPr lang="en-US" sz="2400" i="1" dirty="0">
                <a:solidFill>
                  <a:schemeClr val="tx1">
                    <a:lumMod val="95000"/>
                    <a:lumOff val="5000"/>
                  </a:schemeClr>
                </a:solidFill>
                <a:cs typeface="Tahoma" pitchFamily="34" charset="0"/>
              </a:rPr>
              <a:t>in </a:t>
            </a:r>
            <a:r>
              <a:rPr lang="en-GB" altLang="zh-CN" sz="2400" dirty="0">
                <a:solidFill>
                  <a:schemeClr val="tx1">
                    <a:lumMod val="95000"/>
                    <a:lumOff val="5000"/>
                  </a:schemeClr>
                </a:solidFill>
                <a:ea typeface="宋体" pitchFamily="2" charset="-122"/>
                <a:cs typeface="Tahoma" pitchFamily="34" charset="0"/>
              </a:rPr>
              <a:t>New world </a:t>
            </a:r>
            <a:endParaRPr lang="en-GB" altLang="zh-CN" sz="2400" dirty="0" smtClean="0">
              <a:solidFill>
                <a:schemeClr val="tx1">
                  <a:lumMod val="95000"/>
                  <a:lumOff val="5000"/>
                </a:schemeClr>
              </a:solidFill>
              <a:ea typeface="宋体" pitchFamily="2" charset="-122"/>
              <a:cs typeface="Tahoma" pitchFamily="34" charset="0"/>
            </a:endParaRPr>
          </a:p>
          <a:p>
            <a:pPr lvl="2">
              <a:buFont typeface="Wingdings" pitchFamily="2" charset="2"/>
              <a:buNone/>
              <a:defRPr/>
            </a:pPr>
            <a:endParaRPr lang="en-US" sz="2400" dirty="0">
              <a:solidFill>
                <a:schemeClr val="tx1">
                  <a:lumMod val="95000"/>
                  <a:lumOff val="5000"/>
                </a:schemeClr>
              </a:solidFill>
              <a:cs typeface="Tahoma" pitchFamily="34" charset="0"/>
            </a:endParaRPr>
          </a:p>
          <a:p>
            <a:pPr>
              <a:buFont typeface="Wingdings" panose="05000000000000000000" pitchFamily="2" charset="2"/>
              <a:buChar char="v"/>
              <a:defRPr/>
            </a:pPr>
            <a:r>
              <a:rPr lang="en-US" sz="2400" b="1" dirty="0">
                <a:solidFill>
                  <a:schemeClr val="tx1">
                    <a:lumMod val="95000"/>
                    <a:lumOff val="5000"/>
                  </a:schemeClr>
                </a:solidFill>
                <a:cs typeface="Tahoma" pitchFamily="34" charset="0"/>
              </a:rPr>
              <a:t>Uncommon</a:t>
            </a:r>
            <a:r>
              <a:rPr lang="en-US" sz="2400" dirty="0">
                <a:solidFill>
                  <a:schemeClr val="tx1">
                    <a:lumMod val="95000"/>
                    <a:lumOff val="5000"/>
                  </a:schemeClr>
                </a:solidFill>
                <a:cs typeface="Tahoma" pitchFamily="34" charset="0"/>
              </a:rPr>
              <a:t> modes of transmission:</a:t>
            </a:r>
          </a:p>
          <a:p>
            <a:pPr lvl="1">
              <a:buFont typeface="Wingdings" panose="05000000000000000000" pitchFamily="2" charset="2"/>
              <a:buChar char="ü"/>
              <a:defRPr/>
            </a:pPr>
            <a:r>
              <a:rPr lang="en-US" dirty="0">
                <a:solidFill>
                  <a:schemeClr val="tx1">
                    <a:lumMod val="95000"/>
                    <a:lumOff val="5000"/>
                  </a:schemeClr>
                </a:solidFill>
                <a:cs typeface="Tahoma" pitchFamily="34" charset="0"/>
              </a:rPr>
              <a:t>Congenital transmission,</a:t>
            </a:r>
          </a:p>
          <a:p>
            <a:pPr lvl="1">
              <a:buFont typeface="Wingdings" panose="05000000000000000000" pitchFamily="2" charset="2"/>
              <a:buChar char="ü"/>
              <a:defRPr/>
            </a:pPr>
            <a:r>
              <a:rPr lang="en-US" dirty="0">
                <a:solidFill>
                  <a:schemeClr val="tx1">
                    <a:lumMod val="95000"/>
                    <a:lumOff val="5000"/>
                  </a:schemeClr>
                </a:solidFill>
                <a:cs typeface="Tahoma" pitchFamily="34" charset="0"/>
              </a:rPr>
              <a:t>Blood transfusion,</a:t>
            </a:r>
          </a:p>
          <a:p>
            <a:pPr lvl="1">
              <a:buFont typeface="Wingdings" panose="05000000000000000000" pitchFamily="2" charset="2"/>
              <a:buChar char="ü"/>
              <a:defRPr/>
            </a:pPr>
            <a:r>
              <a:rPr lang="en-US" dirty="0">
                <a:solidFill>
                  <a:schemeClr val="tx1">
                    <a:lumMod val="95000"/>
                    <a:lumOff val="5000"/>
                  </a:schemeClr>
                </a:solidFill>
                <a:cs typeface="Tahoma" pitchFamily="34" charset="0"/>
              </a:rPr>
              <a:t>Rarely, inoculation of cultures</a:t>
            </a:r>
            <a:r>
              <a:rPr lang="en-US" dirty="0">
                <a:solidFill>
                  <a:schemeClr val="tx1">
                    <a:lumMod val="95000"/>
                    <a:lumOff val="5000"/>
                  </a:schemeClr>
                </a:solidFill>
              </a:rPr>
              <a:t>.</a:t>
            </a:r>
          </a:p>
        </p:txBody>
      </p:sp>
      <p:pic>
        <p:nvPicPr>
          <p:cNvPr id="232453" name="Picture 4" descr="sandfly1"/>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6019800" y="1828800"/>
            <a:ext cx="3124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A8387A9-2998-4802-8EB7-9FBB0D66A819}" type="slidenum">
              <a:rPr lang="en-US" smtClean="0">
                <a:solidFill>
                  <a:srgbClr val="000000"/>
                </a:solidFill>
              </a:rPr>
              <a:pPr/>
              <a:t>84</a:t>
            </a:fld>
            <a:endParaRPr lang="en-US">
              <a:solidFill>
                <a:srgbClr val="000000"/>
              </a:solidFill>
            </a:endParaRPr>
          </a:p>
        </p:txBody>
      </p:sp>
    </p:spTree>
    <p:extLst>
      <p:ext uri="{BB962C8B-B14F-4D97-AF65-F5344CB8AC3E}">
        <p14:creationId xmlns:p14="http://schemas.microsoft.com/office/powerpoint/2010/main" val="57362641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defRPr/>
            </a:pPr>
            <a:endParaRPr lang="en-US" sz="2400" dirty="0" smtClean="0">
              <a:latin typeface="+mn-lt"/>
            </a:endParaRPr>
          </a:p>
        </p:txBody>
      </p:sp>
      <p:sp>
        <p:nvSpPr>
          <p:cNvPr id="233475" name="Rectangle 3"/>
          <p:cNvSpPr>
            <a:spLocks noGrp="1" noChangeArrowheads="1"/>
          </p:cNvSpPr>
          <p:nvPr>
            <p:ph idx="1"/>
          </p:nvPr>
        </p:nvSpPr>
        <p:spPr/>
        <p:txBody>
          <a:bodyPr/>
          <a:lstStyle/>
          <a:p>
            <a:endParaRPr lang="en-US" smtClean="0"/>
          </a:p>
        </p:txBody>
      </p:sp>
      <p:pic>
        <p:nvPicPr>
          <p:cNvPr id="23347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1440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85</a:t>
            </a:fld>
            <a:endParaRPr lang="en-US">
              <a:solidFill>
                <a:srgbClr val="000000"/>
              </a:solidFill>
            </a:endParaRPr>
          </a:p>
        </p:txBody>
      </p:sp>
    </p:spTree>
    <p:extLst>
      <p:ext uri="{BB962C8B-B14F-4D97-AF65-F5344CB8AC3E}">
        <p14:creationId xmlns:p14="http://schemas.microsoft.com/office/powerpoint/2010/main" val="334797531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lIns="92075" tIns="46038" rIns="92075" bIns="46038" anchor="b"/>
          <a:lstStyle/>
          <a:p>
            <a:pPr>
              <a:defRPr/>
            </a:pPr>
            <a:r>
              <a:rPr lang="en-GB" altLang="zh-CN">
                <a:effectLst>
                  <a:outerShdw blurRad="38100" dist="38100" dir="2700000" algn="tl">
                    <a:srgbClr val="000000"/>
                  </a:outerShdw>
                </a:effectLst>
                <a:ea typeface="宋体" pitchFamily="2" charset="-122"/>
              </a:rPr>
              <a:t>Mammalian R. Hosts</a:t>
            </a:r>
          </a:p>
        </p:txBody>
      </p:sp>
      <p:sp>
        <p:nvSpPr>
          <p:cNvPr id="164867" name="Rectangle 3"/>
          <p:cNvSpPr>
            <a:spLocks noGrp="1" noChangeArrowheads="1"/>
          </p:cNvSpPr>
          <p:nvPr>
            <p:ph type="body" sz="half" idx="1"/>
          </p:nvPr>
        </p:nvSpPr>
        <p:spPr>
          <a:xfrm>
            <a:off x="1143000" y="1981200"/>
            <a:ext cx="3352800" cy="4114800"/>
          </a:xfrm>
        </p:spPr>
        <p:txBody>
          <a:bodyPr lIns="92075" tIns="46038" rIns="92075" bIns="46038"/>
          <a:lstStyle/>
          <a:p>
            <a:pPr>
              <a:defRPr/>
            </a:pPr>
            <a:r>
              <a:rPr lang="en-GB" altLang="zh-CN" b="1">
                <a:effectLst>
                  <a:outerShdw blurRad="38100" dist="38100" dir="2700000" algn="tl">
                    <a:srgbClr val="000000"/>
                  </a:outerShdw>
                </a:effectLst>
                <a:ea typeface="宋体" pitchFamily="2" charset="-122"/>
              </a:rPr>
              <a:t>Rodents</a:t>
            </a:r>
          </a:p>
          <a:p>
            <a:pPr>
              <a:defRPr/>
            </a:pPr>
            <a:r>
              <a:rPr lang="en-GB" altLang="zh-CN" b="1">
                <a:effectLst>
                  <a:outerShdw blurRad="38100" dist="38100" dir="2700000" algn="tl">
                    <a:srgbClr val="000000"/>
                  </a:outerShdw>
                </a:effectLst>
                <a:ea typeface="宋体" pitchFamily="2" charset="-122"/>
              </a:rPr>
              <a:t>Gerbils</a:t>
            </a:r>
          </a:p>
          <a:p>
            <a:pPr>
              <a:defRPr/>
            </a:pPr>
            <a:r>
              <a:rPr lang="en-GB" altLang="zh-CN" b="1">
                <a:effectLst>
                  <a:outerShdw blurRad="38100" dist="38100" dir="2700000" algn="tl">
                    <a:srgbClr val="000000"/>
                  </a:outerShdw>
                </a:effectLst>
                <a:ea typeface="宋体" pitchFamily="2" charset="-122"/>
              </a:rPr>
              <a:t>Hyraxes</a:t>
            </a:r>
          </a:p>
          <a:p>
            <a:pPr>
              <a:defRPr/>
            </a:pPr>
            <a:r>
              <a:rPr lang="en-GB" altLang="zh-CN" b="1">
                <a:effectLst>
                  <a:outerShdw blurRad="38100" dist="38100" dir="2700000" algn="tl">
                    <a:srgbClr val="000000"/>
                  </a:outerShdw>
                </a:effectLst>
                <a:ea typeface="宋体" pitchFamily="2" charset="-122"/>
              </a:rPr>
              <a:t>Bats</a:t>
            </a:r>
          </a:p>
          <a:p>
            <a:pPr>
              <a:defRPr/>
            </a:pPr>
            <a:r>
              <a:rPr lang="en-GB" altLang="zh-CN" b="1">
                <a:effectLst>
                  <a:outerShdw blurRad="38100" dist="38100" dir="2700000" algn="tl">
                    <a:srgbClr val="000000"/>
                  </a:outerShdw>
                </a:effectLst>
                <a:ea typeface="宋体" pitchFamily="2" charset="-122"/>
              </a:rPr>
              <a:t>Porcupines</a:t>
            </a:r>
          </a:p>
          <a:p>
            <a:pPr>
              <a:defRPr/>
            </a:pPr>
            <a:r>
              <a:rPr lang="en-GB" altLang="zh-CN" b="1">
                <a:effectLst>
                  <a:outerShdw blurRad="38100" dist="38100" dir="2700000" algn="tl">
                    <a:srgbClr val="000000"/>
                  </a:outerShdw>
                </a:effectLst>
                <a:ea typeface="宋体" pitchFamily="2" charset="-122"/>
              </a:rPr>
              <a:t>Opossums</a:t>
            </a:r>
          </a:p>
        </p:txBody>
      </p:sp>
      <p:sp>
        <p:nvSpPr>
          <p:cNvPr id="164868" name="Rectangle 4"/>
          <p:cNvSpPr>
            <a:spLocks noGrp="1" noChangeArrowheads="1"/>
          </p:cNvSpPr>
          <p:nvPr>
            <p:ph type="body" sz="half" idx="2"/>
          </p:nvPr>
        </p:nvSpPr>
        <p:spPr>
          <a:xfrm>
            <a:off x="3712191" y="1981200"/>
            <a:ext cx="4974609" cy="3886200"/>
          </a:xfrm>
        </p:spPr>
        <p:txBody>
          <a:bodyPr lIns="92075" tIns="46038" rIns="92075" bIns="46038"/>
          <a:lstStyle/>
          <a:p>
            <a:pPr>
              <a:defRPr/>
            </a:pPr>
            <a:r>
              <a:rPr lang="en-GB" altLang="zh-CN" b="1" dirty="0">
                <a:effectLst>
                  <a:outerShdw blurRad="38100" dist="38100" dir="2700000" algn="tl">
                    <a:srgbClr val="000000"/>
                  </a:outerShdw>
                </a:effectLst>
                <a:ea typeface="宋体" pitchFamily="2" charset="-122"/>
              </a:rPr>
              <a:t>Sloths</a:t>
            </a:r>
          </a:p>
          <a:p>
            <a:pPr>
              <a:defRPr/>
            </a:pPr>
            <a:r>
              <a:rPr lang="en-GB" altLang="zh-CN" b="1" dirty="0">
                <a:effectLst>
                  <a:outerShdw blurRad="38100" dist="38100" dir="2700000" algn="tl">
                    <a:srgbClr val="000000"/>
                  </a:outerShdw>
                </a:effectLst>
                <a:ea typeface="宋体" pitchFamily="2" charset="-122"/>
              </a:rPr>
              <a:t>Primates</a:t>
            </a:r>
          </a:p>
          <a:p>
            <a:pPr>
              <a:defRPr/>
            </a:pPr>
            <a:r>
              <a:rPr lang="en-GB" altLang="zh-CN" b="1" dirty="0">
                <a:effectLst>
                  <a:outerShdw blurRad="38100" dist="38100" dir="2700000" algn="tl">
                    <a:srgbClr val="000000"/>
                  </a:outerShdw>
                </a:effectLst>
                <a:ea typeface="宋体" pitchFamily="2" charset="-122"/>
              </a:rPr>
              <a:t>Dogs</a:t>
            </a:r>
          </a:p>
          <a:p>
            <a:pPr>
              <a:defRPr/>
            </a:pPr>
            <a:r>
              <a:rPr lang="en-GB" altLang="zh-CN" b="1" dirty="0">
                <a:effectLst>
                  <a:outerShdw blurRad="38100" dist="38100" dir="2700000" algn="tl">
                    <a:srgbClr val="000000"/>
                  </a:outerShdw>
                </a:effectLst>
                <a:ea typeface="宋体" pitchFamily="2" charset="-122"/>
              </a:rPr>
              <a:t>Foxes</a:t>
            </a:r>
          </a:p>
          <a:p>
            <a:pPr>
              <a:defRPr/>
            </a:pPr>
            <a:r>
              <a:rPr lang="en-GB" altLang="zh-CN" b="1" dirty="0">
                <a:effectLst>
                  <a:outerShdw blurRad="38100" dist="38100" dir="2700000" algn="tl">
                    <a:srgbClr val="000000"/>
                  </a:outerShdw>
                </a:effectLst>
                <a:ea typeface="宋体" pitchFamily="2" charset="-122"/>
              </a:rPr>
              <a:t>Anteaters</a:t>
            </a:r>
          </a:p>
          <a:p>
            <a:pPr>
              <a:defRPr/>
            </a:pPr>
            <a:r>
              <a:rPr lang="en-GB" altLang="zh-CN" b="1" dirty="0">
                <a:effectLst>
                  <a:outerShdw blurRad="38100" dist="38100" dir="2700000" algn="tl">
                    <a:srgbClr val="000000"/>
                  </a:outerShdw>
                </a:effectLst>
                <a:ea typeface="宋体" pitchFamily="2" charset="-122"/>
              </a:rPr>
              <a:t>. . . .</a:t>
            </a:r>
            <a:r>
              <a:rPr lang="en-GB" altLang="zh-CN" dirty="0">
                <a:ea typeface="宋体" pitchFamily="2" charset="-122"/>
              </a:rPr>
              <a:t> .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030" y="1143000"/>
            <a:ext cx="3134436" cy="330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6054832"/>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04800" y="457200"/>
            <a:ext cx="8382000" cy="1162050"/>
          </a:xfrm>
        </p:spPr>
        <p:txBody>
          <a:bodyPr>
            <a:normAutofit fontScale="90000"/>
          </a:bodyPr>
          <a:lstStyle/>
          <a:p>
            <a:pPr>
              <a:defRPr/>
            </a:pPr>
            <a:r>
              <a:rPr lang="en-US" sz="2400" dirty="0" smtClean="0">
                <a:latin typeface="+mn-lt"/>
              </a:rPr>
              <a:t/>
            </a:r>
            <a:br>
              <a:rPr lang="en-US" sz="2400" dirty="0" smtClean="0">
                <a:latin typeface="+mn-lt"/>
              </a:rPr>
            </a:br>
            <a:r>
              <a:rPr lang="en-US" sz="2400" dirty="0" smtClean="0">
                <a:latin typeface="+mn-lt"/>
              </a:rPr>
              <a:t/>
            </a:r>
            <a:br>
              <a:rPr lang="en-US" sz="2400" dirty="0" smtClean="0">
                <a:latin typeface="+mn-lt"/>
              </a:rPr>
            </a:br>
            <a:r>
              <a:rPr lang="en-US" sz="2400" dirty="0" smtClean="0">
                <a:latin typeface="+mn-lt"/>
              </a:rPr>
              <a:t/>
            </a:r>
            <a:br>
              <a:rPr lang="en-US" sz="2400" dirty="0" smtClean="0">
                <a:latin typeface="+mn-lt"/>
              </a:rPr>
            </a:br>
            <a:r>
              <a:rPr lang="en-US" sz="2400" dirty="0" smtClean="0">
                <a:latin typeface="+mn-lt"/>
              </a:rPr>
              <a:t/>
            </a:r>
            <a:br>
              <a:rPr lang="en-US" sz="2400" dirty="0" smtClean="0">
                <a:latin typeface="+mn-lt"/>
              </a:rPr>
            </a:br>
            <a:r>
              <a:rPr lang="en-US" sz="2400" dirty="0" smtClean="0">
                <a:latin typeface="+mn-lt"/>
              </a:rPr>
              <a:t/>
            </a:r>
            <a:br>
              <a:rPr lang="en-US" sz="2400" dirty="0" smtClean="0">
                <a:latin typeface="+mn-lt"/>
              </a:rPr>
            </a:br>
            <a:r>
              <a:rPr lang="en-US" sz="2400" dirty="0" smtClean="0">
                <a:latin typeface="+mn-lt"/>
              </a:rPr>
              <a:t/>
            </a:r>
            <a:br>
              <a:rPr lang="en-US" sz="2400" dirty="0" smtClean="0">
                <a:latin typeface="+mn-lt"/>
              </a:rPr>
            </a:br>
            <a:r>
              <a:rPr lang="en-US" sz="2400" dirty="0" smtClean="0">
                <a:latin typeface="+mn-lt"/>
              </a:rPr>
              <a:t/>
            </a:r>
            <a:br>
              <a:rPr lang="en-US" sz="2400" dirty="0" smtClean="0">
                <a:latin typeface="+mn-lt"/>
              </a:rPr>
            </a:br>
            <a:r>
              <a:rPr lang="en-US" sz="2400" dirty="0" smtClean="0">
                <a:latin typeface="+mn-lt"/>
              </a:rPr>
              <a:t/>
            </a:r>
            <a:br>
              <a:rPr lang="en-US" sz="2400" dirty="0" smtClean="0">
                <a:latin typeface="+mn-lt"/>
              </a:rPr>
            </a:br>
            <a:r>
              <a:rPr lang="en-US" sz="2400" dirty="0" smtClean="0">
                <a:latin typeface="+mn-lt"/>
              </a:rPr>
              <a:t/>
            </a:r>
            <a:br>
              <a:rPr lang="en-US" sz="2400" dirty="0" smtClean="0">
                <a:latin typeface="+mn-lt"/>
              </a:rPr>
            </a:br>
            <a:r>
              <a:rPr lang="en-US" sz="2400" dirty="0" smtClean="0">
                <a:latin typeface="+mn-lt"/>
              </a:rPr>
              <a:t/>
            </a:r>
            <a:br>
              <a:rPr lang="en-US" sz="2400" dirty="0" smtClean="0">
                <a:latin typeface="+mn-lt"/>
              </a:rPr>
            </a:br>
            <a:r>
              <a:rPr lang="en-US" sz="2400" dirty="0" smtClean="0">
                <a:latin typeface="+mn-lt"/>
              </a:rPr>
              <a:t/>
            </a:r>
            <a:br>
              <a:rPr lang="en-US" sz="2400" dirty="0" smtClean="0">
                <a:latin typeface="+mn-lt"/>
              </a:rPr>
            </a:br>
            <a:r>
              <a:rPr lang="en-US" sz="2800" dirty="0" smtClean="0">
                <a:latin typeface="+mn-lt"/>
                <a:cs typeface="Tahoma" pitchFamily="34" charset="0"/>
              </a:rPr>
              <a:t>General life cycle of </a:t>
            </a:r>
            <a:r>
              <a:rPr lang="en-US" sz="2800" i="1" dirty="0" smtClean="0">
                <a:latin typeface="+mn-lt"/>
                <a:cs typeface="Tahoma" pitchFamily="34" charset="0"/>
              </a:rPr>
              <a:t>Leishmania</a:t>
            </a:r>
            <a:r>
              <a:rPr lang="en-US" sz="2800" dirty="0" smtClean="0">
                <a:latin typeface="+mn-lt"/>
                <a:cs typeface="Tahoma" pitchFamily="34" charset="0"/>
              </a:rPr>
              <a:t> species</a:t>
            </a:r>
            <a:br>
              <a:rPr lang="en-US" sz="2800" dirty="0" smtClean="0">
                <a:latin typeface="+mn-lt"/>
                <a:cs typeface="Tahoma" pitchFamily="34" charset="0"/>
              </a:rPr>
            </a:br>
            <a:endParaRPr lang="en-US" sz="2800" dirty="0" smtClean="0">
              <a:latin typeface="+mn-lt"/>
              <a:cs typeface="Tahoma" pitchFamily="34" charset="0"/>
            </a:endParaRPr>
          </a:p>
        </p:txBody>
      </p:sp>
      <p:sp>
        <p:nvSpPr>
          <p:cNvPr id="235523" name="Content Placeholder 2"/>
          <p:cNvSpPr>
            <a:spLocks noGrp="1"/>
          </p:cNvSpPr>
          <p:nvPr>
            <p:ph idx="1"/>
          </p:nvPr>
        </p:nvSpPr>
        <p:spPr>
          <a:xfrm>
            <a:off x="3733800" y="1295400"/>
            <a:ext cx="5105400" cy="5334000"/>
          </a:xfrm>
        </p:spPr>
        <p:txBody>
          <a:bodyPr/>
          <a:lstStyle/>
          <a:p>
            <a:endParaRPr lang="en-US" sz="2400" dirty="0" smtClean="0"/>
          </a:p>
          <a:p>
            <a:pPr>
              <a:buFont typeface="Wingdings" panose="05000000000000000000" pitchFamily="2" charset="2"/>
              <a:buChar char="Ø"/>
            </a:pPr>
            <a:r>
              <a:rPr lang="en-US" sz="2400" dirty="0" smtClean="0">
                <a:cs typeface="Tahoma" panose="020B0604030504040204" pitchFamily="34" charset="0"/>
              </a:rPr>
              <a:t>Female sandflies inject  </a:t>
            </a:r>
            <a:r>
              <a:rPr lang="en-US" sz="2400" dirty="0" smtClean="0">
                <a:solidFill>
                  <a:srgbClr val="FF0000"/>
                </a:solidFill>
                <a:cs typeface="Tahoma" panose="020B0604030504040204" pitchFamily="34" charset="0"/>
              </a:rPr>
              <a:t>promastigotes stage  </a:t>
            </a:r>
            <a:r>
              <a:rPr lang="en-US" sz="2400" dirty="0" smtClean="0">
                <a:cs typeface="Tahoma" panose="020B0604030504040204" pitchFamily="34" charset="0"/>
              </a:rPr>
              <a:t>during blood meals </a:t>
            </a:r>
          </a:p>
          <a:p>
            <a:pPr>
              <a:buFont typeface="Wingdings" panose="05000000000000000000" pitchFamily="2" charset="2"/>
              <a:buChar char="Ø"/>
            </a:pPr>
            <a:r>
              <a:rPr lang="en-US" sz="2400" dirty="0" smtClean="0">
                <a:cs typeface="Tahoma" panose="020B0604030504040204" pitchFamily="34" charset="0"/>
              </a:rPr>
              <a:t>About </a:t>
            </a:r>
            <a:r>
              <a:rPr lang="en-US" sz="2400" dirty="0" smtClean="0">
                <a:solidFill>
                  <a:srgbClr val="FF0000"/>
                </a:solidFill>
                <a:cs typeface="Tahoma" panose="020B0604030504040204" pitchFamily="34" charset="0"/>
              </a:rPr>
              <a:t>30 species of </a:t>
            </a:r>
            <a:r>
              <a:rPr lang="en-US" sz="2400" dirty="0" smtClean="0">
                <a:cs typeface="Tahoma" panose="020B0604030504040204" pitchFamily="34" charset="0"/>
              </a:rPr>
              <a:t>sand flies acts a vector </a:t>
            </a:r>
          </a:p>
          <a:p>
            <a:endParaRPr lang="en-US" sz="2400" dirty="0" smtClean="0">
              <a:cs typeface="Tahoma" panose="020B0604030504040204" pitchFamily="34" charset="0"/>
            </a:endParaRPr>
          </a:p>
        </p:txBody>
      </p:sp>
      <p:pic>
        <p:nvPicPr>
          <p:cNvPr id="235526" name="Picture 3" descr="sandfly1"/>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1752600"/>
            <a:ext cx="37036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7" name="Picture 5" descr="promas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4191000" y="5257800"/>
            <a:ext cx="47244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B225BF7-3A47-49B8-A1CC-3331D52ED970}" type="slidenum">
              <a:rPr lang="en-US" smtClean="0">
                <a:solidFill>
                  <a:srgbClr val="000000"/>
                </a:solidFill>
              </a:rPr>
              <a:pPr/>
              <a:t>87</a:t>
            </a:fld>
            <a:endParaRPr lang="en-US">
              <a:solidFill>
                <a:srgbClr val="000000"/>
              </a:solidFill>
            </a:endParaRPr>
          </a:p>
        </p:txBody>
      </p:sp>
    </p:spTree>
    <p:extLst>
      <p:ext uri="{BB962C8B-B14F-4D97-AF65-F5344CB8AC3E}">
        <p14:creationId xmlns:p14="http://schemas.microsoft.com/office/powerpoint/2010/main" val="215597643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le 1"/>
          <p:cNvSpPr>
            <a:spLocks noGrp="1"/>
          </p:cNvSpPr>
          <p:nvPr>
            <p:ph type="title"/>
          </p:nvPr>
        </p:nvSpPr>
        <p:spPr>
          <a:xfrm>
            <a:off x="849313" y="0"/>
            <a:ext cx="5703887" cy="965200"/>
          </a:xfrm>
        </p:spPr>
        <p:txBody>
          <a:bodyPr/>
          <a:lstStyle/>
          <a:p>
            <a:r>
              <a:rPr lang="en-US" sz="2800" dirty="0" smtClean="0">
                <a:cs typeface="Tahoma" panose="020B0604030504040204" pitchFamily="34" charset="0"/>
              </a:rPr>
              <a:t>Life cycle…</a:t>
            </a:r>
            <a:endParaRPr lang="en-US" sz="2800" dirty="0" smtClean="0"/>
          </a:p>
        </p:txBody>
      </p:sp>
      <p:sp>
        <p:nvSpPr>
          <p:cNvPr id="3" name="Content Placeholder 2"/>
          <p:cNvSpPr>
            <a:spLocks noGrp="1"/>
          </p:cNvSpPr>
          <p:nvPr>
            <p:ph idx="1"/>
          </p:nvPr>
        </p:nvSpPr>
        <p:spPr>
          <a:xfrm>
            <a:off x="261938" y="1095375"/>
            <a:ext cx="8620125" cy="5260975"/>
          </a:xfrm>
        </p:spPr>
        <p:txBody>
          <a:bodyPr/>
          <a:lstStyle/>
          <a:p>
            <a:pPr marL="342900" lvl="2" indent="-342900">
              <a:lnSpc>
                <a:spcPct val="150000"/>
              </a:lnSpc>
              <a:buFont typeface="Wingdings" panose="05000000000000000000" pitchFamily="2" charset="2"/>
              <a:buChar char="Ø"/>
              <a:defRPr/>
            </a:pPr>
            <a:r>
              <a:rPr lang="en-US" dirty="0" smtClean="0">
                <a:latin typeface="Calibri" panose="020F0502020204030204" pitchFamily="34" charset="0"/>
                <a:cs typeface="Tahoma" pitchFamily="34" charset="0"/>
              </a:rPr>
              <a:t>Promastigotes are  </a:t>
            </a:r>
            <a:r>
              <a:rPr lang="en-US" b="1" dirty="0" smtClean="0">
                <a:latin typeface="Calibri" panose="020F0502020204030204" pitchFamily="34" charset="0"/>
                <a:cs typeface="Tahoma" pitchFamily="34" charset="0"/>
              </a:rPr>
              <a:t>phagocytized</a:t>
            </a:r>
            <a:r>
              <a:rPr lang="en-US" dirty="0" smtClean="0">
                <a:latin typeface="Calibri" panose="020F0502020204030204" pitchFamily="34" charset="0"/>
                <a:cs typeface="Tahoma" pitchFamily="34" charset="0"/>
              </a:rPr>
              <a:t> by macrophages &amp; transform into intracellular amastigotes form </a:t>
            </a:r>
          </a:p>
          <a:p>
            <a:pPr marL="342900" lvl="2" indent="-342900">
              <a:lnSpc>
                <a:spcPct val="150000"/>
              </a:lnSpc>
              <a:buFont typeface="Wingdings" panose="05000000000000000000" pitchFamily="2" charset="2"/>
              <a:buChar char="Ø"/>
              <a:defRPr/>
            </a:pPr>
            <a:r>
              <a:rPr lang="en-US" dirty="0" smtClean="0">
                <a:latin typeface="Calibri" panose="020F0502020204030204" pitchFamily="34" charset="0"/>
                <a:cs typeface="Tahoma" pitchFamily="34" charset="0"/>
              </a:rPr>
              <a:t>Amastigotes multiply by binary fission, rapture from macrophages, and infect new  cells  </a:t>
            </a:r>
          </a:p>
          <a:p>
            <a:pPr lvl="2">
              <a:lnSpc>
                <a:spcPct val="150000"/>
              </a:lnSpc>
              <a:buFont typeface="Wingdings" pitchFamily="2" charset="2"/>
              <a:buChar char="ü"/>
              <a:defRPr/>
            </a:pPr>
            <a:r>
              <a:rPr lang="en-US" dirty="0" smtClean="0">
                <a:latin typeface="Calibri" panose="020F0502020204030204" pitchFamily="34" charset="0"/>
                <a:cs typeface="Tahoma" pitchFamily="34" charset="0"/>
              </a:rPr>
              <a:t> </a:t>
            </a:r>
            <a:r>
              <a:rPr lang="en-US" b="1" dirty="0" smtClean="0">
                <a:latin typeface="Calibri" panose="020F0502020204030204" pitchFamily="34" charset="0"/>
                <a:ea typeface="+mn-ea"/>
                <a:cs typeface="Tahoma" pitchFamily="34" charset="0"/>
              </a:rPr>
              <a:t>In VL </a:t>
            </a:r>
            <a:r>
              <a:rPr lang="en-US" dirty="0" smtClean="0">
                <a:latin typeface="Calibri" panose="020F0502020204030204" pitchFamily="34" charset="0"/>
                <a:ea typeface="+mn-ea"/>
                <a:cs typeface="Tahoma" pitchFamily="34" charset="0"/>
              </a:rPr>
              <a:t>the amastigotes  are  carried through blood circulation , then invade and multiply in the </a:t>
            </a:r>
            <a:r>
              <a:rPr lang="en-US" b="1" dirty="0" smtClean="0">
                <a:latin typeface="Calibri" panose="020F0502020204030204" pitchFamily="34" charset="0"/>
                <a:ea typeface="+mn-ea"/>
                <a:cs typeface="Tahoma" pitchFamily="34" charset="0"/>
              </a:rPr>
              <a:t>macrophages of spleen, liver, bone marrow, lymph glands </a:t>
            </a:r>
          </a:p>
          <a:p>
            <a:pPr lvl="2">
              <a:lnSpc>
                <a:spcPct val="150000"/>
              </a:lnSpc>
              <a:buFont typeface="Wingdings" pitchFamily="2" charset="2"/>
              <a:buChar char="ü"/>
              <a:defRPr/>
            </a:pPr>
            <a:r>
              <a:rPr lang="en-US" b="1" dirty="0" smtClean="0">
                <a:latin typeface="Calibri" panose="020F0502020204030204" pitchFamily="34" charset="0"/>
                <a:ea typeface="+mn-ea"/>
                <a:cs typeface="Tahoma" pitchFamily="34" charset="0"/>
              </a:rPr>
              <a:t>In CL, MCL, DCL </a:t>
            </a:r>
            <a:r>
              <a:rPr lang="en-US" dirty="0" smtClean="0">
                <a:latin typeface="Calibri" panose="020F0502020204030204" pitchFamily="34" charset="0"/>
                <a:ea typeface="+mn-ea"/>
                <a:cs typeface="Tahoma" pitchFamily="34" charset="0"/>
              </a:rPr>
              <a:t>– the amasigote multiply in </a:t>
            </a:r>
            <a:r>
              <a:rPr lang="en-US" b="1" dirty="0" smtClean="0">
                <a:latin typeface="Calibri" panose="020F0502020204030204" pitchFamily="34" charset="0"/>
                <a:ea typeface="+mn-ea"/>
                <a:cs typeface="Tahoma" pitchFamily="34" charset="0"/>
              </a:rPr>
              <a:t>skin macrophages (histocytes)</a:t>
            </a:r>
          </a:p>
          <a:p>
            <a:pPr lvl="2">
              <a:buFont typeface="Wingdings" pitchFamily="2" charset="2"/>
              <a:buChar char="ü"/>
              <a:defRPr/>
            </a:pPr>
            <a:endParaRPr lang="en-US" dirty="0" smtClean="0">
              <a:ea typeface="+mn-ea"/>
              <a:cs typeface="Tahoma" pitchFamily="34" charset="0"/>
            </a:endParaRPr>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88</a:t>
            </a:fld>
            <a:endParaRPr lang="en-US">
              <a:solidFill>
                <a:srgbClr val="000000"/>
              </a:solidFill>
            </a:endParaRPr>
          </a:p>
        </p:txBody>
      </p:sp>
    </p:spTree>
    <p:extLst>
      <p:ext uri="{BB962C8B-B14F-4D97-AF65-F5344CB8AC3E}">
        <p14:creationId xmlns:p14="http://schemas.microsoft.com/office/powerpoint/2010/main" val="388770969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a:xfrm>
            <a:off x="685800" y="457200"/>
            <a:ext cx="6248400" cy="381000"/>
          </a:xfrm>
        </p:spPr>
        <p:txBody>
          <a:bodyPr>
            <a:noAutofit/>
          </a:bodyPr>
          <a:lstStyle/>
          <a:p>
            <a:pPr>
              <a:defRPr/>
            </a:pPr>
            <a:r>
              <a:rPr lang="en-US" sz="2800" dirty="0" smtClean="0">
                <a:cs typeface="Tahoma" pitchFamily="34" charset="0"/>
              </a:rPr>
              <a:t>Life cycle …</a:t>
            </a:r>
            <a:endParaRPr lang="en-US" sz="2800" dirty="0" smtClean="0"/>
          </a:p>
        </p:txBody>
      </p:sp>
      <p:sp>
        <p:nvSpPr>
          <p:cNvPr id="238595" name="Content Placeholder 2"/>
          <p:cNvSpPr>
            <a:spLocks noGrp="1"/>
          </p:cNvSpPr>
          <p:nvPr>
            <p:ph idx="1"/>
          </p:nvPr>
        </p:nvSpPr>
        <p:spPr>
          <a:xfrm>
            <a:off x="0" y="1143000"/>
            <a:ext cx="9144000" cy="4724400"/>
          </a:xfrm>
        </p:spPr>
        <p:txBody>
          <a:bodyPr/>
          <a:lstStyle/>
          <a:p>
            <a:pPr>
              <a:buFont typeface="Wingdings" panose="05000000000000000000" pitchFamily="2" charset="2"/>
              <a:buChar char="Ø"/>
            </a:pPr>
            <a:r>
              <a:rPr lang="en-US" sz="2400" dirty="0" smtClean="0">
                <a:latin typeface="Calibri" panose="020F0502020204030204" pitchFamily="34" charset="0"/>
                <a:cs typeface="Tahoma" panose="020B0604030504040204" pitchFamily="34" charset="0"/>
              </a:rPr>
              <a:t>Sandflies become infected during blood meals  when they ingest macrophages infected with </a:t>
            </a:r>
            <a:r>
              <a:rPr lang="en-US" sz="2400" b="1" dirty="0" smtClean="0">
                <a:latin typeface="Calibri" panose="020F0502020204030204" pitchFamily="34" charset="0"/>
                <a:cs typeface="Tahoma" panose="020B0604030504040204" pitchFamily="34" charset="0"/>
              </a:rPr>
              <a:t>amastigotes </a:t>
            </a:r>
          </a:p>
          <a:p>
            <a:pPr>
              <a:buFont typeface="Wingdings" panose="05000000000000000000" pitchFamily="2" charset="2"/>
              <a:buChar char="Ø"/>
            </a:pPr>
            <a:endParaRPr lang="en-US" sz="2400" dirty="0" smtClean="0">
              <a:latin typeface="Calibri" panose="020F0502020204030204" pitchFamily="34" charset="0"/>
              <a:cs typeface="Tahoma" panose="020B0604030504040204" pitchFamily="34" charset="0"/>
            </a:endParaRPr>
          </a:p>
          <a:p>
            <a:pPr>
              <a:buFont typeface="Wingdings" panose="05000000000000000000" pitchFamily="2" charset="2"/>
              <a:buChar char="Ø"/>
            </a:pPr>
            <a:r>
              <a:rPr lang="en-US" sz="2400" dirty="0" smtClean="0">
                <a:latin typeface="Calibri" panose="020F0502020204030204" pitchFamily="34" charset="0"/>
                <a:cs typeface="Tahoma" panose="020B0604030504040204" pitchFamily="34" charset="0"/>
              </a:rPr>
              <a:t>The host cell break down and releasing the </a:t>
            </a:r>
            <a:r>
              <a:rPr lang="en-US" sz="2400" dirty="0" err="1" smtClean="0">
                <a:latin typeface="Calibri" panose="020F0502020204030204" pitchFamily="34" charset="0"/>
                <a:cs typeface="Tahoma" panose="020B0604030504040204" pitchFamily="34" charset="0"/>
              </a:rPr>
              <a:t>amasigotes</a:t>
            </a:r>
            <a:r>
              <a:rPr lang="en-US" sz="2400" dirty="0" smtClean="0">
                <a:latin typeface="Calibri" panose="020F0502020204030204" pitchFamily="34" charset="0"/>
                <a:cs typeface="Tahoma" panose="020B0604030504040204" pitchFamily="34" charset="0"/>
              </a:rPr>
              <a:t> which is then transform to promastigotes </a:t>
            </a:r>
          </a:p>
          <a:p>
            <a:pPr>
              <a:buFont typeface="Wingdings" panose="05000000000000000000" pitchFamily="2" charset="2"/>
              <a:buChar char="Ø"/>
            </a:pPr>
            <a:endParaRPr lang="en-US" sz="2400" dirty="0" smtClean="0">
              <a:latin typeface="Calibri" panose="020F0502020204030204" pitchFamily="34" charset="0"/>
              <a:cs typeface="Tahoma" panose="020B0604030504040204" pitchFamily="34" charset="0"/>
            </a:endParaRPr>
          </a:p>
          <a:p>
            <a:pPr>
              <a:buFont typeface="Wingdings" panose="05000000000000000000" pitchFamily="2" charset="2"/>
              <a:buChar char="Ø"/>
            </a:pPr>
            <a:r>
              <a:rPr lang="en-US" sz="2400" dirty="0" smtClean="0">
                <a:latin typeface="Calibri" panose="020F0502020204030204" pitchFamily="34" charset="0"/>
                <a:cs typeface="Tahoma" panose="020B0604030504040204" pitchFamily="34" charset="0"/>
              </a:rPr>
              <a:t>Multiply , fill the lumen of the gut and migrate to the proboscis </a:t>
            </a:r>
          </a:p>
          <a:p>
            <a:pPr>
              <a:buFont typeface="Wingdings" panose="05000000000000000000" pitchFamily="2" charset="2"/>
              <a:buNone/>
            </a:pPr>
            <a:endParaRPr lang="en-US" sz="2400" dirty="0" smtClean="0">
              <a:cs typeface="Tahoma" panose="020B0604030504040204" pitchFamily="34" charset="0"/>
            </a:endParaRPr>
          </a:p>
          <a:p>
            <a:pPr>
              <a:buFont typeface="Wingdings" panose="05000000000000000000" pitchFamily="2" charset="2"/>
              <a:buNone/>
            </a:pPr>
            <a:endParaRPr lang="en-US" sz="2400" dirty="0" smtClean="0">
              <a:cs typeface="Tahoma" panose="020B0604030504040204" pitchFamily="34" charset="0"/>
            </a:endParaRPr>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89</a:t>
            </a:fld>
            <a:endParaRPr lang="en-US">
              <a:solidFill>
                <a:srgbClr val="000000"/>
              </a:solidFill>
            </a:endParaRPr>
          </a:p>
        </p:txBody>
      </p:sp>
    </p:spTree>
    <p:extLst>
      <p:ext uri="{BB962C8B-B14F-4D97-AF65-F5344CB8AC3E}">
        <p14:creationId xmlns:p14="http://schemas.microsoft.com/office/powerpoint/2010/main" val="2973382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4" descr="Life cycle of Giardia intestinali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228600"/>
            <a:ext cx="6400800" cy="6324600"/>
          </a:xfrm>
        </p:spPr>
      </p:pic>
      <p:sp>
        <p:nvSpPr>
          <p:cNvPr id="20070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2ABCBE0-47AC-4845-A692-A47A061627CA}" type="slidenum">
              <a:rPr lang="en-US" sz="1400">
                <a:solidFill>
                  <a:srgbClr val="000000"/>
                </a:solidFill>
              </a:rPr>
              <a:pPr/>
              <a:t>9</a:t>
            </a:fld>
            <a:endParaRPr lang="en-US" sz="1400">
              <a:solidFill>
                <a:srgbClr val="000000"/>
              </a:solidFill>
            </a:endParaRPr>
          </a:p>
        </p:txBody>
      </p:sp>
      <p:sp>
        <p:nvSpPr>
          <p:cNvPr id="200708" name="Rectangle 5"/>
          <p:cNvSpPr>
            <a:spLocks noChangeArrowheads="1"/>
          </p:cNvSpPr>
          <p:nvPr/>
        </p:nvSpPr>
        <p:spPr bwMode="auto">
          <a:xfrm>
            <a:off x="228600" y="228600"/>
            <a:ext cx="4572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sz="2000" b="1">
                <a:solidFill>
                  <a:srgbClr val="FF0000"/>
                </a:solidFill>
              </a:rPr>
              <a:t>Habitat</a:t>
            </a:r>
          </a:p>
          <a:p>
            <a:pPr lvl="1" eaLnBrk="0" fontAlgn="base" hangingPunct="0">
              <a:spcBef>
                <a:spcPct val="0"/>
              </a:spcBef>
              <a:spcAft>
                <a:spcPct val="0"/>
              </a:spcAft>
            </a:pPr>
            <a:r>
              <a:rPr lang="en-US" sz="2000">
                <a:solidFill>
                  <a:srgbClr val="000000"/>
                </a:solidFill>
              </a:rPr>
              <a:t>Small intestine</a:t>
            </a:r>
          </a:p>
          <a:p>
            <a:pPr lvl="1" eaLnBrk="0" fontAlgn="base" hangingPunct="0">
              <a:spcBef>
                <a:spcPct val="0"/>
              </a:spcBef>
              <a:spcAft>
                <a:spcPct val="0"/>
              </a:spcAft>
            </a:pPr>
            <a:r>
              <a:rPr lang="en-US" sz="2000">
                <a:solidFill>
                  <a:srgbClr val="000000"/>
                </a:solidFill>
              </a:rPr>
              <a:t>( duodunum &amp; jejunum)</a:t>
            </a:r>
          </a:p>
        </p:txBody>
      </p:sp>
      <p:sp>
        <p:nvSpPr>
          <p:cNvPr id="200709"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6C99A60-E7DC-4B49-8061-0C61AA9CCE2D}" type="datetime1">
              <a:rPr lang="en-US" sz="1400" smtClean="0">
                <a:solidFill>
                  <a:srgbClr val="000000"/>
                </a:solidFill>
              </a:rPr>
              <a:pPr/>
              <a:t>5/21/2020</a:t>
            </a:fld>
            <a:endParaRPr lang="en-US" sz="1400" smtClean="0">
              <a:solidFill>
                <a:srgbClr val="000000"/>
              </a:solidFill>
            </a:endParaRPr>
          </a:p>
        </p:txBody>
      </p:sp>
    </p:spTree>
    <p:extLst>
      <p:ext uri="{BB962C8B-B14F-4D97-AF65-F5344CB8AC3E}">
        <p14:creationId xmlns:p14="http://schemas.microsoft.com/office/powerpoint/2010/main" val="271894111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Life cycle of Leishmania sp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8305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9" name="Rectangle 2"/>
          <p:cNvSpPr>
            <a:spLocks noChangeArrowheads="1"/>
          </p:cNvSpPr>
          <p:nvPr/>
        </p:nvSpPr>
        <p:spPr bwMode="auto">
          <a:xfrm>
            <a:off x="3505200" y="0"/>
            <a:ext cx="23906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sz="3200" dirty="0" smtClean="0">
                <a:solidFill>
                  <a:srgbClr val="000000"/>
                </a:solidFill>
                <a:cs typeface="Tahoma" panose="020B0604030504040204" pitchFamily="34" charset="0"/>
              </a:rPr>
              <a:t>Life cycle…</a:t>
            </a:r>
            <a:endParaRPr lang="en-US" sz="3200" dirty="0">
              <a:solidFill>
                <a:srgbClr val="000000"/>
              </a:solidFill>
            </a:endParaRPr>
          </a:p>
        </p:txBody>
      </p:sp>
      <p:sp>
        <p:nvSpPr>
          <p:cNvPr id="2" name="Slide Number Placeholder 1"/>
          <p:cNvSpPr>
            <a:spLocks noGrp="1"/>
          </p:cNvSpPr>
          <p:nvPr>
            <p:ph type="sldNum" sz="quarter" idx="12"/>
          </p:nvPr>
        </p:nvSpPr>
        <p:spPr/>
        <p:txBody>
          <a:bodyPr/>
          <a:lstStyle/>
          <a:p>
            <a:fld id="{74404586-C910-4ED2-AF6D-7EFE4F1E96CC}" type="slidenum">
              <a:rPr lang="en-US" smtClean="0">
                <a:solidFill>
                  <a:srgbClr val="000000"/>
                </a:solidFill>
              </a:rPr>
              <a:pPr/>
              <a:t>90</a:t>
            </a:fld>
            <a:endParaRPr lang="en-US">
              <a:solidFill>
                <a:srgbClr val="000000"/>
              </a:solidFill>
            </a:endParaRPr>
          </a:p>
        </p:txBody>
      </p:sp>
    </p:spTree>
    <p:extLst>
      <p:ext uri="{BB962C8B-B14F-4D97-AF65-F5344CB8AC3E}">
        <p14:creationId xmlns:p14="http://schemas.microsoft.com/office/powerpoint/2010/main" val="250628210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a:xfrm>
            <a:off x="457200" y="304800"/>
            <a:ext cx="8229600" cy="533400"/>
          </a:xfrm>
        </p:spPr>
        <p:txBody>
          <a:bodyPr>
            <a:normAutofit fontScale="90000"/>
          </a:bodyPr>
          <a:lstStyle/>
          <a:p>
            <a:pPr>
              <a:defRPr/>
            </a:pPr>
            <a:r>
              <a:rPr lang="en-US" dirty="0" smtClean="0">
                <a:cs typeface="Tahoma" pitchFamily="34" charset="0"/>
              </a:rPr>
              <a:t>Life cycle…</a:t>
            </a:r>
            <a:endParaRPr lang="en-US" dirty="0" smtClean="0"/>
          </a:p>
        </p:txBody>
      </p:sp>
      <p:pic>
        <p:nvPicPr>
          <p:cNvPr id="237572" name="Picture 4" descr="FLAG Leish lifecyc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0600"/>
            <a:ext cx="909796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91</a:t>
            </a:fld>
            <a:endParaRPr lang="en-US">
              <a:solidFill>
                <a:srgbClr val="000000"/>
              </a:solidFill>
            </a:endParaRPr>
          </a:p>
        </p:txBody>
      </p:sp>
    </p:spTree>
    <p:extLst>
      <p:ext uri="{BB962C8B-B14F-4D97-AF65-F5344CB8AC3E}">
        <p14:creationId xmlns:p14="http://schemas.microsoft.com/office/powerpoint/2010/main" val="260305349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751013" y="206375"/>
            <a:ext cx="4954587" cy="554038"/>
          </a:xfrm>
        </p:spPr>
        <p:txBody>
          <a:bodyPr>
            <a:normAutofit fontScale="90000"/>
          </a:bodyPr>
          <a:lstStyle/>
          <a:p>
            <a:pPr>
              <a:defRPr/>
            </a:pPr>
            <a:r>
              <a:rPr lang="en-US" sz="2400" dirty="0" smtClean="0">
                <a:latin typeface="+mn-lt"/>
              </a:rPr>
              <a:t/>
            </a:r>
            <a:br>
              <a:rPr lang="en-US" sz="2400" dirty="0" smtClean="0">
                <a:latin typeface="+mn-lt"/>
              </a:rPr>
            </a:br>
            <a:r>
              <a:rPr lang="en-US" sz="2400" dirty="0" smtClean="0">
                <a:latin typeface="+mn-lt"/>
              </a:rPr>
              <a:t/>
            </a:r>
            <a:br>
              <a:rPr lang="en-US" sz="2400" dirty="0" smtClean="0">
                <a:latin typeface="+mn-lt"/>
              </a:rPr>
            </a:br>
            <a:r>
              <a:rPr lang="en-US" dirty="0" smtClean="0">
                <a:solidFill>
                  <a:schemeClr val="accent1">
                    <a:lumMod val="50000"/>
                  </a:schemeClr>
                </a:solidFill>
                <a:latin typeface="+mn-lt"/>
                <a:cs typeface="Tahoma" pitchFamily="34" charset="0"/>
              </a:rPr>
              <a:t>Pathogenesis  </a:t>
            </a:r>
            <a:br>
              <a:rPr lang="en-US" dirty="0" smtClean="0">
                <a:solidFill>
                  <a:schemeClr val="accent1">
                    <a:lumMod val="50000"/>
                  </a:schemeClr>
                </a:solidFill>
                <a:latin typeface="+mn-lt"/>
                <a:cs typeface="Tahoma" pitchFamily="34" charset="0"/>
              </a:rPr>
            </a:br>
            <a:endParaRPr lang="en-US" dirty="0" smtClean="0">
              <a:solidFill>
                <a:schemeClr val="accent1">
                  <a:lumMod val="50000"/>
                </a:schemeClr>
              </a:solidFill>
              <a:latin typeface="+mn-lt"/>
              <a:cs typeface="Tahoma" pitchFamily="34" charset="0"/>
            </a:endParaRPr>
          </a:p>
        </p:txBody>
      </p:sp>
      <p:sp>
        <p:nvSpPr>
          <p:cNvPr id="3" name="Content Placeholder 2"/>
          <p:cNvSpPr>
            <a:spLocks noGrp="1"/>
          </p:cNvSpPr>
          <p:nvPr>
            <p:ph idx="1"/>
          </p:nvPr>
        </p:nvSpPr>
        <p:spPr>
          <a:xfrm>
            <a:off x="115888" y="425450"/>
            <a:ext cx="9028112" cy="5899150"/>
          </a:xfrm>
        </p:spPr>
        <p:txBody>
          <a:bodyPr>
            <a:normAutofit lnSpcReduction="10000"/>
          </a:bodyPr>
          <a:lstStyle/>
          <a:p>
            <a:pPr marL="0" indent="0">
              <a:buFontTx/>
              <a:buNone/>
              <a:defRPr/>
            </a:pPr>
            <a:endParaRPr lang="en-US" sz="2400" dirty="0" smtClean="0">
              <a:latin typeface="Calibri" panose="020F0502020204030204" pitchFamily="34" charset="0"/>
            </a:endParaRPr>
          </a:p>
          <a:p>
            <a:pPr>
              <a:buFont typeface="Wingdings" panose="05000000000000000000" pitchFamily="2" charset="2"/>
              <a:buChar char="Ø"/>
              <a:defRPr/>
            </a:pPr>
            <a:r>
              <a:rPr lang="en-US" sz="2400" dirty="0" smtClean="0">
                <a:latin typeface="Calibri" panose="020F0502020204030204" pitchFamily="34" charset="0"/>
                <a:cs typeface="Tahoma" pitchFamily="34" charset="0"/>
              </a:rPr>
              <a:t>Entrance into the host and establishment of infection by </a:t>
            </a:r>
            <a:r>
              <a:rPr lang="en-US" sz="2400" i="1" dirty="0" smtClean="0">
                <a:latin typeface="Calibri" panose="020F0502020204030204" pitchFamily="34" charset="0"/>
                <a:cs typeface="Tahoma" pitchFamily="34" charset="0"/>
              </a:rPr>
              <a:t>leishmania</a:t>
            </a:r>
            <a:r>
              <a:rPr lang="en-US" sz="2400" dirty="0" smtClean="0">
                <a:latin typeface="Calibri" panose="020F0502020204030204" pitchFamily="34" charset="0"/>
                <a:cs typeface="Tahoma" pitchFamily="34" charset="0"/>
              </a:rPr>
              <a:t> is enhanced by </a:t>
            </a:r>
            <a:r>
              <a:rPr lang="en-US" sz="2400" b="1" dirty="0" smtClean="0">
                <a:latin typeface="Calibri" panose="020F0502020204030204" pitchFamily="34" charset="0"/>
                <a:cs typeface="Tahoma" pitchFamily="34" charset="0"/>
              </a:rPr>
              <a:t>saliva </a:t>
            </a:r>
            <a:r>
              <a:rPr lang="en-US" sz="2400" dirty="0" smtClean="0">
                <a:latin typeface="Calibri" panose="020F0502020204030204" pitchFamily="34" charset="0"/>
                <a:cs typeface="Tahoma" pitchFamily="34" charset="0"/>
              </a:rPr>
              <a:t>from the vector</a:t>
            </a:r>
          </a:p>
          <a:p>
            <a:pPr>
              <a:buFont typeface="Wingdings" panose="05000000000000000000" pitchFamily="2" charset="2"/>
              <a:buChar char="Ø"/>
              <a:defRPr/>
            </a:pPr>
            <a:r>
              <a:rPr lang="en-US" sz="2400" dirty="0" smtClean="0">
                <a:latin typeface="Calibri" panose="020F0502020204030204" pitchFamily="34" charset="0"/>
                <a:cs typeface="Tahoma" pitchFamily="34" charset="0"/>
              </a:rPr>
              <a:t>Two substances were involved</a:t>
            </a:r>
          </a:p>
          <a:p>
            <a:pPr lvl="2">
              <a:buFont typeface="Wingdings" pitchFamily="2" charset="2"/>
              <a:buChar char="ü"/>
              <a:defRPr/>
            </a:pPr>
            <a:r>
              <a:rPr lang="en-US" b="1" dirty="0" smtClean="0">
                <a:latin typeface="Calibri" panose="020F0502020204030204" pitchFamily="34" charset="0"/>
                <a:ea typeface="+mn-ea"/>
                <a:cs typeface="Tahoma" pitchFamily="34" charset="0"/>
              </a:rPr>
              <a:t>Maxadilin,</a:t>
            </a:r>
            <a:r>
              <a:rPr lang="en-US" dirty="0" smtClean="0">
                <a:latin typeface="Calibri" panose="020F0502020204030204" pitchFamily="34" charset="0"/>
                <a:ea typeface="+mn-ea"/>
                <a:cs typeface="Tahoma" pitchFamily="34" charset="0"/>
              </a:rPr>
              <a:t> or maximum dilation molecule:</a:t>
            </a:r>
            <a:r>
              <a:rPr lang="en-US" dirty="0" smtClean="0">
                <a:latin typeface="Calibri" panose="020F0502020204030204" pitchFamily="34" charset="0"/>
                <a:cs typeface="Tahoma" pitchFamily="34" charset="0"/>
              </a:rPr>
              <a:t> keeps the capillary bed </a:t>
            </a:r>
            <a:r>
              <a:rPr lang="en-US" b="1" dirty="0" smtClean="0">
                <a:latin typeface="Calibri" panose="020F0502020204030204" pitchFamily="34" charset="0"/>
                <a:cs typeface="Tahoma" pitchFamily="34" charset="0"/>
              </a:rPr>
              <a:t>open</a:t>
            </a:r>
            <a:r>
              <a:rPr lang="en-US" dirty="0" smtClean="0">
                <a:latin typeface="Calibri" panose="020F0502020204030204" pitchFamily="34" charset="0"/>
                <a:cs typeface="Tahoma" pitchFamily="34" charset="0"/>
              </a:rPr>
              <a:t> </a:t>
            </a:r>
            <a:r>
              <a:rPr lang="en-US" dirty="0" smtClean="0">
                <a:latin typeface="Calibri" panose="020F0502020204030204" pitchFamily="34" charset="0"/>
              </a:rPr>
              <a:t>at the site of feeding for about 48 hours</a:t>
            </a:r>
            <a:endParaRPr lang="en-US" dirty="0" smtClean="0">
              <a:latin typeface="Calibri" panose="020F0502020204030204" pitchFamily="34" charset="0"/>
              <a:cs typeface="Tahoma" pitchFamily="34" charset="0"/>
            </a:endParaRPr>
          </a:p>
          <a:p>
            <a:pPr lvl="2">
              <a:buFont typeface="Wingdings" pitchFamily="2" charset="2"/>
              <a:buChar char="ü"/>
              <a:defRPr/>
            </a:pPr>
            <a:r>
              <a:rPr lang="en-US" dirty="0" smtClean="0">
                <a:latin typeface="Calibri" panose="020F0502020204030204" pitchFamily="34" charset="0"/>
                <a:ea typeface="+mn-ea"/>
                <a:cs typeface="Tahoma" pitchFamily="34" charset="0"/>
              </a:rPr>
              <a:t> </a:t>
            </a:r>
            <a:r>
              <a:rPr lang="en-US" b="1" dirty="0" smtClean="0">
                <a:latin typeface="Calibri" panose="020F0502020204030204" pitchFamily="34" charset="0"/>
                <a:ea typeface="+mn-ea"/>
                <a:cs typeface="Tahoma" pitchFamily="34" charset="0"/>
              </a:rPr>
              <a:t>SIP </a:t>
            </a:r>
            <a:r>
              <a:rPr lang="en-US" dirty="0" smtClean="0">
                <a:latin typeface="Calibri" panose="020F0502020204030204" pitchFamily="34" charset="0"/>
                <a:ea typeface="+mn-ea"/>
                <a:cs typeface="Tahoma" pitchFamily="34" charset="0"/>
              </a:rPr>
              <a:t>or </a:t>
            </a:r>
            <a:r>
              <a:rPr lang="en-US" b="1" dirty="0" smtClean="0">
                <a:latin typeface="Calibri" panose="020F0502020204030204" pitchFamily="34" charset="0"/>
                <a:ea typeface="+mn-ea"/>
                <a:cs typeface="Tahoma" pitchFamily="34" charset="0"/>
              </a:rPr>
              <a:t>salivary immunosuppressive protein</a:t>
            </a:r>
            <a:r>
              <a:rPr lang="en-US" dirty="0" smtClean="0">
                <a:latin typeface="Calibri" panose="020F0502020204030204" pitchFamily="34" charset="0"/>
                <a:cs typeface="Tahoma" pitchFamily="34" charset="0"/>
              </a:rPr>
              <a:t>: restrains the immune system’s early efforts to eliminate the parasites </a:t>
            </a:r>
          </a:p>
          <a:p>
            <a:pPr>
              <a:buFont typeface="Wingdings" panose="05000000000000000000" pitchFamily="2" charset="2"/>
              <a:buChar char="Ø"/>
              <a:defRPr/>
            </a:pPr>
            <a:r>
              <a:rPr lang="en-US" sz="2400" dirty="0">
                <a:latin typeface="Calibri" panose="020F0502020204030204" pitchFamily="34" charset="0"/>
                <a:cs typeface="Tahoma" pitchFamily="34" charset="0"/>
              </a:rPr>
              <a:t>Infective promastigotes entering the blood of the vertebrate are covered by two key molecules: </a:t>
            </a:r>
          </a:p>
          <a:p>
            <a:pPr lvl="2">
              <a:buFont typeface="Wingdings" panose="05000000000000000000" pitchFamily="2" charset="2"/>
              <a:buChar char="Ø"/>
              <a:defRPr/>
            </a:pPr>
            <a:r>
              <a:rPr lang="en-US" dirty="0" smtClean="0">
                <a:latin typeface="Calibri" panose="020F0502020204030204" pitchFamily="34" charset="0"/>
                <a:cs typeface="Tahoma" pitchFamily="34" charset="0"/>
              </a:rPr>
              <a:t>The </a:t>
            </a:r>
            <a:r>
              <a:rPr lang="en-US" b="1" dirty="0">
                <a:latin typeface="Calibri" panose="020F0502020204030204" pitchFamily="34" charset="0"/>
                <a:cs typeface="Tahoma" pitchFamily="34" charset="0"/>
              </a:rPr>
              <a:t>protein </a:t>
            </a:r>
            <a:r>
              <a:rPr lang="en-US" b="1" dirty="0" err="1">
                <a:latin typeface="Calibri" panose="020F0502020204030204" pitchFamily="34" charset="0"/>
                <a:cs typeface="Tahoma" pitchFamily="34" charset="0"/>
              </a:rPr>
              <a:t>gp</a:t>
            </a:r>
            <a:r>
              <a:rPr lang="en-US" b="1" dirty="0">
                <a:latin typeface="Calibri" panose="020F0502020204030204" pitchFamily="34" charset="0"/>
                <a:cs typeface="Tahoma" pitchFamily="34" charset="0"/>
              </a:rPr>
              <a:t> 63</a:t>
            </a:r>
            <a:r>
              <a:rPr lang="en-US" dirty="0">
                <a:latin typeface="Calibri" panose="020F0502020204030204" pitchFamily="34" charset="0"/>
                <a:cs typeface="Tahoma" pitchFamily="34" charset="0"/>
              </a:rPr>
              <a:t> and </a:t>
            </a:r>
          </a:p>
          <a:p>
            <a:pPr lvl="2">
              <a:buFont typeface="Wingdings" panose="05000000000000000000" pitchFamily="2" charset="2"/>
              <a:buChar char="Ø"/>
              <a:defRPr/>
            </a:pPr>
            <a:r>
              <a:rPr lang="en-US" dirty="0">
                <a:latin typeface="Calibri" panose="020F0502020204030204" pitchFamily="34" charset="0"/>
                <a:cs typeface="Tahoma" pitchFamily="34" charset="0"/>
              </a:rPr>
              <a:t> </a:t>
            </a:r>
            <a:r>
              <a:rPr lang="en-US" b="1" dirty="0" smtClean="0">
                <a:latin typeface="Calibri" panose="020F0502020204030204" pitchFamily="34" charset="0"/>
                <a:cs typeface="Tahoma" pitchFamily="34" charset="0"/>
              </a:rPr>
              <a:t>lipophosphoglycan </a:t>
            </a:r>
            <a:r>
              <a:rPr lang="en-US" b="1" dirty="0">
                <a:latin typeface="Calibri" panose="020F0502020204030204" pitchFamily="34" charset="0"/>
                <a:cs typeface="Tahoma" pitchFamily="34" charset="0"/>
              </a:rPr>
              <a:t>(LPG)</a:t>
            </a:r>
          </a:p>
          <a:p>
            <a:pPr lvl="3">
              <a:buFont typeface="Wingdings" pitchFamily="2" charset="2"/>
              <a:buChar char="v"/>
              <a:defRPr/>
            </a:pPr>
            <a:r>
              <a:rPr lang="en-US" sz="2400" dirty="0">
                <a:latin typeface="Calibri" panose="020F0502020204030204" pitchFamily="34" charset="0"/>
                <a:cs typeface="Tahoma" pitchFamily="34" charset="0"/>
              </a:rPr>
              <a:t> Both  mediate the uptake of promastigotes by  macrophages</a:t>
            </a:r>
          </a:p>
          <a:p>
            <a:pPr>
              <a:buFont typeface="Wingdings" panose="05000000000000000000" pitchFamily="2" charset="2"/>
              <a:buChar char="Ø"/>
              <a:defRPr/>
            </a:pPr>
            <a:r>
              <a:rPr lang="en-US" sz="2400" dirty="0">
                <a:latin typeface="Calibri" panose="020F0502020204030204" pitchFamily="34" charset="0"/>
                <a:cs typeface="Tahoma" pitchFamily="34" charset="0"/>
              </a:rPr>
              <a:t>The </a:t>
            </a:r>
            <a:r>
              <a:rPr lang="en-US" sz="2400" dirty="0" smtClean="0">
                <a:latin typeface="Calibri" panose="020F0502020204030204" pitchFamily="34" charset="0"/>
                <a:cs typeface="Tahoma" pitchFamily="34" charset="0"/>
              </a:rPr>
              <a:t>promastigotes </a:t>
            </a:r>
            <a:r>
              <a:rPr lang="en-US" sz="2400" dirty="0">
                <a:latin typeface="Calibri" panose="020F0502020204030204" pitchFamily="34" charset="0"/>
                <a:cs typeface="Tahoma" pitchFamily="34" charset="0"/>
              </a:rPr>
              <a:t>are </a:t>
            </a:r>
            <a:r>
              <a:rPr lang="en-US" sz="2400" dirty="0" smtClean="0">
                <a:latin typeface="Calibri" panose="020F0502020204030204" pitchFamily="34" charset="0"/>
                <a:cs typeface="Tahoma" pitchFamily="34" charset="0"/>
              </a:rPr>
              <a:t>engulfed </a:t>
            </a:r>
            <a:r>
              <a:rPr lang="en-US" sz="2400" dirty="0">
                <a:latin typeface="Calibri" panose="020F0502020204030204" pitchFamily="34" charset="0"/>
                <a:cs typeface="Tahoma" pitchFamily="34" charset="0"/>
              </a:rPr>
              <a:t>&amp; form </a:t>
            </a:r>
            <a:r>
              <a:rPr lang="en-US" sz="2400" b="1" dirty="0" smtClean="0">
                <a:latin typeface="Calibri" panose="020F0502020204030204" pitchFamily="34" charset="0"/>
                <a:cs typeface="Tahoma" pitchFamily="34" charset="0"/>
              </a:rPr>
              <a:t>phagosome</a:t>
            </a:r>
            <a:endParaRPr lang="en-US" sz="2400" dirty="0">
              <a:latin typeface="Calibri" panose="020F0502020204030204" pitchFamily="34" charset="0"/>
              <a:cs typeface="Tahoma" pitchFamily="34" charset="0"/>
            </a:endParaRPr>
          </a:p>
          <a:p>
            <a:pPr>
              <a:defRPr/>
            </a:pPr>
            <a:endParaRPr lang="en-US" sz="2400" dirty="0">
              <a:latin typeface="Calibri" panose="020F0502020204030204" pitchFamily="34" charset="0"/>
              <a:cs typeface="Tahoma" pitchFamily="34" charset="0"/>
            </a:endParaRPr>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92</a:t>
            </a:fld>
            <a:endParaRPr lang="en-US">
              <a:solidFill>
                <a:srgbClr val="000000"/>
              </a:solidFill>
            </a:endParaRPr>
          </a:p>
        </p:txBody>
      </p:sp>
    </p:spTree>
    <p:extLst>
      <p:ext uri="{BB962C8B-B14F-4D97-AF65-F5344CB8AC3E}">
        <p14:creationId xmlns:p14="http://schemas.microsoft.com/office/powerpoint/2010/main" val="33831305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48267"/>
            <a:ext cx="8458200" cy="6477000"/>
          </a:xfrm>
        </p:spPr>
        <p:txBody>
          <a:bodyPr>
            <a:noAutofit/>
          </a:bodyPr>
          <a:lstStyle/>
          <a:p>
            <a:pPr marL="0" indent="0">
              <a:buNone/>
              <a:defRPr/>
            </a:pPr>
            <a:r>
              <a:rPr lang="en-US" sz="3600" dirty="0" smtClean="0">
                <a:latin typeface="Calibri" panose="020F0502020204030204" pitchFamily="34" charset="0"/>
              </a:rPr>
              <a:t>                                Pathogenesis…  </a:t>
            </a:r>
          </a:p>
          <a:p>
            <a:pPr>
              <a:buFont typeface="Wingdings" panose="05000000000000000000" pitchFamily="2" charset="2"/>
              <a:buChar char="Ø"/>
              <a:defRPr/>
            </a:pPr>
            <a:r>
              <a:rPr lang="en-US" sz="2400" dirty="0" smtClean="0">
                <a:latin typeface="Calibri" panose="020F0502020204030204" pitchFamily="34" charset="0"/>
              </a:rPr>
              <a:t>P</a:t>
            </a:r>
            <a:r>
              <a:rPr lang="en-US" sz="2400" dirty="0" smtClean="0">
                <a:latin typeface="Calibri" panose="020F0502020204030204" pitchFamily="34" charset="0"/>
                <a:cs typeface="Tahoma" pitchFamily="34" charset="0"/>
              </a:rPr>
              <a:t>hagosome fuse with the lysosome to form a </a:t>
            </a:r>
            <a:r>
              <a:rPr lang="en-US" sz="2400" b="1" dirty="0" err="1" smtClean="0">
                <a:latin typeface="Calibri" panose="020F0502020204030204" pitchFamily="34" charset="0"/>
                <a:cs typeface="Tahoma" pitchFamily="34" charset="0"/>
              </a:rPr>
              <a:t>phagolysosome</a:t>
            </a:r>
            <a:endParaRPr lang="en-US" sz="2400" dirty="0" smtClean="0">
              <a:latin typeface="Calibri" panose="020F0502020204030204" pitchFamily="34" charset="0"/>
              <a:cs typeface="Tahoma" pitchFamily="34" charset="0"/>
            </a:endParaRPr>
          </a:p>
          <a:p>
            <a:pPr lvl="1">
              <a:buFont typeface="Wingdings" pitchFamily="2" charset="2"/>
              <a:buChar char="ü"/>
              <a:defRPr/>
            </a:pPr>
            <a:r>
              <a:rPr lang="en-US" dirty="0" smtClean="0">
                <a:latin typeface="Calibri" panose="020F0502020204030204" pitchFamily="34" charset="0"/>
                <a:ea typeface="+mn-ea"/>
                <a:cs typeface="Tahoma" pitchFamily="34" charset="0"/>
              </a:rPr>
              <a:t> As the </a:t>
            </a:r>
            <a:r>
              <a:rPr lang="en-US" b="1" dirty="0" smtClean="0">
                <a:latin typeface="Calibri" panose="020F0502020204030204" pitchFamily="34" charset="0"/>
                <a:ea typeface="+mn-ea"/>
                <a:cs typeface="Tahoma" pitchFamily="34" charset="0"/>
              </a:rPr>
              <a:t>promastigotes</a:t>
            </a:r>
            <a:r>
              <a:rPr lang="en-US" dirty="0" smtClean="0">
                <a:latin typeface="Calibri" panose="020F0502020204030204" pitchFamily="34" charset="0"/>
                <a:ea typeface="+mn-ea"/>
                <a:cs typeface="Tahoma" pitchFamily="34" charset="0"/>
              </a:rPr>
              <a:t> transform into </a:t>
            </a:r>
            <a:r>
              <a:rPr lang="en-US" b="1" dirty="0" smtClean="0">
                <a:latin typeface="Calibri" panose="020F0502020204030204" pitchFamily="34" charset="0"/>
                <a:ea typeface="+mn-ea"/>
                <a:cs typeface="Tahoma" pitchFamily="34" charset="0"/>
              </a:rPr>
              <a:t>amastigotes</a:t>
            </a:r>
            <a:r>
              <a:rPr lang="en-US" dirty="0" smtClean="0">
                <a:latin typeface="Calibri" panose="020F0502020204030204" pitchFamily="34" charset="0"/>
                <a:ea typeface="+mn-ea"/>
                <a:cs typeface="Tahoma" pitchFamily="34" charset="0"/>
              </a:rPr>
              <a:t>, which produce  compounds that counter </a:t>
            </a:r>
            <a:r>
              <a:rPr lang="en-US" dirty="0" err="1" smtClean="0">
                <a:latin typeface="Calibri" panose="020F0502020204030204" pitchFamily="34" charset="0"/>
                <a:ea typeface="+mn-ea"/>
                <a:cs typeface="Tahoma" pitchFamily="34" charset="0"/>
              </a:rPr>
              <a:t>lysosomal</a:t>
            </a:r>
            <a:r>
              <a:rPr lang="en-US" dirty="0" smtClean="0">
                <a:latin typeface="Calibri" panose="020F0502020204030204" pitchFamily="34" charset="0"/>
                <a:ea typeface="+mn-ea"/>
                <a:cs typeface="Tahoma" pitchFamily="34" charset="0"/>
              </a:rPr>
              <a:t> enzymes</a:t>
            </a:r>
          </a:p>
          <a:p>
            <a:pPr lvl="2">
              <a:buFont typeface="Wingdings" pitchFamily="2" charset="2"/>
              <a:buChar char="ü"/>
              <a:defRPr/>
            </a:pPr>
            <a:r>
              <a:rPr lang="en-US" dirty="0" smtClean="0">
                <a:latin typeface="Calibri" panose="020F0502020204030204" pitchFamily="34" charset="0"/>
                <a:ea typeface="+mn-ea"/>
                <a:cs typeface="Tahoma" pitchFamily="34" charset="0"/>
              </a:rPr>
              <a:t> The </a:t>
            </a:r>
            <a:r>
              <a:rPr lang="en-US" b="1" dirty="0" err="1" smtClean="0">
                <a:latin typeface="Calibri" panose="020F0502020204030204" pitchFamily="34" charset="0"/>
                <a:ea typeface="+mn-ea"/>
                <a:cs typeface="Tahoma" pitchFamily="34" charset="0"/>
              </a:rPr>
              <a:t>gp</a:t>
            </a:r>
            <a:r>
              <a:rPr lang="en-US" b="1" dirty="0" smtClean="0">
                <a:latin typeface="Calibri" panose="020F0502020204030204" pitchFamily="34" charset="0"/>
                <a:ea typeface="+mn-ea"/>
                <a:cs typeface="Tahoma" pitchFamily="34" charset="0"/>
              </a:rPr>
              <a:t> 63 </a:t>
            </a:r>
            <a:r>
              <a:rPr lang="en-US" dirty="0" smtClean="0">
                <a:latin typeface="Calibri" panose="020F0502020204030204" pitchFamily="34" charset="0"/>
                <a:ea typeface="+mn-ea"/>
                <a:cs typeface="Tahoma" pitchFamily="34" charset="0"/>
              </a:rPr>
              <a:t>molecule </a:t>
            </a:r>
            <a:r>
              <a:rPr lang="en-US" b="1" dirty="0" smtClean="0">
                <a:solidFill>
                  <a:srgbClr val="FF0000"/>
                </a:solidFill>
                <a:latin typeface="Calibri" panose="020F0502020204030204" pitchFamily="34" charset="0"/>
                <a:ea typeface="+mn-ea"/>
                <a:cs typeface="Tahoma" pitchFamily="34" charset="0"/>
              </a:rPr>
              <a:t>inactivates</a:t>
            </a:r>
            <a:r>
              <a:rPr lang="en-US" dirty="0" smtClean="0">
                <a:solidFill>
                  <a:srgbClr val="FF0000"/>
                </a:solidFill>
                <a:latin typeface="Calibri" panose="020F0502020204030204" pitchFamily="34" charset="0"/>
                <a:ea typeface="+mn-ea"/>
                <a:cs typeface="Tahoma" pitchFamily="34" charset="0"/>
              </a:rPr>
              <a:t> </a:t>
            </a:r>
            <a:r>
              <a:rPr lang="en-US" dirty="0" err="1" smtClean="0">
                <a:latin typeface="Calibri" panose="020F0502020204030204" pitchFamily="34" charset="0"/>
                <a:ea typeface="+mn-ea"/>
                <a:cs typeface="Tahoma" pitchFamily="34" charset="0"/>
              </a:rPr>
              <a:t>proteolytic</a:t>
            </a:r>
            <a:r>
              <a:rPr lang="en-US" dirty="0" smtClean="0">
                <a:latin typeface="Calibri" panose="020F0502020204030204" pitchFamily="34" charset="0"/>
                <a:ea typeface="+mn-ea"/>
                <a:cs typeface="Tahoma" pitchFamily="34" charset="0"/>
              </a:rPr>
              <a:t> enzymes </a:t>
            </a:r>
          </a:p>
          <a:p>
            <a:pPr lvl="2">
              <a:buFont typeface="Wingdings" pitchFamily="2" charset="2"/>
              <a:buChar char="ü"/>
              <a:defRPr/>
            </a:pPr>
            <a:r>
              <a:rPr lang="en-US" dirty="0" smtClean="0">
                <a:latin typeface="Calibri" panose="020F0502020204030204" pitchFamily="34" charset="0"/>
                <a:ea typeface="+mn-ea"/>
                <a:cs typeface="Tahoma" pitchFamily="34" charset="0"/>
              </a:rPr>
              <a:t> </a:t>
            </a:r>
            <a:r>
              <a:rPr lang="en-US" b="1" dirty="0" smtClean="0">
                <a:latin typeface="Calibri" panose="020F0502020204030204" pitchFamily="34" charset="0"/>
                <a:ea typeface="+mn-ea"/>
                <a:cs typeface="Tahoma" pitchFamily="34" charset="0"/>
              </a:rPr>
              <a:t>LPG </a:t>
            </a:r>
            <a:r>
              <a:rPr lang="en-US" dirty="0" smtClean="0">
                <a:latin typeface="Calibri" panose="020F0502020204030204" pitchFamily="34" charset="0"/>
                <a:ea typeface="+mn-ea"/>
                <a:cs typeface="Tahoma" pitchFamily="34" charset="0"/>
              </a:rPr>
              <a:t>protects against other enzymes</a:t>
            </a:r>
          </a:p>
          <a:p>
            <a:pPr>
              <a:buFont typeface="Wingdings" panose="05000000000000000000" pitchFamily="2" charset="2"/>
              <a:buChar char="Ø"/>
              <a:defRPr/>
            </a:pPr>
            <a:r>
              <a:rPr lang="en-US" sz="2800" dirty="0" err="1" smtClean="0">
                <a:latin typeface="Calibri" panose="020F0502020204030204" pitchFamily="34" charset="0"/>
              </a:rPr>
              <a:t>Leishmanial</a:t>
            </a:r>
            <a:r>
              <a:rPr lang="en-US" sz="2800" dirty="0" smtClean="0">
                <a:latin typeface="Calibri" panose="020F0502020204030204" pitchFamily="34" charset="0"/>
              </a:rPr>
              <a:t> organisms are able to survive the highly acidic environment of </a:t>
            </a:r>
            <a:r>
              <a:rPr lang="en-US" sz="2800" dirty="0" err="1" smtClean="0">
                <a:latin typeface="Calibri" panose="020F0502020204030204" pitchFamily="34" charset="0"/>
              </a:rPr>
              <a:t>lysosmes</a:t>
            </a:r>
            <a:r>
              <a:rPr lang="en-US" sz="2800" dirty="0" smtClean="0">
                <a:latin typeface="Calibri" panose="020F0502020204030204" pitchFamily="34" charset="0"/>
              </a:rPr>
              <a:t> by regulating their internal P</a:t>
            </a:r>
            <a:r>
              <a:rPr lang="en-US" sz="2800" baseline="30000" dirty="0" smtClean="0">
                <a:latin typeface="Calibri" panose="020F0502020204030204" pitchFamily="34" charset="0"/>
              </a:rPr>
              <a:t>H</a:t>
            </a:r>
            <a:endParaRPr lang="en-US" sz="2800" dirty="0" smtClean="0">
              <a:latin typeface="Calibri" panose="020F0502020204030204" pitchFamily="34" charset="0"/>
            </a:endParaRPr>
          </a:p>
          <a:p>
            <a:pPr marL="914400" lvl="2" indent="0">
              <a:buNone/>
              <a:defRPr/>
            </a:pPr>
            <a:endParaRPr lang="en-US" sz="2800" dirty="0" smtClean="0">
              <a:ea typeface="+mn-ea"/>
              <a:cs typeface="Tahoma" pitchFamily="34" charset="0"/>
            </a:endParaRPr>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93</a:t>
            </a:fld>
            <a:endParaRPr lang="en-US">
              <a:solidFill>
                <a:srgbClr val="000000"/>
              </a:solidFill>
            </a:endParaRPr>
          </a:p>
        </p:txBody>
      </p:sp>
    </p:spTree>
    <p:extLst>
      <p:ext uri="{BB962C8B-B14F-4D97-AF65-F5344CB8AC3E}">
        <p14:creationId xmlns:p14="http://schemas.microsoft.com/office/powerpoint/2010/main" val="235194439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609600" y="457200"/>
            <a:ext cx="7600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0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en-US" altLang="en-US" sz="4000" smtClean="0">
                <a:solidFill>
                  <a:srgbClr val="000000"/>
                </a:solidFill>
              </a:rPr>
              <a:t>Clinical features and pathology </a:t>
            </a:r>
            <a:endParaRPr lang="en-US" altLang="en-US" sz="2400" smtClean="0">
              <a:solidFill>
                <a:srgbClr val="000000"/>
              </a:solidFill>
            </a:endParaRPr>
          </a:p>
        </p:txBody>
      </p:sp>
      <p:sp>
        <p:nvSpPr>
          <p:cNvPr id="47107" name="Text Box 3"/>
          <p:cNvSpPr txBox="1">
            <a:spLocks noChangeArrowheads="1"/>
          </p:cNvSpPr>
          <p:nvPr/>
        </p:nvSpPr>
        <p:spPr bwMode="auto">
          <a:xfrm>
            <a:off x="381000" y="1295400"/>
            <a:ext cx="8534400" cy="5108575"/>
          </a:xfrm>
          <a:prstGeom prst="rect">
            <a:avLst/>
          </a:prstGeom>
          <a:noFill/>
          <a:ln w="9525">
            <a:noFill/>
            <a:miter lim="800000"/>
            <a:headEnd/>
            <a:tailEnd/>
          </a:ln>
        </p:spPr>
        <p:txBody>
          <a:bodyPr>
            <a:spAutoFit/>
          </a:bodyPr>
          <a:lstStyle/>
          <a:p>
            <a:pPr eaLnBrk="0" fontAlgn="base" hangingPunct="0">
              <a:spcBef>
                <a:spcPct val="0"/>
              </a:spcBef>
              <a:spcAft>
                <a:spcPct val="0"/>
              </a:spcAft>
              <a:buFont typeface="Wingdings" pitchFamily="2" charset="2"/>
              <a:buChar char="Ø"/>
              <a:defRPr/>
            </a:pPr>
            <a:endParaRPr lang="en-US" dirty="0">
              <a:solidFill>
                <a:srgbClr val="000000">
                  <a:lumMod val="95000"/>
                  <a:lumOff val="5000"/>
                </a:srgbClr>
              </a:solidFill>
            </a:endParaRPr>
          </a:p>
          <a:p>
            <a:pPr eaLnBrk="0" fontAlgn="base" hangingPunct="0">
              <a:spcBef>
                <a:spcPct val="0"/>
              </a:spcBef>
              <a:spcAft>
                <a:spcPct val="0"/>
              </a:spcAft>
              <a:buFont typeface="Wingdings" pitchFamily="2" charset="2"/>
              <a:buChar char="Ø"/>
              <a:defRPr/>
            </a:pPr>
            <a:r>
              <a:rPr lang="en-US" sz="2800" b="1" dirty="0" err="1">
                <a:solidFill>
                  <a:srgbClr val="000000">
                    <a:lumMod val="95000"/>
                    <a:lumOff val="5000"/>
                  </a:srgbClr>
                </a:solidFill>
              </a:rPr>
              <a:t>Cutaneous</a:t>
            </a:r>
            <a:r>
              <a:rPr lang="en-US" sz="2800" b="1" dirty="0">
                <a:solidFill>
                  <a:srgbClr val="000000">
                    <a:lumMod val="95000"/>
                    <a:lumOff val="5000"/>
                  </a:srgbClr>
                </a:solidFill>
              </a:rPr>
              <a:t> </a:t>
            </a:r>
            <a:r>
              <a:rPr lang="en-US" sz="2800" b="1" dirty="0" err="1">
                <a:solidFill>
                  <a:srgbClr val="000000">
                    <a:lumMod val="95000"/>
                    <a:lumOff val="5000"/>
                  </a:srgbClr>
                </a:solidFill>
              </a:rPr>
              <a:t>leishmaniasis</a:t>
            </a:r>
            <a:r>
              <a:rPr lang="en-US" sz="2800" b="1" dirty="0">
                <a:solidFill>
                  <a:srgbClr val="000000">
                    <a:lumMod val="95000"/>
                    <a:lumOff val="5000"/>
                  </a:srgbClr>
                </a:solidFill>
              </a:rPr>
              <a:t> (CL) </a:t>
            </a:r>
          </a:p>
          <a:p>
            <a:pPr lvl="1" eaLnBrk="0" fontAlgn="base" hangingPunct="0">
              <a:spcBef>
                <a:spcPct val="0"/>
              </a:spcBef>
              <a:spcAft>
                <a:spcPct val="0"/>
              </a:spcAft>
              <a:buFont typeface="Wingdings" pitchFamily="2" charset="2"/>
              <a:buChar char="Ø"/>
              <a:defRPr/>
            </a:pPr>
            <a:r>
              <a:rPr lang="en-US" sz="2800" dirty="0">
                <a:solidFill>
                  <a:srgbClr val="000000">
                    <a:lumMod val="95000"/>
                    <a:lumOff val="5000"/>
                  </a:srgbClr>
                </a:solidFill>
              </a:rPr>
              <a:t> most common form,</a:t>
            </a:r>
          </a:p>
          <a:p>
            <a:pPr lvl="1" eaLnBrk="0" fontAlgn="base" hangingPunct="0">
              <a:spcBef>
                <a:spcPct val="0"/>
              </a:spcBef>
              <a:spcAft>
                <a:spcPct val="0"/>
              </a:spcAft>
              <a:buFont typeface="Wingdings" pitchFamily="2" charset="2"/>
              <a:buChar char="Ø"/>
              <a:defRPr/>
            </a:pPr>
            <a:r>
              <a:rPr lang="en-US" sz="2800" dirty="0">
                <a:solidFill>
                  <a:srgbClr val="000000">
                    <a:lumMod val="95000"/>
                    <a:lumOff val="5000"/>
                  </a:srgbClr>
                </a:solidFill>
              </a:rPr>
              <a:t> Relatively benign self-healing skin    </a:t>
            </a:r>
          </a:p>
          <a:p>
            <a:pPr lvl="1" eaLnBrk="0" fontAlgn="base" hangingPunct="0">
              <a:spcBef>
                <a:spcPct val="0"/>
              </a:spcBef>
              <a:spcAft>
                <a:spcPct val="0"/>
              </a:spcAft>
              <a:buFont typeface="Wingdings" pitchFamily="2" charset="2"/>
              <a:buNone/>
              <a:defRPr/>
            </a:pPr>
            <a:r>
              <a:rPr lang="en-US" sz="2800" dirty="0">
                <a:solidFill>
                  <a:srgbClr val="000000">
                    <a:lumMod val="95000"/>
                    <a:lumOff val="5000"/>
                  </a:srgbClr>
                </a:solidFill>
              </a:rPr>
              <a:t>    lesions (localized or simple CL)</a:t>
            </a:r>
          </a:p>
          <a:p>
            <a:pPr lvl="1" eaLnBrk="0" fontAlgn="base" hangingPunct="0">
              <a:spcBef>
                <a:spcPct val="0"/>
              </a:spcBef>
              <a:spcAft>
                <a:spcPct val="0"/>
              </a:spcAft>
              <a:buFont typeface="Wingdings" pitchFamily="2" charset="2"/>
              <a:buChar char="§"/>
              <a:defRPr/>
            </a:pPr>
            <a:r>
              <a:rPr lang="en-US" sz="2800" b="1" i="1" dirty="0">
                <a:solidFill>
                  <a:srgbClr val="000000">
                    <a:lumMod val="95000"/>
                    <a:lumOff val="5000"/>
                  </a:srgbClr>
                </a:solidFill>
              </a:rPr>
              <a:t>Leishmaniasis </a:t>
            </a:r>
            <a:r>
              <a:rPr lang="en-US" sz="2800" b="1" dirty="0" err="1">
                <a:solidFill>
                  <a:srgbClr val="000000"/>
                </a:solidFill>
                <a:cs typeface="Tahoma" pitchFamily="34" charset="0"/>
              </a:rPr>
              <a:t>r</a:t>
            </a:r>
            <a:r>
              <a:rPr lang="en-US" sz="2800" b="1" dirty="0" err="1">
                <a:solidFill>
                  <a:srgbClr val="000000"/>
                </a:solidFill>
                <a:cs typeface="Tahoma" pitchFamily="34" charset="0"/>
              </a:rPr>
              <a:t>ecidivans</a:t>
            </a:r>
            <a:r>
              <a:rPr lang="en-US" sz="2800" b="1" dirty="0">
                <a:solidFill>
                  <a:srgbClr val="000000"/>
                </a:solidFill>
                <a:cs typeface="Tahoma" pitchFamily="34" charset="0"/>
              </a:rPr>
              <a:t> (LR)</a:t>
            </a:r>
            <a:r>
              <a:rPr lang="en-US" sz="2800" dirty="0">
                <a:solidFill>
                  <a:srgbClr val="000000">
                    <a:lumMod val="95000"/>
                    <a:lumOff val="5000"/>
                  </a:srgbClr>
                </a:solidFill>
              </a:rPr>
              <a:t>: </a:t>
            </a:r>
            <a:r>
              <a:rPr lang="en-US" sz="2800" dirty="0">
                <a:solidFill>
                  <a:srgbClr val="000000">
                    <a:lumMod val="95000"/>
                    <a:lumOff val="5000"/>
                  </a:srgbClr>
                </a:solidFill>
              </a:rPr>
              <a:t>rare hypersensitive dermal</a:t>
            </a:r>
          </a:p>
          <a:p>
            <a:pPr lvl="1" eaLnBrk="0" fontAlgn="base" hangingPunct="0">
              <a:spcBef>
                <a:spcPct val="0"/>
              </a:spcBef>
              <a:spcAft>
                <a:spcPct val="0"/>
              </a:spcAft>
              <a:buFont typeface="Wingdings" pitchFamily="2" charset="2"/>
              <a:buNone/>
              <a:defRPr/>
            </a:pPr>
            <a:endParaRPr lang="en-US" sz="2800" dirty="0">
              <a:solidFill>
                <a:srgbClr val="000000">
                  <a:lumMod val="95000"/>
                  <a:lumOff val="5000"/>
                </a:srgbClr>
              </a:solidFill>
            </a:endParaRPr>
          </a:p>
          <a:p>
            <a:pPr eaLnBrk="0" fontAlgn="base" hangingPunct="0">
              <a:spcBef>
                <a:spcPct val="0"/>
              </a:spcBef>
              <a:spcAft>
                <a:spcPct val="0"/>
              </a:spcAft>
              <a:buFont typeface="Wingdings" pitchFamily="2" charset="2"/>
              <a:buChar char="Ø"/>
              <a:defRPr/>
            </a:pPr>
            <a:r>
              <a:rPr lang="en-US" sz="2800" dirty="0">
                <a:solidFill>
                  <a:srgbClr val="000000">
                    <a:lumMod val="95000"/>
                    <a:lumOff val="5000"/>
                  </a:srgbClr>
                </a:solidFill>
              </a:rPr>
              <a:t> </a:t>
            </a:r>
            <a:r>
              <a:rPr lang="en-US" sz="2800" b="1" dirty="0">
                <a:solidFill>
                  <a:srgbClr val="000000">
                    <a:lumMod val="95000"/>
                    <a:lumOff val="5000"/>
                  </a:srgbClr>
                </a:solidFill>
              </a:rPr>
              <a:t>Diffuse </a:t>
            </a:r>
            <a:r>
              <a:rPr lang="en-US" sz="2800" b="1" dirty="0" err="1">
                <a:solidFill>
                  <a:srgbClr val="000000">
                    <a:lumMod val="95000"/>
                    <a:lumOff val="5000"/>
                  </a:srgbClr>
                </a:solidFill>
              </a:rPr>
              <a:t>cutaneous</a:t>
            </a:r>
            <a:r>
              <a:rPr lang="en-US" sz="2800" b="1" dirty="0">
                <a:solidFill>
                  <a:srgbClr val="000000">
                    <a:lumMod val="95000"/>
                    <a:lumOff val="5000"/>
                  </a:srgbClr>
                </a:solidFill>
              </a:rPr>
              <a:t> </a:t>
            </a:r>
            <a:r>
              <a:rPr lang="en-US" sz="2800" b="1" dirty="0" err="1">
                <a:solidFill>
                  <a:srgbClr val="000000">
                    <a:lumMod val="95000"/>
                    <a:lumOff val="5000"/>
                  </a:srgbClr>
                </a:solidFill>
              </a:rPr>
              <a:t>leishmaniasis</a:t>
            </a:r>
            <a:r>
              <a:rPr lang="en-US" sz="2800" b="1" dirty="0">
                <a:solidFill>
                  <a:srgbClr val="000000">
                    <a:lumMod val="95000"/>
                    <a:lumOff val="5000"/>
                  </a:srgbClr>
                </a:solidFill>
              </a:rPr>
              <a:t> (DCL)</a:t>
            </a:r>
          </a:p>
          <a:p>
            <a:pPr lvl="1" eaLnBrk="0" fontAlgn="base" hangingPunct="0">
              <a:spcBef>
                <a:spcPct val="0"/>
              </a:spcBef>
              <a:spcAft>
                <a:spcPct val="0"/>
              </a:spcAft>
              <a:buFont typeface="Wingdings" pitchFamily="2" charset="2"/>
              <a:buChar char="Ø"/>
              <a:defRPr/>
            </a:pPr>
            <a:r>
              <a:rPr lang="en-US" sz="2800" dirty="0">
                <a:solidFill>
                  <a:srgbClr val="000000">
                    <a:lumMod val="95000"/>
                    <a:lumOff val="5000"/>
                  </a:srgbClr>
                </a:solidFill>
              </a:rPr>
              <a:t> Rare </a:t>
            </a:r>
            <a:r>
              <a:rPr lang="en-US" sz="2800" dirty="0" err="1">
                <a:solidFill>
                  <a:srgbClr val="000000">
                    <a:lumMod val="95000"/>
                    <a:lumOff val="5000"/>
                  </a:srgbClr>
                </a:solidFill>
              </a:rPr>
              <a:t>cutaneous</a:t>
            </a:r>
            <a:r>
              <a:rPr lang="en-US" sz="2800" dirty="0">
                <a:solidFill>
                  <a:srgbClr val="000000">
                    <a:lumMod val="95000"/>
                    <a:lumOff val="5000"/>
                  </a:srgbClr>
                </a:solidFill>
              </a:rPr>
              <a:t> infection with non- ulcerating Nodules resembling </a:t>
            </a:r>
            <a:r>
              <a:rPr lang="en-US" sz="2800" dirty="0" err="1">
                <a:solidFill>
                  <a:srgbClr val="000000">
                    <a:lumMod val="95000"/>
                    <a:lumOff val="5000"/>
                  </a:srgbClr>
                </a:solidFill>
              </a:rPr>
              <a:t>lepromatous</a:t>
            </a:r>
            <a:r>
              <a:rPr lang="en-US" sz="2800" dirty="0">
                <a:solidFill>
                  <a:srgbClr val="000000">
                    <a:lumMod val="95000"/>
                    <a:lumOff val="5000"/>
                  </a:srgbClr>
                </a:solidFill>
              </a:rPr>
              <a:t> leprosy</a:t>
            </a:r>
          </a:p>
          <a:p>
            <a:pPr lvl="1" eaLnBrk="0" fontAlgn="base" hangingPunct="0">
              <a:spcBef>
                <a:spcPct val="0"/>
              </a:spcBef>
              <a:spcAft>
                <a:spcPct val="0"/>
              </a:spcAft>
              <a:defRPr/>
            </a:pPr>
            <a:endParaRPr lang="en-US" sz="2800" dirty="0">
              <a:solidFill>
                <a:srgbClr val="000000">
                  <a:lumMod val="95000"/>
                  <a:lumOff val="5000"/>
                </a:srgbClr>
              </a:solidFill>
            </a:endParaRPr>
          </a:p>
        </p:txBody>
      </p:sp>
    </p:spTree>
    <p:extLst>
      <p:ext uri="{BB962C8B-B14F-4D97-AF65-F5344CB8AC3E}">
        <p14:creationId xmlns:p14="http://schemas.microsoft.com/office/powerpoint/2010/main" val="43932053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rot="10800000" flipV="1">
            <a:off x="413018" y="245532"/>
            <a:ext cx="6248400" cy="592668"/>
          </a:xfrm>
        </p:spPr>
        <p:txBody>
          <a:bodyPr/>
          <a:lstStyle/>
          <a:p>
            <a:r>
              <a:rPr lang="en-US" altLang="en-US" dirty="0" err="1" smtClean="0"/>
              <a:t>Cont</a:t>
            </a:r>
            <a:r>
              <a:rPr lang="en-US" altLang="en-US" dirty="0" smtClean="0"/>
              <a:t>…</a:t>
            </a:r>
          </a:p>
        </p:txBody>
      </p:sp>
      <p:sp>
        <p:nvSpPr>
          <p:cNvPr id="3" name="Content Placeholder 2"/>
          <p:cNvSpPr>
            <a:spLocks noGrp="1"/>
          </p:cNvSpPr>
          <p:nvPr>
            <p:ph idx="1"/>
          </p:nvPr>
        </p:nvSpPr>
        <p:spPr>
          <a:xfrm>
            <a:off x="457200" y="838200"/>
            <a:ext cx="8686800" cy="5029200"/>
          </a:xfrm>
        </p:spPr>
        <p:txBody>
          <a:bodyPr/>
          <a:lstStyle/>
          <a:p>
            <a:pPr>
              <a:buFont typeface="Wingdings" panose="05000000000000000000" pitchFamily="2" charset="2"/>
              <a:buChar char="Ø"/>
              <a:defRPr/>
            </a:pPr>
            <a:r>
              <a:rPr lang="en-US" b="1" dirty="0" err="1" smtClean="0">
                <a:solidFill>
                  <a:schemeClr val="tx1">
                    <a:lumMod val="95000"/>
                    <a:lumOff val="5000"/>
                  </a:schemeClr>
                </a:solidFill>
              </a:rPr>
              <a:t>Mucocutaneous</a:t>
            </a:r>
            <a:r>
              <a:rPr lang="en-US" b="1" dirty="0" smtClean="0">
                <a:solidFill>
                  <a:schemeClr val="tx1">
                    <a:lumMod val="95000"/>
                    <a:lumOff val="5000"/>
                  </a:schemeClr>
                </a:solidFill>
              </a:rPr>
              <a:t> </a:t>
            </a:r>
            <a:r>
              <a:rPr lang="en-US" b="1" dirty="0" err="1" smtClean="0">
                <a:solidFill>
                  <a:schemeClr val="tx1">
                    <a:lumMod val="95000"/>
                    <a:lumOff val="5000"/>
                  </a:schemeClr>
                </a:solidFill>
              </a:rPr>
              <a:t>Leishmaniasis</a:t>
            </a:r>
            <a:r>
              <a:rPr lang="en-US" b="1" dirty="0" smtClean="0">
                <a:solidFill>
                  <a:schemeClr val="tx1">
                    <a:lumMod val="95000"/>
                    <a:lumOff val="5000"/>
                  </a:schemeClr>
                </a:solidFill>
              </a:rPr>
              <a:t> (MCL) </a:t>
            </a:r>
          </a:p>
          <a:p>
            <a:pPr lvl="1">
              <a:buFont typeface="Wingdings" panose="05000000000000000000" pitchFamily="2" charset="2"/>
              <a:buNone/>
              <a:defRPr/>
            </a:pPr>
            <a:r>
              <a:rPr lang="en-US" sz="2800" dirty="0" smtClean="0">
                <a:solidFill>
                  <a:schemeClr val="tx1">
                    <a:lumMod val="95000"/>
                    <a:lumOff val="5000"/>
                  </a:schemeClr>
                </a:solidFill>
              </a:rPr>
              <a:t>        - simple skin lesions that metastasize to </a:t>
            </a:r>
          </a:p>
          <a:p>
            <a:pPr lvl="1">
              <a:buFont typeface="Wingdings" panose="05000000000000000000" pitchFamily="2" charset="2"/>
              <a:buNone/>
              <a:defRPr/>
            </a:pPr>
            <a:r>
              <a:rPr lang="en-US" sz="2800" dirty="0" smtClean="0">
                <a:solidFill>
                  <a:schemeClr val="tx1">
                    <a:lumMod val="95000"/>
                    <a:lumOff val="5000"/>
                  </a:schemeClr>
                </a:solidFill>
              </a:rPr>
              <a:t>          mucosa especially nose and mouth </a:t>
            </a:r>
          </a:p>
          <a:p>
            <a:pPr lvl="1">
              <a:buFont typeface="Wingdings" panose="05000000000000000000" pitchFamily="2" charset="2"/>
              <a:buNone/>
              <a:defRPr/>
            </a:pPr>
            <a:r>
              <a:rPr lang="en-US" sz="2800" dirty="0" smtClean="0">
                <a:solidFill>
                  <a:schemeClr val="tx1">
                    <a:lumMod val="95000"/>
                    <a:lumOff val="5000"/>
                  </a:schemeClr>
                </a:solidFill>
              </a:rPr>
              <a:t>          region</a:t>
            </a:r>
          </a:p>
          <a:p>
            <a:pPr>
              <a:buFont typeface="Wingdings" panose="05000000000000000000" pitchFamily="2" charset="2"/>
              <a:buChar char="Ø"/>
              <a:defRPr/>
            </a:pPr>
            <a:endParaRPr lang="en-US" dirty="0" smtClean="0">
              <a:solidFill>
                <a:schemeClr val="tx1">
                  <a:lumMod val="95000"/>
                  <a:lumOff val="5000"/>
                </a:schemeClr>
              </a:solidFill>
            </a:endParaRPr>
          </a:p>
          <a:p>
            <a:pPr>
              <a:buFont typeface="Wingdings" panose="05000000000000000000" pitchFamily="2" charset="2"/>
              <a:buChar char="Ø"/>
              <a:defRPr/>
            </a:pPr>
            <a:r>
              <a:rPr lang="en-US" b="1" dirty="0" smtClean="0">
                <a:solidFill>
                  <a:schemeClr val="tx1">
                    <a:lumMod val="95000"/>
                    <a:lumOff val="5000"/>
                  </a:schemeClr>
                </a:solidFill>
              </a:rPr>
              <a:t>Visceral Leishmaniasis (VL)</a:t>
            </a:r>
          </a:p>
          <a:p>
            <a:pPr lvl="1">
              <a:buFont typeface="Wingdings" panose="05000000000000000000" pitchFamily="2" charset="2"/>
              <a:buChar char="ü"/>
              <a:defRPr/>
            </a:pPr>
            <a:r>
              <a:rPr lang="en-US" dirty="0" smtClean="0">
                <a:solidFill>
                  <a:schemeClr val="tx1">
                    <a:lumMod val="95000"/>
                    <a:lumOff val="5000"/>
                  </a:schemeClr>
                </a:solidFill>
              </a:rPr>
              <a:t>G</a:t>
            </a:r>
            <a:r>
              <a:rPr lang="en-US" sz="2400" dirty="0" smtClean="0">
                <a:solidFill>
                  <a:schemeClr val="tx1">
                    <a:lumMod val="95000"/>
                    <a:lumOff val="5000"/>
                  </a:schemeClr>
                </a:solidFill>
              </a:rPr>
              <a:t>eneralized infection of the </a:t>
            </a:r>
            <a:r>
              <a:rPr lang="en-US" sz="2400" dirty="0" err="1" smtClean="0">
                <a:solidFill>
                  <a:schemeClr val="tx1">
                    <a:lumMod val="95000"/>
                    <a:lumOff val="5000"/>
                  </a:schemeClr>
                </a:solidFill>
              </a:rPr>
              <a:t>reticuloendothelial</a:t>
            </a:r>
            <a:r>
              <a:rPr lang="en-US" sz="2400" dirty="0" smtClean="0">
                <a:solidFill>
                  <a:schemeClr val="tx1">
                    <a:lumMod val="95000"/>
                    <a:lumOff val="5000"/>
                  </a:schemeClr>
                </a:solidFill>
              </a:rPr>
              <a:t> system of the visceral organ, high mortality response </a:t>
            </a:r>
          </a:p>
          <a:p>
            <a:pPr>
              <a:buFont typeface="Wingdings" panose="05000000000000000000" pitchFamily="2" charset="2"/>
              <a:buNone/>
              <a:defRPr/>
            </a:pPr>
            <a:endParaRPr lang="en-US" dirty="0" smtClean="0">
              <a:solidFill>
                <a:schemeClr val="tx1">
                  <a:lumMod val="95000"/>
                  <a:lumOff val="5000"/>
                </a:schemeClr>
              </a:solidFill>
            </a:endParaRPr>
          </a:p>
          <a:p>
            <a:pPr>
              <a:defRPr/>
            </a:pPr>
            <a:endParaRPr lang="en-US" dirty="0"/>
          </a:p>
        </p:txBody>
      </p:sp>
    </p:spTree>
    <p:extLst>
      <p:ext uri="{BB962C8B-B14F-4D97-AF65-F5344CB8AC3E}">
        <p14:creationId xmlns:p14="http://schemas.microsoft.com/office/powerpoint/2010/main" val="23314716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09600" y="533400"/>
            <a:ext cx="7772400" cy="1143000"/>
          </a:xfrm>
        </p:spPr>
        <p:txBody>
          <a:bodyPr/>
          <a:lstStyle/>
          <a:p>
            <a:pPr>
              <a:defRPr/>
            </a:pPr>
            <a:r>
              <a:rPr lang="en-US" sz="4800">
                <a:effectLst>
                  <a:outerShdw blurRad="38100" dist="38100" dir="2700000" algn="tl">
                    <a:srgbClr val="000000"/>
                  </a:outerShdw>
                </a:effectLst>
              </a:rPr>
              <a:t>Cutaneous Leishmaniasis</a:t>
            </a:r>
            <a:endParaRPr lang="en-US"/>
          </a:p>
        </p:txBody>
      </p:sp>
      <p:sp>
        <p:nvSpPr>
          <p:cNvPr id="54276" name="Rectangle 4"/>
          <p:cNvSpPr>
            <a:spLocks noChangeArrowheads="1"/>
          </p:cNvSpPr>
          <p:nvPr/>
        </p:nvSpPr>
        <p:spPr bwMode="auto">
          <a:xfrm>
            <a:off x="762000" y="1828800"/>
            <a:ext cx="7162800" cy="3970338"/>
          </a:xfrm>
          <a:prstGeom prst="rect">
            <a:avLst/>
          </a:prstGeom>
          <a:noFill/>
          <a:ln w="9525">
            <a:noFill/>
            <a:miter lim="800000"/>
            <a:headEnd/>
            <a:tailEnd/>
          </a:ln>
          <a:effectLst/>
        </p:spPr>
        <p:txBody>
          <a:bodyPr>
            <a:spAutoFit/>
          </a:bodyPr>
          <a:lstStyle/>
          <a:p>
            <a:pPr eaLnBrk="0" fontAlgn="base" hangingPunct="0">
              <a:spcBef>
                <a:spcPct val="0"/>
              </a:spcBef>
              <a:spcAft>
                <a:spcPct val="0"/>
              </a:spcAft>
              <a:defRPr/>
            </a:pPr>
            <a:r>
              <a:rPr lang="en-GB" altLang="zh-CN" sz="2800" dirty="0">
                <a:solidFill>
                  <a:srgbClr val="000000">
                    <a:lumMod val="95000"/>
                    <a:lumOff val="5000"/>
                  </a:srgbClr>
                </a:solidFill>
                <a:ea typeface="宋体" pitchFamily="2" charset="-122"/>
              </a:rPr>
              <a:t> Causative agents </a:t>
            </a:r>
          </a:p>
          <a:p>
            <a:pPr eaLnBrk="0" fontAlgn="base" hangingPunct="0">
              <a:spcBef>
                <a:spcPct val="0"/>
              </a:spcBef>
              <a:spcAft>
                <a:spcPct val="0"/>
              </a:spcAft>
              <a:defRPr/>
            </a:pPr>
            <a:endParaRPr lang="en-GB" altLang="zh-CN" sz="2800" i="1" dirty="0">
              <a:solidFill>
                <a:srgbClr val="000000"/>
              </a:solidFill>
              <a:ea typeface="宋体" pitchFamily="2" charset="-122"/>
            </a:endParaRPr>
          </a:p>
          <a:p>
            <a:pPr eaLnBrk="0" fontAlgn="base" hangingPunct="0">
              <a:spcBef>
                <a:spcPct val="0"/>
              </a:spcBef>
              <a:spcAft>
                <a:spcPct val="0"/>
              </a:spcAft>
              <a:defRPr/>
            </a:pPr>
            <a:r>
              <a:rPr lang="en-GB" altLang="zh-CN" sz="2800" b="1" i="1" dirty="0" err="1">
                <a:solidFill>
                  <a:srgbClr val="FF0000"/>
                </a:solidFill>
                <a:ea typeface="宋体" pitchFamily="2" charset="-122"/>
              </a:rPr>
              <a:t>Leishmania</a:t>
            </a:r>
            <a:r>
              <a:rPr lang="en-GB" altLang="zh-CN" sz="2800" b="1" i="1" dirty="0">
                <a:solidFill>
                  <a:srgbClr val="FF0000"/>
                </a:solidFill>
                <a:ea typeface="宋体" pitchFamily="2" charset="-122"/>
              </a:rPr>
              <a:t> </a:t>
            </a:r>
            <a:r>
              <a:rPr lang="en-GB" altLang="zh-CN" sz="2800" b="1" i="1" dirty="0" err="1">
                <a:solidFill>
                  <a:srgbClr val="FF0000"/>
                </a:solidFill>
                <a:ea typeface="宋体" pitchFamily="2" charset="-122"/>
              </a:rPr>
              <a:t>tropica</a:t>
            </a:r>
            <a:endParaRPr lang="en-GB" altLang="zh-CN" sz="2800" b="1" i="1" dirty="0">
              <a:solidFill>
                <a:srgbClr val="FF0000"/>
              </a:solidFill>
              <a:ea typeface="宋体" pitchFamily="2" charset="-122"/>
            </a:endParaRPr>
          </a:p>
          <a:p>
            <a:pPr eaLnBrk="0" fontAlgn="base" hangingPunct="0">
              <a:spcBef>
                <a:spcPct val="0"/>
              </a:spcBef>
              <a:spcAft>
                <a:spcPct val="0"/>
              </a:spcAft>
              <a:defRPr/>
            </a:pPr>
            <a:r>
              <a:rPr lang="en-GB" altLang="zh-CN" sz="2800" b="1" i="1" dirty="0" err="1">
                <a:solidFill>
                  <a:srgbClr val="FF0000"/>
                </a:solidFill>
                <a:ea typeface="宋体" pitchFamily="2" charset="-122"/>
              </a:rPr>
              <a:t>Leishmania</a:t>
            </a:r>
            <a:r>
              <a:rPr lang="en-GB" altLang="zh-CN" sz="2800" b="1" i="1" dirty="0">
                <a:solidFill>
                  <a:srgbClr val="FF0000"/>
                </a:solidFill>
                <a:ea typeface="宋体" pitchFamily="2" charset="-122"/>
              </a:rPr>
              <a:t> major </a:t>
            </a:r>
          </a:p>
          <a:p>
            <a:pPr eaLnBrk="0" fontAlgn="base" hangingPunct="0">
              <a:spcBef>
                <a:spcPct val="0"/>
              </a:spcBef>
              <a:spcAft>
                <a:spcPct val="0"/>
              </a:spcAft>
              <a:defRPr/>
            </a:pPr>
            <a:r>
              <a:rPr lang="en-GB" altLang="zh-CN" sz="2800" b="1" i="1" dirty="0" err="1">
                <a:solidFill>
                  <a:srgbClr val="FF0000"/>
                </a:solidFill>
                <a:ea typeface="宋体" pitchFamily="2" charset="-122"/>
              </a:rPr>
              <a:t>Leishmania</a:t>
            </a:r>
            <a:r>
              <a:rPr lang="en-GB" altLang="zh-CN" sz="2800" b="1" i="1" dirty="0">
                <a:solidFill>
                  <a:srgbClr val="FF0000"/>
                </a:solidFill>
                <a:ea typeface="宋体" pitchFamily="2" charset="-122"/>
              </a:rPr>
              <a:t> </a:t>
            </a:r>
            <a:r>
              <a:rPr lang="en-GB" altLang="zh-CN" sz="2800" b="1" i="1" dirty="0" err="1">
                <a:solidFill>
                  <a:srgbClr val="FF0000"/>
                </a:solidFill>
                <a:ea typeface="宋体" pitchFamily="2" charset="-122"/>
              </a:rPr>
              <a:t>aethiopica</a:t>
            </a:r>
            <a:r>
              <a:rPr lang="en-GB" altLang="zh-CN" sz="2800" b="1" i="1" dirty="0">
                <a:solidFill>
                  <a:srgbClr val="000000"/>
                </a:solidFill>
                <a:ea typeface="宋体" pitchFamily="2" charset="-122"/>
              </a:rPr>
              <a:t> </a:t>
            </a:r>
          </a:p>
          <a:p>
            <a:pPr eaLnBrk="0" fontAlgn="base" hangingPunct="0">
              <a:spcBef>
                <a:spcPct val="0"/>
              </a:spcBef>
              <a:spcAft>
                <a:spcPct val="0"/>
              </a:spcAft>
              <a:defRPr/>
            </a:pPr>
            <a:r>
              <a:rPr lang="en-GB" altLang="zh-CN" sz="2800" b="1" i="1" dirty="0" err="1">
                <a:solidFill>
                  <a:srgbClr val="808080"/>
                </a:solidFill>
                <a:ea typeface="宋体" pitchFamily="2" charset="-122"/>
              </a:rPr>
              <a:t>Leishmania</a:t>
            </a:r>
            <a:r>
              <a:rPr lang="en-GB" altLang="zh-CN" sz="2800" b="1" i="1" dirty="0">
                <a:solidFill>
                  <a:srgbClr val="808080"/>
                </a:solidFill>
                <a:ea typeface="宋体" pitchFamily="2" charset="-122"/>
              </a:rPr>
              <a:t> </a:t>
            </a:r>
            <a:r>
              <a:rPr lang="en-GB" altLang="zh-CN" sz="2800" b="1" i="1" dirty="0" err="1">
                <a:solidFill>
                  <a:srgbClr val="808080"/>
                </a:solidFill>
                <a:ea typeface="宋体" pitchFamily="2" charset="-122"/>
              </a:rPr>
              <a:t>mexicana</a:t>
            </a:r>
            <a:r>
              <a:rPr lang="en-GB" altLang="zh-CN" sz="2800" b="1" i="1" dirty="0">
                <a:solidFill>
                  <a:srgbClr val="808080"/>
                </a:solidFill>
                <a:ea typeface="宋体" pitchFamily="2" charset="-122"/>
              </a:rPr>
              <a:t>  </a:t>
            </a:r>
          </a:p>
          <a:p>
            <a:pPr eaLnBrk="0" fontAlgn="base" hangingPunct="0">
              <a:spcBef>
                <a:spcPct val="0"/>
              </a:spcBef>
              <a:spcAft>
                <a:spcPct val="0"/>
              </a:spcAft>
              <a:defRPr/>
            </a:pPr>
            <a:r>
              <a:rPr lang="en-GB" altLang="zh-CN" sz="2800" b="1" i="1" dirty="0">
                <a:solidFill>
                  <a:srgbClr val="808080"/>
                </a:solidFill>
                <a:ea typeface="宋体" pitchFamily="2" charset="-122"/>
              </a:rPr>
              <a:t>Leishmania </a:t>
            </a:r>
            <a:r>
              <a:rPr lang="en-GB" altLang="zh-CN" sz="2800" b="1" i="1" dirty="0">
                <a:solidFill>
                  <a:srgbClr val="808080"/>
                </a:solidFill>
                <a:ea typeface="宋体" pitchFamily="2" charset="-122"/>
              </a:rPr>
              <a:t>peruviana</a:t>
            </a:r>
            <a:endParaRPr lang="en-GB" altLang="zh-CN" sz="2800" b="1" i="1" dirty="0">
              <a:solidFill>
                <a:srgbClr val="808080"/>
              </a:solidFill>
              <a:ea typeface="宋体" pitchFamily="2" charset="-122"/>
            </a:endParaRPr>
          </a:p>
          <a:p>
            <a:pPr eaLnBrk="0" fontAlgn="base" hangingPunct="0">
              <a:spcBef>
                <a:spcPct val="0"/>
              </a:spcBef>
              <a:spcAft>
                <a:spcPct val="0"/>
              </a:spcAft>
              <a:defRPr/>
            </a:pPr>
            <a:r>
              <a:rPr lang="en-GB" altLang="zh-CN" sz="2800" b="1" i="1" dirty="0" err="1">
                <a:solidFill>
                  <a:srgbClr val="808080"/>
                </a:solidFill>
                <a:ea typeface="宋体" pitchFamily="2" charset="-122"/>
              </a:rPr>
              <a:t>Leishmania</a:t>
            </a:r>
            <a:r>
              <a:rPr lang="en-GB" altLang="zh-CN" sz="2800" b="1" i="1" dirty="0">
                <a:solidFill>
                  <a:srgbClr val="808080"/>
                </a:solidFill>
                <a:ea typeface="宋体" pitchFamily="2" charset="-122"/>
              </a:rPr>
              <a:t> </a:t>
            </a:r>
            <a:r>
              <a:rPr lang="en-GB" altLang="zh-CN" sz="2800" b="1" i="1" dirty="0" err="1">
                <a:solidFill>
                  <a:srgbClr val="808080"/>
                </a:solidFill>
                <a:ea typeface="宋体" pitchFamily="2" charset="-122"/>
              </a:rPr>
              <a:t>panamensis</a:t>
            </a:r>
            <a:endParaRPr lang="en-GB" altLang="zh-CN" sz="2800" b="1" i="1" dirty="0">
              <a:solidFill>
                <a:srgbClr val="808080"/>
              </a:solidFill>
              <a:ea typeface="宋体" pitchFamily="2" charset="-122"/>
            </a:endParaRPr>
          </a:p>
          <a:p>
            <a:pPr eaLnBrk="0" fontAlgn="base" hangingPunct="0">
              <a:spcBef>
                <a:spcPct val="0"/>
              </a:spcBef>
              <a:spcAft>
                <a:spcPct val="0"/>
              </a:spcAft>
              <a:defRPr/>
            </a:pPr>
            <a:r>
              <a:rPr lang="en-GB" altLang="zh-CN" sz="2800" b="1" i="1" dirty="0" err="1">
                <a:solidFill>
                  <a:srgbClr val="808080"/>
                </a:solidFill>
                <a:ea typeface="宋体" pitchFamily="2" charset="-122"/>
              </a:rPr>
              <a:t>Leishmania</a:t>
            </a:r>
            <a:r>
              <a:rPr lang="en-GB" altLang="zh-CN" sz="2800" b="1" i="1" dirty="0">
                <a:solidFill>
                  <a:srgbClr val="808080"/>
                </a:solidFill>
                <a:ea typeface="宋体" pitchFamily="2" charset="-122"/>
              </a:rPr>
              <a:t> </a:t>
            </a:r>
            <a:r>
              <a:rPr lang="en-GB" altLang="zh-CN" sz="2800" b="1" i="1" dirty="0" err="1">
                <a:solidFill>
                  <a:srgbClr val="808080"/>
                </a:solidFill>
                <a:ea typeface="宋体" pitchFamily="2" charset="-122"/>
              </a:rPr>
              <a:t>guyanensis</a:t>
            </a:r>
            <a:r>
              <a:rPr lang="en-GB" altLang="zh-CN" sz="2800" b="1" i="1" dirty="0">
                <a:solidFill>
                  <a:srgbClr val="808080"/>
                </a:solidFill>
                <a:ea typeface="宋体" pitchFamily="2" charset="-122"/>
              </a:rPr>
              <a:t> </a:t>
            </a:r>
            <a:endParaRPr lang="en-US" sz="2800" b="1" i="1" dirty="0">
              <a:solidFill>
                <a:srgbClr val="808080"/>
              </a:solidFill>
            </a:endParaRPr>
          </a:p>
        </p:txBody>
      </p:sp>
      <p:sp>
        <p:nvSpPr>
          <p:cNvPr id="2" name="Right Brace 1"/>
          <p:cNvSpPr/>
          <p:nvPr/>
        </p:nvSpPr>
        <p:spPr bwMode="auto">
          <a:xfrm>
            <a:off x="4741334" y="2777068"/>
            <a:ext cx="965200" cy="1151466"/>
          </a:xfrm>
          <a:prstGeom prst="rightBrace">
            <a:avLst>
              <a:gd name="adj1" fmla="val 8333"/>
              <a:gd name="adj2" fmla="val 51370"/>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5" name="Right Brace 4"/>
          <p:cNvSpPr/>
          <p:nvPr/>
        </p:nvSpPr>
        <p:spPr bwMode="auto">
          <a:xfrm>
            <a:off x="4978401" y="4131735"/>
            <a:ext cx="965200" cy="1523998"/>
          </a:xfrm>
          <a:prstGeom prst="rightBrace">
            <a:avLst>
              <a:gd name="adj1" fmla="val 8333"/>
              <a:gd name="adj2" fmla="val 51370"/>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Tree>
    <p:extLst>
      <p:ext uri="{BB962C8B-B14F-4D97-AF65-F5344CB8AC3E}">
        <p14:creationId xmlns:p14="http://schemas.microsoft.com/office/powerpoint/2010/main" val="122944906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981200" y="609600"/>
            <a:ext cx="4130675" cy="646113"/>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en-US" sz="3600" dirty="0">
                <a:solidFill>
                  <a:srgbClr val="000000">
                    <a:lumMod val="95000"/>
                    <a:lumOff val="5000"/>
                  </a:srgbClr>
                </a:solidFill>
                <a:cs typeface="Arial" charset="0"/>
              </a:rPr>
              <a:t>Old World CL</a:t>
            </a:r>
          </a:p>
        </p:txBody>
      </p:sp>
      <p:sp>
        <p:nvSpPr>
          <p:cNvPr id="56323" name="Text Box 3"/>
          <p:cNvSpPr txBox="1">
            <a:spLocks noChangeArrowheads="1"/>
          </p:cNvSpPr>
          <p:nvPr/>
        </p:nvSpPr>
        <p:spPr bwMode="auto">
          <a:xfrm>
            <a:off x="4876800" y="1219200"/>
            <a:ext cx="4267200" cy="3477875"/>
          </a:xfrm>
          <a:prstGeom prst="rect">
            <a:avLst/>
          </a:prstGeom>
          <a:noFill/>
          <a:ln w="28575">
            <a:noFill/>
            <a:miter lim="800000"/>
            <a:headEnd/>
            <a:tailEnd/>
          </a:ln>
        </p:spPr>
        <p:txBody>
          <a:bodyPr>
            <a:spAutoFit/>
          </a:bodyPr>
          <a:lstStyle/>
          <a:p>
            <a:pPr marL="227013" indent="-227013" eaLnBrk="0" fontAlgn="base" hangingPunct="0">
              <a:spcBef>
                <a:spcPct val="0"/>
              </a:spcBef>
              <a:spcAft>
                <a:spcPct val="0"/>
              </a:spcAft>
              <a:defRPr/>
            </a:pPr>
            <a:r>
              <a:rPr lang="en-US" sz="2800" i="1" dirty="0">
                <a:solidFill>
                  <a:srgbClr val="000000">
                    <a:lumMod val="95000"/>
                    <a:lumOff val="5000"/>
                  </a:srgbClr>
                </a:solidFill>
                <a:cs typeface="Tahoma" pitchFamily="34" charset="0"/>
              </a:rPr>
              <a:t>L. </a:t>
            </a:r>
            <a:r>
              <a:rPr lang="en-US" sz="2800" i="1" dirty="0" err="1">
                <a:solidFill>
                  <a:srgbClr val="000000">
                    <a:lumMod val="95000"/>
                    <a:lumOff val="5000"/>
                  </a:srgbClr>
                </a:solidFill>
                <a:cs typeface="Tahoma" pitchFamily="34" charset="0"/>
              </a:rPr>
              <a:t>Tropica</a:t>
            </a:r>
            <a:r>
              <a:rPr lang="en-US" sz="2800" i="1" dirty="0">
                <a:solidFill>
                  <a:srgbClr val="000000">
                    <a:lumMod val="95000"/>
                    <a:lumOff val="5000"/>
                  </a:srgbClr>
                </a:solidFill>
                <a:cs typeface="Tahoma" pitchFamily="34" charset="0"/>
              </a:rPr>
              <a:t> </a:t>
            </a:r>
          </a:p>
          <a:p>
            <a:pPr marL="800100" lvl="1" indent="-342900" eaLnBrk="0" fontAlgn="base" hangingPunct="0">
              <a:spcBef>
                <a:spcPct val="0"/>
              </a:spcBef>
              <a:spcAft>
                <a:spcPct val="0"/>
              </a:spcAft>
              <a:buFont typeface="Wingdings" panose="05000000000000000000" pitchFamily="2" charset="2"/>
              <a:buChar char="Ø"/>
              <a:defRPr/>
            </a:pPr>
            <a:r>
              <a:rPr lang="en-US" sz="2400" dirty="0">
                <a:solidFill>
                  <a:srgbClr val="000000">
                    <a:lumMod val="95000"/>
                    <a:lumOff val="5000"/>
                  </a:srgbClr>
                </a:solidFill>
                <a:cs typeface="Tahoma" pitchFamily="34" charset="0"/>
              </a:rPr>
              <a:t>SW Asia, </a:t>
            </a:r>
            <a:r>
              <a:rPr lang="en-US" sz="2400" dirty="0" err="1">
                <a:solidFill>
                  <a:srgbClr val="000000">
                    <a:lumMod val="95000"/>
                    <a:lumOff val="5000"/>
                  </a:srgbClr>
                </a:solidFill>
                <a:cs typeface="Tahoma" pitchFamily="34" charset="0"/>
              </a:rPr>
              <a:t>N.Africa</a:t>
            </a:r>
            <a:endParaRPr lang="en-US" sz="2400" dirty="0">
              <a:solidFill>
                <a:srgbClr val="000000">
                  <a:lumMod val="95000"/>
                  <a:lumOff val="5000"/>
                </a:srgbClr>
              </a:solidFill>
              <a:cs typeface="Tahoma" pitchFamily="34" charset="0"/>
            </a:endParaRPr>
          </a:p>
          <a:p>
            <a:pPr marL="800100" lvl="1" indent="-342900" eaLnBrk="0" fontAlgn="base" hangingPunct="0">
              <a:spcBef>
                <a:spcPct val="0"/>
              </a:spcBef>
              <a:spcAft>
                <a:spcPct val="0"/>
              </a:spcAft>
              <a:buFont typeface="Wingdings" panose="05000000000000000000" pitchFamily="2" charset="2"/>
              <a:buChar char="Ø"/>
              <a:defRPr/>
            </a:pPr>
            <a:r>
              <a:rPr lang="en-US" sz="2400" dirty="0" err="1">
                <a:solidFill>
                  <a:srgbClr val="000000">
                    <a:lumMod val="95000"/>
                    <a:lumOff val="5000"/>
                  </a:srgbClr>
                </a:solidFill>
                <a:cs typeface="Tahoma" pitchFamily="34" charset="0"/>
              </a:rPr>
              <a:t>Anthroponotic</a:t>
            </a:r>
            <a:r>
              <a:rPr lang="en-US" sz="2400" dirty="0">
                <a:solidFill>
                  <a:srgbClr val="000000">
                    <a:lumMod val="95000"/>
                    <a:lumOff val="5000"/>
                  </a:srgbClr>
                </a:solidFill>
                <a:cs typeface="Tahoma" pitchFamily="34" charset="0"/>
              </a:rPr>
              <a:t> </a:t>
            </a:r>
            <a:r>
              <a:rPr lang="en-US" sz="2400" dirty="0">
                <a:solidFill>
                  <a:srgbClr val="000000">
                    <a:lumMod val="95000"/>
                    <a:lumOff val="5000"/>
                  </a:srgbClr>
                </a:solidFill>
                <a:cs typeface="Tahoma" pitchFamily="34" charset="0"/>
              </a:rPr>
              <a:t>or dog </a:t>
            </a:r>
            <a:r>
              <a:rPr lang="en-US" sz="2400" dirty="0">
                <a:solidFill>
                  <a:srgbClr val="000000">
                    <a:lumMod val="95000"/>
                    <a:lumOff val="5000"/>
                  </a:srgbClr>
                </a:solidFill>
                <a:cs typeface="Tahoma" pitchFamily="34" charset="0"/>
              </a:rPr>
              <a:t>reservoir</a:t>
            </a:r>
          </a:p>
          <a:p>
            <a:pPr marL="800100" lvl="1" indent="-342900" eaLnBrk="0" fontAlgn="base" hangingPunct="0">
              <a:spcBef>
                <a:spcPct val="0"/>
              </a:spcBef>
              <a:spcAft>
                <a:spcPct val="0"/>
              </a:spcAft>
              <a:buFont typeface="Wingdings" panose="05000000000000000000" pitchFamily="2" charset="2"/>
              <a:buChar char="Ø"/>
              <a:defRPr/>
            </a:pPr>
            <a:r>
              <a:rPr lang="en-US" sz="2400" dirty="0">
                <a:solidFill>
                  <a:srgbClr val="000000">
                    <a:lumMod val="95000"/>
                    <a:lumOff val="5000"/>
                  </a:srgbClr>
                </a:solidFill>
                <a:cs typeface="Tahoma" pitchFamily="34" charset="0"/>
              </a:rPr>
              <a:t>dry </a:t>
            </a:r>
            <a:r>
              <a:rPr lang="en-US" sz="2400" dirty="0">
                <a:solidFill>
                  <a:srgbClr val="000000">
                    <a:lumMod val="95000"/>
                    <a:lumOff val="5000"/>
                  </a:srgbClr>
                </a:solidFill>
                <a:cs typeface="Tahoma" pitchFamily="34" charset="0"/>
              </a:rPr>
              <a:t>,urban ,</a:t>
            </a:r>
            <a:r>
              <a:rPr lang="en-US" sz="2400" dirty="0">
                <a:solidFill>
                  <a:srgbClr val="000000"/>
                </a:solidFill>
                <a:cs typeface="Tahoma" pitchFamily="34" charset="0"/>
              </a:rPr>
              <a:t>chronic, old world oriental </a:t>
            </a:r>
            <a:r>
              <a:rPr lang="en-US" sz="2400" dirty="0">
                <a:solidFill>
                  <a:srgbClr val="000000"/>
                </a:solidFill>
                <a:cs typeface="Tahoma" pitchFamily="34" charset="0"/>
              </a:rPr>
              <a:t>sore</a:t>
            </a:r>
            <a:endParaRPr lang="en-US" sz="2400" dirty="0">
              <a:solidFill>
                <a:srgbClr val="000000">
                  <a:lumMod val="95000"/>
                  <a:lumOff val="5000"/>
                </a:srgbClr>
              </a:solidFill>
              <a:cs typeface="Tahoma" pitchFamily="34" charset="0"/>
            </a:endParaRPr>
          </a:p>
          <a:p>
            <a:pPr marL="800100" lvl="1" indent="-342900" eaLnBrk="0" fontAlgn="base" hangingPunct="0">
              <a:spcBef>
                <a:spcPct val="0"/>
              </a:spcBef>
              <a:spcAft>
                <a:spcPct val="0"/>
              </a:spcAft>
              <a:buFont typeface="Wingdings" panose="05000000000000000000" pitchFamily="2" charset="2"/>
              <a:buChar char="Ø"/>
              <a:defRPr/>
            </a:pPr>
            <a:r>
              <a:rPr lang="en-US" sz="2400" b="1" dirty="0">
                <a:solidFill>
                  <a:srgbClr val="FF0000"/>
                </a:solidFill>
                <a:cs typeface="Tahoma" pitchFamily="34" charset="0"/>
              </a:rPr>
              <a:t>'dry </a:t>
            </a:r>
            <a:r>
              <a:rPr lang="en-US" sz="2400" b="1" dirty="0">
                <a:solidFill>
                  <a:srgbClr val="FF0000"/>
                </a:solidFill>
                <a:cs typeface="Tahoma" pitchFamily="34" charset="0"/>
              </a:rPr>
              <a:t>painless lesion</a:t>
            </a:r>
            <a:r>
              <a:rPr lang="en-US" sz="2400" dirty="0">
                <a:solidFill>
                  <a:srgbClr val="000000">
                    <a:lumMod val="95000"/>
                    <a:lumOff val="5000"/>
                  </a:srgbClr>
                </a:solidFill>
                <a:cs typeface="Tahoma" pitchFamily="34" charset="0"/>
              </a:rPr>
              <a:t>’</a:t>
            </a:r>
          </a:p>
          <a:p>
            <a:pPr marL="1141413" lvl="2" indent="-342900" eaLnBrk="0" fontAlgn="base" hangingPunct="0">
              <a:spcBef>
                <a:spcPct val="0"/>
              </a:spcBef>
              <a:spcAft>
                <a:spcPct val="0"/>
              </a:spcAft>
              <a:buFont typeface="Wingdings" panose="05000000000000000000" pitchFamily="2" charset="2"/>
              <a:buChar char="ü"/>
              <a:defRPr/>
            </a:pPr>
            <a:r>
              <a:rPr lang="en-US" sz="2400" dirty="0">
                <a:solidFill>
                  <a:srgbClr val="000000">
                    <a:lumMod val="95000"/>
                    <a:lumOff val="5000"/>
                  </a:srgbClr>
                </a:solidFill>
                <a:cs typeface="Tahoma" pitchFamily="34" charset="0"/>
              </a:rPr>
              <a:t>25-70mm </a:t>
            </a:r>
            <a:r>
              <a:rPr lang="en-US" sz="2400" dirty="0">
                <a:solidFill>
                  <a:srgbClr val="000000">
                    <a:lumMod val="95000"/>
                    <a:lumOff val="5000"/>
                  </a:srgbClr>
                </a:solidFill>
                <a:cs typeface="Tahoma" pitchFamily="34" charset="0"/>
              </a:rPr>
              <a:t>diameter</a:t>
            </a:r>
          </a:p>
          <a:p>
            <a:pPr lvl="3" eaLnBrk="0" fontAlgn="base" hangingPunct="0">
              <a:spcBef>
                <a:spcPct val="0"/>
              </a:spcBef>
              <a:spcAft>
                <a:spcPct val="0"/>
              </a:spcAft>
              <a:defRPr/>
            </a:pPr>
            <a:endParaRPr lang="en-US" sz="2400" dirty="0">
              <a:solidFill>
                <a:srgbClr val="000000">
                  <a:lumMod val="95000"/>
                  <a:lumOff val="5000"/>
                </a:srgbClr>
              </a:solidFill>
              <a:cs typeface="Tahoma" pitchFamily="34" charset="0"/>
            </a:endParaRPr>
          </a:p>
        </p:txBody>
      </p:sp>
      <p:pic>
        <p:nvPicPr>
          <p:cNvPr id="242692" name="Picture 4" descr="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45545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8" name="Picture 2" descr="Image25"/>
          <p:cNvPicPr>
            <a:picLocks noChangeAspect="1" noChangeArrowheads="1"/>
          </p:cNvPicPr>
          <p:nvPr/>
        </p:nvPicPr>
        <p:blipFill>
          <a:blip r:embed="rId4">
            <a:lum bright="18000" contrast="-18000"/>
            <a:extLst>
              <a:ext uri="{28A0092B-C50C-407E-A947-70E740481C1C}">
                <a14:useLocalDpi xmlns:a14="http://schemas.microsoft.com/office/drawing/2010/main" val="0"/>
              </a:ext>
            </a:extLst>
          </a:blip>
          <a:srcRect/>
          <a:stretch>
            <a:fillRect/>
          </a:stretch>
        </p:blipFill>
        <p:spPr bwMode="auto">
          <a:xfrm>
            <a:off x="4925483" y="4351867"/>
            <a:ext cx="4169833" cy="235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74404586-C910-4ED2-AF6D-7EFE4F1E96CC}" type="slidenum">
              <a:rPr lang="en-US" smtClean="0">
                <a:solidFill>
                  <a:srgbClr val="000000"/>
                </a:solidFill>
              </a:rPr>
              <a:pPr/>
              <a:t>97</a:t>
            </a:fld>
            <a:endParaRPr lang="en-US">
              <a:solidFill>
                <a:srgbClr val="000000"/>
              </a:solidFill>
            </a:endParaRPr>
          </a:p>
        </p:txBody>
      </p:sp>
    </p:spTree>
    <p:extLst>
      <p:ext uri="{BB962C8B-B14F-4D97-AF65-F5344CB8AC3E}">
        <p14:creationId xmlns:p14="http://schemas.microsoft.com/office/powerpoint/2010/main" val="296595767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609600" y="2286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n-US" sz="3600" i="1" dirty="0" smtClean="0">
                <a:solidFill>
                  <a:srgbClr val="000000"/>
                </a:solidFill>
                <a:cs typeface="Tahoma" panose="020B0604030504040204" pitchFamily="34" charset="0"/>
              </a:rPr>
              <a:t>L. tropica</a:t>
            </a:r>
            <a:endParaRPr lang="en-US" sz="3600" i="1" dirty="0">
              <a:solidFill>
                <a:srgbClr val="000000"/>
              </a:solidFill>
            </a:endParaRPr>
          </a:p>
        </p:txBody>
      </p:sp>
      <p:pic>
        <p:nvPicPr>
          <p:cNvPr id="243715" name="Picture 4" descr="leishmania soldi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600200"/>
            <a:ext cx="2743200"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6" name="Picture 6" descr="leishmania trop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1800" y="1550723"/>
            <a:ext cx="3429000"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7" name="Text Box 7"/>
          <p:cNvSpPr txBox="1">
            <a:spLocks noChangeArrowheads="1"/>
          </p:cNvSpPr>
          <p:nvPr/>
        </p:nvSpPr>
        <p:spPr bwMode="auto">
          <a:xfrm>
            <a:off x="3657600" y="5922963"/>
            <a:ext cx="2514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endParaRPr lang="en-US" sz="1200">
              <a:solidFill>
                <a:srgbClr val="000000"/>
              </a:solidFill>
            </a:endParaRPr>
          </a:p>
        </p:txBody>
      </p:sp>
      <p:sp>
        <p:nvSpPr>
          <p:cNvPr id="243718" name="Text Box 8"/>
          <p:cNvSpPr txBox="1">
            <a:spLocks noChangeArrowheads="1"/>
          </p:cNvSpPr>
          <p:nvPr/>
        </p:nvSpPr>
        <p:spPr bwMode="auto">
          <a:xfrm>
            <a:off x="3733800" y="5257800"/>
            <a:ext cx="25146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endParaRPr lang="en-US" sz="1200">
              <a:solidFill>
                <a:srgbClr val="000000"/>
              </a:solidFill>
            </a:endParaRPr>
          </a:p>
        </p:txBody>
      </p:sp>
      <p:sp>
        <p:nvSpPr>
          <p:cNvPr id="147463" name="Text Box 9"/>
          <p:cNvSpPr txBox="1">
            <a:spLocks noChangeArrowheads="1"/>
          </p:cNvSpPr>
          <p:nvPr/>
        </p:nvSpPr>
        <p:spPr bwMode="auto">
          <a:xfrm>
            <a:off x="228600" y="4800600"/>
            <a:ext cx="4267200" cy="830263"/>
          </a:xfrm>
          <a:prstGeom prst="rect">
            <a:avLst/>
          </a:prstGeom>
          <a:noFill/>
          <a:ln w="9525">
            <a:noFill/>
            <a:miter lim="800000"/>
            <a:headEnd/>
            <a:tailEnd/>
          </a:ln>
        </p:spPr>
        <p:txBody>
          <a:bodyPr>
            <a:spAutoFit/>
          </a:bodyPr>
          <a:lstStyle/>
          <a:p>
            <a:pPr eaLnBrk="0" fontAlgn="base" hangingPunct="0">
              <a:spcBef>
                <a:spcPct val="50000"/>
              </a:spcBef>
              <a:spcAft>
                <a:spcPct val="0"/>
              </a:spcAft>
              <a:defRPr/>
            </a:pPr>
            <a:r>
              <a:rPr lang="en-US" sz="2400" dirty="0">
                <a:solidFill>
                  <a:srgbClr val="000000"/>
                </a:solidFill>
                <a:cs typeface="Tahoma" pitchFamily="34" charset="0"/>
              </a:rPr>
              <a:t>Officer holding Iraqi child with </a:t>
            </a:r>
            <a:r>
              <a:rPr lang="en-US" sz="2400" i="1" dirty="0">
                <a:solidFill>
                  <a:srgbClr val="000000"/>
                </a:solidFill>
                <a:cs typeface="Tahoma" pitchFamily="34" charset="0"/>
              </a:rPr>
              <a:t>Leishmania tropica</a:t>
            </a:r>
            <a:r>
              <a:rPr lang="en-US" sz="2400" dirty="0">
                <a:solidFill>
                  <a:srgbClr val="000000"/>
                </a:solidFill>
                <a:cs typeface="Tahoma" pitchFamily="34" charset="0"/>
              </a:rPr>
              <a:t> on face</a:t>
            </a:r>
          </a:p>
        </p:txBody>
      </p:sp>
      <p:sp>
        <p:nvSpPr>
          <p:cNvPr id="147464" name="Text Box 10"/>
          <p:cNvSpPr txBox="1">
            <a:spLocks noChangeArrowheads="1"/>
          </p:cNvSpPr>
          <p:nvPr/>
        </p:nvSpPr>
        <p:spPr bwMode="auto">
          <a:xfrm>
            <a:off x="4800600" y="4516174"/>
            <a:ext cx="3505200" cy="1200150"/>
          </a:xfrm>
          <a:prstGeom prst="rect">
            <a:avLst/>
          </a:prstGeom>
          <a:noFill/>
          <a:ln w="9525">
            <a:noFill/>
            <a:miter lim="800000"/>
            <a:headEnd/>
            <a:tailEnd/>
          </a:ln>
        </p:spPr>
        <p:txBody>
          <a:bodyPr>
            <a:spAutoFit/>
          </a:bodyPr>
          <a:lstStyle/>
          <a:p>
            <a:pPr eaLnBrk="0" fontAlgn="base" hangingPunct="0">
              <a:spcBef>
                <a:spcPct val="50000"/>
              </a:spcBef>
              <a:spcAft>
                <a:spcPct val="0"/>
              </a:spcAft>
              <a:defRPr/>
            </a:pPr>
            <a:r>
              <a:rPr lang="en-US" sz="2400" dirty="0">
                <a:solidFill>
                  <a:srgbClr val="000000"/>
                </a:solidFill>
                <a:cs typeface="Tahoma" pitchFamily="34" charset="0"/>
              </a:rPr>
              <a:t>Soldier in Afghanistan with </a:t>
            </a:r>
            <a:r>
              <a:rPr lang="en-US" sz="2400" i="1" dirty="0">
                <a:solidFill>
                  <a:srgbClr val="000000"/>
                </a:solidFill>
                <a:cs typeface="Tahoma" pitchFamily="34" charset="0"/>
              </a:rPr>
              <a:t>Leishmania tropica</a:t>
            </a:r>
            <a:r>
              <a:rPr lang="en-US" sz="2400" dirty="0">
                <a:solidFill>
                  <a:srgbClr val="000000"/>
                </a:solidFill>
                <a:cs typeface="Tahoma" pitchFamily="34" charset="0"/>
              </a:rPr>
              <a:t> on hand</a:t>
            </a:r>
          </a:p>
        </p:txBody>
      </p:sp>
      <p:sp>
        <p:nvSpPr>
          <p:cNvPr id="2" name="Slide Number Placeholder 1"/>
          <p:cNvSpPr>
            <a:spLocks noGrp="1"/>
          </p:cNvSpPr>
          <p:nvPr>
            <p:ph type="sldNum" sz="quarter" idx="12"/>
          </p:nvPr>
        </p:nvSpPr>
        <p:spPr/>
        <p:txBody>
          <a:bodyPr/>
          <a:lstStyle/>
          <a:p>
            <a:fld id="{F9C9A03A-BBC3-4374-851D-04C41C6DC222}" type="slidenum">
              <a:rPr lang="en-US" smtClean="0">
                <a:solidFill>
                  <a:srgbClr val="000000"/>
                </a:solidFill>
              </a:rPr>
              <a:pPr/>
              <a:t>98</a:t>
            </a:fld>
            <a:endParaRPr lang="en-US">
              <a:solidFill>
                <a:srgbClr val="000000"/>
              </a:solidFill>
            </a:endParaRPr>
          </a:p>
        </p:txBody>
      </p:sp>
    </p:spTree>
    <p:extLst>
      <p:ext uri="{BB962C8B-B14F-4D97-AF65-F5344CB8AC3E}">
        <p14:creationId xmlns:p14="http://schemas.microsoft.com/office/powerpoint/2010/main" val="401974445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3" descr="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44958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45763" name="Text Box 4"/>
          <p:cNvSpPr txBox="1">
            <a:spLocks noChangeArrowheads="1"/>
          </p:cNvSpPr>
          <p:nvPr/>
        </p:nvSpPr>
        <p:spPr bwMode="auto">
          <a:xfrm>
            <a:off x="685800" y="4419600"/>
            <a:ext cx="4149725" cy="461963"/>
          </a:xfrm>
          <a:prstGeom prst="rect">
            <a:avLst/>
          </a:prstGeom>
          <a:noFill/>
          <a:ln w="2857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dirty="0">
                <a:solidFill>
                  <a:srgbClr val="000000"/>
                </a:solidFill>
              </a:rPr>
              <a:t>hyper-pigmentation of scar</a:t>
            </a:r>
          </a:p>
        </p:txBody>
      </p:sp>
      <p:sp>
        <p:nvSpPr>
          <p:cNvPr id="58373" name="Text Box 5"/>
          <p:cNvSpPr txBox="1">
            <a:spLocks noChangeArrowheads="1"/>
          </p:cNvSpPr>
          <p:nvPr/>
        </p:nvSpPr>
        <p:spPr bwMode="auto">
          <a:xfrm>
            <a:off x="5105400" y="1295400"/>
            <a:ext cx="4038600" cy="5078313"/>
          </a:xfrm>
          <a:prstGeom prst="rect">
            <a:avLst/>
          </a:prstGeom>
          <a:noFill/>
          <a:ln w="28575">
            <a:noFill/>
            <a:miter lim="800000"/>
            <a:headEnd/>
            <a:tailEnd/>
          </a:ln>
        </p:spPr>
        <p:txBody>
          <a:bodyPr>
            <a:spAutoFit/>
          </a:bodyPr>
          <a:lstStyle/>
          <a:p>
            <a:pPr marL="342900" indent="-342900" eaLnBrk="0" fontAlgn="base" hangingPunct="0">
              <a:lnSpc>
                <a:spcPct val="150000"/>
              </a:lnSpc>
              <a:spcBef>
                <a:spcPct val="0"/>
              </a:spcBef>
              <a:spcAft>
                <a:spcPct val="0"/>
              </a:spcAft>
              <a:buFont typeface="Wingdings" panose="05000000000000000000" pitchFamily="2" charset="2"/>
              <a:buChar char="Ø"/>
              <a:defRPr/>
            </a:pPr>
            <a:r>
              <a:rPr lang="en-US" sz="2400" dirty="0">
                <a:solidFill>
                  <a:srgbClr val="000000">
                    <a:lumMod val="95000"/>
                    <a:lumOff val="5000"/>
                  </a:srgbClr>
                </a:solidFill>
                <a:latin typeface="Calibri" panose="020F0502020204030204" pitchFamily="34" charset="0"/>
                <a:cs typeface="Tahoma" pitchFamily="34" charset="0"/>
              </a:rPr>
              <a:t>Are self-healing,1-2yrs</a:t>
            </a:r>
          </a:p>
          <a:p>
            <a:pPr marL="342900" indent="-342900" eaLnBrk="0" fontAlgn="base" hangingPunct="0">
              <a:lnSpc>
                <a:spcPct val="150000"/>
              </a:lnSpc>
              <a:spcBef>
                <a:spcPct val="0"/>
              </a:spcBef>
              <a:spcAft>
                <a:spcPct val="0"/>
              </a:spcAft>
              <a:buFont typeface="Wingdings" panose="05000000000000000000" pitchFamily="2" charset="2"/>
              <a:buChar char="Ø"/>
              <a:defRPr/>
            </a:pPr>
            <a:r>
              <a:rPr lang="en-US" sz="2400" dirty="0">
                <a:solidFill>
                  <a:srgbClr val="000000">
                    <a:lumMod val="95000"/>
                    <a:lumOff val="5000"/>
                  </a:srgbClr>
                </a:solidFill>
                <a:latin typeface="Calibri" panose="020F0502020204030204" pitchFamily="34" charset="0"/>
                <a:cs typeface="Tahoma" pitchFamily="34" charset="0"/>
              </a:rPr>
              <a:t>Often leave disfiguring scars</a:t>
            </a:r>
          </a:p>
          <a:p>
            <a:pPr marL="342900" indent="-342900" eaLnBrk="0" fontAlgn="base" hangingPunct="0">
              <a:lnSpc>
                <a:spcPct val="150000"/>
              </a:lnSpc>
              <a:spcBef>
                <a:spcPct val="0"/>
              </a:spcBef>
              <a:spcAft>
                <a:spcPct val="0"/>
              </a:spcAft>
              <a:buFont typeface="Wingdings" panose="05000000000000000000" pitchFamily="2" charset="2"/>
              <a:buChar char="Ø"/>
              <a:defRPr/>
            </a:pPr>
            <a:r>
              <a:rPr lang="en-US" sz="2400" dirty="0">
                <a:solidFill>
                  <a:srgbClr val="FF0000"/>
                </a:solidFill>
                <a:latin typeface="Calibri" panose="020F0502020204030204" pitchFamily="34" charset="0"/>
                <a:cs typeface="Tahoma" pitchFamily="34" charset="0"/>
              </a:rPr>
              <a:t>Immune to re-infection</a:t>
            </a:r>
          </a:p>
          <a:p>
            <a:pPr marL="342900" indent="-342900" eaLnBrk="0" fontAlgn="base" hangingPunct="0">
              <a:lnSpc>
                <a:spcPct val="150000"/>
              </a:lnSpc>
              <a:spcBef>
                <a:spcPct val="0"/>
              </a:spcBef>
              <a:spcAft>
                <a:spcPct val="0"/>
              </a:spcAft>
              <a:buFont typeface="Wingdings" panose="05000000000000000000" pitchFamily="2" charset="2"/>
              <a:buChar char="Ø"/>
              <a:defRPr/>
            </a:pPr>
            <a:r>
              <a:rPr lang="en-US" sz="2400" dirty="0">
                <a:solidFill>
                  <a:srgbClr val="000000">
                    <a:lumMod val="95000"/>
                    <a:lumOff val="5000"/>
                  </a:srgbClr>
                </a:solidFill>
              </a:rPr>
              <a:t>Rarely develop multiple un-healing lesion known as leishmaniasis </a:t>
            </a:r>
            <a:r>
              <a:rPr lang="en-US" sz="2400" dirty="0" err="1">
                <a:solidFill>
                  <a:srgbClr val="000000">
                    <a:lumMod val="95000"/>
                    <a:lumOff val="5000"/>
                  </a:srgbClr>
                </a:solidFill>
              </a:rPr>
              <a:t>recidivans</a:t>
            </a:r>
            <a:r>
              <a:rPr lang="en-US" sz="2400" dirty="0">
                <a:solidFill>
                  <a:srgbClr val="000000">
                    <a:lumMod val="95000"/>
                    <a:lumOff val="5000"/>
                  </a:srgbClr>
                </a:solidFill>
              </a:rPr>
              <a:t> (LR)</a:t>
            </a:r>
          </a:p>
          <a:p>
            <a:pPr eaLnBrk="0" fontAlgn="base" hangingPunct="0">
              <a:lnSpc>
                <a:spcPct val="150000"/>
              </a:lnSpc>
              <a:spcBef>
                <a:spcPct val="0"/>
              </a:spcBef>
              <a:spcAft>
                <a:spcPct val="0"/>
              </a:spcAft>
              <a:defRPr/>
            </a:pPr>
            <a:endParaRPr lang="en-US" sz="2400" dirty="0">
              <a:solidFill>
                <a:srgbClr val="FF0000"/>
              </a:solidFill>
              <a:latin typeface="Calibri" panose="020F0502020204030204" pitchFamily="34" charset="0"/>
              <a:cs typeface="Tahoma" pitchFamily="34" charset="0"/>
            </a:endParaRPr>
          </a:p>
          <a:p>
            <a:pPr marL="227013" indent="-227013" eaLnBrk="0" fontAlgn="base" hangingPunct="0">
              <a:lnSpc>
                <a:spcPct val="150000"/>
              </a:lnSpc>
              <a:spcBef>
                <a:spcPct val="0"/>
              </a:spcBef>
              <a:spcAft>
                <a:spcPct val="0"/>
              </a:spcAft>
              <a:buFontTx/>
              <a:buChar char="•"/>
              <a:defRPr/>
            </a:pPr>
            <a:endParaRPr lang="en-US" sz="2400" dirty="0">
              <a:solidFill>
                <a:srgbClr val="000000">
                  <a:lumMod val="95000"/>
                  <a:lumOff val="5000"/>
                </a:srgbClr>
              </a:solidFill>
              <a:latin typeface="Calibri" panose="020F0502020204030204" pitchFamily="34" charset="0"/>
              <a:cs typeface="Tahoma" pitchFamily="34" charset="0"/>
            </a:endParaRPr>
          </a:p>
        </p:txBody>
      </p:sp>
      <p:sp>
        <p:nvSpPr>
          <p:cNvPr id="245765" name="Rectangle 5"/>
          <p:cNvSpPr>
            <a:spLocks noChangeArrowheads="1"/>
          </p:cNvSpPr>
          <p:nvPr/>
        </p:nvSpPr>
        <p:spPr bwMode="auto">
          <a:xfrm>
            <a:off x="3124200" y="228600"/>
            <a:ext cx="22666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n-US" sz="3200" i="1" dirty="0">
                <a:solidFill>
                  <a:srgbClr val="000000"/>
                </a:solidFill>
                <a:cs typeface="Tahoma" panose="020B0604030504040204" pitchFamily="34" charset="0"/>
              </a:rPr>
              <a:t>L. tropica</a:t>
            </a:r>
            <a:endParaRPr lang="en-US" sz="3200" i="1" dirty="0">
              <a:solidFill>
                <a:srgbClr val="000000"/>
              </a:solidFill>
            </a:endParaRPr>
          </a:p>
        </p:txBody>
      </p:sp>
      <p:sp>
        <p:nvSpPr>
          <p:cNvPr id="2" name="Slide Number Placeholder 1"/>
          <p:cNvSpPr>
            <a:spLocks noGrp="1"/>
          </p:cNvSpPr>
          <p:nvPr>
            <p:ph type="sldNum" sz="quarter" idx="12"/>
          </p:nvPr>
        </p:nvSpPr>
        <p:spPr/>
        <p:txBody>
          <a:bodyPr/>
          <a:lstStyle/>
          <a:p>
            <a:fld id="{74404586-C910-4ED2-AF6D-7EFE4F1E96CC}" type="slidenum">
              <a:rPr lang="en-US" smtClean="0">
                <a:solidFill>
                  <a:srgbClr val="000000"/>
                </a:solidFill>
              </a:rPr>
              <a:pPr/>
              <a:t>99</a:t>
            </a:fld>
            <a:endParaRPr lang="en-US">
              <a:solidFill>
                <a:srgbClr val="000000"/>
              </a:solidFill>
            </a:endParaRPr>
          </a:p>
        </p:txBody>
      </p:sp>
    </p:spTree>
    <p:extLst>
      <p:ext uri="{BB962C8B-B14F-4D97-AF65-F5344CB8AC3E}">
        <p14:creationId xmlns:p14="http://schemas.microsoft.com/office/powerpoint/2010/main" val="361200860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TotalTime>
  <Words>9776</Words>
  <Application>Microsoft Office PowerPoint</Application>
  <PresentationFormat>On-screen Show (4:3)</PresentationFormat>
  <Paragraphs>1780</Paragraphs>
  <Slides>206</Slides>
  <Notes>49</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2</vt:i4>
      </vt:variant>
      <vt:variant>
        <vt:lpstr>Slide Titles</vt:lpstr>
      </vt:variant>
      <vt:variant>
        <vt:i4>206</vt:i4>
      </vt:variant>
    </vt:vector>
  </HeadingPairs>
  <TitlesOfParts>
    <vt:vector size="223" baseType="lpstr">
      <vt:lpstr>SimSun</vt:lpstr>
      <vt:lpstr>SimSun</vt:lpstr>
      <vt:lpstr>Arial</vt:lpstr>
      <vt:lpstr>Calibri</vt:lpstr>
      <vt:lpstr>Courier New</vt:lpstr>
      <vt:lpstr>Papyrus</vt:lpstr>
      <vt:lpstr>Symbol</vt:lpstr>
      <vt:lpstr>Tahoma</vt:lpstr>
      <vt:lpstr>Times New Roman</vt:lpstr>
      <vt:lpstr>Verdana</vt:lpstr>
      <vt:lpstr>Wingdings</vt:lpstr>
      <vt:lpstr>Wingdings 2</vt:lpstr>
      <vt:lpstr>Default Design</vt:lpstr>
      <vt:lpstr>1_Default Design</vt:lpstr>
      <vt:lpstr>1_Office Theme</vt:lpstr>
      <vt:lpstr>Document</vt:lpstr>
      <vt:lpstr>Photo Editor Photo</vt:lpstr>
      <vt:lpstr>PowerPoint Presentation</vt:lpstr>
      <vt:lpstr>PowerPoint Presentation</vt:lpstr>
      <vt:lpstr>Luminal (intestinal,urogenital&amp; oral) flagellates</vt:lpstr>
      <vt:lpstr>Giardia lamblia </vt:lpstr>
      <vt:lpstr>      Giardia lamblia Trophozoite stage</vt:lpstr>
      <vt:lpstr>PowerPoint Presentation</vt:lpstr>
      <vt:lpstr>Giardia lamblia Cyst</vt:lpstr>
      <vt:lpstr>PowerPoint Presentation</vt:lpstr>
      <vt:lpstr>PowerPoint Presentation</vt:lpstr>
      <vt:lpstr>Life Cycle. </vt:lpstr>
      <vt:lpstr>PowerPoint Presentation</vt:lpstr>
      <vt:lpstr>Cont…</vt:lpstr>
      <vt:lpstr>PowerPoint Presentation</vt:lpstr>
      <vt:lpstr>Clinical Features and Symptoms</vt:lpstr>
      <vt:lpstr>PowerPoint Presentation</vt:lpstr>
      <vt:lpstr>Subacute/Chronic</vt:lpstr>
      <vt:lpstr>Laboratory Diagnosis:</vt:lpstr>
      <vt:lpstr>PowerPoint Presentation</vt:lpstr>
      <vt:lpstr>Examination of stool for trophpzoites</vt:lpstr>
      <vt:lpstr>Characteristics used to distinguish flagellate species</vt:lpstr>
      <vt:lpstr>Examination of stool for trophpzoites</vt:lpstr>
      <vt:lpstr>Trichrome stain</vt:lpstr>
      <vt:lpstr>Examination of stool for cyst</vt:lpstr>
      <vt:lpstr>                 Examination of stool for cyst.  diagnostic feature; oval shape, small size &amp; contents  </vt:lpstr>
      <vt:lpstr>G.lambilia trophozoites in duodenal aspirate</vt:lpstr>
      <vt:lpstr>Differentiation of G.lamblia from non-pathogenic intestinal flagellates that can be fond in stool </vt:lpstr>
      <vt:lpstr>PowerPoint Presentation</vt:lpstr>
      <vt:lpstr>Immunodiagnosis</vt:lpstr>
      <vt:lpstr>Molecular Diagnosis</vt:lpstr>
      <vt:lpstr>PowerPoint Presentation</vt:lpstr>
      <vt:lpstr>PowerPoint Presentation</vt:lpstr>
      <vt:lpstr>Chilomastix mesnili</vt:lpstr>
      <vt:lpstr>PowerPoint Presentation</vt:lpstr>
      <vt:lpstr>PowerPoint Presentation</vt:lpstr>
      <vt:lpstr>PowerPoint Presentation</vt:lpstr>
      <vt:lpstr>Pentatrichomonas hominis</vt:lpstr>
      <vt:lpstr>PowerPoint Presentation</vt:lpstr>
      <vt:lpstr>Enteromonas hominis </vt:lpstr>
      <vt:lpstr>Morphology of the trophozoite</vt:lpstr>
      <vt:lpstr>Morphology of the cyst </vt:lpstr>
      <vt:lpstr>Retortamonas intestinalis</vt:lpstr>
      <vt:lpstr>Morphology of trophozoites</vt:lpstr>
      <vt:lpstr>Morphology of the cyst </vt:lpstr>
      <vt:lpstr>Dientamoeba fragilis</vt:lpstr>
      <vt:lpstr>PowerPoint Presentation</vt:lpstr>
      <vt:lpstr>PowerPoint Presentation</vt:lpstr>
      <vt:lpstr>PowerPoint Presentation</vt:lpstr>
      <vt:lpstr>PowerPoint Presentation</vt:lpstr>
      <vt:lpstr>Learning Objectives:</vt:lpstr>
      <vt:lpstr>Outline of Lecture</vt:lpstr>
      <vt:lpstr>Urogenital flagellates</vt:lpstr>
      <vt:lpstr>PowerPoint Presentation</vt:lpstr>
      <vt:lpstr>Life cycle</vt:lpstr>
      <vt:lpstr>PowerPoint Presentation</vt:lpstr>
      <vt:lpstr>PowerPoint Presentation</vt:lpstr>
      <vt:lpstr>PowerPoint Presentation</vt:lpstr>
      <vt:lpstr>Laboratory diagnosis</vt:lpstr>
      <vt:lpstr>Morphology: Has trophozoite stage only</vt:lpstr>
      <vt:lpstr>PowerPoint Presentation</vt:lpstr>
      <vt:lpstr>Blood and Tissue flagellates</vt:lpstr>
      <vt:lpstr>Learning objective </vt:lpstr>
      <vt:lpstr> Blood and Tissue flagellates </vt:lpstr>
      <vt:lpstr>    General Characteristics blood &amp;  tissue flagellates  </vt:lpstr>
      <vt:lpstr>  The following are the  main developmental forms </vt:lpstr>
      <vt:lpstr>PowerPoint Presentation</vt:lpstr>
      <vt:lpstr>PowerPoint Presentation</vt:lpstr>
      <vt:lpstr>PowerPoint Presentation</vt:lpstr>
      <vt:lpstr>PowerPoint Presentation</vt:lpstr>
      <vt:lpstr>PowerPoint Presentation</vt:lpstr>
      <vt:lpstr> Leishmania species </vt:lpstr>
      <vt:lpstr>Con…</vt:lpstr>
      <vt:lpstr>PowerPoint Presentation</vt:lpstr>
      <vt:lpstr>PowerPoint Presentation</vt:lpstr>
      <vt:lpstr>PowerPoint Presentation</vt:lpstr>
      <vt:lpstr>PowerPoint Presentation</vt:lpstr>
      <vt:lpstr> Geographical distribution   </vt:lpstr>
      <vt:lpstr> Geographical distribution   </vt:lpstr>
      <vt:lpstr>Global Status</vt:lpstr>
      <vt:lpstr>PowerPoint Presentation</vt:lpstr>
      <vt:lpstr>PowerPoint Presentation</vt:lpstr>
      <vt:lpstr>PowerPoint Presentation</vt:lpstr>
      <vt:lpstr>PowerPoint Presentation</vt:lpstr>
      <vt:lpstr>  Habitat &amp; morphology </vt:lpstr>
      <vt:lpstr>Transmission and life cycle </vt:lpstr>
      <vt:lpstr>PowerPoint Presentation</vt:lpstr>
      <vt:lpstr>Mammalian R. Hosts</vt:lpstr>
      <vt:lpstr>           General life cycle of Leishmania species </vt:lpstr>
      <vt:lpstr>Life cycle…</vt:lpstr>
      <vt:lpstr>Life cycle …</vt:lpstr>
      <vt:lpstr>PowerPoint Presentation</vt:lpstr>
      <vt:lpstr>Life cycle…</vt:lpstr>
      <vt:lpstr>  Pathogenesis   </vt:lpstr>
      <vt:lpstr>PowerPoint Presentation</vt:lpstr>
      <vt:lpstr>PowerPoint Presentation</vt:lpstr>
      <vt:lpstr>Cont…</vt:lpstr>
      <vt:lpstr>Cutaneous Leishmaniasis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Post Kala Azar Dermal leishmaniasis (PKDL)</vt:lpstr>
      <vt:lpstr>PowerPoint Presentation</vt:lpstr>
      <vt:lpstr>Leishmaniasis and HIV Infection</vt:lpstr>
      <vt:lpstr>PowerPoint Presentation</vt:lpstr>
      <vt:lpstr>Laboratory Diagnosis of CL, MCL, DCL </vt:lpstr>
      <vt:lpstr> 1. Collection and examination of slit skin smears for amastigotes  </vt:lpstr>
      <vt:lpstr>PowerPoint Presentation</vt:lpstr>
      <vt:lpstr>PowerPoint Presentation</vt:lpstr>
      <vt:lpstr>PowerPoint Presentation</vt:lpstr>
      <vt:lpstr>Amastigote</vt:lpstr>
      <vt:lpstr> 2. Culture of ulcer material  </vt:lpstr>
      <vt:lpstr>PowerPoint Presentation</vt:lpstr>
      <vt:lpstr>PowerPoint Presentation</vt:lpstr>
      <vt:lpstr>3.Leishmainin   or Montenegro test  </vt:lpstr>
      <vt:lpstr>PowerPoint Presentation</vt:lpstr>
      <vt:lpstr>PowerPoint Presentation</vt:lpstr>
      <vt:lpstr>Diagnosis Visceral leishmaniasis  </vt:lpstr>
      <vt:lpstr> 1. Demonstration of the parasite </vt:lpstr>
      <vt:lpstr>Examination of aspirates for amastigotes  </vt:lpstr>
      <vt:lpstr>  Examination of Buffy coat preparations for amastigotes  </vt:lpstr>
      <vt:lpstr>PowerPoint Presentation</vt:lpstr>
      <vt:lpstr>PowerPoint Presentation</vt:lpstr>
      <vt:lpstr>PowerPoint Presentation</vt:lpstr>
      <vt:lpstr>PowerPoint Presentation</vt:lpstr>
      <vt:lpstr>Culture</vt:lpstr>
      <vt:lpstr>PowerPoint Presentation</vt:lpstr>
      <vt:lpstr>Animal inoculation</vt:lpstr>
      <vt:lpstr>PowerPoint Presentation</vt:lpstr>
      <vt:lpstr>2. Detection of parasite DNA in tissue samples</vt:lpstr>
      <vt:lpstr> 3. Immunodiagnosis </vt:lpstr>
      <vt:lpstr>PowerPoint Presentation</vt:lpstr>
      <vt:lpstr>rK39 antigen strip test to diagnose visceral leishmaniasis </vt:lpstr>
      <vt:lpstr>Rapid latex agglutination test</vt:lpstr>
      <vt:lpstr>Formol gel (aldehyde) test  </vt:lpstr>
      <vt:lpstr> Other tests  </vt:lpstr>
      <vt:lpstr>PowerPoint Presentation</vt:lpstr>
      <vt:lpstr>Prevent and control  </vt:lpstr>
      <vt:lpstr>PowerPoint Presentation</vt:lpstr>
      <vt:lpstr>PowerPoint Presentation</vt:lpstr>
      <vt:lpstr>Learning Objectives:</vt:lpstr>
      <vt:lpstr>Learning Objectives….</vt:lpstr>
      <vt:lpstr>Trypanosomes</vt:lpstr>
      <vt:lpstr>PowerPoint Presentation</vt:lpstr>
      <vt:lpstr>PowerPoint Presentation</vt:lpstr>
      <vt:lpstr>African Trypanosomiasis </vt:lpstr>
      <vt:lpstr>PowerPoint Presentation</vt:lpstr>
      <vt:lpstr>PowerPoint Presentation</vt:lpstr>
      <vt:lpstr>PowerPoint Presentation</vt:lpstr>
      <vt:lpstr> Geographical distribution </vt:lpstr>
      <vt:lpstr> In Ethiopia  </vt:lpstr>
      <vt:lpstr>PowerPoint Presentation</vt:lpstr>
      <vt:lpstr>PowerPoint Presentation</vt:lpstr>
      <vt:lpstr>PowerPoint Presentation</vt:lpstr>
      <vt:lpstr>PowerPoint Presentation</vt:lpstr>
      <vt:lpstr>  Life cycle of African trypanosomiasis </vt:lpstr>
      <vt:lpstr>PowerPoint Presentation</vt:lpstr>
      <vt:lpstr>PowerPoint Presentation</vt:lpstr>
      <vt:lpstr>Pathogenesis</vt:lpstr>
      <vt:lpstr>PowerPoint Presentation</vt:lpstr>
      <vt:lpstr>Pathology and clinical features</vt:lpstr>
      <vt:lpstr>Con…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Laboratory diagnosis</vt:lpstr>
      <vt:lpstr>PowerPoint Presentation</vt:lpstr>
      <vt:lpstr>Laboratory diagnosis…</vt:lpstr>
      <vt:lpstr>PowerPoint Presentation</vt:lpstr>
      <vt:lpstr>PowerPoint Presentation</vt:lpstr>
      <vt:lpstr>PowerPoint Presentation</vt:lpstr>
      <vt:lpstr>PowerPoint Presentation</vt:lpstr>
      <vt:lpstr>PowerPoint Presentation</vt:lpstr>
      <vt:lpstr>Treatment</vt:lpstr>
      <vt:lpstr>PowerPoint Presentation</vt:lpstr>
      <vt:lpstr>PowerPoint Presentation</vt:lpstr>
      <vt:lpstr>Human African Trypanosomiasis, Summury </vt:lpstr>
      <vt:lpstr>American  Trypanosomiasis </vt:lpstr>
      <vt:lpstr> </vt:lpstr>
      <vt:lpstr>PowerPoint Presentation</vt:lpstr>
      <vt:lpstr>PowerPoint Presentation</vt:lpstr>
      <vt:lpstr>PowerPoint Presentation</vt:lpstr>
      <vt:lpstr>PowerPoint Presentation</vt:lpstr>
      <vt:lpstr>Pathogenesis  of Chagas disease </vt:lpstr>
      <vt:lpstr>PowerPoint Presentation</vt:lpstr>
      <vt:lpstr>PowerPoint Presentation</vt:lpstr>
      <vt:lpstr>PowerPoint Presentation</vt:lpstr>
      <vt:lpstr>PowerPoint Presentation</vt:lpstr>
      <vt:lpstr>Treatement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Abtie</dc:creator>
  <cp:lastModifiedBy>Abtie</cp:lastModifiedBy>
  <cp:revision>1</cp:revision>
  <dcterms:created xsi:type="dcterms:W3CDTF">2020-05-21T07:35:09Z</dcterms:created>
  <dcterms:modified xsi:type="dcterms:W3CDTF">2020-05-21T07:42:54Z</dcterms:modified>
</cp:coreProperties>
</file>