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5B4E32-A26F-4E60-BB5A-0B5803FF6856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F85882-40B3-44D5-BFAE-04EA8F57EA38}">
      <dgm:prSet/>
      <dgm:spPr/>
      <dgm:t>
        <a:bodyPr/>
        <a:lstStyle/>
        <a:p>
          <a:pPr rtl="0"/>
          <a:r>
            <a:rPr lang="en-US" b="1" dirty="0" smtClean="0">
              <a:solidFill>
                <a:srgbClr val="FFFFFF"/>
              </a:solidFill>
              <a:latin typeface="+mj-lt"/>
            </a:rPr>
            <a:t>Intestinal Protozoa</a:t>
          </a:r>
          <a:endParaRPr lang="en-US" dirty="0">
            <a:solidFill>
              <a:srgbClr val="FFFFFF"/>
            </a:solidFill>
            <a:latin typeface="+mj-lt"/>
          </a:endParaRPr>
        </a:p>
      </dgm:t>
    </dgm:pt>
    <dgm:pt modelId="{4A0F3797-10B2-40E4-AEB1-DDBE77320053}" type="parTrans" cxnId="{C291D9B3-78FF-4E60-A42D-27750614F6D9}">
      <dgm:prSet/>
      <dgm:spPr/>
      <dgm:t>
        <a:bodyPr/>
        <a:lstStyle/>
        <a:p>
          <a:endParaRPr lang="en-US"/>
        </a:p>
      </dgm:t>
    </dgm:pt>
    <dgm:pt modelId="{6AEB43E6-656A-4A4D-9246-523F99B249AE}" type="sibTrans" cxnId="{C291D9B3-78FF-4E60-A42D-27750614F6D9}">
      <dgm:prSet/>
      <dgm:spPr/>
      <dgm:t>
        <a:bodyPr/>
        <a:lstStyle/>
        <a:p>
          <a:endParaRPr lang="en-US"/>
        </a:p>
      </dgm:t>
    </dgm:pt>
    <dgm:pt modelId="{42261B7F-6A9C-4464-893C-81D5399A7B81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  <a:effectLst/>
              <a:latin typeface="+mj-lt"/>
            </a:rPr>
            <a:t>Blood and tissue protozoa</a:t>
          </a:r>
        </a:p>
      </dgm:t>
    </dgm:pt>
    <dgm:pt modelId="{1F05EFAB-600B-4984-AB9E-B4AFD378336F}" type="parTrans" cxnId="{891F5689-53AD-45B1-A6BE-F23C9FB52950}">
      <dgm:prSet/>
      <dgm:spPr/>
      <dgm:t>
        <a:bodyPr/>
        <a:lstStyle/>
        <a:p>
          <a:endParaRPr lang="en-US"/>
        </a:p>
      </dgm:t>
    </dgm:pt>
    <dgm:pt modelId="{46891A7B-6367-433B-8CA7-ADBD48F3F39D}" type="sibTrans" cxnId="{891F5689-53AD-45B1-A6BE-F23C9FB52950}">
      <dgm:prSet/>
      <dgm:spPr/>
      <dgm:t>
        <a:bodyPr/>
        <a:lstStyle/>
        <a:p>
          <a:endParaRPr lang="en-US"/>
        </a:p>
      </dgm:t>
    </dgm:pt>
    <dgm:pt modelId="{8E602784-8D0C-40D4-8306-DC8AD3139991}" type="pres">
      <dgm:prSet presAssocID="{2D5B4E32-A26F-4E60-BB5A-0B5803FF68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8DDECE-53C2-46DB-A6C1-269EF5BBF474}" type="pres">
      <dgm:prSet presAssocID="{93F85882-40B3-44D5-BFAE-04EA8F57EA38}" presName="arrow" presStyleLbl="node1" presStyleIdx="0" presStyleCnt="2" custAng="0" custRadScaleRad="100848" custRadScaleInc="40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2012C9-37FF-4FB6-9E4B-EE15A11AE7D5}" type="pres">
      <dgm:prSet presAssocID="{42261B7F-6A9C-4464-893C-81D5399A7B81}" presName="arrow" presStyleLbl="node1" presStyleIdx="1" presStyleCnt="2" custAng="0" custScaleY="90961" custRadScaleRad="99631" custRadScaleInc="-4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1F5689-53AD-45B1-A6BE-F23C9FB52950}" srcId="{2D5B4E32-A26F-4E60-BB5A-0B5803FF6856}" destId="{42261B7F-6A9C-4464-893C-81D5399A7B81}" srcOrd="1" destOrd="0" parTransId="{1F05EFAB-600B-4984-AB9E-B4AFD378336F}" sibTransId="{46891A7B-6367-433B-8CA7-ADBD48F3F39D}"/>
    <dgm:cxn modelId="{EA2A50E0-5F46-4F73-98EA-D8314AB9925A}" type="presOf" srcId="{42261B7F-6A9C-4464-893C-81D5399A7B81}" destId="{BB2012C9-37FF-4FB6-9E4B-EE15A11AE7D5}" srcOrd="0" destOrd="0" presId="urn:microsoft.com/office/officeart/2005/8/layout/arrow5"/>
    <dgm:cxn modelId="{E9634A58-1E20-42AE-922D-8844510136E4}" type="presOf" srcId="{93F85882-40B3-44D5-BFAE-04EA8F57EA38}" destId="{638DDECE-53C2-46DB-A6C1-269EF5BBF474}" srcOrd="0" destOrd="0" presId="urn:microsoft.com/office/officeart/2005/8/layout/arrow5"/>
    <dgm:cxn modelId="{FC73BDAC-1BF5-4D93-9C1E-BA87C97AD542}" type="presOf" srcId="{2D5B4E32-A26F-4E60-BB5A-0B5803FF6856}" destId="{8E602784-8D0C-40D4-8306-DC8AD3139991}" srcOrd="0" destOrd="0" presId="urn:microsoft.com/office/officeart/2005/8/layout/arrow5"/>
    <dgm:cxn modelId="{C291D9B3-78FF-4E60-A42D-27750614F6D9}" srcId="{2D5B4E32-A26F-4E60-BB5A-0B5803FF6856}" destId="{93F85882-40B3-44D5-BFAE-04EA8F57EA38}" srcOrd="0" destOrd="0" parTransId="{4A0F3797-10B2-40E4-AEB1-DDBE77320053}" sibTransId="{6AEB43E6-656A-4A4D-9246-523F99B249AE}"/>
    <dgm:cxn modelId="{1BBAFEBE-C7A8-4DE3-AFDF-CD65579513F8}" type="presParOf" srcId="{8E602784-8D0C-40D4-8306-DC8AD3139991}" destId="{638DDECE-53C2-46DB-A6C1-269EF5BBF474}" srcOrd="0" destOrd="0" presId="urn:microsoft.com/office/officeart/2005/8/layout/arrow5"/>
    <dgm:cxn modelId="{D47F1B9B-4A95-4535-9377-859D0DE562A7}" type="presParOf" srcId="{8E602784-8D0C-40D4-8306-DC8AD3139991}" destId="{BB2012C9-37FF-4FB6-9E4B-EE15A11AE7D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ADF17-7B32-49C3-8C89-BCC4BF3F8D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980EF47-C6B9-4DDC-82A0-1BC348ACDB5D}">
      <dgm:prSet/>
      <dgm:spPr/>
      <dgm:t>
        <a:bodyPr/>
        <a:lstStyle/>
        <a:p>
          <a:pPr algn="ctr" rtl="0"/>
          <a:r>
            <a:rPr lang="en-US" dirty="0" smtClean="0"/>
            <a:t>Intestinal protozoa</a:t>
          </a:r>
          <a:endParaRPr lang="en-US" dirty="0"/>
        </a:p>
      </dgm:t>
    </dgm:pt>
    <dgm:pt modelId="{46EA5B1E-A830-45F7-BFB4-FC987F691E86}" type="parTrans" cxnId="{165F2043-5403-47EC-9E3D-BA21BAE83061}">
      <dgm:prSet/>
      <dgm:spPr/>
      <dgm:t>
        <a:bodyPr/>
        <a:lstStyle/>
        <a:p>
          <a:endParaRPr lang="en-US"/>
        </a:p>
      </dgm:t>
    </dgm:pt>
    <dgm:pt modelId="{E2A64ECE-4697-42E6-A640-F39351A7B45E}" type="sibTrans" cxnId="{165F2043-5403-47EC-9E3D-BA21BAE83061}">
      <dgm:prSet/>
      <dgm:spPr/>
      <dgm:t>
        <a:bodyPr/>
        <a:lstStyle/>
        <a:p>
          <a:endParaRPr lang="en-US"/>
        </a:p>
      </dgm:t>
    </dgm:pt>
    <dgm:pt modelId="{9195518A-3BC2-45FF-B076-74AC94415C12}" type="pres">
      <dgm:prSet presAssocID="{6BEADF17-7B32-49C3-8C89-BCC4BF3F8D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7581F6-B569-4463-8BB8-65D6841DBC2D}" type="pres">
      <dgm:prSet presAssocID="{A980EF47-C6B9-4DDC-82A0-1BC348ACDB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5F2043-5403-47EC-9E3D-BA21BAE83061}" srcId="{6BEADF17-7B32-49C3-8C89-BCC4BF3F8D8A}" destId="{A980EF47-C6B9-4DDC-82A0-1BC348ACDB5D}" srcOrd="0" destOrd="0" parTransId="{46EA5B1E-A830-45F7-BFB4-FC987F691E86}" sibTransId="{E2A64ECE-4697-42E6-A640-F39351A7B45E}"/>
    <dgm:cxn modelId="{D99F72F4-0FA7-4320-B2AE-09661ACA2072}" type="presOf" srcId="{A980EF47-C6B9-4DDC-82A0-1BC348ACDB5D}" destId="{737581F6-B569-4463-8BB8-65D6841DBC2D}" srcOrd="0" destOrd="0" presId="urn:microsoft.com/office/officeart/2005/8/layout/vList2"/>
    <dgm:cxn modelId="{B45D9FEC-C936-4ACA-8901-64774282E752}" type="presOf" srcId="{6BEADF17-7B32-49C3-8C89-BCC4BF3F8D8A}" destId="{9195518A-3BC2-45FF-B076-74AC94415C12}" srcOrd="0" destOrd="0" presId="urn:microsoft.com/office/officeart/2005/8/layout/vList2"/>
    <dgm:cxn modelId="{C51B953E-C815-4D76-9542-3672863C56B5}" type="presParOf" srcId="{9195518A-3BC2-45FF-B076-74AC94415C12}" destId="{737581F6-B569-4463-8BB8-65D6841DBC2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F2E52C-1CCA-44C7-BE20-174EF644D448}" type="doc">
      <dgm:prSet loTypeId="urn:microsoft.com/office/officeart/2005/8/layout/vList2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516614-43F6-4948-9BBB-622B06BB9FCB}">
      <dgm:prSet custT="1"/>
      <dgm:spPr>
        <a:solidFill>
          <a:srgbClr val="FFFFFF"/>
        </a:solidFill>
        <a:ln>
          <a:solidFill>
            <a:schemeClr val="bg1"/>
          </a:solidFill>
        </a:ln>
      </dgm:spPr>
      <dgm:t>
        <a:bodyPr/>
        <a:lstStyle/>
        <a:p>
          <a:pPr algn="ctr" rtl="0"/>
          <a:r>
            <a:rPr lang="en-US" sz="7200" b="0" i="0" baseline="0" dirty="0" smtClean="0">
              <a:solidFill>
                <a:srgbClr val="FF0000"/>
              </a:solidFill>
            </a:rPr>
            <a:t>The Amoeba</a:t>
          </a:r>
          <a:endParaRPr lang="en-US" sz="7200" dirty="0">
            <a:solidFill>
              <a:srgbClr val="FF0000"/>
            </a:solidFill>
          </a:endParaRPr>
        </a:p>
      </dgm:t>
    </dgm:pt>
    <dgm:pt modelId="{11F531F5-7B9D-4A86-9219-B2E3F5DE03AD}" type="parTrans" cxnId="{A9DB4897-2276-4F2D-9465-745E63C73582}">
      <dgm:prSet/>
      <dgm:spPr/>
      <dgm:t>
        <a:bodyPr/>
        <a:lstStyle/>
        <a:p>
          <a:endParaRPr lang="en-US"/>
        </a:p>
      </dgm:t>
    </dgm:pt>
    <dgm:pt modelId="{4FA0E2C3-FEB9-476F-931B-A75230BBEC50}" type="sibTrans" cxnId="{A9DB4897-2276-4F2D-9465-745E63C73582}">
      <dgm:prSet/>
      <dgm:spPr/>
      <dgm:t>
        <a:bodyPr/>
        <a:lstStyle/>
        <a:p>
          <a:endParaRPr lang="en-US"/>
        </a:p>
      </dgm:t>
    </dgm:pt>
    <dgm:pt modelId="{BDA35391-B02B-4F1F-832C-24A8F0C85965}" type="pres">
      <dgm:prSet presAssocID="{B2F2E52C-1CCA-44C7-BE20-174EF644D4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094672-3B11-44AD-B657-E31853579D11}" type="pres">
      <dgm:prSet presAssocID="{FA516614-43F6-4948-9BBB-622B06BB9FC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EC5E5C-3BB6-4C67-8112-92CFB09E4C87}" type="presOf" srcId="{B2F2E52C-1CCA-44C7-BE20-174EF644D448}" destId="{BDA35391-B02B-4F1F-832C-24A8F0C85965}" srcOrd="0" destOrd="0" presId="urn:microsoft.com/office/officeart/2005/8/layout/vList2"/>
    <dgm:cxn modelId="{A9DB4897-2276-4F2D-9465-745E63C73582}" srcId="{B2F2E52C-1CCA-44C7-BE20-174EF644D448}" destId="{FA516614-43F6-4948-9BBB-622B06BB9FCB}" srcOrd="0" destOrd="0" parTransId="{11F531F5-7B9D-4A86-9219-B2E3F5DE03AD}" sibTransId="{4FA0E2C3-FEB9-476F-931B-A75230BBEC50}"/>
    <dgm:cxn modelId="{77ECC867-4572-4612-AD62-EF635398E46C}" type="presOf" srcId="{FA516614-43F6-4948-9BBB-622B06BB9FCB}" destId="{8C094672-3B11-44AD-B657-E31853579D11}" srcOrd="0" destOrd="0" presId="urn:microsoft.com/office/officeart/2005/8/layout/vList2"/>
    <dgm:cxn modelId="{88F19D05-FD61-474F-833E-5A31A4AD2A07}" type="presParOf" srcId="{BDA35391-B02B-4F1F-832C-24A8F0C85965}" destId="{8C094672-3B11-44AD-B657-E31853579D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C9A16A-F13C-4936-9896-291936C825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A559ED7-2A42-4CC6-B1F9-C6011E87F45F}">
      <dgm:prSet/>
      <dgm:spPr/>
      <dgm:t>
        <a:bodyPr/>
        <a:lstStyle/>
        <a:p>
          <a:pPr rtl="0"/>
          <a:r>
            <a:rPr lang="en-US" b="1" dirty="0" smtClean="0"/>
            <a:t>TRANSMISSION AND LIFE CYCLE</a:t>
          </a:r>
          <a:br>
            <a:rPr lang="en-US" b="1" dirty="0" smtClean="0"/>
          </a:br>
          <a:endParaRPr lang="en-US" b="1" dirty="0"/>
        </a:p>
      </dgm:t>
    </dgm:pt>
    <dgm:pt modelId="{2459AA1D-03D6-42C4-AC42-C29683602E08}" type="parTrans" cxnId="{3B0529AF-BB26-44C8-95A3-D0391E7D95A7}">
      <dgm:prSet/>
      <dgm:spPr/>
      <dgm:t>
        <a:bodyPr/>
        <a:lstStyle/>
        <a:p>
          <a:endParaRPr lang="en-US"/>
        </a:p>
      </dgm:t>
    </dgm:pt>
    <dgm:pt modelId="{8DD866D5-84EA-4234-AFDE-830ED8326DDE}" type="sibTrans" cxnId="{3B0529AF-BB26-44C8-95A3-D0391E7D95A7}">
      <dgm:prSet/>
      <dgm:spPr/>
      <dgm:t>
        <a:bodyPr/>
        <a:lstStyle/>
        <a:p>
          <a:endParaRPr lang="en-US"/>
        </a:p>
      </dgm:t>
    </dgm:pt>
    <dgm:pt modelId="{501D31B5-19D4-42C8-824C-C4148CF7233D}" type="pres">
      <dgm:prSet presAssocID="{C3C9A16A-F13C-4936-9896-291936C825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C3EA7B-FA0C-45D4-9827-993721E33662}" type="pres">
      <dgm:prSet presAssocID="{CA559ED7-2A42-4CC6-B1F9-C6011E87F45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0529AF-BB26-44C8-95A3-D0391E7D95A7}" srcId="{C3C9A16A-F13C-4936-9896-291936C82552}" destId="{CA559ED7-2A42-4CC6-B1F9-C6011E87F45F}" srcOrd="0" destOrd="0" parTransId="{2459AA1D-03D6-42C4-AC42-C29683602E08}" sibTransId="{8DD866D5-84EA-4234-AFDE-830ED8326DDE}"/>
    <dgm:cxn modelId="{6015224F-A0A1-4E6D-AA05-DF8B3FF5D69F}" type="presOf" srcId="{C3C9A16A-F13C-4936-9896-291936C82552}" destId="{501D31B5-19D4-42C8-824C-C4148CF7233D}" srcOrd="0" destOrd="0" presId="urn:microsoft.com/office/officeart/2005/8/layout/vList2"/>
    <dgm:cxn modelId="{0E415E4F-84BC-4B7C-89E1-EFDCFB52997A}" type="presOf" srcId="{CA559ED7-2A42-4CC6-B1F9-C6011E87F45F}" destId="{C7C3EA7B-FA0C-45D4-9827-993721E33662}" srcOrd="0" destOrd="0" presId="urn:microsoft.com/office/officeart/2005/8/layout/vList2"/>
    <dgm:cxn modelId="{C4294EC9-4E50-4BF2-BC01-5C91D51D8541}" type="presParOf" srcId="{501D31B5-19D4-42C8-824C-C4148CF7233D}" destId="{C7C3EA7B-FA0C-45D4-9827-993721E3366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7374F7-4497-47B6-ABFC-12EFDDC82431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3C5CF57-5558-4459-BE62-9044814BEDCC}">
      <dgm:prSet custT="1"/>
      <dgm:spPr>
        <a:solidFill>
          <a:srgbClr val="99FF33"/>
        </a:solidFill>
      </dgm:spPr>
      <dgm:t>
        <a:bodyPr/>
        <a:lstStyle/>
        <a:p>
          <a:pPr rtl="0"/>
          <a:r>
            <a:rPr lang="en-US" sz="3600" dirty="0" smtClean="0">
              <a:solidFill>
                <a:schemeClr val="tx1"/>
              </a:solidFill>
            </a:rPr>
            <a:t>Flagellates</a:t>
          </a:r>
          <a:endParaRPr lang="en-US" sz="3600" dirty="0">
            <a:solidFill>
              <a:schemeClr val="tx1"/>
            </a:solidFill>
          </a:endParaRPr>
        </a:p>
      </dgm:t>
    </dgm:pt>
    <dgm:pt modelId="{E816DA26-40EF-474D-926A-A793261073E6}" type="parTrans" cxnId="{94246A02-6DEB-406E-A38F-9DA96CB011A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D90C08E-23A4-4BBE-9C74-CE91BB60F693}" type="sibTrans" cxnId="{94246A02-6DEB-406E-A38F-9DA96CB011A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1D467DB-001F-4AD7-9E09-AC18CD453CDC}">
      <dgm:prSet custT="1"/>
      <dgm:spPr>
        <a:solidFill>
          <a:schemeClr val="accent1">
            <a:lumMod val="90000"/>
          </a:schemeClr>
        </a:solidFill>
      </dgm:spPr>
      <dgm:t>
        <a:bodyPr/>
        <a:lstStyle/>
        <a:p>
          <a:pPr rtl="0"/>
          <a:r>
            <a:rPr lang="en-US" sz="3200" dirty="0" smtClean="0">
              <a:solidFill>
                <a:schemeClr val="tx1"/>
              </a:solidFill>
            </a:rPr>
            <a:t>Luminal (intestinal, urogenital&amp; oral) flagellates</a:t>
          </a:r>
          <a:endParaRPr lang="en-US" sz="3200" dirty="0">
            <a:solidFill>
              <a:schemeClr val="tx1"/>
            </a:solidFill>
          </a:endParaRPr>
        </a:p>
      </dgm:t>
    </dgm:pt>
    <dgm:pt modelId="{CA9E4938-4201-48B8-BCDE-D5E891CFEE71}" type="parTrans" cxnId="{1B27B901-0212-49DB-B893-E95986D22E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56C455A-BFE6-4D2D-AC29-ADEC37497FE0}" type="sibTrans" cxnId="{1B27B901-0212-49DB-B893-E95986D22E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6B45C9-5799-45F2-A6F7-AB2351589C1D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90000"/>
          </a:schemeClr>
        </a:solidFill>
        <a:ln>
          <a:solidFill>
            <a:srgbClr val="002060"/>
          </a:solidFill>
        </a:ln>
      </dgm:spPr>
      <dgm:t>
        <a:bodyPr/>
        <a:lstStyle/>
        <a:p>
          <a:pPr rtl="0"/>
          <a:r>
            <a:rPr lang="en-US" sz="3600" dirty="0" smtClean="0">
              <a:solidFill>
                <a:schemeClr val="tx1"/>
              </a:solidFill>
            </a:rPr>
            <a:t>Haem(blood &amp; tissue) flagellates</a:t>
          </a:r>
          <a:endParaRPr lang="en-US" sz="3600" dirty="0">
            <a:solidFill>
              <a:schemeClr val="tx1"/>
            </a:solidFill>
          </a:endParaRPr>
        </a:p>
      </dgm:t>
    </dgm:pt>
    <dgm:pt modelId="{8A77BB3E-F397-4106-94F3-4A5BDADEE09C}" type="parTrans" cxnId="{5B0F6C5D-70C7-4FCA-A932-62540053924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922647B-2E78-4A4D-B2E8-3E1034334283}" type="sibTrans" cxnId="{5B0F6C5D-70C7-4FCA-A932-62540053924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6062CCF-201A-47BC-BDD9-ECCFBB2DB420}" type="pres">
      <dgm:prSet presAssocID="{E57374F7-4497-47B6-ABFC-12EFDDC8243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6C9EFA-6A53-4736-B0C4-6F7A43385FE7}" type="pres">
      <dgm:prSet presAssocID="{23C5CF57-5558-4459-BE62-9044814BEDCC}" presName="root1" presStyleCnt="0"/>
      <dgm:spPr/>
    </dgm:pt>
    <dgm:pt modelId="{F635E64B-9D4F-403F-A7BE-57BE0215E8CA}" type="pres">
      <dgm:prSet presAssocID="{23C5CF57-5558-4459-BE62-9044814BEDCC}" presName="LevelOneTextNod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BA6275-15C8-455A-8943-94227DA9902A}" type="pres">
      <dgm:prSet presAssocID="{23C5CF57-5558-4459-BE62-9044814BEDCC}" presName="level2hierChild" presStyleCnt="0"/>
      <dgm:spPr/>
    </dgm:pt>
    <dgm:pt modelId="{C997887C-1CF3-40A7-8D5F-DB01BEAD3BA2}" type="pres">
      <dgm:prSet presAssocID="{21D467DB-001F-4AD7-9E09-AC18CD453CDC}" presName="root1" presStyleCnt="0"/>
      <dgm:spPr/>
    </dgm:pt>
    <dgm:pt modelId="{57D3784D-9215-4991-A0CC-0C29681186B7}" type="pres">
      <dgm:prSet presAssocID="{21D467DB-001F-4AD7-9E09-AC18CD453CDC}" presName="LevelOneTextNode" presStyleLbl="node0" presStyleIdx="1" presStyleCnt="3" custLinFactNeighborX="-57006" custLinFactNeighborY="104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54FA9F-FB56-4139-B32D-D675621193EE}" type="pres">
      <dgm:prSet presAssocID="{21D467DB-001F-4AD7-9E09-AC18CD453CDC}" presName="level2hierChild" presStyleCnt="0"/>
      <dgm:spPr/>
    </dgm:pt>
    <dgm:pt modelId="{CC34070A-3978-4C62-9AD7-D86B84DA88DD}" type="pres">
      <dgm:prSet presAssocID="{7A6B45C9-5799-45F2-A6F7-AB2351589C1D}" presName="root1" presStyleCnt="0"/>
      <dgm:spPr/>
    </dgm:pt>
    <dgm:pt modelId="{E57DC290-818B-4D44-955D-98C547B18A5A}" type="pres">
      <dgm:prSet presAssocID="{7A6B45C9-5799-45F2-A6F7-AB2351589C1D}" presName="LevelOneTextNode" presStyleLbl="node0" presStyleIdx="2" presStyleCnt="3" custLinFactY="-9198" custLinFactNeighborX="52326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9F0099-B972-4E8F-95DF-9790CDABF447}" type="pres">
      <dgm:prSet presAssocID="{7A6B45C9-5799-45F2-A6F7-AB2351589C1D}" presName="level2hierChild" presStyleCnt="0"/>
      <dgm:spPr/>
    </dgm:pt>
  </dgm:ptLst>
  <dgm:cxnLst>
    <dgm:cxn modelId="{5B0F6C5D-70C7-4FCA-A932-625400539247}" srcId="{E57374F7-4497-47B6-ABFC-12EFDDC82431}" destId="{7A6B45C9-5799-45F2-A6F7-AB2351589C1D}" srcOrd="2" destOrd="0" parTransId="{8A77BB3E-F397-4106-94F3-4A5BDADEE09C}" sibTransId="{F922647B-2E78-4A4D-B2E8-3E1034334283}"/>
    <dgm:cxn modelId="{1B27B901-0212-49DB-B893-E95986D22E83}" srcId="{E57374F7-4497-47B6-ABFC-12EFDDC82431}" destId="{21D467DB-001F-4AD7-9E09-AC18CD453CDC}" srcOrd="1" destOrd="0" parTransId="{CA9E4938-4201-48B8-BCDE-D5E891CFEE71}" sibTransId="{056C455A-BFE6-4D2D-AC29-ADEC37497FE0}"/>
    <dgm:cxn modelId="{260AB3BC-1E4A-4FD2-B9E5-EE2CA2C27392}" type="presOf" srcId="{7A6B45C9-5799-45F2-A6F7-AB2351589C1D}" destId="{E57DC290-818B-4D44-955D-98C547B18A5A}" srcOrd="0" destOrd="0" presId="urn:microsoft.com/office/officeart/2005/8/layout/hierarchy2"/>
    <dgm:cxn modelId="{ABDB363F-24EB-44CC-9554-4245591300C7}" type="presOf" srcId="{E57374F7-4497-47B6-ABFC-12EFDDC82431}" destId="{16062CCF-201A-47BC-BDD9-ECCFBB2DB420}" srcOrd="0" destOrd="0" presId="urn:microsoft.com/office/officeart/2005/8/layout/hierarchy2"/>
    <dgm:cxn modelId="{FF4C3856-7284-4862-A094-74FEE74A370C}" type="presOf" srcId="{21D467DB-001F-4AD7-9E09-AC18CD453CDC}" destId="{57D3784D-9215-4991-A0CC-0C29681186B7}" srcOrd="0" destOrd="0" presId="urn:microsoft.com/office/officeart/2005/8/layout/hierarchy2"/>
    <dgm:cxn modelId="{9B8EAF30-C01E-45E4-8CFF-27D778D0FFB3}" type="presOf" srcId="{23C5CF57-5558-4459-BE62-9044814BEDCC}" destId="{F635E64B-9D4F-403F-A7BE-57BE0215E8CA}" srcOrd="0" destOrd="0" presId="urn:microsoft.com/office/officeart/2005/8/layout/hierarchy2"/>
    <dgm:cxn modelId="{94246A02-6DEB-406E-A38F-9DA96CB011AD}" srcId="{E57374F7-4497-47B6-ABFC-12EFDDC82431}" destId="{23C5CF57-5558-4459-BE62-9044814BEDCC}" srcOrd="0" destOrd="0" parTransId="{E816DA26-40EF-474D-926A-A793261073E6}" sibTransId="{7D90C08E-23A4-4BBE-9C74-CE91BB60F693}"/>
    <dgm:cxn modelId="{6AC9E66A-3EAE-4F1F-BCC8-4949A6461822}" type="presParOf" srcId="{16062CCF-201A-47BC-BDD9-ECCFBB2DB420}" destId="{906C9EFA-6A53-4736-B0C4-6F7A43385FE7}" srcOrd="0" destOrd="0" presId="urn:microsoft.com/office/officeart/2005/8/layout/hierarchy2"/>
    <dgm:cxn modelId="{9EFD53D5-1DA0-4AB7-8AF3-4B569CFE5788}" type="presParOf" srcId="{906C9EFA-6A53-4736-B0C4-6F7A43385FE7}" destId="{F635E64B-9D4F-403F-A7BE-57BE0215E8CA}" srcOrd="0" destOrd="0" presId="urn:microsoft.com/office/officeart/2005/8/layout/hierarchy2"/>
    <dgm:cxn modelId="{4B9207ED-92F5-4A3F-BAD8-A906815A2894}" type="presParOf" srcId="{906C9EFA-6A53-4736-B0C4-6F7A43385FE7}" destId="{04BA6275-15C8-455A-8943-94227DA9902A}" srcOrd="1" destOrd="0" presId="urn:microsoft.com/office/officeart/2005/8/layout/hierarchy2"/>
    <dgm:cxn modelId="{9BF2FA5B-1695-4A66-8C1F-0CB0C0A38E68}" type="presParOf" srcId="{16062CCF-201A-47BC-BDD9-ECCFBB2DB420}" destId="{C997887C-1CF3-40A7-8D5F-DB01BEAD3BA2}" srcOrd="1" destOrd="0" presId="urn:microsoft.com/office/officeart/2005/8/layout/hierarchy2"/>
    <dgm:cxn modelId="{5A182417-1759-4F43-9F76-2EF9342DBFBD}" type="presParOf" srcId="{C997887C-1CF3-40A7-8D5F-DB01BEAD3BA2}" destId="{57D3784D-9215-4991-A0CC-0C29681186B7}" srcOrd="0" destOrd="0" presId="urn:microsoft.com/office/officeart/2005/8/layout/hierarchy2"/>
    <dgm:cxn modelId="{2B38808D-0413-491F-9B08-E7D3CAC96297}" type="presParOf" srcId="{C997887C-1CF3-40A7-8D5F-DB01BEAD3BA2}" destId="{8754FA9F-FB56-4139-B32D-D675621193EE}" srcOrd="1" destOrd="0" presId="urn:microsoft.com/office/officeart/2005/8/layout/hierarchy2"/>
    <dgm:cxn modelId="{8004F1C6-CA98-4334-9C0F-BC384BAECADC}" type="presParOf" srcId="{16062CCF-201A-47BC-BDD9-ECCFBB2DB420}" destId="{CC34070A-3978-4C62-9AD7-D86B84DA88DD}" srcOrd="2" destOrd="0" presId="urn:microsoft.com/office/officeart/2005/8/layout/hierarchy2"/>
    <dgm:cxn modelId="{F77A31FF-8120-44FC-9D0F-D5C6E828A18C}" type="presParOf" srcId="{CC34070A-3978-4C62-9AD7-D86B84DA88DD}" destId="{E57DC290-818B-4D44-955D-98C547B18A5A}" srcOrd="0" destOrd="0" presId="urn:microsoft.com/office/officeart/2005/8/layout/hierarchy2"/>
    <dgm:cxn modelId="{9C586CC8-24F4-4E96-A0D6-437043F737FB}" type="presParOf" srcId="{CC34070A-3978-4C62-9AD7-D86B84DA88DD}" destId="{D19F0099-B972-4E8F-95DF-9790CDABF44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DDECE-53C2-46DB-A6C1-269EF5BBF474}">
      <dsp:nvSpPr>
        <dsp:cNvPr id="0" name=""/>
        <dsp:cNvSpPr/>
      </dsp:nvSpPr>
      <dsp:spPr>
        <a:xfrm rot="16200000">
          <a:off x="64" y="134933"/>
          <a:ext cx="3587427" cy="358742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rgbClr val="FFFFFF"/>
              </a:solidFill>
              <a:latin typeface="+mj-lt"/>
            </a:rPr>
            <a:t>Intestinal Protozoa</a:t>
          </a:r>
          <a:endParaRPr lang="en-US" sz="3300" kern="1200" dirty="0">
            <a:solidFill>
              <a:srgbClr val="FFFFFF"/>
            </a:solidFill>
            <a:latin typeface="+mj-lt"/>
          </a:endParaRPr>
        </a:p>
      </dsp:txBody>
      <dsp:txXfrm rot="5400000">
        <a:off x="64" y="1031790"/>
        <a:ext cx="2959627" cy="1793713"/>
      </dsp:txXfrm>
    </dsp:sp>
    <dsp:sp modelId="{BB2012C9-37FF-4FB6-9E4B-EE15A11AE7D5}">
      <dsp:nvSpPr>
        <dsp:cNvPr id="0" name=""/>
        <dsp:cNvSpPr/>
      </dsp:nvSpPr>
      <dsp:spPr>
        <a:xfrm rot="5400000">
          <a:off x="3776448" y="267237"/>
          <a:ext cx="3587427" cy="326315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rgbClr val="FFFFFF"/>
              </a:solidFill>
              <a:effectLst/>
              <a:latin typeface="+mj-lt"/>
            </a:rPr>
            <a:t>Blood and tissue protozoa</a:t>
          </a:r>
        </a:p>
      </dsp:txBody>
      <dsp:txXfrm rot="-5400000">
        <a:off x="4509636" y="1001960"/>
        <a:ext cx="2692106" cy="1793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581F6-B569-4463-8BB8-65D6841DBC2D}">
      <dsp:nvSpPr>
        <dsp:cNvPr id="0" name=""/>
        <dsp:cNvSpPr/>
      </dsp:nvSpPr>
      <dsp:spPr>
        <a:xfrm>
          <a:off x="0" y="9612"/>
          <a:ext cx="7772400" cy="1450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Intestinal protozoa</a:t>
          </a:r>
          <a:endParaRPr lang="en-US" sz="6200" kern="1200" dirty="0"/>
        </a:p>
      </dsp:txBody>
      <dsp:txXfrm>
        <a:off x="70822" y="80434"/>
        <a:ext cx="7630756" cy="13091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94672-3B11-44AD-B657-E31853579D11}">
      <dsp:nvSpPr>
        <dsp:cNvPr id="0" name=""/>
        <dsp:cNvSpPr/>
      </dsp:nvSpPr>
      <dsp:spPr>
        <a:xfrm>
          <a:off x="0" y="367"/>
          <a:ext cx="7848600" cy="837464"/>
        </a:xfrm>
        <a:prstGeom prst="roundRect">
          <a:avLst/>
        </a:prstGeom>
        <a:solidFill>
          <a:srgbClr val="FFFFFF"/>
        </a:soli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b="0" i="0" kern="1200" baseline="0" dirty="0" smtClean="0">
              <a:solidFill>
                <a:srgbClr val="FF0000"/>
              </a:solidFill>
            </a:rPr>
            <a:t>The Amoeba</a:t>
          </a:r>
          <a:endParaRPr lang="en-US" sz="7200" kern="1200" dirty="0">
            <a:solidFill>
              <a:srgbClr val="FF0000"/>
            </a:solidFill>
          </a:endParaRPr>
        </a:p>
      </dsp:txBody>
      <dsp:txXfrm>
        <a:off x="40882" y="41249"/>
        <a:ext cx="7766836" cy="755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3EA7B-FA0C-45D4-9827-993721E33662}">
      <dsp:nvSpPr>
        <dsp:cNvPr id="0" name=""/>
        <dsp:cNvSpPr/>
      </dsp:nvSpPr>
      <dsp:spPr>
        <a:xfrm>
          <a:off x="0" y="74418"/>
          <a:ext cx="7772400" cy="13513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/>
            <a:t>TRANSMISSION AND LIFE CYCLE</a:t>
          </a:r>
          <a:br>
            <a:rPr lang="en-US" sz="3500" b="1" kern="1200" dirty="0" smtClean="0"/>
          </a:br>
          <a:endParaRPr lang="en-US" sz="3500" b="1" kern="1200" dirty="0"/>
        </a:p>
      </dsp:txBody>
      <dsp:txXfrm>
        <a:off x="65967" y="140385"/>
        <a:ext cx="7640466" cy="12194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5E64B-9D4F-403F-A7BE-57BE0215E8CA}">
      <dsp:nvSpPr>
        <dsp:cNvPr id="0" name=""/>
        <dsp:cNvSpPr/>
      </dsp:nvSpPr>
      <dsp:spPr>
        <a:xfrm>
          <a:off x="2248346" y="2641"/>
          <a:ext cx="3275707" cy="1637853"/>
        </a:xfrm>
        <a:prstGeom prst="roundRect">
          <a:avLst>
            <a:gd name="adj" fmla="val 10000"/>
          </a:avLst>
        </a:prstGeom>
        <a:solidFill>
          <a:srgbClr val="99FF33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tx1"/>
              </a:solidFill>
            </a:rPr>
            <a:t>Flagellates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2296317" y="50612"/>
        <a:ext cx="3179765" cy="1541911"/>
      </dsp:txXfrm>
    </dsp:sp>
    <dsp:sp modelId="{57D3784D-9215-4991-A0CC-0C29681186B7}">
      <dsp:nvSpPr>
        <dsp:cNvPr id="0" name=""/>
        <dsp:cNvSpPr/>
      </dsp:nvSpPr>
      <dsp:spPr>
        <a:xfrm>
          <a:off x="380996" y="2057394"/>
          <a:ext cx="3275707" cy="1637853"/>
        </a:xfrm>
        <a:prstGeom prst="roundRect">
          <a:avLst>
            <a:gd name="adj" fmla="val 10000"/>
          </a:avLst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Luminal (intestinal, urogenital&amp; oral) flagellates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428967" y="2105365"/>
        <a:ext cx="3179765" cy="1541911"/>
      </dsp:txXfrm>
    </dsp:sp>
    <dsp:sp modelId="{E57DC290-818B-4D44-955D-98C547B18A5A}">
      <dsp:nvSpPr>
        <dsp:cNvPr id="0" name=""/>
        <dsp:cNvSpPr/>
      </dsp:nvSpPr>
      <dsp:spPr>
        <a:xfrm>
          <a:off x="3962392" y="1981201"/>
          <a:ext cx="3275707" cy="1637853"/>
        </a:xfrm>
        <a:prstGeom prst="roundRect">
          <a:avLst>
            <a:gd name="adj" fmla="val 10000"/>
          </a:avLst>
        </a:prstGeom>
        <a:solidFill>
          <a:schemeClr val="accent1">
            <a:lumMod val="9000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tx1"/>
              </a:solidFill>
            </a:rPr>
            <a:t>Haem(blood &amp; tissue) flagellates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4010363" y="2029172"/>
        <a:ext cx="3179765" cy="1541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84712-321E-4AD0-A98C-53F526D84383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BE2D0-D832-4AA8-95B8-DA2D1087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7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2D6BA28-908D-40C7-BDD9-8477178F76B7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49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A62B05D-44C7-4F53-A741-F4299B1A6F48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27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838" y="3257550"/>
            <a:ext cx="6816725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64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8D0ACF2-A744-4342-94BB-212A9BA8F6DF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29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27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E.Dispar</a:t>
            </a: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90F2A6D-426A-4E37-8361-B09A51AD2891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31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55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BAD0037-1862-4974-984D-17FA85EEC15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32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14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36767C3-7124-4E56-9F42-D1BDA8D6521B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34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1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D8D9DB8-D49E-4CEC-A747-0C4844BCFD27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35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397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7C83304-4173-409B-BE5D-89BF55A778A5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37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42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6670B12-50B3-4DB1-B91B-33B1F4D1ECC7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38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76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B7A9718-69B3-4378-A1DC-66A3CE8CFEE2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41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989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82E60CF-F6CD-4DE2-AE21-B56610149481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42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1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DC14C56-9ABC-41C7-8051-F1EE8DF31462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49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7518071-5E18-448E-A3FE-9239A155FDCD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43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26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25B09C0-FED2-4DF9-A8BF-C520B813BD1D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44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80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B9D6F083-EEF5-4EB9-B487-1F7612AFE468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45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838" y="3257550"/>
            <a:ext cx="6816725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98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9D1B3EC-A259-4331-BD8E-C32F52197CD8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51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33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FA8813A-BBE4-4A2C-BBA3-6B191545C608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54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08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F58959B-0A86-4062-A996-1C67440DD795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55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27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D0CE956-18EA-41BC-B44A-9B271CEDB354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56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30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E4366AFA-221A-47EF-A0A9-923661A30415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58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11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9D734D3-1D9E-4B35-9478-5E0691069D63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60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9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F58F62A-C799-4A5A-9630-32B52F6522C8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61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8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3CA276B-6B2A-4C6D-BF0F-9BDEBDD51722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4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DBE097C-C642-4E1E-8831-5C5E5270CFC4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65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838" y="3257550"/>
            <a:ext cx="6816725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848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E8E426E6-7327-442B-ABDB-3C19AB6263A8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68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838" y="3257550"/>
            <a:ext cx="6816725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712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An abscess cavity in the lungs</a:t>
            </a: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F08EE65-089B-4C16-AF49-3EDE6F098813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69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59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BC6ADC1C-699E-498E-9C56-8F58ECE7020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72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18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96D10A9-8154-4B24-B932-9A73786B1106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73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8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018C830-A1E7-4B40-9A2D-78956FD6D5C8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74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solidFill>
                  <a:srgbClr val="0070C0"/>
                </a:solidFill>
                <a:latin typeface="Arial" panose="020B0604020202020204" pitchFamily="34" charset="0"/>
              </a:rPr>
              <a:t>Metronidazole is the drug of choice for extra-intestinal amebiasis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56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CB793ED-4479-4CDD-9174-3A6175D57326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78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9471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9DFBB65-7D9F-4F96-AEA0-F0CB1ADB1DBD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79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172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973E80D-3B7D-4E59-A11C-CBE7BAE3E5F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80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57450" y="515938"/>
            <a:ext cx="4381500" cy="3286125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2075" y="3876675"/>
            <a:ext cx="7004050" cy="2466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678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DE13994-C4A8-4993-B9AC-FBFFB8401484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82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Can survive environmental conditions that kill </a:t>
            </a:r>
            <a:r>
              <a:rPr lang="en-US" altLang="en-US" i="1" smtClean="0">
                <a:latin typeface="Arial" panose="020B0604020202020204" pitchFamily="34" charset="0"/>
              </a:rPr>
              <a:t>E. histolytica</a:t>
            </a:r>
            <a:r>
              <a:rPr lang="en-US" altLang="en-US" smtClean="0">
                <a:latin typeface="Arial" panose="020B0604020202020204" pitchFamily="34" charset="0"/>
              </a:rPr>
              <a:t> so more common.</a:t>
            </a:r>
          </a:p>
        </p:txBody>
      </p:sp>
    </p:spTree>
    <p:extLst>
      <p:ext uri="{BB962C8B-B14F-4D97-AF65-F5344CB8AC3E}">
        <p14:creationId xmlns:p14="http://schemas.microsoft.com/office/powerpoint/2010/main" val="121823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0F70AAA-59A0-452E-A709-99E9FFEAA971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156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D9CBEAA-B28C-485F-9907-77D9E06DDD2C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83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817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A637F95-90FD-4DF9-921F-D522A05E8E6C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84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953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58B1ACEB-2743-44B5-AE10-680C34415C26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89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28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58F88EA-A4AE-4642-97F0-C44063D471CB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90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711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C6C821B-8079-457A-AB1B-5E0F8933B8DA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91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16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ED5979C-92AC-48AF-81D7-AEEECD7FD22F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95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54250" y="515938"/>
            <a:ext cx="4483100" cy="3362325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9675" y="3951288"/>
            <a:ext cx="7156450" cy="2392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710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9FB021A-9A3E-41F3-B8EF-7B8A59A359E9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96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179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1DE82A4-B5AB-453E-85B4-1D557268BDEA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97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181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8AC6442-DFA2-4F53-822C-76AF446D0110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101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1664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B4C3C830-7C7F-4C04-BDCE-8A7F2824102F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102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1725" y="514350"/>
            <a:ext cx="4781550" cy="3586163"/>
          </a:xfrm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75" y="3951288"/>
            <a:ext cx="7080250" cy="2392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57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8C38BA3-2F6B-4EE7-B07F-2BC11FD2EE74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5737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8BFDF40-9E02-4300-B4C9-2AE49279F4CC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103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51113" y="514350"/>
            <a:ext cx="3886200" cy="29146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652838"/>
            <a:ext cx="7435850" cy="2690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6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874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07163F7-5C6D-40A7-8E15-35CB71BF63F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105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18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2A39DE7-1339-4052-8060-1F086A32F3E4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144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838" y="3257550"/>
            <a:ext cx="6816725" cy="3084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512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573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6B5193C-25D6-49DA-8843-A5AFF18E7583}" type="slidenum">
              <a:rPr lang="en-US" sz="1100">
                <a:solidFill>
                  <a:prstClr val="black"/>
                </a:solidFill>
              </a:rPr>
              <a:pPr/>
              <a:t>180</a:t>
            </a:fld>
            <a:endParaRPr lang="en-US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68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7DE212C-4B60-4361-821F-AC5791390EB4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46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F0C4F9A-8D9B-4481-ABEE-F2FBBF91CCD7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22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CD14280-145B-43A1-BF2D-F8944C7D329F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02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BDDC6B2-A897-4676-95F7-6AC217A03A7D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22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35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6C5D9-05B5-4A00-8182-C9A575883B8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9AA4F-2DA5-4AF9-91DA-024BCD1EB3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4BD51-9B3F-4B66-ABEA-6D5057F7C84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A49EB-139C-42B9-9820-05B904BB68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91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03979-2F7D-4507-9D13-05C1BACEC74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197FB-D6DC-415E-A67D-FB072E34FF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61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8AF55-AD9D-4D0E-BB38-60A16C1D299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873E04-17FC-4A0E-9D21-BE0A57FA2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81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B7428-22A7-456D-84E2-851633D522C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71BDF-5660-431E-9AF0-FC4C248EDC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37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30D8D-3AEA-4844-A5B7-ECB2D1EB376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FB93E-6D9A-4426-B3D5-56F3EEF974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0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Demeke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307246-90E7-4E34-BD14-960CCA2602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7A411-7426-46EC-9BCB-91572AF9895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8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062C-392B-4D98-9656-28C17C78967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91299-4315-411F-9FD2-BAC6F1A52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514F2-8E0D-4A69-B7F9-88557FCB1DD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9A03A-BBC3-4374-851D-04C41C6DC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4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CF041-DA60-42B5-A761-34AAD74EDA1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709D5-4C43-4894-BF51-2A543D2579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5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654B3-0B5C-49CE-8B99-86A9888D882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8387A9-2998-4802-8EB7-9FBB0D66A8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1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A0EDD-61B6-4602-9F5A-E907F10F955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F37E2-2DE4-4C6F-A662-4BFECA2DF4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732E1-64D2-47DB-AF9C-34754955FBE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1D863D-1A3C-4D48-9C1F-4164F45A69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4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644E8-A962-4D32-ADE7-199BF3F96BF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04586-C910-4ED2-AF6D-7EFE4F1E96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4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9E867-2EE2-4094-B63B-AF21E1C896A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25BF7-3A47-49B8-A1CC-3331D52ED9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0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1E9E0-9920-486A-8013-FE4DD535078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593B9-335E-4267-A891-55120167B3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6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5B7276-3D73-4BC7-8A88-ECEFA0D82B66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Demeke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3D1069C-EAD9-41CA-A671-D5D814E6B88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4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4191000" cy="1139825"/>
          </a:xfrm>
          <a:solidFill>
            <a:srgbClr val="00B0F0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PROTOZOAZ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533400" y="1825625"/>
          <a:ext cx="73914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481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ChangeArrowheads="1"/>
          </p:cNvSpPr>
          <p:nvPr/>
        </p:nvSpPr>
        <p:spPr bwMode="auto">
          <a:xfrm>
            <a:off x="2819400" y="381000"/>
            <a:ext cx="3455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</a:rPr>
              <a:t>Introduction</a:t>
            </a:r>
            <a:endParaRPr lang="en-US" altLang="en-US" sz="3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371600"/>
            <a:ext cx="8229600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Amoeba (plural amoebae)= </a:t>
            </a:r>
            <a:r>
              <a:rPr lang="en-US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sz="2400" u="sng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rotists</a:t>
            </a:r>
            <a:r>
              <a:rPr lang="en-US" sz="2400" u="sng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that moves by       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means of </a:t>
            </a:r>
            <a:r>
              <a:rPr lang="en-US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pseudopods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Amoeba = Greek word </a:t>
            </a:r>
            <a:r>
              <a:rPr lang="en-US" sz="24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amoibe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means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change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Most Amoeba are </a:t>
            </a:r>
            <a:r>
              <a:rPr lang="en-US" sz="24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free-living 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widely distributed mostly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aquatic environment 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-fresh water        - salt water, 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-wet soil,            -on water plants leaves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Few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parasitic and free-living amoebas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produce 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human disease</a:t>
            </a:r>
          </a:p>
        </p:txBody>
      </p:sp>
    </p:spTree>
    <p:extLst>
      <p:ext uri="{BB962C8B-B14F-4D97-AF65-F5344CB8AC3E}">
        <p14:creationId xmlns:p14="http://schemas.microsoft.com/office/powerpoint/2010/main" val="12160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86200" y="381000"/>
            <a:ext cx="4648200" cy="1371600"/>
          </a:xfrm>
        </p:spPr>
        <p:txBody>
          <a:bodyPr/>
          <a:lstStyle/>
          <a:p>
            <a:r>
              <a:rPr lang="en-US" altLang="en-US" sz="4800" i="1" smtClean="0">
                <a:latin typeface="Arial" panose="020B0604020202020204" pitchFamily="34" charset="0"/>
              </a:rPr>
              <a:t>Iodamoeba butschlii </a:t>
            </a:r>
            <a:r>
              <a:rPr lang="en-US" altLang="en-US" sz="4800" smtClean="0">
                <a:latin typeface="Arial" panose="020B0604020202020204" pitchFamily="34" charset="0"/>
              </a:rPr>
              <a:t>- cyst</a:t>
            </a:r>
          </a:p>
        </p:txBody>
      </p:sp>
      <p:sp>
        <p:nvSpPr>
          <p:cNvPr id="23654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05200" y="1981200"/>
            <a:ext cx="5257800" cy="2590800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Very similar to </a:t>
            </a:r>
            <a:r>
              <a:rPr lang="en-US" altLang="en-US" sz="2800" i="1" smtClean="0">
                <a:latin typeface="Arial" panose="020B0604020202020204" pitchFamily="34" charset="0"/>
              </a:rPr>
              <a:t>E. nana but larger</a:t>
            </a:r>
            <a:endParaRPr lang="en-US" altLang="en-US" sz="2800" smtClean="0">
              <a:latin typeface="Arial" panose="020B0604020202020204" pitchFamily="34" charset="0"/>
            </a:endParaRPr>
          </a:p>
          <a:p>
            <a:r>
              <a:rPr lang="en-US" altLang="en-US" sz="2800" smtClean="0">
                <a:latin typeface="Arial" panose="020B0604020202020204" pitchFamily="34" charset="0"/>
              </a:rPr>
              <a:t>Large endosome in single nucleus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Large, single, clear vacoule.</a:t>
            </a:r>
          </a:p>
          <a:p>
            <a:pPr>
              <a:buFontTx/>
              <a:buNone/>
            </a:pPr>
            <a:endParaRPr lang="en-US" altLang="en-US" sz="2800" smtClean="0">
              <a:latin typeface="Arial" panose="020B0604020202020204" pitchFamily="34" charset="0"/>
            </a:endParaRPr>
          </a:p>
        </p:txBody>
      </p:sp>
      <p:pic>
        <p:nvPicPr>
          <p:cNvPr id="236548" name="Picture 5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22000" r="24001" b="24001"/>
          <a:stretch>
            <a:fillRect/>
          </a:stretch>
        </p:blipFill>
        <p:spPr>
          <a:xfrm>
            <a:off x="0" y="0"/>
            <a:ext cx="3505200" cy="3505200"/>
          </a:xfrm>
          <a:noFill/>
        </p:spPr>
      </p:pic>
      <p:pic>
        <p:nvPicPr>
          <p:cNvPr id="236549" name="Picture 6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t="16400" r="17976" b="17999"/>
          <a:stretch>
            <a:fillRect/>
          </a:stretch>
        </p:blipFill>
        <p:spPr bwMode="auto">
          <a:xfrm>
            <a:off x="0" y="3486150"/>
            <a:ext cx="3429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0" name="Picture 7" descr="d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3334" r="16667" b="16667"/>
          <a:stretch>
            <a:fillRect/>
          </a:stretch>
        </p:blipFill>
        <p:spPr bwMode="auto">
          <a:xfrm>
            <a:off x="4343400" y="4343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0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6575"/>
            <a:ext cx="7772400" cy="682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rgbClr val="0000FF"/>
                </a:solidFill>
              </a:rPr>
              <a:t>Entamoeba gingivalis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153400" cy="4876800"/>
          </a:xfrm>
        </p:spPr>
        <p:txBody>
          <a:bodyPr/>
          <a:lstStyle/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Definitive Host:</a:t>
            </a:r>
            <a:r>
              <a:rPr lang="en-US" altLang="en-US" sz="2800" smtClean="0">
                <a:solidFill>
                  <a:srgbClr val="009900"/>
                </a:solidFill>
              </a:rPr>
              <a:t> Humans.  Also other primates, dogs, and cats.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Intermediate Host:</a:t>
            </a:r>
            <a:r>
              <a:rPr lang="en-US" altLang="en-US" sz="2800" smtClean="0">
                <a:solidFill>
                  <a:srgbClr val="009900"/>
                </a:solidFill>
              </a:rPr>
              <a:t> None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Geographic distribution:</a:t>
            </a:r>
            <a:r>
              <a:rPr lang="en-US" altLang="en-US" sz="2800" smtClean="0">
                <a:solidFill>
                  <a:srgbClr val="009900"/>
                </a:solidFill>
              </a:rPr>
              <a:t> Cosmopolitan</a:t>
            </a:r>
          </a:p>
          <a:p>
            <a:pPr lvl="1" eaLnBrk="1" hangingPunct="1"/>
            <a:r>
              <a:rPr lang="en-US" altLang="en-US" smtClean="0">
                <a:solidFill>
                  <a:srgbClr val="009900"/>
                </a:solidFill>
              </a:rPr>
              <a:t>About 50% of the population have it.</a:t>
            </a:r>
          </a:p>
          <a:p>
            <a:pPr lvl="1" eaLnBrk="1" hangingPunct="1"/>
            <a:r>
              <a:rPr lang="en-US" altLang="en-US" smtClean="0">
                <a:solidFill>
                  <a:srgbClr val="009900"/>
                </a:solidFill>
              </a:rPr>
              <a:t>Up to 95% of “unhealthy” mouths have it.</a:t>
            </a:r>
            <a:endParaRPr lang="en-US" altLang="en-US" i="1" smtClean="0">
              <a:solidFill>
                <a:srgbClr val="009900"/>
              </a:solidFill>
            </a:endParaRP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Mode of transmission:</a:t>
            </a:r>
            <a:r>
              <a:rPr lang="en-US" altLang="en-US" sz="2800" smtClean="0">
                <a:solidFill>
                  <a:srgbClr val="009900"/>
                </a:solidFill>
              </a:rPr>
              <a:t> Direct oral contact (kissing).</a:t>
            </a:r>
          </a:p>
        </p:txBody>
      </p:sp>
    </p:spTree>
    <p:extLst>
      <p:ext uri="{BB962C8B-B14F-4D97-AF65-F5344CB8AC3E}">
        <p14:creationId xmlns:p14="http://schemas.microsoft.com/office/powerpoint/2010/main" val="42290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080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FF3300"/>
                </a:solidFill>
              </a:rPr>
              <a:t>E. </a:t>
            </a:r>
            <a:r>
              <a:rPr lang="en-US" i="1" dirty="0" err="1" smtClean="0">
                <a:solidFill>
                  <a:srgbClr val="FF3300"/>
                </a:solidFill>
              </a:rPr>
              <a:t>gingivalis</a:t>
            </a:r>
            <a:r>
              <a:rPr lang="en-US" dirty="0" smtClean="0">
                <a:solidFill>
                  <a:srgbClr val="FF3300"/>
                </a:solidFill>
              </a:rPr>
              <a:t> Life Cycle</a:t>
            </a: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3276600" y="1143000"/>
            <a:ext cx="2209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Trophs in mouth</a:t>
            </a:r>
          </a:p>
        </p:txBody>
      </p:sp>
      <p:sp>
        <p:nvSpPr>
          <p:cNvPr id="207876" name="Line 4"/>
          <p:cNvSpPr>
            <a:spLocks noChangeShapeType="1"/>
          </p:cNvSpPr>
          <p:nvPr/>
        </p:nvSpPr>
        <p:spPr bwMode="auto">
          <a:xfrm>
            <a:off x="5181600" y="1676400"/>
            <a:ext cx="1524000" cy="1524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7" name="Line 5"/>
          <p:cNvSpPr>
            <a:spLocks noChangeShapeType="1"/>
          </p:cNvSpPr>
          <p:nvPr/>
        </p:nvSpPr>
        <p:spPr bwMode="auto">
          <a:xfrm flipH="1">
            <a:off x="2057400" y="1371600"/>
            <a:ext cx="1447800" cy="1447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8" name="Line 6"/>
          <p:cNvSpPr>
            <a:spLocks noChangeShapeType="1"/>
          </p:cNvSpPr>
          <p:nvPr/>
        </p:nvSpPr>
        <p:spPr bwMode="auto">
          <a:xfrm flipV="1">
            <a:off x="2362200" y="1828800"/>
            <a:ext cx="1066800" cy="1066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5638800" y="3124200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Direct oral contact passes it to next host.</a:t>
            </a:r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1295400" y="2971800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Binary Fission</a:t>
            </a:r>
          </a:p>
        </p:txBody>
      </p:sp>
      <p:sp>
        <p:nvSpPr>
          <p:cNvPr id="207881" name="Line 9"/>
          <p:cNvSpPr>
            <a:spLocks noChangeShapeType="1"/>
          </p:cNvSpPr>
          <p:nvPr/>
        </p:nvSpPr>
        <p:spPr bwMode="auto">
          <a:xfrm flipH="1" flipV="1">
            <a:off x="4953000" y="1905000"/>
            <a:ext cx="1447800" cy="1447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1524000" y="4648200"/>
            <a:ext cx="4953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Arial" panose="020B0604020202020204" pitchFamily="34" charset="0"/>
              </a:rPr>
              <a:t>No cyst stage.  Never goes out to external environment.</a:t>
            </a:r>
          </a:p>
        </p:txBody>
      </p:sp>
    </p:spTree>
    <p:extLst>
      <p:ext uri="{BB962C8B-B14F-4D97-AF65-F5344CB8AC3E}">
        <p14:creationId xmlns:p14="http://schemas.microsoft.com/office/powerpoint/2010/main" val="220663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4" grpId="0"/>
      <p:bldP spid="207875" grpId="0"/>
      <p:bldP spid="207876" grpId="0" animBg="1"/>
      <p:bldP spid="207877" grpId="0" animBg="1"/>
      <p:bldP spid="207878" grpId="0" animBg="1"/>
      <p:bldP spid="207879" grpId="0"/>
      <p:bldP spid="207880" grpId="0"/>
      <p:bldP spid="207881" grpId="0" animBg="1"/>
      <p:bldP spid="20788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u="sng" smtClean="0">
                <a:solidFill>
                  <a:srgbClr val="009900"/>
                </a:solidFill>
              </a:rPr>
              <a:t>Location in Definitive host:</a:t>
            </a:r>
            <a:r>
              <a:rPr lang="en-US" altLang="en-US" smtClean="0">
                <a:solidFill>
                  <a:srgbClr val="009900"/>
                </a:solidFill>
              </a:rPr>
              <a:t> Mouth, particularly along gums line.  Also in tonsils.</a:t>
            </a:r>
            <a:endParaRPr lang="en-US" altLang="en-US" b="1" u="sng" smtClean="0">
              <a:solidFill>
                <a:srgbClr val="0099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u="sng" smtClean="0">
                <a:solidFill>
                  <a:srgbClr val="009900"/>
                </a:solidFill>
              </a:rPr>
              <a:t>Pathology and Treatment:</a:t>
            </a:r>
            <a:r>
              <a:rPr lang="en-US" altLang="en-US" smtClean="0">
                <a:solidFill>
                  <a:srgbClr val="009900"/>
                </a:solidFill>
              </a:rPr>
              <a:t> None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00"/>
                </a:solidFill>
              </a:rPr>
              <a:t>More common in mouths with gingivitis and tonsillitis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00"/>
                </a:solidFill>
              </a:rPr>
              <a:t>Probably doesn’t cause disease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00"/>
                </a:solidFill>
              </a:rPr>
              <a:t>Most likely due to abundance of food in “dirty” mouth.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u="sng" smtClean="0">
                <a:solidFill>
                  <a:srgbClr val="009900"/>
                </a:solidFill>
              </a:rPr>
              <a:t>Diagnosis:</a:t>
            </a:r>
            <a:r>
              <a:rPr lang="en-US" altLang="en-US" smtClean="0">
                <a:solidFill>
                  <a:srgbClr val="009900"/>
                </a:solidFill>
              </a:rPr>
              <a:t> Sample of scrapings from teeth</a:t>
            </a:r>
          </a:p>
        </p:txBody>
      </p:sp>
    </p:spTree>
    <p:extLst>
      <p:ext uri="{BB962C8B-B14F-4D97-AF65-F5344CB8AC3E}">
        <p14:creationId xmlns:p14="http://schemas.microsoft.com/office/powerpoint/2010/main" val="30760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95800" y="60325"/>
            <a:ext cx="4572000" cy="3160713"/>
            <a:chOff x="2832" y="38"/>
            <a:chExt cx="2880" cy="1991"/>
          </a:xfrm>
        </p:grpSpPr>
        <p:sp>
          <p:nvSpPr>
            <p:cNvPr id="243716" name="Text Box 3"/>
            <p:cNvSpPr txBox="1">
              <a:spLocks noChangeArrowheads="1"/>
            </p:cNvSpPr>
            <p:nvPr/>
          </p:nvSpPr>
          <p:spPr bwMode="auto">
            <a:xfrm>
              <a:off x="2832" y="38"/>
              <a:ext cx="252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000" b="1" u="sng">
                  <a:solidFill>
                    <a:srgbClr val="006600"/>
                  </a:solidFill>
                  <a:latin typeface="Verdana" panose="020B0604030504040204" pitchFamily="34" charset="0"/>
                </a:rPr>
                <a:t>Other </a:t>
              </a:r>
              <a:r>
                <a:rPr lang="en-US" altLang="en-US" sz="4000" b="1" i="1" u="sng">
                  <a:solidFill>
                    <a:srgbClr val="006600"/>
                  </a:solidFill>
                  <a:latin typeface="Verdana" panose="020B0604030504040204" pitchFamily="34" charset="0"/>
                </a:rPr>
                <a:t>Entamoeba</a:t>
              </a:r>
              <a:endParaRPr lang="en-US" altLang="en-US" sz="4000" i="1">
                <a:solidFill>
                  <a:srgbClr val="0066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43717" name="Text Box 4"/>
            <p:cNvSpPr txBox="1">
              <a:spLocks noChangeArrowheads="1"/>
            </p:cNvSpPr>
            <p:nvPr/>
          </p:nvSpPr>
          <p:spPr bwMode="auto">
            <a:xfrm>
              <a:off x="2832" y="514"/>
              <a:ext cx="2880" cy="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i="1">
                  <a:solidFill>
                    <a:srgbClr val="000066"/>
                  </a:solidFill>
                  <a:latin typeface="Arial" panose="020B0604020202020204" pitchFamily="34" charset="0"/>
                </a:rPr>
                <a:t>E. gingivalis</a:t>
              </a: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oral cavity</a:t>
              </a: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no cyst stage </a:t>
              </a: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trophozoites nearly identical to </a:t>
              </a:r>
              <a:r>
                <a:rPr lang="en-US" altLang="en-US" sz="1800" i="1">
                  <a:solidFill>
                    <a:srgbClr val="000066"/>
                  </a:solidFill>
                  <a:latin typeface="Arial" panose="020B0604020202020204" pitchFamily="34" charset="0"/>
                </a:rPr>
                <a:t>E. histolytica</a:t>
              </a:r>
              <a:endParaRPr lang="en-US" altLang="en-US" sz="1800">
                <a:solidFill>
                  <a:srgbClr val="000066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periodontal disease? 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8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43715" name="Picture 5" descr="010"/>
          <p:cNvPicPr>
            <a:picLocks noChangeAspect="1" noChangeArrowheads="1"/>
          </p:cNvPicPr>
          <p:nvPr/>
        </p:nvPicPr>
        <p:blipFill>
          <a:blip r:embed="rId2">
            <a:lum bright="-24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0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Remember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066800"/>
            <a:ext cx="6172200" cy="50292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Definitive Host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Intermediate host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Geographic distribution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Mode of transmission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Location in definitive host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Pathology</a:t>
            </a:r>
          </a:p>
          <a:p>
            <a:pPr marL="990600" lvl="1" indent="-533400" eaLnBrk="1" hangingPunct="1">
              <a:buFontTx/>
              <a:buChar char="•"/>
            </a:pPr>
            <a:r>
              <a:rPr lang="en-US" altLang="en-US" smtClean="0"/>
              <a:t>Disease, symptoms, diagnosis, treatment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Life Cycle</a:t>
            </a:r>
          </a:p>
        </p:txBody>
      </p:sp>
    </p:spTree>
    <p:extLst>
      <p:ext uri="{BB962C8B-B14F-4D97-AF65-F5344CB8AC3E}">
        <p14:creationId xmlns:p14="http://schemas.microsoft.com/office/powerpoint/2010/main" val="540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WordArt 6"/>
          <p:cNvSpPr>
            <a:spLocks noChangeArrowheads="1" noChangeShapeType="1" noTextEdit="1"/>
          </p:cNvSpPr>
          <p:nvPr/>
        </p:nvSpPr>
        <p:spPr bwMode="auto">
          <a:xfrm>
            <a:off x="2514600" y="4343400"/>
            <a:ext cx="32289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AMOEBIASIS</a:t>
            </a:r>
          </a:p>
        </p:txBody>
      </p:sp>
      <p:sp>
        <p:nvSpPr>
          <p:cNvPr id="246787" name="WordArt 7"/>
          <p:cNvSpPr>
            <a:spLocks noChangeArrowheads="1" noChangeShapeType="1" noTextEdit="1"/>
          </p:cNvSpPr>
          <p:nvPr/>
        </p:nvSpPr>
        <p:spPr bwMode="auto">
          <a:xfrm>
            <a:off x="525463" y="3022600"/>
            <a:ext cx="7381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 Special G1"/>
              </a:rPr>
              <a:t>LABORATORY DIAGNOSIS OF</a:t>
            </a:r>
          </a:p>
        </p:txBody>
      </p:sp>
    </p:spTree>
    <p:extLst>
      <p:ext uri="{BB962C8B-B14F-4D97-AF65-F5344CB8AC3E}">
        <p14:creationId xmlns:p14="http://schemas.microsoft.com/office/powerpoint/2010/main" val="29014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US" altLang="en-US" sz="3200" b="1" smtClean="0"/>
              <a:t>Laboratory Learning Objectives:</a:t>
            </a:r>
            <a:endParaRPr lang="en-US" altLang="en-US" smtClean="0"/>
          </a:p>
        </p:txBody>
      </p:sp>
      <p:sp>
        <p:nvSpPr>
          <p:cNvPr id="247811" name="Content Placeholder 2"/>
          <p:cNvSpPr>
            <a:spLocks noGrp="1"/>
          </p:cNvSpPr>
          <p:nvPr>
            <p:ph idx="1"/>
          </p:nvPr>
        </p:nvSpPr>
        <p:spPr>
          <a:xfrm>
            <a:off x="647700" y="1196975"/>
            <a:ext cx="7772400" cy="4876800"/>
          </a:xfrm>
        </p:spPr>
        <p:txBody>
          <a:bodyPr/>
          <a:lstStyle/>
          <a:p>
            <a:r>
              <a:rPr lang="en-US" altLang="en-US" sz="2400" smtClean="0"/>
              <a:t>Upon completion of this unit of instruction and laboratory experience, the student will be able to:</a:t>
            </a:r>
          </a:p>
          <a:p>
            <a:pPr lvl="1"/>
            <a:r>
              <a:rPr lang="en-US" altLang="en-US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Differentiate and identify Amoebas by stage, genus, and species</a:t>
            </a:r>
          </a:p>
          <a:p>
            <a:pPr lvl="1"/>
            <a:r>
              <a:rPr lang="en-US" altLang="en-US" sz="2400" smtClean="0"/>
              <a:t>Differentiate cyst forms from trophozoite forms of E. histolytica </a:t>
            </a:r>
          </a:p>
          <a:p>
            <a:pPr lvl="1"/>
            <a:r>
              <a:rPr lang="en-US" altLang="en-US" sz="2400" smtClean="0"/>
              <a:t>Distinguish trophozoite and cyst forms of E. histolytica from other non pathogenic amoeba and artifacts in stool spesmen</a:t>
            </a:r>
          </a:p>
          <a:p>
            <a:pPr lvl="1"/>
            <a:r>
              <a:rPr lang="en-US" altLang="en-US" sz="2000" smtClean="0"/>
              <a:t>Identify the specimen of choice for recovery of specific protozoan organisms.</a:t>
            </a:r>
          </a:p>
          <a:p>
            <a:pPr lvl="1"/>
            <a:r>
              <a:rPr lang="en-US" altLang="en-US" sz="2000" smtClean="0"/>
              <a:t>Identify the special technique required for recovery of specific protozoan organisms.</a:t>
            </a:r>
          </a:p>
          <a:p>
            <a:pPr lvl="1"/>
            <a:r>
              <a:rPr lang="en-US" altLang="en-US" sz="2000" smtClean="0"/>
              <a:t>Describe the </a:t>
            </a:r>
            <a:r>
              <a:rPr lang="en-US" altLang="en-US" sz="2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Microscopy, </a:t>
            </a:r>
            <a:r>
              <a:rPr lang="en-US" altLang="en-US" sz="2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Immunodiagnosis, </a:t>
            </a:r>
            <a:r>
              <a:rPr lang="en-US" alt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en-US" altLang="en-US" sz="200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2000" smtClean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</a:t>
            </a:r>
            <a:r>
              <a:rPr lang="en-US" alt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diagnosis of Amoeba</a:t>
            </a:r>
            <a:endParaRPr lang="en-US" altLang="en-US" sz="2400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97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r>
              <a:rPr lang="en-US" altLang="en-US" sz="3200" b="1" smtClean="0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8006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6600"/>
                </a:solidFill>
              </a:rPr>
              <a:t>Basic guidelines</a:t>
            </a:r>
          </a:p>
          <a:p>
            <a:pPr>
              <a:defRPr/>
            </a:pPr>
            <a:r>
              <a:rPr lang="en-US" sz="2400" dirty="0" smtClean="0">
                <a:solidFill>
                  <a:srgbClr val="006600"/>
                </a:solidFill>
              </a:rPr>
              <a:t>Microscopic examination of </a:t>
            </a:r>
            <a:r>
              <a:rPr lang="en-US" sz="2400" dirty="0" err="1" smtClean="0">
                <a:solidFill>
                  <a:srgbClr val="006600"/>
                </a:solidFill>
              </a:rPr>
              <a:t>faecal</a:t>
            </a:r>
            <a:r>
              <a:rPr lang="en-US" sz="2400" dirty="0" smtClean="0">
                <a:solidFill>
                  <a:srgbClr val="006600"/>
                </a:solidFill>
              </a:rPr>
              <a:t> specimens</a:t>
            </a:r>
          </a:p>
          <a:p>
            <a:pPr>
              <a:defRPr/>
            </a:pPr>
            <a:r>
              <a:rPr lang="en-US" sz="2400" dirty="0" smtClean="0">
                <a:solidFill>
                  <a:srgbClr val="006600"/>
                </a:solidFill>
              </a:rPr>
              <a:t>Differential characteristics of amoeba by: -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00"/>
                </a:solidFill>
              </a:rPr>
              <a:t>stage(</a:t>
            </a:r>
            <a:r>
              <a:rPr lang="en-US" sz="2400" dirty="0" err="1" smtClean="0">
                <a:solidFill>
                  <a:srgbClr val="006600"/>
                </a:solidFill>
              </a:rPr>
              <a:t>trophozoites</a:t>
            </a:r>
            <a:r>
              <a:rPr lang="en-US" sz="2400" dirty="0" smtClean="0">
                <a:solidFill>
                  <a:srgbClr val="006600"/>
                </a:solidFill>
              </a:rPr>
              <a:t>/cyst)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00"/>
                </a:solidFill>
              </a:rPr>
              <a:t>Genus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00"/>
                </a:solidFill>
              </a:rPr>
              <a:t>species</a:t>
            </a:r>
          </a:p>
          <a:p>
            <a:pPr>
              <a:defRPr/>
            </a:pPr>
            <a:r>
              <a:rPr lang="en-US" sz="2400" dirty="0" err="1" smtClean="0">
                <a:solidFill>
                  <a:srgbClr val="0000FF"/>
                </a:solidFill>
              </a:rPr>
              <a:t>Immunodiagnosis</a:t>
            </a:r>
            <a:endParaRPr lang="en-US" sz="2400" dirty="0" smtClean="0">
              <a:solidFill>
                <a:srgbClr val="0000FF"/>
              </a:solidFill>
            </a:endParaRPr>
          </a:p>
          <a:p>
            <a:pPr lvl="1"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Antigen detection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Antibody detection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Molecular-based diagnosis</a:t>
            </a:r>
            <a:r>
              <a:rPr lang="en-US" sz="2400" dirty="0" smtClean="0">
                <a:solidFill>
                  <a:srgbClr val="009900"/>
                </a:solidFill>
              </a:rPr>
              <a:t> 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Culture method</a:t>
            </a:r>
          </a:p>
          <a:p>
            <a:pPr>
              <a:defRPr/>
            </a:pPr>
            <a:endParaRPr lang="en-US" dirty="0" smtClean="0">
              <a:solidFill>
                <a:srgbClr val="CC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pPr algn="l"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Basic guidelines</a:t>
            </a:r>
            <a:endParaRPr lang="en-US" dirty="0"/>
          </a:p>
        </p:txBody>
      </p:sp>
      <p:sp>
        <p:nvSpPr>
          <p:cNvPr id="249859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3657600"/>
          </a:xfrm>
        </p:spPr>
        <p:txBody>
          <a:bodyPr/>
          <a:lstStyle/>
          <a:p>
            <a:pPr marL="457200" indent="-457200">
              <a:buFont typeface="Times New Roman" panose="02020603050405020304" pitchFamily="18" charset="0"/>
              <a:buAutoNum type="alphaUcPeriod"/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Multiple stool samples (at least 3) should be tested before a negative result is reported</a:t>
            </a:r>
          </a:p>
          <a:p>
            <a:pPr marL="457200" indent="-457200">
              <a:buFontTx/>
              <a:buNone/>
            </a:pPr>
            <a:endParaRPr lang="en-US" alt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Times New Roman" panose="02020603050405020304" pitchFamily="18" charset="0"/>
              <a:buAutoNum type="alphaUcPeriod"/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To maximize recovery of cysts, stool samples in formalin, or other fixatives, should be concentrated prior to microscopic examination (e.g.,10 min at 500 × </a:t>
            </a:r>
            <a:r>
              <a:rPr lang="en-US" alt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g when using the formalin-ethylacetate </a:t>
            </a: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concentration procedure)</a:t>
            </a:r>
          </a:p>
        </p:txBody>
      </p:sp>
    </p:spTree>
    <p:extLst>
      <p:ext uri="{BB962C8B-B14F-4D97-AF65-F5344CB8AC3E}">
        <p14:creationId xmlns:p14="http://schemas.microsoft.com/office/powerpoint/2010/main" val="29344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63563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General characteristics</a:t>
            </a:r>
          </a:p>
        </p:txBody>
      </p:sp>
      <p:sp>
        <p:nvSpPr>
          <p:cNvPr id="10137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LOCOMOTION AND DIGESTION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Locomotion and ingestion are accomplished by the use of the 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pseudopodia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Once the food substance is contained within the cell, the organism goes through the processes of enzymatically breaking down and absorbing the nutrients.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Egestion of unused residue is performed by the expulsion of the vacuole out of the cell.</a:t>
            </a:r>
          </a:p>
        </p:txBody>
      </p:sp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57800"/>
            <a:ext cx="25908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6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pPr algn="l"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Basic guidelines</a:t>
            </a:r>
            <a:endParaRPr lang="en-US" dirty="0"/>
          </a:p>
        </p:txBody>
      </p:sp>
      <p:sp>
        <p:nvSpPr>
          <p:cNvPr id="25088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pPr marL="457200" indent="-457200">
              <a:buFont typeface="Times New Roman" panose="02020603050405020304" pitchFamily="18" charset="0"/>
              <a:buAutoNum type="alphaUcPeriod" startAt="3"/>
            </a:pPr>
            <a:r>
              <a:rPr lang="en-US" altLang="en-US" sz="2400" b="1" i="1" smtClean="0">
                <a:latin typeface="Arial" panose="020B0604020202020204" pitchFamily="34" charset="0"/>
                <a:cs typeface="Arial" panose="020B0604020202020204" pitchFamily="34" charset="0"/>
              </a:rPr>
              <a:t>Exception: Specimens to be used for EIA or rapid cartridge </a:t>
            </a:r>
            <a:r>
              <a:rPr lang="en-US" alt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assays should NOT be concentrated because </a:t>
            </a:r>
            <a:r>
              <a:rPr lang="en-US" altLang="en-US" sz="2400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antigens</a:t>
            </a:r>
            <a:r>
              <a:rPr lang="en-US" alt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 are lost during the procedure!</a:t>
            </a:r>
          </a:p>
          <a:p>
            <a:pPr marL="457200" indent="-457200">
              <a:buFont typeface="Times New Roman" panose="02020603050405020304" pitchFamily="18" charset="0"/>
              <a:buAutoNum type="alphaUcPeriod" startAt="3"/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Choice of diagnostic techniques depends on available equipment and reagents, experience, and considerations of time and cost.</a:t>
            </a:r>
          </a:p>
        </p:txBody>
      </p:sp>
    </p:spTree>
    <p:extLst>
      <p:ext uri="{BB962C8B-B14F-4D97-AF65-F5344CB8AC3E}">
        <p14:creationId xmlns:p14="http://schemas.microsoft.com/office/powerpoint/2010/main" val="39945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382000" cy="5257800"/>
          </a:xfrm>
        </p:spPr>
        <p:txBody>
          <a:bodyPr/>
          <a:lstStyle/>
          <a:p>
            <a:pPr marL="609600" indent="-609600">
              <a:buFontTx/>
              <a:buNone/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Intestinal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amoebiasis</a:t>
            </a:r>
            <a:endParaRPr lang="en-US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 smtClean="0">
                <a:solidFill>
                  <a:srgbClr val="0000FF"/>
                </a:solidFill>
              </a:rPr>
              <a:t>Microscopic examination</a:t>
            </a:r>
          </a:p>
          <a:p>
            <a:pPr marL="990600" lvl="1" indent="-533400">
              <a:buFontTx/>
              <a:buAutoNum type="alphaUcPeriod"/>
              <a:defRPr/>
            </a:pPr>
            <a:r>
              <a:rPr lang="en-US" dirty="0" smtClean="0"/>
              <a:t>Examination of fresh dysenteric </a:t>
            </a:r>
            <a:r>
              <a:rPr lang="en-US" dirty="0" err="1" smtClean="0"/>
              <a:t>faecal</a:t>
            </a:r>
            <a:r>
              <a:rPr lang="en-US" dirty="0" smtClean="0"/>
              <a:t> specimen or rectal scraping for  motile trophozoites </a:t>
            </a:r>
          </a:p>
          <a:p>
            <a:pPr marL="1371600" lvl="2" indent="-457200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wet mounts</a:t>
            </a:r>
          </a:p>
          <a:p>
            <a:pPr marL="1752600" lvl="3" indent="-381000">
              <a:defRPr/>
            </a:pPr>
            <a:r>
              <a:rPr lang="en-US" sz="2800" dirty="0" smtClean="0">
                <a:solidFill>
                  <a:srgbClr val="006600"/>
                </a:solidFill>
              </a:rPr>
              <a:t>Fresh stool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1371600" lvl="2" indent="-457200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Permanently stained preparations (e.g. </a:t>
            </a:r>
            <a:r>
              <a:rPr lang="en-US" sz="2800" dirty="0" err="1" smtClean="0">
                <a:solidFill>
                  <a:srgbClr val="FF0000"/>
                </a:solidFill>
              </a:rPr>
              <a:t>trichrome</a:t>
            </a:r>
            <a:r>
              <a:rPr lang="en-US" sz="2800" dirty="0" smtClean="0">
                <a:solidFill>
                  <a:srgbClr val="FF0000"/>
                </a:solidFill>
              </a:rPr>
              <a:t>).</a:t>
            </a:r>
          </a:p>
          <a:p>
            <a:pPr marL="1752600" lvl="3" indent="-381000">
              <a:defRPr/>
            </a:pPr>
            <a:r>
              <a:rPr lang="en-US" sz="2800" dirty="0" smtClean="0">
                <a:solidFill>
                  <a:srgbClr val="006600"/>
                </a:solidFill>
              </a:rPr>
              <a:t>Fresh stool</a:t>
            </a:r>
          </a:p>
          <a:p>
            <a:pPr marL="1752600" lvl="3" indent="-381000">
              <a:defRPr/>
            </a:pPr>
            <a:r>
              <a:rPr lang="en-US" sz="2800" dirty="0" smtClean="0">
                <a:solidFill>
                  <a:srgbClr val="006600"/>
                </a:solidFill>
              </a:rPr>
              <a:t>Preserved stool</a:t>
            </a:r>
          </a:p>
        </p:txBody>
      </p:sp>
      <p:sp>
        <p:nvSpPr>
          <p:cNvPr id="251908" name="Rectangle 5"/>
          <p:cNvSpPr>
            <a:spLocks noChangeArrowheads="1"/>
          </p:cNvSpPr>
          <p:nvPr/>
        </p:nvSpPr>
        <p:spPr bwMode="auto">
          <a:xfrm>
            <a:off x="304800" y="381000"/>
            <a:ext cx="28527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6600"/>
                </a:solidFill>
                <a:latin typeface="Verdana" panose="020B0604030504040204" pitchFamily="34" charset="0"/>
              </a:rPr>
              <a:t>Microscopy</a:t>
            </a:r>
          </a:p>
        </p:txBody>
      </p:sp>
    </p:spTree>
    <p:extLst>
      <p:ext uri="{BB962C8B-B14F-4D97-AF65-F5344CB8AC3E}">
        <p14:creationId xmlns:p14="http://schemas.microsoft.com/office/powerpoint/2010/main" val="19795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200" smtClean="0">
                <a:solidFill>
                  <a:srgbClr val="0000FF"/>
                </a:solidFill>
              </a:rPr>
              <a:t>Microscopic examination</a:t>
            </a:r>
            <a:endParaRPr lang="en-US" altLang="en-US" sz="3200" smtClean="0"/>
          </a:p>
        </p:txBody>
      </p:sp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90600" lvl="1" indent="-533400">
              <a:buFontTx/>
              <a:buAutoNum type="alphaUcPeriod" startAt="2"/>
            </a:pPr>
            <a:r>
              <a:rPr lang="en-US" altLang="en-US" smtClean="0"/>
              <a:t>Examination of formed or semi-formed faecal specimen for cysts </a:t>
            </a:r>
          </a:p>
          <a:p>
            <a:pPr marL="1752600" lvl="3" indent="-381000"/>
            <a:r>
              <a:rPr lang="en-US" altLang="en-US" sz="2800" smtClean="0">
                <a:solidFill>
                  <a:srgbClr val="006600"/>
                </a:solidFill>
              </a:rPr>
              <a:t>Fresh stool</a:t>
            </a:r>
          </a:p>
          <a:p>
            <a:pPr marL="1752600" lvl="3" indent="-381000"/>
            <a:r>
              <a:rPr lang="en-US" altLang="en-US" sz="2800" smtClean="0">
                <a:solidFill>
                  <a:srgbClr val="006600"/>
                </a:solidFill>
              </a:rPr>
              <a:t>Smear after concentration</a:t>
            </a:r>
          </a:p>
          <a:p>
            <a:pPr marL="1752600" lvl="3" indent="-381000"/>
            <a:r>
              <a:rPr lang="en-US" altLang="en-US" sz="2800" smtClean="0">
                <a:solidFill>
                  <a:srgbClr val="006600"/>
                </a:solidFill>
              </a:rPr>
              <a:t>Preserved stool</a:t>
            </a:r>
          </a:p>
        </p:txBody>
      </p:sp>
    </p:spTree>
    <p:extLst>
      <p:ext uri="{BB962C8B-B14F-4D97-AF65-F5344CB8AC3E}">
        <p14:creationId xmlns:p14="http://schemas.microsoft.com/office/powerpoint/2010/main" val="36009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>
                <a:solidFill>
                  <a:srgbClr val="0000FF"/>
                </a:solidFill>
              </a:rPr>
              <a:t>Microscopic examination</a:t>
            </a:r>
            <a:endParaRPr lang="en-US" altLang="en-US" smtClean="0"/>
          </a:p>
        </p:txBody>
      </p:sp>
      <p:sp>
        <p:nvSpPr>
          <p:cNvPr id="253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Correct identification Amoeba depends on: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mtClean="0"/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3200" smtClean="0">
                <a:solidFill>
                  <a:srgbClr val="0000FF"/>
                </a:solidFill>
              </a:rPr>
              <a:t>Proper collection of stool and preparation of slides</a:t>
            </a:r>
            <a:r>
              <a:rPr lang="en-US" altLang="en-US" sz="3200" smtClean="0">
                <a:solidFill>
                  <a:srgbClr val="006600"/>
                </a:solidFill>
              </a:rPr>
              <a:t>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3200" smtClean="0">
                <a:solidFill>
                  <a:srgbClr val="FF0000"/>
                </a:solidFill>
              </a:rPr>
              <a:t>Systematic microscope technique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3200" smtClean="0">
                <a:solidFill>
                  <a:srgbClr val="006600"/>
                </a:solidFill>
              </a:rPr>
              <a:t>Knowing and observing the morphology of the species. </a:t>
            </a:r>
          </a:p>
          <a:p>
            <a:pPr>
              <a:spcBef>
                <a:spcPct val="0"/>
              </a:spcBef>
            </a:pPr>
            <a:endParaRPr lang="en-US" altLang="en-US" b="1" smtClean="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800" b="1" smtClean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800" b="1" smtClean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algn="l"/>
            <a:r>
              <a:rPr lang="en-US" altLang="en-US" sz="3200" b="1" smtClean="0">
                <a:solidFill>
                  <a:schemeClr val="accent2"/>
                </a:solidFill>
              </a:rPr>
              <a:t>Specimen Collection and processing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800" smtClean="0"/>
          </a:p>
          <a:p>
            <a:pPr>
              <a:lnSpc>
                <a:spcPct val="80000"/>
              </a:lnSpc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Collect the stool in a dry, clean, leak proof container. 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Make sure no urine, water, soil or other material gets in the container. 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Fresh stool should be examined, processed, or preserved immediately. 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Preserve the specimen as soon as possible in two different preservatives(10% formalin and PVA (polyvinyl-alcohol …),  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Specimen collection may need to be repeated if the first examination is negative.  </a:t>
            </a:r>
          </a:p>
          <a:p>
            <a:pPr lvl="1">
              <a:lnSpc>
                <a:spcPct val="80000"/>
              </a:lnSpc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If possible, three specimens passed at intervals of 2-3 days should be examined</a:t>
            </a:r>
          </a:p>
        </p:txBody>
      </p:sp>
    </p:spTree>
    <p:extLst>
      <p:ext uri="{BB962C8B-B14F-4D97-AF65-F5344CB8AC3E}">
        <p14:creationId xmlns:p14="http://schemas.microsoft.com/office/powerpoint/2010/main" val="34463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2743200" y="304800"/>
            <a:ext cx="3429000" cy="457200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COLLECTION OF STOOL</a:t>
            </a:r>
          </a:p>
        </p:txBody>
      </p:sp>
      <p:sp>
        <p:nvSpPr>
          <p:cNvPr id="435203" name="Oval 3"/>
          <p:cNvSpPr>
            <a:spLocks noChangeArrowheads="1"/>
          </p:cNvSpPr>
          <p:nvPr/>
        </p:nvSpPr>
        <p:spPr bwMode="auto">
          <a:xfrm>
            <a:off x="0" y="1295400"/>
            <a:ext cx="2209800" cy="762000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5% OR 10%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FORMALIN</a:t>
            </a:r>
          </a:p>
        </p:txBody>
      </p:sp>
      <p:sp>
        <p:nvSpPr>
          <p:cNvPr id="435204" name="Oval 4"/>
          <p:cNvSpPr>
            <a:spLocks noChangeArrowheads="1"/>
          </p:cNvSpPr>
          <p:nvPr/>
        </p:nvSpPr>
        <p:spPr bwMode="auto">
          <a:xfrm>
            <a:off x="0" y="2971800"/>
            <a:ext cx="2133600" cy="1066800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CONCENTRATION</a:t>
            </a:r>
          </a:p>
        </p:txBody>
      </p:sp>
      <p:sp>
        <p:nvSpPr>
          <p:cNvPr id="435205" name="Oval 5"/>
          <p:cNvSpPr>
            <a:spLocks noChangeArrowheads="1"/>
          </p:cNvSpPr>
          <p:nvPr/>
        </p:nvSpPr>
        <p:spPr bwMode="auto">
          <a:xfrm>
            <a:off x="76200" y="5029200"/>
            <a:ext cx="2438400" cy="1066800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GENERAL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MORPHOLOGY</a:t>
            </a:r>
          </a:p>
        </p:txBody>
      </p:sp>
      <p:sp>
        <p:nvSpPr>
          <p:cNvPr id="435206" name="Oval 6"/>
          <p:cNvSpPr>
            <a:spLocks noChangeArrowheads="1"/>
          </p:cNvSpPr>
          <p:nvPr/>
        </p:nvSpPr>
        <p:spPr bwMode="auto">
          <a:xfrm>
            <a:off x="6705600" y="1371600"/>
            <a:ext cx="2133600" cy="838200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PVA/SAF</a:t>
            </a:r>
          </a:p>
        </p:txBody>
      </p:sp>
      <p:sp>
        <p:nvSpPr>
          <p:cNvPr id="435207" name="Oval 7"/>
          <p:cNvSpPr>
            <a:spLocks noChangeArrowheads="1"/>
          </p:cNvSpPr>
          <p:nvPr/>
        </p:nvSpPr>
        <p:spPr bwMode="auto">
          <a:xfrm>
            <a:off x="6553200" y="2667000"/>
            <a:ext cx="2362200" cy="1676400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PERMENANT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STAINED SMEAR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Trichrome 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Iron haematoxylin</a:t>
            </a:r>
          </a:p>
        </p:txBody>
      </p:sp>
      <p:sp>
        <p:nvSpPr>
          <p:cNvPr id="435208" name="Oval 8"/>
          <p:cNvSpPr>
            <a:spLocks noChangeArrowheads="1"/>
          </p:cNvSpPr>
          <p:nvPr/>
        </p:nvSpPr>
        <p:spPr bwMode="auto">
          <a:xfrm>
            <a:off x="6248400" y="4953000"/>
            <a:ext cx="2667000" cy="1143000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PRECISE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MORPHOLOGY</a:t>
            </a:r>
          </a:p>
        </p:txBody>
      </p:sp>
      <p:sp>
        <p:nvSpPr>
          <p:cNvPr id="435209" name="Line 9"/>
          <p:cNvSpPr>
            <a:spLocks noChangeShapeType="1"/>
          </p:cNvSpPr>
          <p:nvPr/>
        </p:nvSpPr>
        <p:spPr bwMode="auto">
          <a:xfrm flipH="1">
            <a:off x="1219200" y="609600"/>
            <a:ext cx="1524000" cy="6858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5210" name="Line 10"/>
          <p:cNvSpPr>
            <a:spLocks noChangeShapeType="1"/>
          </p:cNvSpPr>
          <p:nvPr/>
        </p:nvSpPr>
        <p:spPr bwMode="auto">
          <a:xfrm>
            <a:off x="1066800" y="2133600"/>
            <a:ext cx="0" cy="914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5211" name="Line 11"/>
          <p:cNvSpPr>
            <a:spLocks noChangeShapeType="1"/>
          </p:cNvSpPr>
          <p:nvPr/>
        </p:nvSpPr>
        <p:spPr bwMode="auto">
          <a:xfrm>
            <a:off x="1066800" y="4114800"/>
            <a:ext cx="0" cy="990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5212" name="Line 12"/>
          <p:cNvSpPr>
            <a:spLocks noChangeShapeType="1"/>
          </p:cNvSpPr>
          <p:nvPr/>
        </p:nvSpPr>
        <p:spPr bwMode="auto">
          <a:xfrm>
            <a:off x="6172200" y="685800"/>
            <a:ext cx="1524000" cy="6858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5213" name="Line 13"/>
          <p:cNvSpPr>
            <a:spLocks noChangeShapeType="1"/>
          </p:cNvSpPr>
          <p:nvPr/>
        </p:nvSpPr>
        <p:spPr bwMode="auto">
          <a:xfrm>
            <a:off x="7772400" y="2286000"/>
            <a:ext cx="0" cy="38100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5214" name="Line 14"/>
          <p:cNvSpPr>
            <a:spLocks noChangeShapeType="1"/>
          </p:cNvSpPr>
          <p:nvPr/>
        </p:nvSpPr>
        <p:spPr bwMode="auto">
          <a:xfrm>
            <a:off x="7848600" y="4419600"/>
            <a:ext cx="0" cy="53340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5215" name="Oval 15"/>
          <p:cNvSpPr>
            <a:spLocks noChangeArrowheads="1"/>
          </p:cNvSpPr>
          <p:nvPr/>
        </p:nvSpPr>
        <p:spPr bwMode="auto">
          <a:xfrm>
            <a:off x="3657600" y="3048000"/>
            <a:ext cx="2133600" cy="838200"/>
          </a:xfrm>
          <a:prstGeom prst="ellipse">
            <a:avLst/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66FF"/>
            </a:extrusionClr>
            <a:contourClr>
              <a:srgbClr val="00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WET MOUNT</a:t>
            </a:r>
          </a:p>
        </p:txBody>
      </p:sp>
      <p:sp>
        <p:nvSpPr>
          <p:cNvPr id="435216" name="Line 16"/>
          <p:cNvSpPr>
            <a:spLocks noChangeShapeType="1"/>
          </p:cNvSpPr>
          <p:nvPr/>
        </p:nvSpPr>
        <p:spPr bwMode="auto">
          <a:xfrm>
            <a:off x="4495800" y="1066800"/>
            <a:ext cx="76200" cy="19050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5217" name="Line 17"/>
          <p:cNvSpPr>
            <a:spLocks noChangeShapeType="1"/>
          </p:cNvSpPr>
          <p:nvPr/>
        </p:nvSpPr>
        <p:spPr bwMode="auto">
          <a:xfrm>
            <a:off x="2133600" y="1981200"/>
            <a:ext cx="2133600" cy="990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5218" name="Line 18"/>
          <p:cNvSpPr>
            <a:spLocks noChangeShapeType="1"/>
          </p:cNvSpPr>
          <p:nvPr/>
        </p:nvSpPr>
        <p:spPr bwMode="auto">
          <a:xfrm flipH="1">
            <a:off x="2362200" y="3886200"/>
            <a:ext cx="1524000" cy="1295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5219" name="Rectangle 19"/>
          <p:cNvSpPr>
            <a:spLocks noChangeArrowheads="1"/>
          </p:cNvSpPr>
          <p:nvPr/>
        </p:nvSpPr>
        <p:spPr bwMode="auto">
          <a:xfrm>
            <a:off x="3657600" y="4114800"/>
            <a:ext cx="2544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TROPHOZOITE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 CYST</a:t>
            </a:r>
          </a:p>
        </p:txBody>
      </p:sp>
      <p:sp>
        <p:nvSpPr>
          <p:cNvPr id="435220" name="Rectangle 20"/>
          <p:cNvSpPr>
            <a:spLocks noChangeArrowheads="1"/>
          </p:cNvSpPr>
          <p:nvPr/>
        </p:nvSpPr>
        <p:spPr bwMode="auto">
          <a:xfrm>
            <a:off x="762000" y="762000"/>
            <a:ext cx="99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CYST</a:t>
            </a:r>
            <a:endParaRPr lang="en-US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35221" name="Rectangle 21"/>
          <p:cNvSpPr>
            <a:spLocks noChangeArrowheads="1"/>
          </p:cNvSpPr>
          <p:nvPr/>
        </p:nvSpPr>
        <p:spPr bwMode="auto">
          <a:xfrm>
            <a:off x="6324600" y="533400"/>
            <a:ext cx="246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TROPHOZOITE</a:t>
            </a:r>
          </a:p>
        </p:txBody>
      </p:sp>
    </p:spTree>
    <p:extLst>
      <p:ext uri="{BB962C8B-B14F-4D97-AF65-F5344CB8AC3E}">
        <p14:creationId xmlns:p14="http://schemas.microsoft.com/office/powerpoint/2010/main" val="59681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35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35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5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5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5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3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5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5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35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35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3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2" grpId="0" animBg="1" autoUpdateAnimBg="0"/>
      <p:bldP spid="435203" grpId="0" animBg="1" autoUpdateAnimBg="0"/>
      <p:bldP spid="435204" grpId="0" animBg="1" autoUpdateAnimBg="0"/>
      <p:bldP spid="435205" grpId="0" animBg="1" autoUpdateAnimBg="0"/>
      <p:bldP spid="435206" grpId="0" animBg="1" autoUpdateAnimBg="0"/>
      <p:bldP spid="435207" grpId="0" animBg="1" autoUpdateAnimBg="0"/>
      <p:bldP spid="435208" grpId="0" animBg="1" autoUpdateAnimBg="0"/>
      <p:bldP spid="435209" grpId="0" animBg="1"/>
      <p:bldP spid="435210" grpId="0" animBg="1"/>
      <p:bldP spid="435211" grpId="0" animBg="1"/>
      <p:bldP spid="435212" grpId="0" animBg="1"/>
      <p:bldP spid="435213" grpId="0" animBg="1"/>
      <p:bldP spid="435214" grpId="0" animBg="1"/>
      <p:bldP spid="435215" grpId="0" animBg="1" autoUpdateAnimBg="0"/>
      <p:bldP spid="435216" grpId="0" animBg="1"/>
      <p:bldP spid="435217" grpId="0" animBg="1"/>
      <p:bldP spid="43521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89916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8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ChangeArrowheads="1"/>
          </p:cNvSpPr>
          <p:nvPr/>
        </p:nvSpPr>
        <p:spPr bwMode="auto">
          <a:xfrm>
            <a:off x="0" y="61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258051" name="Picture 3" descr="Distribution of cysts and trophozo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4200"/>
            <a:ext cx="7620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Rectangle 4"/>
          <p:cNvSpPr>
            <a:spLocks noChangeArrowheads="1"/>
          </p:cNvSpPr>
          <p:nvPr/>
        </p:nvSpPr>
        <p:spPr bwMode="auto">
          <a:xfrm>
            <a:off x="381000" y="427038"/>
            <a:ext cx="85883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Verdana" panose="020B0604030504040204" pitchFamily="34" charset="0"/>
              </a:rPr>
              <a:t>Distribution of protozoa in relation to stool consistency</a:t>
            </a: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7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PREPARATION OF SLIDES </a:t>
            </a:r>
            <a:br>
              <a:rPr lang="en-US" altLang="en-US" sz="4000" smtClean="0"/>
            </a:br>
            <a:endParaRPr lang="en-US" altLang="en-US" sz="4000" smtClean="0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In many instances amebae can be identified by examining two types of preparations;</a:t>
            </a:r>
          </a:p>
          <a:p>
            <a:pPr>
              <a:buFontTx/>
              <a:buNone/>
            </a:pPr>
            <a:r>
              <a:rPr lang="en-US" altLang="en-US" smtClean="0"/>
              <a:t> </a:t>
            </a:r>
          </a:p>
          <a:p>
            <a:pPr lvl="1"/>
            <a:r>
              <a:rPr lang="en-US" altLang="en-US" smtClean="0"/>
              <a:t>1. Initial Wet Mount Slide </a:t>
            </a:r>
          </a:p>
          <a:p>
            <a:pPr lvl="1"/>
            <a:r>
              <a:rPr lang="en-US" altLang="en-US" smtClean="0"/>
              <a:t>2. Concentrate Wet Mount Slide 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734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altLang="en-US" smtClean="0"/>
              <a:t>2. Permanent Stain Slide, IF: </a:t>
            </a:r>
          </a:p>
          <a:p>
            <a:pPr marL="990600" lvl="1" indent="-533400">
              <a:buFontTx/>
              <a:buAutoNum type="alphaUcPeriod"/>
            </a:pPr>
            <a:r>
              <a:rPr lang="en-US" altLang="en-US" smtClean="0"/>
              <a:t>The presence of trophozoites is suggested by the consistency (watery, loose, soft) of fresh specimen and the presence of blood and/or mucus</a:t>
            </a:r>
          </a:p>
          <a:p>
            <a:pPr marL="990600" lvl="1" indent="-533400">
              <a:buFontTx/>
              <a:buAutoNum type="alphaUcPeriod"/>
            </a:pPr>
            <a:r>
              <a:rPr lang="en-US" altLang="en-US" smtClean="0"/>
              <a:t>Necessary for the identification of organisms unidentified in the wet mounts</a:t>
            </a:r>
          </a:p>
          <a:p>
            <a:pPr marL="990600" lvl="1" indent="-533400">
              <a:buFontTx/>
              <a:buAutoNum type="alphaUcPeriod"/>
            </a:pPr>
            <a:r>
              <a:rPr lang="en-US" altLang="en-US" smtClean="0"/>
              <a:t>A permanent record is desired</a:t>
            </a:r>
          </a:p>
        </p:txBody>
      </p:sp>
    </p:spTree>
    <p:extLst>
      <p:ext uri="{BB962C8B-B14F-4D97-AF65-F5344CB8AC3E}">
        <p14:creationId xmlns:p14="http://schemas.microsoft.com/office/powerpoint/2010/main" val="8657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RESPIRATION AND REPRODUCTION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4102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Respiration is performed by simple absorption of dissolved oxygen from the liquid environment.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Excretion of gases and waste is performed by </a:t>
            </a: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diffusion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out of the organism through the cell membrane.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Liquid regulation inside the body is controlled by </a:t>
            </a: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Contractile vacuoles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serve as two-way pumps that control the hydrostasis between the organism and the environment.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These organisms reproduce through </a:t>
            </a: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asexual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reproduction consisting of simple cell division.</a:t>
            </a:r>
          </a:p>
        </p:txBody>
      </p:sp>
    </p:spTree>
    <p:extLst>
      <p:ext uri="{BB962C8B-B14F-4D97-AF65-F5344CB8AC3E}">
        <p14:creationId xmlns:p14="http://schemas.microsoft.com/office/powerpoint/2010/main" val="276681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3. Culture Slides (wet mount and permanent stain): </a:t>
            </a:r>
          </a:p>
          <a:p>
            <a:pPr lvl="1"/>
            <a:r>
              <a:rPr lang="en-US" altLang="en-US" smtClean="0"/>
              <a:t>IF culture has been prepared as a result of earlier indication of possible presence of amebae</a:t>
            </a:r>
          </a:p>
        </p:txBody>
      </p:sp>
    </p:spTree>
    <p:extLst>
      <p:ext uri="{BB962C8B-B14F-4D97-AF65-F5344CB8AC3E}">
        <p14:creationId xmlns:p14="http://schemas.microsoft.com/office/powerpoint/2010/main" val="5070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00225"/>
            <a:ext cx="9144000" cy="3671888"/>
          </a:xfrm>
          <a:noFill/>
        </p:spPr>
      </p:pic>
    </p:spTree>
    <p:extLst>
      <p:ext uri="{BB962C8B-B14F-4D97-AF65-F5344CB8AC3E}">
        <p14:creationId xmlns:p14="http://schemas.microsoft.com/office/powerpoint/2010/main" val="3128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TEMPORARY WET MOUNTS</a:t>
            </a:r>
          </a:p>
          <a:p>
            <a:r>
              <a:rPr lang="en-US" altLang="en-US" smtClean="0"/>
              <a:t>Three general types of solutions (reagents)</a:t>
            </a:r>
          </a:p>
          <a:p>
            <a:pPr lvl="1"/>
            <a:r>
              <a:rPr lang="en-US" altLang="en-US" smtClean="0"/>
              <a:t>saline sustains both trophozoites and cysts </a:t>
            </a:r>
          </a:p>
          <a:p>
            <a:pPr lvl="1"/>
            <a:r>
              <a:rPr lang="en-US" altLang="en-US" smtClean="0"/>
              <a:t>Dobell's iodine makes clearer nuclei in cysts </a:t>
            </a:r>
          </a:p>
          <a:p>
            <a:pPr lvl="2">
              <a:buFontTx/>
              <a:buNone/>
            </a:pP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z="2800" smtClean="0"/>
              <a:t>The Initial (Formalin), Concentrate, and Culture Wet Mounts do not require saline since the samples for them are liquid enough.</a:t>
            </a:r>
            <a:r>
              <a:rPr lang="en-US" altLang="en-US" smtClean="0"/>
              <a:t> 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928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-144463"/>
            <a:ext cx="9034463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9794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7175"/>
            <a:ext cx="1066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973638"/>
            <a:ext cx="1600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73425"/>
            <a:ext cx="10668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>
                <a:solidFill>
                  <a:srgbClr val="006600"/>
                </a:solidFill>
              </a:rPr>
              <a:t>PREPARATION OF PERMANENT STAIN SLIDES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spcBef>
                <a:spcPct val="0"/>
              </a:spcBef>
              <a:buFontTx/>
              <a:buNone/>
            </a:pPr>
            <a:r>
              <a:rPr lang="en-US" altLang="en-US" smtClean="0"/>
              <a:t>The slide is prepared: </a:t>
            </a:r>
          </a:p>
          <a:p>
            <a:pPr marL="990600" lvl="1" indent="-533400">
              <a:spcBef>
                <a:spcPct val="0"/>
              </a:spcBef>
              <a:buFontTx/>
              <a:buAutoNum type="alphaUcPeriod"/>
            </a:pPr>
            <a:r>
              <a:rPr lang="en-US" altLang="en-US" smtClean="0"/>
              <a:t>If consistency of the fresh specimen and the presence of blood and/or mucus suggest the presence of trophozoites,</a:t>
            </a:r>
          </a:p>
          <a:p>
            <a:pPr marL="990600" lvl="1" indent="-533400">
              <a:spcBef>
                <a:spcPct val="0"/>
              </a:spcBef>
              <a:buFontTx/>
              <a:buAutoNum type="alphaUcPeriod"/>
            </a:pPr>
            <a:r>
              <a:rPr lang="en-US" altLang="en-US" smtClean="0"/>
              <a:t>When necessary for identifying organisms unidentified in the wet mounts, and</a:t>
            </a:r>
          </a:p>
          <a:p>
            <a:pPr marL="990600" lvl="1" indent="-533400">
              <a:spcBef>
                <a:spcPct val="0"/>
              </a:spcBef>
              <a:buFontTx/>
              <a:buAutoNum type="alphaUcPeriod"/>
            </a:pPr>
            <a:r>
              <a:rPr lang="en-US" altLang="en-US" smtClean="0"/>
              <a:t>For permanent record </a:t>
            </a:r>
          </a:p>
          <a:p>
            <a:pPr marL="609600" indent="-609600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14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>
                <a:solidFill>
                  <a:srgbClr val="006600"/>
                </a:solidFill>
              </a:rPr>
              <a:t>PERMANENT STAIN SLIDES CAN BE PREPARED </a:t>
            </a:r>
          </a:p>
        </p:txBody>
      </p:sp>
      <p:pic>
        <p:nvPicPr>
          <p:cNvPr id="2662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38338"/>
            <a:ext cx="7696200" cy="4157662"/>
          </a:xfrm>
          <a:noFill/>
        </p:spPr>
      </p:pic>
    </p:spTree>
    <p:extLst>
      <p:ext uri="{BB962C8B-B14F-4D97-AF65-F5344CB8AC3E}">
        <p14:creationId xmlns:p14="http://schemas.microsoft.com/office/powerpoint/2010/main" val="3015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9163"/>
            <a:ext cx="8382000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7" name="Rectangle 5"/>
          <p:cNvSpPr>
            <a:spLocks noChangeArrowheads="1"/>
          </p:cNvSpPr>
          <p:nvPr/>
        </p:nvSpPr>
        <p:spPr bwMode="auto">
          <a:xfrm>
            <a:off x="0" y="838200"/>
            <a:ext cx="102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Tx/>
              <a:buChar char="–"/>
            </a:pPr>
            <a:r>
              <a:rPr lang="en-US" altLang="en-US" sz="1800">
                <a:solidFill>
                  <a:srgbClr val="0000FF"/>
                </a:solidFill>
                <a:latin typeface="Verdana" panose="020B0604030504040204" pitchFamily="34" charset="0"/>
              </a:rPr>
              <a:t>1</a:t>
            </a:r>
          </a:p>
        </p:txBody>
      </p:sp>
      <p:sp>
        <p:nvSpPr>
          <p:cNvPr id="267268" name="Rectangle 6"/>
          <p:cNvSpPr>
            <a:spLocks noChangeArrowheads="1"/>
          </p:cNvSpPr>
          <p:nvPr/>
        </p:nvSpPr>
        <p:spPr bwMode="auto">
          <a:xfrm>
            <a:off x="609600" y="330200"/>
            <a:ext cx="5200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33CC"/>
                </a:solidFill>
                <a:latin typeface="Verdana" panose="020B0604030504040204" pitchFamily="34" charset="0"/>
              </a:rPr>
              <a:t>Systematic microscope technique</a:t>
            </a:r>
          </a:p>
        </p:txBody>
      </p:sp>
    </p:spTree>
    <p:extLst>
      <p:ext uri="{BB962C8B-B14F-4D97-AF65-F5344CB8AC3E}">
        <p14:creationId xmlns:p14="http://schemas.microsoft.com/office/powerpoint/2010/main" val="23148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0000FF"/>
                </a:solidFill>
              </a:rPr>
              <a:t>Most Amoeba exist as:</a:t>
            </a:r>
          </a:p>
        </p:txBody>
      </p:sp>
      <p:pic>
        <p:nvPicPr>
          <p:cNvPr id="268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89344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2" name="Rectangle 5"/>
          <p:cNvSpPr>
            <a:spLocks noChangeArrowheads="1"/>
          </p:cNvSpPr>
          <p:nvPr/>
        </p:nvSpPr>
        <p:spPr bwMode="auto">
          <a:xfrm>
            <a:off x="228600" y="12192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STAGE</a:t>
            </a:r>
            <a:r>
              <a:rPr lang="en-US" altLang="en-US" sz="1800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(trophozoite or cyst) is determined by the overall shape of the organism and the presence of certain bodies in its cytoplasm</a:t>
            </a:r>
            <a:r>
              <a:rPr lang="en-US" altLang="en-US" sz="1800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68293" name="Rectangle 4"/>
          <p:cNvSpPr>
            <a:spLocks noChangeArrowheads="1"/>
          </p:cNvSpPr>
          <p:nvPr/>
        </p:nvSpPr>
        <p:spPr bwMode="auto">
          <a:xfrm>
            <a:off x="5562600" y="4724400"/>
            <a:ext cx="335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-chromatoid bodies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-glycogen vacuole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-inclusion mass </a:t>
            </a: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-</a:t>
            </a: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smooth and rounded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-more than one nucleus</a:t>
            </a:r>
          </a:p>
        </p:txBody>
      </p:sp>
      <p:sp>
        <p:nvSpPr>
          <p:cNvPr id="268294" name="Rectangle 5"/>
          <p:cNvSpPr>
            <a:spLocks noChangeArrowheads="1"/>
          </p:cNvSpPr>
          <p:nvPr/>
        </p:nvSpPr>
        <p:spPr bwMode="auto">
          <a:xfrm>
            <a:off x="381000" y="4343400"/>
            <a:ext cx="5105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-</a:t>
            </a: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contain bacteria and food particles -contain RBC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-show motility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Most have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-more irregular shape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-uninuclear </a:t>
            </a:r>
          </a:p>
        </p:txBody>
      </p:sp>
    </p:spTree>
    <p:extLst>
      <p:ext uri="{BB962C8B-B14F-4D97-AF65-F5344CB8AC3E}">
        <p14:creationId xmlns:p14="http://schemas.microsoft.com/office/powerpoint/2010/main" val="19341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153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381000"/>
            <a:ext cx="891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GENUS</a:t>
            </a: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is determined by the presence or absence of PERIPHERAL CHROMATIN in the nucleus and/or CHROMATOlD BODIES in the cytoplasm</a:t>
            </a: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nucl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543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1828800" y="1066800"/>
            <a:ext cx="6545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Verdana" panose="020B0604030504040204" pitchFamily="34" charset="0"/>
              </a:rPr>
              <a:t>Nuclear Morphology(trophozoite &amp; Cyst)</a:t>
            </a:r>
          </a:p>
        </p:txBody>
      </p:sp>
      <p:sp>
        <p:nvSpPr>
          <p:cNvPr id="270340" name="Rectangle 3"/>
          <p:cNvSpPr>
            <a:spLocks noChangeArrowheads="1"/>
          </p:cNvSpPr>
          <p:nvPr/>
        </p:nvSpPr>
        <p:spPr bwMode="auto">
          <a:xfrm>
            <a:off x="304800" y="228600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Characteristics used to distinguish species</a:t>
            </a:r>
            <a:endParaRPr lang="en-US" altLang="en-US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6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00B050"/>
                </a:solidFill>
              </a:rPr>
              <a:t>AMOEBIC STATE: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45720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Amoeba has two forms(stages)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I. Trophozoite</a:t>
            </a:r>
            <a:endParaRPr lang="en-US" altLang="en-US" sz="240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Motile ,actively feeding stage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II. Cyst</a:t>
            </a:r>
            <a:endParaRPr lang="en-US" altLang="en-US" sz="240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Is the non-motile form, which is protected by a distinct membrane or a 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cyst wall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This is the 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infective</a:t>
            </a:r>
            <a:r>
              <a:rPr lang="en-US" altLang="en-US" sz="240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stage of most Amoeba</a:t>
            </a:r>
          </a:p>
          <a:p>
            <a:pPr lvl="2" eaLnBrk="1" hangingPunct="1"/>
            <a:r>
              <a:rPr lang="en-US" altLang="en-US" smtClean="0">
                <a:latin typeface="Tahoma" panose="020B0604030504040204" pitchFamily="34" charset="0"/>
                <a:cs typeface="Tahoma" panose="020B0604030504040204" pitchFamily="34" charset="0"/>
              </a:rPr>
              <a:t>exception are Dientamoeba fragilis and Entamoeba gingivalis</a:t>
            </a:r>
          </a:p>
        </p:txBody>
      </p:sp>
    </p:spTree>
    <p:extLst>
      <p:ext uri="{BB962C8B-B14F-4D97-AF65-F5344CB8AC3E}">
        <p14:creationId xmlns:p14="http://schemas.microsoft.com/office/powerpoint/2010/main" val="330443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077200" cy="609600"/>
          </a:xfrm>
        </p:spPr>
        <p:txBody>
          <a:bodyPr/>
          <a:lstStyle/>
          <a:p>
            <a:pPr algn="l"/>
            <a:r>
              <a:rPr lang="en-US" altLang="en-US" sz="3200" b="1" smtClean="0">
                <a:solidFill>
                  <a:srgbClr val="006600"/>
                </a:solidFill>
              </a:rPr>
              <a:t>Characteristics used to distinguish species of intestinal amebae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8229600" cy="5562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3600" smtClean="0">
                <a:solidFill>
                  <a:srgbClr val="0000FF"/>
                </a:solidFill>
              </a:rPr>
              <a:t>Trophozoites </a:t>
            </a:r>
          </a:p>
          <a:p>
            <a:r>
              <a:rPr lang="en-US" altLang="en-US" sz="3600" smtClean="0">
                <a:solidFill>
                  <a:srgbClr val="CC0000"/>
                </a:solidFill>
              </a:rPr>
              <a:t>Motility</a:t>
            </a:r>
            <a:r>
              <a:rPr lang="en-US" altLang="en-US" sz="3600" smtClean="0"/>
              <a:t>- progressive or nonprogressive. </a:t>
            </a:r>
          </a:p>
          <a:p>
            <a:r>
              <a:rPr lang="en-US" altLang="en-US" sz="3600" smtClean="0">
                <a:solidFill>
                  <a:srgbClr val="CC0000"/>
                </a:solidFill>
              </a:rPr>
              <a:t>Cytoplasm </a:t>
            </a:r>
          </a:p>
          <a:p>
            <a:pPr lvl="1"/>
            <a:r>
              <a:rPr lang="en-US" altLang="en-US" sz="3600" smtClean="0"/>
              <a:t>Appearance-finely granular, coarsely granular, or vacuolated. </a:t>
            </a:r>
          </a:p>
          <a:p>
            <a:pPr lvl="1"/>
            <a:r>
              <a:rPr lang="en-US" altLang="en-US" sz="3600" smtClean="0"/>
              <a:t>Inclusions-erythrocytes, bacteria, molds. </a:t>
            </a:r>
          </a:p>
          <a:p>
            <a:endParaRPr lang="en-US" altLang="en-US" sz="4000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207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r>
              <a:rPr lang="en-US" altLang="en-US" sz="2400" smtClean="0">
                <a:solidFill>
                  <a:srgbClr val="CC0000"/>
                </a:solidFill>
              </a:rPr>
              <a:t>Nucleus </a:t>
            </a:r>
          </a:p>
          <a:p>
            <a:pPr lvl="1"/>
            <a:r>
              <a:rPr lang="en-US" altLang="en-US" sz="2400" smtClean="0"/>
              <a:t>Number present. </a:t>
            </a:r>
          </a:p>
          <a:p>
            <a:pPr lvl="1"/>
            <a:r>
              <a:rPr lang="en-US" altLang="en-US" sz="2400" smtClean="0"/>
              <a:t>Peripheral chromatin- present or absent. If present, the distribution along the inner surface of the nuclear membrane and the size of the granules are important. </a:t>
            </a:r>
          </a:p>
          <a:p>
            <a:pPr lvl="1"/>
            <a:r>
              <a:rPr lang="en-US" altLang="en-US" sz="2400" smtClean="0"/>
              <a:t>Karyosome- location and size.</a:t>
            </a:r>
          </a:p>
          <a:p>
            <a:r>
              <a:rPr lang="en-US" altLang="en-US" sz="2400" smtClean="0">
                <a:solidFill>
                  <a:srgbClr val="CC0000"/>
                </a:solidFill>
              </a:rPr>
              <a:t>Size</a:t>
            </a:r>
            <a:r>
              <a:rPr lang="en-US" altLang="en-US" sz="2400" smtClean="0"/>
              <a:t> </a:t>
            </a:r>
          </a:p>
          <a:p>
            <a:pPr lvl="1"/>
            <a:r>
              <a:rPr lang="en-US" altLang="en-US" sz="2400" smtClean="0"/>
              <a:t>Sizes overlap, but they can be used as a secondary distinguishing feature. </a:t>
            </a:r>
          </a:p>
          <a:p>
            <a:pPr lvl="1"/>
            <a:r>
              <a:rPr lang="en-US" altLang="en-US" sz="2400" smtClean="0"/>
              <a:t>Size is the chief criterion for distinguishing Entamoeba histolytica from Entamoeba hartmanni. </a:t>
            </a:r>
          </a:p>
          <a:p>
            <a:pPr lvl="1"/>
            <a:endParaRPr lang="en-US" altLang="en-US" sz="3200" smtClean="0"/>
          </a:p>
        </p:txBody>
      </p:sp>
    </p:spTree>
    <p:extLst>
      <p:ext uri="{BB962C8B-B14F-4D97-AF65-F5344CB8AC3E}">
        <p14:creationId xmlns:p14="http://schemas.microsoft.com/office/powerpoint/2010/main" val="298127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7772400" cy="5410200"/>
          </a:xfrm>
        </p:spPr>
        <p:txBody>
          <a:bodyPr/>
          <a:lstStyle/>
          <a:p>
            <a:r>
              <a:rPr lang="en-US" altLang="en-US" sz="2800" smtClean="0">
                <a:solidFill>
                  <a:schemeClr val="accent2"/>
                </a:solidFill>
              </a:rPr>
              <a:t>Cysts</a:t>
            </a:r>
          </a:p>
          <a:p>
            <a:pPr lvl="1"/>
            <a:r>
              <a:rPr lang="en-US" altLang="en-US" smtClean="0">
                <a:solidFill>
                  <a:srgbClr val="CC0000"/>
                </a:solidFill>
              </a:rPr>
              <a:t>Nucleus </a:t>
            </a:r>
          </a:p>
          <a:p>
            <a:pPr lvl="2"/>
            <a:r>
              <a:rPr lang="en-US" altLang="en-US" smtClean="0"/>
              <a:t>Number present. </a:t>
            </a:r>
          </a:p>
          <a:p>
            <a:pPr lvl="2"/>
            <a:r>
              <a:rPr lang="en-US" altLang="en-US" smtClean="0"/>
              <a:t>Peripheral chromatin-present or absent.</a:t>
            </a:r>
          </a:p>
          <a:p>
            <a:pPr lvl="2"/>
            <a:r>
              <a:rPr lang="en-US" altLang="en-US" smtClean="0"/>
              <a:t>If present, the distribution of the granules along the inner surface of the nuclear membrane </a:t>
            </a:r>
          </a:p>
          <a:p>
            <a:pPr lvl="2"/>
            <a:r>
              <a:rPr lang="en-US" altLang="en-US" smtClean="0"/>
              <a:t>Karyosome- location and size. </a:t>
            </a:r>
          </a:p>
          <a:p>
            <a:pPr lvl="1"/>
            <a:r>
              <a:rPr lang="en-US" altLang="en-US" smtClean="0">
                <a:solidFill>
                  <a:srgbClr val="CC0000"/>
                </a:solidFill>
              </a:rPr>
              <a:t>Cytoplasm </a:t>
            </a:r>
          </a:p>
          <a:p>
            <a:pPr lvl="2"/>
            <a:r>
              <a:rPr lang="en-US" altLang="en-US" smtClean="0"/>
              <a:t>Chromatoid bodies-present or absent. </a:t>
            </a:r>
          </a:p>
          <a:p>
            <a:pPr lvl="2"/>
            <a:r>
              <a:rPr lang="en-US" altLang="en-US" smtClean="0"/>
              <a:t>If present, the shape is important. </a:t>
            </a:r>
          </a:p>
          <a:p>
            <a:pPr lvl="2"/>
            <a:r>
              <a:rPr lang="en-US" altLang="en-US" smtClean="0"/>
              <a:t>Glycogen- appearance</a:t>
            </a:r>
            <a:r>
              <a:rPr lang="en-US" altLang="en-US" sz="280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13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>
                <a:solidFill>
                  <a:srgbClr val="CC0000"/>
                </a:solidFill>
              </a:rPr>
              <a:t>Size 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Sizes overlap, but they can be used as a secondary distinguishing feature. 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Size is the major criterion for distinguishing Entamoeba histolytica from Entamoeba hartmanni. </a:t>
            </a:r>
          </a:p>
          <a:p>
            <a:pPr>
              <a:lnSpc>
                <a:spcPct val="90000"/>
              </a:lnSpc>
            </a:pPr>
            <a:r>
              <a:rPr lang="en-US" altLang="en-US" smtClean="0">
                <a:solidFill>
                  <a:srgbClr val="CC0000"/>
                </a:solidFill>
              </a:rPr>
              <a:t>Shape 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Shapes vary, but they may be useful as a secondary distinguishing feature. </a:t>
            </a:r>
          </a:p>
          <a:p>
            <a:pPr>
              <a:lnSpc>
                <a:spcPct val="90000"/>
              </a:lnSpc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9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89154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9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0"/>
            <a:ext cx="7772400" cy="609600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276484" name="Picture 4"/>
          <p:cNvPicPr>
            <a:picLocks noChangeAspect="1" noChangeArrowheads="1"/>
          </p:cNvPicPr>
          <p:nvPr/>
        </p:nvPicPr>
        <p:blipFill>
          <a:blip r:embed="rId2" cstate="print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6172200" cy="6858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76485" name="Rectangle 5"/>
          <p:cNvSpPr>
            <a:spLocks noChangeArrowheads="1"/>
          </p:cNvSpPr>
          <p:nvPr/>
        </p:nvSpPr>
        <p:spPr bwMode="auto">
          <a:xfrm>
            <a:off x="1981200" y="609600"/>
            <a:ext cx="456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Verdana" panose="020B0604030504040204" pitchFamily="34" charset="0"/>
              </a:rPr>
              <a:t>Type of motility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Verdana" panose="020B0604030504040204" pitchFamily="34" charset="0"/>
              </a:rPr>
              <a:t>Type of Pseudopodia</a:t>
            </a:r>
          </a:p>
        </p:txBody>
      </p:sp>
      <p:sp>
        <p:nvSpPr>
          <p:cNvPr id="276486" name="Rectangle 6"/>
          <p:cNvSpPr>
            <a:spLocks noChangeArrowheads="1"/>
          </p:cNvSpPr>
          <p:nvPr/>
        </p:nvSpPr>
        <p:spPr bwMode="auto">
          <a:xfrm>
            <a:off x="1524000" y="228600"/>
            <a:ext cx="245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Verdana" panose="020B0604030504040204" pitchFamily="34" charset="0"/>
              </a:rPr>
              <a:t>5. Identify Species</a:t>
            </a:r>
          </a:p>
        </p:txBody>
      </p:sp>
      <p:sp>
        <p:nvSpPr>
          <p:cNvPr id="276487" name="Rectangle 7"/>
          <p:cNvSpPr>
            <a:spLocks noChangeArrowheads="1"/>
          </p:cNvSpPr>
          <p:nvPr/>
        </p:nvSpPr>
        <p:spPr bwMode="auto">
          <a:xfrm rot="-3547573">
            <a:off x="382587" y="2436813"/>
            <a:ext cx="152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Verdana" panose="020B0604030504040204" pitchFamily="34" charset="0"/>
              </a:rPr>
              <a:t>Suggestive</a:t>
            </a:r>
          </a:p>
        </p:txBody>
      </p:sp>
      <p:sp>
        <p:nvSpPr>
          <p:cNvPr id="276488" name="Rectangle 8"/>
          <p:cNvSpPr>
            <a:spLocks noChangeArrowheads="1"/>
          </p:cNvSpPr>
          <p:nvPr/>
        </p:nvSpPr>
        <p:spPr bwMode="auto">
          <a:xfrm rot="-3360706">
            <a:off x="298450" y="3892550"/>
            <a:ext cx="184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Verdana" panose="020B0604030504040204" pitchFamily="34" charset="0"/>
              </a:rPr>
              <a:t>Confirmatory</a:t>
            </a:r>
          </a:p>
        </p:txBody>
      </p:sp>
    </p:spTree>
    <p:extLst>
      <p:ext uri="{BB962C8B-B14F-4D97-AF65-F5344CB8AC3E}">
        <p14:creationId xmlns:p14="http://schemas.microsoft.com/office/powerpoint/2010/main" val="18105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C:\Users\user\Desktop\March,2008 amoeba lecture\amoeba new 1\amoeba atlas 2\amee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15975"/>
            <a:ext cx="51054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Rectangle 2"/>
          <p:cNvSpPr>
            <a:spLocks noChangeArrowheads="1"/>
          </p:cNvSpPr>
          <p:nvPr/>
        </p:nvSpPr>
        <p:spPr bwMode="auto">
          <a:xfrm>
            <a:off x="228600" y="762000"/>
            <a:ext cx="1246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99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Cysts</a:t>
            </a:r>
            <a:r>
              <a:rPr lang="en-US" altLang="en-US" b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7508" name="Rectangle 3"/>
          <p:cNvSpPr>
            <a:spLocks noChangeArrowheads="1"/>
          </p:cNvSpPr>
          <p:nvPr/>
        </p:nvSpPr>
        <p:spPr bwMode="auto">
          <a:xfrm>
            <a:off x="304800" y="22860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Characteristics used to distinguish species</a:t>
            </a:r>
            <a:endParaRPr lang="en-US" altLang="en-US" sz="2800">
              <a:solidFill>
                <a:srgbClr val="0000FF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7509" name="Rectangle 4"/>
          <p:cNvSpPr>
            <a:spLocks noChangeArrowheads="1"/>
          </p:cNvSpPr>
          <p:nvPr/>
        </p:nvSpPr>
        <p:spPr bwMode="auto">
          <a:xfrm>
            <a:off x="685800" y="1447800"/>
            <a:ext cx="68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Size</a:t>
            </a: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7510" name="Rectangle 5"/>
          <p:cNvSpPr>
            <a:spLocks noChangeArrowheads="1"/>
          </p:cNvSpPr>
          <p:nvPr/>
        </p:nvSpPr>
        <p:spPr bwMode="auto">
          <a:xfrm>
            <a:off x="609600" y="2133600"/>
            <a:ext cx="91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Shape</a:t>
            </a: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7511" name="Rectangle 6"/>
          <p:cNvSpPr>
            <a:spLocks noChangeArrowheads="1"/>
          </p:cNvSpPr>
          <p:nvPr/>
        </p:nvSpPr>
        <p:spPr bwMode="auto">
          <a:xfrm>
            <a:off x="533400" y="2590800"/>
            <a:ext cx="1557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No of Nucleus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2775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308133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7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400" smtClean="0"/>
              <a:t>Both unstained and stained preparations are necessary to demonstrate all of the features. </a:t>
            </a:r>
          </a:p>
          <a:p>
            <a:pPr>
              <a:spcBef>
                <a:spcPct val="0"/>
              </a:spcBef>
            </a:pPr>
            <a:r>
              <a:rPr lang="en-US" altLang="en-US" sz="2400" smtClean="0"/>
              <a:t>Species identification of trophozoites can rarely be made from single features, such as nucleus or cytoplasm, or from a single organism. </a:t>
            </a:r>
          </a:p>
          <a:p>
            <a:pPr>
              <a:spcBef>
                <a:spcPct val="0"/>
              </a:spcBef>
            </a:pPr>
            <a:r>
              <a:rPr lang="en-US" altLang="en-US" sz="2400" smtClean="0"/>
              <a:t>Several features and several organisms should be examined. </a:t>
            </a:r>
          </a:p>
          <a:p>
            <a:pPr>
              <a:spcBef>
                <a:spcPct val="0"/>
              </a:spcBef>
            </a:pPr>
            <a:r>
              <a:rPr lang="en-US" altLang="en-US" sz="2400" smtClean="0"/>
              <a:t>Cysts are less variable and can usually be more easily identified than trophozoites</a:t>
            </a:r>
            <a:r>
              <a:rPr lang="en-US" altLang="en-US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90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pPr algn="l"/>
            <a:r>
              <a:rPr lang="en-US" altLang="en-US" sz="3200" b="1" smtClean="0"/>
              <a:t>Trichrome stain</a:t>
            </a:r>
            <a:endParaRPr lang="en-US" altLang="en-US" sz="3200" smtClean="0"/>
          </a:p>
        </p:txBody>
      </p:sp>
      <p:sp>
        <p:nvSpPr>
          <p:cNvPr id="279555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772400" cy="4572000"/>
          </a:xfrm>
        </p:spPr>
        <p:txBody>
          <a:bodyPr/>
          <a:lstStyle/>
          <a:p>
            <a:r>
              <a:rPr lang="en-US" altLang="en-US" sz="2400" smtClean="0"/>
              <a:t>Trophozoites </a:t>
            </a:r>
          </a:p>
          <a:p>
            <a:pPr lvl="1"/>
            <a:r>
              <a:rPr lang="en-US" altLang="en-US" sz="2000" smtClean="0"/>
              <a:t>measure 15 to 20 μm (range may be 10 to 60 μm).</a:t>
            </a:r>
          </a:p>
          <a:p>
            <a:pPr lvl="1"/>
            <a:r>
              <a:rPr lang="en-US" altLang="en-US" sz="2000" smtClean="0"/>
              <a:t>Presence of one nucleus with evenly arranged chromatin on the nuclear membrane and </a:t>
            </a:r>
          </a:p>
          <a:p>
            <a:pPr lvl="1"/>
            <a:r>
              <a:rPr lang="en-US" altLang="en-US" sz="2000" smtClean="0"/>
              <a:t>a small, centrally located karyosome are morphological features of trophozoites. </a:t>
            </a:r>
          </a:p>
          <a:p>
            <a:pPr lvl="1"/>
            <a:r>
              <a:rPr lang="en-US" altLang="en-US" sz="2000" smtClean="0"/>
              <a:t>The cytoplasm is finely granular and few ingested bacteria or debris may be present. </a:t>
            </a:r>
          </a:p>
          <a:p>
            <a:pPr lvl="1"/>
            <a:r>
              <a:rPr lang="en-US" altLang="en-US" sz="2000" smtClean="0"/>
              <a:t>Presence of red blood cells within the cytoplasm of trophozoites is a diagnostic feature for the identification of </a:t>
            </a:r>
            <a:r>
              <a:rPr lang="en-US" altLang="en-US" sz="2000" i="1" smtClean="0"/>
              <a:t>E. histolytica. </a:t>
            </a:r>
          </a:p>
          <a:p>
            <a:pPr lvl="1"/>
            <a:r>
              <a:rPr lang="en-US" altLang="en-US" sz="2000" i="1" smtClean="0"/>
              <a:t>Ingested RBCs are not frequently </a:t>
            </a:r>
            <a:r>
              <a:rPr lang="en-US" altLang="en-US" sz="2000" smtClean="0"/>
              <a:t>seen; in the absence of this diagnostic characteristic </a:t>
            </a:r>
            <a:r>
              <a:rPr lang="en-US" altLang="en-US" sz="2000" i="1" smtClean="0"/>
              <a:t>E. histolytica/E. dispar should be reported.</a:t>
            </a:r>
          </a:p>
        </p:txBody>
      </p:sp>
    </p:spTree>
    <p:extLst>
      <p:ext uri="{BB962C8B-B14F-4D97-AF65-F5344CB8AC3E}">
        <p14:creationId xmlns:p14="http://schemas.microsoft.com/office/powerpoint/2010/main" val="18197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algn="l"/>
            <a:r>
              <a:rPr lang="en-US" altLang="en-US" sz="2800" smtClean="0"/>
              <a:t>E.histolytica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4419600" cy="4876800"/>
          </a:xfrm>
        </p:spPr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Trophozoite</a:t>
            </a:r>
          </a:p>
          <a:p>
            <a:pPr lvl="1"/>
            <a:r>
              <a:rPr lang="en-US" altLang="en-US" smtClean="0"/>
              <a:t>15 to 20 µm (range 10 to 60 µm</a:t>
            </a:r>
          </a:p>
          <a:p>
            <a:pPr lvl="1"/>
            <a:r>
              <a:rPr lang="en-US" altLang="en-US" smtClean="0"/>
              <a:t>has a single nucleus,</a:t>
            </a:r>
          </a:p>
          <a:p>
            <a:pPr lvl="1"/>
            <a:r>
              <a:rPr lang="en-US" altLang="en-US" smtClean="0"/>
              <a:t>centrally placed karyosome and </a:t>
            </a:r>
          </a:p>
          <a:p>
            <a:pPr lvl="1"/>
            <a:r>
              <a:rPr lang="en-US" altLang="en-US" smtClean="0"/>
              <a:t>uniformly distributed peripheral chromatin.</a:t>
            </a:r>
          </a:p>
          <a:p>
            <a:pPr lvl="1"/>
            <a:r>
              <a:rPr lang="en-US" altLang="en-US" smtClean="0"/>
              <a:t> has a cytoplasm with granular or "ground- glass" appearance</a:t>
            </a:r>
          </a:p>
        </p:txBody>
      </p:sp>
      <p:pic>
        <p:nvPicPr>
          <p:cNvPr id="280580" name="Picture 6" descr="002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lum bright="-3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676400"/>
            <a:ext cx="3630613" cy="3733800"/>
          </a:xfrm>
          <a:noFill/>
        </p:spPr>
      </p:pic>
    </p:spTree>
    <p:extLst>
      <p:ext uri="{BB962C8B-B14F-4D97-AF65-F5344CB8AC3E}">
        <p14:creationId xmlns:p14="http://schemas.microsoft.com/office/powerpoint/2010/main" val="34885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138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533400" y="6858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STRUCTURAL AND FUNCTIONAL CHARACTERISTICS</a:t>
            </a:r>
            <a:endParaRPr lang="en-US" altLang="en-US" sz="2400" b="1">
              <a:solidFill>
                <a:srgbClr val="00B050"/>
              </a:solidFill>
              <a:latin typeface="Verdana" panose="020B0604030504040204" pitchFamily="34" charset="0"/>
            </a:endParaRPr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7086600" y="1851025"/>
            <a:ext cx="221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Cell membrane </a:t>
            </a:r>
          </a:p>
        </p:txBody>
      </p:sp>
    </p:spTree>
    <p:extLst>
      <p:ext uri="{BB962C8B-B14F-4D97-AF65-F5344CB8AC3E}">
        <p14:creationId xmlns:p14="http://schemas.microsoft.com/office/powerpoint/2010/main" val="273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200" i="1" smtClean="0">
                <a:solidFill>
                  <a:srgbClr val="0000FF"/>
                </a:solidFill>
              </a:rPr>
              <a:t>Entamoeba histolytica</a:t>
            </a:r>
            <a:r>
              <a:rPr lang="en-US" altLang="en-US" sz="3200" smtClean="0">
                <a:solidFill>
                  <a:srgbClr val="0000FF"/>
                </a:solidFill>
              </a:rPr>
              <a:t>/</a:t>
            </a:r>
            <a:r>
              <a:rPr lang="en-US" altLang="en-US" sz="3200" i="1" smtClean="0">
                <a:solidFill>
                  <a:srgbClr val="0000FF"/>
                </a:solidFill>
              </a:rPr>
              <a:t>E. dispar</a:t>
            </a:r>
            <a:r>
              <a:rPr lang="en-US" altLang="en-US" sz="3200" smtClean="0"/>
              <a:t>,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724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smtClean="0">
                <a:solidFill>
                  <a:srgbClr val="FF0000"/>
                </a:solidFill>
              </a:rPr>
              <a:t>Cysts </a:t>
            </a:r>
          </a:p>
          <a:p>
            <a:pPr lvl="1">
              <a:lnSpc>
                <a:spcPct val="80000"/>
              </a:lnSpc>
            </a:pPr>
            <a:r>
              <a:rPr lang="en-US" altLang="en-US" smtClean="0"/>
              <a:t>Measure 12 to 15 µm.</a:t>
            </a:r>
          </a:p>
          <a:p>
            <a:pPr lvl="1">
              <a:lnSpc>
                <a:spcPct val="80000"/>
              </a:lnSpc>
            </a:pPr>
            <a:r>
              <a:rPr lang="en-US" altLang="en-US" smtClean="0"/>
              <a:t>are usually spherical </a:t>
            </a:r>
          </a:p>
          <a:p>
            <a:pPr lvl="1">
              <a:lnSpc>
                <a:spcPct val="80000"/>
              </a:lnSpc>
            </a:pPr>
            <a:r>
              <a:rPr lang="en-US" altLang="en-US" smtClean="0"/>
              <a:t>Mature cysts have 4 nuclei.  </a:t>
            </a:r>
          </a:p>
          <a:p>
            <a:pPr lvl="1">
              <a:lnSpc>
                <a:spcPct val="80000"/>
              </a:lnSpc>
            </a:pPr>
            <a:r>
              <a:rPr lang="en-US" altLang="en-US" smtClean="0"/>
              <a:t>The nuclei have characteristically centrally located karyosomes,</a:t>
            </a:r>
          </a:p>
          <a:p>
            <a:pPr lvl="1">
              <a:lnSpc>
                <a:spcPct val="80000"/>
              </a:lnSpc>
            </a:pPr>
            <a:r>
              <a:rPr lang="en-US" altLang="en-US" smtClean="0"/>
              <a:t>And fine, uniformly distributed peripheral chromatin.  </a:t>
            </a:r>
          </a:p>
          <a:p>
            <a:pPr lvl="1">
              <a:lnSpc>
                <a:spcPct val="80000"/>
              </a:lnSpc>
            </a:pPr>
            <a:r>
              <a:rPr lang="en-US" altLang="en-US" smtClean="0"/>
              <a:t>chromatoid bodies with typically blunted ends.</a:t>
            </a:r>
          </a:p>
        </p:txBody>
      </p:sp>
      <p:pic>
        <p:nvPicPr>
          <p:cNvPr id="281604" name="Picture 5" descr="00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lum bright="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13" y="1905000"/>
            <a:ext cx="3171825" cy="3424238"/>
          </a:xfrm>
          <a:noFill/>
        </p:spPr>
      </p:pic>
    </p:spTree>
    <p:extLst>
      <p:ext uri="{BB962C8B-B14F-4D97-AF65-F5344CB8AC3E}">
        <p14:creationId xmlns:p14="http://schemas.microsoft.com/office/powerpoint/2010/main" val="6640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algn="l"/>
            <a:r>
              <a:rPr lang="en-US" altLang="en-US" sz="3200" b="1" smtClean="0"/>
              <a:t>Trichrome stain</a:t>
            </a:r>
            <a:endParaRPr lang="en-US" altLang="en-US" sz="3200" smtClean="0"/>
          </a:p>
        </p:txBody>
      </p:sp>
      <p:sp>
        <p:nvSpPr>
          <p:cNvPr id="282627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114800"/>
          </a:xfrm>
        </p:spPr>
        <p:txBody>
          <a:bodyPr/>
          <a:lstStyle/>
          <a:p>
            <a:r>
              <a:rPr lang="en-US" altLang="en-US" sz="2400" smtClean="0"/>
              <a:t>Cysts </a:t>
            </a:r>
          </a:p>
          <a:p>
            <a:pPr lvl="1"/>
            <a:r>
              <a:rPr lang="en-US" altLang="en-US" sz="2400" smtClean="0"/>
              <a:t>12 to 15 μm (range 10 to 20 μm) and </a:t>
            </a:r>
          </a:p>
          <a:p>
            <a:pPr lvl="1"/>
            <a:r>
              <a:rPr lang="en-US" altLang="en-US" sz="2400" smtClean="0"/>
              <a:t>have 1 to 4 nuclei. Chromatoid bodies</a:t>
            </a:r>
          </a:p>
          <a:p>
            <a:pPr lvl="1"/>
            <a:r>
              <a:rPr lang="en-US" altLang="en-US" sz="2400" smtClean="0"/>
              <a:t>with bluntly rounded ends may also be present</a:t>
            </a:r>
            <a:r>
              <a:rPr lang="en-US" altLang="en-US" sz="200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57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762000"/>
            <a:ext cx="89106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4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6201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76200"/>
            <a:ext cx="7772400" cy="1143000"/>
          </a:xfrm>
        </p:spPr>
        <p:txBody>
          <a:bodyPr/>
          <a:lstStyle/>
          <a:p>
            <a:r>
              <a:rPr lang="en-US" altLang="en-US" sz="3200" smtClean="0"/>
              <a:t>Entamoeba cysts (light microscopy)</a:t>
            </a:r>
            <a:endParaRPr lang="en-US" altLang="en-US" smtClean="0"/>
          </a:p>
        </p:txBody>
      </p:sp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7000"/>
            <a:ext cx="594201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1676400" y="5500688"/>
            <a:ext cx="1152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Helvetica" panose="020B0604020202020204" pitchFamily="34" charset="0"/>
              </a:rPr>
              <a:t>E. coli</a:t>
            </a:r>
          </a:p>
        </p:txBody>
      </p:sp>
      <p:sp>
        <p:nvSpPr>
          <p:cNvPr id="285701" name="Text Box 5"/>
          <p:cNvSpPr txBox="1">
            <a:spLocks noChangeArrowheads="1"/>
          </p:cNvSpPr>
          <p:nvPr/>
        </p:nvSpPr>
        <p:spPr bwMode="auto">
          <a:xfrm>
            <a:off x="4800600" y="5500688"/>
            <a:ext cx="21796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Helvetica" panose="020B0604020202020204" pitchFamily="34" charset="0"/>
              </a:rPr>
              <a:t>E. histolytica</a:t>
            </a:r>
          </a:p>
        </p:txBody>
      </p:sp>
    </p:spTree>
    <p:extLst>
      <p:ext uri="{BB962C8B-B14F-4D97-AF65-F5344CB8AC3E}">
        <p14:creationId xmlns:p14="http://schemas.microsoft.com/office/powerpoint/2010/main" val="326123314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4">
            <a:off x="455613" y="166688"/>
            <a:ext cx="59436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6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32472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0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>
                <a:solidFill>
                  <a:srgbClr val="0000FF"/>
                </a:solidFill>
              </a:rPr>
              <a:t>SIMILAR ORGANISMS AND ARTIFACTS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smtClean="0"/>
              <a:t>Some of the most difficult problems in the correct identification of amebae in stool specimens are caused by:</a:t>
            </a:r>
          </a:p>
          <a:p>
            <a:pPr lvl="1"/>
            <a:r>
              <a:rPr lang="en-US" altLang="en-US" sz="2400" smtClean="0"/>
              <a:t>the </a:t>
            </a:r>
            <a:r>
              <a:rPr lang="en-US" altLang="en-US" sz="2400" smtClean="0">
                <a:solidFill>
                  <a:srgbClr val="FF0000"/>
                </a:solidFill>
              </a:rPr>
              <a:t>presence of free-Iiving amebae, other protozoa, and the many confusing elements</a:t>
            </a:r>
            <a:r>
              <a:rPr lang="en-US" altLang="en-US" sz="2400" smtClean="0"/>
              <a:t> whose structures are similar to those of amebae. </a:t>
            </a:r>
          </a:p>
          <a:p>
            <a:pPr lvl="1"/>
            <a:r>
              <a:rPr lang="en-US" altLang="en-US" sz="2400" smtClean="0"/>
              <a:t>Some of these "artifacts" are pictured below. </a:t>
            </a:r>
          </a:p>
          <a:p>
            <a:pPr lvl="1"/>
            <a:r>
              <a:rPr lang="en-US" altLang="en-US" sz="2400" smtClean="0"/>
              <a:t>Look closely and note how their characteristics differ from the classic amebae you have learned: </a:t>
            </a:r>
          </a:p>
          <a:p>
            <a:endParaRPr lang="en-US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197937101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03188"/>
            <a:ext cx="6692900" cy="664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4478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smtClean="0">
                <a:solidFill>
                  <a:srgbClr val="FF0000"/>
                </a:solidFill>
              </a:rPr>
              <a:t>Low sensitivity of microscopic examination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Many </a:t>
            </a:r>
            <a:r>
              <a:rPr lang="en-US" altLang="en-US" sz="2800" i="1" smtClean="0"/>
              <a:t>E.histolytica</a:t>
            </a:r>
            <a:r>
              <a:rPr lang="en-US" altLang="en-US" sz="2800" smtClean="0"/>
              <a:t> infections were confused with </a:t>
            </a:r>
            <a:r>
              <a:rPr lang="en-US" altLang="en-US" sz="2800" i="1" smtClean="0"/>
              <a:t>E.dispar</a:t>
            </a:r>
            <a:r>
              <a:rPr lang="en-US" altLang="en-US" sz="2800" smtClean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The only way to distinguish </a:t>
            </a:r>
            <a:r>
              <a:rPr lang="en-US" altLang="en-US" sz="2800" i="1" smtClean="0"/>
              <a:t>E.dispar</a:t>
            </a:r>
            <a:r>
              <a:rPr lang="en-US" altLang="en-US" sz="2800" smtClean="0"/>
              <a:t> from </a:t>
            </a:r>
            <a:r>
              <a:rPr lang="en-US" altLang="en-US" sz="2800" i="1" smtClean="0"/>
              <a:t>E.histolytica</a:t>
            </a:r>
            <a:r>
              <a:rPr lang="en-US" altLang="en-US" sz="2800" smtClean="0"/>
              <a:t> microscopically is erythrophagocytosis.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False-positive results due to misidentification of macrophages and nonpathogenic species of </a:t>
            </a:r>
            <a:r>
              <a:rPr lang="en-US" altLang="en-US" sz="2800" i="1" smtClean="0"/>
              <a:t>Entamoeba</a:t>
            </a:r>
            <a:endParaRPr lang="en-US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1176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343025"/>
            <a:ext cx="86106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5052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8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006600"/>
                </a:solidFill>
              </a:rPr>
              <a:t>Immunodiagnosis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b="1" smtClean="0">
                <a:solidFill>
                  <a:srgbClr val="0000FF"/>
                </a:solidFill>
              </a:rPr>
              <a:t>Antibody Detection</a:t>
            </a:r>
            <a:endParaRPr lang="en-US" altLang="en-US" sz="2400" smtClean="0">
              <a:solidFill>
                <a:srgbClr val="0000FF"/>
              </a:solidFill>
            </a:endParaRPr>
          </a:p>
          <a:p>
            <a:pPr marL="533400" indent="-533400"/>
            <a:r>
              <a:rPr lang="en-US" altLang="en-US" sz="2400" smtClean="0"/>
              <a:t>Amoebiasis can be diagnosed by a serological test. </a:t>
            </a:r>
          </a:p>
          <a:p>
            <a:pPr marL="914400" lvl="1" indent="-457200"/>
            <a:r>
              <a:rPr lang="en-US" altLang="en-US" sz="2400" smtClean="0"/>
              <a:t>Because anti-</a:t>
            </a:r>
            <a:r>
              <a:rPr lang="en-US" altLang="en-US" sz="2400" i="1" smtClean="0"/>
              <a:t>E. histolytica </a:t>
            </a:r>
            <a:r>
              <a:rPr lang="en-US" altLang="en-US" sz="2400" smtClean="0"/>
              <a:t>antibodies are produced by hosts infected with </a:t>
            </a:r>
            <a:r>
              <a:rPr lang="en-US" altLang="en-US" sz="2400" i="1" smtClean="0"/>
              <a:t>E. histolytica </a:t>
            </a:r>
            <a:r>
              <a:rPr lang="en-US" altLang="en-US" sz="2400" smtClean="0"/>
              <a:t>but not by carriers of </a:t>
            </a:r>
            <a:r>
              <a:rPr lang="en-US" altLang="en-US" sz="2400" i="1" smtClean="0"/>
              <a:t>E. dispar</a:t>
            </a:r>
            <a:r>
              <a:rPr lang="en-US" altLang="en-US" sz="2400" smtClean="0"/>
              <a:t>, </a:t>
            </a:r>
          </a:p>
          <a:p>
            <a:pPr marL="914400" lvl="1" indent="-457200"/>
            <a:r>
              <a:rPr lang="en-US" altLang="en-US" sz="2400" smtClean="0"/>
              <a:t>Of patients with current cases of amoebiasis, </a:t>
            </a:r>
            <a:r>
              <a:rPr lang="en-US" altLang="en-US" sz="2400" b="1" smtClean="0"/>
              <a:t>75% - 85% </a:t>
            </a:r>
            <a:r>
              <a:rPr lang="en-US" altLang="en-US" sz="2400" smtClean="0"/>
              <a:t>have IgG anti-</a:t>
            </a:r>
            <a:r>
              <a:rPr lang="en-US" altLang="en-US" sz="2400" i="1" smtClean="0"/>
              <a:t>E. histolytica </a:t>
            </a:r>
            <a:r>
              <a:rPr lang="en-US" altLang="en-US" sz="2400" smtClean="0"/>
              <a:t>antibodies present in their blood.</a:t>
            </a:r>
          </a:p>
          <a:p>
            <a:pPr marL="914400" lvl="1" indent="-457200"/>
            <a:r>
              <a:rPr lang="en-US" altLang="en-US" sz="2400" smtClean="0"/>
              <a:t>This technique is used most often for diagnosing </a:t>
            </a:r>
            <a:r>
              <a:rPr lang="en-US" altLang="en-US" sz="2400" smtClean="0">
                <a:solidFill>
                  <a:srgbClr val="FF0000"/>
                </a:solidFill>
              </a:rPr>
              <a:t>chronic or extra-intestinal infections</a:t>
            </a:r>
            <a:endParaRPr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207342670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"/>
            <a:ext cx="7772400" cy="5791200"/>
          </a:xfrm>
        </p:spPr>
        <p:txBody>
          <a:bodyPr/>
          <a:lstStyle/>
          <a:p>
            <a:r>
              <a:rPr lang="en-US" altLang="en-US" smtClean="0">
                <a:solidFill>
                  <a:srgbClr val="0000FF"/>
                </a:solidFill>
              </a:rPr>
              <a:t>TECHNIQUE</a:t>
            </a:r>
          </a:p>
          <a:p>
            <a:pPr lvl="1"/>
            <a:r>
              <a:rPr lang="en-US" altLang="en-US" smtClean="0"/>
              <a:t>IHA test, Enzyme immunoassay (EIA) etc..</a:t>
            </a:r>
          </a:p>
          <a:p>
            <a:pPr lvl="1"/>
            <a:r>
              <a:rPr lang="en-US" altLang="en-US" smtClean="0"/>
              <a:t>IHA test has been replaced by  EIA test kits for routine serodiagnosis .  </a:t>
            </a:r>
          </a:p>
          <a:p>
            <a:pPr lvl="1"/>
            <a:r>
              <a:rPr lang="en-US" altLang="en-US" smtClean="0"/>
              <a:t>The EIA test detects antibody specific for </a:t>
            </a:r>
            <a:r>
              <a:rPr lang="en-US" altLang="en-US" i="1" smtClean="0"/>
              <a:t>E. histolytica</a:t>
            </a:r>
            <a:r>
              <a:rPr lang="en-US" altLang="en-US" smtClean="0"/>
              <a:t> in :</a:t>
            </a:r>
          </a:p>
          <a:p>
            <a:pPr lvl="2"/>
            <a:r>
              <a:rPr lang="en-US" altLang="en-US" smtClean="0"/>
              <a:t>95% of patients with extraintestinal amebiasis, </a:t>
            </a:r>
          </a:p>
          <a:p>
            <a:pPr lvl="2"/>
            <a:r>
              <a:rPr lang="en-US" altLang="en-US" smtClean="0"/>
              <a:t>70% of patients with active intestinal infection, and </a:t>
            </a:r>
          </a:p>
          <a:p>
            <a:pPr lvl="2"/>
            <a:r>
              <a:rPr lang="en-US" altLang="en-US" smtClean="0"/>
              <a:t>10% of asymptomatic persons who are passing cysts of </a:t>
            </a:r>
            <a:r>
              <a:rPr lang="en-US" altLang="en-US" i="1" smtClean="0"/>
              <a:t>E. histolytica</a:t>
            </a:r>
          </a:p>
        </p:txBody>
      </p:sp>
    </p:spTree>
    <p:extLst>
      <p:ext uri="{BB962C8B-B14F-4D97-AF65-F5344CB8AC3E}">
        <p14:creationId xmlns:p14="http://schemas.microsoft.com/office/powerpoint/2010/main" val="361369424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3058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>
                <a:solidFill>
                  <a:srgbClr val="0000FF"/>
                </a:solidFill>
              </a:rPr>
              <a:t>The persistence of the antibodies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Detectable IgG antibody levels can remain high for years after the infection, and 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In 90% of people who have recovered from a case of amoebaisis.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the serological test can only be used to determine if a person has ever had amoebiasis and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gives no indication of the current state of the infection. in areas where amoebiasis is endemic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Currently, research is being done on an anti-E. histolytica IgM antibody that is present in patients with chronic infections, but does not persist in the serum after recovery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537150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8153400" cy="62484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en-US" b="1" smtClean="0"/>
              <a:t>2</a:t>
            </a:r>
            <a:r>
              <a:rPr lang="en-US" altLang="en-US" b="1" smtClean="0">
                <a:solidFill>
                  <a:srgbClr val="0000FF"/>
                </a:solidFill>
              </a:rPr>
              <a:t>. Antigen Detection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altLang="en-US" smtClean="0"/>
              <a:t>Useful to distinguish between pathogenic and nonpathogenic infections.  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altLang="en-US" smtClean="0"/>
              <a:t>Using monoclonal antibodies, it can distinguish between </a:t>
            </a:r>
            <a:r>
              <a:rPr lang="en-US" altLang="en-US" i="1" smtClean="0"/>
              <a:t>E. histolytica</a:t>
            </a:r>
            <a:r>
              <a:rPr lang="en-US" altLang="en-US" smtClean="0"/>
              <a:t> and </a:t>
            </a:r>
            <a:r>
              <a:rPr lang="en-US" altLang="en-US" i="1" smtClean="0"/>
              <a:t>E. dispar</a:t>
            </a:r>
            <a:r>
              <a:rPr lang="en-US" altLang="en-US" smtClean="0"/>
              <a:t> infections. 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altLang="en-US" smtClean="0"/>
              <a:t>Currently kit is available: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altLang="en-US" smtClean="0"/>
              <a:t>which detects only pathogenic </a:t>
            </a:r>
            <a:r>
              <a:rPr lang="en-US" altLang="en-US" i="1" smtClean="0"/>
              <a:t>E. histolytica</a:t>
            </a:r>
            <a:r>
              <a:rPr lang="en-US" altLang="en-US" smtClean="0"/>
              <a:t> infection in stool;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altLang="en-US" smtClean="0"/>
              <a:t>which detect </a:t>
            </a:r>
            <a:r>
              <a:rPr lang="en-US" altLang="en-US" i="1" smtClean="0"/>
              <a:t>E. histolytica</a:t>
            </a:r>
            <a:r>
              <a:rPr lang="en-US" altLang="en-US" smtClean="0"/>
              <a:t> antigens in stool but do not exclude </a:t>
            </a:r>
            <a:r>
              <a:rPr lang="en-US" altLang="en-US" i="1" smtClean="0"/>
              <a:t>E. dispar</a:t>
            </a:r>
            <a:r>
              <a:rPr lang="en-US" altLang="en-US" smtClean="0"/>
              <a:t> infections.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altLang="en-US" smtClean="0"/>
              <a:t>Antigen detection using ELISA can be performed rapidly and easily, making it the diagnostic test method of choice for clinical use in the developing world</a:t>
            </a:r>
          </a:p>
        </p:txBody>
      </p:sp>
    </p:spTree>
    <p:extLst>
      <p:ext uri="{BB962C8B-B14F-4D97-AF65-F5344CB8AC3E}">
        <p14:creationId xmlns:p14="http://schemas.microsoft.com/office/powerpoint/2010/main" val="113852494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Enzyme immunoassays (EIA)</a:t>
            </a:r>
          </a:p>
        </p:txBody>
      </p:sp>
      <p:sp>
        <p:nvSpPr>
          <p:cNvPr id="296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smtClean="0"/>
              <a:t>Immunoassay kits are commercially available that detect </a:t>
            </a:r>
            <a:r>
              <a:rPr lang="en-US" altLang="en-US" sz="2400" i="1" smtClean="0"/>
              <a:t>E. histolytica. </a:t>
            </a:r>
          </a:p>
          <a:p>
            <a:r>
              <a:rPr lang="en-US" altLang="en-US" sz="2400" i="1" smtClean="0"/>
              <a:t>Currently, these tests require the </a:t>
            </a:r>
            <a:r>
              <a:rPr lang="en-US" altLang="en-US" sz="2400" smtClean="0"/>
              <a:t>use of fresh or frozen stool specimens and </a:t>
            </a:r>
            <a:r>
              <a:rPr lang="en-US" altLang="en-US" sz="2400" b="1" smtClean="0"/>
              <a:t>cannot be used with preserved specimens.</a:t>
            </a:r>
          </a:p>
        </p:txBody>
      </p:sp>
    </p:spTree>
    <p:extLst>
      <p:ext uri="{BB962C8B-B14F-4D97-AF65-F5344CB8AC3E}">
        <p14:creationId xmlns:p14="http://schemas.microsoft.com/office/powerpoint/2010/main" val="328010457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US" alt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Rapid immunochromatographic cartridge assay</a:t>
            </a:r>
            <a:endParaRPr lang="en-US" altLang="en-US" smtClean="0"/>
          </a:p>
        </p:txBody>
      </p:sp>
      <p:sp>
        <p:nvSpPr>
          <p:cNvPr id="297987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105400"/>
          </a:xfrm>
        </p:spPr>
        <p:txBody>
          <a:bodyPr/>
          <a:lstStyle/>
          <a:p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A rapid cartridge is available that detects antigens of </a:t>
            </a:r>
            <a:r>
              <a:rPr lang="en-US" alt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E. histolytica/E. dispar, </a:t>
            </a:r>
          </a:p>
          <a:p>
            <a:pPr lvl="1"/>
            <a:r>
              <a:rPr lang="en-US" alt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however this assay does not </a:t>
            </a:r>
            <a:r>
              <a:rPr lang="en-US" alt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distinguish between </a:t>
            </a:r>
            <a:r>
              <a:rPr lang="en-US" alt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E. histolytica and E. dispar. </a:t>
            </a:r>
          </a:p>
          <a:p>
            <a:pPr lvl="1"/>
            <a:r>
              <a:rPr lang="en-US" alt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This assay also detects antigens of Giardia and Cryptosporidium.</a:t>
            </a:r>
          </a:p>
          <a:p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Stool samples must be fresh or frozen and should not be concentrated prior to testing. </a:t>
            </a:r>
          </a:p>
          <a:p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Borderline positives and questionable negatives should be further confirmed by additional testing. </a:t>
            </a:r>
          </a:p>
          <a:p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This assay is quick and easy to perform and no special equipment is needed</a:t>
            </a:r>
            <a:r>
              <a:rPr lang="en-US" altLang="en-US" smtClean="0"/>
              <a:t>.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1893680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Content Placeholder 6"/>
          <p:cNvSpPr>
            <a:spLocks noGrp="1"/>
          </p:cNvSpPr>
          <p:nvPr>
            <p:ph idx="1"/>
          </p:nvPr>
        </p:nvSpPr>
        <p:spPr>
          <a:xfrm>
            <a:off x="457200" y="914400"/>
            <a:ext cx="7772400" cy="5562600"/>
          </a:xfrm>
        </p:spPr>
        <p:txBody>
          <a:bodyPr/>
          <a:lstStyle/>
          <a:p>
            <a:r>
              <a:rPr lang="en-US" altLang="en-US" sz="2400" b="1" smtClean="0">
                <a:solidFill>
                  <a:srgbClr val="002060"/>
                </a:solidFill>
                <a:cs typeface="Times New Roman" panose="02020603050405020304" pitchFamily="18" charset="0"/>
              </a:rPr>
              <a:t>LABORATORY GROWTH</a:t>
            </a:r>
          </a:p>
          <a:p>
            <a:pPr lvl="1"/>
            <a:r>
              <a:rPr lang="en-US" altLang="en-US" smtClean="0">
                <a:solidFill>
                  <a:srgbClr val="002060"/>
                </a:solidFill>
                <a:cs typeface="Times New Roman" panose="02020603050405020304" pitchFamily="18" charset="0"/>
              </a:rPr>
              <a:t>Trophozoites are facultative anaerobes that require complex media for growth. </a:t>
            </a:r>
          </a:p>
          <a:p>
            <a:pPr lvl="1"/>
            <a:r>
              <a:rPr lang="en-US" altLang="en-US" smtClean="0">
                <a:solidFill>
                  <a:srgbClr val="002060"/>
                </a:solidFill>
                <a:cs typeface="Times New Roman" panose="02020603050405020304" pitchFamily="18" charset="0"/>
              </a:rPr>
              <a:t>Most require the addition of live bacteria for successful isolation. </a:t>
            </a:r>
          </a:p>
          <a:p>
            <a:pPr lvl="1"/>
            <a:r>
              <a:rPr lang="en-US" altLang="en-US" smtClean="0">
                <a:solidFill>
                  <a:srgbClr val="002060"/>
                </a:solidFill>
                <a:cs typeface="Times New Roman" panose="02020603050405020304" pitchFamily="18" charset="0"/>
              </a:rPr>
              <a:t>Sterile culture techniques (axenic) have been developed, however, and </a:t>
            </a:r>
          </a:p>
          <a:p>
            <a:pPr lvl="1"/>
            <a:r>
              <a:rPr lang="en-US" altLang="en-US" smtClean="0">
                <a:solidFill>
                  <a:srgbClr val="002060"/>
                </a:solidFill>
                <a:cs typeface="Times New Roman" panose="02020603050405020304" pitchFamily="18" charset="0"/>
              </a:rPr>
              <a:t>are essential for the preparation of the purified antigens required for serologic testing, zymodeme typing, and characterization of virulence factors. </a:t>
            </a:r>
          </a:p>
          <a:p>
            <a:pPr lvl="1"/>
            <a:r>
              <a:rPr lang="en-US" altLang="en-US" smtClean="0">
                <a:solidFill>
                  <a:srgbClr val="002060"/>
                </a:solidFill>
                <a:cs typeface="Times New Roman" panose="02020603050405020304" pitchFamily="18" charset="0"/>
              </a:rPr>
              <a:t>Such techniques are generally available only in research laboratories.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609600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0099"/>
            </a:solidFill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Cultivation of Amoeba</a:t>
            </a:r>
          </a:p>
        </p:txBody>
      </p:sp>
    </p:spTree>
    <p:extLst>
      <p:ext uri="{BB962C8B-B14F-4D97-AF65-F5344CB8AC3E}">
        <p14:creationId xmlns:p14="http://schemas.microsoft.com/office/powerpoint/2010/main" val="426900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r>
              <a:rPr lang="en-US" altLang="en-US" sz="2800" smtClean="0"/>
              <a:t>Cultivation increases the possibilities of finding an organism by permitting the amebae to multiply. </a:t>
            </a:r>
          </a:p>
          <a:p>
            <a:r>
              <a:rPr lang="en-US" altLang="en-US" sz="2400" smtClean="0">
                <a:solidFill>
                  <a:srgbClr val="006600"/>
                </a:solidFill>
              </a:rPr>
              <a:t>Cultures are primarily research tools rather than diagnostic tools.</a:t>
            </a:r>
          </a:p>
          <a:p>
            <a:pPr lvl="1"/>
            <a:r>
              <a:rPr lang="en-US" altLang="en-US" sz="2400" smtClean="0"/>
              <a:t>Culture method is not currently available and not readily usable for routine diagnosis </a:t>
            </a:r>
          </a:p>
          <a:p>
            <a:pPr lvl="1"/>
            <a:r>
              <a:rPr lang="en-US" altLang="en-US" sz="2400" smtClean="0"/>
              <a:t>It  requires a week to complete and are negative in many microscopy-positive samples, </a:t>
            </a:r>
          </a:p>
          <a:p>
            <a:pPr lvl="1"/>
            <a:r>
              <a:rPr lang="en-US" altLang="en-US" sz="2400" smtClean="0"/>
              <a:t>in some cases due to delays in sample processing or due to the institution of antiamebic therapy prior to stool collection</a:t>
            </a:r>
          </a:p>
        </p:txBody>
      </p:sp>
      <p:sp>
        <p:nvSpPr>
          <p:cNvPr id="4720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0099"/>
            </a:solidFill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/>
              <a:t>Cultivation of Amoeba</a:t>
            </a:r>
          </a:p>
        </p:txBody>
      </p:sp>
    </p:spTree>
    <p:extLst>
      <p:ext uri="{BB962C8B-B14F-4D97-AF65-F5344CB8AC3E}">
        <p14:creationId xmlns:p14="http://schemas.microsoft.com/office/powerpoint/2010/main" val="165501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8" grpId="0" animBg="1" autoUpdateAnimBg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Text Box 2"/>
          <p:cNvSpPr txBox="1">
            <a:spLocks noChangeArrowheads="1"/>
          </p:cNvSpPr>
          <p:nvPr/>
        </p:nvSpPr>
        <p:spPr bwMode="auto">
          <a:xfrm>
            <a:off x="152400" y="4038600"/>
            <a:ext cx="828357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Verdana" panose="020B0604030504040204" pitchFamily="34" charset="0"/>
              </a:rPr>
              <a:t>Isoenzyme analysis</a:t>
            </a: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of cultured </a:t>
            </a:r>
            <a:r>
              <a:rPr lang="en-US" altLang="en-US" sz="1800" b="1" i="1">
                <a:solidFill>
                  <a:srgbClr val="000000"/>
                </a:solidFill>
                <a:latin typeface="Verdana" panose="020B0604030504040204" pitchFamily="34" charset="0"/>
              </a:rPr>
              <a:t>Amebae</a:t>
            </a: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 enables the differentiation of </a:t>
            </a:r>
            <a:r>
              <a:rPr lang="en-US" altLang="en-US" sz="1800" b="1" i="1">
                <a:solidFill>
                  <a:srgbClr val="000000"/>
                </a:solidFill>
                <a:latin typeface="Verdana" panose="020B0604030504040204" pitchFamily="34" charset="0"/>
              </a:rPr>
              <a:t>E. histolytica</a:t>
            </a:r>
            <a:r>
              <a:rPr lang="en-US" altLang="en-US" sz="1800" b="1">
                <a:solidFill>
                  <a:srgbClr val="000000"/>
                </a:solidFill>
                <a:latin typeface="Verdana" panose="020B0604030504040204" pitchFamily="34" charset="0"/>
              </a:rPr>
              <a:t> from </a:t>
            </a:r>
            <a:r>
              <a:rPr lang="en-US" altLang="en-US" sz="1800" b="1" i="1">
                <a:solidFill>
                  <a:srgbClr val="000000"/>
                </a:solidFill>
                <a:latin typeface="Verdana" panose="020B0604030504040204" pitchFamily="34" charset="0"/>
              </a:rPr>
              <a:t>E. dispar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228600" y="1508125"/>
            <a:ext cx="7848600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Xenic</a:t>
            </a: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which</a:t>
            </a:r>
            <a:r>
              <a:rPr lang="en-US" altLang="en-US" sz="2000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parasite is grown in the presence of an undefined flora. </a:t>
            </a:r>
            <a:r>
              <a:rPr lang="en-US" altLang="en-US" sz="20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fragilis</a:t>
            </a: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  <a:r>
              <a:rPr lang="en-US" altLang="en-US" sz="20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coli, E. histolytica and B. hominis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9908" name="Text Box 4"/>
          <p:cNvSpPr txBox="1">
            <a:spLocks noChangeArrowheads="1"/>
          </p:cNvSpPr>
          <p:nvPr/>
        </p:nvSpPr>
        <p:spPr bwMode="auto">
          <a:xfrm>
            <a:off x="228600" y="2362200"/>
            <a:ext cx="86868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Monoxenic</a:t>
            </a: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 which the parasite is grown in the presence of</a:t>
            </a:r>
            <a:r>
              <a:rPr lang="en-US" altLang="en-US" sz="2000" baseline="300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 single additional species </a:t>
            </a:r>
            <a:r>
              <a:rPr lang="en-US" altLang="en-US" sz="2000" i="1">
                <a:solidFill>
                  <a:srgbClr val="0000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E. histolytica and B. coli</a:t>
            </a:r>
            <a:r>
              <a:rPr lang="en-US" altLang="en-US" sz="2000" i="1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9909" name="Text Box 5"/>
          <p:cNvSpPr txBox="1">
            <a:spLocks noChangeArrowheads="1"/>
          </p:cNvSpPr>
          <p:nvPr/>
        </p:nvSpPr>
        <p:spPr bwMode="auto">
          <a:xfrm>
            <a:off x="228600" y="31242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Axenic</a:t>
            </a:r>
            <a:r>
              <a:rPr lang="en-US" sz="20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in which the parasite</a:t>
            </a:r>
            <a:r>
              <a:rPr 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is grown in the absence of any other metabolizing cells.</a:t>
            </a:r>
            <a:r>
              <a:rPr lang="en-US" sz="20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dirty="0">
                <a:solidFill>
                  <a:srgbClr val="0000FF"/>
                </a:solidFill>
                <a:cs typeface="Times New Roman" pitchFamily="18" charset="0"/>
              </a:rPr>
              <a:t>G. </a:t>
            </a:r>
            <a:r>
              <a:rPr lang="en-US" sz="2000" b="1" i="1" dirty="0" err="1">
                <a:solidFill>
                  <a:srgbClr val="0000FF"/>
                </a:solidFill>
                <a:cs typeface="Times New Roman" pitchFamily="18" charset="0"/>
              </a:rPr>
              <a:t>intestinalis</a:t>
            </a:r>
            <a:r>
              <a:rPr lang="en-US" sz="2000" b="1" i="1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  <a:cs typeface="Times New Roman" pitchFamily="18" charset="0"/>
              </a:rPr>
              <a:t>E.histolytica</a:t>
            </a:r>
            <a:r>
              <a:rPr lang="en-US" sz="2000" b="1" i="1" dirty="0">
                <a:solidFill>
                  <a:srgbClr val="0000FF"/>
                </a:solidFill>
                <a:cs typeface="Times New Roman" pitchFamily="18" charset="0"/>
              </a:rPr>
              <a:t> and </a:t>
            </a:r>
            <a:r>
              <a:rPr lang="en-US" sz="2000" b="1" i="1" dirty="0" err="1">
                <a:solidFill>
                  <a:srgbClr val="0000FF"/>
                </a:solidFill>
                <a:cs typeface="Times New Roman" pitchFamily="18" charset="0"/>
              </a:rPr>
              <a:t>B.hominis</a:t>
            </a:r>
            <a:endParaRPr lang="en-US" sz="20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79910" name="Rectangle 6"/>
          <p:cNvSpPr>
            <a:spLocks noChangeArrowheads="1"/>
          </p:cNvSpPr>
          <p:nvPr/>
        </p:nvSpPr>
        <p:spPr bwMode="auto">
          <a:xfrm>
            <a:off x="838200" y="457200"/>
            <a:ext cx="73914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00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cs typeface="Times New Roman" pitchFamily="18" charset="0"/>
              </a:rPr>
              <a:t>Cultivation of Amoeba</a:t>
            </a:r>
          </a:p>
        </p:txBody>
      </p:sp>
    </p:spTree>
    <p:extLst>
      <p:ext uri="{BB962C8B-B14F-4D97-AF65-F5344CB8AC3E}">
        <p14:creationId xmlns:p14="http://schemas.microsoft.com/office/powerpoint/2010/main" val="38750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7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79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79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6" grpId="0" autoUpdateAnimBg="0"/>
      <p:bldP spid="379907" grpId="0" autoUpdateAnimBg="0"/>
      <p:bldP spid="379908" grpId="0" autoUpdateAnimBg="0"/>
      <p:bldP spid="379909" grpId="0" autoUpdateAnimBg="0"/>
      <p:bldP spid="379910" grpId="0" animBg="1" autoUpdateAnimBg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HISTOLYTICA_PH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1" name="Text Box 3"/>
          <p:cNvSpPr txBox="1">
            <a:spLocks noChangeArrowheads="1"/>
          </p:cNvSpPr>
          <p:nvPr/>
        </p:nvSpPr>
        <p:spPr bwMode="auto">
          <a:xfrm>
            <a:off x="990600" y="685800"/>
            <a:ext cx="73152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cs typeface="Courier New" pitchFamily="49" charset="0"/>
              </a:rPr>
              <a:t>ENTAMOEBA HISTOLYTICA </a:t>
            </a:r>
            <a:endParaRPr lang="en-US" sz="3200" dirty="0">
              <a:solidFill>
                <a:srgbClr val="FFFFFF"/>
              </a:solidFill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cs typeface="Courier New" pitchFamily="49" charset="0"/>
              </a:rPr>
              <a:t>And other intestinal amoebae</a:t>
            </a:r>
            <a:endParaRPr lang="en-US" sz="320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dirty="0">
              <a:solidFill>
                <a:srgbClr val="993366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Pseudopod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Literally= false foot.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temporary cytoplasmic processes formed at the surface of the trophozoite</a:t>
            </a:r>
          </a:p>
          <a:p>
            <a:pPr eaLnBrk="1" hangingPunct="1"/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Ectoplasm</a:t>
            </a:r>
          </a:p>
          <a:p>
            <a:pPr lvl="1" eaLnBrk="1" hangingPunct="1"/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external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hyaline portion of the cytoplasm which is generally visible in a 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moving</a:t>
            </a:r>
            <a:r>
              <a:rPr lang="en-US" altLang="en-US" sz="240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trophozoite</a:t>
            </a:r>
          </a:p>
          <a:p>
            <a:pPr eaLnBrk="1" hangingPunct="1"/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Endoplasm</a:t>
            </a: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Is the </a:t>
            </a: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internal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granular portion of the cytoplasm which contains various food inclusions.</a:t>
            </a:r>
          </a:p>
          <a:p>
            <a:pPr eaLnBrk="1" hangingPunct="1"/>
            <a:endParaRPr lang="en-US" altLang="en-US" sz="240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04800" y="457200"/>
            <a:ext cx="845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</a:rPr>
              <a:t> IMPORTANT TERMS USED IN RELATION TO AMOEBAE</a:t>
            </a:r>
          </a:p>
        </p:txBody>
      </p:sp>
    </p:spTree>
    <p:extLst>
      <p:ext uri="{BB962C8B-B14F-4D97-AF65-F5344CB8AC3E}">
        <p14:creationId xmlns:p14="http://schemas.microsoft.com/office/powerpoint/2010/main" val="50566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Molecular technique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smtClean="0"/>
              <a:t>Polymerase Chain Reaction (PCR) can be used to amplify specific strands of </a:t>
            </a:r>
            <a:r>
              <a:rPr lang="en-US" altLang="en-US" sz="2800" i="1" smtClean="0"/>
              <a:t>E. histolytica </a:t>
            </a:r>
            <a:r>
              <a:rPr lang="en-US" altLang="en-US" sz="2800" smtClean="0"/>
              <a:t>DNA or RNA, so that it can be more easily observed in dilute samples (especially environmental samples.)</a:t>
            </a:r>
          </a:p>
          <a:p>
            <a:r>
              <a:rPr lang="en-US" altLang="en-US" sz="2800" smtClean="0">
                <a:solidFill>
                  <a:srgbClr val="FF0000"/>
                </a:solidFill>
              </a:rPr>
              <a:t>PCR</a:t>
            </a:r>
            <a:r>
              <a:rPr lang="en-US" altLang="en-US" sz="2800" smtClean="0"/>
              <a:t> methods offer sensitivity and specificity</a:t>
            </a:r>
          </a:p>
          <a:p>
            <a:r>
              <a:rPr lang="en-US" altLang="en-US" sz="2800" smtClean="0"/>
              <a:t>It may be not well suited for use in developing countries where amoebiais is endemic as it is time-consuming, cumbersome, and expensive</a:t>
            </a:r>
          </a:p>
        </p:txBody>
      </p:sp>
    </p:spTree>
    <p:extLst>
      <p:ext uri="{BB962C8B-B14F-4D97-AF65-F5344CB8AC3E}">
        <p14:creationId xmlns:p14="http://schemas.microsoft.com/office/powerpoint/2010/main" val="412537770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Moreover. 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 smtClean="0"/>
              <a:t>E.histolytica </a:t>
            </a:r>
            <a:r>
              <a:rPr lang="en-US" altLang="en-US" sz="2400" smtClean="0"/>
              <a:t>trophozoites can be isolated from tissue biopsies or ulcer scrapings. 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Barium enemas can be used to view abscesses, ulcers, and amoebomas in the colon, and </a:t>
            </a:r>
            <a:r>
              <a:rPr lang="en-US" altLang="en-US" sz="2400" b="1" smtClean="0"/>
              <a:t>ultrasound</a:t>
            </a:r>
            <a:r>
              <a:rPr lang="en-US" altLang="en-US" sz="2400" smtClean="0"/>
              <a:t>, </a:t>
            </a:r>
            <a:r>
              <a:rPr lang="en-US" altLang="en-US" sz="2400" b="1" smtClean="0"/>
              <a:t>CT </a:t>
            </a:r>
            <a:r>
              <a:rPr lang="en-US" altLang="en-US" sz="2400" smtClean="0"/>
              <a:t>and </a:t>
            </a:r>
            <a:r>
              <a:rPr lang="en-US" altLang="en-US" sz="2400" b="1" smtClean="0"/>
              <a:t>MRI </a:t>
            </a:r>
            <a:r>
              <a:rPr lang="en-US" altLang="en-US" sz="2400" smtClean="0"/>
              <a:t>scans of the abdomen can help identify liver abcesses. </a:t>
            </a:r>
          </a:p>
        </p:txBody>
      </p:sp>
    </p:spTree>
    <p:extLst>
      <p:ext uri="{BB962C8B-B14F-4D97-AF65-F5344CB8AC3E}">
        <p14:creationId xmlns:p14="http://schemas.microsoft.com/office/powerpoint/2010/main" val="234996371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5154" name="Object 2"/>
          <p:cNvGraphicFramePr>
            <a:graphicFrameLocks noChangeAspect="1"/>
          </p:cNvGraphicFramePr>
          <p:nvPr/>
        </p:nvGraphicFramePr>
        <p:xfrm>
          <a:off x="4051300" y="776288"/>
          <a:ext cx="4849813" cy="555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4459029" imgH="5084469" progId="Word.Document.8">
                  <p:embed/>
                </p:oleObj>
              </mc:Choice>
              <mc:Fallback>
                <p:oleObj name="Document" r:id="rId3" imgW="4459029" imgH="508446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776288"/>
                        <a:ext cx="4849813" cy="555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5155" name="Picture 3" descr="ctsc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6353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6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1"/>
          <p:cNvSpPr>
            <a:spLocks noChangeArrowheads="1"/>
          </p:cNvSpPr>
          <p:nvPr/>
        </p:nvSpPr>
        <p:spPr bwMode="auto">
          <a:xfrm>
            <a:off x="381000" y="457200"/>
            <a:ext cx="85344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F0"/>
                </a:solidFill>
                <a:latin typeface="Verdana" panose="020B0604030504040204" pitchFamily="34" charset="0"/>
              </a:rPr>
              <a:t>Sigmoidoscopic examinations</a:t>
            </a:r>
            <a:r>
              <a:rPr lang="en-US" altLang="en-US" sz="280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 When amebiasis is suspected and stool samples are negative, material for examination may be collected by sigmoidoscopy.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The procedure should be performed after a normal bowel movement or two to three hours after administration of a cathartic.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The specimen is collected with a pipette rather than with a swab by aspirating material from any visible lesion and from the mucosa.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Examination of sigmoidoscopic material should be done immediately, but fixation can be  done with polyvinyl alcohol (PVA) after the wet preparation.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0004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1"/>
          <p:cNvSpPr>
            <a:spLocks noChangeArrowheads="1"/>
          </p:cNvSpPr>
          <p:nvPr/>
        </p:nvSpPr>
        <p:spPr bwMode="auto">
          <a:xfrm>
            <a:off x="838200" y="762000"/>
            <a:ext cx="7696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Verdana" panose="020B0604030504040204" pitchFamily="34" charset="0"/>
              </a:rPr>
              <a:t>Liver abscesses.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Exudates aspirated from the liver may contain  trophozoites of Entamoeba histolytica.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The first portion of the specimen does not usually yield organisms, but the second (reddish) portion does.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Aspirates should be examined microscopically with wet preparations as well as with permanent stains.</a:t>
            </a:r>
          </a:p>
        </p:txBody>
      </p:sp>
    </p:spTree>
    <p:extLst>
      <p:ext uri="{BB962C8B-B14F-4D97-AF65-F5344CB8AC3E}">
        <p14:creationId xmlns:p14="http://schemas.microsoft.com/office/powerpoint/2010/main" val="200518037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2057400" y="381000"/>
            <a:ext cx="49688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6600"/>
                </a:solidFill>
                <a:latin typeface="Verdana" panose="020B0604030504040204" pitchFamily="34" charset="0"/>
              </a:rPr>
              <a:t>Non pathogenic Amebae in Human Intestines</a:t>
            </a:r>
          </a:p>
        </p:txBody>
      </p:sp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2590800" y="1752600"/>
            <a:ext cx="392271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00"/>
                </a:solidFill>
                <a:latin typeface="Arial" panose="020B0604020202020204" pitchFamily="34" charset="0"/>
              </a:rPr>
              <a:t>Entamoeba coli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00"/>
                </a:solidFill>
                <a:latin typeface="Arial" panose="020B0604020202020204" pitchFamily="34" charset="0"/>
              </a:rPr>
              <a:t>Entamoeba hartmanni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00"/>
                </a:solidFill>
                <a:latin typeface="Arial" panose="020B0604020202020204" pitchFamily="34" charset="0"/>
              </a:rPr>
              <a:t>Endolimax nana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00"/>
                </a:solidFill>
                <a:latin typeface="Arial" panose="020B0604020202020204" pitchFamily="34" charset="0"/>
              </a:rPr>
              <a:t>Iodamoeba bütschlii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Text Box 2"/>
          <p:cNvSpPr txBox="1">
            <a:spLocks noChangeArrowheads="1"/>
          </p:cNvSpPr>
          <p:nvPr/>
        </p:nvSpPr>
        <p:spPr bwMode="auto">
          <a:xfrm>
            <a:off x="1819275" y="152400"/>
            <a:ext cx="5419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1" u="sng">
                <a:solidFill>
                  <a:srgbClr val="006600"/>
                </a:solidFill>
                <a:latin typeface="Verdana" panose="020B0604030504040204" pitchFamily="34" charset="0"/>
              </a:rPr>
              <a:t>Entamoeba hartmanni</a:t>
            </a:r>
            <a:endParaRPr lang="en-US" altLang="en-US" sz="44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309251" name="Text Box 3"/>
          <p:cNvSpPr txBox="1">
            <a:spLocks noChangeArrowheads="1"/>
          </p:cNvSpPr>
          <p:nvPr/>
        </p:nvSpPr>
        <p:spPr bwMode="auto">
          <a:xfrm>
            <a:off x="4724400" y="1143000"/>
            <a:ext cx="39624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cysts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6-8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4 nuclei (mature)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blunt chromatoid bodies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CB persist in mature cysts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trophozoites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8-10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nuclear structure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peripheral chromatin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small karyosome</a:t>
            </a:r>
          </a:p>
        </p:txBody>
      </p:sp>
      <p:sp>
        <p:nvSpPr>
          <p:cNvPr id="309252" name="Text Box 4"/>
          <p:cNvSpPr txBox="1">
            <a:spLocks noChangeArrowheads="1"/>
          </p:cNvSpPr>
          <p:nvPr/>
        </p:nvSpPr>
        <p:spPr bwMode="auto">
          <a:xfrm>
            <a:off x="381000" y="4495800"/>
            <a:ext cx="3957638" cy="1577975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&lt; 10 </a:t>
            </a:r>
            <a:r>
              <a:rPr lang="en-US" altLang="en-US" sz="1800" b="1">
                <a:solidFill>
                  <a:srgbClr val="000066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m = </a:t>
            </a:r>
            <a:r>
              <a:rPr lang="en-US" altLang="en-US" sz="1800" b="1" i="1">
                <a:solidFill>
                  <a:srgbClr val="000066"/>
                </a:solidFill>
                <a:latin typeface="Verdana" panose="020B0604030504040204" pitchFamily="34" charset="0"/>
              </a:rPr>
              <a:t>E. hartmanni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&gt; 10 </a:t>
            </a:r>
            <a:r>
              <a:rPr lang="en-US" altLang="en-US" sz="1800" b="1">
                <a:solidFill>
                  <a:srgbClr val="000066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m = </a:t>
            </a:r>
            <a:r>
              <a:rPr lang="en-US" altLang="en-US" sz="1800" b="1" i="1">
                <a:solidFill>
                  <a:srgbClr val="000066"/>
                </a:solidFill>
                <a:latin typeface="Verdana" panose="020B0604030504040204" pitchFamily="34" charset="0"/>
              </a:rPr>
              <a:t>E. histolytica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‘small race’ of </a:t>
            </a:r>
            <a:r>
              <a:rPr lang="en-US" altLang="en-US" sz="1800" b="1" i="1">
                <a:solidFill>
                  <a:srgbClr val="000066"/>
                </a:solidFill>
                <a:latin typeface="Verdana" panose="020B0604030504040204" pitchFamily="34" charset="0"/>
              </a:rPr>
              <a:t>E. histolytica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designated species in 1957</a:t>
            </a:r>
          </a:p>
        </p:txBody>
      </p:sp>
      <p:pic>
        <p:nvPicPr>
          <p:cNvPr id="309253" name="Picture 5" descr="006"/>
          <p:cNvPicPr>
            <a:picLocks noChangeAspect="1" noChangeArrowheads="1"/>
          </p:cNvPicPr>
          <p:nvPr/>
        </p:nvPicPr>
        <p:blipFill>
          <a:blip r:embed="rId2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219200"/>
            <a:ext cx="2146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4" name="Picture 6" descr="005"/>
          <p:cNvPicPr>
            <a:picLocks noChangeAspect="1" noChangeArrowheads="1"/>
          </p:cNvPicPr>
          <p:nvPr/>
        </p:nvPicPr>
        <p:blipFill>
          <a:blip r:embed="rId3"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19200"/>
            <a:ext cx="216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1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/>
          <p:cNvSpPr txBox="1">
            <a:spLocks noChangeArrowheads="1"/>
          </p:cNvSpPr>
          <p:nvPr/>
        </p:nvSpPr>
        <p:spPr bwMode="auto">
          <a:xfrm>
            <a:off x="4343400" y="76200"/>
            <a:ext cx="3802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1" u="sng">
                <a:solidFill>
                  <a:srgbClr val="006600"/>
                </a:solidFill>
                <a:latin typeface="Verdana" panose="020B0604030504040204" pitchFamily="34" charset="0"/>
              </a:rPr>
              <a:t>Entamoeba coli</a:t>
            </a:r>
            <a:endParaRPr lang="en-US" altLang="en-US" sz="44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4191000" y="914400"/>
            <a:ext cx="44958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trophozoites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20-25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broad blunt pseudopodia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nuclear structure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peripheral chromatin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small karyosome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irregular peripheral chromatin?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eccentric karyosome?</a:t>
            </a:r>
          </a:p>
        </p:txBody>
      </p:sp>
      <p:pic>
        <p:nvPicPr>
          <p:cNvPr id="310276" name="Picture 4" descr="009"/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825"/>
            <a:ext cx="37338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7" name="Picture 5" descr="Ec_troph1"/>
          <p:cNvPicPr>
            <a:picLocks noChangeAspect="1" noChangeArrowheads="1"/>
          </p:cNvPicPr>
          <p:nvPr/>
        </p:nvPicPr>
        <p:blipFill>
          <a:blip r:embed="rId3">
            <a:lum bright="-6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7338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4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 Box 2"/>
          <p:cNvSpPr txBox="1">
            <a:spLocks noChangeArrowheads="1"/>
          </p:cNvSpPr>
          <p:nvPr/>
        </p:nvSpPr>
        <p:spPr bwMode="auto">
          <a:xfrm>
            <a:off x="4343400" y="328613"/>
            <a:ext cx="3802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1" u="sng">
                <a:solidFill>
                  <a:srgbClr val="006600"/>
                </a:solidFill>
                <a:latin typeface="Verdana" panose="020B0604030504040204" pitchFamily="34" charset="0"/>
              </a:rPr>
              <a:t>Entamoeba coli</a:t>
            </a:r>
            <a:endParaRPr lang="en-US" altLang="en-US" sz="44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4191000" y="1295400"/>
            <a:ext cx="44958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cysts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15-25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8 nuclei (mature)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pointed chromatoid bodies (less prominent)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11300" name="Picture 4" descr="007a"/>
          <p:cNvPicPr>
            <a:picLocks noChangeAspect="1" noChangeArrowheads="1"/>
          </p:cNvPicPr>
          <p:nvPr/>
        </p:nvPicPr>
        <p:blipFill>
          <a:blip r:embed="rId2">
            <a:lum bright="-24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9713"/>
            <a:ext cx="29718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1" name="Picture 5" descr="007b"/>
          <p:cNvPicPr>
            <a:picLocks noChangeAspect="1" noChangeArrowheads="1"/>
          </p:cNvPicPr>
          <p:nvPr/>
        </p:nvPicPr>
        <p:blipFill>
          <a:blip r:embed="rId3"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006725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8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02050" y="0"/>
            <a:ext cx="3505200" cy="1828800"/>
          </a:xfrm>
        </p:spPr>
        <p:txBody>
          <a:bodyPr/>
          <a:lstStyle/>
          <a:p>
            <a:r>
              <a:rPr lang="en-US" altLang="en-US" i="1" smtClean="0">
                <a:latin typeface="Arial" panose="020B0604020202020204" pitchFamily="34" charset="0"/>
              </a:rPr>
              <a:t>Entamoeba coli</a:t>
            </a:r>
            <a:r>
              <a:rPr lang="en-US" altLang="en-US" smtClean="0">
                <a:latin typeface="Arial" panose="020B0604020202020204" pitchFamily="34" charset="0"/>
              </a:rPr>
              <a:t> - Cyst</a:t>
            </a:r>
            <a:endParaRPr lang="en-US" altLang="en-US" smtClean="0"/>
          </a:p>
        </p:txBody>
      </p:sp>
      <p:sp>
        <p:nvSpPr>
          <p:cNvPr id="31232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0" y="1647825"/>
            <a:ext cx="4616450" cy="1933575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Usually more than 4, up to 8 nuclei.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Chromatin bars (C) have splinter-like ends (below)</a:t>
            </a:r>
          </a:p>
          <a:p>
            <a:endParaRPr lang="en-US" altLang="en-US" sz="2800" smtClean="0">
              <a:latin typeface="Arial" panose="020B0604020202020204" pitchFamily="34" charset="0"/>
            </a:endParaRPr>
          </a:p>
        </p:txBody>
      </p:sp>
      <p:pic>
        <p:nvPicPr>
          <p:cNvPr id="312324" name="Picture 5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8000" r="7834" b="8000"/>
          <a:stretch>
            <a:fillRect/>
          </a:stretch>
        </p:blipFill>
        <p:spPr>
          <a:xfrm>
            <a:off x="0" y="0"/>
            <a:ext cx="3503613" cy="3581400"/>
          </a:xfrm>
          <a:noFill/>
        </p:spPr>
      </p:pic>
      <p:pic>
        <p:nvPicPr>
          <p:cNvPr id="312325" name="Picture 6" descr="dup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0001" r="10001" b="13333"/>
          <a:stretch>
            <a:fillRect/>
          </a:stretch>
        </p:blipFill>
        <p:spPr bwMode="auto">
          <a:xfrm>
            <a:off x="0" y="35814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6" name="Picture 7" descr="d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4790" r="13335" b="16667"/>
          <a:stretch>
            <a:fillRect/>
          </a:stretch>
        </p:blipFill>
        <p:spPr bwMode="auto">
          <a:xfrm>
            <a:off x="4114800" y="3605213"/>
            <a:ext cx="35814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7" name="Text Box 8"/>
          <p:cNvSpPr txBox="1">
            <a:spLocks noChangeArrowheads="1"/>
          </p:cNvSpPr>
          <p:nvPr/>
        </p:nvSpPr>
        <p:spPr bwMode="auto">
          <a:xfrm>
            <a:off x="6994525" y="3570288"/>
            <a:ext cx="441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3333CC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12328" name="Line 9"/>
          <p:cNvSpPr>
            <a:spLocks noChangeShapeType="1"/>
          </p:cNvSpPr>
          <p:nvPr/>
        </p:nvSpPr>
        <p:spPr bwMode="auto">
          <a:xfrm flipH="1">
            <a:off x="6019800" y="3962400"/>
            <a:ext cx="1066800" cy="6096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8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762000"/>
            <a:ext cx="7772400" cy="53340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Chromatoid body</a:t>
            </a: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Is the RNA-protein complex which stains deeply with basic dyes but not with iodine. </a:t>
            </a: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It is found in the </a:t>
            </a: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genus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Entamoeba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Glycogen vacuole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Is a glycogen reserve which stains deeply with iodine and is found mainly in the cysts.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Food Vacuole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A membrane bound vesicle in the cytoplasm formed around an ingested food particle.</a:t>
            </a:r>
          </a:p>
        </p:txBody>
      </p:sp>
    </p:spTree>
    <p:extLst>
      <p:ext uri="{BB962C8B-B14F-4D97-AF65-F5344CB8AC3E}">
        <p14:creationId xmlns:p14="http://schemas.microsoft.com/office/powerpoint/2010/main" val="8719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13347" name="Picture 4" descr="fig 5 vol 1.gif (99277 bytes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8350" y="0"/>
            <a:ext cx="6483350" cy="6629400"/>
          </a:xfrm>
          <a:noFill/>
        </p:spPr>
      </p:pic>
    </p:spTree>
    <p:extLst>
      <p:ext uri="{BB962C8B-B14F-4D97-AF65-F5344CB8AC3E}">
        <p14:creationId xmlns:p14="http://schemas.microsoft.com/office/powerpoint/2010/main" val="2617430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5216525" y="76200"/>
            <a:ext cx="3698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i="1" u="sng">
                <a:solidFill>
                  <a:srgbClr val="006600"/>
                </a:solidFill>
                <a:latin typeface="Verdana" panose="020B0604030504040204" pitchFamily="34" charset="0"/>
              </a:rPr>
              <a:t>Endolimax nana</a:t>
            </a:r>
            <a:endParaRPr lang="en-US" altLang="en-US" sz="40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5334000" y="914400"/>
            <a:ext cx="34290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cysts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6-8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4 nuclei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trophozoites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8-10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nuclear structure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no peripheral chromatin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large karyosome</a:t>
            </a:r>
          </a:p>
        </p:txBody>
      </p:sp>
      <p:pic>
        <p:nvPicPr>
          <p:cNvPr id="314372" name="Picture 4" descr="014"/>
          <p:cNvPicPr>
            <a:picLocks noChangeAspect="1" noChangeArrowheads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80975"/>
            <a:ext cx="2308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3" name="Picture 5" descr="013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4463"/>
            <a:ext cx="46482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4" name="Picture 6" descr="Enana_troph"/>
          <p:cNvPicPr>
            <a:picLocks noChangeAspect="1" noChangeArrowheads="1"/>
          </p:cNvPicPr>
          <p:nvPr/>
        </p:nvPicPr>
        <p:blipFill>
          <a:blip r:embed="rId4">
            <a:lum bright="-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180975"/>
            <a:ext cx="24384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5" name="Picture 7" descr="Enana_cyst"/>
          <p:cNvPicPr>
            <a:picLocks noChangeAspect="1" noChangeArrowheads="1"/>
          </p:cNvPicPr>
          <p:nvPr/>
        </p:nvPicPr>
        <p:blipFill>
          <a:blip r:embed="rId5">
            <a:lum bright="-6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22813"/>
            <a:ext cx="19812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609600"/>
            <a:ext cx="4876800" cy="1600200"/>
          </a:xfrm>
        </p:spPr>
        <p:txBody>
          <a:bodyPr/>
          <a:lstStyle/>
          <a:p>
            <a:r>
              <a:rPr lang="en-US" altLang="en-US" i="1" smtClean="0">
                <a:latin typeface="Arial" panose="020B0604020202020204" pitchFamily="34" charset="0"/>
              </a:rPr>
              <a:t>Endolimax nana</a:t>
            </a:r>
            <a:r>
              <a:rPr lang="en-US" altLang="en-US" smtClean="0">
                <a:latin typeface="Arial" panose="020B0604020202020204" pitchFamily="34" charset="0"/>
              </a:rPr>
              <a:t> - troph</a:t>
            </a:r>
          </a:p>
        </p:txBody>
      </p:sp>
      <p:sp>
        <p:nvSpPr>
          <p:cNvPr id="31539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24200" y="2057400"/>
            <a:ext cx="5715000" cy="1447800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Large endosome in the nucleus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Very small size</a:t>
            </a:r>
          </a:p>
        </p:txBody>
      </p:sp>
      <p:pic>
        <p:nvPicPr>
          <p:cNvPr id="315396" name="Picture 5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t="27998" r="24001" b="26001"/>
          <a:stretch>
            <a:fillRect/>
          </a:stretch>
        </p:blipFill>
        <p:spPr>
          <a:xfrm>
            <a:off x="0" y="609600"/>
            <a:ext cx="2971800" cy="2530475"/>
          </a:xfrm>
          <a:noFill/>
        </p:spPr>
      </p:pic>
      <p:pic>
        <p:nvPicPr>
          <p:cNvPr id="315397" name="Picture 6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0029" r="30000" b="23347"/>
          <a:stretch>
            <a:fillRect/>
          </a:stretch>
        </p:blipFill>
        <p:spPr bwMode="auto">
          <a:xfrm>
            <a:off x="0" y="3276600"/>
            <a:ext cx="3048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8" name="Picture 7" descr="d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t="27184" r="32162" b="24280"/>
          <a:stretch>
            <a:fillRect/>
          </a:stretch>
        </p:blipFill>
        <p:spPr bwMode="auto">
          <a:xfrm>
            <a:off x="3124200" y="3276600"/>
            <a:ext cx="29003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9" name="Picture 8" descr="d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9" t="29289" r="24193" b="24193"/>
          <a:stretch>
            <a:fillRect/>
          </a:stretch>
        </p:blipFill>
        <p:spPr bwMode="auto">
          <a:xfrm>
            <a:off x="6096000" y="32004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86200" y="228600"/>
            <a:ext cx="3276600" cy="2057400"/>
          </a:xfrm>
        </p:spPr>
        <p:txBody>
          <a:bodyPr/>
          <a:lstStyle/>
          <a:p>
            <a:r>
              <a:rPr lang="en-US" altLang="en-US" i="1" smtClean="0">
                <a:latin typeface="Arial" panose="020B0604020202020204" pitchFamily="34" charset="0"/>
              </a:rPr>
              <a:t>Endolimax nana</a:t>
            </a:r>
            <a:r>
              <a:rPr lang="en-US" altLang="en-US" smtClean="0">
                <a:latin typeface="Arial" panose="020B0604020202020204" pitchFamily="34" charset="0"/>
              </a:rPr>
              <a:t> - cyst</a:t>
            </a:r>
          </a:p>
        </p:txBody>
      </p:sp>
      <p:sp>
        <p:nvSpPr>
          <p:cNvPr id="31641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33800" y="1905000"/>
            <a:ext cx="4876800" cy="1828800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Very small size.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Up to four nuclei</a:t>
            </a:r>
          </a:p>
          <a:p>
            <a:pPr lvl="1"/>
            <a:r>
              <a:rPr lang="en-US" altLang="en-US" sz="2400" smtClean="0">
                <a:latin typeface="Arial" panose="020B0604020202020204" pitchFamily="34" charset="0"/>
              </a:rPr>
              <a:t>With very large endosome.</a:t>
            </a:r>
          </a:p>
        </p:txBody>
      </p:sp>
      <p:pic>
        <p:nvPicPr>
          <p:cNvPr id="316420" name="Picture 5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t="31999" r="30000" b="30000"/>
          <a:stretch>
            <a:fillRect/>
          </a:stretch>
        </p:blipFill>
        <p:spPr>
          <a:xfrm>
            <a:off x="381000" y="228600"/>
            <a:ext cx="3200400" cy="3200400"/>
          </a:xfrm>
          <a:noFill/>
        </p:spPr>
      </p:pic>
      <p:pic>
        <p:nvPicPr>
          <p:cNvPr id="316421" name="Picture 6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26666" r="26666" b="26666"/>
          <a:stretch>
            <a:fillRect/>
          </a:stretch>
        </p:blipFill>
        <p:spPr bwMode="auto">
          <a:xfrm>
            <a:off x="304800" y="36576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2" name="Picture 7" descr="d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23242" r="20277" b="20250"/>
          <a:stretch>
            <a:fillRect/>
          </a:stretch>
        </p:blipFill>
        <p:spPr bwMode="auto">
          <a:xfrm>
            <a:off x="3733800" y="3581400"/>
            <a:ext cx="32766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2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Text Box 2"/>
          <p:cNvSpPr txBox="1">
            <a:spLocks noChangeArrowheads="1"/>
          </p:cNvSpPr>
          <p:nvPr/>
        </p:nvSpPr>
        <p:spPr bwMode="auto">
          <a:xfrm>
            <a:off x="4343400" y="288925"/>
            <a:ext cx="480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u="sng">
                <a:solidFill>
                  <a:srgbClr val="006600"/>
                </a:solidFill>
                <a:latin typeface="Verdana" panose="020B0604030504040204" pitchFamily="34" charset="0"/>
              </a:rPr>
              <a:t>Iodamoeba bütschlii</a:t>
            </a:r>
            <a:endParaRPr lang="en-US" altLang="en-US" sz="40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5029200" y="1176338"/>
            <a:ext cx="37338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cysts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10-12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1 nucleus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glycogen vacuole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trophozoites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12-15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nuclear structure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no peripheral chromatin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large karyosome</a:t>
            </a:r>
          </a:p>
        </p:txBody>
      </p:sp>
      <p:pic>
        <p:nvPicPr>
          <p:cNvPr id="317444" name="Picture 4" descr="015"/>
          <p:cNvPicPr>
            <a:picLocks noChangeAspect="1" noChangeArrowheads="1"/>
          </p:cNvPicPr>
          <p:nvPr/>
        </p:nvPicPr>
        <p:blipFill>
          <a:blip r:embed="rId2">
            <a:lum bright="-24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304800"/>
            <a:ext cx="4495800" cy="1676400"/>
          </a:xfrm>
        </p:spPr>
        <p:txBody>
          <a:bodyPr/>
          <a:lstStyle/>
          <a:p>
            <a:r>
              <a:rPr lang="en-US" altLang="en-US" sz="4800" i="1" smtClean="0">
                <a:latin typeface="Arial" panose="020B0604020202020204" pitchFamily="34" charset="0"/>
              </a:rPr>
              <a:t>Iodamoeba butschlii - </a:t>
            </a:r>
            <a:r>
              <a:rPr lang="en-US" altLang="en-US" sz="4800" smtClean="0">
                <a:latin typeface="Arial" panose="020B0604020202020204" pitchFamily="34" charset="0"/>
              </a:rPr>
              <a:t>troph</a:t>
            </a:r>
          </a:p>
        </p:txBody>
      </p:sp>
      <p:sp>
        <p:nvSpPr>
          <p:cNvPr id="31846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38600" y="1905000"/>
            <a:ext cx="4648200" cy="2514600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Larger than </a:t>
            </a:r>
            <a:r>
              <a:rPr lang="en-US" altLang="en-US" sz="2800" i="1" smtClean="0">
                <a:latin typeface="Arial" panose="020B0604020202020204" pitchFamily="34" charset="0"/>
              </a:rPr>
              <a:t>E. nana</a:t>
            </a:r>
            <a:endParaRPr lang="en-US" altLang="en-US" sz="2800" smtClean="0">
              <a:latin typeface="Arial" panose="020B0604020202020204" pitchFamily="34" charset="0"/>
            </a:endParaRPr>
          </a:p>
          <a:p>
            <a:r>
              <a:rPr lang="en-US" altLang="en-US" sz="2800" smtClean="0">
                <a:latin typeface="Arial" panose="020B0604020202020204" pitchFamily="34" charset="0"/>
              </a:rPr>
              <a:t>Large endosome in nucleus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Many clear vacoules</a:t>
            </a:r>
          </a:p>
        </p:txBody>
      </p:sp>
      <p:pic>
        <p:nvPicPr>
          <p:cNvPr id="318468" name="Picture 7" descr="d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67175"/>
            <a:ext cx="35528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69" name="Picture 8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0"/>
          <a:stretch>
            <a:fillRect/>
          </a:stretch>
        </p:blipFill>
        <p:spPr bwMode="auto">
          <a:xfrm>
            <a:off x="4876800" y="3940175"/>
            <a:ext cx="35814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70" name="Picture 6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0"/>
            <a:ext cx="3697288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37391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86200" y="381000"/>
            <a:ext cx="4648200" cy="1371600"/>
          </a:xfrm>
        </p:spPr>
        <p:txBody>
          <a:bodyPr/>
          <a:lstStyle/>
          <a:p>
            <a:r>
              <a:rPr lang="en-US" altLang="en-US" sz="4800" i="1" smtClean="0">
                <a:latin typeface="Arial" panose="020B0604020202020204" pitchFamily="34" charset="0"/>
              </a:rPr>
              <a:t>Iodamoeba butschlii </a:t>
            </a:r>
            <a:r>
              <a:rPr lang="en-US" altLang="en-US" sz="4800" smtClean="0">
                <a:latin typeface="Arial" panose="020B0604020202020204" pitchFamily="34" charset="0"/>
              </a:rPr>
              <a:t>- cyst</a:t>
            </a:r>
          </a:p>
        </p:txBody>
      </p:sp>
      <p:sp>
        <p:nvSpPr>
          <p:cNvPr id="31949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05200" y="1981200"/>
            <a:ext cx="5257800" cy="2590800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Very similar to </a:t>
            </a:r>
            <a:r>
              <a:rPr lang="en-US" altLang="en-US" sz="2800" i="1" smtClean="0">
                <a:latin typeface="Arial" panose="020B0604020202020204" pitchFamily="34" charset="0"/>
              </a:rPr>
              <a:t>E. nana but larger</a:t>
            </a:r>
            <a:endParaRPr lang="en-US" altLang="en-US" sz="2800" smtClean="0">
              <a:latin typeface="Arial" panose="020B0604020202020204" pitchFamily="34" charset="0"/>
            </a:endParaRPr>
          </a:p>
          <a:p>
            <a:r>
              <a:rPr lang="en-US" altLang="en-US" sz="2800" smtClean="0">
                <a:latin typeface="Arial" panose="020B0604020202020204" pitchFamily="34" charset="0"/>
              </a:rPr>
              <a:t>Large endosome in single nucleus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Large, single, clear vacoule.</a:t>
            </a:r>
          </a:p>
          <a:p>
            <a:pPr>
              <a:buFontTx/>
              <a:buNone/>
            </a:pPr>
            <a:endParaRPr lang="en-US" altLang="en-US" sz="2800" smtClean="0">
              <a:latin typeface="Arial" panose="020B0604020202020204" pitchFamily="34" charset="0"/>
            </a:endParaRPr>
          </a:p>
        </p:txBody>
      </p:sp>
      <p:pic>
        <p:nvPicPr>
          <p:cNvPr id="319492" name="Picture 5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22000" r="24001" b="24001"/>
          <a:stretch>
            <a:fillRect/>
          </a:stretch>
        </p:blipFill>
        <p:spPr>
          <a:xfrm>
            <a:off x="0" y="0"/>
            <a:ext cx="3505200" cy="3505200"/>
          </a:xfrm>
          <a:noFill/>
        </p:spPr>
      </p:pic>
      <p:pic>
        <p:nvPicPr>
          <p:cNvPr id="319493" name="Picture 6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t="16400" r="17976" b="17999"/>
          <a:stretch>
            <a:fillRect/>
          </a:stretch>
        </p:blipFill>
        <p:spPr bwMode="auto">
          <a:xfrm>
            <a:off x="0" y="3486150"/>
            <a:ext cx="3429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94" name="Picture 7" descr="d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3334" r="16667" b="16667"/>
          <a:stretch>
            <a:fillRect/>
          </a:stretch>
        </p:blipFill>
        <p:spPr bwMode="auto">
          <a:xfrm>
            <a:off x="4343400" y="4343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61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95800" y="60325"/>
            <a:ext cx="4572000" cy="3160713"/>
            <a:chOff x="2832" y="38"/>
            <a:chExt cx="2880" cy="1991"/>
          </a:xfrm>
        </p:grpSpPr>
        <p:sp>
          <p:nvSpPr>
            <p:cNvPr id="320516" name="Text Box 3"/>
            <p:cNvSpPr txBox="1">
              <a:spLocks noChangeArrowheads="1"/>
            </p:cNvSpPr>
            <p:nvPr/>
          </p:nvSpPr>
          <p:spPr bwMode="auto">
            <a:xfrm>
              <a:off x="2832" y="38"/>
              <a:ext cx="252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000" b="1" u="sng">
                  <a:solidFill>
                    <a:srgbClr val="006600"/>
                  </a:solidFill>
                  <a:latin typeface="Verdana" panose="020B0604030504040204" pitchFamily="34" charset="0"/>
                </a:rPr>
                <a:t>Other </a:t>
              </a:r>
              <a:r>
                <a:rPr lang="en-US" altLang="en-US" sz="4000" b="1" i="1" u="sng">
                  <a:solidFill>
                    <a:srgbClr val="006600"/>
                  </a:solidFill>
                  <a:latin typeface="Verdana" panose="020B0604030504040204" pitchFamily="34" charset="0"/>
                </a:rPr>
                <a:t>Entamoeba</a:t>
              </a:r>
              <a:endParaRPr lang="en-US" altLang="en-US" sz="4000" i="1">
                <a:solidFill>
                  <a:srgbClr val="0066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320517" name="Text Box 4"/>
            <p:cNvSpPr txBox="1">
              <a:spLocks noChangeArrowheads="1"/>
            </p:cNvSpPr>
            <p:nvPr/>
          </p:nvSpPr>
          <p:spPr bwMode="auto">
            <a:xfrm>
              <a:off x="2832" y="514"/>
              <a:ext cx="2880" cy="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i="1">
                  <a:solidFill>
                    <a:srgbClr val="000066"/>
                  </a:solidFill>
                  <a:latin typeface="Arial" panose="020B0604020202020204" pitchFamily="34" charset="0"/>
                </a:rPr>
                <a:t>E. gingivalis</a:t>
              </a: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oral cavity</a:t>
              </a: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no cyst stage </a:t>
              </a: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trophozoites nearly identical to </a:t>
              </a:r>
              <a:r>
                <a:rPr lang="en-US" altLang="en-US" sz="1800" i="1">
                  <a:solidFill>
                    <a:srgbClr val="000066"/>
                  </a:solidFill>
                  <a:latin typeface="Arial" panose="020B0604020202020204" pitchFamily="34" charset="0"/>
                </a:rPr>
                <a:t>E. histolytica</a:t>
              </a:r>
              <a:endParaRPr lang="en-US" altLang="en-US" sz="1800">
                <a:solidFill>
                  <a:srgbClr val="000066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Char char="•"/>
              </a:pPr>
              <a:r>
                <a:rPr lang="en-US" altLang="en-US" sz="1800">
                  <a:solidFill>
                    <a:srgbClr val="000066"/>
                  </a:solidFill>
                  <a:latin typeface="Arial" panose="020B0604020202020204" pitchFamily="34" charset="0"/>
                </a:rPr>
                <a:t>periodontal disease? 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8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20515" name="Picture 5" descr="010"/>
          <p:cNvPicPr>
            <a:picLocks noChangeAspect="1" noChangeArrowheads="1"/>
          </p:cNvPicPr>
          <p:nvPr/>
        </p:nvPicPr>
        <p:blipFill>
          <a:blip r:embed="rId2">
            <a:lum bright="-24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9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5"/>
          <p:cNvSpPr>
            <a:spLocks noGrp="1" noChangeArrowheads="1" noTextEdit="1"/>
          </p:cNvSpPr>
          <p:nvPr>
            <p:ph type="tbl" idx="1"/>
          </p:nvPr>
        </p:nvSpPr>
        <p:spPr/>
      </p:sp>
      <p:sp>
        <p:nvSpPr>
          <p:cNvPr id="321539" name="Rectangle 6"/>
          <p:cNvSpPr>
            <a:spLocks noChangeArrowheads="1"/>
          </p:cNvSpPr>
          <p:nvPr/>
        </p:nvSpPr>
        <p:spPr bwMode="auto">
          <a:xfrm>
            <a:off x="1066800" y="874713"/>
            <a:ext cx="73914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" b="1" i="1" u="sng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3.1</a:t>
            </a:r>
            <a:r>
              <a:rPr lang="en-US" altLang="en-US" sz="13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1300" b="1" i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Differential characteristics of intestinal</a:t>
            </a:r>
            <a:r>
              <a:rPr lang="en-US" altLang="en-US" sz="1300" b="1" i="1" u="sng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300" b="1" i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amoebae </a:t>
            </a:r>
            <a:r>
              <a:rPr lang="en-US" altLang="en-US" sz="1300" b="1" i="1" u="sng">
                <a:solidFill>
                  <a:srgbClr val="6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(live specimens)</a:t>
            </a:r>
            <a:r>
              <a:rPr lang="en-US" altLang="en-US" sz="13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300" b="1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21540" name="Rectangle 7"/>
          <p:cNvSpPr>
            <a:spLocks noChangeArrowheads="1"/>
          </p:cNvSpPr>
          <p:nvPr/>
        </p:nvSpPr>
        <p:spPr bwMode="auto">
          <a:xfrm>
            <a:off x="0" y="1597025"/>
            <a:ext cx="9144000" cy="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41473" name="Group 161"/>
          <p:cNvGraphicFramePr>
            <a:graphicFrameLocks noGrp="1"/>
          </p:cNvGraphicFramePr>
          <p:nvPr/>
        </p:nvGraphicFramePr>
        <p:xfrm>
          <a:off x="685800" y="1447800"/>
          <a:ext cx="7750175" cy="4572001"/>
        </p:xfrm>
        <a:graphic>
          <a:graphicData uri="http://schemas.openxmlformats.org/drawingml/2006/table">
            <a:tbl>
              <a:tblPr/>
              <a:tblGrid>
                <a:gridCol w="1811338"/>
                <a:gridCol w="673100"/>
                <a:gridCol w="974725"/>
                <a:gridCol w="922337"/>
                <a:gridCol w="863600"/>
                <a:gridCol w="863600"/>
                <a:gridCol w="863600"/>
                <a:gridCol w="777875"/>
              </a:tblGrid>
              <a:tr h="969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histolytica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hartmanni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coli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polecki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E.nana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l. butschlii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D.fragilis*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  <a:tr h="1800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TraphozoiteMovement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Active especially in acute dysentery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Sluggish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Sluggish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sluggish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Sluggish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Active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Active often multiple pseudopods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801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Inclusions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Red cell in case of tissue invasion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red cells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red cells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red cell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red cell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red cell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red cell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52507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22563" name="Rectangle 5"/>
          <p:cNvSpPr>
            <a:spLocks noGrp="1" noChangeArrowheads="1" noTextEdit="1"/>
          </p:cNvSpPr>
          <p:nvPr>
            <p:ph type="tbl" idx="1"/>
          </p:nvPr>
        </p:nvSpPr>
        <p:spPr/>
      </p:sp>
      <p:sp>
        <p:nvSpPr>
          <p:cNvPr id="322564" name="Rectangle 6"/>
          <p:cNvSpPr>
            <a:spLocks noChangeArrowheads="1"/>
          </p:cNvSpPr>
          <p:nvPr/>
        </p:nvSpPr>
        <p:spPr bwMode="auto">
          <a:xfrm>
            <a:off x="815975" y="-2505075"/>
            <a:ext cx="55689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Table 3.2</a:t>
            </a:r>
            <a:r>
              <a:rPr lang="en-US" altLang="en-US" sz="1200" i="1" u="sng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Differential characteristics of intestinal amoebae</a:t>
            </a:r>
            <a:r>
              <a:rPr lang="en-US" altLang="en-US" sz="1200" i="1" u="sng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200" i="1" u="sng">
                <a:solidFill>
                  <a:srgbClr val="66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(stained specimens</a:t>
            </a:r>
            <a:r>
              <a:rPr lang="en-US" altLang="en-US" sz="1200" i="1" u="sng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110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2565" name="Rectangle 7"/>
          <p:cNvSpPr>
            <a:spLocks noChangeArrowheads="1"/>
          </p:cNvSpPr>
          <p:nvPr/>
        </p:nvSpPr>
        <p:spPr bwMode="auto">
          <a:xfrm>
            <a:off x="815975" y="-2505075"/>
            <a:ext cx="6572250" cy="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63046" name="Group 230"/>
          <p:cNvGraphicFramePr>
            <a:graphicFrameLocks noGrp="1"/>
          </p:cNvGraphicFramePr>
          <p:nvPr/>
        </p:nvGraphicFramePr>
        <p:xfrm>
          <a:off x="685800" y="304800"/>
          <a:ext cx="7772400" cy="6069013"/>
        </p:xfrm>
        <a:graphic>
          <a:graphicData uri="http://schemas.openxmlformats.org/drawingml/2006/table">
            <a:tbl>
              <a:tblPr/>
              <a:tblGrid>
                <a:gridCol w="1371600"/>
                <a:gridCol w="1066800"/>
                <a:gridCol w="801688"/>
                <a:gridCol w="703262"/>
                <a:gridCol w="1042988"/>
                <a:gridCol w="1047750"/>
                <a:gridCol w="977900"/>
                <a:gridCol w="760412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histolytica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hartmanni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coli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polecki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nana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I.butschlii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D.fragilis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TrophozoiteNo. of nuclei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397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Karysome(Nucleolus)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central small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central small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central small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central small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Large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Large generally irregular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Large may be fragmented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30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Peripheral chromatin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symmetrical fine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symmetrical fine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symmetrical fine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symmetrical fine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Usually symmetrical fine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Incon-spicuous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Incon-spicuous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7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Contractile vacuole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A membrane bound vesicle in the cytoplasm which collects and expels water from the cell. </a:t>
            </a: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This is found in the free-living amoebae.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Chromatin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Is the substances in the cell nucleus which stains with basic dyes.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40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Pre-Cyst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Is the rounded form of trophozoite which precedes the cystic stage. It differs from the cyst in 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not having 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a cyst wall.</a:t>
            </a:r>
            <a:endParaRPr lang="en-US" altLang="en-US" sz="2400" b="1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685800" y="762000"/>
          <a:ext cx="7772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456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321D198-9238-47C0-8300-A876DD997792}" type="slidenum">
              <a:rPr lang="en-US" sz="1400">
                <a:solidFill>
                  <a:srgbClr val="000000"/>
                </a:solidFill>
              </a:rPr>
              <a:pPr/>
              <a:t>180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9456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2A12B5-8781-4091-8218-B2167DBEF0C3}" type="datetime1">
              <a:rPr lang="en-US" sz="1400" smtClean="0">
                <a:solidFill>
                  <a:srgbClr val="000000"/>
                </a:solidFill>
              </a:rPr>
              <a:pPr/>
              <a:t>5/13/2020</a:t>
            </a:fld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Excystation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Is the process of emergence of the trophozoite from the cyst.</a:t>
            </a:r>
            <a:endParaRPr lang="en-US" altLang="en-US" sz="2400" b="1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Encystation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Is the process of formation of the cyst from the trophozoite.</a:t>
            </a:r>
            <a:endParaRPr lang="en-US" altLang="en-US" sz="2400" b="1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Metacyst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Is the trophozoite which emerges from the cyst..</a:t>
            </a:r>
          </a:p>
        </p:txBody>
      </p:sp>
    </p:spTree>
    <p:extLst>
      <p:ext uri="{BB962C8B-B14F-4D97-AF65-F5344CB8AC3E}">
        <p14:creationId xmlns:p14="http://schemas.microsoft.com/office/powerpoint/2010/main" val="20565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685800" y="2130425"/>
          <a:ext cx="7772400" cy="147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66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2971800" cy="560388"/>
          </a:xfrm>
        </p:spPr>
        <p:txBody>
          <a:bodyPr/>
          <a:lstStyle/>
          <a:p>
            <a:pPr algn="l" eaLnBrk="1" hangingPunct="1"/>
            <a:r>
              <a:rPr lang="en-US" altLang="en-US" sz="32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Taxonomy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7772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Phylum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Sarcomastigophora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Sub-Phylum </a:t>
            </a:r>
            <a:r>
              <a:rPr lang="en-US" altLang="en-US" sz="2400" smtClean="0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Sarcodina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Class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smtClean="0">
                <a:solidFill>
                  <a:srgbClr val="33CC3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Lobosea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u="sng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Order Amoebida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Suborder Tubulina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 u="sng" smtClean="0">
                <a:solidFill>
                  <a:srgbClr val="00FF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Genera</a:t>
            </a:r>
            <a:r>
              <a:rPr lang="en-US" altLang="en-US" u="sng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en-US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i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Entamoeba</a:t>
            </a:r>
            <a:r>
              <a:rPr lang="en-US" altLang="en-US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i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Iodamoeba</a:t>
            </a:r>
            <a:r>
              <a:rPr lang="en-US" altLang="en-US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i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Endolimax- parasitic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Suborder Acanthopodina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 u="sng" smtClean="0">
                <a:solidFill>
                  <a:srgbClr val="00FF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Genera:</a:t>
            </a:r>
            <a:r>
              <a:rPr lang="en-US" altLang="en-US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i="1" smtClean="0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Acanthamoeba - Free living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u="sng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u="sng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Order Schizopyrenida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 u="sng" smtClean="0">
                <a:solidFill>
                  <a:srgbClr val="00FF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Genera</a:t>
            </a:r>
            <a:r>
              <a:rPr lang="en-US" altLang="en-US" smtClean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i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Naegleria - Free living</a:t>
            </a:r>
          </a:p>
        </p:txBody>
      </p:sp>
    </p:spTree>
    <p:extLst>
      <p:ext uri="{BB962C8B-B14F-4D97-AF65-F5344CB8AC3E}">
        <p14:creationId xmlns:p14="http://schemas.microsoft.com/office/powerpoint/2010/main" val="397217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/>
          <p:cNvSpPr txBox="1">
            <a:spLocks noChangeArrowheads="1"/>
          </p:cNvSpPr>
          <p:nvPr/>
        </p:nvSpPr>
        <p:spPr bwMode="auto">
          <a:xfrm>
            <a:off x="685800" y="2514600"/>
            <a:ext cx="3575050" cy="3786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23825" indent="-1238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7030A0"/>
                </a:solidFill>
                <a:latin typeface="Arial" panose="020B0604020202020204" pitchFamily="34" charset="0"/>
              </a:rPr>
              <a:t>Parasitic Ameba</a:t>
            </a:r>
            <a:r>
              <a:rPr lang="en-US" altLang="en-US" sz="2400" b="1">
                <a:solidFill>
                  <a:srgbClr val="7030A0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Intestinal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 i="1">
                <a:solidFill>
                  <a:srgbClr val="0000FF"/>
                </a:solidFill>
                <a:latin typeface="Arial" panose="020B0604020202020204" pitchFamily="34" charset="0"/>
              </a:rPr>
              <a:t>Entamoeba histolytica</a:t>
            </a:r>
            <a:endParaRPr lang="en-US" altLang="en-US" sz="24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Arial" panose="020B0604020202020204" pitchFamily="34" charset="0"/>
              </a:rPr>
              <a:t>Entamoeba dispar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Arial" panose="020B0604020202020204" pitchFamily="34" charset="0"/>
              </a:rPr>
              <a:t>Entamoeba coli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Arial" panose="020B0604020202020204" pitchFamily="34" charset="0"/>
              </a:rPr>
              <a:t>Entamoeba hartmanni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Arial" panose="020B0604020202020204" pitchFamily="34" charset="0"/>
              </a:rPr>
              <a:t>Endolimax nana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Arial" panose="020B0604020202020204" pitchFamily="34" charset="0"/>
              </a:rPr>
              <a:t>Iodamoeba bütschlii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 Mouth</a:t>
            </a:r>
          </a:p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E. gingivalis</a:t>
            </a:r>
            <a:endParaRPr lang="en-US" altLang="en-US" sz="1800" u="sng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4953000" y="2590800"/>
            <a:ext cx="3810000" cy="2216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23825" indent="-1238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7030A0"/>
                </a:solidFill>
                <a:latin typeface="Arial" panose="020B0604020202020204" pitchFamily="34" charset="0"/>
              </a:rPr>
              <a:t>Free living Ameba</a:t>
            </a: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Pathogenic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 i="1">
                <a:solidFill>
                  <a:srgbClr val="0000FF"/>
                </a:solidFill>
                <a:latin typeface="Arial" panose="020B0604020202020204" pitchFamily="34" charset="0"/>
              </a:rPr>
              <a:t>Naegleria fowleri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 i="1">
                <a:solidFill>
                  <a:srgbClr val="0000FF"/>
                </a:solidFill>
                <a:latin typeface="Arial" panose="020B0604020202020204" pitchFamily="34" charset="0"/>
              </a:rPr>
              <a:t>Acanthamoeba spp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 i="1">
                <a:solidFill>
                  <a:srgbClr val="0000FF"/>
                </a:solidFill>
                <a:latin typeface="Arial" panose="020B0604020202020204" pitchFamily="34" charset="0"/>
              </a:rPr>
              <a:t>Balmuthia Mandrilarias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u="sng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990600"/>
            <a:ext cx="7772400" cy="609600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The Amoeba</a:t>
            </a:r>
          </a:p>
        </p:txBody>
      </p:sp>
      <p:sp>
        <p:nvSpPr>
          <p:cNvPr id="115717" name="Down Arrow 7"/>
          <p:cNvSpPr>
            <a:spLocks noChangeArrowheads="1"/>
          </p:cNvSpPr>
          <p:nvPr/>
        </p:nvSpPr>
        <p:spPr bwMode="auto">
          <a:xfrm rot="2336488">
            <a:off x="3214688" y="1468438"/>
            <a:ext cx="484187" cy="1185862"/>
          </a:xfrm>
          <a:prstGeom prst="downArrow">
            <a:avLst>
              <a:gd name="adj1" fmla="val 50000"/>
              <a:gd name="adj2" fmla="val 5004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5718" name="Down Arrow 8"/>
          <p:cNvSpPr>
            <a:spLocks noChangeArrowheads="1"/>
          </p:cNvSpPr>
          <p:nvPr/>
        </p:nvSpPr>
        <p:spPr bwMode="auto">
          <a:xfrm rot="-2321280">
            <a:off x="5641975" y="1473200"/>
            <a:ext cx="484188" cy="1154113"/>
          </a:xfrm>
          <a:prstGeom prst="downArrow">
            <a:avLst>
              <a:gd name="adj1" fmla="val 50000"/>
              <a:gd name="adj2" fmla="val 5002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57200" y="533400"/>
            <a:ext cx="259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Classification…</a:t>
            </a: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0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Classification….</a:t>
            </a:r>
          </a:p>
        </p:txBody>
      </p:sp>
      <p:sp>
        <p:nvSpPr>
          <p:cNvPr id="1167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1- 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Pathogenic</a:t>
            </a:r>
            <a:r>
              <a:rPr lang="en-US" altLang="en-US" sz="240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intestinal amoeba: </a:t>
            </a:r>
            <a:r>
              <a:rPr lang="en-US" altLang="en-US" sz="2400" i="1" smtClean="0">
                <a:latin typeface="Tahoma" panose="020B0604030504040204" pitchFamily="34" charset="0"/>
                <a:cs typeface="Tahoma" panose="020B0604030504040204" pitchFamily="34" charset="0"/>
              </a:rPr>
              <a:t>E. histolytica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2 - 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Non pathogenic</a:t>
            </a: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►Mouth amoeba: </a:t>
            </a:r>
            <a:r>
              <a:rPr lang="en-US" altLang="en-US" sz="2400" i="1" smtClean="0">
                <a:latin typeface="Tahoma" panose="020B0604030504040204" pitchFamily="34" charset="0"/>
                <a:cs typeface="Tahoma" panose="020B0604030504040204" pitchFamily="34" charset="0"/>
              </a:rPr>
              <a:t>E. gingivalis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►intestinal amoeba: </a:t>
            </a:r>
            <a:r>
              <a:rPr lang="en-US" altLang="en-US" sz="2400" i="1" smtClean="0">
                <a:latin typeface="Tahoma" panose="020B0604030504040204" pitchFamily="34" charset="0"/>
                <a:cs typeface="Tahoma" panose="020B0604030504040204" pitchFamily="34" charset="0"/>
              </a:rPr>
              <a:t>E. coli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i="1" smtClean="0">
                <a:latin typeface="Tahoma" panose="020B0604030504040204" pitchFamily="34" charset="0"/>
                <a:cs typeface="Tahoma" panose="020B0604030504040204" pitchFamily="34" charset="0"/>
              </a:rPr>
              <a:t>Endolimax nana</a:t>
            </a: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i="1" smtClean="0">
                <a:latin typeface="Tahoma" panose="020B0604030504040204" pitchFamily="34" charset="0"/>
                <a:cs typeface="Tahoma" panose="020B0604030504040204" pitchFamily="34" charset="0"/>
              </a:rPr>
              <a:t>Iodamoeba butschlii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latin typeface="Tahoma" panose="020B0604030504040204" pitchFamily="34" charset="0"/>
                <a:cs typeface="Tahoma" panose="020B0604030504040204" pitchFamily="34" charset="0"/>
              </a:rPr>
              <a:t>3- 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living pathogenic amoeba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       _ Naegleria spps and others 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z="2400" i="1" smtClean="0">
                <a:latin typeface="Tahoma" panose="020B0604030504040204" pitchFamily="34" charset="0"/>
                <a:cs typeface="Tahoma" panose="020B0604030504040204" pitchFamily="34" charset="0"/>
              </a:rPr>
              <a:t>										</a:t>
            </a:r>
          </a:p>
        </p:txBody>
      </p:sp>
    </p:spTree>
    <p:extLst>
      <p:ext uri="{BB962C8B-B14F-4D97-AF65-F5344CB8AC3E}">
        <p14:creationId xmlns:p14="http://schemas.microsoft.com/office/powerpoint/2010/main" val="26157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i="1" smtClean="0"/>
              <a:t>Summary</a:t>
            </a:r>
          </a:p>
        </p:txBody>
      </p:sp>
      <p:sp>
        <p:nvSpPr>
          <p:cNvPr id="11878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Intestinal protozoa :- that inhabit the intestinal tract</a:t>
            </a:r>
          </a:p>
          <a:p>
            <a:pPr eaLnBrk="1" hangingPunct="1"/>
            <a:r>
              <a:rPr lang="en-US" altLang="en-US" sz="240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Has a 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typical </a:t>
            </a:r>
            <a:r>
              <a:rPr lang="en-US" altLang="en-US" sz="2400" b="1" smtClean="0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fecal-oral</a:t>
            </a: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life cycle</a:t>
            </a:r>
          </a:p>
          <a:p>
            <a:pPr eaLnBrk="1" hangingPunct="1"/>
            <a:r>
              <a:rPr lang="en-US" altLang="en-US" sz="240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High prevalence in areas of poor sanitary condition</a:t>
            </a:r>
          </a:p>
          <a:p>
            <a:pPr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Amoeba</a:t>
            </a: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few are parasitic and causes diseases to humans</a:t>
            </a: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Move by pseudopodia</a:t>
            </a: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exist  both as trophozoite and cyst</a:t>
            </a:r>
          </a:p>
          <a:p>
            <a:pPr lvl="1"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Replication: binary fission 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409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solidFill>
            <a:schemeClr val="bg2"/>
          </a:solidFill>
          <a:ln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Pathogenic amoeba</a:t>
            </a:r>
            <a:br>
              <a:rPr lang="en-US" altLang="en-US" b="1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Entamoeba histolytica</a:t>
            </a:r>
          </a:p>
        </p:txBody>
      </p:sp>
    </p:spTree>
    <p:extLst>
      <p:ext uri="{BB962C8B-B14F-4D97-AF65-F5344CB8AC3E}">
        <p14:creationId xmlns:p14="http://schemas.microsoft.com/office/powerpoint/2010/main" val="255703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40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taking this lesson the student will be able to: 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FF0000"/>
              </a:buClr>
              <a:buFont typeface="+mj-lt"/>
              <a:buAutoNum type="arabicPeriod"/>
              <a:defRPr/>
            </a:pPr>
            <a:endParaRPr lang="en-US" sz="2400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57250" lvl="1" indent="-457200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Discuses  the epidemiology, life cycle, and clinical aspects  of </a:t>
            </a:r>
            <a:r>
              <a:rPr lang="en-US" sz="2400" i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E. histolytica </a:t>
            </a:r>
          </a:p>
          <a:p>
            <a:pPr marL="857250" lvl="1" indent="-457200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Discuses  the pathology of </a:t>
            </a:r>
            <a:r>
              <a:rPr lang="en-US" sz="2400" i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Entamoeba histolytica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EEC85E"/>
              </a:buClr>
              <a:buFont typeface="+mj-lt"/>
              <a:buAutoNum type="arabicPeriod"/>
              <a:defRPr/>
            </a:pP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3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121859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0292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E. histolytica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History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Epidemiology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Morphology 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Transmission and life cycle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Pathology and clinical manifestation </a:t>
            </a:r>
          </a:p>
          <a:p>
            <a:pPr lvl="1" eaLnBrk="1" hangingPunct="1"/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86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Entamoeba histolytica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200400" y="1893888"/>
            <a:ext cx="5638800" cy="408463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History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1873, </a:t>
            </a:r>
            <a:r>
              <a:rPr lang="en-US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Alexandrewitch</a:t>
            </a: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Lösch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describes 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amoebae associated </a:t>
            </a:r>
            <a:endParaRPr lang="en-US" sz="2400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with 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severe dysentery in a </a:t>
            </a: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patient</a:t>
            </a:r>
            <a:endParaRPr lang="en-US" sz="2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transferred amoebae to a dog by rectal injection, which became ill and showed ulceration of colon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Patient who died  from infection showed similar ulcers upon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autopsy</a:t>
            </a:r>
          </a:p>
        </p:txBody>
      </p:sp>
      <p:pic>
        <p:nvPicPr>
          <p:cNvPr id="122884" name="Picture 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47800"/>
            <a:ext cx="2874963" cy="4530725"/>
          </a:xfrm>
          <a:noFill/>
        </p:spPr>
      </p:pic>
      <p:sp>
        <p:nvSpPr>
          <p:cNvPr id="122885" name="Rectangle 1"/>
          <p:cNvSpPr>
            <a:spLocks noChangeArrowheads="1"/>
          </p:cNvSpPr>
          <p:nvPr/>
        </p:nvSpPr>
        <p:spPr bwMode="auto">
          <a:xfrm>
            <a:off x="2905125" y="1001713"/>
            <a:ext cx="54308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causative agent of </a:t>
            </a:r>
            <a:r>
              <a:rPr lang="en-US" altLang="en-US" sz="26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amebiasis </a:t>
            </a:r>
            <a:endParaRPr lang="en-US" altLang="en-US" sz="1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4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228600" y="838200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EPIDIMOLOGY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79248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381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Cosmopolitan distribution principally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s-ES_tradnl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s-ES_tradnl" alt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tropical</a:t>
            </a:r>
            <a:r>
              <a:rPr lang="es-ES_tradnl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countries with warm climates and  bad sanitary conditions (fecalism).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s-ES_tradnl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It is more frequent in poorest areas with contaminated water, bad management of waste, and bad drainage system.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spcBef>
                <a:spcPct val="0"/>
              </a:spcBef>
              <a:buFontTx/>
              <a:buChar char="•"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spcBef>
                <a:spcPct val="0"/>
              </a:spcBef>
              <a:buFontTx/>
              <a:buChar char="•"/>
            </a:pPr>
            <a:endParaRPr lang="en-US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33400"/>
          </a:xfrm>
        </p:spPr>
        <p:txBody>
          <a:bodyPr/>
          <a:lstStyle/>
          <a:p>
            <a:pPr algn="l" eaLnBrk="1" hangingPunct="1"/>
            <a:endParaRPr lang="en-US" altLang="en-US" sz="3200" smtClean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648200"/>
          </a:xfrm>
        </p:spPr>
        <p:txBody>
          <a:bodyPr rtlCol="0">
            <a:normAutofit/>
          </a:bodyPr>
          <a:lstStyle/>
          <a:p>
            <a:pPr marL="227013" indent="-227013"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sz="2600" dirty="0" err="1" smtClean="0">
                <a:solidFill>
                  <a:srgbClr val="0099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Amebiasis</a:t>
            </a:r>
            <a:r>
              <a:rPr lang="en-US" sz="2600" dirty="0" smtClean="0">
                <a:solidFill>
                  <a:srgbClr val="0099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26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3</a:t>
            </a:r>
            <a:r>
              <a:rPr lang="en-US" sz="2600" baseline="300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rd</a:t>
            </a:r>
            <a:r>
              <a:rPr lang="en-US" sz="2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leading  cause of death worldwide, </a:t>
            </a:r>
          </a:p>
          <a:p>
            <a:pPr marL="227013" indent="-227013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</a:t>
            </a:r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~ 10% of world’s population may be  </a:t>
            </a:r>
          </a:p>
          <a:p>
            <a:pPr marL="227013" indent="-227013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infected with</a:t>
            </a:r>
            <a:r>
              <a:rPr lang="en-US" sz="26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E. </a:t>
            </a:r>
            <a:r>
              <a:rPr lang="en-US" sz="26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histolytica</a:t>
            </a:r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/ </a:t>
            </a:r>
            <a:r>
              <a:rPr lang="en-US" sz="26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E. dispar</a:t>
            </a:r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marL="227013" indent="-227013" eaLnBrk="1" fontAlgn="auto" hangingPunct="1">
              <a:spcAft>
                <a:spcPts val="0"/>
              </a:spcAft>
              <a:buFontTx/>
              <a:buChar char="•"/>
              <a:defRPr/>
            </a:pPr>
            <a:endParaRPr lang="en-US" sz="2600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7013" indent="-227013"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sz="26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worldwide incidence </a:t>
            </a:r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= </a:t>
            </a:r>
            <a:r>
              <a:rPr lang="en-US" sz="26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0.2-50%(tropics)</a:t>
            </a:r>
            <a:endParaRPr lang="en-US" sz="2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79438" lvl="1" indent="-238125"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500 million people worldwide infected</a:t>
            </a:r>
          </a:p>
          <a:p>
            <a:pPr marL="579438" lvl="1" indent="-238125"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 million people suffer acute symptoms</a:t>
            </a:r>
          </a:p>
          <a:p>
            <a:pPr marL="579438" lvl="1" indent="-238125"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0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100,000 </a:t>
            </a:r>
            <a:r>
              <a:rPr lang="en-US" sz="26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people die every year</a:t>
            </a:r>
          </a:p>
          <a:p>
            <a:pPr marL="579438" lvl="1" indent="-238125" eaLnBrk="1" fontAlgn="auto" hangingPunct="1">
              <a:spcAft>
                <a:spcPts val="0"/>
              </a:spcAft>
              <a:buFontTx/>
              <a:buChar char="•"/>
              <a:defRPr/>
            </a:pPr>
            <a:endParaRPr lang="en-US" sz="2600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5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5140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taking this unit the student will be able to: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400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list common intestinal protozoa that affects human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Identify the common characteristics of intestinal protozoa 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Explain the general characteristics of amoeba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EEC85E"/>
              </a:buClr>
              <a:buFont typeface="+mj-lt"/>
              <a:buAutoNum type="arabicPeriod"/>
              <a:defRPr/>
            </a:pP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4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9438" lvl="1" indent="-238125" eaLnBrk="1" hangingPunct="1">
              <a:buFontTx/>
              <a:buChar char="•"/>
            </a:pPr>
            <a:r>
              <a:rPr lang="en-US" altLang="en-US" sz="2600" b="1" u="sng" smtClean="0">
                <a:solidFill>
                  <a:srgbClr val="0000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Note</a:t>
            </a:r>
          </a:p>
          <a:p>
            <a:pPr marL="979488" lvl="2" indent="-238125" eaLnBrk="1" hangingPunct="1">
              <a:buFontTx/>
              <a:buChar char="•"/>
            </a:pPr>
            <a:r>
              <a:rPr lang="en-US" altLang="en-US" sz="26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Since more survey to determine the prevalence are made on stool examination which includes </a:t>
            </a:r>
            <a:r>
              <a:rPr lang="en-US" altLang="en-US" sz="2600" i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E. dispar</a:t>
            </a:r>
          </a:p>
          <a:p>
            <a:pPr marL="979488" lvl="2" indent="-238125" eaLnBrk="1" hangingPunct="1">
              <a:buFontTx/>
              <a:buChar char="•"/>
            </a:pPr>
            <a:r>
              <a:rPr lang="en-US" altLang="en-US" sz="26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Therefore, the current epidemiology of amoebiasis </a:t>
            </a:r>
            <a:r>
              <a:rPr lang="en-US" altLang="en-US" sz="26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doesn’t</a:t>
            </a:r>
            <a:r>
              <a:rPr lang="en-US" altLang="en-US" sz="26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show the </a:t>
            </a:r>
            <a:r>
              <a:rPr lang="en-US" altLang="en-US" sz="26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true</a:t>
            </a:r>
            <a:r>
              <a:rPr lang="en-US" altLang="en-US" sz="26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prevalence of E histolytica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343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4"/>
          <p:cNvSpPr txBox="1">
            <a:spLocks noChangeArrowheads="1"/>
          </p:cNvSpPr>
          <p:nvPr/>
        </p:nvSpPr>
        <p:spPr bwMode="auto">
          <a:xfrm>
            <a:off x="609600" y="1354138"/>
            <a:ext cx="7772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Molecular probes used to survey for E. Dispar  and E. Histolytica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E. Dispar ~10-fold &gt; E. Histolytica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Discrete endemic pockets of E. Histolytica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Many(90%) asymptomatic </a:t>
            </a: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E. histolytica </a:t>
            </a: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infections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~10% of the </a:t>
            </a: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E. histolytica</a:t>
            </a: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Infections are associated with invasive amebiasis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~25% seropositive for </a:t>
            </a: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E. histolytica </a:t>
            </a: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 endemic areas</a:t>
            </a:r>
            <a:endParaRPr lang="en-US" altLang="en-US" sz="2400" u="sng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027" name="Text Box 6"/>
          <p:cNvSpPr txBox="1">
            <a:spLocks noChangeArrowheads="1"/>
          </p:cNvSpPr>
          <p:nvPr/>
        </p:nvSpPr>
        <p:spPr bwMode="auto">
          <a:xfrm>
            <a:off x="304800" y="762000"/>
            <a:ext cx="4446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Molecular Epidemiology</a:t>
            </a:r>
          </a:p>
        </p:txBody>
      </p:sp>
    </p:spTree>
    <p:extLst>
      <p:ext uri="{BB962C8B-B14F-4D97-AF65-F5344CB8AC3E}">
        <p14:creationId xmlns:p14="http://schemas.microsoft.com/office/powerpoint/2010/main" val="3538847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377825" y="769938"/>
          <a:ext cx="8199438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7974649" imgH="4507531" progId="Word.Document.8">
                  <p:embed/>
                </p:oleObj>
              </mc:Choice>
              <mc:Fallback>
                <p:oleObj name="Document" r:id="rId4" imgW="7974649" imgH="450753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769938"/>
                        <a:ext cx="8199438" cy="473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238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/>
          <a:lstStyle/>
          <a:p>
            <a:pPr algn="l" eaLnBrk="1" hangingPunct="1"/>
            <a:r>
              <a:rPr lang="en-US" altLang="en-US" sz="3200" smtClean="0">
                <a:solidFill>
                  <a:srgbClr val="0000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Habitat and Morphology </a:t>
            </a:r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E. histolytica  has both trophozoite and cyst forms.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trophozoites</a:t>
            </a:r>
            <a:r>
              <a:rPr lang="en-US" alt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lang="en-US" alt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microaerophilic</a:t>
            </a:r>
            <a:r>
              <a:rPr lang="en-US" alt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1" eaLnBrk="1" hangingPunct="1">
              <a:defRPr/>
            </a:pPr>
            <a:r>
              <a:rPr lang="en-US" alt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dwell in the lumen or wall of the colon, </a:t>
            </a:r>
          </a:p>
          <a:p>
            <a:pPr lvl="1" eaLnBrk="1" hangingPunct="1">
              <a:defRPr/>
            </a:pPr>
            <a:r>
              <a:rPr lang="en-US" alt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feed on bacteria and tissue cells,</a:t>
            </a:r>
          </a:p>
          <a:p>
            <a:pPr lvl="1" eaLnBrk="1" hangingPunct="1">
              <a:defRPr/>
            </a:pPr>
            <a:r>
              <a:rPr lang="en-US" alt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multiply rapidly in the anaerobic environment of the gut. </a:t>
            </a:r>
          </a:p>
          <a:p>
            <a:pPr lvl="1" eaLnBrk="1" hangingPunct="1">
              <a:defRPr/>
            </a:pPr>
            <a:r>
              <a:rPr lang="en-US" alt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When diarrhea occurs, the trophozoites are passed unchanged in the liquid stool.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Cyst 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dirty="0" smtClean="0">
                <a:cs typeface="Tahoma" panose="020B0604030504040204" pitchFamily="34" charset="0"/>
              </a:rPr>
              <a:t>Found in the stool of chronic dysenteric patients &amp; carriers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en-US" sz="24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842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10000"/>
                  </a:schemeClr>
                </a:solidFill>
                <a:latin typeface="+mn-lt"/>
                <a:cs typeface="Tahoma" pitchFamily="34" charset="0"/>
              </a:rPr>
              <a:t>Morphology</a:t>
            </a:r>
            <a:br>
              <a:rPr lang="en-US" dirty="0" smtClean="0">
                <a:solidFill>
                  <a:schemeClr val="accent1">
                    <a:lumMod val="10000"/>
                  </a:schemeClr>
                </a:solidFill>
                <a:latin typeface="+mn-lt"/>
                <a:cs typeface="Tahoma" pitchFamily="34" charset="0"/>
              </a:rPr>
            </a:br>
            <a:endParaRPr lang="en-US" dirty="0" smtClean="0">
              <a:solidFill>
                <a:schemeClr val="accent1">
                  <a:lumMod val="10000"/>
                </a:schemeClr>
              </a:solidFill>
              <a:latin typeface="+mn-lt"/>
              <a:cs typeface="Tahoma" pitchFamily="34" charset="0"/>
            </a:endParaRPr>
          </a:p>
        </p:txBody>
      </p:sp>
      <p:sp>
        <p:nvSpPr>
          <p:cNvPr id="134147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334000"/>
          </a:xfrm>
        </p:spPr>
        <p:txBody>
          <a:bodyPr/>
          <a:lstStyle/>
          <a:p>
            <a:pPr eaLnBrk="1" hangingPunct="1"/>
            <a:endParaRPr lang="en-US" altLang="en-US" sz="2400" b="1" i="1" smtClean="0">
              <a:solidFill>
                <a:srgbClr val="FF0000"/>
              </a:solidFill>
              <a:cs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800" b="1" i="1" smtClean="0">
                <a:solidFill>
                  <a:srgbClr val="FF0000"/>
                </a:solidFill>
                <a:cs typeface="Tahoma" panose="020B0604030504040204" pitchFamily="34" charset="0"/>
              </a:rPr>
              <a:t>Trophozoite</a:t>
            </a:r>
            <a:endParaRPr lang="en-US" altLang="en-US" sz="2800" smtClean="0">
              <a:solidFill>
                <a:srgbClr val="FF0000"/>
              </a:solidFill>
              <a:cs typeface="Tahoma" panose="020B060403050404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>
                <a:cs typeface="Tahoma" panose="020B0604030504040204" pitchFamily="34" charset="0"/>
              </a:rPr>
              <a:t> Size</a:t>
            </a:r>
            <a:r>
              <a:rPr lang="en-US" altLang="en-US" smtClean="0">
                <a:cs typeface="Tahoma" panose="020B0604030504040204" pitchFamily="34" charset="0"/>
              </a:rPr>
              <a:t>: 11 to 60</a:t>
            </a:r>
            <a:r>
              <a:rPr lang="en-US" altLang="en-US" smtClean="0">
                <a:cs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lang="en-US" altLang="en-US" smtClean="0">
                <a:cs typeface="Tahoma" panose="020B0604030504040204" pitchFamily="34" charset="0"/>
              </a:rPr>
              <a:t>m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mtClean="0">
              <a:cs typeface="Tahoma" panose="020B060403050404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>
                <a:cs typeface="Tahoma" panose="020B0604030504040204" pitchFamily="34" charset="0"/>
              </a:rPr>
              <a:t>Shape:</a:t>
            </a:r>
            <a:r>
              <a:rPr lang="en-US" altLang="en-US" smtClean="0">
                <a:cs typeface="Tahoma" panose="020B0604030504040204" pitchFamily="34" charset="0"/>
              </a:rPr>
              <a:t> elongated form when actively motile &amp; rounded form when at rest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en-US" altLang="en-US" smtClean="0">
              <a:cs typeface="Tahoma" panose="020B060403050404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400" b="1" smtClean="0">
                <a:cs typeface="Tahoma" panose="020B0604030504040204" pitchFamily="34" charset="0"/>
              </a:rPr>
              <a:t>Motility:</a:t>
            </a:r>
            <a:r>
              <a:rPr lang="en-US" altLang="en-US" sz="2400" smtClean="0">
                <a:cs typeface="Tahoma" panose="020B0604030504040204" pitchFamily="34" charset="0"/>
              </a:rPr>
              <a:t> Active, Progressive , </a:t>
            </a:r>
            <a:r>
              <a:rPr lang="en-US" altLang="en-US" sz="2400" smtClean="0">
                <a:solidFill>
                  <a:srgbClr val="000099"/>
                </a:solidFill>
                <a:cs typeface="Tahoma" panose="020B0604030504040204" pitchFamily="34" charset="0"/>
              </a:rPr>
              <a:t>directional </a:t>
            </a:r>
            <a:r>
              <a:rPr lang="en-US" altLang="en-US" sz="2400" smtClean="0">
                <a:cs typeface="Tahoma" panose="020B0604030504040204" pitchFamily="34" charset="0"/>
              </a:rPr>
              <a:t>amoeboid  motility in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cs typeface="Tahoma" panose="020B0604030504040204" pitchFamily="34" charset="0"/>
              </a:rPr>
              <a:t>          fresh stool specimen with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cs typeface="Tahoma" panose="020B0604030504040204" pitchFamily="34" charset="0"/>
              </a:rPr>
              <a:t>                            -Pseudopodia</a:t>
            </a:r>
            <a:r>
              <a:rPr lang="en-US" altLang="en-US" sz="2400" smtClean="0">
                <a:cs typeface="Tahoma" panose="020B0604030504040204" pitchFamily="34" charset="0"/>
              </a:rPr>
              <a:t>: Finger like, broadly rounded end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cs typeface="Tahoma" panose="020B0604030504040204" pitchFamily="34" charset="0"/>
              </a:rPr>
              <a:t>       </a:t>
            </a: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866C5089-7ACE-4E62-AE89-C6A4EDCF902A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con…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6195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562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smtClean="0">
              <a:cs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400" b="1" smtClean="0">
                <a:cs typeface="Tahoma" panose="020B0604030504040204" pitchFamily="34" charset="0"/>
              </a:rPr>
              <a:t>Cytoplasm</a:t>
            </a:r>
            <a:r>
              <a:rPr lang="en-US" altLang="en-US" sz="2400" smtClean="0">
                <a:cs typeface="Tahoma" panose="020B0604030504040204" pitchFamily="34" charset="0"/>
              </a:rPr>
              <a:t>: Well differentiated into </a:t>
            </a:r>
            <a:r>
              <a:rPr lang="en-US" altLang="en-US" sz="2400" smtClean="0">
                <a:solidFill>
                  <a:srgbClr val="000099"/>
                </a:solidFill>
                <a:cs typeface="Tahoma" panose="020B0604030504040204" pitchFamily="34" charset="0"/>
              </a:rPr>
              <a:t>ectoplasm &amp; endoplasm</a:t>
            </a:r>
            <a:r>
              <a:rPr lang="en-US" altLang="en-US" sz="2400" smtClean="0">
                <a:cs typeface="Tahoma" panose="020B060403050404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cs typeface="Tahoma" panose="020B0604030504040204" pitchFamily="34" charset="0"/>
              </a:rPr>
              <a:t>               - May contain ingested host’s  </a:t>
            </a:r>
            <a:r>
              <a:rPr lang="en-US" altLang="en-US" sz="2400" b="1" smtClean="0">
                <a:solidFill>
                  <a:srgbClr val="FF0000"/>
                </a:solidFill>
                <a:cs typeface="Tahoma" panose="020B0604030504040204" pitchFamily="34" charset="0"/>
              </a:rPr>
              <a:t>RBC in  </a:t>
            </a:r>
            <a:r>
              <a:rPr lang="en-US" altLang="en-US" sz="2400" smtClean="0">
                <a:cs typeface="Tahoma" panose="020B0604030504040204" pitchFamily="34" charset="0"/>
              </a:rPr>
              <a:t>dysenteric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cs typeface="Tahoma" panose="020B0604030504040204" pitchFamily="34" charset="0"/>
              </a:rPr>
              <a:t>                specimen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smtClean="0">
              <a:cs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400" b="1" smtClean="0">
                <a:cs typeface="Tahoma" panose="020B0604030504040204" pitchFamily="34" charset="0"/>
              </a:rPr>
              <a:t>Nucleus</a:t>
            </a:r>
            <a:r>
              <a:rPr lang="en-US" altLang="en-US" sz="2400" smtClean="0">
                <a:cs typeface="Tahoma" panose="020B0604030504040204" pitchFamily="34" charset="0"/>
              </a:rPr>
              <a:t>:  Single nucleus, not visible in the motile form but in iodine  stained smear  clearly seen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cs typeface="Tahoma" panose="020B0604030504040204" pitchFamily="34" charset="0"/>
              </a:rPr>
              <a:t>       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b="1" smtClean="0">
                <a:cs typeface="Tahoma" panose="020B0604030504040204" pitchFamily="34" charset="0"/>
              </a:rPr>
              <a:t>Nucleus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cs typeface="Tahoma" panose="020B0604030504040204" pitchFamily="34" charset="0"/>
              </a:rPr>
              <a:t>         -Vesicular type </a:t>
            </a:r>
            <a:r>
              <a:rPr lang="en-US" altLang="en-US" sz="2400" smtClean="0">
                <a:cs typeface="Tahoma" panose="020B0604030504040204" pitchFamily="34" charset="0"/>
              </a:rPr>
              <a:t>;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cs typeface="Tahoma" panose="020B0604030504040204" pitchFamily="34" charset="0"/>
              </a:rPr>
              <a:t>        - </a:t>
            </a:r>
            <a:r>
              <a:rPr lang="en-US" altLang="en-US" sz="2400" b="1" smtClean="0">
                <a:cs typeface="Tahoma" panose="020B0604030504040204" pitchFamily="34" charset="0"/>
              </a:rPr>
              <a:t>Nucleoplasm</a:t>
            </a:r>
            <a:r>
              <a:rPr lang="en-US" altLang="en-US" sz="2400" smtClean="0">
                <a:cs typeface="Tahoma" panose="020B0604030504040204" pitchFamily="34" charset="0"/>
              </a:rPr>
              <a:t>: clean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cs typeface="Tahoma" panose="020B0604030504040204" pitchFamily="34" charset="0"/>
              </a:rPr>
              <a:t>        -</a:t>
            </a:r>
            <a:r>
              <a:rPr lang="en-US" altLang="en-US" sz="2400" b="1" smtClean="0">
                <a:cs typeface="Tahoma" panose="020B0604030504040204" pitchFamily="34" charset="0"/>
              </a:rPr>
              <a:t>Peripheral chromatin: </a:t>
            </a:r>
            <a:r>
              <a:rPr lang="en-US" altLang="en-US" sz="2400" smtClean="0">
                <a:cs typeface="Tahoma" panose="020B0604030504040204" pitchFamily="34" charset="0"/>
              </a:rPr>
              <a:t>finely granular &amp; evenly distributed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cs typeface="Tahoma" panose="020B0604030504040204" pitchFamily="34" charset="0"/>
              </a:rPr>
              <a:t>        -</a:t>
            </a:r>
            <a:r>
              <a:rPr lang="en-US" altLang="en-US" sz="2400" b="1" smtClean="0">
                <a:cs typeface="Tahoma" panose="020B0604030504040204" pitchFamily="34" charset="0"/>
              </a:rPr>
              <a:t>Karysome: </a:t>
            </a:r>
            <a:r>
              <a:rPr lang="en-US" altLang="en-US" sz="2400" smtClean="0">
                <a:cs typeface="Tahoma" panose="020B0604030504040204" pitchFamily="34" charset="0"/>
              </a:rPr>
              <a:t>small, discrete &amp; usually </a:t>
            </a:r>
            <a:r>
              <a:rPr lang="en-US" altLang="en-US" sz="2400" b="1" smtClean="0">
                <a:solidFill>
                  <a:srgbClr val="FF0000"/>
                </a:solidFill>
                <a:cs typeface="Tahoma" panose="020B0604030504040204" pitchFamily="34" charset="0"/>
              </a:rPr>
              <a:t>centrally</a:t>
            </a:r>
            <a:r>
              <a:rPr lang="en-US" altLang="en-US" sz="2400" smtClean="0">
                <a:cs typeface="Tahoma" panose="020B0604030504040204" pitchFamily="34" charset="0"/>
              </a:rPr>
              <a:t>  located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smtClean="0">
              <a:cs typeface="Tahoma" panose="020B0604030504040204" pitchFamily="34" charset="0"/>
            </a:endParaRPr>
          </a:p>
          <a:p>
            <a:pPr eaLnBrk="1" hangingPunct="1"/>
            <a:endParaRPr lang="en-US" altLang="en-US" sz="240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492C801C-CC23-4411-B866-3C47E99FFE90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5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0"/>
            <a:ext cx="8534400" cy="6096000"/>
          </a:xfrm>
        </p:spPr>
      </p:pic>
      <p:sp>
        <p:nvSpPr>
          <p:cNvPr id="138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5CE38391-AFC2-4BB1-886D-4559317C6144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0"/>
            <a:ext cx="37290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1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Cont</a:t>
            </a:r>
            <a:r>
              <a:rPr lang="en-US" sz="2800" i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….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rgbClr val="00B0F0"/>
                </a:solidFill>
              </a:rPr>
              <a:t>Cysts of </a:t>
            </a:r>
            <a:r>
              <a:rPr lang="en-US" altLang="en-US" sz="3200" b="1" i="1" dirty="0">
                <a:solidFill>
                  <a:srgbClr val="00B0F0"/>
                </a:solidFill>
              </a:rPr>
              <a:t>E. histolytica</a:t>
            </a:r>
            <a:r>
              <a:rPr lang="en-US" altLang="en-US" sz="3200" b="1" dirty="0">
                <a:solidFill>
                  <a:srgbClr val="00B0F0"/>
                </a:solidFill>
              </a:rPr>
              <a:t>/</a:t>
            </a:r>
            <a:r>
              <a:rPr lang="en-US" altLang="en-US" sz="3200" b="1" i="1" dirty="0">
                <a:solidFill>
                  <a:srgbClr val="00B0F0"/>
                </a:solidFill>
              </a:rPr>
              <a:t>E. dispar</a:t>
            </a:r>
            <a:endParaRPr lang="en-US" sz="3200" dirty="0" smtClean="0">
              <a:latin typeface="+mn-lt"/>
              <a:cs typeface="Tahoma" pitchFamily="34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i="1" dirty="0" smtClean="0">
                <a:cs typeface="Tahoma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3000" b="1" dirty="0" smtClean="0">
                <a:solidFill>
                  <a:srgbClr val="FF0000"/>
                </a:solidFill>
                <a:cs typeface="Tahoma" pitchFamily="34" charset="0"/>
              </a:rPr>
              <a:t>Cyst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b="1" dirty="0" smtClean="0">
                <a:cs typeface="Tahoma" pitchFamily="34" charset="0"/>
              </a:rPr>
              <a:t>Size:</a:t>
            </a:r>
            <a:r>
              <a:rPr lang="en-US" sz="2600" dirty="0" smtClean="0">
                <a:cs typeface="Tahoma" pitchFamily="34" charset="0"/>
              </a:rPr>
              <a:t> 	11-20</a:t>
            </a:r>
            <a:r>
              <a:rPr lang="en-US" sz="2600" dirty="0" smtClean="0">
                <a:cs typeface="Tahoma" pitchFamily="34" charset="0"/>
                <a:sym typeface="Symbol" pitchFamily="18" charset="2"/>
              </a:rPr>
              <a:t></a:t>
            </a:r>
            <a:r>
              <a:rPr lang="en-US" sz="2600" dirty="0" smtClean="0">
                <a:cs typeface="Tahoma" pitchFamily="34" charset="0"/>
              </a:rPr>
              <a:t>m 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b="1" dirty="0" smtClean="0">
                <a:cs typeface="Tahoma" pitchFamily="34" charset="0"/>
              </a:rPr>
              <a:t>Shape</a:t>
            </a:r>
            <a:r>
              <a:rPr lang="en-US" sz="2600" dirty="0" smtClean="0">
                <a:cs typeface="Tahoma" pitchFamily="34" charset="0"/>
              </a:rPr>
              <a:t>:	 Spherical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b="1" dirty="0" smtClean="0">
                <a:cs typeface="Tahoma" pitchFamily="34" charset="0"/>
              </a:rPr>
              <a:t> Cytoplasm: </a:t>
            </a:r>
            <a:r>
              <a:rPr lang="en-US" sz="2600" dirty="0" smtClean="0">
                <a:cs typeface="Tahoma" pitchFamily="34" charset="0"/>
              </a:rPr>
              <a:t>Yellowish-gray and granular in iodine stained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 smtClean="0">
                <a:cs typeface="Tahoma" pitchFamily="34" charset="0"/>
              </a:rPr>
              <a:t>                smear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2600" dirty="0" smtClean="0">
              <a:cs typeface="Tahoma" pitchFamily="34" charset="0"/>
            </a:endParaRP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b="1" dirty="0" err="1" smtClean="0">
                <a:cs typeface="Tahoma" pitchFamily="34" charset="0"/>
              </a:rPr>
              <a:t>Chromatoid</a:t>
            </a:r>
            <a:r>
              <a:rPr lang="en-US" sz="2600" b="1" dirty="0" smtClean="0">
                <a:cs typeface="Tahoma" pitchFamily="34" charset="0"/>
              </a:rPr>
              <a:t> bodies </a:t>
            </a:r>
            <a:r>
              <a:rPr lang="en-US" sz="2600" dirty="0" smtClean="0">
                <a:cs typeface="Tahoma" pitchFamily="34" charset="0"/>
              </a:rPr>
              <a:t>: if present </a:t>
            </a:r>
            <a:r>
              <a:rPr lang="en-US" sz="2600" b="1" dirty="0" smtClean="0">
                <a:solidFill>
                  <a:srgbClr val="FF0000"/>
                </a:solidFill>
                <a:cs typeface="Tahoma" pitchFamily="34" charset="0"/>
              </a:rPr>
              <a:t>cigar-shaped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 smtClean="0">
                <a:cs typeface="Tahoma" pitchFamily="34" charset="0"/>
              </a:rPr>
              <a:t>                       ,rounded ends, </a:t>
            </a:r>
            <a:r>
              <a:rPr lang="en-US" sz="2600" b="1" dirty="0" smtClean="0">
                <a:cs typeface="Tahoma" pitchFamily="34" charset="0"/>
              </a:rPr>
              <a:t>diagnostic</a:t>
            </a:r>
            <a:r>
              <a:rPr lang="en-US" sz="2600" dirty="0" smtClean="0">
                <a:cs typeface="Tahoma" pitchFamily="34" charset="0"/>
              </a:rPr>
              <a:t> </a:t>
            </a:r>
            <a:r>
              <a:rPr lang="en-US" sz="2600" b="1" dirty="0" smtClean="0">
                <a:cs typeface="Tahoma" pitchFamily="34" charset="0"/>
              </a:rPr>
              <a:t>feature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2600" dirty="0" smtClean="0">
              <a:cs typeface="Tahoma" pitchFamily="34" charset="0"/>
            </a:endParaRP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b="1" dirty="0" smtClean="0">
                <a:cs typeface="Tahoma" pitchFamily="34" charset="0"/>
              </a:rPr>
              <a:t>Glycogen</a:t>
            </a:r>
            <a:r>
              <a:rPr lang="en-US" sz="2600" dirty="0" smtClean="0">
                <a:cs typeface="Tahoma" pitchFamily="34" charset="0"/>
              </a:rPr>
              <a:t> : diffused, in vacuoles for young cysts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400" dirty="0" smtClean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 smtClean="0">
                <a:cs typeface="Tahoma" pitchFamily="34" charset="0"/>
              </a:rPr>
              <a:t> </a:t>
            </a:r>
            <a:endParaRPr lang="en-US" sz="2400" b="1" dirty="0" smtClean="0"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 smtClean="0">
                <a:cs typeface="Tahoma" pitchFamily="34" charset="0"/>
              </a:rPr>
              <a:t>.</a:t>
            </a: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ABDABC6F-DCB9-4548-B0B4-BB5661B905EE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5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00B0F0"/>
                </a:solidFill>
              </a:rPr>
              <a:t>Cysts of </a:t>
            </a:r>
            <a:r>
              <a:rPr lang="en-US" altLang="en-US" b="1" i="1" dirty="0">
                <a:solidFill>
                  <a:srgbClr val="00B0F0"/>
                </a:solidFill>
              </a:rPr>
              <a:t>E. histolytica</a:t>
            </a:r>
            <a:r>
              <a:rPr lang="en-US" altLang="en-US" b="1" dirty="0">
                <a:solidFill>
                  <a:srgbClr val="00B0F0"/>
                </a:solidFill>
              </a:rPr>
              <a:t>/</a:t>
            </a:r>
            <a:r>
              <a:rPr lang="en-US" altLang="en-US" b="1" i="1" dirty="0">
                <a:solidFill>
                  <a:srgbClr val="00B0F0"/>
                </a:solidFill>
              </a:rPr>
              <a:t>E. dispar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  <a:endParaRPr lang="en-US" dirty="0" smtClean="0">
              <a:latin typeface="+mn-lt"/>
              <a:cs typeface="Tahoma" pitchFamily="34" charset="0"/>
            </a:endParaRP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smtClean="0">
              <a:cs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400" smtClean="0">
                <a:cs typeface="Tahoma" panose="020B0604030504040204" pitchFamily="34" charset="0"/>
              </a:rPr>
              <a:t> </a:t>
            </a:r>
            <a:r>
              <a:rPr lang="en-US" altLang="en-US" sz="2400" b="1" smtClean="0">
                <a:cs typeface="Tahoma" panose="020B0604030504040204" pitchFamily="34" charset="0"/>
              </a:rPr>
              <a:t>Nucleus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cs typeface="Tahoma" panose="020B0604030504040204" pitchFamily="34" charset="0"/>
              </a:rPr>
              <a:t>        Number</a:t>
            </a:r>
            <a:r>
              <a:rPr lang="en-US" altLang="en-US" sz="2400" smtClean="0">
                <a:cs typeface="Tahoma" panose="020B0604030504040204" pitchFamily="34" charset="0"/>
              </a:rPr>
              <a:t>: 1-4 ;the mature cyst </a:t>
            </a:r>
            <a:r>
              <a:rPr lang="en-US" altLang="en-US" sz="2400" b="1" smtClean="0">
                <a:solidFill>
                  <a:srgbClr val="FF0000"/>
                </a:solidFill>
                <a:cs typeface="Tahoma" panose="020B0604030504040204" pitchFamily="34" charset="0"/>
              </a:rPr>
              <a:t>has 4 nuclei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smtClean="0"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cs typeface="Tahoma" panose="020B0604030504040204" pitchFamily="34" charset="0"/>
              </a:rPr>
              <a:t>        Peripheral chromatin: </a:t>
            </a:r>
            <a:r>
              <a:rPr lang="en-US" altLang="en-US" sz="2400" smtClean="0">
                <a:cs typeface="Tahoma" panose="020B0604030504040204" pitchFamily="34" charset="0"/>
              </a:rPr>
              <a:t>finely granular &amp; evenly distributed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smtClean="0"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cs typeface="Tahoma" panose="020B0604030504040204" pitchFamily="34" charset="0"/>
              </a:rPr>
              <a:t>        Karyosomes : </a:t>
            </a:r>
            <a:r>
              <a:rPr lang="en-US" altLang="en-US" sz="2400" smtClean="0">
                <a:cs typeface="Tahoma" panose="020B0604030504040204" pitchFamily="34" charset="0"/>
              </a:rPr>
              <a:t>small, discrete &amp; usually centrally  located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smtClean="0"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smtClean="0">
                <a:cs typeface="Tahoma" panose="020B0604030504040204" pitchFamily="34" charset="0"/>
              </a:rPr>
              <a:t>         Nucleoplasm : </a:t>
            </a:r>
            <a:r>
              <a:rPr lang="en-US" altLang="en-US" sz="2400" smtClean="0">
                <a:cs typeface="Tahoma" panose="020B0604030504040204" pitchFamily="34" charset="0"/>
              </a:rPr>
              <a:t>clean </a:t>
            </a:r>
            <a:endParaRPr lang="en-US" altLang="en-US" sz="2400" b="1" smtClean="0"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smtClean="0"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smtClean="0">
              <a:cs typeface="Tahoma" panose="020B060403050404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1AEE29CC-5408-4442-BD62-299EFCB36B11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algn="l" eaLnBrk="1" hangingPunct="1"/>
            <a:r>
              <a:rPr lang="en-US" altLang="en-US" sz="2800" b="1" smtClean="0">
                <a:solidFill>
                  <a:srgbClr val="00B0F0"/>
                </a:solidFill>
              </a:rPr>
              <a:t>Cysts of </a:t>
            </a:r>
            <a:r>
              <a:rPr lang="en-US" altLang="en-US" sz="2800" b="1" i="1" smtClean="0">
                <a:solidFill>
                  <a:srgbClr val="00B0F0"/>
                </a:solidFill>
              </a:rPr>
              <a:t>E. histolytica</a:t>
            </a:r>
            <a:r>
              <a:rPr lang="en-US" altLang="en-US" sz="2800" b="1" smtClean="0">
                <a:solidFill>
                  <a:srgbClr val="00B0F0"/>
                </a:solidFill>
              </a:rPr>
              <a:t>/</a:t>
            </a:r>
            <a:r>
              <a:rPr lang="en-US" altLang="en-US" sz="2800" b="1" i="1" smtClean="0">
                <a:solidFill>
                  <a:srgbClr val="00B0F0"/>
                </a:solidFill>
              </a:rPr>
              <a:t>E. dispar</a:t>
            </a:r>
            <a:endParaRPr lang="en-US" altLang="en-US" sz="2800" b="1" smtClean="0">
              <a:solidFill>
                <a:srgbClr val="00B0F0"/>
              </a:solidFill>
            </a:endParaRPr>
          </a:p>
        </p:txBody>
      </p:sp>
      <p:pic>
        <p:nvPicPr>
          <p:cNvPr id="143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1" b="37546"/>
          <a:stretch>
            <a:fillRect/>
          </a:stretch>
        </p:blipFill>
        <p:spPr bwMode="auto">
          <a:xfrm>
            <a:off x="762000" y="1295400"/>
            <a:ext cx="7924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96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0292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Common feature of intestinal protozoa</a:t>
            </a:r>
          </a:p>
          <a:p>
            <a:pPr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Introduction to Amoeba</a:t>
            </a:r>
          </a:p>
          <a:p>
            <a:pPr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Important terminology</a:t>
            </a:r>
          </a:p>
          <a:p>
            <a:pPr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Basic structural and functional characteristics of amoeba</a:t>
            </a:r>
          </a:p>
          <a:p>
            <a:pPr eaLnBrk="1" hangingPunct="1"/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Taxonomic Classification of Amoeba</a:t>
            </a:r>
          </a:p>
          <a:p>
            <a:pPr eaLnBrk="1" hangingPunct="1"/>
            <a:endParaRPr lang="en-US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837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685800" y="2133600"/>
          <a:ext cx="7772400" cy="150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36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n-US" altLang="en-US" b="1" smtClean="0"/>
          </a:p>
          <a:p>
            <a:pPr eaLnBrk="1" hangingPunct="1">
              <a:buFontTx/>
              <a:buChar char="-"/>
            </a:pPr>
            <a:r>
              <a:rPr lang="en-US" altLang="en-US" sz="2400" smtClean="0"/>
              <a:t>Fecal-oral route </a:t>
            </a:r>
          </a:p>
          <a:p>
            <a:pPr eaLnBrk="1" hangingPunct="1">
              <a:buFontTx/>
              <a:buChar char="-"/>
            </a:pPr>
            <a:r>
              <a:rPr lang="en-US" altLang="en-US" sz="2400" smtClean="0"/>
              <a:t>Humans are the </a:t>
            </a:r>
            <a:r>
              <a:rPr lang="en-US" altLang="en-US" sz="2400" b="1" smtClean="0">
                <a:solidFill>
                  <a:srgbClr val="FF0000"/>
                </a:solidFill>
              </a:rPr>
              <a:t>only</a:t>
            </a:r>
            <a:r>
              <a:rPr lang="en-US" altLang="en-US" sz="2400" smtClean="0">
                <a:solidFill>
                  <a:srgbClr val="FF0000"/>
                </a:solidFill>
              </a:rPr>
              <a:t> </a:t>
            </a:r>
            <a:r>
              <a:rPr lang="en-US" altLang="en-US" sz="2400" b="1" smtClean="0">
                <a:solidFill>
                  <a:srgbClr val="FF0000"/>
                </a:solidFill>
              </a:rPr>
              <a:t>host</a:t>
            </a:r>
            <a:r>
              <a:rPr lang="en-US" altLang="en-US" sz="2400" smtClean="0">
                <a:solidFill>
                  <a:srgbClr val="FF0000"/>
                </a:solidFill>
              </a:rPr>
              <a:t> </a:t>
            </a:r>
            <a:r>
              <a:rPr lang="en-US" altLang="en-US" sz="2400" smtClean="0"/>
              <a:t>of </a:t>
            </a:r>
            <a:r>
              <a:rPr lang="en-US" altLang="en-US" sz="2400" i="1" smtClean="0"/>
              <a:t>E. histolytica</a:t>
            </a:r>
            <a:r>
              <a:rPr lang="en-US" altLang="en-US" sz="2400" smtClean="0"/>
              <a:t> </a:t>
            </a:r>
          </a:p>
          <a:p>
            <a:pPr eaLnBrk="1" hangingPunct="1">
              <a:buFontTx/>
              <a:buChar char="-"/>
            </a:pPr>
            <a:r>
              <a:rPr lang="en-US" altLang="en-US" sz="2400" smtClean="0"/>
              <a:t>There are</a:t>
            </a:r>
            <a:r>
              <a:rPr lang="en-US" altLang="en-US" sz="2400" smtClean="0">
                <a:solidFill>
                  <a:srgbClr val="FF0000"/>
                </a:solidFill>
              </a:rPr>
              <a:t> </a:t>
            </a:r>
            <a:r>
              <a:rPr lang="en-US" altLang="en-US" sz="2400" b="1" smtClean="0">
                <a:solidFill>
                  <a:srgbClr val="FF0000"/>
                </a:solidFill>
              </a:rPr>
              <a:t>no animal reservoirs</a:t>
            </a:r>
            <a:r>
              <a:rPr lang="en-US" altLang="en-US" sz="2400" smtClean="0">
                <a:solidFill>
                  <a:srgbClr val="FF0000"/>
                </a:solidFill>
              </a:rPr>
              <a:t>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mtClean="0">
                <a:cs typeface="Tahoma" panose="020B0604030504040204" pitchFamily="34" charset="0"/>
              </a:rPr>
              <a:t>Ingestion of mature cyst (tetra nucleated cyst) from contaminated </a:t>
            </a:r>
            <a:r>
              <a:rPr lang="en-US" altLang="en-US" smtClean="0">
                <a:solidFill>
                  <a:srgbClr val="FF0000"/>
                </a:solidFill>
                <a:cs typeface="Tahoma" panose="020B0604030504040204" pitchFamily="34" charset="0"/>
              </a:rPr>
              <a:t>hands ,food, water, hands or objects </a:t>
            </a:r>
            <a:r>
              <a:rPr lang="en-US" altLang="en-US" smtClean="0">
                <a:cs typeface="Tahoma" panose="020B0604030504040204" pitchFamily="34" charset="0"/>
              </a:rPr>
              <a:t>as well as by </a:t>
            </a:r>
            <a:r>
              <a:rPr lang="en-US" altLang="en-US" smtClean="0">
                <a:solidFill>
                  <a:srgbClr val="FF0000"/>
                </a:solidFill>
                <a:cs typeface="Tahoma" panose="020B0604030504040204" pitchFamily="34" charset="0"/>
              </a:rPr>
              <a:t>sexual contact and geophagy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n-US" altLang="en-US" smtClean="0">
                <a:cs typeface="Tahoma" panose="020B0604030504040204" pitchFamily="34" charset="0"/>
              </a:rPr>
              <a:t>average infective dose </a:t>
            </a:r>
            <a:r>
              <a:rPr lang="en-US" altLang="en-US" smtClean="0">
                <a:solidFill>
                  <a:srgbClr val="FF0000"/>
                </a:solidFill>
                <a:cs typeface="Tahoma" panose="020B0604030504040204" pitchFamily="34" charset="0"/>
              </a:rPr>
              <a:t>exceeds 1000 cyst</a:t>
            </a:r>
            <a:r>
              <a:rPr lang="en-US" altLang="en-US" smtClean="0">
                <a:cs typeface="Tahoma" panose="020B0604030504040204" pitchFamily="34" charset="0"/>
              </a:rPr>
              <a:t>,  but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n-US" altLang="en-US" smtClean="0">
                <a:cs typeface="Tahoma" panose="020B0604030504040204" pitchFamily="34" charset="0"/>
              </a:rPr>
              <a:t>Ingestion of a </a:t>
            </a:r>
            <a:r>
              <a:rPr lang="en-US" altLang="en-US" smtClean="0">
                <a:solidFill>
                  <a:srgbClr val="FF0000"/>
                </a:solidFill>
                <a:cs typeface="Tahoma" panose="020B0604030504040204" pitchFamily="34" charset="0"/>
              </a:rPr>
              <a:t>single cyst </a:t>
            </a:r>
            <a:r>
              <a:rPr lang="en-US" altLang="en-US" smtClean="0">
                <a:cs typeface="Tahoma" panose="020B0604030504040204" pitchFamily="34" charset="0"/>
              </a:rPr>
              <a:t>has been known to produce infection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mtClean="0">
              <a:cs typeface="Tahoma" panose="020B060403050404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ü"/>
            </a:pPr>
            <a:endParaRPr lang="en-US" altLang="en-US" smtClean="0">
              <a:cs typeface="Tahoma" panose="020B0604030504040204" pitchFamily="34" charset="0"/>
            </a:endParaRPr>
          </a:p>
          <a:p>
            <a:pPr eaLnBrk="1" hangingPunct="1"/>
            <a:endParaRPr lang="en-US" altLang="en-US" sz="2400" smtClean="0"/>
          </a:p>
        </p:txBody>
      </p:sp>
      <p:sp>
        <p:nvSpPr>
          <p:cNvPr id="145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2EFEBDDF-E7E0-4889-8533-D543213E1C07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54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24400"/>
            <a:ext cx="33893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5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458200" cy="5867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n-US" sz="2800" b="1" dirty="0" smtClean="0">
              <a:solidFill>
                <a:srgbClr val="00B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rgbClr val="00B050"/>
                </a:solidFill>
                <a:latin typeface="+mj-lt"/>
              </a:rPr>
              <a:t>Location in host: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Colonization is most intense in areas of fecal stasis such as the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cecum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rectosigmoid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but may be found throughout the large bowel.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May be carried to 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liver, lungs, and other bo</a:t>
            </a: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dy</a:t>
            </a: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parts if it 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perforates</a:t>
            </a: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intestines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766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e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80772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1676400" y="228600"/>
            <a:ext cx="670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E. Histolytica </a:t>
            </a:r>
            <a:r>
              <a:rPr lang="en-US" altLang="en-US" b="1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Life Cycle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b="1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149508" name="Rectangle 3"/>
          <p:cNvSpPr>
            <a:spLocks noChangeArrowheads="1"/>
          </p:cNvSpPr>
          <p:nvPr/>
        </p:nvSpPr>
        <p:spPr bwMode="auto">
          <a:xfrm>
            <a:off x="228600" y="10668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Definitive Host:</a:t>
            </a: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Humans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Intermediate Host:</a:t>
            </a: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None</a:t>
            </a:r>
          </a:p>
        </p:txBody>
      </p:sp>
    </p:spTree>
    <p:extLst>
      <p:ext uri="{BB962C8B-B14F-4D97-AF65-F5344CB8AC3E}">
        <p14:creationId xmlns:p14="http://schemas.microsoft.com/office/powerpoint/2010/main" val="7819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1555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57200"/>
            <a:ext cx="7543800" cy="5668963"/>
          </a:xfrm>
        </p:spPr>
      </p:pic>
    </p:spTree>
    <p:extLst>
      <p:ext uri="{BB962C8B-B14F-4D97-AF65-F5344CB8AC3E}">
        <p14:creationId xmlns:p14="http://schemas.microsoft.com/office/powerpoint/2010/main" val="39626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8" y="2133600"/>
            <a:ext cx="8056562" cy="3200400"/>
          </a:xfrm>
        </p:spPr>
      </p:pic>
      <p:sp>
        <p:nvSpPr>
          <p:cNvPr id="153603" name="Rectangle 4"/>
          <p:cNvSpPr>
            <a:spLocks noChangeArrowheads="1"/>
          </p:cNvSpPr>
          <p:nvPr/>
        </p:nvSpPr>
        <p:spPr bwMode="auto">
          <a:xfrm>
            <a:off x="2590800" y="53340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Mature cysts can survive in envt. </a:t>
            </a:r>
          </a:p>
          <a:p>
            <a:pPr algn="just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 up to 55°C,</a:t>
            </a:r>
          </a:p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 Chlorine conctentration  </a:t>
            </a:r>
          </a:p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gastric acid. </a:t>
            </a:r>
            <a:endParaRPr lang="en-US" altLang="en-US" sz="1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381000" y="11430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Humans are the only reservoir excreting </a:t>
            </a:r>
            <a:r>
              <a:rPr lang="en-US" altLang="en-US" sz="2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up to 45 million cysts daily</a:t>
            </a: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381000" y="304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Life cycle…..</a:t>
            </a:r>
          </a:p>
        </p:txBody>
      </p:sp>
    </p:spTree>
    <p:extLst>
      <p:ext uri="{BB962C8B-B14F-4D97-AF65-F5344CB8AC3E}">
        <p14:creationId xmlns:p14="http://schemas.microsoft.com/office/powerpoint/2010/main" val="175437136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ameb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28600"/>
            <a:ext cx="38084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4800600" y="304800"/>
            <a:ext cx="28575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6600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Verdana" panose="020B0604030504040204" pitchFamily="34" charset="0"/>
              </a:rPr>
              <a:t>Excystation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4191000" y="1447800"/>
            <a:ext cx="4648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 response to gastric acid, ingested cysts release trophozoites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 the upper intestine occurs in small intestine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nuclear division (4</a:t>
            </a:r>
            <a:r>
              <a:rPr lang="en-US" altLang="en-US" sz="240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8)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cytoplasmic divisions (8 amebala)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altLang="en-US" sz="240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274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4"/>
          <p:cNvSpPr txBox="1">
            <a:spLocks noChangeArrowheads="1"/>
          </p:cNvSpPr>
          <p:nvPr/>
        </p:nvSpPr>
        <p:spPr bwMode="auto">
          <a:xfrm>
            <a:off x="4419600" y="685800"/>
            <a:ext cx="42672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trophozoites colonize large intestine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feed on bacteria and debris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replicate by binary fission</a:t>
            </a:r>
            <a:endParaRPr lang="en-US" altLang="en-US" sz="2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566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96913"/>
            <a:ext cx="38100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7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3" descr="eh_st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06875"/>
            <a:ext cx="59436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2"/>
          <p:cNvSpPr txBox="1">
            <a:spLocks noChangeArrowheads="1"/>
          </p:cNvSpPr>
          <p:nvPr/>
        </p:nvSpPr>
        <p:spPr bwMode="auto">
          <a:xfrm>
            <a:off x="3886200" y="76200"/>
            <a:ext cx="32670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Verdana" panose="020B0604030504040204" pitchFamily="34" charset="0"/>
              </a:rPr>
              <a:t>Encystation</a:t>
            </a:r>
          </a:p>
        </p:txBody>
      </p:sp>
      <p:sp>
        <p:nvSpPr>
          <p:cNvPr id="157700" name="Text Box 3"/>
          <p:cNvSpPr txBox="1">
            <a:spLocks noChangeArrowheads="1"/>
          </p:cNvSpPr>
          <p:nvPr/>
        </p:nvSpPr>
        <p:spPr bwMode="auto">
          <a:xfrm>
            <a:off x="3505200" y="990600"/>
            <a:ext cx="51816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</a:rPr>
              <a:t>trophozoite rounds up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</a:rPr>
              <a:t>secretion of cyst wall</a:t>
            </a:r>
            <a:endParaRPr lang="en-US" altLang="en-US" sz="2800">
              <a:solidFill>
                <a:srgbClr val="00206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aggregation of ribosomes (= chromatoid bodies)</a:t>
            </a:r>
            <a:endParaRPr lang="en-US" altLang="en-US" sz="28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</a:rPr>
              <a:t>2 rounds of nuclear division (1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4 nuclei)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survive weeks to months</a:t>
            </a:r>
          </a:p>
        </p:txBody>
      </p:sp>
      <p:pic>
        <p:nvPicPr>
          <p:cNvPr id="157701" name="Picture 4" descr="004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5438"/>
            <a:ext cx="19812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Picture 5" descr="005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19812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3" name="Picture 6" descr="006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43425"/>
            <a:ext cx="19653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5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7620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6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3341688" cy="2678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23825" indent="-1238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Amoeba/Ameba</a:t>
            </a:r>
            <a:r>
              <a:rPr lang="en-US" altLang="en-US" sz="2400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Entamoeba histolytica</a:t>
            </a:r>
            <a:endParaRPr lang="en-US" altLang="en-US" sz="240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Entamoeba dispar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Entamoeba coli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Entamoeba hartmanni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Endolimax nana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Iodamoeba bütschlii</a:t>
            </a:r>
            <a:endParaRPr lang="en-US" altLang="en-US" sz="1800" i="1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990600" y="152400"/>
            <a:ext cx="5140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INTESTINAL PROTOZOA</a:t>
            </a:r>
          </a:p>
        </p:txBody>
      </p:sp>
      <p:sp>
        <p:nvSpPr>
          <p:cNvPr id="92164" name="Text Box 3"/>
          <p:cNvSpPr txBox="1">
            <a:spLocks noChangeArrowheads="1"/>
          </p:cNvSpPr>
          <p:nvPr/>
        </p:nvSpPr>
        <p:spPr bwMode="auto">
          <a:xfrm>
            <a:off x="533400" y="3810000"/>
            <a:ext cx="3733800" cy="19383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23825" indent="-1238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Apicomplexa</a:t>
            </a:r>
            <a:r>
              <a:rPr lang="en-US" altLang="en-US" sz="2400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Cryptosporidium hominis</a:t>
            </a:r>
            <a:endParaRPr lang="en-US" altLang="en-US" sz="2400">
              <a:solidFill>
                <a:srgbClr val="000099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Cryptosporidium parvum</a:t>
            </a:r>
            <a:endParaRPr lang="en-US" altLang="en-US" sz="2400">
              <a:solidFill>
                <a:srgbClr val="000099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Cyclospora cayetanensis</a:t>
            </a:r>
            <a:endParaRPr lang="en-US" altLang="en-US" sz="2400">
              <a:solidFill>
                <a:srgbClr val="000099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Isospora belli</a:t>
            </a:r>
            <a:endParaRPr lang="en-US" altLang="en-US" sz="2400">
              <a:solidFill>
                <a:srgbClr val="000099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4343400" y="990600"/>
            <a:ext cx="3962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3825" indent="-1238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81025" indent="-1238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009900"/>
                </a:solidFill>
                <a:latin typeface="Arial" panose="020B0604020202020204" pitchFamily="34" charset="0"/>
              </a:rPr>
              <a:t>Flagellates</a:t>
            </a: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Giardia lamblia</a:t>
            </a:r>
            <a:endParaRPr lang="en-US" altLang="en-US" sz="240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Dientamoeba fragilis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Chilomastix mesnili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Trichomonas hominis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Enteromonas hominis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Retortamonas intestinalis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4572000" y="381000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3825" indent="-1238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81025" indent="-1238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Other</a:t>
            </a:r>
            <a:r>
              <a:rPr lang="en-US" altLang="en-US" sz="2400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Blastocystis hominis</a:t>
            </a:r>
            <a:endParaRPr lang="en-US" altLang="en-US" sz="24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Balantidium </a:t>
            </a:r>
            <a:r>
              <a:rPr lang="en-US" altLang="en-US" sz="2400" i="1">
                <a:solidFill>
                  <a:srgbClr val="000099"/>
                </a:solidFill>
                <a:latin typeface="Arial" panose="020B0604020202020204" pitchFamily="34" charset="0"/>
              </a:rPr>
              <a:t>coli</a:t>
            </a:r>
            <a:endParaRPr lang="en-US" altLang="en-US" sz="24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5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33CCFF"/>
                </a:solidFill>
              </a:rPr>
              <a:t>Events on Amoebiasis</a:t>
            </a:r>
            <a:endParaRPr lang="en-IN" altLang="en-US" smtClean="0">
              <a:solidFill>
                <a:srgbClr val="33CCFF"/>
              </a:solidFill>
            </a:endParaRPr>
          </a:p>
        </p:txBody>
      </p:sp>
      <p:pic>
        <p:nvPicPr>
          <p:cNvPr id="1597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28775"/>
            <a:ext cx="9144000" cy="5229225"/>
          </a:xfrm>
        </p:spPr>
      </p:pic>
    </p:spTree>
    <p:extLst>
      <p:ext uri="{BB962C8B-B14F-4D97-AF65-F5344CB8AC3E}">
        <p14:creationId xmlns:p14="http://schemas.microsoft.com/office/powerpoint/2010/main" val="35586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153400" cy="609600"/>
          </a:xfrm>
        </p:spPr>
        <p:txBody>
          <a:bodyPr/>
          <a:lstStyle/>
          <a:p>
            <a:pPr>
              <a:defRPr/>
            </a:pPr>
            <a:r>
              <a:rPr lang="en-US" altLang="en-US" sz="2800" b="1" kern="1200" dirty="0" smtClean="0">
                <a:solidFill>
                  <a:srgbClr val="CC3300"/>
                </a:solidFill>
                <a:latin typeface="Calibri"/>
              </a:rPr>
              <a:t>PATHOGENESIS AND PATHOLOGY OF AMEBIASIS</a:t>
            </a:r>
            <a:endParaRPr lang="en-US" altLang="en-US" sz="3200" dirty="0" smtClean="0"/>
          </a:p>
        </p:txBody>
      </p:sp>
      <p:sp>
        <p:nvSpPr>
          <p:cNvPr id="198659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181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 smtClean="0">
                <a:solidFill>
                  <a:srgbClr val="FF0000"/>
                </a:solidFill>
              </a:rPr>
              <a:t>Three</a:t>
            </a:r>
            <a:r>
              <a:rPr lang="en-US" altLang="en-US" sz="2400" dirty="0" smtClean="0"/>
              <a:t> key virulence factors:</a:t>
            </a:r>
          </a:p>
          <a:p>
            <a:pPr lvl="1">
              <a:defRPr/>
            </a:pPr>
            <a:r>
              <a:rPr lang="en-US" altLang="en-US" sz="2400" dirty="0" smtClean="0"/>
              <a:t>Amebic lectin: binds parasite to galactose-containing  sugars on host cells</a:t>
            </a:r>
          </a:p>
          <a:p>
            <a:pPr lvl="1">
              <a:defRPr/>
            </a:pPr>
            <a:r>
              <a:rPr lang="en-US" altLang="en-US" sz="2400" dirty="0" err="1" smtClean="0"/>
              <a:t>Amoebapores</a:t>
            </a:r>
            <a:r>
              <a:rPr lang="en-US" altLang="en-US" sz="2400" dirty="0" smtClean="0"/>
              <a:t>: adherence-dependent cytolysis</a:t>
            </a:r>
          </a:p>
          <a:p>
            <a:pPr lvl="1">
              <a:defRPr/>
            </a:pPr>
            <a:r>
              <a:rPr lang="en-US" altLang="en-US" sz="2400" dirty="0" smtClean="0"/>
              <a:t>Cysteine protease: cleaves antibodies and C3 and degrade mucosal layers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dirty="0" smtClean="0"/>
              <a:t>Trophozoites ingest human cells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b="1" dirty="0" smtClean="0"/>
              <a:t>The incubation period </a:t>
            </a:r>
          </a:p>
          <a:p>
            <a:pPr lvl="1" eaLnBrk="1" hangingPunct="1">
              <a:defRPr/>
            </a:pPr>
            <a:r>
              <a:rPr lang="en-US" altLang="en-US" sz="2400" dirty="0" smtClean="0">
                <a:solidFill>
                  <a:srgbClr val="000000"/>
                </a:solidFill>
              </a:rPr>
              <a:t>Range from a few days to months or years with 2-4 weeks being the most common. </a:t>
            </a: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rgbClr val="000000"/>
                </a:solidFill>
              </a:rPr>
              <a:t>Transitions from one type of intestinal syndrome to another can occur and </a:t>
            </a: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rgbClr val="000000"/>
                </a:solidFill>
              </a:rPr>
              <a:t>Intestinal infections can give rise to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extraintestinal</a:t>
            </a:r>
            <a:r>
              <a:rPr lang="en-US" altLang="en-US" sz="2400" dirty="0" smtClean="0">
                <a:solidFill>
                  <a:srgbClr val="000000"/>
                </a:solidFill>
              </a:rPr>
              <a:t> infections.</a:t>
            </a:r>
          </a:p>
          <a:p>
            <a:pPr marL="457200" lvl="1" indent="0">
              <a:buFontTx/>
              <a:buNone/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47EB61-1EAA-482A-8F11-2F67CA443FE7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160773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905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F4A61C-5FE3-4E32-8D5F-4F6C53EF936C}" type="datetime1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5/13/2020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Cont …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eaLnBrk="1" hangingPunct="1"/>
            <a:r>
              <a:rPr lang="en-US" altLang="en-US" smtClean="0"/>
              <a:t>Invasion of intestinal mucosa by </a:t>
            </a:r>
            <a:r>
              <a:rPr lang="en-US" altLang="en-US" i="1" smtClean="0"/>
              <a:t>E. histolytica</a:t>
            </a:r>
            <a:r>
              <a:rPr lang="en-US" altLang="en-US" smtClean="0"/>
              <a:t> is an active process mediated by the parasite and distinct steps can be recognized</a:t>
            </a:r>
          </a:p>
        </p:txBody>
      </p:sp>
      <p:pic>
        <p:nvPicPr>
          <p:cNvPr id="162820" name="Picture 2" descr="eh_inva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71628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78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8229600" cy="46021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Trophozoites </a:t>
            </a:r>
            <a:r>
              <a:rPr lang="en-US" altLang="en-US" sz="2400" b="1" smtClean="0"/>
              <a:t>adhere</a:t>
            </a:r>
            <a:r>
              <a:rPr lang="en-US" altLang="en-US" sz="2400" smtClean="0"/>
              <a:t> to the mucus layer </a:t>
            </a:r>
            <a:r>
              <a:rPr lang="en-US" altLang="en-US" sz="2400" smtClean="0">
                <a:solidFill>
                  <a:srgbClr val="FF0000"/>
                </a:solidFill>
              </a:rPr>
              <a:t>(step 1). </a:t>
            </a:r>
            <a:r>
              <a:rPr lang="en-US" altLang="en-US" sz="2400" smtClean="0"/>
              <a:t>This adherence  probably does not contribute to pathogenesis</a:t>
            </a:r>
          </a:p>
          <a:p>
            <a:pPr eaLnBrk="1" hangingPunct="1"/>
            <a:r>
              <a:rPr lang="en-US" altLang="en-US" sz="2400" smtClean="0"/>
              <a:t>Depletion of the mucus barrier allows for the trophozoite to come in contact with epithelial cells. Epithelial cells are killed in a </a:t>
            </a:r>
            <a:r>
              <a:rPr lang="en-US" altLang="en-US" sz="2400" b="1" smtClean="0"/>
              <a:t>contact dependent manner </a:t>
            </a:r>
            <a:r>
              <a:rPr lang="en-US" altLang="en-US" sz="2400" smtClean="0"/>
              <a:t>leading to a disruption of the intestinal mucosa </a:t>
            </a:r>
            <a:r>
              <a:rPr lang="en-US" altLang="en-US" sz="2400" smtClean="0">
                <a:solidFill>
                  <a:srgbClr val="FF0000"/>
                </a:solidFill>
              </a:rPr>
              <a:t>(step 2). </a:t>
            </a:r>
          </a:p>
          <a:p>
            <a:pPr eaLnBrk="1" hangingPunct="1"/>
            <a:r>
              <a:rPr lang="en-US" altLang="en-US" sz="2400" smtClean="0"/>
              <a:t>The trophozoites will continue to kill host cells in the submucosa and further disrupt the tissue as they advance </a:t>
            </a:r>
            <a:r>
              <a:rPr lang="en-US" altLang="en-US" sz="2400" smtClean="0">
                <a:solidFill>
                  <a:srgbClr val="FF0000"/>
                </a:solidFill>
              </a:rPr>
              <a:t>(step 3). </a:t>
            </a:r>
          </a:p>
          <a:p>
            <a:pPr eaLnBrk="1" hangingPunct="1"/>
            <a:r>
              <a:rPr lang="en-US" altLang="en-US" sz="2400" smtClean="0"/>
              <a:t>Disruption of the intestinal wall </a:t>
            </a:r>
            <a:r>
              <a:rPr lang="en-US" altLang="en-US" sz="2400" smtClean="0">
                <a:solidFill>
                  <a:srgbClr val="FF0000"/>
                </a:solidFill>
              </a:rPr>
              <a:t>(step 4) </a:t>
            </a:r>
            <a:r>
              <a:rPr lang="en-US" altLang="en-US" sz="2400" smtClean="0"/>
              <a:t>or</a:t>
            </a:r>
          </a:p>
          <a:p>
            <a:pPr eaLnBrk="1" hangingPunct="1"/>
            <a:r>
              <a:rPr lang="en-US" altLang="en-US" sz="2400" smtClean="0"/>
              <a:t>Metastasis via the circulatory system </a:t>
            </a:r>
            <a:r>
              <a:rPr lang="en-US" altLang="en-US" sz="2400" smtClean="0">
                <a:solidFill>
                  <a:srgbClr val="FF0000"/>
                </a:solidFill>
              </a:rPr>
              <a:t>(step 5) </a:t>
            </a:r>
            <a:r>
              <a:rPr lang="en-US" altLang="en-US" sz="2400" smtClean="0"/>
              <a:t>is also possible. </a:t>
            </a:r>
          </a:p>
        </p:txBody>
      </p:sp>
      <p:pic>
        <p:nvPicPr>
          <p:cNvPr id="163843" name="Picture 2" descr="eh_inva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71628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64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eh_invad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1628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152400" y="3749675"/>
            <a:ext cx="8763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Trophozoites: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colonize , adhere to the mucus layer and ingest bacteria and cellular debris from the lumen.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Exhibits symptoms ranging from mild abdominal discomfort to </a:t>
            </a:r>
            <a:r>
              <a:rPr lang="en-US" sz="2400" b="1">
                <a:solidFill>
                  <a:srgbClr val="FF0000"/>
                </a:solidFill>
                <a:cs typeface="Tahoma" panose="020B0604030504040204" pitchFamily="34" charset="0"/>
              </a:rPr>
              <a:t>non-dysenteric</a:t>
            </a:r>
            <a:r>
              <a:rPr lang="en-US" sz="240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diarrhea and cramps</a:t>
            </a:r>
            <a:r>
              <a:rPr lang="en-US" altLang="en-US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64868" name="Rectangle 3"/>
          <p:cNvSpPr>
            <a:spLocks noChangeArrowheads="1"/>
          </p:cNvSpPr>
          <p:nvPr/>
        </p:nvSpPr>
        <p:spPr bwMode="auto">
          <a:xfrm>
            <a:off x="381000" y="3352800"/>
            <a:ext cx="3173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NON-INVASIVE</a:t>
            </a:r>
            <a:endParaRPr lang="en-US" altLang="en-US" sz="2800" b="1">
              <a:solidFill>
                <a:srgbClr val="00B0F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eh_invad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13"/>
            <a:ext cx="76962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762000" y="3749675"/>
            <a:ext cx="8153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86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non-invasive infection can persist or progress to an invasive by: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Penetration of mucus layer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Contact-dependent killing of epithelial cells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Breakdown of tissues (extracellular matrix)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Contact-dependent killing of neutrophils, leukocytes</a:t>
            </a:r>
          </a:p>
        </p:txBody>
      </p:sp>
      <p:sp>
        <p:nvSpPr>
          <p:cNvPr id="166916" name="Rectangle 3"/>
          <p:cNvSpPr>
            <a:spLocks noChangeArrowheads="1"/>
          </p:cNvSpPr>
          <p:nvPr/>
        </p:nvSpPr>
        <p:spPr bwMode="auto">
          <a:xfrm>
            <a:off x="685800" y="3276600"/>
            <a:ext cx="225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INVASIVE</a:t>
            </a:r>
          </a:p>
        </p:txBody>
      </p:sp>
    </p:spTree>
    <p:extLst>
      <p:ext uri="{BB962C8B-B14F-4D97-AF65-F5344CB8AC3E}">
        <p14:creationId xmlns:p14="http://schemas.microsoft.com/office/powerpoint/2010/main" val="421327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CC3300"/>
                </a:solidFill>
              </a:rPr>
              <a:t>Cont...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 </a:t>
            </a:r>
          </a:p>
          <a:p>
            <a:pPr lvl="1" eaLnBrk="1" hangingPunct="1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necrosis of mucosa 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ulcers, dysentery</a:t>
            </a:r>
          </a:p>
          <a:p>
            <a:pPr lvl="1" eaLnBrk="1" hangingPunct="1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ulcer enlargement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severe dysentery, colitis, </a:t>
            </a:r>
          </a:p>
          <a:p>
            <a:pPr lvl="1" eaLnBrk="1" hangingPunct="1"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peritonitis </a:t>
            </a:r>
          </a:p>
          <a:p>
            <a:pPr lvl="1" eaLnBrk="1" hangingPunct="1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metastasis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extra-intestinal amebiasis</a:t>
            </a:r>
          </a:p>
          <a:p>
            <a:pPr lvl="1" eaLnBrk="1" hangingPunct="1"/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153400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2876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ulcer2b"/>
          <p:cNvPicPr>
            <a:picLocks noChangeAspect="1" noChangeArrowheads="1"/>
          </p:cNvPicPr>
          <p:nvPr/>
        </p:nvPicPr>
        <p:blipFill>
          <a:blip r:embed="rId3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457200" y="5029200"/>
            <a:ext cx="8305800" cy="1631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‘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flasked-shaped ulcer</a:t>
            </a: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’ trophozoites at boundary of necrotic and healthy tissue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Trophozoites ingesting host cells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Dysentery</a:t>
            </a: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 (blood and mucus in feces)</a:t>
            </a:r>
          </a:p>
        </p:txBody>
      </p:sp>
      <p:sp>
        <p:nvSpPr>
          <p:cNvPr id="172036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the lesion penetrates below the superficial epithelium, it meets the resistance of the colonic musculature and spreads laterally in the submucosa</a:t>
            </a:r>
          </a:p>
        </p:txBody>
      </p:sp>
    </p:spTree>
    <p:extLst>
      <p:ext uri="{BB962C8B-B14F-4D97-AF65-F5344CB8AC3E}">
        <p14:creationId xmlns:p14="http://schemas.microsoft.com/office/powerpoint/2010/main" val="80517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33363"/>
            <a:ext cx="8277225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1"/>
          <p:cNvSpPr>
            <a:spLocks noChangeArrowheads="1"/>
          </p:cNvSpPr>
          <p:nvPr/>
        </p:nvSpPr>
        <p:spPr bwMode="auto">
          <a:xfrm>
            <a:off x="2286000" y="5791200"/>
            <a:ext cx="544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Verdana" panose="020B0604030504040204" pitchFamily="34" charset="0"/>
              </a:rPr>
              <a:t>‘hematophagous’ trophozoites</a:t>
            </a:r>
          </a:p>
        </p:txBody>
      </p:sp>
    </p:spTree>
    <p:extLst>
      <p:ext uri="{BB962C8B-B14F-4D97-AF65-F5344CB8AC3E}">
        <p14:creationId xmlns:p14="http://schemas.microsoft.com/office/powerpoint/2010/main" val="8767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143000" y="533400"/>
            <a:ext cx="5251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</a:rPr>
              <a:t>COMMON CHARACTERSTICS</a:t>
            </a:r>
          </a:p>
        </p:txBody>
      </p:sp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762000" y="1447800"/>
            <a:ext cx="5943600" cy="461963"/>
          </a:xfrm>
          <a:prstGeom prst="rect">
            <a:avLst/>
          </a:prstGeom>
          <a:noFill/>
          <a:ln w="28575" algn="ctr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TYPICAL </a:t>
            </a: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FECAL-ORAL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LIFE CYCLE</a:t>
            </a:r>
          </a:p>
        </p:txBody>
      </p:sp>
      <p:pic>
        <p:nvPicPr>
          <p:cNvPr id="94212" name="Picture 7" descr="fe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5668963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6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219200" y="1371600"/>
            <a:ext cx="67818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Ameba expand laterally and downward into lamina </a:t>
            </a:r>
            <a:r>
              <a:rPr lang="en-US" sz="2800" b="1" dirty="0" err="1">
                <a:solidFill>
                  <a:srgbClr val="000000"/>
                </a:solidFill>
                <a:cs typeface="Times New Roman" pitchFamily="18" charset="0"/>
              </a:rPr>
              <a:t>propria</a:t>
            </a:r>
            <a:endParaRPr lang="en-US" sz="2800" b="1" dirty="0">
              <a:solidFill>
                <a:srgbClr val="000000"/>
              </a:solidFill>
              <a:cs typeface="Times New Roman" pitchFamily="18" charset="0"/>
            </a:endParaRPr>
          </a:p>
          <a:p>
            <a:pPr marL="171450" indent="-171450">
              <a:buFontTx/>
              <a:buChar char="•"/>
              <a:defRPr/>
            </a:pPr>
            <a:r>
              <a:rPr lang="en-US" sz="2800" b="1" dirty="0">
                <a:solidFill>
                  <a:srgbClr val="009999"/>
                </a:solidFill>
                <a:cs typeface="Times New Roman" pitchFamily="18" charset="0"/>
              </a:rPr>
              <a:t>Localized sloughing (ulcers coalesce)</a:t>
            </a:r>
          </a:p>
          <a:p>
            <a:pPr marL="171450" indent="-171450">
              <a:buFontTx/>
              <a:buChar char="•"/>
              <a:defRPr/>
            </a:pPr>
            <a:r>
              <a:rPr lang="en-US" sz="2800" b="1" dirty="0">
                <a:solidFill>
                  <a:srgbClr val="009999"/>
                </a:solidFill>
                <a:cs typeface="Times New Roman" pitchFamily="18" charset="0"/>
              </a:rPr>
              <a:t>Perforation of intestinal wall</a:t>
            </a:r>
          </a:p>
          <a:p>
            <a:pPr lvl="1" indent="-171450"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  Peritonitis</a:t>
            </a:r>
          </a:p>
          <a:p>
            <a:pPr marL="628650" lvl="1" indent="-171450"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 2</a:t>
            </a:r>
            <a:r>
              <a:rPr lang="en-US" sz="2800" b="1" baseline="30000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 bacterial infections</a:t>
            </a:r>
          </a:p>
          <a:p>
            <a:pPr marL="628650" lvl="1" indent="-171450"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 Local abscesses</a:t>
            </a:r>
          </a:p>
          <a:p>
            <a:pPr lvl="1" indent="-171450">
              <a:buFontTx/>
              <a:buChar char="•"/>
              <a:defRPr/>
            </a:pPr>
            <a:r>
              <a:rPr lang="en-US" sz="2800" b="1" dirty="0" err="1">
                <a:solidFill>
                  <a:srgbClr val="FF3300"/>
                </a:solidFill>
                <a:cs typeface="Times New Roman" pitchFamily="18" charset="0"/>
              </a:rPr>
              <a:t>Ameboma</a:t>
            </a:r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 (=amebic </a:t>
            </a:r>
            <a:r>
              <a:rPr lang="en-US" sz="2800" b="1" dirty="0" err="1">
                <a:solidFill>
                  <a:srgbClr val="000000"/>
                </a:solidFill>
                <a:cs typeface="Times New Roman" pitchFamily="18" charset="0"/>
              </a:rPr>
              <a:t>granuloma</a:t>
            </a:r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sz="2800" b="1" u="sng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1447800" y="5029200"/>
            <a:ext cx="6111875" cy="138430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ameboma </a:t>
            </a:r>
            <a:r>
              <a:rPr lang="en-US" altLang="en-US" sz="2800" b="1">
                <a:solidFill>
                  <a:srgbClr val="00FF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inflammatory thickening of intestinal wall around the abscess</a:t>
            </a:r>
            <a:r>
              <a:rPr lang="en-US" altLang="en-US" sz="2800" b="1">
                <a:solidFill>
                  <a:srgbClr val="00FF00"/>
                </a:solidFill>
                <a:latin typeface="Times New Roman" panose="02020603050405020304" pitchFamily="18" charset="0"/>
              </a:rPr>
              <a:t> (can be confused with tumor)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533400" y="168275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C3300"/>
                </a:solidFill>
                <a:latin typeface="Times New Roman" panose="02020603050405020304" pitchFamily="18" charset="0"/>
              </a:rPr>
              <a:t>Ulcer Enlargement </a:t>
            </a:r>
            <a:r>
              <a:rPr lang="en-US" altLang="en-US" sz="2800">
                <a:solidFill>
                  <a:srgbClr val="CC3300"/>
                </a:solidFill>
                <a:latin typeface="Verdana" panose="020B0604030504040204" pitchFamily="34" charset="0"/>
              </a:rPr>
              <a:t>can lead to secondary infection and extraintestinal lesions</a:t>
            </a:r>
            <a:endParaRPr lang="en-US" altLang="en-US" sz="280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7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016"/>
          <p:cNvPicPr>
            <a:picLocks noChangeAspect="1" noChangeArrowheads="1"/>
          </p:cNvPicPr>
          <p:nvPr/>
        </p:nvPicPr>
        <p:blipFill>
          <a:blip r:embed="rId3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A0FC0848-FBF4-42D2-B9A2-F8C5177698A3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56" name="Rectangle 3"/>
          <p:cNvSpPr>
            <a:spLocks noChangeArrowheads="1"/>
          </p:cNvSpPr>
          <p:nvPr/>
        </p:nvSpPr>
        <p:spPr bwMode="auto">
          <a:xfrm>
            <a:off x="228600" y="228600"/>
            <a:ext cx="4811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b="1">
                <a:solidFill>
                  <a:srgbClr val="0000FF"/>
                </a:solidFill>
                <a:cs typeface="Tahoma" panose="020B0604030504040204" pitchFamily="34" charset="0"/>
              </a:rPr>
              <a:t>perforation</a:t>
            </a:r>
            <a:r>
              <a:rPr lang="en-US" altLang="en-US">
                <a:solidFill>
                  <a:srgbClr val="0000FF"/>
                </a:solidFill>
                <a:cs typeface="Tahoma" panose="020B0604030504040204" pitchFamily="34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cs typeface="Tahoma" panose="020B0604030504040204" pitchFamily="34" charset="0"/>
              </a:rPr>
              <a:t>of intestinal wa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10654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105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ctangle 2"/>
          <p:cNvSpPr>
            <a:spLocks noChangeArrowheads="1"/>
          </p:cNvSpPr>
          <p:nvPr/>
        </p:nvSpPr>
        <p:spPr bwMode="auto">
          <a:xfrm>
            <a:off x="609600" y="152400"/>
            <a:ext cx="7848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999"/>
                </a:solidFill>
                <a:latin typeface="Verdana" panose="020B0604030504040204" pitchFamily="34" charset="0"/>
              </a:rPr>
              <a:t>Gross pathology of large intestine due to </a:t>
            </a:r>
            <a:r>
              <a:rPr lang="en-US" altLang="en-US" sz="2800" b="1" i="1">
                <a:solidFill>
                  <a:srgbClr val="009999"/>
                </a:solidFill>
                <a:latin typeface="Verdana" panose="020B0604030504040204" pitchFamily="34" charset="0"/>
              </a:rPr>
              <a:t>Entameba histolytica</a:t>
            </a:r>
            <a:endParaRPr lang="en-US" altLang="en-US" sz="2800" b="1">
              <a:solidFill>
                <a:srgbClr val="0099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3505200" y="1511300"/>
            <a:ext cx="543083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79438" indent="-2365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Metastasis via blood stream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Primarily liver (portal vein)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Other sites less frequent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Ameba-free stools common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High antibody titers</a:t>
            </a:r>
          </a:p>
        </p:txBody>
      </p:sp>
      <p:pic>
        <p:nvPicPr>
          <p:cNvPr id="180227" name="Picture 3" descr="eh_sys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19188"/>
            <a:ext cx="3124200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Extraintestinal amebiasis</a:t>
            </a:r>
            <a:endParaRPr lang="en-US" sz="4400" kern="0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+mj-cs"/>
            </a:endParaRPr>
          </a:p>
        </p:txBody>
      </p:sp>
      <p:sp>
        <p:nvSpPr>
          <p:cNvPr id="180229" name="Rectangle 1"/>
          <p:cNvSpPr>
            <a:spLocks noChangeArrowheads="1"/>
          </p:cNvSpPr>
          <p:nvPr/>
        </p:nvSpPr>
        <p:spPr bwMode="auto">
          <a:xfrm>
            <a:off x="2971800" y="4191000"/>
            <a:ext cx="5715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Hematogenous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 spreading of trophozoite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7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05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3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3300"/>
                </a:solidFill>
              </a:rPr>
              <a:t>Amebic liver abscess</a:t>
            </a:r>
          </a:p>
        </p:txBody>
      </p:sp>
      <p:pic>
        <p:nvPicPr>
          <p:cNvPr id="182275" name="Picture 6" descr="01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38" y="1600200"/>
            <a:ext cx="3514725" cy="4530725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227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447800"/>
            <a:ext cx="4800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99"/>
                </a:solidFill>
              </a:rPr>
              <a:t>Most common form of extraintestinal amebiasis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99"/>
                </a:solidFill>
              </a:rPr>
              <a:t>symptoms are right upper quadrant pain and fever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99"/>
                </a:solidFill>
              </a:rPr>
              <a:t>Acute as well as chronic illness, with gradual or sudden onset</a:t>
            </a:r>
            <a:endParaRPr lang="en-US" altLang="en-US" sz="2800" smtClean="0">
              <a:solidFill>
                <a:srgbClr val="009999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 smtClean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9933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4614863" cy="5943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4800600" y="609600"/>
            <a:ext cx="4229100" cy="4564063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3300"/>
                </a:solidFill>
                <a:latin typeface="Arial" panose="020B0604020202020204" pitchFamily="34" charset="0"/>
              </a:rPr>
              <a:t>Amebic Liver Abscess</a:t>
            </a:r>
            <a:endParaRPr lang="en-US" altLang="en-US" sz="2400" b="1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Fast growing abscess filled with:</a:t>
            </a:r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chocolate-colored ‘pus’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necrotic material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usually bacteria free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amoebae are found only at borders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lesions expand and coalesce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further metastasis, direct extension or  fistula</a:t>
            </a:r>
            <a:r>
              <a:rPr lang="en-US" altLang="en-US" sz="2400" b="1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79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33363"/>
            <a:ext cx="8277225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07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3300"/>
                </a:solidFill>
              </a:rPr>
              <a:t>Amebic liver abscess</a:t>
            </a:r>
          </a:p>
        </p:txBody>
      </p:sp>
      <p:pic>
        <p:nvPicPr>
          <p:cNvPr id="186371" name="Picture 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76400"/>
            <a:ext cx="3881438" cy="2690813"/>
          </a:xfrm>
        </p:spPr>
      </p:pic>
      <p:sp>
        <p:nvSpPr>
          <p:cNvPr id="2949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1524000"/>
            <a:ext cx="5105400" cy="47244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30-50% of patients with liver abscess show also pneumonic involvement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Rupture is again a major thread, especially rupture into the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pericardium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Draining abscesses is today only performed in extreme cases when rupture is feared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Responds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well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to chemotherapy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endParaRPr 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133462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018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0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Picture 3" descr="eh_sy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0"/>
            <a:ext cx="3557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4130675" cy="3286125"/>
          </a:xfrm>
          <a:prstGeom prst="rect">
            <a:avLst/>
          </a:prstGeom>
          <a:solidFill>
            <a:schemeClr val="bg1">
              <a:alpha val="74117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0000"/>
                </a:solidFill>
                <a:latin typeface="Arial" panose="020B0604020202020204" pitchFamily="34" charset="0"/>
              </a:rPr>
              <a:t>Pulmonary Amebiasis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rarely primary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rupture of liver abscess through diaphragm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400" b="1" baseline="300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 bacterial infections common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fever, cough, dyspnea, pain, vomica</a:t>
            </a:r>
          </a:p>
        </p:txBody>
      </p:sp>
    </p:spTree>
    <p:extLst>
      <p:ext uri="{BB962C8B-B14F-4D97-AF65-F5344CB8AC3E}">
        <p14:creationId xmlns:p14="http://schemas.microsoft.com/office/powerpoint/2010/main" val="32693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295400" y="1066800"/>
            <a:ext cx="5919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Times New Roman" panose="02020603050405020304" pitchFamily="18" charset="0"/>
              </a:rPr>
              <a:t>Fecal-Oral Transmission Factors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981200"/>
            <a:ext cx="3886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5100" indent="-16510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Poor personal hygiene</a:t>
            </a:r>
          </a:p>
          <a:p>
            <a:pPr lvl="1" indent="-177800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Food handlers</a:t>
            </a:r>
          </a:p>
          <a:p>
            <a:pPr lvl="1" indent="-177800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Institutions</a:t>
            </a:r>
          </a:p>
          <a:p>
            <a:pPr lvl="1" indent="-177800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Children in day care centers</a:t>
            </a:r>
          </a:p>
          <a:p>
            <a:pPr marL="165100" indent="-16510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Developing countries</a:t>
            </a:r>
          </a:p>
          <a:p>
            <a:pPr lvl="1" indent="-177800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Highly endemic</a:t>
            </a:r>
          </a:p>
          <a:p>
            <a:pPr lvl="1" indent="-177800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Poor sanitation</a:t>
            </a:r>
          </a:p>
          <a:p>
            <a:pPr lvl="1" indent="-177800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Travelers diarrhea</a:t>
            </a:r>
          </a:p>
          <a:p>
            <a:pPr marL="165100" indent="-165100">
              <a:buFontTx/>
              <a:buChar char="•"/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4495800" y="1981200"/>
            <a:ext cx="4267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7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FF0000"/>
                </a:solidFill>
                <a:latin typeface="Verdana" panose="020B0604030504040204" pitchFamily="34" charset="0"/>
              </a:rPr>
              <a:t>Water-borne epidemics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Male homosexuality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Oral-anal contact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Zoonosis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Entamoeba</a:t>
            </a: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no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Cryptosporidium</a:t>
            </a: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yes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 i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Giardia</a:t>
            </a: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controversial</a:t>
            </a:r>
            <a:endParaRPr lang="en-US" altLang="en-US" sz="2400" b="1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2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019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25750"/>
            <a:ext cx="8081963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ext Box 4"/>
          <p:cNvSpPr txBox="1">
            <a:spLocks noChangeArrowheads="1"/>
          </p:cNvSpPr>
          <p:nvPr/>
        </p:nvSpPr>
        <p:spPr bwMode="auto">
          <a:xfrm>
            <a:off x="365125" y="152400"/>
            <a:ext cx="8321675" cy="2185988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3300"/>
                </a:solidFill>
                <a:latin typeface="Arial" panose="020B0604020202020204" pitchFamily="34" charset="0"/>
              </a:rPr>
              <a:t>Cutaneous Amebiasis</a:t>
            </a:r>
            <a:endParaRPr lang="en-US" altLang="en-US" sz="2400" b="1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Intestinal or hepatic fistula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Mucosa bathed in fluids containing trophozoites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Perianal ulcers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Urogenital (e.g: labia, vagina, penis)</a:t>
            </a:r>
          </a:p>
        </p:txBody>
      </p:sp>
    </p:spTree>
    <p:extLst>
      <p:ext uri="{BB962C8B-B14F-4D97-AF65-F5344CB8AC3E}">
        <p14:creationId xmlns:p14="http://schemas.microsoft.com/office/powerpoint/2010/main" val="11010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8382000" cy="2185988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9900"/>
                </a:solidFill>
                <a:latin typeface="Arial" panose="020B0604020202020204" pitchFamily="34" charset="0"/>
              </a:rPr>
              <a:t>Cutaneous Amebiasis</a:t>
            </a:r>
            <a:endParaRPr lang="en-US" altLang="en-US" sz="24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</a:rPr>
              <a:t>intestinal or hepatic fistula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</a:rPr>
              <a:t>mucosa bathed in fluids containing trophozoites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</a:rPr>
              <a:t>perianal ulcers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</a:rPr>
              <a:t>urogenital (eg, labia, vagina, penis</a:t>
            </a: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91491" name="Picture 4" descr="020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667000"/>
            <a:ext cx="38354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2" name="Picture 4" descr="021"/>
          <p:cNvPicPr>
            <a:picLocks noChangeAspect="1" noChangeArrowheads="1"/>
          </p:cNvPicPr>
          <p:nvPr/>
        </p:nvPicPr>
        <p:blipFill>
          <a:blip r:embed="rId3">
            <a:lum bright="-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67000"/>
            <a:ext cx="441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3200" b="1" smtClean="0">
                <a:solidFill>
                  <a:srgbClr val="009999"/>
                </a:solidFill>
              </a:rPr>
              <a:t>CLINICAL MANIFESTATION</a:t>
            </a:r>
          </a:p>
        </p:txBody>
      </p:sp>
      <p:sp>
        <p:nvSpPr>
          <p:cNvPr id="192515" name="Rectangle 4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991600" cy="57912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000000"/>
                </a:solidFill>
              </a:rPr>
              <a:t>Amebiasis presents a wide range of clinical syndromes</a:t>
            </a:r>
          </a:p>
          <a:p>
            <a:pPr eaLnBrk="1" hangingPunct="1"/>
            <a:r>
              <a:rPr lang="en-US" altLang="en-US" sz="2400" smtClean="0">
                <a:solidFill>
                  <a:srgbClr val="000000"/>
                </a:solidFill>
              </a:rPr>
              <a:t>Depends on:</a:t>
            </a:r>
          </a:p>
          <a:p>
            <a:pPr lvl="1" eaLnBrk="1" hangingPunct="1"/>
            <a:r>
              <a:rPr lang="en-US" altLang="en-US" sz="2400" smtClean="0">
                <a:solidFill>
                  <a:srgbClr val="000000"/>
                </a:solidFill>
              </a:rPr>
              <a:t>host’s previous exposure to parasite</a:t>
            </a:r>
          </a:p>
          <a:p>
            <a:pPr lvl="2" eaLnBrk="1" hangingPunct="1"/>
            <a:r>
              <a:rPr lang="en-US" altLang="en-US" smtClean="0">
                <a:solidFill>
                  <a:srgbClr val="000000"/>
                </a:solidFill>
              </a:rPr>
              <a:t>Chronic, high-level exposure- asymptomatic.</a:t>
            </a:r>
          </a:p>
          <a:p>
            <a:pPr lvl="2" eaLnBrk="1" hangingPunct="1"/>
            <a:r>
              <a:rPr lang="en-US" altLang="en-US" smtClean="0">
                <a:solidFill>
                  <a:srgbClr val="000000"/>
                </a:solidFill>
              </a:rPr>
              <a:t>Less frequent exposure-  severe symptoms.</a:t>
            </a:r>
          </a:p>
          <a:p>
            <a:pPr lvl="1" eaLnBrk="1" hangingPunct="1"/>
            <a:r>
              <a:rPr lang="en-US" altLang="en-US" sz="2400" smtClean="0">
                <a:solidFill>
                  <a:srgbClr val="000000"/>
                </a:solidFill>
              </a:rPr>
              <a:t>on nutritional status of host</a:t>
            </a:r>
          </a:p>
          <a:p>
            <a:pPr lvl="1" eaLnBrk="1" hangingPunct="1"/>
            <a:r>
              <a:rPr lang="en-US" altLang="en-US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what organ the parasite invades.</a:t>
            </a:r>
          </a:p>
          <a:p>
            <a:pPr lvl="2" eaLnBrk="1" hangingPunct="1"/>
            <a:r>
              <a:rPr lang="en-US" altLang="en-US" smtClean="0">
                <a:solidFill>
                  <a:srgbClr val="000000"/>
                </a:solidFill>
                <a:cs typeface="Times New Roman" panose="02020603050405020304" pitchFamily="18" charset="0"/>
              </a:rPr>
              <a:t>Abdominal cavity</a:t>
            </a:r>
          </a:p>
          <a:p>
            <a:pPr lvl="3" eaLnBrk="1" hangingPunct="1"/>
            <a:r>
              <a:rPr lang="en-US" altLang="en-US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Peritonitis, abdominal pain, cramping, and anemia</a:t>
            </a:r>
          </a:p>
          <a:p>
            <a:pPr lvl="2" eaLnBrk="1" hangingPunct="1"/>
            <a:r>
              <a:rPr lang="en-US" altLang="en-US" smtClean="0">
                <a:solidFill>
                  <a:srgbClr val="000000"/>
                </a:solidFill>
                <a:cs typeface="Times New Roman" panose="02020603050405020304" pitchFamily="18" charset="0"/>
              </a:rPr>
              <a:t>Liver </a:t>
            </a:r>
          </a:p>
          <a:p>
            <a:pPr lvl="3" eaLnBrk="1" hangingPunct="1"/>
            <a:r>
              <a:rPr lang="en-US" altLang="en-US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Symptoms are similar to hepatitis</a:t>
            </a:r>
          </a:p>
          <a:p>
            <a:pPr lvl="2" eaLnBrk="1" hangingPunct="1"/>
            <a:r>
              <a:rPr lang="en-US" altLang="en-US" smtClean="0">
                <a:solidFill>
                  <a:srgbClr val="000000"/>
                </a:solidFill>
                <a:cs typeface="Times New Roman" panose="02020603050405020304" pitchFamily="18" charset="0"/>
              </a:rPr>
              <a:t>Lungs, brains, or heart</a:t>
            </a:r>
          </a:p>
          <a:p>
            <a:pPr lvl="3" eaLnBrk="1" hangingPunct="1"/>
            <a:r>
              <a:rPr lang="en-US" altLang="en-US" sz="2400" smtClean="0">
                <a:solidFill>
                  <a:srgbClr val="000000"/>
                </a:solidFill>
                <a:cs typeface="Times New Roman" panose="02020603050405020304" pitchFamily="18" charset="0"/>
              </a:rPr>
              <a:t>May cause the death of the host</a:t>
            </a:r>
            <a:r>
              <a:rPr lang="en-US" altLang="en-US" sz="240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US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35857434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7439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Intestinal Symptoms</a:t>
            </a:r>
            <a:endParaRPr lang="en-US" sz="2400" b="1" dirty="0">
              <a:solidFill>
                <a:srgbClr val="FF0000"/>
              </a:solidFill>
            </a:endParaRPr>
          </a:p>
          <a:p>
            <a:pPr marL="171450" indent="-171450">
              <a:defRPr/>
            </a:pPr>
            <a:r>
              <a:rPr lang="en-US" sz="2400" dirty="0">
                <a:solidFill>
                  <a:srgbClr val="0000FF"/>
                </a:solidFill>
              </a:rPr>
              <a:t>Range</a:t>
            </a:r>
            <a:r>
              <a:rPr lang="en-US" sz="2400" dirty="0">
                <a:solidFill>
                  <a:srgbClr val="33CC33"/>
                </a:solidFill>
              </a:rPr>
              <a:t> </a:t>
            </a:r>
          </a:p>
          <a:p>
            <a:pPr lvl="1" indent="-171450">
              <a:buFontTx/>
              <a:buChar char="•"/>
              <a:defRPr/>
            </a:pPr>
            <a:r>
              <a:rPr lang="en-US" sz="2400" dirty="0">
                <a:solidFill>
                  <a:srgbClr val="33CC33"/>
                </a:solidFill>
              </a:rPr>
              <a:t>mild to severe </a:t>
            </a:r>
          </a:p>
          <a:p>
            <a:pPr marL="171450" indent="-171450"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Non dysenteric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33CC33"/>
                </a:solidFill>
              </a:rPr>
              <a:t>Diarrhea,    - cramps,</a:t>
            </a:r>
          </a:p>
          <a:p>
            <a:pPr marL="628650" lvl="1" indent="-171450">
              <a:buFontTx/>
              <a:buChar char="•"/>
              <a:defRPr/>
            </a:pPr>
            <a:r>
              <a:rPr lang="en-US" sz="2400" dirty="0">
                <a:solidFill>
                  <a:srgbClr val="33CC33"/>
                </a:solidFill>
              </a:rPr>
              <a:t>Flatulence,   - </a:t>
            </a:r>
            <a:r>
              <a:rPr lang="en-US" sz="2400" dirty="0">
                <a:solidFill>
                  <a:srgbClr val="92D050"/>
                </a:solidFill>
              </a:rPr>
              <a:t>nausea</a:t>
            </a:r>
          </a:p>
          <a:p>
            <a:pPr marL="171450" indent="-171450">
              <a:buFontTx/>
              <a:buChar char="•"/>
              <a:defRPr/>
            </a:pPr>
            <a:r>
              <a:rPr lang="en-US" sz="2400" dirty="0">
                <a:solidFill>
                  <a:srgbClr val="0070C0"/>
                </a:solidFill>
              </a:rPr>
              <a:t>Dysenteric</a:t>
            </a:r>
          </a:p>
          <a:p>
            <a:pPr marL="628650" lvl="1" indent="-171450">
              <a:buFontTx/>
              <a:buChar char="•"/>
              <a:defRPr/>
            </a:pPr>
            <a:r>
              <a:rPr lang="en-US" sz="2400" dirty="0">
                <a:solidFill>
                  <a:srgbClr val="006600"/>
                </a:solidFill>
              </a:rPr>
              <a:t>blood/mucus in stools</a:t>
            </a:r>
          </a:p>
          <a:p>
            <a:pPr marL="628650" lvl="1" indent="-171450">
              <a:buFontTx/>
              <a:buChar char="•"/>
              <a:defRPr/>
            </a:pPr>
            <a:r>
              <a:rPr lang="en-US" sz="2400" dirty="0">
                <a:solidFill>
                  <a:srgbClr val="006600"/>
                </a:solidFill>
              </a:rPr>
              <a:t>cramps/pain,  tenesmus </a:t>
            </a:r>
          </a:p>
          <a:p>
            <a:pPr marL="171450" indent="-171450">
              <a:buFontTx/>
              <a:buChar char="•"/>
              <a:defRPr/>
            </a:pPr>
            <a:r>
              <a:rPr lang="en-US" sz="2400" dirty="0" err="1">
                <a:solidFill>
                  <a:srgbClr val="006600"/>
                </a:solidFill>
              </a:rPr>
              <a:t>Ameboma</a:t>
            </a:r>
            <a:endParaRPr lang="en-US" sz="2400" dirty="0">
              <a:solidFill>
                <a:srgbClr val="006600"/>
              </a:solidFill>
            </a:endParaRPr>
          </a:p>
          <a:p>
            <a:pPr lvl="1" indent="-171450">
              <a:buFontTx/>
              <a:buChar char="•"/>
              <a:defRPr/>
            </a:pPr>
            <a:r>
              <a:rPr lang="en-US" sz="2400" dirty="0">
                <a:solidFill>
                  <a:srgbClr val="006600"/>
                </a:solidFill>
              </a:rPr>
              <a:t>palpable mass</a:t>
            </a:r>
          </a:p>
          <a:p>
            <a:pPr marL="171450" indent="-171450">
              <a:defRPr/>
            </a:pPr>
            <a:r>
              <a:rPr lang="en-US" sz="2400" b="1" u="sng" dirty="0">
                <a:solidFill>
                  <a:srgbClr val="006600"/>
                </a:solidFill>
              </a:rPr>
              <a:t>Liver symptoms</a:t>
            </a:r>
          </a:p>
          <a:p>
            <a:pPr lvl="1" indent="-171450">
              <a:defRPr/>
            </a:pPr>
            <a:r>
              <a:rPr lang="en-US" sz="2000" dirty="0">
                <a:solidFill>
                  <a:srgbClr val="000000"/>
                </a:solidFill>
              </a:rPr>
              <a:t>    </a:t>
            </a:r>
            <a:r>
              <a:rPr lang="en-US" sz="2000" dirty="0">
                <a:solidFill>
                  <a:srgbClr val="33CC33"/>
                </a:solidFill>
              </a:rPr>
              <a:t>Symptoms are similar to hepatitis</a:t>
            </a:r>
          </a:p>
          <a:p>
            <a:pPr marL="171450" indent="-171450">
              <a:defRPr/>
            </a:pPr>
            <a:r>
              <a:rPr lang="en-US" sz="2400" b="1" u="sng" dirty="0">
                <a:solidFill>
                  <a:srgbClr val="FF0000"/>
                </a:solidFill>
              </a:rPr>
              <a:t>Lungs, brains, or heart</a:t>
            </a:r>
          </a:p>
          <a:p>
            <a:pPr lvl="1" indent="-171450">
              <a:defRPr/>
            </a:pPr>
            <a:r>
              <a:rPr lang="en-US" sz="2400" dirty="0">
                <a:solidFill>
                  <a:srgbClr val="000000"/>
                </a:solidFill>
              </a:rPr>
              <a:t>   </a:t>
            </a:r>
            <a:r>
              <a:rPr lang="en-US" sz="2400" dirty="0">
                <a:solidFill>
                  <a:srgbClr val="33CC33"/>
                </a:solidFill>
              </a:rPr>
              <a:t>May cause the death of the host</a:t>
            </a:r>
          </a:p>
        </p:txBody>
      </p:sp>
    </p:spTree>
    <p:extLst>
      <p:ext uri="{BB962C8B-B14F-4D97-AF65-F5344CB8AC3E}">
        <p14:creationId xmlns:p14="http://schemas.microsoft.com/office/powerpoint/2010/main" val="38478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3566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Treatment</a:t>
            </a:r>
            <a:endParaRPr lang="en-US" altLang="en-US" sz="3200" smtClean="0">
              <a:solidFill>
                <a:srgbClr val="0070C0"/>
              </a:solidFill>
            </a:endParaRPr>
          </a:p>
        </p:txBody>
      </p:sp>
      <p:pic>
        <p:nvPicPr>
          <p:cNvPr id="196611" name="Picture 9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81200"/>
            <a:ext cx="1282700" cy="1208088"/>
          </a:xfrm>
        </p:spPr>
      </p:pic>
      <p:sp>
        <p:nvSpPr>
          <p:cNvPr id="1966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905000" y="1371600"/>
            <a:ext cx="6858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Several drugs are available to clear symptomatic and asymptomatic enteric (luminal) infection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Tinidazole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Metronidazole (Flagyl) is the drug of choice for </a:t>
            </a:r>
            <a:r>
              <a:rPr lang="en-US" altLang="en-US" sz="2800" b="1" smtClean="0"/>
              <a:t>invasive</a:t>
            </a:r>
            <a:r>
              <a:rPr lang="en-US" altLang="en-US" sz="2800" smtClean="0"/>
              <a:t> amoebiasis (and should be combined with a lumen acting drug as it is not fully effective on luminal stages)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Metronidazole is a prodrug which is activated by an enzyme involved in the microaerobic fermentation metabolism of E. histolytica</a:t>
            </a:r>
          </a:p>
        </p:txBody>
      </p:sp>
    </p:spTree>
    <p:extLst>
      <p:ext uri="{BB962C8B-B14F-4D97-AF65-F5344CB8AC3E}">
        <p14:creationId xmlns:p14="http://schemas.microsoft.com/office/powerpoint/2010/main" val="28057015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Quiz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8534400" cy="4530725"/>
          </a:xfrm>
        </p:spPr>
        <p:txBody>
          <a:bodyPr/>
          <a:lstStyle/>
          <a:p>
            <a:pPr algn="just">
              <a:defRPr/>
            </a:pPr>
            <a:r>
              <a:rPr lang="en-US" altLang="en-US" b="1" dirty="0" smtClean="0"/>
              <a:t>Adherence</a:t>
            </a:r>
            <a:r>
              <a:rPr lang="en-US" altLang="en-US" dirty="0" smtClean="0"/>
              <a:t>, </a:t>
            </a:r>
            <a:r>
              <a:rPr lang="en-US" altLang="en-US" b="1" dirty="0" smtClean="0"/>
              <a:t>cytotoxicity</a:t>
            </a:r>
            <a:r>
              <a:rPr lang="en-US" altLang="en-US" dirty="0" smtClean="0"/>
              <a:t>, and </a:t>
            </a:r>
            <a:r>
              <a:rPr lang="en-US" altLang="en-US" b="1" dirty="0" smtClean="0"/>
              <a:t>disruption</a:t>
            </a:r>
            <a:r>
              <a:rPr lang="en-US" altLang="en-US" dirty="0" smtClean="0"/>
              <a:t> of the tissues are important factors in the pathogenesis of </a:t>
            </a:r>
            <a:r>
              <a:rPr lang="en-US" altLang="en-US" i="1" dirty="0" smtClean="0"/>
              <a:t>E. histolytica</a:t>
            </a:r>
            <a:r>
              <a:rPr lang="en-US" altLang="en-US" dirty="0" smtClean="0"/>
              <a:t>. Parasite proteins which could play a role in these processes include: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/>
              <a:t>	</a:t>
            </a:r>
            <a:r>
              <a:rPr lang="en-US" altLang="en-US" dirty="0" smtClean="0"/>
              <a:t>	1. ______________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/>
              <a:t> </a:t>
            </a:r>
            <a:r>
              <a:rPr lang="en-US" altLang="en-US" dirty="0" smtClean="0"/>
              <a:t>                    2. _____________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/>
              <a:t> </a:t>
            </a:r>
            <a:r>
              <a:rPr lang="en-US" altLang="en-US" dirty="0" smtClean="0"/>
              <a:t>                     3.______________ respectively.</a:t>
            </a:r>
          </a:p>
        </p:txBody>
      </p:sp>
    </p:spTree>
    <p:extLst>
      <p:ext uri="{BB962C8B-B14F-4D97-AF65-F5344CB8AC3E}">
        <p14:creationId xmlns:p14="http://schemas.microsoft.com/office/powerpoint/2010/main" val="96972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49688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6600"/>
                </a:solidFill>
                <a:latin typeface="Times New Roman" panose="02020603050405020304" pitchFamily="18" charset="0"/>
              </a:rPr>
              <a:t>Non pathogenic Amebae in Human Intestines</a:t>
            </a:r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381000" y="1828800"/>
            <a:ext cx="6019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9900"/>
                </a:solidFill>
                <a:latin typeface="Arial" panose="020B0604020202020204" pitchFamily="34" charset="0"/>
              </a:rPr>
              <a:t>Entamoeba hartmanni –group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9900"/>
                </a:solidFill>
                <a:latin typeface="Arial" panose="020B0604020202020204" pitchFamily="34" charset="0"/>
              </a:rPr>
              <a:t>Entamoeba coli -group 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9900"/>
                </a:solidFill>
                <a:latin typeface="Arial" panose="020B0604020202020204" pitchFamily="34" charset="0"/>
              </a:rPr>
              <a:t>Endolimax nana  –group 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9900"/>
                </a:solidFill>
                <a:latin typeface="Arial" panose="020B0604020202020204" pitchFamily="34" charset="0"/>
              </a:rPr>
              <a:t>Iodamoeba bütschlii -group 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9900"/>
                </a:solidFill>
                <a:latin typeface="Arial" panose="020B0604020202020204" pitchFamily="34" charset="0"/>
              </a:rPr>
              <a:t>Entamoeba gingivalis- group 5 </a:t>
            </a:r>
            <a:endParaRPr lang="en-US" altLang="en-US" sz="28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Non pathogenic Amebae in Human Intestines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+mj-lt"/>
              </a:rPr>
              <a:t>Outline</a:t>
            </a: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+mj-lt"/>
                <a:cs typeface="Arial" charset="0"/>
              </a:rPr>
              <a:t>Geographical distribution</a:t>
            </a: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+mj-lt"/>
                <a:cs typeface="Arial" charset="0"/>
              </a:rPr>
              <a:t>Morphology </a:t>
            </a: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+mj-lt"/>
                <a:cs typeface="Arial" charset="0"/>
              </a:rPr>
              <a:t>Transmission and life cycle</a:t>
            </a: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+mj-lt"/>
                <a:cs typeface="Arial" charset="0"/>
              </a:rPr>
              <a:t>clinical manifestation</a:t>
            </a:r>
          </a:p>
          <a:p>
            <a:pPr marL="457200" lvl="1" indent="0" eaLnBrk="1" fontAlgn="auto" hangingPunct="1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endParaRPr lang="en-US" dirty="0" smtClean="0">
              <a:latin typeface="+mj-lt"/>
              <a:cs typeface="Arial" charset="0"/>
            </a:endParaRPr>
          </a:p>
          <a:p>
            <a:pPr lvl="1" eaLnBrk="1" fontAlgn="auto" hangingPunct="1">
              <a:spcAft>
                <a:spcPts val="0"/>
              </a:spcAft>
              <a:buClr>
                <a:srgbClr val="FF0000"/>
              </a:buCl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5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114800" cy="19812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Entamoeba hartmanni</a:t>
            </a:r>
          </a:p>
        </p:txBody>
      </p:sp>
      <p:pic>
        <p:nvPicPr>
          <p:cNvPr id="201731" name="Picture 6" descr="ehartmanni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5978" r="18542" b="9984"/>
          <a:stretch>
            <a:fillRect/>
          </a:stretch>
        </p:blipFill>
        <p:spPr>
          <a:xfrm>
            <a:off x="228600" y="1981200"/>
            <a:ext cx="3886200" cy="3886200"/>
          </a:xfrm>
          <a:noFill/>
        </p:spPr>
      </p:pic>
      <p:sp>
        <p:nvSpPr>
          <p:cNvPr id="20173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838200"/>
            <a:ext cx="4724400" cy="5486400"/>
          </a:xfrm>
        </p:spPr>
        <p:txBody>
          <a:bodyPr/>
          <a:lstStyle/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Geographic distribution:</a:t>
            </a:r>
            <a:r>
              <a:rPr lang="en-US" altLang="en-US" sz="2800" smtClean="0">
                <a:solidFill>
                  <a:srgbClr val="009900"/>
                </a:solidFill>
              </a:rPr>
              <a:t> Cosmopolitan</a:t>
            </a:r>
            <a:endParaRPr lang="en-US" altLang="en-US" sz="2800" b="1" u="sng" smtClean="0">
              <a:solidFill>
                <a:srgbClr val="009900"/>
              </a:solidFill>
            </a:endParaRP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Definitive Host:</a:t>
            </a:r>
            <a:r>
              <a:rPr lang="en-US" altLang="en-US" sz="2800" smtClean="0">
                <a:solidFill>
                  <a:srgbClr val="009900"/>
                </a:solidFill>
              </a:rPr>
              <a:t> Humans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Intermediate Host:</a:t>
            </a:r>
            <a:r>
              <a:rPr lang="en-US" altLang="en-US" sz="2800" smtClean="0">
                <a:solidFill>
                  <a:srgbClr val="009900"/>
                </a:solidFill>
              </a:rPr>
              <a:t> None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Mode of transmission:</a:t>
            </a:r>
            <a:r>
              <a:rPr lang="en-US" altLang="en-US" sz="2800" smtClean="0">
                <a:solidFill>
                  <a:srgbClr val="009900"/>
                </a:solidFill>
              </a:rPr>
              <a:t> Ingestion of food and water contaminated by feces.</a:t>
            </a:r>
          </a:p>
        </p:txBody>
      </p:sp>
    </p:spTree>
    <p:extLst>
      <p:ext uri="{BB962C8B-B14F-4D97-AF65-F5344CB8AC3E}">
        <p14:creationId xmlns:p14="http://schemas.microsoft.com/office/powerpoint/2010/main" val="2289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349250"/>
            <a:ext cx="7994650" cy="571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smtClean="0">
                <a:solidFill>
                  <a:srgbClr val="0000FF"/>
                </a:solidFill>
              </a:rPr>
              <a:t>E. hartmanni</a:t>
            </a:r>
            <a:r>
              <a:rPr lang="en-US" smtClean="0">
                <a:solidFill>
                  <a:srgbClr val="0000FF"/>
                </a:solidFill>
              </a:rPr>
              <a:t> Life Cycle</a:t>
            </a: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276600" y="1066800"/>
            <a:ext cx="2209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9900"/>
                </a:solidFill>
                <a:latin typeface="Arial" panose="020B0604020202020204" pitchFamily="34" charset="0"/>
              </a:rPr>
              <a:t>Trophs in  large intestines</a:t>
            </a:r>
          </a:p>
        </p:txBody>
      </p:sp>
      <p:sp>
        <p:nvSpPr>
          <p:cNvPr id="203780" name="Line 4"/>
          <p:cNvSpPr>
            <a:spLocks noChangeShapeType="1"/>
          </p:cNvSpPr>
          <p:nvPr/>
        </p:nvSpPr>
        <p:spPr bwMode="auto">
          <a:xfrm>
            <a:off x="5257800" y="1676400"/>
            <a:ext cx="1371600" cy="1539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1" name="Line 5"/>
          <p:cNvSpPr>
            <a:spLocks noChangeShapeType="1"/>
          </p:cNvSpPr>
          <p:nvPr/>
        </p:nvSpPr>
        <p:spPr bwMode="auto">
          <a:xfrm flipH="1">
            <a:off x="4114800" y="2362200"/>
            <a:ext cx="0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2" name="Line 6"/>
          <p:cNvSpPr>
            <a:spLocks noChangeShapeType="1"/>
          </p:cNvSpPr>
          <p:nvPr/>
        </p:nvSpPr>
        <p:spPr bwMode="auto">
          <a:xfrm flipV="1">
            <a:off x="4419600" y="2362200"/>
            <a:ext cx="1588" cy="7080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6172200" y="321627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9900"/>
                </a:solidFill>
                <a:latin typeface="Arial" panose="020B0604020202020204" pitchFamily="34" charset="0"/>
              </a:rPr>
              <a:t>Cyst</a:t>
            </a: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3733800" y="2987675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9900"/>
                </a:solidFill>
                <a:latin typeface="Arial" panose="020B0604020202020204" pitchFamily="34" charset="0"/>
              </a:rPr>
              <a:t>Binary Fission</a:t>
            </a:r>
          </a:p>
        </p:txBody>
      </p:sp>
      <p:sp>
        <p:nvSpPr>
          <p:cNvPr id="203785" name="Line 9"/>
          <p:cNvSpPr>
            <a:spLocks noChangeShapeType="1"/>
          </p:cNvSpPr>
          <p:nvPr/>
        </p:nvSpPr>
        <p:spPr bwMode="auto">
          <a:xfrm flipH="1">
            <a:off x="5715000" y="3749675"/>
            <a:ext cx="990600" cy="1066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6" name="Line 10"/>
          <p:cNvSpPr>
            <a:spLocks noChangeShapeType="1"/>
          </p:cNvSpPr>
          <p:nvPr/>
        </p:nvSpPr>
        <p:spPr bwMode="auto">
          <a:xfrm flipH="1" flipV="1">
            <a:off x="2209800" y="3902075"/>
            <a:ext cx="144780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7" name="Line 11"/>
          <p:cNvSpPr>
            <a:spLocks noChangeShapeType="1"/>
          </p:cNvSpPr>
          <p:nvPr/>
        </p:nvSpPr>
        <p:spPr bwMode="auto">
          <a:xfrm flipV="1">
            <a:off x="2209800" y="1600200"/>
            <a:ext cx="1371600" cy="16160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8" name="Text Box 12"/>
          <p:cNvSpPr txBox="1">
            <a:spLocks noChangeArrowheads="1"/>
          </p:cNvSpPr>
          <p:nvPr/>
        </p:nvSpPr>
        <p:spPr bwMode="auto">
          <a:xfrm>
            <a:off x="3429000" y="4359275"/>
            <a:ext cx="2514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9900"/>
                </a:solidFill>
                <a:latin typeface="Arial" panose="020B0604020202020204" pitchFamily="34" charset="0"/>
              </a:rPr>
              <a:t>Out into environment</a:t>
            </a:r>
          </a:p>
        </p:txBody>
      </p:sp>
      <p:sp>
        <p:nvSpPr>
          <p:cNvPr id="203789" name="Text Box 13"/>
          <p:cNvSpPr txBox="1">
            <a:spLocks noChangeArrowheads="1"/>
          </p:cNvSpPr>
          <p:nvPr/>
        </p:nvSpPr>
        <p:spPr bwMode="auto">
          <a:xfrm>
            <a:off x="1219200" y="321627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9900"/>
                </a:solidFill>
                <a:latin typeface="Arial" panose="020B0604020202020204" pitchFamily="34" charset="0"/>
              </a:rPr>
              <a:t>Ingested</a:t>
            </a:r>
          </a:p>
        </p:txBody>
      </p:sp>
      <p:sp>
        <p:nvSpPr>
          <p:cNvPr id="203790" name="Text Box 14"/>
          <p:cNvSpPr txBox="1">
            <a:spLocks noChangeArrowheads="1"/>
          </p:cNvSpPr>
          <p:nvPr/>
        </p:nvSpPr>
        <p:spPr bwMode="auto">
          <a:xfrm>
            <a:off x="381000" y="5257800"/>
            <a:ext cx="83216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Arial" panose="020B0604020202020204" pitchFamily="34" charset="0"/>
              </a:rPr>
              <a:t>Change in chemistry as troph moves down colon tells the troph to form a cyst.</a:t>
            </a:r>
          </a:p>
        </p:txBody>
      </p:sp>
    </p:spTree>
    <p:extLst>
      <p:ext uri="{BB962C8B-B14F-4D97-AF65-F5344CB8AC3E}">
        <p14:creationId xmlns:p14="http://schemas.microsoft.com/office/powerpoint/2010/main" val="1254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ChangeArrowheads="1"/>
          </p:cNvSpPr>
          <p:nvPr/>
        </p:nvSpPr>
        <p:spPr bwMode="auto">
          <a:xfrm>
            <a:off x="457200" y="2362200"/>
            <a:ext cx="4191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7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Improve personal hygiene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Especially institutions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Treat asymptomatic carriers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E.g, family members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Health education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Hand-washing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Sanitation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Food handling</a:t>
            </a:r>
          </a:p>
        </p:txBody>
      </p:sp>
      <p:sp>
        <p:nvSpPr>
          <p:cNvPr id="97283" name="Rectangle 5"/>
          <p:cNvSpPr>
            <a:spLocks noChangeArrowheads="1"/>
          </p:cNvSpPr>
          <p:nvPr/>
        </p:nvSpPr>
        <p:spPr bwMode="auto">
          <a:xfrm>
            <a:off x="2514600" y="990600"/>
            <a:ext cx="3565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</a:rPr>
              <a:t>Control/Prevention</a:t>
            </a:r>
            <a:endParaRPr lang="en-US" altLang="en-US" b="1" u="sng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7284" name="Rectangle 6"/>
          <p:cNvSpPr>
            <a:spLocks noChangeArrowheads="1"/>
          </p:cNvSpPr>
          <p:nvPr/>
        </p:nvSpPr>
        <p:spPr bwMode="auto">
          <a:xfrm>
            <a:off x="4648200" y="2514600"/>
            <a:ext cx="403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7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Protect water supply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Treat water if questionable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Boiling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Iodine</a:t>
            </a:r>
          </a:p>
        </p:txBody>
      </p:sp>
    </p:spTree>
    <p:extLst>
      <p:ext uri="{BB962C8B-B14F-4D97-AF65-F5344CB8AC3E}">
        <p14:creationId xmlns:p14="http://schemas.microsoft.com/office/powerpoint/2010/main" val="8735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Location in definitive host: </a:t>
            </a:r>
            <a:r>
              <a:rPr lang="en-US" altLang="en-US" sz="2800" smtClean="0">
                <a:solidFill>
                  <a:srgbClr val="009900"/>
                </a:solidFill>
              </a:rPr>
              <a:t> Cecum and large intestine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Pathology and Treatment:</a:t>
            </a:r>
            <a:r>
              <a:rPr lang="en-US" altLang="en-US" sz="2800" smtClean="0">
                <a:solidFill>
                  <a:srgbClr val="009900"/>
                </a:solidFill>
              </a:rPr>
              <a:t> None.</a:t>
            </a:r>
          </a:p>
          <a:p>
            <a:pPr lvl="1" eaLnBrk="1" hangingPunct="1"/>
            <a:r>
              <a:rPr lang="en-US" altLang="en-US" smtClean="0">
                <a:solidFill>
                  <a:srgbClr val="009900"/>
                </a:solidFill>
              </a:rPr>
              <a:t>Harmless commensal that does not lyse host cells.</a:t>
            </a:r>
          </a:p>
          <a:p>
            <a:pPr lvl="1" eaLnBrk="1" hangingPunct="1"/>
            <a:r>
              <a:rPr lang="en-US" altLang="en-US" smtClean="0">
                <a:solidFill>
                  <a:srgbClr val="009900"/>
                </a:solidFill>
              </a:rPr>
              <a:t>Eats bacteria in intestines.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Diagnosis:</a:t>
            </a:r>
            <a:r>
              <a:rPr lang="en-US" altLang="en-US" sz="2800" smtClean="0">
                <a:solidFill>
                  <a:srgbClr val="009900"/>
                </a:solidFill>
              </a:rPr>
              <a:t> Important to distinguish between it and </a:t>
            </a:r>
            <a:r>
              <a:rPr lang="en-US" altLang="en-US" sz="2800" i="1" smtClean="0">
                <a:solidFill>
                  <a:srgbClr val="009900"/>
                </a:solidFill>
              </a:rPr>
              <a:t>E.histolytica</a:t>
            </a:r>
            <a:endParaRPr lang="en-US" altLang="en-US" sz="2800" smtClean="0">
              <a:solidFill>
                <a:srgbClr val="009900"/>
              </a:solidFill>
            </a:endParaRPr>
          </a:p>
          <a:p>
            <a:pPr lvl="1" eaLnBrk="1" hangingPunct="1"/>
            <a:r>
              <a:rPr lang="en-US" altLang="en-US" i="1" smtClean="0">
                <a:solidFill>
                  <a:srgbClr val="009900"/>
                </a:solidFill>
              </a:rPr>
              <a:t>E. hartmanni is much smaller</a:t>
            </a:r>
          </a:p>
        </p:txBody>
      </p:sp>
    </p:spTree>
    <p:extLst>
      <p:ext uri="{BB962C8B-B14F-4D97-AF65-F5344CB8AC3E}">
        <p14:creationId xmlns:p14="http://schemas.microsoft.com/office/powerpoint/2010/main" val="23693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1819275" y="152400"/>
            <a:ext cx="5419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1" u="sng">
                <a:solidFill>
                  <a:srgbClr val="006600"/>
                </a:solidFill>
                <a:latin typeface="Verdana" panose="020B0604030504040204" pitchFamily="34" charset="0"/>
              </a:rPr>
              <a:t>Entamoeba hartmanni</a:t>
            </a:r>
            <a:endParaRPr lang="en-US" altLang="en-US" sz="44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4724400" y="1143000"/>
            <a:ext cx="39624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cysts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6-8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4 nuclei (mature)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blunt chromatoid bodies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CB persist in mature cysts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trophozoites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8-10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nuclear structure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peripheral chromatin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small karyosome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381000" y="4495800"/>
            <a:ext cx="3957638" cy="1577975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&lt; 10 </a:t>
            </a:r>
            <a:r>
              <a:rPr lang="en-US" altLang="en-US" sz="1800" b="1">
                <a:solidFill>
                  <a:srgbClr val="000066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m = </a:t>
            </a:r>
            <a:r>
              <a:rPr lang="en-US" altLang="en-US" sz="1800" b="1" i="1">
                <a:solidFill>
                  <a:srgbClr val="000066"/>
                </a:solidFill>
                <a:latin typeface="Verdana" panose="020B0604030504040204" pitchFamily="34" charset="0"/>
              </a:rPr>
              <a:t>E. hartmanni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&gt; 10 </a:t>
            </a:r>
            <a:r>
              <a:rPr lang="en-US" altLang="en-US" sz="1800" b="1">
                <a:solidFill>
                  <a:srgbClr val="000066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m = </a:t>
            </a:r>
            <a:r>
              <a:rPr lang="en-US" altLang="en-US" sz="1800" b="1" i="1">
                <a:solidFill>
                  <a:srgbClr val="000066"/>
                </a:solidFill>
                <a:latin typeface="Verdana" panose="020B0604030504040204" pitchFamily="34" charset="0"/>
              </a:rPr>
              <a:t>E. histolytica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‘small race’ of </a:t>
            </a:r>
            <a:r>
              <a:rPr lang="en-US" altLang="en-US" sz="1800" b="1" i="1">
                <a:solidFill>
                  <a:srgbClr val="000066"/>
                </a:solidFill>
                <a:latin typeface="Verdana" panose="020B0604030504040204" pitchFamily="34" charset="0"/>
              </a:rPr>
              <a:t>E. histolytica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designated species in 1957</a:t>
            </a:r>
          </a:p>
        </p:txBody>
      </p:sp>
      <p:pic>
        <p:nvPicPr>
          <p:cNvPr id="207877" name="Picture 5" descr="006"/>
          <p:cNvPicPr>
            <a:picLocks noChangeAspect="1" noChangeArrowheads="1"/>
          </p:cNvPicPr>
          <p:nvPr/>
        </p:nvPicPr>
        <p:blipFill>
          <a:blip r:embed="rId2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219200"/>
            <a:ext cx="2146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8" name="Picture 6" descr="005"/>
          <p:cNvPicPr>
            <a:picLocks noChangeAspect="1" noChangeArrowheads="1"/>
          </p:cNvPicPr>
          <p:nvPr/>
        </p:nvPicPr>
        <p:blipFill>
          <a:blip r:embed="rId3"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19200"/>
            <a:ext cx="216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4013"/>
            <a:ext cx="8229600" cy="6842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rgbClr val="0000FF"/>
                </a:solidFill>
              </a:rPr>
              <a:t>Entamoeba coli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153400" cy="4876800"/>
          </a:xfrm>
        </p:spPr>
        <p:txBody>
          <a:bodyPr/>
          <a:lstStyle/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Definitive Host:</a:t>
            </a:r>
            <a:r>
              <a:rPr lang="en-US" altLang="en-US" sz="2800" smtClean="0">
                <a:solidFill>
                  <a:srgbClr val="009900"/>
                </a:solidFill>
              </a:rPr>
              <a:t> Humans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Intermediate Host:</a:t>
            </a:r>
            <a:r>
              <a:rPr lang="en-US" altLang="en-US" sz="2800" smtClean="0">
                <a:solidFill>
                  <a:srgbClr val="009900"/>
                </a:solidFill>
              </a:rPr>
              <a:t> None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Geographic distribution:</a:t>
            </a:r>
            <a:r>
              <a:rPr lang="en-US" altLang="en-US" sz="2800" smtClean="0">
                <a:solidFill>
                  <a:srgbClr val="009900"/>
                </a:solidFill>
              </a:rPr>
              <a:t> Cosmopolitan</a:t>
            </a:r>
          </a:p>
          <a:p>
            <a:pPr lvl="1" eaLnBrk="1" hangingPunct="1"/>
            <a:r>
              <a:rPr lang="en-US" altLang="en-US" smtClean="0">
                <a:solidFill>
                  <a:srgbClr val="009900"/>
                </a:solidFill>
              </a:rPr>
              <a:t>Much more common than </a:t>
            </a:r>
            <a:r>
              <a:rPr lang="en-US" altLang="en-US" i="1" smtClean="0">
                <a:solidFill>
                  <a:srgbClr val="009900"/>
                </a:solidFill>
              </a:rPr>
              <a:t>E. histolytica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Mode of transmission:</a:t>
            </a:r>
            <a:r>
              <a:rPr lang="en-US" altLang="en-US" sz="2800" smtClean="0">
                <a:solidFill>
                  <a:srgbClr val="009900"/>
                </a:solidFill>
              </a:rPr>
              <a:t> Ingestion of contaminated food and water.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349250"/>
            <a:ext cx="7994650" cy="571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smtClean="0">
                <a:solidFill>
                  <a:srgbClr val="009900"/>
                </a:solidFill>
              </a:rPr>
              <a:t>E. coli</a:t>
            </a:r>
            <a:r>
              <a:rPr lang="en-US" smtClean="0">
                <a:solidFill>
                  <a:srgbClr val="009900"/>
                </a:solidFill>
              </a:rPr>
              <a:t> Life Cycle</a:t>
            </a:r>
          </a:p>
        </p:txBody>
      </p:sp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3276600" y="1066800"/>
            <a:ext cx="2209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CCFF"/>
                </a:solidFill>
                <a:latin typeface="Arial" panose="020B0604020202020204" pitchFamily="34" charset="0"/>
              </a:rPr>
              <a:t>Trophs in  large intestines</a:t>
            </a:r>
          </a:p>
        </p:txBody>
      </p:sp>
      <p:sp>
        <p:nvSpPr>
          <p:cNvPr id="210948" name="Line 4"/>
          <p:cNvSpPr>
            <a:spLocks noChangeShapeType="1"/>
          </p:cNvSpPr>
          <p:nvPr/>
        </p:nvSpPr>
        <p:spPr bwMode="auto">
          <a:xfrm>
            <a:off x="5257800" y="1676400"/>
            <a:ext cx="1371600" cy="1539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0949" name="Line 5"/>
          <p:cNvSpPr>
            <a:spLocks noChangeShapeType="1"/>
          </p:cNvSpPr>
          <p:nvPr/>
        </p:nvSpPr>
        <p:spPr bwMode="auto">
          <a:xfrm flipH="1">
            <a:off x="4114800" y="2362200"/>
            <a:ext cx="0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0950" name="Line 6"/>
          <p:cNvSpPr>
            <a:spLocks noChangeShapeType="1"/>
          </p:cNvSpPr>
          <p:nvPr/>
        </p:nvSpPr>
        <p:spPr bwMode="auto">
          <a:xfrm flipV="1">
            <a:off x="4419600" y="2362200"/>
            <a:ext cx="1588" cy="7080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6172200" y="321627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CCFF"/>
                </a:solidFill>
                <a:latin typeface="Arial" panose="020B0604020202020204" pitchFamily="34" charset="0"/>
              </a:rPr>
              <a:t>Cyst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3733800" y="2987675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CCFF"/>
                </a:solidFill>
                <a:latin typeface="Arial" panose="020B0604020202020204" pitchFamily="34" charset="0"/>
              </a:rPr>
              <a:t>Binary Fission</a:t>
            </a:r>
          </a:p>
        </p:txBody>
      </p:sp>
      <p:sp>
        <p:nvSpPr>
          <p:cNvPr id="210953" name="Line 9"/>
          <p:cNvSpPr>
            <a:spLocks noChangeShapeType="1"/>
          </p:cNvSpPr>
          <p:nvPr/>
        </p:nvSpPr>
        <p:spPr bwMode="auto">
          <a:xfrm flipH="1">
            <a:off x="5715000" y="3749675"/>
            <a:ext cx="990600" cy="1066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0954" name="Line 10"/>
          <p:cNvSpPr>
            <a:spLocks noChangeShapeType="1"/>
          </p:cNvSpPr>
          <p:nvPr/>
        </p:nvSpPr>
        <p:spPr bwMode="auto">
          <a:xfrm flipH="1" flipV="1">
            <a:off x="2209800" y="3902075"/>
            <a:ext cx="144780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0955" name="Line 11"/>
          <p:cNvSpPr>
            <a:spLocks noChangeShapeType="1"/>
          </p:cNvSpPr>
          <p:nvPr/>
        </p:nvSpPr>
        <p:spPr bwMode="auto">
          <a:xfrm flipV="1">
            <a:off x="2209800" y="1600200"/>
            <a:ext cx="1371600" cy="16160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3429000" y="4359275"/>
            <a:ext cx="2514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CCFF"/>
                </a:solidFill>
                <a:latin typeface="Arial" panose="020B0604020202020204" pitchFamily="34" charset="0"/>
              </a:rPr>
              <a:t>Out into environment</a:t>
            </a: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1219200" y="321627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CCFF"/>
                </a:solidFill>
                <a:latin typeface="Arial" panose="020B0604020202020204" pitchFamily="34" charset="0"/>
              </a:rPr>
              <a:t>Ingested</a:t>
            </a:r>
          </a:p>
        </p:txBody>
      </p:sp>
      <p:sp>
        <p:nvSpPr>
          <p:cNvPr id="210958" name="Text Box 14"/>
          <p:cNvSpPr txBox="1">
            <a:spLocks noChangeArrowheads="1"/>
          </p:cNvSpPr>
          <p:nvPr/>
        </p:nvSpPr>
        <p:spPr bwMode="auto">
          <a:xfrm>
            <a:off x="381000" y="5257800"/>
            <a:ext cx="83216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Arial" panose="020B0604020202020204" pitchFamily="34" charset="0"/>
              </a:rPr>
              <a:t>Change in chemistry as troph moves down colon tells the troph to form a cyst.</a:t>
            </a:r>
          </a:p>
        </p:txBody>
      </p:sp>
    </p:spTree>
    <p:extLst>
      <p:ext uri="{BB962C8B-B14F-4D97-AF65-F5344CB8AC3E}">
        <p14:creationId xmlns:p14="http://schemas.microsoft.com/office/powerpoint/2010/main" val="16819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u="sng" smtClean="0">
                <a:solidFill>
                  <a:srgbClr val="009900"/>
                </a:solidFill>
              </a:rPr>
              <a:t>Location in Definitive host:</a:t>
            </a:r>
            <a:r>
              <a:rPr lang="en-US" altLang="en-US" sz="2800" smtClean="0">
                <a:solidFill>
                  <a:srgbClr val="009900"/>
                </a:solidFill>
              </a:rPr>
              <a:t> Cecum and large intestine.</a:t>
            </a:r>
            <a:endParaRPr lang="en-US" altLang="en-US" sz="2800" b="1" u="sng" smtClean="0">
              <a:solidFill>
                <a:srgbClr val="0099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b="1" u="sng" smtClean="0">
                <a:solidFill>
                  <a:srgbClr val="009900"/>
                </a:solidFill>
              </a:rPr>
              <a:t>Pathology and Treatment:</a:t>
            </a:r>
            <a:r>
              <a:rPr lang="en-US" altLang="en-US" sz="2800" smtClean="0">
                <a:solidFill>
                  <a:srgbClr val="009900"/>
                </a:solidFill>
              </a:rPr>
              <a:t> None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00"/>
                </a:solidFill>
              </a:rPr>
              <a:t>Harmless commensal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00"/>
                </a:solidFill>
              </a:rPr>
              <a:t>Feeds on bacteria, yeast, and wastes in intestines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u="sng" smtClean="0">
                <a:solidFill>
                  <a:srgbClr val="009900"/>
                </a:solidFill>
              </a:rPr>
              <a:t>Diagnosis:</a:t>
            </a:r>
            <a:r>
              <a:rPr lang="en-US" altLang="en-US" sz="2800" smtClean="0">
                <a:solidFill>
                  <a:srgbClr val="009900"/>
                </a:solidFill>
              </a:rPr>
              <a:t> Important to distinguish between it and </a:t>
            </a:r>
            <a:r>
              <a:rPr lang="en-US" altLang="en-US" sz="2800" i="1" smtClean="0">
                <a:solidFill>
                  <a:srgbClr val="009900"/>
                </a:solidFill>
              </a:rPr>
              <a:t>E. histolytica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00"/>
                </a:solidFill>
              </a:rPr>
              <a:t>Avoid unnecessary treatment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00"/>
                </a:solidFill>
              </a:rPr>
              <a:t>8 nuclei in cyst vs. 4 in </a:t>
            </a:r>
            <a:r>
              <a:rPr lang="en-US" altLang="en-US" i="1" smtClean="0">
                <a:solidFill>
                  <a:srgbClr val="009900"/>
                </a:solidFill>
              </a:rPr>
              <a:t>E. histolytica</a:t>
            </a:r>
            <a:endParaRPr lang="en-US" altLang="en-US" smtClean="0">
              <a:solidFill>
                <a:srgbClr val="0099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9900"/>
                </a:solidFill>
              </a:rPr>
              <a:t>Different shape nuclei.</a:t>
            </a:r>
          </a:p>
        </p:txBody>
      </p:sp>
    </p:spTree>
    <p:extLst>
      <p:ext uri="{BB962C8B-B14F-4D97-AF65-F5344CB8AC3E}">
        <p14:creationId xmlns:p14="http://schemas.microsoft.com/office/powerpoint/2010/main" val="34438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343400" y="76200"/>
            <a:ext cx="3802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1" u="sng">
                <a:solidFill>
                  <a:srgbClr val="006600"/>
                </a:solidFill>
                <a:latin typeface="Verdana" panose="020B0604030504040204" pitchFamily="34" charset="0"/>
              </a:rPr>
              <a:t>Entamoeba coli</a:t>
            </a:r>
            <a:endParaRPr lang="en-US" altLang="en-US" sz="44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4191000" y="914400"/>
            <a:ext cx="44958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trophozoites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20-25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broad blunt pseudopodia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nuclear structure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peripheral chromatin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small karyosome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irregular peripheral chromatin?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eccentric karyosome?</a:t>
            </a:r>
          </a:p>
        </p:txBody>
      </p:sp>
      <p:pic>
        <p:nvPicPr>
          <p:cNvPr id="215044" name="Picture 4" descr="009"/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825"/>
            <a:ext cx="37338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5" name="Picture 5" descr="Ec_troph1"/>
          <p:cNvPicPr>
            <a:picLocks noChangeAspect="1" noChangeArrowheads="1"/>
          </p:cNvPicPr>
          <p:nvPr/>
        </p:nvPicPr>
        <p:blipFill>
          <a:blip r:embed="rId3">
            <a:lum bright="-6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7338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4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4343400" y="328613"/>
            <a:ext cx="3802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1" u="sng">
                <a:solidFill>
                  <a:srgbClr val="006600"/>
                </a:solidFill>
                <a:latin typeface="Verdana" panose="020B0604030504040204" pitchFamily="34" charset="0"/>
              </a:rPr>
              <a:t>Entamoeba coli</a:t>
            </a:r>
            <a:endParaRPr lang="en-US" altLang="en-US" sz="44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4191000" y="1295400"/>
            <a:ext cx="44958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cysts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15-25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8 nuclei (mature)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pointed chromatoid bodies (less prominent)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6068" name="Picture 4" descr="007a"/>
          <p:cNvPicPr>
            <a:picLocks noChangeAspect="1" noChangeArrowheads="1"/>
          </p:cNvPicPr>
          <p:nvPr/>
        </p:nvPicPr>
        <p:blipFill>
          <a:blip r:embed="rId2">
            <a:lum bright="-24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9713"/>
            <a:ext cx="29718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9" name="Picture 5" descr="007b"/>
          <p:cNvPicPr>
            <a:picLocks noChangeAspect="1" noChangeArrowheads="1"/>
          </p:cNvPicPr>
          <p:nvPr/>
        </p:nvPicPr>
        <p:blipFill>
          <a:blip r:embed="rId3"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006725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15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02050" y="0"/>
            <a:ext cx="3505200" cy="1828800"/>
          </a:xfrm>
        </p:spPr>
        <p:txBody>
          <a:bodyPr/>
          <a:lstStyle/>
          <a:p>
            <a:r>
              <a:rPr lang="en-US" altLang="en-US" i="1" smtClean="0">
                <a:latin typeface="Arial" panose="020B0604020202020204" pitchFamily="34" charset="0"/>
              </a:rPr>
              <a:t>Entamoeba coli</a:t>
            </a:r>
            <a:r>
              <a:rPr lang="en-US" altLang="en-US" smtClean="0">
                <a:latin typeface="Arial" panose="020B0604020202020204" pitchFamily="34" charset="0"/>
              </a:rPr>
              <a:t> - Cyst</a:t>
            </a:r>
            <a:endParaRPr lang="en-US" altLang="en-US" smtClean="0"/>
          </a:p>
        </p:txBody>
      </p:sp>
      <p:sp>
        <p:nvSpPr>
          <p:cNvPr id="21709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0" y="1647825"/>
            <a:ext cx="4616450" cy="1933575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Usually more than 4, up to 8 nuclei.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Chromatin bars (C) have splinter-like ends (below)</a:t>
            </a:r>
          </a:p>
          <a:p>
            <a:endParaRPr lang="en-US" altLang="en-US" sz="2800" smtClean="0">
              <a:latin typeface="Arial" panose="020B0604020202020204" pitchFamily="34" charset="0"/>
            </a:endParaRPr>
          </a:p>
        </p:txBody>
      </p:sp>
      <p:pic>
        <p:nvPicPr>
          <p:cNvPr id="217092" name="Picture 5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8000" r="7834" b="8000"/>
          <a:stretch>
            <a:fillRect/>
          </a:stretch>
        </p:blipFill>
        <p:spPr>
          <a:xfrm>
            <a:off x="0" y="0"/>
            <a:ext cx="3503613" cy="3581400"/>
          </a:xfrm>
          <a:noFill/>
        </p:spPr>
      </p:pic>
      <p:pic>
        <p:nvPicPr>
          <p:cNvPr id="217093" name="Picture 6" descr="dup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0001" r="10001" b="13333"/>
          <a:stretch>
            <a:fillRect/>
          </a:stretch>
        </p:blipFill>
        <p:spPr bwMode="auto">
          <a:xfrm>
            <a:off x="0" y="35814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4" name="Picture 7" descr="d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4790" r="13335" b="16667"/>
          <a:stretch>
            <a:fillRect/>
          </a:stretch>
        </p:blipFill>
        <p:spPr bwMode="auto">
          <a:xfrm>
            <a:off x="4114800" y="3605213"/>
            <a:ext cx="35814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5" name="Text Box 8"/>
          <p:cNvSpPr txBox="1">
            <a:spLocks noChangeArrowheads="1"/>
          </p:cNvSpPr>
          <p:nvPr/>
        </p:nvSpPr>
        <p:spPr bwMode="auto">
          <a:xfrm>
            <a:off x="6994525" y="3570288"/>
            <a:ext cx="441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3333CC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17096" name="Line 9"/>
          <p:cNvSpPr>
            <a:spLocks noChangeShapeType="1"/>
          </p:cNvSpPr>
          <p:nvPr/>
        </p:nvSpPr>
        <p:spPr bwMode="auto">
          <a:xfrm flipH="1">
            <a:off x="6019800" y="3962400"/>
            <a:ext cx="1066800" cy="6096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8115" name="Picture 4" descr="fig 5 vol 1.gif (99277 bytes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8350" y="0"/>
            <a:ext cx="6483350" cy="6629400"/>
          </a:xfrm>
          <a:noFill/>
        </p:spPr>
      </p:pic>
    </p:spTree>
    <p:extLst>
      <p:ext uri="{BB962C8B-B14F-4D97-AF65-F5344CB8AC3E}">
        <p14:creationId xmlns:p14="http://schemas.microsoft.com/office/powerpoint/2010/main" val="38343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3425"/>
            <a:ext cx="8072438" cy="6842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rgbClr val="009900"/>
                </a:solidFill>
              </a:rPr>
              <a:t>Endolimax nana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81200"/>
            <a:ext cx="7772400" cy="4876800"/>
          </a:xfrm>
        </p:spPr>
        <p:txBody>
          <a:bodyPr/>
          <a:lstStyle/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Definitive Host:</a:t>
            </a:r>
            <a:r>
              <a:rPr lang="en-US" altLang="en-US" sz="2800" smtClean="0">
                <a:solidFill>
                  <a:srgbClr val="009900"/>
                </a:solidFill>
              </a:rPr>
              <a:t> Humans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Intermediate Host:</a:t>
            </a:r>
            <a:r>
              <a:rPr lang="en-US" altLang="en-US" sz="2800" smtClean="0">
                <a:solidFill>
                  <a:srgbClr val="009900"/>
                </a:solidFill>
              </a:rPr>
              <a:t> None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Geographic distribution:</a:t>
            </a:r>
            <a:r>
              <a:rPr lang="en-US" altLang="en-US" sz="2800" smtClean="0">
                <a:solidFill>
                  <a:srgbClr val="009900"/>
                </a:solidFill>
              </a:rPr>
              <a:t> Cosmopolitan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9900"/>
                </a:solidFill>
              </a:rPr>
              <a:t>Mode of transmission:</a:t>
            </a:r>
            <a:r>
              <a:rPr lang="en-US" altLang="en-US" sz="2800" smtClean="0">
                <a:solidFill>
                  <a:srgbClr val="009900"/>
                </a:solidFill>
              </a:rPr>
              <a:t> Ingestion of contaminated food and water</a:t>
            </a:r>
            <a:r>
              <a:rPr lang="en-US" altLang="en-US" smtClean="0">
                <a:solidFill>
                  <a:srgbClr val="009900"/>
                </a:solidFill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609600" y="2362200"/>
          <a:ext cx="78486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28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080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smtClean="0">
                <a:solidFill>
                  <a:srgbClr val="0000FF"/>
                </a:solidFill>
              </a:rPr>
              <a:t>E. nana</a:t>
            </a:r>
            <a:r>
              <a:rPr lang="en-US" smtClean="0">
                <a:solidFill>
                  <a:srgbClr val="0000FF"/>
                </a:solidFill>
              </a:rPr>
              <a:t> Life Cycle</a:t>
            </a: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3276600" y="1219200"/>
            <a:ext cx="2209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CCFF"/>
                </a:solidFill>
                <a:latin typeface="Arial" panose="020B0604020202020204" pitchFamily="34" charset="0"/>
              </a:rPr>
              <a:t>Trophs in large intestines</a:t>
            </a:r>
          </a:p>
        </p:txBody>
      </p:sp>
      <p:sp>
        <p:nvSpPr>
          <p:cNvPr id="221188" name="Line 4"/>
          <p:cNvSpPr>
            <a:spLocks noChangeShapeType="1"/>
          </p:cNvSpPr>
          <p:nvPr/>
        </p:nvSpPr>
        <p:spPr bwMode="auto">
          <a:xfrm>
            <a:off x="4876800" y="1905000"/>
            <a:ext cx="1676400" cy="1295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1189" name="Line 5"/>
          <p:cNvSpPr>
            <a:spLocks noChangeShapeType="1"/>
          </p:cNvSpPr>
          <p:nvPr/>
        </p:nvSpPr>
        <p:spPr bwMode="auto">
          <a:xfrm flipH="1">
            <a:off x="4114800" y="2438400"/>
            <a:ext cx="0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1190" name="Line 6"/>
          <p:cNvSpPr>
            <a:spLocks noChangeShapeType="1"/>
          </p:cNvSpPr>
          <p:nvPr/>
        </p:nvSpPr>
        <p:spPr bwMode="auto">
          <a:xfrm flipV="1">
            <a:off x="4419600" y="2438400"/>
            <a:ext cx="1588" cy="7080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6172200" y="321627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CCFF"/>
                </a:solidFill>
                <a:latin typeface="Arial" panose="020B0604020202020204" pitchFamily="34" charset="0"/>
              </a:rPr>
              <a:t>Cyst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3733800" y="3063875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CCFF"/>
                </a:solidFill>
                <a:latin typeface="Arial" panose="020B0604020202020204" pitchFamily="34" charset="0"/>
              </a:rPr>
              <a:t>Binary Fission</a:t>
            </a:r>
          </a:p>
        </p:txBody>
      </p:sp>
      <p:sp>
        <p:nvSpPr>
          <p:cNvPr id="221193" name="Line 9"/>
          <p:cNvSpPr>
            <a:spLocks noChangeShapeType="1"/>
          </p:cNvSpPr>
          <p:nvPr/>
        </p:nvSpPr>
        <p:spPr bwMode="auto">
          <a:xfrm flipH="1">
            <a:off x="5638800" y="3733800"/>
            <a:ext cx="1066800" cy="1066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 flipH="1" flipV="1">
            <a:off x="2209800" y="3902075"/>
            <a:ext cx="144780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1195" name="Line 11"/>
          <p:cNvSpPr>
            <a:spLocks noChangeShapeType="1"/>
          </p:cNvSpPr>
          <p:nvPr/>
        </p:nvSpPr>
        <p:spPr bwMode="auto">
          <a:xfrm flipV="1">
            <a:off x="2209800" y="1981200"/>
            <a:ext cx="1295400" cy="1295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3429000" y="4359275"/>
            <a:ext cx="2514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CCFF"/>
                </a:solidFill>
                <a:latin typeface="Arial" panose="020B0604020202020204" pitchFamily="34" charset="0"/>
              </a:rPr>
              <a:t>Out into environment</a:t>
            </a:r>
          </a:p>
        </p:txBody>
      </p:sp>
      <p:sp>
        <p:nvSpPr>
          <p:cNvPr id="221197" name="Text Box 13"/>
          <p:cNvSpPr txBox="1">
            <a:spLocks noChangeArrowheads="1"/>
          </p:cNvSpPr>
          <p:nvPr/>
        </p:nvSpPr>
        <p:spPr bwMode="auto">
          <a:xfrm>
            <a:off x="1219200" y="321627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CCFF"/>
                </a:solidFill>
                <a:latin typeface="Arial" panose="020B0604020202020204" pitchFamily="34" charset="0"/>
              </a:rPr>
              <a:t>Ingested</a:t>
            </a:r>
          </a:p>
        </p:txBody>
      </p:sp>
      <p:sp>
        <p:nvSpPr>
          <p:cNvPr id="221198" name="Text Box 14"/>
          <p:cNvSpPr txBox="1">
            <a:spLocks noChangeArrowheads="1"/>
          </p:cNvSpPr>
          <p:nvPr/>
        </p:nvSpPr>
        <p:spPr bwMode="auto">
          <a:xfrm>
            <a:off x="381000" y="5257800"/>
            <a:ext cx="83216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Change in chemistry as troph moves down colon tells the troph to form a cyst.</a:t>
            </a:r>
          </a:p>
        </p:txBody>
      </p:sp>
    </p:spTree>
    <p:extLst>
      <p:ext uri="{BB962C8B-B14F-4D97-AF65-F5344CB8AC3E}">
        <p14:creationId xmlns:p14="http://schemas.microsoft.com/office/powerpoint/2010/main" val="22469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5334000"/>
          </a:xfrm>
        </p:spPr>
        <p:txBody>
          <a:bodyPr/>
          <a:lstStyle/>
          <a:p>
            <a:pPr eaLnBrk="1" hangingPunct="1"/>
            <a:r>
              <a:rPr lang="en-US" altLang="en-US" sz="2800" b="1" u="sng" smtClean="0">
                <a:solidFill>
                  <a:srgbClr val="00B050"/>
                </a:solidFill>
              </a:rPr>
              <a:t>Location in Definitive host:</a:t>
            </a:r>
            <a:r>
              <a:rPr lang="en-US" altLang="en-US" sz="2800" smtClean="0">
                <a:solidFill>
                  <a:srgbClr val="00B050"/>
                </a:solidFill>
              </a:rPr>
              <a:t> Cecum and large intestine.</a:t>
            </a:r>
            <a:endParaRPr lang="en-US" altLang="en-US" sz="2800" b="1" u="sng" smtClean="0">
              <a:solidFill>
                <a:srgbClr val="00B050"/>
              </a:solidFill>
            </a:endParaRPr>
          </a:p>
          <a:p>
            <a:pPr eaLnBrk="1" hangingPunct="1"/>
            <a:r>
              <a:rPr lang="en-US" altLang="en-US" sz="2800" b="1" u="sng" smtClean="0">
                <a:solidFill>
                  <a:srgbClr val="00B050"/>
                </a:solidFill>
              </a:rPr>
              <a:t>Pathology and Treatment:</a:t>
            </a:r>
            <a:r>
              <a:rPr lang="en-US" altLang="en-US" sz="2800" smtClean="0">
                <a:solidFill>
                  <a:srgbClr val="00B050"/>
                </a:solidFill>
              </a:rPr>
              <a:t> None</a:t>
            </a:r>
          </a:p>
          <a:p>
            <a:pPr lvl="1" eaLnBrk="1" hangingPunct="1"/>
            <a:r>
              <a:rPr lang="en-US" altLang="en-US" smtClean="0">
                <a:solidFill>
                  <a:srgbClr val="00B050"/>
                </a:solidFill>
              </a:rPr>
              <a:t>Harmless commensal</a:t>
            </a:r>
          </a:p>
          <a:p>
            <a:pPr lvl="1" eaLnBrk="1" hangingPunct="1"/>
            <a:r>
              <a:rPr lang="en-US" altLang="en-US" smtClean="0">
                <a:solidFill>
                  <a:srgbClr val="00B050"/>
                </a:solidFill>
              </a:rPr>
              <a:t>Feeds on bacteria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B050"/>
                </a:solidFill>
              </a:rPr>
              <a:t>Diagnosis:</a:t>
            </a:r>
            <a:r>
              <a:rPr lang="en-US" altLang="en-US" sz="2800" smtClean="0">
                <a:solidFill>
                  <a:srgbClr val="00B050"/>
                </a:solidFill>
              </a:rPr>
              <a:t> Important to distinguish between it and </a:t>
            </a:r>
            <a:r>
              <a:rPr lang="en-US" altLang="en-US" sz="2800" i="1" smtClean="0">
                <a:solidFill>
                  <a:srgbClr val="00B050"/>
                </a:solidFill>
              </a:rPr>
              <a:t>E. histolytica</a:t>
            </a:r>
          </a:p>
          <a:p>
            <a:pPr lvl="1" eaLnBrk="1" hangingPunct="1"/>
            <a:r>
              <a:rPr lang="en-US" altLang="en-US" smtClean="0">
                <a:solidFill>
                  <a:srgbClr val="00B050"/>
                </a:solidFill>
              </a:rPr>
              <a:t>Avoid unnecessary treatment</a:t>
            </a:r>
          </a:p>
          <a:p>
            <a:pPr lvl="1" eaLnBrk="1" hangingPunct="1"/>
            <a:r>
              <a:rPr lang="en-US" altLang="en-US" smtClean="0">
                <a:solidFill>
                  <a:srgbClr val="00B050"/>
                </a:solidFill>
              </a:rPr>
              <a:t>Much smaller with different nuclei</a:t>
            </a:r>
          </a:p>
        </p:txBody>
      </p:sp>
    </p:spTree>
    <p:extLst>
      <p:ext uri="{BB962C8B-B14F-4D97-AF65-F5344CB8AC3E}">
        <p14:creationId xmlns:p14="http://schemas.microsoft.com/office/powerpoint/2010/main" val="55559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5216525" y="76200"/>
            <a:ext cx="3698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i="1" u="sng">
                <a:solidFill>
                  <a:srgbClr val="006600"/>
                </a:solidFill>
                <a:latin typeface="Verdana" panose="020B0604030504040204" pitchFamily="34" charset="0"/>
              </a:rPr>
              <a:t>Endolimax nana</a:t>
            </a:r>
            <a:endParaRPr lang="en-US" altLang="en-US" sz="40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5334000" y="914400"/>
            <a:ext cx="34290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cysts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6-8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4 nuclei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trophozoites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8-10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nuclear structure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no peripheral chromatin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large karyosome</a:t>
            </a:r>
          </a:p>
        </p:txBody>
      </p:sp>
      <p:pic>
        <p:nvPicPr>
          <p:cNvPr id="225284" name="Picture 4" descr="014"/>
          <p:cNvPicPr>
            <a:picLocks noChangeAspect="1" noChangeArrowheads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80975"/>
            <a:ext cx="2308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Picture 5" descr="013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4463"/>
            <a:ext cx="46482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6" name="Picture 6" descr="Enana_troph"/>
          <p:cNvPicPr>
            <a:picLocks noChangeAspect="1" noChangeArrowheads="1"/>
          </p:cNvPicPr>
          <p:nvPr/>
        </p:nvPicPr>
        <p:blipFill>
          <a:blip r:embed="rId4">
            <a:lum bright="-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180975"/>
            <a:ext cx="24384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7" name="Picture 7" descr="Enana_cyst"/>
          <p:cNvPicPr>
            <a:picLocks noChangeAspect="1" noChangeArrowheads="1"/>
          </p:cNvPicPr>
          <p:nvPr/>
        </p:nvPicPr>
        <p:blipFill>
          <a:blip r:embed="rId5">
            <a:lum bright="-6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22813"/>
            <a:ext cx="19812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609600"/>
            <a:ext cx="4876800" cy="1600200"/>
          </a:xfrm>
        </p:spPr>
        <p:txBody>
          <a:bodyPr/>
          <a:lstStyle/>
          <a:p>
            <a:r>
              <a:rPr lang="en-US" altLang="en-US" i="1" smtClean="0">
                <a:latin typeface="Arial" panose="020B0604020202020204" pitchFamily="34" charset="0"/>
              </a:rPr>
              <a:t>Endolimax nana</a:t>
            </a:r>
            <a:r>
              <a:rPr lang="en-US" altLang="en-US" smtClean="0">
                <a:latin typeface="Arial" panose="020B0604020202020204" pitchFamily="34" charset="0"/>
              </a:rPr>
              <a:t> - troph</a:t>
            </a:r>
          </a:p>
        </p:txBody>
      </p:sp>
      <p:sp>
        <p:nvSpPr>
          <p:cNvPr id="22630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24200" y="2057400"/>
            <a:ext cx="5715000" cy="1447800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Large endosome in the nucleus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Very small size</a:t>
            </a:r>
          </a:p>
        </p:txBody>
      </p:sp>
      <p:pic>
        <p:nvPicPr>
          <p:cNvPr id="226308" name="Picture 5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t="27998" r="24001" b="26001"/>
          <a:stretch>
            <a:fillRect/>
          </a:stretch>
        </p:blipFill>
        <p:spPr>
          <a:xfrm>
            <a:off x="0" y="609600"/>
            <a:ext cx="2971800" cy="2530475"/>
          </a:xfrm>
          <a:noFill/>
        </p:spPr>
      </p:pic>
      <p:pic>
        <p:nvPicPr>
          <p:cNvPr id="226309" name="Picture 6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0029" r="30000" b="23347"/>
          <a:stretch>
            <a:fillRect/>
          </a:stretch>
        </p:blipFill>
        <p:spPr bwMode="auto">
          <a:xfrm>
            <a:off x="0" y="3276600"/>
            <a:ext cx="3048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0" name="Picture 7" descr="d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t="27184" r="32162" b="24280"/>
          <a:stretch>
            <a:fillRect/>
          </a:stretch>
        </p:blipFill>
        <p:spPr bwMode="auto">
          <a:xfrm>
            <a:off x="3124200" y="3276600"/>
            <a:ext cx="29003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1" name="Picture 8" descr="d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9" t="29289" r="24193" b="24193"/>
          <a:stretch>
            <a:fillRect/>
          </a:stretch>
        </p:blipFill>
        <p:spPr bwMode="auto">
          <a:xfrm>
            <a:off x="6096000" y="32004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6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86200" y="228600"/>
            <a:ext cx="3276600" cy="2057400"/>
          </a:xfrm>
        </p:spPr>
        <p:txBody>
          <a:bodyPr/>
          <a:lstStyle/>
          <a:p>
            <a:r>
              <a:rPr lang="en-US" altLang="en-US" i="1" smtClean="0">
                <a:latin typeface="Arial" panose="020B0604020202020204" pitchFamily="34" charset="0"/>
              </a:rPr>
              <a:t>Endolimax nana</a:t>
            </a:r>
            <a:r>
              <a:rPr lang="en-US" altLang="en-US" smtClean="0">
                <a:latin typeface="Arial" panose="020B0604020202020204" pitchFamily="34" charset="0"/>
              </a:rPr>
              <a:t> - cyst</a:t>
            </a:r>
          </a:p>
        </p:txBody>
      </p:sp>
      <p:sp>
        <p:nvSpPr>
          <p:cNvPr id="22733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33800" y="1905000"/>
            <a:ext cx="4876800" cy="1828800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Very small size.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Up to four nuclei</a:t>
            </a:r>
          </a:p>
          <a:p>
            <a:pPr lvl="1"/>
            <a:r>
              <a:rPr lang="en-US" altLang="en-US" sz="2400" smtClean="0">
                <a:latin typeface="Arial" panose="020B0604020202020204" pitchFamily="34" charset="0"/>
              </a:rPr>
              <a:t>With very large endosome.</a:t>
            </a:r>
          </a:p>
        </p:txBody>
      </p:sp>
      <p:pic>
        <p:nvPicPr>
          <p:cNvPr id="227332" name="Picture 5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t="31999" r="30000" b="30000"/>
          <a:stretch>
            <a:fillRect/>
          </a:stretch>
        </p:blipFill>
        <p:spPr>
          <a:xfrm>
            <a:off x="381000" y="228600"/>
            <a:ext cx="3200400" cy="3200400"/>
          </a:xfrm>
          <a:noFill/>
        </p:spPr>
      </p:pic>
      <p:pic>
        <p:nvPicPr>
          <p:cNvPr id="227333" name="Picture 6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26666" r="26666" b="26666"/>
          <a:stretch>
            <a:fillRect/>
          </a:stretch>
        </p:blipFill>
        <p:spPr bwMode="auto">
          <a:xfrm>
            <a:off x="304800" y="36576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4" name="Picture 7" descr="d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23242" r="20277" b="20250"/>
          <a:stretch>
            <a:fillRect/>
          </a:stretch>
        </p:blipFill>
        <p:spPr bwMode="auto">
          <a:xfrm>
            <a:off x="3733800" y="3581400"/>
            <a:ext cx="32766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492125"/>
            <a:ext cx="7994650" cy="641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rgbClr val="0000FF"/>
                </a:solidFill>
              </a:rPr>
              <a:t>Iodamoeba buetschlii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8077200" cy="4724400"/>
          </a:xfrm>
        </p:spPr>
        <p:txBody>
          <a:bodyPr/>
          <a:lstStyle/>
          <a:p>
            <a:pPr eaLnBrk="1" hangingPunct="1"/>
            <a:r>
              <a:rPr lang="en-US" altLang="en-US" sz="2800" b="1" u="sng" smtClean="0">
                <a:solidFill>
                  <a:srgbClr val="0000FF"/>
                </a:solidFill>
              </a:rPr>
              <a:t>Definitive Host:</a:t>
            </a:r>
            <a:r>
              <a:rPr lang="en-US" altLang="en-US" sz="2800" smtClean="0">
                <a:solidFill>
                  <a:srgbClr val="0000FF"/>
                </a:solidFill>
              </a:rPr>
              <a:t> Humans, other primates, and pigs.</a:t>
            </a:r>
          </a:p>
          <a:p>
            <a:pPr lvl="1" eaLnBrk="1" hangingPunct="1"/>
            <a:r>
              <a:rPr lang="en-US" altLang="en-US" smtClean="0">
                <a:solidFill>
                  <a:srgbClr val="0000FF"/>
                </a:solidFill>
              </a:rPr>
              <a:t>Most common in pigs</a:t>
            </a:r>
          </a:p>
          <a:p>
            <a:pPr lvl="2" eaLnBrk="1" hangingPunct="1"/>
            <a:r>
              <a:rPr lang="en-US" altLang="en-US" sz="2800" smtClean="0">
                <a:solidFill>
                  <a:srgbClr val="0000FF"/>
                </a:solidFill>
              </a:rPr>
              <a:t>Probably the original host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00FF"/>
                </a:solidFill>
              </a:rPr>
              <a:t>Intermediate Host:</a:t>
            </a:r>
            <a:r>
              <a:rPr lang="en-US" altLang="en-US" sz="2800" smtClean="0">
                <a:solidFill>
                  <a:srgbClr val="0000FF"/>
                </a:solidFill>
              </a:rPr>
              <a:t> None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00FF"/>
                </a:solidFill>
              </a:rPr>
              <a:t>Geographic distribution:</a:t>
            </a:r>
            <a:r>
              <a:rPr lang="en-US" altLang="en-US" sz="2800" smtClean="0">
                <a:solidFill>
                  <a:srgbClr val="0000FF"/>
                </a:solidFill>
              </a:rPr>
              <a:t> Cosmopolitan</a:t>
            </a:r>
          </a:p>
          <a:p>
            <a:pPr eaLnBrk="1" hangingPunct="1"/>
            <a:r>
              <a:rPr lang="en-US" altLang="en-US" sz="2800" b="1" u="sng" smtClean="0">
                <a:solidFill>
                  <a:srgbClr val="0000FF"/>
                </a:solidFill>
              </a:rPr>
              <a:t>Mode of transmission:</a:t>
            </a:r>
            <a:r>
              <a:rPr lang="en-US" altLang="en-US" sz="2800" smtClean="0">
                <a:solidFill>
                  <a:srgbClr val="0000FF"/>
                </a:solidFill>
              </a:rPr>
              <a:t> Ingestion of contaminated food and water.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080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smtClean="0">
                <a:solidFill>
                  <a:srgbClr val="0000FF"/>
                </a:solidFill>
              </a:rPr>
              <a:t>I. buetschlii</a:t>
            </a:r>
            <a:r>
              <a:rPr lang="en-US" smtClean="0">
                <a:solidFill>
                  <a:srgbClr val="0000FF"/>
                </a:solidFill>
              </a:rPr>
              <a:t> Life Cycle</a:t>
            </a: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3276600" y="1219200"/>
            <a:ext cx="2209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CCFF"/>
                </a:solidFill>
                <a:latin typeface="Arial" panose="020B0604020202020204" pitchFamily="34" charset="0"/>
              </a:rPr>
              <a:t>Trophs in large intestines</a:t>
            </a:r>
          </a:p>
        </p:txBody>
      </p:sp>
      <p:sp>
        <p:nvSpPr>
          <p:cNvPr id="230404" name="Line 4"/>
          <p:cNvSpPr>
            <a:spLocks noChangeShapeType="1"/>
          </p:cNvSpPr>
          <p:nvPr/>
        </p:nvSpPr>
        <p:spPr bwMode="auto">
          <a:xfrm>
            <a:off x="4876800" y="1905000"/>
            <a:ext cx="1676400" cy="1295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0405" name="Line 5"/>
          <p:cNvSpPr>
            <a:spLocks noChangeShapeType="1"/>
          </p:cNvSpPr>
          <p:nvPr/>
        </p:nvSpPr>
        <p:spPr bwMode="auto">
          <a:xfrm flipH="1">
            <a:off x="4114800" y="2438400"/>
            <a:ext cx="0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0406" name="Line 6"/>
          <p:cNvSpPr>
            <a:spLocks noChangeShapeType="1"/>
          </p:cNvSpPr>
          <p:nvPr/>
        </p:nvSpPr>
        <p:spPr bwMode="auto">
          <a:xfrm flipV="1">
            <a:off x="4419600" y="2438400"/>
            <a:ext cx="1588" cy="7080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6172200" y="321627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CCFF"/>
                </a:solidFill>
                <a:latin typeface="Arial" panose="020B0604020202020204" pitchFamily="34" charset="0"/>
              </a:rPr>
              <a:t>Cyst</a:t>
            </a: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3733800" y="3063875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CCFF"/>
                </a:solidFill>
                <a:latin typeface="Arial" panose="020B0604020202020204" pitchFamily="34" charset="0"/>
              </a:rPr>
              <a:t>Binary Fission</a:t>
            </a:r>
          </a:p>
        </p:txBody>
      </p:sp>
      <p:sp>
        <p:nvSpPr>
          <p:cNvPr id="230409" name="Line 9"/>
          <p:cNvSpPr>
            <a:spLocks noChangeShapeType="1"/>
          </p:cNvSpPr>
          <p:nvPr/>
        </p:nvSpPr>
        <p:spPr bwMode="auto">
          <a:xfrm flipH="1">
            <a:off x="5638800" y="3733800"/>
            <a:ext cx="1066800" cy="1066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0410" name="Line 10"/>
          <p:cNvSpPr>
            <a:spLocks noChangeShapeType="1"/>
          </p:cNvSpPr>
          <p:nvPr/>
        </p:nvSpPr>
        <p:spPr bwMode="auto">
          <a:xfrm flipH="1" flipV="1">
            <a:off x="2209800" y="3902075"/>
            <a:ext cx="144780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0411" name="Line 11"/>
          <p:cNvSpPr>
            <a:spLocks noChangeShapeType="1"/>
          </p:cNvSpPr>
          <p:nvPr/>
        </p:nvSpPr>
        <p:spPr bwMode="auto">
          <a:xfrm flipV="1">
            <a:off x="2209800" y="1981200"/>
            <a:ext cx="1295400" cy="1295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0412" name="Text Box 12"/>
          <p:cNvSpPr txBox="1">
            <a:spLocks noChangeArrowheads="1"/>
          </p:cNvSpPr>
          <p:nvPr/>
        </p:nvSpPr>
        <p:spPr bwMode="auto">
          <a:xfrm>
            <a:off x="3429000" y="4359275"/>
            <a:ext cx="2514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CCFF"/>
                </a:solidFill>
                <a:latin typeface="Arial" panose="020B0604020202020204" pitchFamily="34" charset="0"/>
              </a:rPr>
              <a:t>Out into environment</a:t>
            </a:r>
          </a:p>
        </p:txBody>
      </p:sp>
      <p:sp>
        <p:nvSpPr>
          <p:cNvPr id="230413" name="Text Box 13"/>
          <p:cNvSpPr txBox="1">
            <a:spLocks noChangeArrowheads="1"/>
          </p:cNvSpPr>
          <p:nvPr/>
        </p:nvSpPr>
        <p:spPr bwMode="auto">
          <a:xfrm>
            <a:off x="1219200" y="321627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CCFF"/>
                </a:solidFill>
                <a:latin typeface="Arial" panose="020B0604020202020204" pitchFamily="34" charset="0"/>
              </a:rPr>
              <a:t>Ingested</a:t>
            </a:r>
          </a:p>
        </p:txBody>
      </p:sp>
      <p:sp>
        <p:nvSpPr>
          <p:cNvPr id="230414" name="Text Box 14"/>
          <p:cNvSpPr txBox="1">
            <a:spLocks noChangeArrowheads="1"/>
          </p:cNvSpPr>
          <p:nvPr/>
        </p:nvSpPr>
        <p:spPr bwMode="auto">
          <a:xfrm>
            <a:off x="381000" y="5257800"/>
            <a:ext cx="83216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Change in chemistry as troph moves down colon tells the troph to form a cyst.</a:t>
            </a:r>
          </a:p>
        </p:txBody>
      </p:sp>
    </p:spTree>
    <p:extLst>
      <p:ext uri="{BB962C8B-B14F-4D97-AF65-F5344CB8AC3E}">
        <p14:creationId xmlns:p14="http://schemas.microsoft.com/office/powerpoint/2010/main" val="282038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u="sng" smtClean="0">
                <a:solidFill>
                  <a:srgbClr val="002060"/>
                </a:solidFill>
              </a:rPr>
              <a:t>Location in Definitive host:</a:t>
            </a:r>
            <a:r>
              <a:rPr lang="en-US" altLang="en-US" sz="2800" smtClean="0">
                <a:solidFill>
                  <a:srgbClr val="002060"/>
                </a:solidFill>
              </a:rPr>
              <a:t> Cecum and large intestine.</a:t>
            </a:r>
            <a:endParaRPr lang="en-US" altLang="en-US" sz="2800" b="1" u="sng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b="1" u="sng" smtClean="0">
                <a:solidFill>
                  <a:srgbClr val="002060"/>
                </a:solidFill>
              </a:rPr>
              <a:t>Pathology and Treatment:</a:t>
            </a:r>
            <a:r>
              <a:rPr lang="en-US" altLang="en-US" sz="2800" smtClean="0">
                <a:solidFill>
                  <a:srgbClr val="002060"/>
                </a:solidFill>
              </a:rPr>
              <a:t> None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2060"/>
                </a:solidFill>
              </a:rPr>
              <a:t>Harmless commensal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2060"/>
                </a:solidFill>
              </a:rPr>
              <a:t>Feeds on bacteria, yeast, and wastes in intestines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u="sng" smtClean="0">
                <a:solidFill>
                  <a:srgbClr val="002060"/>
                </a:solidFill>
              </a:rPr>
              <a:t>Diagnosis:</a:t>
            </a:r>
            <a:r>
              <a:rPr lang="en-US" altLang="en-US" sz="2800" smtClean="0">
                <a:solidFill>
                  <a:srgbClr val="002060"/>
                </a:solidFill>
              </a:rPr>
              <a:t> Important to distinguish between it and </a:t>
            </a:r>
            <a:r>
              <a:rPr lang="en-US" altLang="en-US" sz="2800" i="1" smtClean="0">
                <a:solidFill>
                  <a:srgbClr val="002060"/>
                </a:solidFill>
              </a:rPr>
              <a:t>E. histolytica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2060"/>
                </a:solidFill>
              </a:rPr>
              <a:t>Avoid unnecessary treatment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2060"/>
                </a:solidFill>
              </a:rPr>
              <a:t>Large, clear vacoule in trophs and cysts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solidFill>
                  <a:srgbClr val="002060"/>
                </a:solidFill>
              </a:rPr>
              <a:t>Different shape nuclei.</a:t>
            </a:r>
          </a:p>
        </p:txBody>
      </p:sp>
    </p:spTree>
    <p:extLst>
      <p:ext uri="{BB962C8B-B14F-4D97-AF65-F5344CB8AC3E}">
        <p14:creationId xmlns:p14="http://schemas.microsoft.com/office/powerpoint/2010/main" val="318593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4343400" y="288925"/>
            <a:ext cx="480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u="sng">
                <a:solidFill>
                  <a:srgbClr val="006600"/>
                </a:solidFill>
                <a:latin typeface="Verdana" panose="020B0604030504040204" pitchFamily="34" charset="0"/>
              </a:rPr>
              <a:t>Iodamoeba bütschlii</a:t>
            </a:r>
            <a:endParaRPr lang="en-US" altLang="en-US" sz="4000" i="1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5029200" y="1176338"/>
            <a:ext cx="37338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714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cysts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10-12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1 nucleus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glycogen vacuole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trophozoites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12-15 </a:t>
            </a:r>
            <a:r>
              <a:rPr lang="en-US" altLang="en-US" sz="1800" b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nuclear structure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no peripheral chromatin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large karyosome</a:t>
            </a:r>
          </a:p>
        </p:txBody>
      </p:sp>
      <p:pic>
        <p:nvPicPr>
          <p:cNvPr id="234500" name="Picture 4" descr="015"/>
          <p:cNvPicPr>
            <a:picLocks noChangeAspect="1" noChangeArrowheads="1"/>
          </p:cNvPicPr>
          <p:nvPr/>
        </p:nvPicPr>
        <p:blipFill>
          <a:blip r:embed="rId2">
            <a:lum bright="-24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6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304800"/>
            <a:ext cx="4495800" cy="1676400"/>
          </a:xfrm>
        </p:spPr>
        <p:txBody>
          <a:bodyPr/>
          <a:lstStyle/>
          <a:p>
            <a:r>
              <a:rPr lang="en-US" altLang="en-US" sz="4800" i="1" smtClean="0">
                <a:latin typeface="Arial" panose="020B0604020202020204" pitchFamily="34" charset="0"/>
              </a:rPr>
              <a:t>Iodamoeba butschlii - </a:t>
            </a:r>
            <a:r>
              <a:rPr lang="en-US" altLang="en-US" sz="4800" smtClean="0">
                <a:latin typeface="Arial" panose="020B0604020202020204" pitchFamily="34" charset="0"/>
              </a:rPr>
              <a:t>troph</a:t>
            </a:r>
          </a:p>
        </p:txBody>
      </p:sp>
      <p:sp>
        <p:nvSpPr>
          <p:cNvPr id="23552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38600" y="1905000"/>
            <a:ext cx="4648200" cy="2514600"/>
          </a:xfrm>
        </p:spPr>
        <p:txBody>
          <a:bodyPr/>
          <a:lstStyle/>
          <a:p>
            <a:r>
              <a:rPr lang="en-US" altLang="en-US" sz="2800" smtClean="0">
                <a:latin typeface="Arial" panose="020B0604020202020204" pitchFamily="34" charset="0"/>
              </a:rPr>
              <a:t>Larger than </a:t>
            </a:r>
            <a:r>
              <a:rPr lang="en-US" altLang="en-US" sz="2800" i="1" smtClean="0">
                <a:latin typeface="Arial" panose="020B0604020202020204" pitchFamily="34" charset="0"/>
              </a:rPr>
              <a:t>E. nana</a:t>
            </a:r>
            <a:endParaRPr lang="en-US" altLang="en-US" sz="2800" smtClean="0">
              <a:latin typeface="Arial" panose="020B0604020202020204" pitchFamily="34" charset="0"/>
            </a:endParaRPr>
          </a:p>
          <a:p>
            <a:r>
              <a:rPr lang="en-US" altLang="en-US" sz="2800" smtClean="0">
                <a:latin typeface="Arial" panose="020B0604020202020204" pitchFamily="34" charset="0"/>
              </a:rPr>
              <a:t>Large endosome in nucleus</a:t>
            </a:r>
          </a:p>
          <a:p>
            <a:r>
              <a:rPr lang="en-US" altLang="en-US" sz="2800" smtClean="0">
                <a:latin typeface="Arial" panose="020B0604020202020204" pitchFamily="34" charset="0"/>
              </a:rPr>
              <a:t>Many clear vacoules</a:t>
            </a:r>
          </a:p>
        </p:txBody>
      </p:sp>
      <p:pic>
        <p:nvPicPr>
          <p:cNvPr id="235524" name="Picture 7" descr="d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67175"/>
            <a:ext cx="35528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5" name="Picture 8" descr="d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0"/>
          <a:stretch>
            <a:fillRect/>
          </a:stretch>
        </p:blipFill>
        <p:spPr bwMode="auto">
          <a:xfrm>
            <a:off x="4876800" y="3940175"/>
            <a:ext cx="35814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6" name="Picture 6" descr="du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0"/>
            <a:ext cx="3697288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26284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5966</Words>
  <Application>Microsoft Office PowerPoint</Application>
  <PresentationFormat>On-screen Show (4:3)</PresentationFormat>
  <Paragraphs>1124</Paragraphs>
  <Slides>180</Slides>
  <Notes>53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93" baseType="lpstr">
      <vt:lpstr>Arial</vt:lpstr>
      <vt:lpstr>Arial Black</vt:lpstr>
      <vt:lpstr>Arial Narrow Special G1</vt:lpstr>
      <vt:lpstr>Calibri</vt:lpstr>
      <vt:lpstr>Courier New</vt:lpstr>
      <vt:lpstr>Helvetica</vt:lpstr>
      <vt:lpstr>Symbol</vt:lpstr>
      <vt:lpstr>Tahoma</vt:lpstr>
      <vt:lpstr>Times New Roman</vt:lpstr>
      <vt:lpstr>Verdana</vt:lpstr>
      <vt:lpstr>Wingdings</vt:lpstr>
      <vt:lpstr>Default Design</vt:lpstr>
      <vt:lpstr>Document</vt:lpstr>
      <vt:lpstr>PROTOZOAZ</vt:lpstr>
      <vt:lpstr>PowerPoint Presentation</vt:lpstr>
      <vt:lpstr> Objectives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characteristics</vt:lpstr>
      <vt:lpstr>RESPIRATION AND REPRODUCTION</vt:lpstr>
      <vt:lpstr>AMOEBIC STATE: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Taxonomy</vt:lpstr>
      <vt:lpstr>PowerPoint Presentation</vt:lpstr>
      <vt:lpstr>Classification….</vt:lpstr>
      <vt:lpstr>Summary</vt:lpstr>
      <vt:lpstr>Pathogenic amoeba Entamoeba histolytica</vt:lpstr>
      <vt:lpstr>PowerPoint Presentation</vt:lpstr>
      <vt:lpstr>Outline</vt:lpstr>
      <vt:lpstr>Entamoeba histolytica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Habitat and Morphology </vt:lpstr>
      <vt:lpstr>Morphology </vt:lpstr>
      <vt:lpstr>con…</vt:lpstr>
      <vt:lpstr>PowerPoint Presentation</vt:lpstr>
      <vt:lpstr>Cysts of E. histolytica/E. dispar</vt:lpstr>
      <vt:lpstr>Cysts of E. histolytica/E. dispar…</vt:lpstr>
      <vt:lpstr>Cysts of E. histolytica/E. dispar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Events on Amoebiasis</vt:lpstr>
      <vt:lpstr>PATHOGENESIS AND PATHOLOGY OF AMEBIASIS</vt:lpstr>
      <vt:lpstr>Cont …</vt:lpstr>
      <vt:lpstr>PowerPoint Presentation</vt:lpstr>
      <vt:lpstr>PowerPoint Presentation</vt:lpstr>
      <vt:lpstr>PowerPoint Presentation</vt:lpstr>
      <vt:lpstr>Cont...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Amebic liver abscess</vt:lpstr>
      <vt:lpstr>PowerPoint Presentation</vt:lpstr>
      <vt:lpstr>PowerPoint Presentation</vt:lpstr>
      <vt:lpstr>Amebic liver abscess</vt:lpstr>
      <vt:lpstr>PowerPoint Presentation</vt:lpstr>
      <vt:lpstr>PowerPoint Presentation</vt:lpstr>
      <vt:lpstr>PowerPoint Presentation</vt:lpstr>
      <vt:lpstr>CLINICAL MANIFESTATION</vt:lpstr>
      <vt:lpstr>PowerPoint Presentation</vt:lpstr>
      <vt:lpstr>Treatment</vt:lpstr>
      <vt:lpstr>Quiz </vt:lpstr>
      <vt:lpstr>PowerPoint Presentation</vt:lpstr>
      <vt:lpstr>Non pathogenic Amebae in Human Intestines</vt:lpstr>
      <vt:lpstr>Entamoeba hartmanni</vt:lpstr>
      <vt:lpstr>E. hartmanni Life Cycle</vt:lpstr>
      <vt:lpstr>PowerPoint Presentation</vt:lpstr>
      <vt:lpstr>PowerPoint Presentation</vt:lpstr>
      <vt:lpstr>Entamoeba coli</vt:lpstr>
      <vt:lpstr>E. coli Life Cycle</vt:lpstr>
      <vt:lpstr>PowerPoint Presentation</vt:lpstr>
      <vt:lpstr>PowerPoint Presentation</vt:lpstr>
      <vt:lpstr>PowerPoint Presentation</vt:lpstr>
      <vt:lpstr>Entamoeba coli - Cyst</vt:lpstr>
      <vt:lpstr>PowerPoint Presentation</vt:lpstr>
      <vt:lpstr>Endolimax nana</vt:lpstr>
      <vt:lpstr>E. nana Life Cycle</vt:lpstr>
      <vt:lpstr>PowerPoint Presentation</vt:lpstr>
      <vt:lpstr>PowerPoint Presentation</vt:lpstr>
      <vt:lpstr>Endolimax nana - troph</vt:lpstr>
      <vt:lpstr>Endolimax nana - cyst</vt:lpstr>
      <vt:lpstr>Iodamoeba buetschlii</vt:lpstr>
      <vt:lpstr>I. buetschlii Life Cycle</vt:lpstr>
      <vt:lpstr>PowerPoint Presentation</vt:lpstr>
      <vt:lpstr>PowerPoint Presentation</vt:lpstr>
      <vt:lpstr>Iodamoeba butschlii - troph</vt:lpstr>
      <vt:lpstr>Iodamoeba butschlii - cyst</vt:lpstr>
      <vt:lpstr>Entamoeba gingivalis</vt:lpstr>
      <vt:lpstr>E. gingivalis Life Cycle</vt:lpstr>
      <vt:lpstr>PowerPoint Presentation</vt:lpstr>
      <vt:lpstr>PowerPoint Presentation</vt:lpstr>
      <vt:lpstr>Remember</vt:lpstr>
      <vt:lpstr>PowerPoint Presentation</vt:lpstr>
      <vt:lpstr>Laboratory Learning Objectives:</vt:lpstr>
      <vt:lpstr>Outline</vt:lpstr>
      <vt:lpstr>Basic guidelines</vt:lpstr>
      <vt:lpstr>Basic guidelines</vt:lpstr>
      <vt:lpstr> </vt:lpstr>
      <vt:lpstr>Microscopic examination</vt:lpstr>
      <vt:lpstr>Microscopic examination</vt:lpstr>
      <vt:lpstr>Specimen Collection and processing</vt:lpstr>
      <vt:lpstr>PowerPoint Presentation</vt:lpstr>
      <vt:lpstr>PowerPoint Presentation</vt:lpstr>
      <vt:lpstr>PowerPoint Presentation</vt:lpstr>
      <vt:lpstr>PREPARATION OF SLIDES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PREPARATION OF PERMANENT STAIN SLIDES</vt:lpstr>
      <vt:lpstr>PERMANENT STAIN SLIDES CAN BE PREPARED </vt:lpstr>
      <vt:lpstr>PowerPoint Presentation</vt:lpstr>
      <vt:lpstr>Most Amoeba exist as:</vt:lpstr>
      <vt:lpstr>PowerPoint Presentation</vt:lpstr>
      <vt:lpstr>PowerPoint Presentation</vt:lpstr>
      <vt:lpstr>Characteristics used to distinguish species of intestinal amebae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Trichrome stain</vt:lpstr>
      <vt:lpstr>E.histolytica</vt:lpstr>
      <vt:lpstr>Entamoeba histolytica/E. dispar,</vt:lpstr>
      <vt:lpstr>Trichrome stain</vt:lpstr>
      <vt:lpstr>PowerPoint Presentation</vt:lpstr>
      <vt:lpstr>PowerPoint Presentation</vt:lpstr>
      <vt:lpstr>Entamoeba cysts (light microscopy)</vt:lpstr>
      <vt:lpstr>PowerPoint Presentation</vt:lpstr>
      <vt:lpstr>PowerPoint Presentation</vt:lpstr>
      <vt:lpstr>SIMILAR ORGANISMS AND ARTIFACTS</vt:lpstr>
      <vt:lpstr>PowerPoint Presentation</vt:lpstr>
      <vt:lpstr>Low sensitivity of microscopic examination</vt:lpstr>
      <vt:lpstr>Immunodiagnosis</vt:lpstr>
      <vt:lpstr>PowerPoint Presentation</vt:lpstr>
      <vt:lpstr>PowerPoint Presentation</vt:lpstr>
      <vt:lpstr>PowerPoint Presentation</vt:lpstr>
      <vt:lpstr>Enzyme immunoassays (EIA)</vt:lpstr>
      <vt:lpstr>Rapid immunochromatographic cartridge assay</vt:lpstr>
      <vt:lpstr>Cultivation of Amoeba</vt:lpstr>
      <vt:lpstr>Cultivation of Amoeba</vt:lpstr>
      <vt:lpstr>PowerPoint Presentation</vt:lpstr>
      <vt:lpstr>PowerPoint Presentation</vt:lpstr>
      <vt:lpstr>Molecular 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Entamoeba coli - Cyst</vt:lpstr>
      <vt:lpstr>PowerPoint Presentation</vt:lpstr>
      <vt:lpstr>PowerPoint Presentation</vt:lpstr>
      <vt:lpstr>Endolimax nana - troph</vt:lpstr>
      <vt:lpstr>Endolimax nana - cyst</vt:lpstr>
      <vt:lpstr>PowerPoint Presentation</vt:lpstr>
      <vt:lpstr>Iodamoeba butschlii - troph</vt:lpstr>
      <vt:lpstr>Iodamoeba butschlii - cyst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PROTOZOAZ</dc:title>
  <dc:creator>Abtie</dc:creator>
  <cp:lastModifiedBy>Abtie</cp:lastModifiedBy>
  <cp:revision>1</cp:revision>
  <dcterms:created xsi:type="dcterms:W3CDTF">2020-05-13T12:46:51Z</dcterms:created>
  <dcterms:modified xsi:type="dcterms:W3CDTF">2020-05-13T12:52:46Z</dcterms:modified>
</cp:coreProperties>
</file>