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Lst>
  <p:sldSz cx="9144000" cy="6858000" type="screen4x3"/>
  <p:notesSz cx="6858000" cy="9144000"/>
  <p:defaultTextStyle>
    <a:defPPr>
      <a:defRPr lang="am-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0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F0BCF-7025-4410-9BA5-859570A1A9C5}"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am-ET"/>
        </a:p>
      </dgm:t>
    </dgm:pt>
    <dgm:pt modelId="{6B58E945-1369-48AC-848F-D0840E83F98C}">
      <dgm:prSet phldrT="[Text]" custT="1"/>
      <dgm:spPr/>
      <dgm:t>
        <a:bodyPr/>
        <a:lstStyle/>
        <a:p>
          <a:r>
            <a:rPr lang="en-US" sz="2400" dirty="0" smtClean="0">
              <a:latin typeface="Calibri" pitchFamily="34" charset="0"/>
            </a:rPr>
            <a:t>Refrigeration</a:t>
          </a:r>
        </a:p>
        <a:p>
          <a:r>
            <a:rPr lang="en-US" sz="2400" dirty="0" smtClean="0">
              <a:latin typeface="Calibri" pitchFamily="34" charset="0"/>
            </a:rPr>
            <a:t>(cool 2</a:t>
          </a:r>
          <a:r>
            <a:rPr lang="en-US" sz="2400" baseline="30000" dirty="0" smtClean="0">
              <a:latin typeface="Calibri" pitchFamily="34" charset="0"/>
              <a:ea typeface="Calibri"/>
              <a:cs typeface="Times New Roman"/>
            </a:rPr>
            <a:t>0</a:t>
          </a:r>
          <a:r>
            <a:rPr lang="en-US" sz="2400" dirty="0" smtClean="0">
              <a:latin typeface="Calibri" pitchFamily="34" charset="0"/>
              <a:ea typeface="Calibri"/>
              <a:cs typeface="Times New Roman"/>
            </a:rPr>
            <a:t>c</a:t>
          </a:r>
          <a:r>
            <a:rPr lang="en-US" sz="2400" dirty="0" smtClean="0">
              <a:latin typeface="Calibri" pitchFamily="34" charset="0"/>
            </a:rPr>
            <a:t>-8</a:t>
          </a:r>
          <a:r>
            <a:rPr lang="en-US" sz="2400" baseline="30000" dirty="0" smtClean="0">
              <a:latin typeface="Calibri" pitchFamily="34" charset="0"/>
              <a:ea typeface="Calibri"/>
              <a:cs typeface="Times New Roman"/>
            </a:rPr>
            <a:t>0</a:t>
          </a:r>
          <a:r>
            <a:rPr lang="en-US" sz="2400" dirty="0" smtClean="0">
              <a:latin typeface="Calibri" pitchFamily="34" charset="0"/>
              <a:ea typeface="Calibri"/>
              <a:cs typeface="Times New Roman"/>
            </a:rPr>
            <a:t>c</a:t>
          </a:r>
          <a:r>
            <a:rPr lang="en-US" sz="1800" dirty="0" smtClean="0">
              <a:latin typeface="Calibri" pitchFamily="34" charset="0"/>
            </a:rPr>
            <a:t>) </a:t>
          </a:r>
          <a:endParaRPr lang="am-ET" sz="1800" dirty="0"/>
        </a:p>
      </dgm:t>
    </dgm:pt>
    <dgm:pt modelId="{7C5B110C-FF91-4CD2-85A1-4F09EB7036AA}" type="parTrans" cxnId="{D03380AC-F054-431C-82B7-7992AA65FBC1}">
      <dgm:prSet/>
      <dgm:spPr/>
      <dgm:t>
        <a:bodyPr/>
        <a:lstStyle/>
        <a:p>
          <a:endParaRPr lang="am-ET"/>
        </a:p>
      </dgm:t>
    </dgm:pt>
    <dgm:pt modelId="{95D72BFC-8DE5-4FC0-8F6A-DD3A2980C9F3}" type="sibTrans" cxnId="{D03380AC-F054-431C-82B7-7992AA65FBC1}">
      <dgm:prSet/>
      <dgm:spPr/>
      <dgm:t>
        <a:bodyPr/>
        <a:lstStyle/>
        <a:p>
          <a:endParaRPr lang="am-ET"/>
        </a:p>
      </dgm:t>
    </dgm:pt>
    <dgm:pt modelId="{944FDD76-6ACF-4565-BA38-1CBE57B667DE}">
      <dgm:prSet phldrT="[Text]" custT="1"/>
      <dgm:spPr/>
      <dgm:t>
        <a:bodyPr/>
        <a:lstStyle/>
        <a:p>
          <a:r>
            <a:rPr lang="en-US" sz="1800" dirty="0" smtClean="0">
              <a:latin typeface="Calibri" pitchFamily="34" charset="0"/>
            </a:rPr>
            <a:t>Microbial degradation </a:t>
          </a:r>
          <a:endParaRPr lang="am-ET" sz="1800" dirty="0"/>
        </a:p>
      </dgm:t>
    </dgm:pt>
    <dgm:pt modelId="{5B13DCDC-1A9C-472D-9315-5A978F3E5AFF}" type="parTrans" cxnId="{FDF15B4F-AE72-4430-8FF1-343B585209BB}">
      <dgm:prSet custT="1"/>
      <dgm:spPr/>
      <dgm:t>
        <a:bodyPr/>
        <a:lstStyle/>
        <a:p>
          <a:endParaRPr lang="am-ET" sz="600"/>
        </a:p>
      </dgm:t>
    </dgm:pt>
    <dgm:pt modelId="{65116133-6D51-4AFF-9022-6CAD2EE199FE}" type="sibTrans" cxnId="{FDF15B4F-AE72-4430-8FF1-343B585209BB}">
      <dgm:prSet/>
      <dgm:spPr/>
      <dgm:t>
        <a:bodyPr/>
        <a:lstStyle/>
        <a:p>
          <a:endParaRPr lang="am-ET"/>
        </a:p>
      </dgm:t>
    </dgm:pt>
    <dgm:pt modelId="{C9A98352-AEC8-4AAF-B79E-4064E0C34390}">
      <dgm:prSet phldrT="[Text]" custT="1"/>
      <dgm:spPr/>
      <dgm:t>
        <a:bodyPr/>
        <a:lstStyle/>
        <a:p>
          <a:r>
            <a:rPr lang="en-US" sz="1800" dirty="0" smtClean="0">
              <a:latin typeface="Calibri" pitchFamily="34" charset="0"/>
            </a:rPr>
            <a:t>Chemical reaction </a:t>
          </a:r>
          <a:endParaRPr lang="am-ET" sz="1800" dirty="0"/>
        </a:p>
      </dgm:t>
    </dgm:pt>
    <dgm:pt modelId="{5211B1D2-0B6A-44E7-BAB9-3E9B80A0F0F1}" type="parTrans" cxnId="{F215A9D9-BB1E-4ACD-A41F-AE0EB021647C}">
      <dgm:prSet custT="1"/>
      <dgm:spPr/>
      <dgm:t>
        <a:bodyPr/>
        <a:lstStyle/>
        <a:p>
          <a:endParaRPr lang="am-ET" sz="600"/>
        </a:p>
      </dgm:t>
    </dgm:pt>
    <dgm:pt modelId="{DEF59E1E-5128-45C4-9CE3-172755E2AE50}" type="sibTrans" cxnId="{F215A9D9-BB1E-4ACD-A41F-AE0EB021647C}">
      <dgm:prSet/>
      <dgm:spPr/>
      <dgm:t>
        <a:bodyPr/>
        <a:lstStyle/>
        <a:p>
          <a:endParaRPr lang="am-ET"/>
        </a:p>
      </dgm:t>
    </dgm:pt>
    <dgm:pt modelId="{53952457-91F0-4A88-935D-97EEA21759AC}">
      <dgm:prSet phldrT="[Text]" custT="1"/>
      <dgm:spPr/>
      <dgm:t>
        <a:bodyPr/>
        <a:lstStyle/>
        <a:p>
          <a:pPr algn="l"/>
          <a:r>
            <a:rPr lang="en-US" sz="2800" dirty="0" smtClean="0">
              <a:latin typeface="Calibri" pitchFamily="34" charset="0"/>
            </a:rPr>
            <a:t>Proper container</a:t>
          </a:r>
        </a:p>
        <a:p>
          <a:pPr algn="l"/>
          <a:r>
            <a:rPr lang="en-US" sz="2800" dirty="0" smtClean="0">
              <a:latin typeface="Calibri" pitchFamily="34" charset="0"/>
            </a:rPr>
            <a:t>(glass or plastic  Cap/septum amber bottle </a:t>
          </a:r>
          <a:endParaRPr lang="am-ET" sz="2800" dirty="0"/>
        </a:p>
      </dgm:t>
    </dgm:pt>
    <dgm:pt modelId="{216F529B-B71F-418D-AC5A-2FBC76F6AE28}" type="parTrans" cxnId="{F070E593-E348-40F4-8296-B299CBEE34B1}">
      <dgm:prSet custT="1"/>
      <dgm:spPr>
        <a:ln>
          <a:noFill/>
        </a:ln>
      </dgm:spPr>
      <dgm:t>
        <a:bodyPr/>
        <a:lstStyle/>
        <a:p>
          <a:endParaRPr lang="am-ET" sz="1000"/>
        </a:p>
      </dgm:t>
    </dgm:pt>
    <dgm:pt modelId="{AC838014-4368-4728-91EA-2A0A4F83707A}" type="sibTrans" cxnId="{F070E593-E348-40F4-8296-B299CBEE34B1}">
      <dgm:prSet/>
      <dgm:spPr/>
      <dgm:t>
        <a:bodyPr/>
        <a:lstStyle/>
        <a:p>
          <a:endParaRPr lang="am-ET"/>
        </a:p>
      </dgm:t>
    </dgm:pt>
    <dgm:pt modelId="{F5851BCD-2F72-49AB-8D5A-80D9228347AA}">
      <dgm:prSet custT="1"/>
      <dgm:spPr/>
      <dgm:t>
        <a:bodyPr/>
        <a:lstStyle/>
        <a:p>
          <a:r>
            <a:rPr lang="en-US" sz="1800" dirty="0" smtClean="0">
              <a:latin typeface="Calibri" pitchFamily="34" charset="0"/>
            </a:rPr>
            <a:t>Volatilization </a:t>
          </a:r>
          <a:endParaRPr lang="am-ET" sz="1800" dirty="0"/>
        </a:p>
      </dgm:t>
    </dgm:pt>
    <dgm:pt modelId="{65E883F7-C773-4955-B4EF-BF8AA0266B9F}" type="parTrans" cxnId="{9583783D-61E2-462B-98F5-68D1EC0CE5C0}">
      <dgm:prSet custT="1"/>
      <dgm:spPr/>
      <dgm:t>
        <a:bodyPr/>
        <a:lstStyle/>
        <a:p>
          <a:endParaRPr lang="am-ET" sz="600"/>
        </a:p>
      </dgm:t>
    </dgm:pt>
    <dgm:pt modelId="{851AC390-8136-4EFA-84BF-DF2085BE795E}" type="sibTrans" cxnId="{9583783D-61E2-462B-98F5-68D1EC0CE5C0}">
      <dgm:prSet/>
      <dgm:spPr/>
      <dgm:t>
        <a:bodyPr/>
        <a:lstStyle/>
        <a:p>
          <a:endParaRPr lang="am-ET"/>
        </a:p>
      </dgm:t>
    </dgm:pt>
    <dgm:pt modelId="{08510891-9B6C-431A-B9B7-2ACBAB222B95}">
      <dgm:prSet custT="1"/>
      <dgm:spPr/>
      <dgm:t>
        <a:bodyPr/>
        <a:lstStyle/>
        <a:p>
          <a:r>
            <a:rPr lang="en-US" sz="1800" dirty="0" smtClean="0">
              <a:latin typeface="Calibri" pitchFamily="34" charset="0"/>
            </a:rPr>
            <a:t>Adsorption </a:t>
          </a:r>
          <a:endParaRPr lang="am-ET" sz="1800" dirty="0"/>
        </a:p>
      </dgm:t>
    </dgm:pt>
    <dgm:pt modelId="{6F2BD8C3-5584-4758-831A-660896C43F41}" type="parTrans" cxnId="{57CEBBC1-0207-4BF0-9D6C-197BFE90D1C1}">
      <dgm:prSet custT="1"/>
      <dgm:spPr/>
      <dgm:t>
        <a:bodyPr/>
        <a:lstStyle/>
        <a:p>
          <a:endParaRPr lang="am-ET" sz="600"/>
        </a:p>
      </dgm:t>
    </dgm:pt>
    <dgm:pt modelId="{F50CC6B4-D745-4C5E-90B8-693B116B7339}" type="sibTrans" cxnId="{57CEBBC1-0207-4BF0-9D6C-197BFE90D1C1}">
      <dgm:prSet/>
      <dgm:spPr/>
      <dgm:t>
        <a:bodyPr/>
        <a:lstStyle/>
        <a:p>
          <a:endParaRPr lang="am-ET"/>
        </a:p>
      </dgm:t>
    </dgm:pt>
    <dgm:pt modelId="{91ED0E37-29C7-42C7-943E-2FF83BC71E5D}">
      <dgm:prSet custT="1"/>
      <dgm:spPr/>
      <dgm:t>
        <a:bodyPr/>
        <a:lstStyle/>
        <a:p>
          <a:r>
            <a:rPr lang="en-US" sz="1800" dirty="0" smtClean="0">
              <a:latin typeface="Calibri" pitchFamily="34" charset="0"/>
            </a:rPr>
            <a:t>Absorption </a:t>
          </a:r>
          <a:endParaRPr lang="am-ET" sz="1800" dirty="0"/>
        </a:p>
      </dgm:t>
    </dgm:pt>
    <dgm:pt modelId="{ED2D79D5-BF0B-4EA0-9FCD-D5E8CD162CC3}" type="parTrans" cxnId="{A1737989-A601-471C-B0F7-300AD90C779C}">
      <dgm:prSet custT="1"/>
      <dgm:spPr/>
      <dgm:t>
        <a:bodyPr/>
        <a:lstStyle/>
        <a:p>
          <a:endParaRPr lang="am-ET" sz="800"/>
        </a:p>
      </dgm:t>
    </dgm:pt>
    <dgm:pt modelId="{EB2E6A56-4538-4F1C-8CDE-B516BD395A09}" type="sibTrans" cxnId="{A1737989-A601-471C-B0F7-300AD90C779C}">
      <dgm:prSet/>
      <dgm:spPr/>
      <dgm:t>
        <a:bodyPr/>
        <a:lstStyle/>
        <a:p>
          <a:endParaRPr lang="am-ET"/>
        </a:p>
      </dgm:t>
    </dgm:pt>
    <dgm:pt modelId="{93347476-751F-4A21-A0DB-301C1C114EDE}">
      <dgm:prSet custT="1"/>
      <dgm:spPr/>
      <dgm:t>
        <a:bodyPr/>
        <a:lstStyle/>
        <a:p>
          <a:r>
            <a:rPr lang="en-US" sz="1800" dirty="0" smtClean="0">
              <a:latin typeface="Calibri" pitchFamily="34" charset="0"/>
            </a:rPr>
            <a:t>diffusion</a:t>
          </a:r>
          <a:endParaRPr lang="am-ET" sz="1800" dirty="0"/>
        </a:p>
      </dgm:t>
    </dgm:pt>
    <dgm:pt modelId="{567FCCAF-119B-4B00-A1AA-3C86CC93D59A}" type="parTrans" cxnId="{8CCFC8D1-DAA8-4E4F-B87F-6AB5DDB0F019}">
      <dgm:prSet custT="1"/>
      <dgm:spPr/>
      <dgm:t>
        <a:bodyPr/>
        <a:lstStyle/>
        <a:p>
          <a:endParaRPr lang="am-ET" sz="1050"/>
        </a:p>
      </dgm:t>
    </dgm:pt>
    <dgm:pt modelId="{158E3409-9EB1-4B03-886C-813D54CF3DA6}" type="sibTrans" cxnId="{8CCFC8D1-DAA8-4E4F-B87F-6AB5DDB0F019}">
      <dgm:prSet/>
      <dgm:spPr/>
      <dgm:t>
        <a:bodyPr/>
        <a:lstStyle/>
        <a:p>
          <a:endParaRPr lang="am-ET"/>
        </a:p>
      </dgm:t>
    </dgm:pt>
    <dgm:pt modelId="{6C659637-3723-4C5B-9E01-D41B019AB92A}">
      <dgm:prSet custT="1"/>
      <dgm:spPr/>
      <dgm:t>
        <a:bodyPr/>
        <a:lstStyle/>
        <a:p>
          <a:r>
            <a:rPr lang="en-US" sz="1800" dirty="0" smtClean="0">
              <a:latin typeface="Calibri" pitchFamily="34" charset="0"/>
            </a:rPr>
            <a:t>Photo reaction </a:t>
          </a:r>
          <a:endParaRPr lang="am-ET" sz="1800" dirty="0"/>
        </a:p>
      </dgm:t>
    </dgm:pt>
    <dgm:pt modelId="{501B1C80-C5AB-47D8-A507-088CB2E50251}" type="parTrans" cxnId="{B6350B70-BAE8-4BEA-BFFC-C420D67D1DFF}">
      <dgm:prSet custT="1"/>
      <dgm:spPr/>
      <dgm:t>
        <a:bodyPr/>
        <a:lstStyle/>
        <a:p>
          <a:endParaRPr lang="am-ET" sz="1400"/>
        </a:p>
      </dgm:t>
    </dgm:pt>
    <dgm:pt modelId="{048C5722-E8F2-45E3-9586-7152AF71163E}" type="sibTrans" cxnId="{B6350B70-BAE8-4BEA-BFFC-C420D67D1DFF}">
      <dgm:prSet/>
      <dgm:spPr/>
      <dgm:t>
        <a:bodyPr/>
        <a:lstStyle/>
        <a:p>
          <a:endParaRPr lang="am-ET"/>
        </a:p>
      </dgm:t>
    </dgm:pt>
    <dgm:pt modelId="{78FAC0C8-A22E-488D-A4AF-713D852282BF}">
      <dgm:prSet custT="1"/>
      <dgm:spPr/>
      <dgm:t>
        <a:bodyPr anchor="t"/>
        <a:lstStyle/>
        <a:p>
          <a:pPr algn="l"/>
          <a:r>
            <a:rPr lang="en-US" sz="2000" dirty="0" smtClean="0">
              <a:latin typeface="Calibri" pitchFamily="34" charset="0"/>
            </a:rPr>
            <a:t>Chemical reaction</a:t>
          </a:r>
        </a:p>
        <a:p>
          <a:pPr algn="l"/>
          <a:r>
            <a:rPr lang="en-US" sz="2000" dirty="0" smtClean="0">
              <a:latin typeface="Calibri" pitchFamily="34" charset="0"/>
            </a:rPr>
            <a:t>Acid  Base  Biocide  </a:t>
          </a:r>
          <a:endParaRPr lang="am-ET" sz="2000" dirty="0"/>
        </a:p>
      </dgm:t>
    </dgm:pt>
    <dgm:pt modelId="{817CCBBB-B2A3-4B4F-B7B2-EDACC4C34BD0}" type="parTrans" cxnId="{610E1A2E-99F4-4361-BBA6-1D2C8C719327}">
      <dgm:prSet custT="1"/>
      <dgm:spPr/>
      <dgm:t>
        <a:bodyPr/>
        <a:lstStyle/>
        <a:p>
          <a:endParaRPr lang="am-ET" sz="600"/>
        </a:p>
      </dgm:t>
    </dgm:pt>
    <dgm:pt modelId="{3782F4F2-227E-4A84-9CC2-B56670FC164C}" type="sibTrans" cxnId="{610E1A2E-99F4-4361-BBA6-1D2C8C719327}">
      <dgm:prSet/>
      <dgm:spPr/>
      <dgm:t>
        <a:bodyPr/>
        <a:lstStyle/>
        <a:p>
          <a:endParaRPr lang="am-ET"/>
        </a:p>
      </dgm:t>
    </dgm:pt>
    <dgm:pt modelId="{80679812-9A62-4ED1-B143-8E12772C1599}">
      <dgm:prSet/>
      <dgm:spPr/>
      <dgm:t>
        <a:bodyPr/>
        <a:lstStyle/>
        <a:p>
          <a:r>
            <a:rPr lang="en-US" b="1" dirty="0" smtClean="0">
              <a:latin typeface="Calibri" pitchFamily="34" charset="0"/>
              <a:cs typeface="Times New Roman" pitchFamily="18" charset="0"/>
            </a:rPr>
            <a:t>Sample preservation and storage</a:t>
          </a:r>
          <a:endParaRPr lang="am-ET" dirty="0"/>
        </a:p>
      </dgm:t>
    </dgm:pt>
    <dgm:pt modelId="{A340747B-3F02-4D81-B912-3821ECC2B364}" type="parTrans" cxnId="{224D9264-8B8E-476C-99AD-D8D9203BDDB1}">
      <dgm:prSet/>
      <dgm:spPr/>
      <dgm:t>
        <a:bodyPr/>
        <a:lstStyle/>
        <a:p>
          <a:endParaRPr lang="am-ET"/>
        </a:p>
      </dgm:t>
    </dgm:pt>
    <dgm:pt modelId="{8DE34D61-C842-4100-A803-D67A20D9ED68}" type="sibTrans" cxnId="{224D9264-8B8E-476C-99AD-D8D9203BDDB1}">
      <dgm:prSet/>
      <dgm:spPr/>
      <dgm:t>
        <a:bodyPr/>
        <a:lstStyle/>
        <a:p>
          <a:endParaRPr lang="am-ET"/>
        </a:p>
      </dgm:t>
    </dgm:pt>
    <dgm:pt modelId="{B65A6F97-EFD5-4EB0-93C2-D07198D70FBC}" type="pres">
      <dgm:prSet presAssocID="{123F0BCF-7025-4410-9BA5-859570A1A9C5}" presName="diagram" presStyleCnt="0">
        <dgm:presLayoutVars>
          <dgm:chPref val="1"/>
          <dgm:dir/>
          <dgm:animOne val="branch"/>
          <dgm:animLvl val="lvl"/>
          <dgm:resizeHandles val="exact"/>
        </dgm:presLayoutVars>
      </dgm:prSet>
      <dgm:spPr/>
      <dgm:t>
        <a:bodyPr/>
        <a:lstStyle/>
        <a:p>
          <a:endParaRPr lang="am-ET"/>
        </a:p>
      </dgm:t>
    </dgm:pt>
    <dgm:pt modelId="{8BFC149D-3706-4265-8F63-7CCAB7C643E7}" type="pres">
      <dgm:prSet presAssocID="{6B58E945-1369-48AC-848F-D0840E83F98C}" presName="root1" presStyleCnt="0"/>
      <dgm:spPr/>
    </dgm:pt>
    <dgm:pt modelId="{1E517AFA-9E03-4BA8-8DBC-158B49FF2B19}" type="pres">
      <dgm:prSet presAssocID="{6B58E945-1369-48AC-848F-D0840E83F98C}" presName="LevelOneTextNode" presStyleLbl="node0" presStyleIdx="0" presStyleCnt="2" custScaleX="188911" custScaleY="209521" custLinFactNeighborX="-694" custLinFactNeighborY="-79074">
        <dgm:presLayoutVars>
          <dgm:chPref val="3"/>
        </dgm:presLayoutVars>
      </dgm:prSet>
      <dgm:spPr/>
      <dgm:t>
        <a:bodyPr/>
        <a:lstStyle/>
        <a:p>
          <a:endParaRPr lang="am-ET"/>
        </a:p>
      </dgm:t>
    </dgm:pt>
    <dgm:pt modelId="{611265B2-9C8F-434D-8CD8-32F8F8B37E54}" type="pres">
      <dgm:prSet presAssocID="{6B58E945-1369-48AC-848F-D0840E83F98C}" presName="level2hierChild" presStyleCnt="0"/>
      <dgm:spPr/>
    </dgm:pt>
    <dgm:pt modelId="{11183B8E-F347-4FF6-B57F-5F6979674B32}" type="pres">
      <dgm:prSet presAssocID="{5B13DCDC-1A9C-472D-9315-5A978F3E5AFF}" presName="conn2-1" presStyleLbl="parChTrans1D2" presStyleIdx="0" presStyleCnt="7"/>
      <dgm:spPr/>
      <dgm:t>
        <a:bodyPr/>
        <a:lstStyle/>
        <a:p>
          <a:endParaRPr lang="am-ET"/>
        </a:p>
      </dgm:t>
    </dgm:pt>
    <dgm:pt modelId="{BC42698C-DB20-41D6-AD86-5418D5F5DBA1}" type="pres">
      <dgm:prSet presAssocID="{5B13DCDC-1A9C-472D-9315-5A978F3E5AFF}" presName="connTx" presStyleLbl="parChTrans1D2" presStyleIdx="0" presStyleCnt="7"/>
      <dgm:spPr/>
      <dgm:t>
        <a:bodyPr/>
        <a:lstStyle/>
        <a:p>
          <a:endParaRPr lang="am-ET"/>
        </a:p>
      </dgm:t>
    </dgm:pt>
    <dgm:pt modelId="{3A0AF109-F60F-4FC5-922B-7337C1754933}" type="pres">
      <dgm:prSet presAssocID="{944FDD76-6ACF-4565-BA38-1CBE57B667DE}" presName="root2" presStyleCnt="0"/>
      <dgm:spPr/>
    </dgm:pt>
    <dgm:pt modelId="{020D85FB-B044-4E73-ABFE-67C6CC57FAF7}" type="pres">
      <dgm:prSet presAssocID="{944FDD76-6ACF-4565-BA38-1CBE57B667DE}" presName="LevelTwoTextNode" presStyleLbl="node2" presStyleIdx="0" presStyleCnt="7" custLinFactY="95921" custLinFactNeighborX="-1457" custLinFactNeighborY="100000">
        <dgm:presLayoutVars>
          <dgm:chPref val="3"/>
        </dgm:presLayoutVars>
      </dgm:prSet>
      <dgm:spPr/>
      <dgm:t>
        <a:bodyPr/>
        <a:lstStyle/>
        <a:p>
          <a:endParaRPr lang="am-ET"/>
        </a:p>
      </dgm:t>
    </dgm:pt>
    <dgm:pt modelId="{FA097C22-6514-4F52-AD12-9E8D5BC8C379}" type="pres">
      <dgm:prSet presAssocID="{944FDD76-6ACF-4565-BA38-1CBE57B667DE}" presName="level3hierChild" presStyleCnt="0"/>
      <dgm:spPr/>
    </dgm:pt>
    <dgm:pt modelId="{58929319-51CC-47F5-838B-FECBD1022E1A}" type="pres">
      <dgm:prSet presAssocID="{817CCBBB-B2A3-4B4F-B7B2-EDACC4C34BD0}" presName="conn2-1" presStyleLbl="parChTrans1D3" presStyleIdx="0" presStyleCnt="2"/>
      <dgm:spPr/>
      <dgm:t>
        <a:bodyPr/>
        <a:lstStyle/>
        <a:p>
          <a:endParaRPr lang="am-ET"/>
        </a:p>
      </dgm:t>
    </dgm:pt>
    <dgm:pt modelId="{AEF037FD-EB59-481E-AC5A-FC332674B1CB}" type="pres">
      <dgm:prSet presAssocID="{817CCBBB-B2A3-4B4F-B7B2-EDACC4C34BD0}" presName="connTx" presStyleLbl="parChTrans1D3" presStyleIdx="0" presStyleCnt="2"/>
      <dgm:spPr/>
      <dgm:t>
        <a:bodyPr/>
        <a:lstStyle/>
        <a:p>
          <a:endParaRPr lang="am-ET"/>
        </a:p>
      </dgm:t>
    </dgm:pt>
    <dgm:pt modelId="{3F167396-28C4-4FC3-A711-5450BA619035}" type="pres">
      <dgm:prSet presAssocID="{78FAC0C8-A22E-488D-A4AF-713D852282BF}" presName="root2" presStyleCnt="0"/>
      <dgm:spPr/>
    </dgm:pt>
    <dgm:pt modelId="{B3C6FD96-C772-447D-A4BF-0F60C7D23699}" type="pres">
      <dgm:prSet presAssocID="{78FAC0C8-A22E-488D-A4AF-713D852282BF}" presName="LevelTwoTextNode" presStyleLbl="node3" presStyleIdx="0" presStyleCnt="2" custScaleX="206419" custScaleY="188884" custLinFactY="157244" custLinFactNeighborX="7368" custLinFactNeighborY="200000">
        <dgm:presLayoutVars>
          <dgm:chPref val="3"/>
        </dgm:presLayoutVars>
      </dgm:prSet>
      <dgm:spPr/>
      <dgm:t>
        <a:bodyPr/>
        <a:lstStyle/>
        <a:p>
          <a:endParaRPr lang="am-ET"/>
        </a:p>
      </dgm:t>
    </dgm:pt>
    <dgm:pt modelId="{772913C1-15F1-4871-ACFB-0DD9212213F7}" type="pres">
      <dgm:prSet presAssocID="{78FAC0C8-A22E-488D-A4AF-713D852282BF}" presName="level3hierChild" presStyleCnt="0"/>
      <dgm:spPr/>
    </dgm:pt>
    <dgm:pt modelId="{FC2FFCF9-4E3E-4025-9039-838B7A0F6C9C}" type="pres">
      <dgm:prSet presAssocID="{5211B1D2-0B6A-44E7-BAB9-3E9B80A0F0F1}" presName="conn2-1" presStyleLbl="parChTrans1D2" presStyleIdx="1" presStyleCnt="7"/>
      <dgm:spPr/>
      <dgm:t>
        <a:bodyPr/>
        <a:lstStyle/>
        <a:p>
          <a:endParaRPr lang="am-ET"/>
        </a:p>
      </dgm:t>
    </dgm:pt>
    <dgm:pt modelId="{24A1E0B3-BD08-4179-A647-1D8ABBC85E53}" type="pres">
      <dgm:prSet presAssocID="{5211B1D2-0B6A-44E7-BAB9-3E9B80A0F0F1}" presName="connTx" presStyleLbl="parChTrans1D2" presStyleIdx="1" presStyleCnt="7"/>
      <dgm:spPr/>
      <dgm:t>
        <a:bodyPr/>
        <a:lstStyle/>
        <a:p>
          <a:endParaRPr lang="am-ET"/>
        </a:p>
      </dgm:t>
    </dgm:pt>
    <dgm:pt modelId="{3B5FC2C4-8E83-42CA-9282-D882CA67C165}" type="pres">
      <dgm:prSet presAssocID="{C9A98352-AEC8-4AAF-B79E-4064E0C34390}" presName="root2" presStyleCnt="0"/>
      <dgm:spPr/>
    </dgm:pt>
    <dgm:pt modelId="{0C42211C-11CB-4D71-BCC1-2600194821FB}" type="pres">
      <dgm:prSet presAssocID="{C9A98352-AEC8-4AAF-B79E-4064E0C34390}" presName="LevelTwoTextNode" presStyleLbl="node2" presStyleIdx="1" presStyleCnt="7">
        <dgm:presLayoutVars>
          <dgm:chPref val="3"/>
        </dgm:presLayoutVars>
      </dgm:prSet>
      <dgm:spPr/>
      <dgm:t>
        <a:bodyPr/>
        <a:lstStyle/>
        <a:p>
          <a:endParaRPr lang="am-ET"/>
        </a:p>
      </dgm:t>
    </dgm:pt>
    <dgm:pt modelId="{F235A7C5-E67F-4677-B2AD-D1F7FB1B1F94}" type="pres">
      <dgm:prSet presAssocID="{C9A98352-AEC8-4AAF-B79E-4064E0C34390}" presName="level3hierChild" presStyleCnt="0"/>
      <dgm:spPr/>
    </dgm:pt>
    <dgm:pt modelId="{EE03960E-B724-42CF-AC01-BECF53DD4C9A}" type="pres">
      <dgm:prSet presAssocID="{216F529B-B71F-418D-AC5A-2FBC76F6AE28}" presName="conn2-1" presStyleLbl="parChTrans1D3" presStyleIdx="1" presStyleCnt="2"/>
      <dgm:spPr/>
      <dgm:t>
        <a:bodyPr/>
        <a:lstStyle/>
        <a:p>
          <a:endParaRPr lang="am-ET"/>
        </a:p>
      </dgm:t>
    </dgm:pt>
    <dgm:pt modelId="{5D217DAA-9FCD-44C1-984C-767E148FB82D}" type="pres">
      <dgm:prSet presAssocID="{216F529B-B71F-418D-AC5A-2FBC76F6AE28}" presName="connTx" presStyleLbl="parChTrans1D3" presStyleIdx="1" presStyleCnt="2"/>
      <dgm:spPr/>
      <dgm:t>
        <a:bodyPr/>
        <a:lstStyle/>
        <a:p>
          <a:endParaRPr lang="am-ET"/>
        </a:p>
      </dgm:t>
    </dgm:pt>
    <dgm:pt modelId="{F578BEE7-64B8-4128-9E91-305644757F20}" type="pres">
      <dgm:prSet presAssocID="{53952457-91F0-4A88-935D-97EEA21759AC}" presName="root2" presStyleCnt="0"/>
      <dgm:spPr/>
    </dgm:pt>
    <dgm:pt modelId="{6580D278-9854-4125-8BDF-FFC3FA72A5C8}" type="pres">
      <dgm:prSet presAssocID="{53952457-91F0-4A88-935D-97EEA21759AC}" presName="LevelTwoTextNode" presStyleLbl="node3" presStyleIdx="1" presStyleCnt="2" custScaleX="219267" custScaleY="381585" custLinFactY="188190" custLinFactNeighborX="13170" custLinFactNeighborY="200000">
        <dgm:presLayoutVars>
          <dgm:chPref val="3"/>
        </dgm:presLayoutVars>
      </dgm:prSet>
      <dgm:spPr/>
      <dgm:t>
        <a:bodyPr/>
        <a:lstStyle/>
        <a:p>
          <a:endParaRPr lang="am-ET"/>
        </a:p>
      </dgm:t>
    </dgm:pt>
    <dgm:pt modelId="{C35DC0A3-15CC-43C7-B9D8-312E7E1CAADC}" type="pres">
      <dgm:prSet presAssocID="{53952457-91F0-4A88-935D-97EEA21759AC}" presName="level3hierChild" presStyleCnt="0"/>
      <dgm:spPr/>
    </dgm:pt>
    <dgm:pt modelId="{232D76C2-6E2E-47E5-BFAF-23FA58D67946}" type="pres">
      <dgm:prSet presAssocID="{65E883F7-C773-4955-B4EF-BF8AA0266B9F}" presName="conn2-1" presStyleLbl="parChTrans1D2" presStyleIdx="2" presStyleCnt="7"/>
      <dgm:spPr/>
      <dgm:t>
        <a:bodyPr/>
        <a:lstStyle/>
        <a:p>
          <a:endParaRPr lang="am-ET"/>
        </a:p>
      </dgm:t>
    </dgm:pt>
    <dgm:pt modelId="{C6ECAB18-40D4-4AFE-9BD5-B0B7FF2C510C}" type="pres">
      <dgm:prSet presAssocID="{65E883F7-C773-4955-B4EF-BF8AA0266B9F}" presName="connTx" presStyleLbl="parChTrans1D2" presStyleIdx="2" presStyleCnt="7"/>
      <dgm:spPr/>
      <dgm:t>
        <a:bodyPr/>
        <a:lstStyle/>
        <a:p>
          <a:endParaRPr lang="am-ET"/>
        </a:p>
      </dgm:t>
    </dgm:pt>
    <dgm:pt modelId="{D30EA757-8726-4154-985D-F6263F3E1AA6}" type="pres">
      <dgm:prSet presAssocID="{F5851BCD-2F72-49AB-8D5A-80D9228347AA}" presName="root2" presStyleCnt="0"/>
      <dgm:spPr/>
    </dgm:pt>
    <dgm:pt modelId="{D86D0953-C01A-4AEE-936A-007AC7D9C31A}" type="pres">
      <dgm:prSet presAssocID="{F5851BCD-2F72-49AB-8D5A-80D9228347AA}" presName="LevelTwoTextNode" presStyleLbl="node2" presStyleIdx="2" presStyleCnt="7" custScaleX="100430" custScaleY="126221">
        <dgm:presLayoutVars>
          <dgm:chPref val="3"/>
        </dgm:presLayoutVars>
      </dgm:prSet>
      <dgm:spPr/>
      <dgm:t>
        <a:bodyPr/>
        <a:lstStyle/>
        <a:p>
          <a:endParaRPr lang="am-ET"/>
        </a:p>
      </dgm:t>
    </dgm:pt>
    <dgm:pt modelId="{45E52E04-3CA3-47C0-B491-F9BDE21D967F}" type="pres">
      <dgm:prSet presAssocID="{F5851BCD-2F72-49AB-8D5A-80D9228347AA}" presName="level3hierChild" presStyleCnt="0"/>
      <dgm:spPr/>
    </dgm:pt>
    <dgm:pt modelId="{37863CCE-8AFA-445A-8241-AFBF94A6C8E9}" type="pres">
      <dgm:prSet presAssocID="{6F2BD8C3-5584-4758-831A-660896C43F41}" presName="conn2-1" presStyleLbl="parChTrans1D2" presStyleIdx="3" presStyleCnt="7"/>
      <dgm:spPr/>
      <dgm:t>
        <a:bodyPr/>
        <a:lstStyle/>
        <a:p>
          <a:endParaRPr lang="am-ET"/>
        </a:p>
      </dgm:t>
    </dgm:pt>
    <dgm:pt modelId="{5FDCCABE-3927-4941-9AF2-0C23F6F8A98D}" type="pres">
      <dgm:prSet presAssocID="{6F2BD8C3-5584-4758-831A-660896C43F41}" presName="connTx" presStyleLbl="parChTrans1D2" presStyleIdx="3" presStyleCnt="7"/>
      <dgm:spPr/>
      <dgm:t>
        <a:bodyPr/>
        <a:lstStyle/>
        <a:p>
          <a:endParaRPr lang="am-ET"/>
        </a:p>
      </dgm:t>
    </dgm:pt>
    <dgm:pt modelId="{BA2D69FF-3069-47B6-8034-6EEC8054CCD2}" type="pres">
      <dgm:prSet presAssocID="{08510891-9B6C-431A-B9B7-2ACBAB222B95}" presName="root2" presStyleCnt="0"/>
      <dgm:spPr/>
    </dgm:pt>
    <dgm:pt modelId="{F396F7E7-F0C8-4E58-8891-533713E79087}" type="pres">
      <dgm:prSet presAssocID="{08510891-9B6C-431A-B9B7-2ACBAB222B95}" presName="LevelTwoTextNode" presStyleLbl="node2" presStyleIdx="3" presStyleCnt="7">
        <dgm:presLayoutVars>
          <dgm:chPref val="3"/>
        </dgm:presLayoutVars>
      </dgm:prSet>
      <dgm:spPr/>
      <dgm:t>
        <a:bodyPr/>
        <a:lstStyle/>
        <a:p>
          <a:endParaRPr lang="am-ET"/>
        </a:p>
      </dgm:t>
    </dgm:pt>
    <dgm:pt modelId="{A3F90775-4B76-4A2E-A419-58A4176C70E3}" type="pres">
      <dgm:prSet presAssocID="{08510891-9B6C-431A-B9B7-2ACBAB222B95}" presName="level3hierChild" presStyleCnt="0"/>
      <dgm:spPr/>
    </dgm:pt>
    <dgm:pt modelId="{7DCE1A2D-F058-41A8-A270-4E8AFB429E2B}" type="pres">
      <dgm:prSet presAssocID="{ED2D79D5-BF0B-4EA0-9FCD-D5E8CD162CC3}" presName="conn2-1" presStyleLbl="parChTrans1D2" presStyleIdx="4" presStyleCnt="7"/>
      <dgm:spPr/>
      <dgm:t>
        <a:bodyPr/>
        <a:lstStyle/>
        <a:p>
          <a:endParaRPr lang="am-ET"/>
        </a:p>
      </dgm:t>
    </dgm:pt>
    <dgm:pt modelId="{5974C2FE-78AD-4589-A7C1-945EEEAFB7EC}" type="pres">
      <dgm:prSet presAssocID="{ED2D79D5-BF0B-4EA0-9FCD-D5E8CD162CC3}" presName="connTx" presStyleLbl="parChTrans1D2" presStyleIdx="4" presStyleCnt="7"/>
      <dgm:spPr/>
      <dgm:t>
        <a:bodyPr/>
        <a:lstStyle/>
        <a:p>
          <a:endParaRPr lang="am-ET"/>
        </a:p>
      </dgm:t>
    </dgm:pt>
    <dgm:pt modelId="{5EE6444F-2D62-4DEB-8412-BD324C1AE0DB}" type="pres">
      <dgm:prSet presAssocID="{91ED0E37-29C7-42C7-943E-2FF83BC71E5D}" presName="root2" presStyleCnt="0"/>
      <dgm:spPr/>
    </dgm:pt>
    <dgm:pt modelId="{99549AD0-D34E-4CEC-9645-2469DD45E692}" type="pres">
      <dgm:prSet presAssocID="{91ED0E37-29C7-42C7-943E-2FF83BC71E5D}" presName="LevelTwoTextNode" presStyleLbl="node2" presStyleIdx="4" presStyleCnt="7">
        <dgm:presLayoutVars>
          <dgm:chPref val="3"/>
        </dgm:presLayoutVars>
      </dgm:prSet>
      <dgm:spPr/>
      <dgm:t>
        <a:bodyPr/>
        <a:lstStyle/>
        <a:p>
          <a:endParaRPr lang="am-ET"/>
        </a:p>
      </dgm:t>
    </dgm:pt>
    <dgm:pt modelId="{F7D49615-2A5B-424F-91F9-197F14BC52E2}" type="pres">
      <dgm:prSet presAssocID="{91ED0E37-29C7-42C7-943E-2FF83BC71E5D}" presName="level3hierChild" presStyleCnt="0"/>
      <dgm:spPr/>
    </dgm:pt>
    <dgm:pt modelId="{742A8F69-9CBE-41DA-90ED-6630B5D966EE}" type="pres">
      <dgm:prSet presAssocID="{567FCCAF-119B-4B00-A1AA-3C86CC93D59A}" presName="conn2-1" presStyleLbl="parChTrans1D2" presStyleIdx="5" presStyleCnt="7"/>
      <dgm:spPr/>
      <dgm:t>
        <a:bodyPr/>
        <a:lstStyle/>
        <a:p>
          <a:endParaRPr lang="am-ET"/>
        </a:p>
      </dgm:t>
    </dgm:pt>
    <dgm:pt modelId="{3F68BC8E-62A8-468E-82DC-8A59AEF7D3EA}" type="pres">
      <dgm:prSet presAssocID="{567FCCAF-119B-4B00-A1AA-3C86CC93D59A}" presName="connTx" presStyleLbl="parChTrans1D2" presStyleIdx="5" presStyleCnt="7"/>
      <dgm:spPr/>
      <dgm:t>
        <a:bodyPr/>
        <a:lstStyle/>
        <a:p>
          <a:endParaRPr lang="am-ET"/>
        </a:p>
      </dgm:t>
    </dgm:pt>
    <dgm:pt modelId="{9FED02D8-9DCF-4B18-8A8F-A5893EBAB0EA}" type="pres">
      <dgm:prSet presAssocID="{93347476-751F-4A21-A0DB-301C1C114EDE}" presName="root2" presStyleCnt="0"/>
      <dgm:spPr/>
    </dgm:pt>
    <dgm:pt modelId="{F8529047-6EF8-4363-9D58-3D919BB69A45}" type="pres">
      <dgm:prSet presAssocID="{93347476-751F-4A21-A0DB-301C1C114EDE}" presName="LevelTwoTextNode" presStyleLbl="node2" presStyleIdx="5" presStyleCnt="7">
        <dgm:presLayoutVars>
          <dgm:chPref val="3"/>
        </dgm:presLayoutVars>
      </dgm:prSet>
      <dgm:spPr/>
      <dgm:t>
        <a:bodyPr/>
        <a:lstStyle/>
        <a:p>
          <a:endParaRPr lang="am-ET"/>
        </a:p>
      </dgm:t>
    </dgm:pt>
    <dgm:pt modelId="{62017780-45C1-455A-A2EB-F35FE09B7153}" type="pres">
      <dgm:prSet presAssocID="{93347476-751F-4A21-A0DB-301C1C114EDE}" presName="level3hierChild" presStyleCnt="0"/>
      <dgm:spPr/>
    </dgm:pt>
    <dgm:pt modelId="{84C66EEE-65F1-4E97-BE33-CBCADF2966C8}" type="pres">
      <dgm:prSet presAssocID="{501B1C80-C5AB-47D8-A507-088CB2E50251}" presName="conn2-1" presStyleLbl="parChTrans1D2" presStyleIdx="6" presStyleCnt="7"/>
      <dgm:spPr/>
      <dgm:t>
        <a:bodyPr/>
        <a:lstStyle/>
        <a:p>
          <a:endParaRPr lang="am-ET"/>
        </a:p>
      </dgm:t>
    </dgm:pt>
    <dgm:pt modelId="{C8AC709B-678A-4C6B-837A-8A4A3C9D79A5}" type="pres">
      <dgm:prSet presAssocID="{501B1C80-C5AB-47D8-A507-088CB2E50251}" presName="connTx" presStyleLbl="parChTrans1D2" presStyleIdx="6" presStyleCnt="7"/>
      <dgm:spPr/>
      <dgm:t>
        <a:bodyPr/>
        <a:lstStyle/>
        <a:p>
          <a:endParaRPr lang="am-ET"/>
        </a:p>
      </dgm:t>
    </dgm:pt>
    <dgm:pt modelId="{31593464-5138-4A3C-BCCE-F4FDA74BD146}" type="pres">
      <dgm:prSet presAssocID="{6C659637-3723-4C5B-9E01-D41B019AB92A}" presName="root2" presStyleCnt="0"/>
      <dgm:spPr/>
    </dgm:pt>
    <dgm:pt modelId="{4C22F476-B8D0-45A5-8A10-B8EA728FC4CC}" type="pres">
      <dgm:prSet presAssocID="{6C659637-3723-4C5B-9E01-D41B019AB92A}" presName="LevelTwoTextNode" presStyleLbl="node2" presStyleIdx="6" presStyleCnt="7">
        <dgm:presLayoutVars>
          <dgm:chPref val="3"/>
        </dgm:presLayoutVars>
      </dgm:prSet>
      <dgm:spPr/>
      <dgm:t>
        <a:bodyPr/>
        <a:lstStyle/>
        <a:p>
          <a:endParaRPr lang="am-ET"/>
        </a:p>
      </dgm:t>
    </dgm:pt>
    <dgm:pt modelId="{E0886259-E666-4606-883D-070716F3AC06}" type="pres">
      <dgm:prSet presAssocID="{6C659637-3723-4C5B-9E01-D41B019AB92A}" presName="level3hierChild" presStyleCnt="0"/>
      <dgm:spPr/>
    </dgm:pt>
    <dgm:pt modelId="{B1F7E36F-4899-4237-A2ED-17E9A76F133F}" type="pres">
      <dgm:prSet presAssocID="{80679812-9A62-4ED1-B143-8E12772C1599}" presName="root1" presStyleCnt="0"/>
      <dgm:spPr/>
    </dgm:pt>
    <dgm:pt modelId="{0F31104A-E826-4D81-8374-25940C854A82}" type="pres">
      <dgm:prSet presAssocID="{80679812-9A62-4ED1-B143-8E12772C1599}" presName="LevelOneTextNode" presStyleLbl="node0" presStyleIdx="1" presStyleCnt="2" custScaleX="654794" custLinFactY="-500000" custLinFactNeighborX="-29225" custLinFactNeighborY="-519696">
        <dgm:presLayoutVars>
          <dgm:chPref val="3"/>
        </dgm:presLayoutVars>
      </dgm:prSet>
      <dgm:spPr/>
      <dgm:t>
        <a:bodyPr/>
        <a:lstStyle/>
        <a:p>
          <a:endParaRPr lang="am-ET"/>
        </a:p>
      </dgm:t>
    </dgm:pt>
    <dgm:pt modelId="{3F039E3F-4565-44EB-BC83-90297EB8176C}" type="pres">
      <dgm:prSet presAssocID="{80679812-9A62-4ED1-B143-8E12772C1599}" presName="level2hierChild" presStyleCnt="0"/>
      <dgm:spPr/>
    </dgm:pt>
  </dgm:ptLst>
  <dgm:cxnLst>
    <dgm:cxn modelId="{2E39181C-01F3-476D-9205-2E7BC815D36B}" type="presOf" srcId="{5211B1D2-0B6A-44E7-BAB9-3E9B80A0F0F1}" destId="{FC2FFCF9-4E3E-4025-9039-838B7A0F6C9C}" srcOrd="0" destOrd="0" presId="urn:microsoft.com/office/officeart/2005/8/layout/hierarchy2"/>
    <dgm:cxn modelId="{336324DE-14C6-4B9D-AB4F-0E3CCD796479}" type="presOf" srcId="{5211B1D2-0B6A-44E7-BAB9-3E9B80A0F0F1}" destId="{24A1E0B3-BD08-4179-A647-1D8ABBC85E53}" srcOrd="1" destOrd="0" presId="urn:microsoft.com/office/officeart/2005/8/layout/hierarchy2"/>
    <dgm:cxn modelId="{5B905AB9-BCA0-477B-A122-15854EE04BEC}" type="presOf" srcId="{80679812-9A62-4ED1-B143-8E12772C1599}" destId="{0F31104A-E826-4D81-8374-25940C854A82}" srcOrd="0" destOrd="0" presId="urn:microsoft.com/office/officeart/2005/8/layout/hierarchy2"/>
    <dgm:cxn modelId="{50EC599A-6A68-4170-9CCA-93B59691F92E}" type="presOf" srcId="{78FAC0C8-A22E-488D-A4AF-713D852282BF}" destId="{B3C6FD96-C772-447D-A4BF-0F60C7D23699}" srcOrd="0" destOrd="0" presId="urn:microsoft.com/office/officeart/2005/8/layout/hierarchy2"/>
    <dgm:cxn modelId="{05C62131-9D85-4D66-B97E-C9645EC261D6}" type="presOf" srcId="{6C659637-3723-4C5B-9E01-D41B019AB92A}" destId="{4C22F476-B8D0-45A5-8A10-B8EA728FC4CC}" srcOrd="0" destOrd="0" presId="urn:microsoft.com/office/officeart/2005/8/layout/hierarchy2"/>
    <dgm:cxn modelId="{06F84AB7-F922-45CB-B947-50B6215A25CC}" type="presOf" srcId="{91ED0E37-29C7-42C7-943E-2FF83BC71E5D}" destId="{99549AD0-D34E-4CEC-9645-2469DD45E692}" srcOrd="0" destOrd="0" presId="urn:microsoft.com/office/officeart/2005/8/layout/hierarchy2"/>
    <dgm:cxn modelId="{685DDB47-F6B8-4CE8-AA1C-29577F6C8062}" type="presOf" srcId="{123F0BCF-7025-4410-9BA5-859570A1A9C5}" destId="{B65A6F97-EFD5-4EB0-93C2-D07198D70FBC}" srcOrd="0" destOrd="0" presId="urn:microsoft.com/office/officeart/2005/8/layout/hierarchy2"/>
    <dgm:cxn modelId="{1E000B28-7076-47EA-ABFA-7830DFA7E2E1}" type="presOf" srcId="{5B13DCDC-1A9C-472D-9315-5A978F3E5AFF}" destId="{11183B8E-F347-4FF6-B57F-5F6979674B32}" srcOrd="0" destOrd="0" presId="urn:microsoft.com/office/officeart/2005/8/layout/hierarchy2"/>
    <dgm:cxn modelId="{57CEBBC1-0207-4BF0-9D6C-197BFE90D1C1}" srcId="{6B58E945-1369-48AC-848F-D0840E83F98C}" destId="{08510891-9B6C-431A-B9B7-2ACBAB222B95}" srcOrd="3" destOrd="0" parTransId="{6F2BD8C3-5584-4758-831A-660896C43F41}" sibTransId="{F50CC6B4-D745-4C5E-90B8-693B116B7339}"/>
    <dgm:cxn modelId="{92BC6009-017E-4B56-B8AD-B3B319FA8CFD}" type="presOf" srcId="{501B1C80-C5AB-47D8-A507-088CB2E50251}" destId="{84C66EEE-65F1-4E97-BE33-CBCADF2966C8}" srcOrd="0" destOrd="0" presId="urn:microsoft.com/office/officeart/2005/8/layout/hierarchy2"/>
    <dgm:cxn modelId="{9583783D-61E2-462B-98F5-68D1EC0CE5C0}" srcId="{6B58E945-1369-48AC-848F-D0840E83F98C}" destId="{F5851BCD-2F72-49AB-8D5A-80D9228347AA}" srcOrd="2" destOrd="0" parTransId="{65E883F7-C773-4955-B4EF-BF8AA0266B9F}" sibTransId="{851AC390-8136-4EFA-84BF-DF2085BE795E}"/>
    <dgm:cxn modelId="{07D21FE6-C3AA-4B9C-B10A-C5F3FFB0B044}" type="presOf" srcId="{ED2D79D5-BF0B-4EA0-9FCD-D5E8CD162CC3}" destId="{7DCE1A2D-F058-41A8-A270-4E8AFB429E2B}" srcOrd="0" destOrd="0" presId="urn:microsoft.com/office/officeart/2005/8/layout/hierarchy2"/>
    <dgm:cxn modelId="{C97AFD4F-A9FE-4B2E-B304-96115651E597}" type="presOf" srcId="{6F2BD8C3-5584-4758-831A-660896C43F41}" destId="{5FDCCABE-3927-4941-9AF2-0C23F6F8A98D}" srcOrd="1" destOrd="0" presId="urn:microsoft.com/office/officeart/2005/8/layout/hierarchy2"/>
    <dgm:cxn modelId="{AC933A33-6745-4FD0-867C-E8B090B9A323}" type="presOf" srcId="{501B1C80-C5AB-47D8-A507-088CB2E50251}" destId="{C8AC709B-678A-4C6B-837A-8A4A3C9D79A5}" srcOrd="1" destOrd="0" presId="urn:microsoft.com/office/officeart/2005/8/layout/hierarchy2"/>
    <dgm:cxn modelId="{719D638E-AF8D-443D-814C-CD7AFAA01636}" type="presOf" srcId="{6B58E945-1369-48AC-848F-D0840E83F98C}" destId="{1E517AFA-9E03-4BA8-8DBC-158B49FF2B19}" srcOrd="0" destOrd="0" presId="urn:microsoft.com/office/officeart/2005/8/layout/hierarchy2"/>
    <dgm:cxn modelId="{3C146AFE-2FBB-499C-B1FA-44E7E1D90F51}" type="presOf" srcId="{F5851BCD-2F72-49AB-8D5A-80D9228347AA}" destId="{D86D0953-C01A-4AEE-936A-007AC7D9C31A}" srcOrd="0" destOrd="0" presId="urn:microsoft.com/office/officeart/2005/8/layout/hierarchy2"/>
    <dgm:cxn modelId="{A1737989-A601-471C-B0F7-300AD90C779C}" srcId="{6B58E945-1369-48AC-848F-D0840E83F98C}" destId="{91ED0E37-29C7-42C7-943E-2FF83BC71E5D}" srcOrd="4" destOrd="0" parTransId="{ED2D79D5-BF0B-4EA0-9FCD-D5E8CD162CC3}" sibTransId="{EB2E6A56-4538-4F1C-8CDE-B516BD395A09}"/>
    <dgm:cxn modelId="{224D9264-8B8E-476C-99AD-D8D9203BDDB1}" srcId="{123F0BCF-7025-4410-9BA5-859570A1A9C5}" destId="{80679812-9A62-4ED1-B143-8E12772C1599}" srcOrd="1" destOrd="0" parTransId="{A340747B-3F02-4D81-B912-3821ECC2B364}" sibTransId="{8DE34D61-C842-4100-A803-D67A20D9ED68}"/>
    <dgm:cxn modelId="{1746126F-2379-4C1F-ADA2-D14128998EF7}" type="presOf" srcId="{5B13DCDC-1A9C-472D-9315-5A978F3E5AFF}" destId="{BC42698C-DB20-41D6-AD86-5418D5F5DBA1}" srcOrd="1" destOrd="0" presId="urn:microsoft.com/office/officeart/2005/8/layout/hierarchy2"/>
    <dgm:cxn modelId="{6B133BBB-22E1-467D-A955-CB17B14F5E06}" type="presOf" srcId="{65E883F7-C773-4955-B4EF-BF8AA0266B9F}" destId="{232D76C2-6E2E-47E5-BFAF-23FA58D67946}" srcOrd="0" destOrd="0" presId="urn:microsoft.com/office/officeart/2005/8/layout/hierarchy2"/>
    <dgm:cxn modelId="{E06150A3-1C70-4872-A0D3-298B0E9BE138}" type="presOf" srcId="{93347476-751F-4A21-A0DB-301C1C114EDE}" destId="{F8529047-6EF8-4363-9D58-3D919BB69A45}" srcOrd="0" destOrd="0" presId="urn:microsoft.com/office/officeart/2005/8/layout/hierarchy2"/>
    <dgm:cxn modelId="{D03380AC-F054-431C-82B7-7992AA65FBC1}" srcId="{123F0BCF-7025-4410-9BA5-859570A1A9C5}" destId="{6B58E945-1369-48AC-848F-D0840E83F98C}" srcOrd="0" destOrd="0" parTransId="{7C5B110C-FF91-4CD2-85A1-4F09EB7036AA}" sibTransId="{95D72BFC-8DE5-4FC0-8F6A-DD3A2980C9F3}"/>
    <dgm:cxn modelId="{524BF297-7098-4C0E-AF1B-C763A867D356}" type="presOf" srcId="{ED2D79D5-BF0B-4EA0-9FCD-D5E8CD162CC3}" destId="{5974C2FE-78AD-4589-A7C1-945EEEAFB7EC}" srcOrd="1" destOrd="0" presId="urn:microsoft.com/office/officeart/2005/8/layout/hierarchy2"/>
    <dgm:cxn modelId="{9312AC51-7882-4A48-9468-6FB24A93CDAF}" type="presOf" srcId="{567FCCAF-119B-4B00-A1AA-3C86CC93D59A}" destId="{3F68BC8E-62A8-468E-82DC-8A59AEF7D3EA}" srcOrd="1" destOrd="0" presId="urn:microsoft.com/office/officeart/2005/8/layout/hierarchy2"/>
    <dgm:cxn modelId="{FA9FA911-1938-42BF-A480-D525859E42E3}" type="presOf" srcId="{6F2BD8C3-5584-4758-831A-660896C43F41}" destId="{37863CCE-8AFA-445A-8241-AFBF94A6C8E9}" srcOrd="0" destOrd="0" presId="urn:microsoft.com/office/officeart/2005/8/layout/hierarchy2"/>
    <dgm:cxn modelId="{B6350B70-BAE8-4BEA-BFFC-C420D67D1DFF}" srcId="{6B58E945-1369-48AC-848F-D0840E83F98C}" destId="{6C659637-3723-4C5B-9E01-D41B019AB92A}" srcOrd="6" destOrd="0" parTransId="{501B1C80-C5AB-47D8-A507-088CB2E50251}" sibTransId="{048C5722-E8F2-45E3-9586-7152AF71163E}"/>
    <dgm:cxn modelId="{980A27C5-3BFA-45A5-AB6C-E1DCA9CC9CEB}" type="presOf" srcId="{216F529B-B71F-418D-AC5A-2FBC76F6AE28}" destId="{EE03960E-B724-42CF-AC01-BECF53DD4C9A}" srcOrd="0" destOrd="0" presId="urn:microsoft.com/office/officeart/2005/8/layout/hierarchy2"/>
    <dgm:cxn modelId="{8CCFC8D1-DAA8-4E4F-B87F-6AB5DDB0F019}" srcId="{6B58E945-1369-48AC-848F-D0840E83F98C}" destId="{93347476-751F-4A21-A0DB-301C1C114EDE}" srcOrd="5" destOrd="0" parTransId="{567FCCAF-119B-4B00-A1AA-3C86CC93D59A}" sibTransId="{158E3409-9EB1-4B03-886C-813D54CF3DA6}"/>
    <dgm:cxn modelId="{39B3EE3C-F37C-4940-8F0C-8381F1C50463}" type="presOf" srcId="{817CCBBB-B2A3-4B4F-B7B2-EDACC4C34BD0}" destId="{58929319-51CC-47F5-838B-FECBD1022E1A}" srcOrd="0" destOrd="0" presId="urn:microsoft.com/office/officeart/2005/8/layout/hierarchy2"/>
    <dgm:cxn modelId="{4A4F5107-6834-4825-A3E3-AAC0F727FB46}" type="presOf" srcId="{08510891-9B6C-431A-B9B7-2ACBAB222B95}" destId="{F396F7E7-F0C8-4E58-8891-533713E79087}" srcOrd="0" destOrd="0" presId="urn:microsoft.com/office/officeart/2005/8/layout/hierarchy2"/>
    <dgm:cxn modelId="{99607CA7-FBA0-44CB-BC2B-C0E849D20CA4}" type="presOf" srcId="{C9A98352-AEC8-4AAF-B79E-4064E0C34390}" destId="{0C42211C-11CB-4D71-BCC1-2600194821FB}" srcOrd="0" destOrd="0" presId="urn:microsoft.com/office/officeart/2005/8/layout/hierarchy2"/>
    <dgm:cxn modelId="{F070E593-E348-40F4-8296-B299CBEE34B1}" srcId="{C9A98352-AEC8-4AAF-B79E-4064E0C34390}" destId="{53952457-91F0-4A88-935D-97EEA21759AC}" srcOrd="0" destOrd="0" parTransId="{216F529B-B71F-418D-AC5A-2FBC76F6AE28}" sibTransId="{AC838014-4368-4728-91EA-2A0A4F83707A}"/>
    <dgm:cxn modelId="{B9466DC8-2E7E-4A7A-AAC9-12C8C6653AAF}" type="presOf" srcId="{567FCCAF-119B-4B00-A1AA-3C86CC93D59A}" destId="{742A8F69-9CBE-41DA-90ED-6630B5D966EE}" srcOrd="0" destOrd="0" presId="urn:microsoft.com/office/officeart/2005/8/layout/hierarchy2"/>
    <dgm:cxn modelId="{610E1A2E-99F4-4361-BBA6-1D2C8C719327}" srcId="{944FDD76-6ACF-4565-BA38-1CBE57B667DE}" destId="{78FAC0C8-A22E-488D-A4AF-713D852282BF}" srcOrd="0" destOrd="0" parTransId="{817CCBBB-B2A3-4B4F-B7B2-EDACC4C34BD0}" sibTransId="{3782F4F2-227E-4A84-9CC2-B56670FC164C}"/>
    <dgm:cxn modelId="{FDF15B4F-AE72-4430-8FF1-343B585209BB}" srcId="{6B58E945-1369-48AC-848F-D0840E83F98C}" destId="{944FDD76-6ACF-4565-BA38-1CBE57B667DE}" srcOrd="0" destOrd="0" parTransId="{5B13DCDC-1A9C-472D-9315-5A978F3E5AFF}" sibTransId="{65116133-6D51-4AFF-9022-6CAD2EE199FE}"/>
    <dgm:cxn modelId="{D08327AB-0A34-407C-A8E0-98EF6EA07C4E}" type="presOf" srcId="{944FDD76-6ACF-4565-BA38-1CBE57B667DE}" destId="{020D85FB-B044-4E73-ABFE-67C6CC57FAF7}" srcOrd="0" destOrd="0" presId="urn:microsoft.com/office/officeart/2005/8/layout/hierarchy2"/>
    <dgm:cxn modelId="{2DD67381-549F-4D2A-8B81-2F05115E4B61}" type="presOf" srcId="{216F529B-B71F-418D-AC5A-2FBC76F6AE28}" destId="{5D217DAA-9FCD-44C1-984C-767E148FB82D}" srcOrd="1" destOrd="0" presId="urn:microsoft.com/office/officeart/2005/8/layout/hierarchy2"/>
    <dgm:cxn modelId="{2DF5D2CF-4611-48ED-B17E-576A8B2A0319}" type="presOf" srcId="{53952457-91F0-4A88-935D-97EEA21759AC}" destId="{6580D278-9854-4125-8BDF-FFC3FA72A5C8}" srcOrd="0" destOrd="0" presId="urn:microsoft.com/office/officeart/2005/8/layout/hierarchy2"/>
    <dgm:cxn modelId="{A15F1286-CD7A-413A-A570-DC9A499D0593}" type="presOf" srcId="{817CCBBB-B2A3-4B4F-B7B2-EDACC4C34BD0}" destId="{AEF037FD-EB59-481E-AC5A-FC332674B1CB}" srcOrd="1" destOrd="0" presId="urn:microsoft.com/office/officeart/2005/8/layout/hierarchy2"/>
    <dgm:cxn modelId="{F215A9D9-BB1E-4ACD-A41F-AE0EB021647C}" srcId="{6B58E945-1369-48AC-848F-D0840E83F98C}" destId="{C9A98352-AEC8-4AAF-B79E-4064E0C34390}" srcOrd="1" destOrd="0" parTransId="{5211B1D2-0B6A-44E7-BAB9-3E9B80A0F0F1}" sibTransId="{DEF59E1E-5128-45C4-9CE3-172755E2AE50}"/>
    <dgm:cxn modelId="{C055E99A-7B2D-42DC-AF0E-7FB8C3C12F3D}" type="presOf" srcId="{65E883F7-C773-4955-B4EF-BF8AA0266B9F}" destId="{C6ECAB18-40D4-4AFE-9BD5-B0B7FF2C510C}" srcOrd="1" destOrd="0" presId="urn:microsoft.com/office/officeart/2005/8/layout/hierarchy2"/>
    <dgm:cxn modelId="{EFF9CF47-C894-4740-BF69-718761C2514D}" type="presParOf" srcId="{B65A6F97-EFD5-4EB0-93C2-D07198D70FBC}" destId="{8BFC149D-3706-4265-8F63-7CCAB7C643E7}" srcOrd="0" destOrd="0" presId="urn:microsoft.com/office/officeart/2005/8/layout/hierarchy2"/>
    <dgm:cxn modelId="{A1A5080E-9726-4A1D-8BD7-412BCBE81100}" type="presParOf" srcId="{8BFC149D-3706-4265-8F63-7CCAB7C643E7}" destId="{1E517AFA-9E03-4BA8-8DBC-158B49FF2B19}" srcOrd="0" destOrd="0" presId="urn:microsoft.com/office/officeart/2005/8/layout/hierarchy2"/>
    <dgm:cxn modelId="{D2A4726B-41A5-4D2A-B4D2-B5E4C401FD8E}" type="presParOf" srcId="{8BFC149D-3706-4265-8F63-7CCAB7C643E7}" destId="{611265B2-9C8F-434D-8CD8-32F8F8B37E54}" srcOrd="1" destOrd="0" presId="urn:microsoft.com/office/officeart/2005/8/layout/hierarchy2"/>
    <dgm:cxn modelId="{2227F9F3-9F32-428E-B877-D3D105135A5A}" type="presParOf" srcId="{611265B2-9C8F-434D-8CD8-32F8F8B37E54}" destId="{11183B8E-F347-4FF6-B57F-5F6979674B32}" srcOrd="0" destOrd="0" presId="urn:microsoft.com/office/officeart/2005/8/layout/hierarchy2"/>
    <dgm:cxn modelId="{DA4118B8-C64F-4F9E-901B-1C934C938998}" type="presParOf" srcId="{11183B8E-F347-4FF6-B57F-5F6979674B32}" destId="{BC42698C-DB20-41D6-AD86-5418D5F5DBA1}" srcOrd="0" destOrd="0" presId="urn:microsoft.com/office/officeart/2005/8/layout/hierarchy2"/>
    <dgm:cxn modelId="{B396338B-1541-443D-90F9-1DEA224AB368}" type="presParOf" srcId="{611265B2-9C8F-434D-8CD8-32F8F8B37E54}" destId="{3A0AF109-F60F-4FC5-922B-7337C1754933}" srcOrd="1" destOrd="0" presId="urn:microsoft.com/office/officeart/2005/8/layout/hierarchy2"/>
    <dgm:cxn modelId="{336712F5-A040-404A-8A1A-983A685A4A9C}" type="presParOf" srcId="{3A0AF109-F60F-4FC5-922B-7337C1754933}" destId="{020D85FB-B044-4E73-ABFE-67C6CC57FAF7}" srcOrd="0" destOrd="0" presId="urn:microsoft.com/office/officeart/2005/8/layout/hierarchy2"/>
    <dgm:cxn modelId="{D861E2E9-F702-4827-8E4A-75ED62026D0B}" type="presParOf" srcId="{3A0AF109-F60F-4FC5-922B-7337C1754933}" destId="{FA097C22-6514-4F52-AD12-9E8D5BC8C379}" srcOrd="1" destOrd="0" presId="urn:microsoft.com/office/officeart/2005/8/layout/hierarchy2"/>
    <dgm:cxn modelId="{EA6D8338-8642-4753-9A9F-C043FA883EE7}" type="presParOf" srcId="{FA097C22-6514-4F52-AD12-9E8D5BC8C379}" destId="{58929319-51CC-47F5-838B-FECBD1022E1A}" srcOrd="0" destOrd="0" presId="urn:microsoft.com/office/officeart/2005/8/layout/hierarchy2"/>
    <dgm:cxn modelId="{8784BC36-987C-4F3B-82F2-AB5226952F18}" type="presParOf" srcId="{58929319-51CC-47F5-838B-FECBD1022E1A}" destId="{AEF037FD-EB59-481E-AC5A-FC332674B1CB}" srcOrd="0" destOrd="0" presId="urn:microsoft.com/office/officeart/2005/8/layout/hierarchy2"/>
    <dgm:cxn modelId="{BFD60892-07DA-41E0-AAE2-1A7894E8221E}" type="presParOf" srcId="{FA097C22-6514-4F52-AD12-9E8D5BC8C379}" destId="{3F167396-28C4-4FC3-A711-5450BA619035}" srcOrd="1" destOrd="0" presId="urn:microsoft.com/office/officeart/2005/8/layout/hierarchy2"/>
    <dgm:cxn modelId="{3A4B8EEF-83BD-4CEF-AE52-7AD2CC980C32}" type="presParOf" srcId="{3F167396-28C4-4FC3-A711-5450BA619035}" destId="{B3C6FD96-C772-447D-A4BF-0F60C7D23699}" srcOrd="0" destOrd="0" presId="urn:microsoft.com/office/officeart/2005/8/layout/hierarchy2"/>
    <dgm:cxn modelId="{2D14693D-E7AA-481A-8565-E2C8704E128D}" type="presParOf" srcId="{3F167396-28C4-4FC3-A711-5450BA619035}" destId="{772913C1-15F1-4871-ACFB-0DD9212213F7}" srcOrd="1" destOrd="0" presId="urn:microsoft.com/office/officeart/2005/8/layout/hierarchy2"/>
    <dgm:cxn modelId="{04F13378-5A43-4C88-9A7F-F5698F319E52}" type="presParOf" srcId="{611265B2-9C8F-434D-8CD8-32F8F8B37E54}" destId="{FC2FFCF9-4E3E-4025-9039-838B7A0F6C9C}" srcOrd="2" destOrd="0" presId="urn:microsoft.com/office/officeart/2005/8/layout/hierarchy2"/>
    <dgm:cxn modelId="{5E7AA380-6ED1-4A8F-9841-34A0A601E6DD}" type="presParOf" srcId="{FC2FFCF9-4E3E-4025-9039-838B7A0F6C9C}" destId="{24A1E0B3-BD08-4179-A647-1D8ABBC85E53}" srcOrd="0" destOrd="0" presId="urn:microsoft.com/office/officeart/2005/8/layout/hierarchy2"/>
    <dgm:cxn modelId="{F842D419-D452-4663-AEB4-4EF64E1199FC}" type="presParOf" srcId="{611265B2-9C8F-434D-8CD8-32F8F8B37E54}" destId="{3B5FC2C4-8E83-42CA-9282-D882CA67C165}" srcOrd="3" destOrd="0" presId="urn:microsoft.com/office/officeart/2005/8/layout/hierarchy2"/>
    <dgm:cxn modelId="{4642111C-849E-4802-8BB0-9CC92948B5C6}" type="presParOf" srcId="{3B5FC2C4-8E83-42CA-9282-D882CA67C165}" destId="{0C42211C-11CB-4D71-BCC1-2600194821FB}" srcOrd="0" destOrd="0" presId="urn:microsoft.com/office/officeart/2005/8/layout/hierarchy2"/>
    <dgm:cxn modelId="{90819345-C9D1-4F67-9034-90248439144D}" type="presParOf" srcId="{3B5FC2C4-8E83-42CA-9282-D882CA67C165}" destId="{F235A7C5-E67F-4677-B2AD-D1F7FB1B1F94}" srcOrd="1" destOrd="0" presId="urn:microsoft.com/office/officeart/2005/8/layout/hierarchy2"/>
    <dgm:cxn modelId="{D8AB7145-E3CD-4610-86D9-A5DCA2537AAC}" type="presParOf" srcId="{F235A7C5-E67F-4677-B2AD-D1F7FB1B1F94}" destId="{EE03960E-B724-42CF-AC01-BECF53DD4C9A}" srcOrd="0" destOrd="0" presId="urn:microsoft.com/office/officeart/2005/8/layout/hierarchy2"/>
    <dgm:cxn modelId="{2943C9E7-D959-4D78-8C67-2E9DEE9B8EE3}" type="presParOf" srcId="{EE03960E-B724-42CF-AC01-BECF53DD4C9A}" destId="{5D217DAA-9FCD-44C1-984C-767E148FB82D}" srcOrd="0" destOrd="0" presId="urn:microsoft.com/office/officeart/2005/8/layout/hierarchy2"/>
    <dgm:cxn modelId="{AFB83229-4982-4720-B471-064640C5424C}" type="presParOf" srcId="{F235A7C5-E67F-4677-B2AD-D1F7FB1B1F94}" destId="{F578BEE7-64B8-4128-9E91-305644757F20}" srcOrd="1" destOrd="0" presId="urn:microsoft.com/office/officeart/2005/8/layout/hierarchy2"/>
    <dgm:cxn modelId="{7F4E8EEF-E84E-4A53-B809-5C77355CECC8}" type="presParOf" srcId="{F578BEE7-64B8-4128-9E91-305644757F20}" destId="{6580D278-9854-4125-8BDF-FFC3FA72A5C8}" srcOrd="0" destOrd="0" presId="urn:microsoft.com/office/officeart/2005/8/layout/hierarchy2"/>
    <dgm:cxn modelId="{9662C995-9E70-4C3B-A637-71121AB66C69}" type="presParOf" srcId="{F578BEE7-64B8-4128-9E91-305644757F20}" destId="{C35DC0A3-15CC-43C7-B9D8-312E7E1CAADC}" srcOrd="1" destOrd="0" presId="urn:microsoft.com/office/officeart/2005/8/layout/hierarchy2"/>
    <dgm:cxn modelId="{BB19C891-9FC3-4B9A-A708-1A41787A8180}" type="presParOf" srcId="{611265B2-9C8F-434D-8CD8-32F8F8B37E54}" destId="{232D76C2-6E2E-47E5-BFAF-23FA58D67946}" srcOrd="4" destOrd="0" presId="urn:microsoft.com/office/officeart/2005/8/layout/hierarchy2"/>
    <dgm:cxn modelId="{31C39414-DD60-471D-98E8-515B3250569A}" type="presParOf" srcId="{232D76C2-6E2E-47E5-BFAF-23FA58D67946}" destId="{C6ECAB18-40D4-4AFE-9BD5-B0B7FF2C510C}" srcOrd="0" destOrd="0" presId="urn:microsoft.com/office/officeart/2005/8/layout/hierarchy2"/>
    <dgm:cxn modelId="{8196BBAE-3757-4173-A07E-3E7E172BB932}" type="presParOf" srcId="{611265B2-9C8F-434D-8CD8-32F8F8B37E54}" destId="{D30EA757-8726-4154-985D-F6263F3E1AA6}" srcOrd="5" destOrd="0" presId="urn:microsoft.com/office/officeart/2005/8/layout/hierarchy2"/>
    <dgm:cxn modelId="{1C58E151-0DC6-448A-9DDC-F636D9DD6F8B}" type="presParOf" srcId="{D30EA757-8726-4154-985D-F6263F3E1AA6}" destId="{D86D0953-C01A-4AEE-936A-007AC7D9C31A}" srcOrd="0" destOrd="0" presId="urn:microsoft.com/office/officeart/2005/8/layout/hierarchy2"/>
    <dgm:cxn modelId="{22EE7761-F768-4FEE-ADFA-A64EC913D427}" type="presParOf" srcId="{D30EA757-8726-4154-985D-F6263F3E1AA6}" destId="{45E52E04-3CA3-47C0-B491-F9BDE21D967F}" srcOrd="1" destOrd="0" presId="urn:microsoft.com/office/officeart/2005/8/layout/hierarchy2"/>
    <dgm:cxn modelId="{9289025F-4DFC-4EE8-A542-7E9DFBCEB683}" type="presParOf" srcId="{611265B2-9C8F-434D-8CD8-32F8F8B37E54}" destId="{37863CCE-8AFA-445A-8241-AFBF94A6C8E9}" srcOrd="6" destOrd="0" presId="urn:microsoft.com/office/officeart/2005/8/layout/hierarchy2"/>
    <dgm:cxn modelId="{9ED54FE7-5D2A-49A4-9EEA-BCCA799EDCE3}" type="presParOf" srcId="{37863CCE-8AFA-445A-8241-AFBF94A6C8E9}" destId="{5FDCCABE-3927-4941-9AF2-0C23F6F8A98D}" srcOrd="0" destOrd="0" presId="urn:microsoft.com/office/officeart/2005/8/layout/hierarchy2"/>
    <dgm:cxn modelId="{4A2E80D8-2D9F-4BCC-BA2B-65901A949943}" type="presParOf" srcId="{611265B2-9C8F-434D-8CD8-32F8F8B37E54}" destId="{BA2D69FF-3069-47B6-8034-6EEC8054CCD2}" srcOrd="7" destOrd="0" presId="urn:microsoft.com/office/officeart/2005/8/layout/hierarchy2"/>
    <dgm:cxn modelId="{B52D2BC7-A5DA-4417-9D4A-2BA8D5073D10}" type="presParOf" srcId="{BA2D69FF-3069-47B6-8034-6EEC8054CCD2}" destId="{F396F7E7-F0C8-4E58-8891-533713E79087}" srcOrd="0" destOrd="0" presId="urn:microsoft.com/office/officeart/2005/8/layout/hierarchy2"/>
    <dgm:cxn modelId="{AD769A25-65BB-4FC8-918C-5025C552F255}" type="presParOf" srcId="{BA2D69FF-3069-47B6-8034-6EEC8054CCD2}" destId="{A3F90775-4B76-4A2E-A419-58A4176C70E3}" srcOrd="1" destOrd="0" presId="urn:microsoft.com/office/officeart/2005/8/layout/hierarchy2"/>
    <dgm:cxn modelId="{B11C17DB-129A-483C-8138-1672180587C7}" type="presParOf" srcId="{611265B2-9C8F-434D-8CD8-32F8F8B37E54}" destId="{7DCE1A2D-F058-41A8-A270-4E8AFB429E2B}" srcOrd="8" destOrd="0" presId="urn:microsoft.com/office/officeart/2005/8/layout/hierarchy2"/>
    <dgm:cxn modelId="{C3922D2C-9182-488E-9054-77811250C0CB}" type="presParOf" srcId="{7DCE1A2D-F058-41A8-A270-4E8AFB429E2B}" destId="{5974C2FE-78AD-4589-A7C1-945EEEAFB7EC}" srcOrd="0" destOrd="0" presId="urn:microsoft.com/office/officeart/2005/8/layout/hierarchy2"/>
    <dgm:cxn modelId="{E6C6CCF7-FEAB-4CA5-9A23-44CA838F6B38}" type="presParOf" srcId="{611265B2-9C8F-434D-8CD8-32F8F8B37E54}" destId="{5EE6444F-2D62-4DEB-8412-BD324C1AE0DB}" srcOrd="9" destOrd="0" presId="urn:microsoft.com/office/officeart/2005/8/layout/hierarchy2"/>
    <dgm:cxn modelId="{14D56970-9781-42EE-9908-0DA996840549}" type="presParOf" srcId="{5EE6444F-2D62-4DEB-8412-BD324C1AE0DB}" destId="{99549AD0-D34E-4CEC-9645-2469DD45E692}" srcOrd="0" destOrd="0" presId="urn:microsoft.com/office/officeart/2005/8/layout/hierarchy2"/>
    <dgm:cxn modelId="{1C92207F-3A8D-4F1B-A54D-A523853BAFBB}" type="presParOf" srcId="{5EE6444F-2D62-4DEB-8412-BD324C1AE0DB}" destId="{F7D49615-2A5B-424F-91F9-197F14BC52E2}" srcOrd="1" destOrd="0" presId="urn:microsoft.com/office/officeart/2005/8/layout/hierarchy2"/>
    <dgm:cxn modelId="{BD9A783F-2AED-46AF-96B3-EEC67A4AA60A}" type="presParOf" srcId="{611265B2-9C8F-434D-8CD8-32F8F8B37E54}" destId="{742A8F69-9CBE-41DA-90ED-6630B5D966EE}" srcOrd="10" destOrd="0" presId="urn:microsoft.com/office/officeart/2005/8/layout/hierarchy2"/>
    <dgm:cxn modelId="{0734F281-94D8-4195-A411-A597F519012A}" type="presParOf" srcId="{742A8F69-9CBE-41DA-90ED-6630B5D966EE}" destId="{3F68BC8E-62A8-468E-82DC-8A59AEF7D3EA}" srcOrd="0" destOrd="0" presId="urn:microsoft.com/office/officeart/2005/8/layout/hierarchy2"/>
    <dgm:cxn modelId="{C5866573-FCFD-4986-8B42-D03C3394812B}" type="presParOf" srcId="{611265B2-9C8F-434D-8CD8-32F8F8B37E54}" destId="{9FED02D8-9DCF-4B18-8A8F-A5893EBAB0EA}" srcOrd="11" destOrd="0" presId="urn:microsoft.com/office/officeart/2005/8/layout/hierarchy2"/>
    <dgm:cxn modelId="{3DBE615C-829E-4923-8B31-A880C39C43D9}" type="presParOf" srcId="{9FED02D8-9DCF-4B18-8A8F-A5893EBAB0EA}" destId="{F8529047-6EF8-4363-9D58-3D919BB69A45}" srcOrd="0" destOrd="0" presId="urn:microsoft.com/office/officeart/2005/8/layout/hierarchy2"/>
    <dgm:cxn modelId="{F400A3A1-CD37-453C-B63B-EE303C8F5C08}" type="presParOf" srcId="{9FED02D8-9DCF-4B18-8A8F-A5893EBAB0EA}" destId="{62017780-45C1-455A-A2EB-F35FE09B7153}" srcOrd="1" destOrd="0" presId="urn:microsoft.com/office/officeart/2005/8/layout/hierarchy2"/>
    <dgm:cxn modelId="{F5460701-60E3-47AF-8CAB-E2E1C7411BE2}" type="presParOf" srcId="{611265B2-9C8F-434D-8CD8-32F8F8B37E54}" destId="{84C66EEE-65F1-4E97-BE33-CBCADF2966C8}" srcOrd="12" destOrd="0" presId="urn:microsoft.com/office/officeart/2005/8/layout/hierarchy2"/>
    <dgm:cxn modelId="{2666CE18-E8B6-4D8F-8093-1E2A35ABD1BB}" type="presParOf" srcId="{84C66EEE-65F1-4E97-BE33-CBCADF2966C8}" destId="{C8AC709B-678A-4C6B-837A-8A4A3C9D79A5}" srcOrd="0" destOrd="0" presId="urn:microsoft.com/office/officeart/2005/8/layout/hierarchy2"/>
    <dgm:cxn modelId="{0D6442E7-155B-46A4-9256-D5F56008A931}" type="presParOf" srcId="{611265B2-9C8F-434D-8CD8-32F8F8B37E54}" destId="{31593464-5138-4A3C-BCCE-F4FDA74BD146}" srcOrd="13" destOrd="0" presId="urn:microsoft.com/office/officeart/2005/8/layout/hierarchy2"/>
    <dgm:cxn modelId="{91D39FB0-9D28-4D3B-9DA6-127C40B8D5EA}" type="presParOf" srcId="{31593464-5138-4A3C-BCCE-F4FDA74BD146}" destId="{4C22F476-B8D0-45A5-8A10-B8EA728FC4CC}" srcOrd="0" destOrd="0" presId="urn:microsoft.com/office/officeart/2005/8/layout/hierarchy2"/>
    <dgm:cxn modelId="{F6D2FDE1-D033-49AC-94B0-63F227107C33}" type="presParOf" srcId="{31593464-5138-4A3C-BCCE-F4FDA74BD146}" destId="{E0886259-E666-4606-883D-070716F3AC06}" srcOrd="1" destOrd="0" presId="urn:microsoft.com/office/officeart/2005/8/layout/hierarchy2"/>
    <dgm:cxn modelId="{457CD113-264A-4F57-91DA-EB4F63E61298}" type="presParOf" srcId="{B65A6F97-EFD5-4EB0-93C2-D07198D70FBC}" destId="{B1F7E36F-4899-4237-A2ED-17E9A76F133F}" srcOrd="1" destOrd="0" presId="urn:microsoft.com/office/officeart/2005/8/layout/hierarchy2"/>
    <dgm:cxn modelId="{85FB9603-6280-463B-A18F-1346D14AA72A}" type="presParOf" srcId="{B1F7E36F-4899-4237-A2ED-17E9A76F133F}" destId="{0F31104A-E826-4D81-8374-25940C854A82}" srcOrd="0" destOrd="0" presId="urn:microsoft.com/office/officeart/2005/8/layout/hierarchy2"/>
    <dgm:cxn modelId="{AD336C0F-F122-454C-8737-616B816CA64A}" type="presParOf" srcId="{B1F7E36F-4899-4237-A2ED-17E9A76F133F}" destId="{3F039E3F-4565-44EB-BC83-90297EB8176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517AFA-9E03-4BA8-8DBC-158B49FF2B19}">
      <dsp:nvSpPr>
        <dsp:cNvPr id="0" name=""/>
        <dsp:cNvSpPr/>
      </dsp:nvSpPr>
      <dsp:spPr>
        <a:xfrm>
          <a:off x="366016" y="1923356"/>
          <a:ext cx="2004943" cy="111184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rPr>
            <a:t>Refrigeration</a:t>
          </a:r>
        </a:p>
        <a:p>
          <a:pPr lvl="0" algn="ctr" defTabSz="1066800">
            <a:lnSpc>
              <a:spcPct val="90000"/>
            </a:lnSpc>
            <a:spcBef>
              <a:spcPct val="0"/>
            </a:spcBef>
            <a:spcAft>
              <a:spcPct val="35000"/>
            </a:spcAft>
          </a:pPr>
          <a:r>
            <a:rPr lang="en-US" sz="2400" kern="1200" dirty="0" smtClean="0">
              <a:latin typeface="Calibri" pitchFamily="34" charset="0"/>
            </a:rPr>
            <a:t>(cool 2</a:t>
          </a:r>
          <a:r>
            <a:rPr lang="en-US" sz="2400" kern="1200" baseline="30000" dirty="0" smtClean="0">
              <a:latin typeface="Calibri" pitchFamily="34" charset="0"/>
              <a:ea typeface="Calibri"/>
              <a:cs typeface="Times New Roman"/>
            </a:rPr>
            <a:t>0</a:t>
          </a:r>
          <a:r>
            <a:rPr lang="en-US" sz="2400" kern="1200" dirty="0" smtClean="0">
              <a:latin typeface="Calibri" pitchFamily="34" charset="0"/>
              <a:ea typeface="Calibri"/>
              <a:cs typeface="Times New Roman"/>
            </a:rPr>
            <a:t>c</a:t>
          </a:r>
          <a:r>
            <a:rPr lang="en-US" sz="2400" kern="1200" dirty="0" smtClean="0">
              <a:latin typeface="Calibri" pitchFamily="34" charset="0"/>
            </a:rPr>
            <a:t>-8</a:t>
          </a:r>
          <a:r>
            <a:rPr lang="en-US" sz="2400" kern="1200" baseline="30000" dirty="0" smtClean="0">
              <a:latin typeface="Calibri" pitchFamily="34" charset="0"/>
              <a:ea typeface="Calibri"/>
              <a:cs typeface="Times New Roman"/>
            </a:rPr>
            <a:t>0</a:t>
          </a:r>
          <a:r>
            <a:rPr lang="en-US" sz="2400" kern="1200" dirty="0" smtClean="0">
              <a:latin typeface="Calibri" pitchFamily="34" charset="0"/>
              <a:ea typeface="Calibri"/>
              <a:cs typeface="Times New Roman"/>
            </a:rPr>
            <a:t>c</a:t>
          </a:r>
          <a:r>
            <a:rPr lang="en-US" sz="1800" kern="1200" dirty="0" smtClean="0">
              <a:latin typeface="Calibri" pitchFamily="34" charset="0"/>
            </a:rPr>
            <a:t>) </a:t>
          </a:r>
          <a:endParaRPr lang="am-ET" sz="1800" kern="1200" dirty="0"/>
        </a:p>
      </dsp:txBody>
      <dsp:txXfrm>
        <a:off x="366016" y="1923356"/>
        <a:ext cx="2004943" cy="1111840"/>
      </dsp:txXfrm>
    </dsp:sp>
    <dsp:sp modelId="{11183B8E-F347-4FF6-B57F-5F6979674B32}">
      <dsp:nvSpPr>
        <dsp:cNvPr id="0" name=""/>
        <dsp:cNvSpPr/>
      </dsp:nvSpPr>
      <dsp:spPr>
        <a:xfrm rot="17643798">
          <a:off x="2068526" y="2005268"/>
          <a:ext cx="1021295" cy="15475"/>
        </a:xfrm>
        <a:custGeom>
          <a:avLst/>
          <a:gdLst/>
          <a:ahLst/>
          <a:cxnLst/>
          <a:rect l="0" t="0" r="0" b="0"/>
          <a:pathLst>
            <a:path>
              <a:moveTo>
                <a:pt x="0" y="7737"/>
              </a:moveTo>
              <a:lnTo>
                <a:pt x="1021295"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am-ET" sz="600" kern="1200"/>
        </a:p>
      </dsp:txBody>
      <dsp:txXfrm rot="17643798">
        <a:off x="2553641" y="1987474"/>
        <a:ext cx="51064" cy="51064"/>
      </dsp:txXfrm>
    </dsp:sp>
    <dsp:sp modelId="{020D85FB-B044-4E73-ABFE-67C6CC57FAF7}">
      <dsp:nvSpPr>
        <dsp:cNvPr id="0" name=""/>
        <dsp:cNvSpPr/>
      </dsp:nvSpPr>
      <dsp:spPr>
        <a:xfrm>
          <a:off x="2787388" y="1281407"/>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Microbial degradation </a:t>
          </a:r>
          <a:endParaRPr lang="am-ET" sz="1800" kern="1200" dirty="0"/>
        </a:p>
      </dsp:txBody>
      <dsp:txXfrm>
        <a:off x="2787388" y="1281407"/>
        <a:ext cx="1061316" cy="530658"/>
      </dsp:txXfrm>
    </dsp:sp>
    <dsp:sp modelId="{58929319-51CC-47F5-838B-FECBD1022E1A}">
      <dsp:nvSpPr>
        <dsp:cNvPr id="0" name=""/>
        <dsp:cNvSpPr/>
      </dsp:nvSpPr>
      <dsp:spPr>
        <a:xfrm rot="3528790">
          <a:off x="3607453" y="1967035"/>
          <a:ext cx="1000690" cy="15475"/>
        </a:xfrm>
        <a:custGeom>
          <a:avLst/>
          <a:gdLst/>
          <a:ahLst/>
          <a:cxnLst/>
          <a:rect l="0" t="0" r="0" b="0"/>
          <a:pathLst>
            <a:path>
              <a:moveTo>
                <a:pt x="0" y="7737"/>
              </a:moveTo>
              <a:lnTo>
                <a:pt x="1000690" y="773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am-ET" sz="600" kern="1200"/>
        </a:p>
      </dsp:txBody>
      <dsp:txXfrm rot="3528790">
        <a:off x="4082781" y="1949755"/>
        <a:ext cx="50034" cy="50034"/>
      </dsp:txXfrm>
    </dsp:sp>
    <dsp:sp modelId="{B3C6FD96-C772-447D-A4BF-0F60C7D23699}">
      <dsp:nvSpPr>
        <dsp:cNvPr id="0" name=""/>
        <dsp:cNvSpPr/>
      </dsp:nvSpPr>
      <dsp:spPr>
        <a:xfrm>
          <a:off x="4366892" y="1901645"/>
          <a:ext cx="2190758" cy="10023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lvl="0" algn="l" defTabSz="889000">
            <a:lnSpc>
              <a:spcPct val="90000"/>
            </a:lnSpc>
            <a:spcBef>
              <a:spcPct val="0"/>
            </a:spcBef>
            <a:spcAft>
              <a:spcPct val="35000"/>
            </a:spcAft>
          </a:pPr>
          <a:r>
            <a:rPr lang="en-US" sz="2000" kern="1200" dirty="0" smtClean="0">
              <a:latin typeface="Calibri" pitchFamily="34" charset="0"/>
            </a:rPr>
            <a:t>Chemical reaction</a:t>
          </a:r>
        </a:p>
        <a:p>
          <a:pPr lvl="0" algn="l" defTabSz="889000">
            <a:lnSpc>
              <a:spcPct val="90000"/>
            </a:lnSpc>
            <a:spcBef>
              <a:spcPct val="0"/>
            </a:spcBef>
            <a:spcAft>
              <a:spcPct val="35000"/>
            </a:spcAft>
          </a:pPr>
          <a:r>
            <a:rPr lang="en-US" sz="2000" kern="1200" dirty="0" smtClean="0">
              <a:latin typeface="Calibri" pitchFamily="34" charset="0"/>
            </a:rPr>
            <a:t>Acid  Base  Biocide  </a:t>
          </a:r>
          <a:endParaRPr lang="am-ET" sz="2000" kern="1200" dirty="0"/>
        </a:p>
      </dsp:txBody>
      <dsp:txXfrm>
        <a:off x="4366892" y="1901645"/>
        <a:ext cx="2190758" cy="1002328"/>
      </dsp:txXfrm>
    </dsp:sp>
    <dsp:sp modelId="{FC2FFCF9-4E3E-4025-9039-838B7A0F6C9C}">
      <dsp:nvSpPr>
        <dsp:cNvPr id="0" name=""/>
        <dsp:cNvSpPr/>
      </dsp:nvSpPr>
      <dsp:spPr>
        <a:xfrm rot="19123952">
          <a:off x="2299605" y="2282042"/>
          <a:ext cx="574600" cy="15475"/>
        </a:xfrm>
        <a:custGeom>
          <a:avLst/>
          <a:gdLst/>
          <a:ahLst/>
          <a:cxnLst/>
          <a:rect l="0" t="0" r="0" b="0"/>
          <a:pathLst>
            <a:path>
              <a:moveTo>
                <a:pt x="0" y="7737"/>
              </a:moveTo>
              <a:lnTo>
                <a:pt x="574600"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am-ET" sz="600" kern="1200"/>
        </a:p>
      </dsp:txBody>
      <dsp:txXfrm rot="19123952">
        <a:off x="2572540" y="2275415"/>
        <a:ext cx="28730" cy="28730"/>
      </dsp:txXfrm>
    </dsp:sp>
    <dsp:sp modelId="{0C42211C-11CB-4D71-BCC1-2600194821FB}">
      <dsp:nvSpPr>
        <dsp:cNvPr id="0" name=""/>
        <dsp:cNvSpPr/>
      </dsp:nvSpPr>
      <dsp:spPr>
        <a:xfrm>
          <a:off x="2802852" y="1834955"/>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Chemical reaction </a:t>
          </a:r>
          <a:endParaRPr lang="am-ET" sz="1800" kern="1200" dirty="0"/>
        </a:p>
      </dsp:txBody>
      <dsp:txXfrm>
        <a:off x="2802852" y="1834955"/>
        <a:ext cx="1061316" cy="530658"/>
      </dsp:txXfrm>
    </dsp:sp>
    <dsp:sp modelId="{EE03960E-B724-42CF-AC01-BECF53DD4C9A}">
      <dsp:nvSpPr>
        <dsp:cNvPr id="0" name=""/>
        <dsp:cNvSpPr/>
      </dsp:nvSpPr>
      <dsp:spPr>
        <a:xfrm rot="4480820">
          <a:off x="3078391" y="3122527"/>
          <a:ext cx="2135855" cy="15475"/>
        </a:xfrm>
        <a:custGeom>
          <a:avLst/>
          <a:gdLst/>
          <a:ahLst/>
          <a:cxnLst/>
          <a:rect l="0" t="0" r="0" b="0"/>
          <a:pathLst>
            <a:path>
              <a:moveTo>
                <a:pt x="0" y="7737"/>
              </a:moveTo>
              <a:lnTo>
                <a:pt x="2135855" y="773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am-ET" sz="1000" kern="1200"/>
        </a:p>
      </dsp:txBody>
      <dsp:txXfrm rot="4480820">
        <a:off x="4092922" y="3076868"/>
        <a:ext cx="106792" cy="106792"/>
      </dsp:txXfrm>
    </dsp:sp>
    <dsp:sp modelId="{6580D278-9854-4125-8BDF-FFC3FA72A5C8}">
      <dsp:nvSpPr>
        <dsp:cNvPr id="0" name=""/>
        <dsp:cNvSpPr/>
      </dsp:nvSpPr>
      <dsp:spPr>
        <a:xfrm>
          <a:off x="4428470" y="3147790"/>
          <a:ext cx="2327116" cy="2024911"/>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latin typeface="Calibri" pitchFamily="34" charset="0"/>
            </a:rPr>
            <a:t>Proper container</a:t>
          </a:r>
        </a:p>
        <a:p>
          <a:pPr lvl="0" algn="l" defTabSz="1244600">
            <a:lnSpc>
              <a:spcPct val="90000"/>
            </a:lnSpc>
            <a:spcBef>
              <a:spcPct val="0"/>
            </a:spcBef>
            <a:spcAft>
              <a:spcPct val="35000"/>
            </a:spcAft>
          </a:pPr>
          <a:r>
            <a:rPr lang="en-US" sz="2800" kern="1200" dirty="0" smtClean="0">
              <a:latin typeface="Calibri" pitchFamily="34" charset="0"/>
            </a:rPr>
            <a:t>(glass or plastic  Cap/septum amber bottle </a:t>
          </a:r>
          <a:endParaRPr lang="am-ET" sz="2800" kern="1200" dirty="0"/>
        </a:p>
      </dsp:txBody>
      <dsp:txXfrm>
        <a:off x="4428470" y="3147790"/>
        <a:ext cx="2327116" cy="2024911"/>
      </dsp:txXfrm>
    </dsp:sp>
    <dsp:sp modelId="{232D76C2-6E2E-47E5-BFAF-23FA58D67946}">
      <dsp:nvSpPr>
        <dsp:cNvPr id="0" name=""/>
        <dsp:cNvSpPr/>
      </dsp:nvSpPr>
      <dsp:spPr>
        <a:xfrm rot="2091561">
          <a:off x="2323736" y="2621957"/>
          <a:ext cx="526339" cy="15475"/>
        </a:xfrm>
        <a:custGeom>
          <a:avLst/>
          <a:gdLst/>
          <a:ahLst/>
          <a:cxnLst/>
          <a:rect l="0" t="0" r="0" b="0"/>
          <a:pathLst>
            <a:path>
              <a:moveTo>
                <a:pt x="0" y="7737"/>
              </a:moveTo>
              <a:lnTo>
                <a:pt x="526339"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am-ET" sz="600" kern="1200"/>
        </a:p>
      </dsp:txBody>
      <dsp:txXfrm rot="2091561">
        <a:off x="2573747" y="2616536"/>
        <a:ext cx="26316" cy="26316"/>
      </dsp:txXfrm>
    </dsp:sp>
    <dsp:sp modelId="{D86D0953-C01A-4AEE-936A-007AC7D9C31A}">
      <dsp:nvSpPr>
        <dsp:cNvPr id="0" name=""/>
        <dsp:cNvSpPr/>
      </dsp:nvSpPr>
      <dsp:spPr>
        <a:xfrm>
          <a:off x="2802852" y="2445212"/>
          <a:ext cx="1065879" cy="66980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Volatilization </a:t>
          </a:r>
          <a:endParaRPr lang="am-ET" sz="1800" kern="1200" dirty="0"/>
        </a:p>
      </dsp:txBody>
      <dsp:txXfrm>
        <a:off x="2802852" y="2445212"/>
        <a:ext cx="1065879" cy="669802"/>
      </dsp:txXfrm>
    </dsp:sp>
    <dsp:sp modelId="{37863CCE-8AFA-445A-8241-AFBF94A6C8E9}">
      <dsp:nvSpPr>
        <dsp:cNvPr id="0" name=""/>
        <dsp:cNvSpPr/>
      </dsp:nvSpPr>
      <dsp:spPr>
        <a:xfrm rot="3973858">
          <a:off x="2051127" y="2961871"/>
          <a:ext cx="1071557" cy="15475"/>
        </a:xfrm>
        <a:custGeom>
          <a:avLst/>
          <a:gdLst/>
          <a:ahLst/>
          <a:cxnLst/>
          <a:rect l="0" t="0" r="0" b="0"/>
          <a:pathLst>
            <a:path>
              <a:moveTo>
                <a:pt x="0" y="7737"/>
              </a:moveTo>
              <a:lnTo>
                <a:pt x="1071557"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am-ET" sz="600" kern="1200"/>
        </a:p>
      </dsp:txBody>
      <dsp:txXfrm rot="3973858">
        <a:off x="2560117" y="2942820"/>
        <a:ext cx="53577" cy="53577"/>
      </dsp:txXfrm>
    </dsp:sp>
    <dsp:sp modelId="{F396F7E7-F0C8-4E58-8891-533713E79087}">
      <dsp:nvSpPr>
        <dsp:cNvPr id="0" name=""/>
        <dsp:cNvSpPr/>
      </dsp:nvSpPr>
      <dsp:spPr>
        <a:xfrm>
          <a:off x="2802852" y="3194612"/>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Adsorption </a:t>
          </a:r>
          <a:endParaRPr lang="am-ET" sz="1800" kern="1200" dirty="0"/>
        </a:p>
      </dsp:txBody>
      <dsp:txXfrm>
        <a:off x="2802852" y="3194612"/>
        <a:ext cx="1061316" cy="530658"/>
      </dsp:txXfrm>
    </dsp:sp>
    <dsp:sp modelId="{7DCE1A2D-F058-41A8-A270-4E8AFB429E2B}">
      <dsp:nvSpPr>
        <dsp:cNvPr id="0" name=""/>
        <dsp:cNvSpPr/>
      </dsp:nvSpPr>
      <dsp:spPr>
        <a:xfrm rot="4488708">
          <a:off x="1762654" y="3266999"/>
          <a:ext cx="1648503" cy="15475"/>
        </a:xfrm>
        <a:custGeom>
          <a:avLst/>
          <a:gdLst/>
          <a:ahLst/>
          <a:cxnLst/>
          <a:rect l="0" t="0" r="0" b="0"/>
          <a:pathLst>
            <a:path>
              <a:moveTo>
                <a:pt x="0" y="7737"/>
              </a:moveTo>
              <a:lnTo>
                <a:pt x="1648503"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am-ET" sz="800" kern="1200"/>
        </a:p>
      </dsp:txBody>
      <dsp:txXfrm rot="4488708">
        <a:off x="2545693" y="3233525"/>
        <a:ext cx="82425" cy="82425"/>
      </dsp:txXfrm>
    </dsp:sp>
    <dsp:sp modelId="{99549AD0-D34E-4CEC-9645-2469DD45E692}">
      <dsp:nvSpPr>
        <dsp:cNvPr id="0" name=""/>
        <dsp:cNvSpPr/>
      </dsp:nvSpPr>
      <dsp:spPr>
        <a:xfrm>
          <a:off x="2802852" y="3804869"/>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Absorption </a:t>
          </a:r>
          <a:endParaRPr lang="am-ET" sz="1800" kern="1200" dirty="0"/>
        </a:p>
      </dsp:txBody>
      <dsp:txXfrm>
        <a:off x="2802852" y="3804869"/>
        <a:ext cx="1061316" cy="530658"/>
      </dsp:txXfrm>
    </dsp:sp>
    <dsp:sp modelId="{742A8F69-9CBE-41DA-90ED-6630B5D966EE}">
      <dsp:nvSpPr>
        <dsp:cNvPr id="0" name=""/>
        <dsp:cNvSpPr/>
      </dsp:nvSpPr>
      <dsp:spPr>
        <a:xfrm rot="4733943">
          <a:off x="1465331" y="3572128"/>
          <a:ext cx="2243149" cy="15475"/>
        </a:xfrm>
        <a:custGeom>
          <a:avLst/>
          <a:gdLst/>
          <a:ahLst/>
          <a:cxnLst/>
          <a:rect l="0" t="0" r="0" b="0"/>
          <a:pathLst>
            <a:path>
              <a:moveTo>
                <a:pt x="0" y="7737"/>
              </a:moveTo>
              <a:lnTo>
                <a:pt x="2243149"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am-ET" sz="1050" kern="1200"/>
        </a:p>
      </dsp:txBody>
      <dsp:txXfrm rot="4733943">
        <a:off x="2530827" y="3523787"/>
        <a:ext cx="112157" cy="112157"/>
      </dsp:txXfrm>
    </dsp:sp>
    <dsp:sp modelId="{F8529047-6EF8-4363-9D58-3D919BB69A45}">
      <dsp:nvSpPr>
        <dsp:cNvPr id="0" name=""/>
        <dsp:cNvSpPr/>
      </dsp:nvSpPr>
      <dsp:spPr>
        <a:xfrm>
          <a:off x="2802852" y="4415126"/>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diffusion</a:t>
          </a:r>
          <a:endParaRPr lang="am-ET" sz="1800" kern="1200" dirty="0"/>
        </a:p>
      </dsp:txBody>
      <dsp:txXfrm>
        <a:off x="2802852" y="4415126"/>
        <a:ext cx="1061316" cy="530658"/>
      </dsp:txXfrm>
    </dsp:sp>
    <dsp:sp modelId="{84C66EEE-65F1-4E97-BE33-CBCADF2966C8}">
      <dsp:nvSpPr>
        <dsp:cNvPr id="0" name=""/>
        <dsp:cNvSpPr/>
      </dsp:nvSpPr>
      <dsp:spPr>
        <a:xfrm rot="4875991">
          <a:off x="1164697" y="3877256"/>
          <a:ext cx="2844416" cy="15475"/>
        </a:xfrm>
        <a:custGeom>
          <a:avLst/>
          <a:gdLst/>
          <a:ahLst/>
          <a:cxnLst/>
          <a:rect l="0" t="0" r="0" b="0"/>
          <a:pathLst>
            <a:path>
              <a:moveTo>
                <a:pt x="0" y="7737"/>
              </a:moveTo>
              <a:lnTo>
                <a:pt x="2844416" y="77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am-ET" sz="1400" kern="1200"/>
        </a:p>
      </dsp:txBody>
      <dsp:txXfrm rot="4875991">
        <a:off x="2515795" y="3813884"/>
        <a:ext cx="142220" cy="142220"/>
      </dsp:txXfrm>
    </dsp:sp>
    <dsp:sp modelId="{4C22F476-B8D0-45A5-8A10-B8EA728FC4CC}">
      <dsp:nvSpPr>
        <dsp:cNvPr id="0" name=""/>
        <dsp:cNvSpPr/>
      </dsp:nvSpPr>
      <dsp:spPr>
        <a:xfrm>
          <a:off x="2802852" y="5025383"/>
          <a:ext cx="1061316"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rPr>
            <a:t>Photo reaction </a:t>
          </a:r>
          <a:endParaRPr lang="am-ET" sz="1800" kern="1200" dirty="0"/>
        </a:p>
      </dsp:txBody>
      <dsp:txXfrm>
        <a:off x="2802852" y="5025383"/>
        <a:ext cx="1061316" cy="530658"/>
      </dsp:txXfrm>
    </dsp:sp>
    <dsp:sp modelId="{0F31104A-E826-4D81-8374-25940C854A82}">
      <dsp:nvSpPr>
        <dsp:cNvPr id="0" name=""/>
        <dsp:cNvSpPr/>
      </dsp:nvSpPr>
      <dsp:spPr>
        <a:xfrm>
          <a:off x="63212" y="224540"/>
          <a:ext cx="6949435" cy="53065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latin typeface="Calibri" pitchFamily="34" charset="0"/>
              <a:cs typeface="Times New Roman" pitchFamily="18" charset="0"/>
            </a:rPr>
            <a:t>Sample preservation and storage</a:t>
          </a:r>
          <a:endParaRPr lang="am-ET" sz="3100" kern="1200" dirty="0"/>
        </a:p>
      </dsp:txBody>
      <dsp:txXfrm>
        <a:off x="63212" y="224540"/>
        <a:ext cx="6949435" cy="5306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m-E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21F34-4610-4FF8-8143-9770C19F97F2}" type="datetimeFigureOut">
              <a:rPr lang="am-ET" smtClean="0"/>
              <a:t>23/03/2020</a:t>
            </a:fld>
            <a:endParaRPr lang="am-E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m-E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m-E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39CB7-F261-4523-BA67-BDCC22F02AB4}" type="slidenum">
              <a:rPr lang="am-ET" smtClean="0"/>
              <a:t>‹#›</a:t>
            </a:fld>
            <a:endParaRPr lang="am-E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90711-49C1-4EA0-BBDF-13E55F565D3B}"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Debre Markos university</a:t>
            </a:r>
            <a:endParaRPr lang="en-US" dirty="0"/>
          </a:p>
        </p:txBody>
      </p:sp>
      <p:sp>
        <p:nvSpPr>
          <p:cNvPr id="6" name="Date Placeholder 5"/>
          <p:cNvSpPr>
            <a:spLocks noGrp="1"/>
          </p:cNvSpPr>
          <p:nvPr>
            <p:ph type="dt" idx="12"/>
          </p:nvPr>
        </p:nvSpPr>
        <p:spPr/>
        <p:txBody>
          <a:bodyPr/>
          <a:lstStyle/>
          <a:p>
            <a:fld id="{2897B098-D9CE-46E8-ADCC-E34119DE7193}" type="datetime1">
              <a:rPr lang="am-ET" smtClean="0"/>
              <a:pPr/>
              <a:t>23/03/2020</a:t>
            </a:fld>
            <a:endParaRPr lang="am-E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a:defRPr/>
            </a:pPr>
            <a:r>
              <a:rPr lang="en-US" dirty="0" smtClean="0"/>
              <a:t>Ecosystem is a biological community of interacting organisms and their physical environment.</a:t>
            </a:r>
          </a:p>
          <a:p>
            <a:endParaRPr lang="en-US" dirty="0"/>
          </a:p>
        </p:txBody>
      </p:sp>
      <p:sp>
        <p:nvSpPr>
          <p:cNvPr id="4" name="Slide Number Placeholder 3"/>
          <p:cNvSpPr>
            <a:spLocks noGrp="1"/>
          </p:cNvSpPr>
          <p:nvPr>
            <p:ph type="sldNum" sz="quarter" idx="10"/>
          </p:nvPr>
        </p:nvSpPr>
        <p:spPr/>
        <p:txBody>
          <a:bodyPr/>
          <a:lstStyle/>
          <a:p>
            <a:fld id="{D24DB971-3731-41E2-A26E-710125774016}" type="slidenum">
              <a:rPr lang="en-US" smtClean="0"/>
              <a:pPr/>
              <a:t>6</a:t>
            </a:fld>
            <a:endParaRPr lang="en-US" dirty="0"/>
          </a:p>
        </p:txBody>
      </p:sp>
      <p:sp>
        <p:nvSpPr>
          <p:cNvPr id="5" name="Date Placeholder 4"/>
          <p:cNvSpPr>
            <a:spLocks noGrp="1"/>
          </p:cNvSpPr>
          <p:nvPr>
            <p:ph type="dt" idx="11"/>
          </p:nvPr>
        </p:nvSpPr>
        <p:spPr/>
        <p:txBody>
          <a:bodyPr/>
          <a:lstStyle/>
          <a:p>
            <a:fld id="{053E5CE4-BA36-4F8A-87FC-3217A0338B78}" type="datetime1">
              <a:rPr lang="am-ET" smtClean="0"/>
              <a:pPr/>
              <a:t>23/03/2020</a:t>
            </a:fld>
            <a:endParaRPr lang="am-E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DB971-3731-41E2-A26E-710125774016}" type="slidenum">
              <a:rPr lang="en-US" smtClean="0"/>
              <a:pPr/>
              <a:t>36</a:t>
            </a:fld>
            <a:endParaRPr lang="en-US" dirty="0"/>
          </a:p>
        </p:txBody>
      </p:sp>
      <p:sp>
        <p:nvSpPr>
          <p:cNvPr id="5" name="Date Placeholder 4"/>
          <p:cNvSpPr>
            <a:spLocks noGrp="1"/>
          </p:cNvSpPr>
          <p:nvPr>
            <p:ph type="dt" idx="11"/>
          </p:nvPr>
        </p:nvSpPr>
        <p:spPr/>
        <p:txBody>
          <a:bodyPr/>
          <a:lstStyle/>
          <a:p>
            <a:fld id="{77C6447E-C38E-40FC-BFEA-50873C05CBCA}" type="datetime1">
              <a:rPr lang="am-ET" smtClean="0"/>
              <a:pPr/>
              <a:t>23/03/2020</a:t>
            </a:fld>
            <a:endParaRPr lang="am-E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m-E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m-ET"/>
          </a:p>
        </p:txBody>
      </p:sp>
      <p:sp>
        <p:nvSpPr>
          <p:cNvPr id="4" name="Date Placeholder 3"/>
          <p:cNvSpPr>
            <a:spLocks noGrp="1"/>
          </p:cNvSpPr>
          <p:nvPr>
            <p:ph type="dt" sz="half" idx="10"/>
          </p:nvPr>
        </p:nvSpPr>
        <p:spPr/>
        <p:txBody>
          <a:bodyPr/>
          <a:lstStyle/>
          <a:p>
            <a:fld id="{1DCB4827-0A15-49EF-A5CF-9FDD8958E33C}" type="datetimeFigureOut">
              <a:rPr lang="am-ET" smtClean="0"/>
              <a:t>23/03/2020</a:t>
            </a:fld>
            <a:endParaRPr lang="am-ET"/>
          </a:p>
        </p:txBody>
      </p:sp>
      <p:sp>
        <p:nvSpPr>
          <p:cNvPr id="5" name="Footer Placeholder 4"/>
          <p:cNvSpPr>
            <a:spLocks noGrp="1"/>
          </p:cNvSpPr>
          <p:nvPr>
            <p:ph type="ftr" sz="quarter" idx="11"/>
          </p:nvPr>
        </p:nvSpPr>
        <p:spPr/>
        <p:txBody>
          <a:bodyPr/>
          <a:lstStyle/>
          <a:p>
            <a:endParaRPr lang="am-ET"/>
          </a:p>
        </p:txBody>
      </p:sp>
      <p:sp>
        <p:nvSpPr>
          <p:cNvPr id="6" name="Slide Number Placeholder 5"/>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m-E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Date Placeholder 3"/>
          <p:cNvSpPr>
            <a:spLocks noGrp="1"/>
          </p:cNvSpPr>
          <p:nvPr>
            <p:ph type="dt" sz="half" idx="10"/>
          </p:nvPr>
        </p:nvSpPr>
        <p:spPr/>
        <p:txBody>
          <a:bodyPr/>
          <a:lstStyle/>
          <a:p>
            <a:fld id="{1DCB4827-0A15-49EF-A5CF-9FDD8958E33C}" type="datetimeFigureOut">
              <a:rPr lang="am-ET" smtClean="0"/>
              <a:t>23/03/2020</a:t>
            </a:fld>
            <a:endParaRPr lang="am-ET"/>
          </a:p>
        </p:txBody>
      </p:sp>
      <p:sp>
        <p:nvSpPr>
          <p:cNvPr id="5" name="Footer Placeholder 4"/>
          <p:cNvSpPr>
            <a:spLocks noGrp="1"/>
          </p:cNvSpPr>
          <p:nvPr>
            <p:ph type="ftr" sz="quarter" idx="11"/>
          </p:nvPr>
        </p:nvSpPr>
        <p:spPr/>
        <p:txBody>
          <a:bodyPr/>
          <a:lstStyle/>
          <a:p>
            <a:endParaRPr lang="am-ET"/>
          </a:p>
        </p:txBody>
      </p:sp>
      <p:sp>
        <p:nvSpPr>
          <p:cNvPr id="6" name="Slide Number Placeholder 5"/>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m-E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Date Placeholder 3"/>
          <p:cNvSpPr>
            <a:spLocks noGrp="1"/>
          </p:cNvSpPr>
          <p:nvPr>
            <p:ph type="dt" sz="half" idx="10"/>
          </p:nvPr>
        </p:nvSpPr>
        <p:spPr/>
        <p:txBody>
          <a:bodyPr/>
          <a:lstStyle/>
          <a:p>
            <a:fld id="{1DCB4827-0A15-49EF-A5CF-9FDD8958E33C}" type="datetimeFigureOut">
              <a:rPr lang="am-ET" smtClean="0"/>
              <a:t>23/03/2020</a:t>
            </a:fld>
            <a:endParaRPr lang="am-ET"/>
          </a:p>
        </p:txBody>
      </p:sp>
      <p:sp>
        <p:nvSpPr>
          <p:cNvPr id="5" name="Footer Placeholder 4"/>
          <p:cNvSpPr>
            <a:spLocks noGrp="1"/>
          </p:cNvSpPr>
          <p:nvPr>
            <p:ph type="ftr" sz="quarter" idx="11"/>
          </p:nvPr>
        </p:nvSpPr>
        <p:spPr/>
        <p:txBody>
          <a:bodyPr/>
          <a:lstStyle/>
          <a:p>
            <a:endParaRPr lang="am-ET"/>
          </a:p>
        </p:txBody>
      </p:sp>
      <p:sp>
        <p:nvSpPr>
          <p:cNvPr id="6" name="Slide Number Placeholder 5"/>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m-E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Date Placeholder 3"/>
          <p:cNvSpPr>
            <a:spLocks noGrp="1"/>
          </p:cNvSpPr>
          <p:nvPr>
            <p:ph type="dt" sz="half" idx="10"/>
          </p:nvPr>
        </p:nvSpPr>
        <p:spPr/>
        <p:txBody>
          <a:bodyPr/>
          <a:lstStyle/>
          <a:p>
            <a:fld id="{1DCB4827-0A15-49EF-A5CF-9FDD8958E33C}" type="datetimeFigureOut">
              <a:rPr lang="am-ET" smtClean="0"/>
              <a:t>23/03/2020</a:t>
            </a:fld>
            <a:endParaRPr lang="am-ET"/>
          </a:p>
        </p:txBody>
      </p:sp>
      <p:sp>
        <p:nvSpPr>
          <p:cNvPr id="5" name="Footer Placeholder 4"/>
          <p:cNvSpPr>
            <a:spLocks noGrp="1"/>
          </p:cNvSpPr>
          <p:nvPr>
            <p:ph type="ftr" sz="quarter" idx="11"/>
          </p:nvPr>
        </p:nvSpPr>
        <p:spPr/>
        <p:txBody>
          <a:bodyPr/>
          <a:lstStyle/>
          <a:p>
            <a:endParaRPr lang="am-ET"/>
          </a:p>
        </p:txBody>
      </p:sp>
      <p:sp>
        <p:nvSpPr>
          <p:cNvPr id="6" name="Slide Number Placeholder 5"/>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am-E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B4827-0A15-49EF-A5CF-9FDD8958E33C}" type="datetimeFigureOut">
              <a:rPr lang="am-ET" smtClean="0"/>
              <a:t>23/03/2020</a:t>
            </a:fld>
            <a:endParaRPr lang="am-ET"/>
          </a:p>
        </p:txBody>
      </p:sp>
      <p:sp>
        <p:nvSpPr>
          <p:cNvPr id="5" name="Footer Placeholder 4"/>
          <p:cNvSpPr>
            <a:spLocks noGrp="1"/>
          </p:cNvSpPr>
          <p:nvPr>
            <p:ph type="ftr" sz="quarter" idx="11"/>
          </p:nvPr>
        </p:nvSpPr>
        <p:spPr/>
        <p:txBody>
          <a:bodyPr/>
          <a:lstStyle/>
          <a:p>
            <a:endParaRPr lang="am-ET"/>
          </a:p>
        </p:txBody>
      </p:sp>
      <p:sp>
        <p:nvSpPr>
          <p:cNvPr id="6" name="Slide Number Placeholder 5"/>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m-E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5" name="Date Placeholder 4"/>
          <p:cNvSpPr>
            <a:spLocks noGrp="1"/>
          </p:cNvSpPr>
          <p:nvPr>
            <p:ph type="dt" sz="half" idx="10"/>
          </p:nvPr>
        </p:nvSpPr>
        <p:spPr/>
        <p:txBody>
          <a:bodyPr/>
          <a:lstStyle/>
          <a:p>
            <a:fld id="{1DCB4827-0A15-49EF-A5CF-9FDD8958E33C}" type="datetimeFigureOut">
              <a:rPr lang="am-ET" smtClean="0"/>
              <a:t>23/03/2020</a:t>
            </a:fld>
            <a:endParaRPr lang="am-ET"/>
          </a:p>
        </p:txBody>
      </p:sp>
      <p:sp>
        <p:nvSpPr>
          <p:cNvPr id="6" name="Footer Placeholder 5"/>
          <p:cNvSpPr>
            <a:spLocks noGrp="1"/>
          </p:cNvSpPr>
          <p:nvPr>
            <p:ph type="ftr" sz="quarter" idx="11"/>
          </p:nvPr>
        </p:nvSpPr>
        <p:spPr/>
        <p:txBody>
          <a:bodyPr/>
          <a:lstStyle/>
          <a:p>
            <a:endParaRPr lang="am-ET"/>
          </a:p>
        </p:txBody>
      </p:sp>
      <p:sp>
        <p:nvSpPr>
          <p:cNvPr id="7" name="Slide Number Placeholder 6"/>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m-E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7" name="Date Placeholder 6"/>
          <p:cNvSpPr>
            <a:spLocks noGrp="1"/>
          </p:cNvSpPr>
          <p:nvPr>
            <p:ph type="dt" sz="half" idx="10"/>
          </p:nvPr>
        </p:nvSpPr>
        <p:spPr/>
        <p:txBody>
          <a:bodyPr/>
          <a:lstStyle/>
          <a:p>
            <a:fld id="{1DCB4827-0A15-49EF-A5CF-9FDD8958E33C}" type="datetimeFigureOut">
              <a:rPr lang="am-ET" smtClean="0"/>
              <a:t>23/03/2020</a:t>
            </a:fld>
            <a:endParaRPr lang="am-ET"/>
          </a:p>
        </p:txBody>
      </p:sp>
      <p:sp>
        <p:nvSpPr>
          <p:cNvPr id="8" name="Footer Placeholder 7"/>
          <p:cNvSpPr>
            <a:spLocks noGrp="1"/>
          </p:cNvSpPr>
          <p:nvPr>
            <p:ph type="ftr" sz="quarter" idx="11"/>
          </p:nvPr>
        </p:nvSpPr>
        <p:spPr/>
        <p:txBody>
          <a:bodyPr/>
          <a:lstStyle/>
          <a:p>
            <a:endParaRPr lang="am-ET"/>
          </a:p>
        </p:txBody>
      </p:sp>
      <p:sp>
        <p:nvSpPr>
          <p:cNvPr id="9" name="Slide Number Placeholder 8"/>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m-ET"/>
          </a:p>
        </p:txBody>
      </p:sp>
      <p:sp>
        <p:nvSpPr>
          <p:cNvPr id="3" name="Date Placeholder 2"/>
          <p:cNvSpPr>
            <a:spLocks noGrp="1"/>
          </p:cNvSpPr>
          <p:nvPr>
            <p:ph type="dt" sz="half" idx="10"/>
          </p:nvPr>
        </p:nvSpPr>
        <p:spPr/>
        <p:txBody>
          <a:bodyPr/>
          <a:lstStyle/>
          <a:p>
            <a:fld id="{1DCB4827-0A15-49EF-A5CF-9FDD8958E33C}" type="datetimeFigureOut">
              <a:rPr lang="am-ET" smtClean="0"/>
              <a:t>23/03/2020</a:t>
            </a:fld>
            <a:endParaRPr lang="am-ET"/>
          </a:p>
        </p:txBody>
      </p:sp>
      <p:sp>
        <p:nvSpPr>
          <p:cNvPr id="4" name="Footer Placeholder 3"/>
          <p:cNvSpPr>
            <a:spLocks noGrp="1"/>
          </p:cNvSpPr>
          <p:nvPr>
            <p:ph type="ftr" sz="quarter" idx="11"/>
          </p:nvPr>
        </p:nvSpPr>
        <p:spPr/>
        <p:txBody>
          <a:bodyPr/>
          <a:lstStyle/>
          <a:p>
            <a:endParaRPr lang="am-ET"/>
          </a:p>
        </p:txBody>
      </p:sp>
      <p:sp>
        <p:nvSpPr>
          <p:cNvPr id="5" name="Slide Number Placeholder 4"/>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B4827-0A15-49EF-A5CF-9FDD8958E33C}" type="datetimeFigureOut">
              <a:rPr lang="am-ET" smtClean="0"/>
              <a:t>23/03/2020</a:t>
            </a:fld>
            <a:endParaRPr lang="am-ET"/>
          </a:p>
        </p:txBody>
      </p:sp>
      <p:sp>
        <p:nvSpPr>
          <p:cNvPr id="3" name="Footer Placeholder 2"/>
          <p:cNvSpPr>
            <a:spLocks noGrp="1"/>
          </p:cNvSpPr>
          <p:nvPr>
            <p:ph type="ftr" sz="quarter" idx="11"/>
          </p:nvPr>
        </p:nvSpPr>
        <p:spPr/>
        <p:txBody>
          <a:bodyPr/>
          <a:lstStyle/>
          <a:p>
            <a:endParaRPr lang="am-ET"/>
          </a:p>
        </p:txBody>
      </p:sp>
      <p:sp>
        <p:nvSpPr>
          <p:cNvPr id="4" name="Slide Number Placeholder 3"/>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am-E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B4827-0A15-49EF-A5CF-9FDD8958E33C}" type="datetimeFigureOut">
              <a:rPr lang="am-ET" smtClean="0"/>
              <a:t>23/03/2020</a:t>
            </a:fld>
            <a:endParaRPr lang="am-ET"/>
          </a:p>
        </p:txBody>
      </p:sp>
      <p:sp>
        <p:nvSpPr>
          <p:cNvPr id="6" name="Footer Placeholder 5"/>
          <p:cNvSpPr>
            <a:spLocks noGrp="1"/>
          </p:cNvSpPr>
          <p:nvPr>
            <p:ph type="ftr" sz="quarter" idx="11"/>
          </p:nvPr>
        </p:nvSpPr>
        <p:spPr/>
        <p:txBody>
          <a:bodyPr/>
          <a:lstStyle/>
          <a:p>
            <a:endParaRPr lang="am-ET"/>
          </a:p>
        </p:txBody>
      </p:sp>
      <p:sp>
        <p:nvSpPr>
          <p:cNvPr id="7" name="Slide Number Placeholder 6"/>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am-E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m-E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B4827-0A15-49EF-A5CF-9FDD8958E33C}" type="datetimeFigureOut">
              <a:rPr lang="am-ET" smtClean="0"/>
              <a:t>23/03/2020</a:t>
            </a:fld>
            <a:endParaRPr lang="am-ET"/>
          </a:p>
        </p:txBody>
      </p:sp>
      <p:sp>
        <p:nvSpPr>
          <p:cNvPr id="6" name="Footer Placeholder 5"/>
          <p:cNvSpPr>
            <a:spLocks noGrp="1"/>
          </p:cNvSpPr>
          <p:nvPr>
            <p:ph type="ftr" sz="quarter" idx="11"/>
          </p:nvPr>
        </p:nvSpPr>
        <p:spPr/>
        <p:txBody>
          <a:bodyPr/>
          <a:lstStyle/>
          <a:p>
            <a:endParaRPr lang="am-ET"/>
          </a:p>
        </p:txBody>
      </p:sp>
      <p:sp>
        <p:nvSpPr>
          <p:cNvPr id="7" name="Slide Number Placeholder 6"/>
          <p:cNvSpPr>
            <a:spLocks noGrp="1"/>
          </p:cNvSpPr>
          <p:nvPr>
            <p:ph type="sldNum" sz="quarter" idx="12"/>
          </p:nvPr>
        </p:nvSpPr>
        <p:spPr/>
        <p:txBody>
          <a:bodyPr/>
          <a:lstStyle/>
          <a:p>
            <a:fld id="{66C47348-A50F-44B1-A767-5FCA030E63C3}" type="slidenum">
              <a:rPr lang="am-ET" smtClean="0"/>
              <a:t>‹#›</a:t>
            </a:fld>
            <a:endParaRPr lang="am-E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am-E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m-E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B4827-0A15-49EF-A5CF-9FDD8958E33C}" type="datetimeFigureOut">
              <a:rPr lang="am-ET" smtClean="0"/>
              <a:t>23/03/2020</a:t>
            </a:fld>
            <a:endParaRPr lang="am-E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m-E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47348-A50F-44B1-A767-5FCA030E63C3}" type="slidenum">
              <a:rPr lang="am-ET" smtClean="0"/>
              <a:t>‹#›</a:t>
            </a:fld>
            <a:endParaRPr lang="am-E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m-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abdepotinc.com/shop/shopdisplayproducts.asp?id=145&amp;cat=Beaker,+Low+Form,+Graduate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hyperlink" Target="http://www.labdepotinc.com/shop/shopdisplayproducts.asp?id=141&amp;cat=Flask+Erlenmeyer,+Heavy+Duty"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labdepotinc.com/shop/shopdisplayproducts.asp?id=130&amp;cat=Test+Tube,+Culture,+Disposable" TargetMode="External"/><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labdepotinc.com/shop/shopdisplayproducts.asp?id=139&amp;cat=Test+Tube,+Glass-Stoppered" TargetMode="Externa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001000" cy="6705600"/>
          </a:xfrm>
        </p:spPr>
        <p:txBody>
          <a:bodyPr>
            <a:noAutofit/>
          </a:bodyPr>
          <a:lstStyle/>
          <a:p>
            <a:pPr algn="ctr">
              <a:lnSpc>
                <a:spcPct val="150000"/>
              </a:lnSpc>
            </a:pPr>
            <a:r>
              <a:rPr lang="en-US" sz="2400" dirty="0" smtClean="0">
                <a:latin typeface="Calibri" pitchFamily="34" charset="0"/>
                <a:cs typeface="Times New Roman" pitchFamily="18" charset="0"/>
              </a:rPr>
              <a:t/>
            </a:r>
            <a:br>
              <a:rPr lang="en-US" sz="2400" dirty="0" smtClean="0">
                <a:latin typeface="Calibri" pitchFamily="34" charset="0"/>
                <a:cs typeface="Times New Roman" pitchFamily="18"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college of Health Science </a:t>
            </a:r>
            <a:br>
              <a:rPr lang="en-US" sz="2400" b="1" dirty="0" smtClean="0">
                <a:latin typeface="Calibri" pitchFamily="34" charset="0"/>
              </a:rPr>
            </a:br>
            <a:r>
              <a:rPr lang="en-US" sz="2400" b="1" dirty="0" smtClean="0">
                <a:latin typeface="Calibri" pitchFamily="34" charset="0"/>
              </a:rPr>
              <a:t>Department of Environmental Health Science </a:t>
            </a:r>
            <a:br>
              <a:rPr lang="en-US" sz="2400" b="1" dirty="0" smtClean="0">
                <a:latin typeface="Calibri" pitchFamily="34" charset="0"/>
              </a:rPr>
            </a:br>
            <a:r>
              <a:rPr lang="en-US" sz="2400" b="1" dirty="0" smtClean="0">
                <a:latin typeface="Calibri" pitchFamily="34" charset="0"/>
              </a:rPr>
              <a:t>Environmental Biological Analysis </a:t>
            </a:r>
            <a:br>
              <a:rPr lang="en-US" sz="2400" b="1" dirty="0" smtClean="0">
                <a:latin typeface="Calibri" pitchFamily="34" charset="0"/>
              </a:rPr>
            </a:br>
            <a:r>
              <a:rPr lang="en-US" sz="2400" b="1" dirty="0" smtClean="0">
                <a:latin typeface="Calibri" pitchFamily="34" charset="0"/>
              </a:rPr>
              <a:t>For 2</a:t>
            </a:r>
            <a:r>
              <a:rPr lang="en-US" sz="2400" b="1" baseline="30000" dirty="0" smtClean="0">
                <a:latin typeface="Calibri" pitchFamily="34" charset="0"/>
              </a:rPr>
              <a:t>rd</a:t>
            </a:r>
            <a:r>
              <a:rPr lang="en-US" sz="2400" b="1" dirty="0" smtClean="0">
                <a:latin typeface="Calibri" pitchFamily="34" charset="0"/>
              </a:rPr>
              <a:t> yr Environmental Health Students                         </a:t>
            </a:r>
            <a:br>
              <a:rPr lang="en-US" sz="2400" b="1" dirty="0" smtClean="0">
                <a:latin typeface="Calibri" pitchFamily="34" charset="0"/>
              </a:rPr>
            </a:br>
            <a:r>
              <a:rPr lang="en-US" sz="2400" dirty="0" smtClean="0">
                <a:latin typeface="Calibri" pitchFamily="34" charset="0"/>
                <a:cs typeface="Times New Roman" pitchFamily="18" charset="0"/>
              </a:rPr>
              <a:t>Course code- </a:t>
            </a:r>
            <a:r>
              <a:rPr lang="en-IN" sz="2400" dirty="0" smtClean="0">
                <a:latin typeface="Calibri" pitchFamily="34" charset="0"/>
                <a:cs typeface="Times New Roman" pitchFamily="18" charset="0"/>
              </a:rPr>
              <a:t>Envh3141</a:t>
            </a:r>
            <a:r>
              <a:rPr lang="en-US" sz="2400" dirty="0" smtClean="0">
                <a:latin typeface="Calibri" pitchFamily="34" charset="0"/>
                <a:cs typeface="Times New Roman" pitchFamily="18" charset="0"/>
              </a:rPr>
              <a:t/>
            </a:r>
            <a:br>
              <a:rPr lang="en-US" sz="2400" dirty="0" smtClean="0">
                <a:latin typeface="Calibri" pitchFamily="34" charset="0"/>
                <a:cs typeface="Times New Roman" pitchFamily="18" charset="0"/>
              </a:rPr>
            </a:br>
            <a:r>
              <a:rPr lang="en-IN" altLang="zh-CN" sz="2400" dirty="0" smtClean="0">
                <a:latin typeface="Calibri" pitchFamily="34" charset="0"/>
                <a:cs typeface="Times New Roman" pitchFamily="18" charset="0"/>
              </a:rPr>
              <a:t>E</a:t>
            </a:r>
            <a:r>
              <a:rPr lang="en-IN" altLang="zh-CN" sz="2400" baseline="-25000" dirty="0" smtClean="0">
                <a:latin typeface="Calibri" pitchFamily="34" charset="0"/>
                <a:cs typeface="Times New Roman" pitchFamily="18" charset="0"/>
              </a:rPr>
              <a:t>t</a:t>
            </a:r>
            <a:r>
              <a:rPr lang="en-IN" altLang="zh-CN"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CTS credits: 3(27hrs)</a:t>
            </a:r>
            <a:br>
              <a:rPr lang="en-US" sz="2400" dirty="0" smtClean="0">
                <a:latin typeface="Calibri" pitchFamily="34" charset="0"/>
                <a:cs typeface="Times New Roman" pitchFamily="18" charset="0"/>
              </a:rPr>
            </a:br>
            <a:r>
              <a:rPr lang="en-US" sz="2400" dirty="0" smtClean="0">
                <a:latin typeface="Calibri" pitchFamily="34" charset="0"/>
                <a:cs typeface="Times New Roman" pitchFamily="18" charset="0"/>
              </a:rPr>
              <a:t>by Alebachew Shimelash(Bsc.MPH in Env’al)</a:t>
            </a:r>
            <a:br>
              <a:rPr lang="en-US" sz="2400" dirty="0" smtClean="0">
                <a:latin typeface="Calibri" pitchFamily="34" charset="0"/>
                <a:cs typeface="Times New Roman" pitchFamily="18" charset="0"/>
              </a:rPr>
            </a:br>
            <a:r>
              <a:rPr lang="en-US" sz="2400" dirty="0" smtClean="0">
                <a:latin typeface="Calibri" pitchFamily="34" charset="0"/>
              </a:rPr>
              <a:t>      March, 2020 </a:t>
            </a:r>
            <a:br>
              <a:rPr lang="en-US" sz="2400" dirty="0" smtClean="0">
                <a:latin typeface="Calibri" pitchFamily="34" charset="0"/>
              </a:rPr>
            </a:br>
            <a:r>
              <a:rPr lang="en-US" sz="2400" dirty="0" smtClean="0">
                <a:latin typeface="Calibri" pitchFamily="34" charset="0"/>
              </a:rPr>
              <a:t>Debre Markos, Ethiopia </a:t>
            </a:r>
            <a:r>
              <a:rPr lang="en-US" sz="2400" dirty="0" smtClean="0">
                <a:latin typeface="Calibri" pitchFamily="34" charset="0"/>
                <a:cs typeface="Times New Roman" pitchFamily="18" charset="0"/>
              </a:rPr>
              <a:t/>
            </a:r>
            <a:br>
              <a:rPr lang="en-US" sz="2400" dirty="0" smtClean="0">
                <a:latin typeface="Calibri" pitchFamily="34" charset="0"/>
                <a:cs typeface="Times New Roman" pitchFamily="18" charset="0"/>
              </a:rPr>
            </a:br>
            <a:r>
              <a:rPr lang="en-US" sz="2400" dirty="0" smtClean="0">
                <a:latin typeface="Calibri" pitchFamily="34" charset="0"/>
                <a:cs typeface="Times New Roman" pitchFamily="18" charset="0"/>
              </a:rPr>
              <a:t> </a:t>
            </a:r>
            <a:endParaRPr lang="en-US" sz="2400" dirty="0">
              <a:latin typeface="Calibri" pitchFamily="34" charset="0"/>
              <a:cs typeface="Times New Roman" pitchFamily="18" charset="0"/>
            </a:endParaRPr>
          </a:p>
        </p:txBody>
      </p:sp>
      <p:pic>
        <p:nvPicPr>
          <p:cNvPr id="3" name="Picture 2" descr="http://upload.wikimedia.org/wikipedia/en/5/51/Debre_Markos.jpeg"/>
          <p:cNvPicPr/>
          <p:nvPr/>
        </p:nvPicPr>
        <p:blipFill>
          <a:blip r:embed="rId3" cstate="print">
            <a:lum/>
          </a:blip>
          <a:srcRect/>
          <a:stretch>
            <a:fillRect/>
          </a:stretch>
        </p:blipFill>
        <p:spPr bwMode="auto">
          <a:xfrm>
            <a:off x="2667000" y="0"/>
            <a:ext cx="2286000" cy="1066800"/>
          </a:xfrm>
          <a:prstGeom prst="rect">
            <a:avLst/>
          </a:prstGeom>
          <a:noFill/>
          <a:ln w="9525">
            <a:noFill/>
            <a:miter lim="800000"/>
            <a:headEnd/>
            <a:tailEnd/>
          </a:ln>
        </p:spPr>
      </p:pic>
    </p:spTree>
    <p:extLst>
      <p:ext uri="{BB962C8B-B14F-4D97-AF65-F5344CB8AC3E}">
        <p14:creationId xmlns:p14="http://schemas.microsoft.com/office/powerpoint/2010/main" xmlns="" val="817061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solidFill>
                  <a:prstClr val="black"/>
                </a:solidFill>
                <a:latin typeface="Calibri" pitchFamily="34" charset="0"/>
              </a:rPr>
              <a:t>Lab safety rules…</a:t>
            </a:r>
            <a:endParaRPr lang="en-US" sz="2400" dirty="0">
              <a:latin typeface="Calibri" pitchFamily="34" charset="0"/>
            </a:endParaRPr>
          </a:p>
        </p:txBody>
      </p:sp>
      <p:sp>
        <p:nvSpPr>
          <p:cNvPr id="3" name="Content Placeholder 2"/>
          <p:cNvSpPr>
            <a:spLocks noGrp="1"/>
          </p:cNvSpPr>
          <p:nvPr>
            <p:ph idx="1"/>
          </p:nvPr>
        </p:nvSpPr>
        <p:spPr>
          <a:xfrm>
            <a:off x="533400" y="914400"/>
            <a:ext cx="8229600" cy="5059363"/>
          </a:xfrm>
        </p:spPr>
        <p:txBody>
          <a:bodyPr>
            <a:noAutofit/>
          </a:bodyPr>
          <a:lstStyle/>
          <a:p>
            <a:pPr lvl="0">
              <a:lnSpc>
                <a:spcPct val="170000"/>
              </a:lnSpc>
              <a:spcBef>
                <a:spcPts val="0"/>
              </a:spcBef>
              <a:spcAft>
                <a:spcPts val="1000"/>
              </a:spcAft>
              <a:buBlip>
                <a:blip r:embed="rId2"/>
              </a:buBlip>
            </a:pPr>
            <a:r>
              <a:rPr lang="en-US" sz="2400" dirty="0" smtClean="0">
                <a:solidFill>
                  <a:prstClr val="black"/>
                </a:solidFill>
                <a:latin typeface="Calibri" pitchFamily="34" charset="0"/>
                <a:ea typeface="Calibri"/>
                <a:cs typeface="Times New Roman" pitchFamily="18" charset="0"/>
              </a:rPr>
              <a:t>Keep </a:t>
            </a:r>
            <a:r>
              <a:rPr lang="en-US" sz="2400" dirty="0">
                <a:solidFill>
                  <a:prstClr val="black"/>
                </a:solidFill>
                <a:latin typeface="Calibri" pitchFamily="34" charset="0"/>
                <a:ea typeface="Calibri"/>
                <a:cs typeface="Times New Roman" pitchFamily="18" charset="0"/>
              </a:rPr>
              <a:t>your lab </a:t>
            </a:r>
            <a:r>
              <a:rPr lang="en-US" sz="2400" dirty="0" smtClean="0">
                <a:solidFill>
                  <a:prstClr val="black"/>
                </a:solidFill>
                <a:latin typeface="Calibri" pitchFamily="34" charset="0"/>
                <a:ea typeface="Calibri"/>
                <a:cs typeface="Times New Roman" pitchFamily="18" charset="0"/>
              </a:rPr>
              <a:t>clean during and after.</a:t>
            </a:r>
          </a:p>
          <a:p>
            <a:pPr lvl="0">
              <a:lnSpc>
                <a:spcPct val="170000"/>
              </a:lnSpc>
              <a:spcBef>
                <a:spcPts val="0"/>
              </a:spcBef>
              <a:spcAft>
                <a:spcPts val="1000"/>
              </a:spcAft>
              <a:buBlip>
                <a:blip r:embed="rId2"/>
              </a:buBlip>
            </a:pPr>
            <a:r>
              <a:rPr lang="en-US" sz="2400" dirty="0">
                <a:solidFill>
                  <a:prstClr val="black"/>
                </a:solidFill>
                <a:latin typeface="Calibri" pitchFamily="34" charset="0"/>
                <a:ea typeface="Calibri"/>
                <a:cs typeface="Times New Roman" pitchFamily="18" charset="0"/>
              </a:rPr>
              <a:t>Wear gloves when using any hazardous or toxic agent</a:t>
            </a:r>
            <a:r>
              <a:rPr lang="en-US" sz="2400" dirty="0" smtClean="0">
                <a:solidFill>
                  <a:prstClr val="black"/>
                </a:solidFill>
                <a:latin typeface="Calibri" pitchFamily="34" charset="0"/>
                <a:ea typeface="Calibri"/>
                <a:cs typeface="Times New Roman" pitchFamily="18" charset="0"/>
              </a:rPr>
              <a:t>.</a:t>
            </a:r>
          </a:p>
          <a:p>
            <a:pPr lvl="0" algn="just">
              <a:lnSpc>
                <a:spcPct val="160000"/>
              </a:lnSpc>
              <a:spcBef>
                <a:spcPts val="0"/>
              </a:spcBef>
              <a:buBlip>
                <a:blip r:embed="rId2"/>
              </a:buBlip>
            </a:pPr>
            <a:r>
              <a:rPr lang="en-US" sz="2400" dirty="0" smtClean="0">
                <a:latin typeface="Calibri" pitchFamily="34" charset="0"/>
                <a:cs typeface="Times New Roman" pitchFamily="18" charset="0"/>
              </a:rPr>
              <a:t>Do not use any equipment unless you are trained and approved as a user by your supervisor.</a:t>
            </a:r>
          </a:p>
          <a:p>
            <a:pPr lvl="0" algn="just">
              <a:lnSpc>
                <a:spcPct val="160000"/>
              </a:lnSpc>
              <a:spcBef>
                <a:spcPts val="0"/>
              </a:spcBef>
              <a:buBlip>
                <a:blip r:embed="rId2"/>
              </a:buBlip>
            </a:pPr>
            <a:r>
              <a:rPr lang="en-US" sz="2400" dirty="0" smtClean="0">
                <a:latin typeface="Calibri" pitchFamily="34" charset="0"/>
                <a:ea typeface="Calibri"/>
                <a:cs typeface="Times New Roman" pitchFamily="18" charset="0"/>
              </a:rPr>
              <a:t>Never eat, drink, smoke or smell the chemicals </a:t>
            </a:r>
          </a:p>
          <a:p>
            <a:pPr lvl="0" algn="just">
              <a:lnSpc>
                <a:spcPct val="160000"/>
              </a:lnSpc>
              <a:spcBef>
                <a:spcPts val="0"/>
              </a:spcBef>
              <a:buBlip>
                <a:blip r:embed="rId2"/>
              </a:buBlip>
            </a:pPr>
            <a:r>
              <a:rPr lang="en-US" sz="2400" dirty="0" smtClean="0">
                <a:latin typeface="Calibri" pitchFamily="34" charset="0"/>
                <a:cs typeface="Times New Roman" pitchFamily="18" charset="0"/>
              </a:rPr>
              <a:t>Keep the work area clear of all materials except those needed for your work. </a:t>
            </a:r>
          </a:p>
          <a:p>
            <a:pPr lvl="0" algn="just">
              <a:lnSpc>
                <a:spcPct val="160000"/>
              </a:lnSpc>
              <a:spcBef>
                <a:spcPts val="0"/>
              </a:spcBef>
              <a:buBlip>
                <a:blip r:embed="rId2"/>
              </a:buBlip>
            </a:pPr>
            <a:r>
              <a:rPr lang="en-US" sz="2400" dirty="0" smtClean="0">
                <a:latin typeface="Calibri" pitchFamily="34" charset="0"/>
                <a:cs typeface="Times New Roman" pitchFamily="18" charset="0"/>
              </a:rPr>
              <a:t>Coats should be hung in the hall or placed in a locker</a:t>
            </a:r>
            <a:endParaRPr lang="en-US" sz="2400" dirty="0">
              <a:solidFill>
                <a:prstClr val="black"/>
              </a:solidFill>
              <a:latin typeface="Calibri" pitchFamily="34" charset="0"/>
              <a:ea typeface="Calibri"/>
              <a:cs typeface="Times New Roman" pitchFamily="18" charset="0"/>
            </a:endParaRPr>
          </a:p>
          <a:p>
            <a:pPr marL="0" indent="0">
              <a:buBlip>
                <a:blip r:embed="rId2"/>
              </a:buBlip>
            </a:pP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C07A6ACC-6CFF-442B-88E1-3E075124C2C4}" type="datetime1">
              <a:rPr lang="en-US" smtClean="0"/>
              <a:pPr/>
              <a:t>3/23/2020</a:t>
            </a:fld>
            <a:endParaRPr lang="am-ET"/>
          </a:p>
        </p:txBody>
      </p:sp>
    </p:spTree>
    <p:extLst>
      <p:ext uri="{BB962C8B-B14F-4D97-AF65-F5344CB8AC3E}">
        <p14:creationId xmlns="" xmlns:p14="http://schemas.microsoft.com/office/powerpoint/2010/main" val="39425501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100</a:t>
            </a:fld>
            <a:endParaRPr lang="am-ET"/>
          </a:p>
        </p:txBody>
      </p:sp>
      <p:pic>
        <p:nvPicPr>
          <p:cNvPr id="11266" name="Picture 2"/>
          <p:cNvPicPr>
            <a:picLocks noGrp="1" noChangeAspect="1" noChangeArrowheads="1"/>
          </p:cNvPicPr>
          <p:nvPr>
            <p:ph idx="1"/>
          </p:nvPr>
        </p:nvPicPr>
        <p:blipFill>
          <a:blip r:embed="rId2" cstate="print"/>
          <a:srcRect/>
          <a:stretch>
            <a:fillRect/>
          </a:stretch>
        </p:blipFill>
        <p:spPr bwMode="auto">
          <a:xfrm>
            <a:off x="609600" y="609600"/>
            <a:ext cx="7543800" cy="5486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EF345A58-1D64-4B4F-9EAB-D8D4023E73BC}" type="datetime1">
              <a:rPr lang="en-US" smtClean="0"/>
              <a:pPr/>
              <a:t>3/23/2020</a:t>
            </a:fld>
            <a:endParaRPr lang="am-ET"/>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101</a:t>
            </a:fld>
            <a:endParaRPr lang="am-ET"/>
          </a:p>
        </p:txBody>
      </p:sp>
      <p:pic>
        <p:nvPicPr>
          <p:cNvPr id="12290" name="Picture 2"/>
          <p:cNvPicPr>
            <a:picLocks noGrp="1" noChangeAspect="1" noChangeArrowheads="1"/>
          </p:cNvPicPr>
          <p:nvPr>
            <p:ph idx="1"/>
          </p:nvPr>
        </p:nvPicPr>
        <p:blipFill>
          <a:blip r:embed="rId2" cstate="print"/>
          <a:srcRect/>
          <a:stretch>
            <a:fillRect/>
          </a:stretch>
        </p:blipFill>
        <p:spPr bwMode="auto">
          <a:xfrm>
            <a:off x="1447800" y="3229769"/>
            <a:ext cx="6172199" cy="2866231"/>
          </a:xfrm>
          <a:prstGeom prst="rect">
            <a:avLst/>
          </a:prstGeom>
          <a:noFill/>
          <a:ln w="9525">
            <a:noFill/>
            <a:miter lim="800000"/>
            <a:headEnd/>
            <a:tailEnd/>
          </a:ln>
        </p:spPr>
      </p:pic>
      <p:sp>
        <p:nvSpPr>
          <p:cNvPr id="8" name="Rectangle 7"/>
          <p:cNvSpPr/>
          <p:nvPr/>
        </p:nvSpPr>
        <p:spPr>
          <a:xfrm>
            <a:off x="457200" y="762000"/>
            <a:ext cx="8153400" cy="2308324"/>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B. </a:t>
            </a:r>
            <a:r>
              <a:rPr lang="en-US" sz="2400" b="1" dirty="0" smtClean="0">
                <a:latin typeface="Calibri" pitchFamily="34" charset="0"/>
                <a:cs typeface="Times New Roman" pitchFamily="18" charset="0"/>
              </a:rPr>
              <a:t>Attach the bottle to the string</a:t>
            </a:r>
          </a:p>
          <a:p>
            <a:pPr>
              <a:lnSpc>
                <a:spcPct val="150000"/>
              </a:lnSpc>
            </a:pPr>
            <a:r>
              <a:rPr lang="en-US" sz="2400" dirty="0" smtClean="0">
                <a:latin typeface="Calibri" pitchFamily="34" charset="0"/>
                <a:cs typeface="Times New Roman" pitchFamily="18" charset="0"/>
              </a:rPr>
              <a:t>Take a 20m length of clean string rolled around a stick and tie it to the bottle string.</a:t>
            </a:r>
          </a:p>
          <a:p>
            <a:pPr>
              <a:lnSpc>
                <a:spcPct val="150000"/>
              </a:lnSpc>
            </a:pPr>
            <a:r>
              <a:rPr lang="en-US" sz="2400" dirty="0" smtClean="0">
                <a:latin typeface="Calibri" pitchFamily="34" charset="0"/>
                <a:cs typeface="Times New Roman" pitchFamily="18" charset="0"/>
              </a:rPr>
              <a:t>Open the bottle as described in section1A.</a:t>
            </a:r>
          </a:p>
        </p:txBody>
      </p:sp>
      <p:sp>
        <p:nvSpPr>
          <p:cNvPr id="7" name="Date Placeholder 6"/>
          <p:cNvSpPr>
            <a:spLocks noGrp="1"/>
          </p:cNvSpPr>
          <p:nvPr>
            <p:ph type="dt" sz="half" idx="10"/>
          </p:nvPr>
        </p:nvSpPr>
        <p:spPr/>
        <p:txBody>
          <a:bodyPr/>
          <a:lstStyle/>
          <a:p>
            <a:fld id="{0CD1CC01-54AF-46F1-9716-57D50465F9E1}" type="datetime1">
              <a:rPr lang="en-US" smtClean="0"/>
              <a:pPr/>
              <a:t>3/23/2020</a:t>
            </a:fld>
            <a:endParaRPr lang="am-E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102</a:t>
            </a:fld>
            <a:endParaRPr lang="am-ET"/>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3124200"/>
            <a:ext cx="8001000" cy="3200400"/>
          </a:xfrm>
          <a:prstGeom prst="rect">
            <a:avLst/>
          </a:prstGeom>
          <a:noFill/>
          <a:ln w="9525">
            <a:noFill/>
            <a:miter lim="800000"/>
            <a:headEnd/>
            <a:tailEnd/>
          </a:ln>
        </p:spPr>
      </p:pic>
      <p:sp>
        <p:nvSpPr>
          <p:cNvPr id="8" name="Rectangle 7"/>
          <p:cNvSpPr/>
          <p:nvPr/>
        </p:nvSpPr>
        <p:spPr>
          <a:xfrm>
            <a:off x="533400" y="228600"/>
            <a:ext cx="7391400" cy="3323987"/>
          </a:xfrm>
          <a:prstGeom prst="rect">
            <a:avLst/>
          </a:prstGeom>
        </p:spPr>
        <p:txBody>
          <a:bodyPr wrap="square">
            <a:spAutoFit/>
          </a:bodyPr>
          <a:lstStyle/>
          <a:p>
            <a:pPr>
              <a:lnSpc>
                <a:spcPct val="150000"/>
              </a:lnSpc>
            </a:pPr>
            <a:r>
              <a:rPr lang="en-US" sz="2800" dirty="0" smtClean="0">
                <a:latin typeface="Calibri" pitchFamily="34" charset="0"/>
              </a:rPr>
              <a:t>C. </a:t>
            </a:r>
            <a:r>
              <a:rPr lang="en-US" sz="2800" b="1" dirty="0" smtClean="0">
                <a:latin typeface="Calibri" pitchFamily="34" charset="0"/>
              </a:rPr>
              <a:t>Lower the bottle</a:t>
            </a:r>
            <a:r>
              <a:rPr lang="en-US" sz="2800" dirty="0" smtClean="0"/>
              <a:t/>
            </a:r>
            <a:br>
              <a:rPr lang="en-US" sz="2800" dirty="0" smtClean="0"/>
            </a:br>
            <a:r>
              <a:rPr lang="en-US" sz="2800" dirty="0" smtClean="0">
                <a:latin typeface="Calibri" pitchFamily="34" charset="0"/>
                <a:cs typeface="Times New Roman" pitchFamily="18" charset="0"/>
              </a:rPr>
              <a:t>Lower the bottle, weighed down by the weight, into the well, unwinding the string slowly. </a:t>
            </a:r>
          </a:p>
          <a:p>
            <a:pPr>
              <a:lnSpc>
                <a:spcPct val="150000"/>
              </a:lnSpc>
            </a:pPr>
            <a:r>
              <a:rPr lang="en-US" sz="2800" dirty="0" smtClean="0">
                <a:latin typeface="Calibri" pitchFamily="34" charset="0"/>
                <a:cs typeface="Times New Roman" pitchFamily="18" charset="0"/>
              </a:rPr>
              <a:t>Do not allow the bottle to touch the sides of the well.</a:t>
            </a:r>
          </a:p>
        </p:txBody>
      </p:sp>
      <p:sp>
        <p:nvSpPr>
          <p:cNvPr id="9" name="Date Placeholder 8"/>
          <p:cNvSpPr>
            <a:spLocks noGrp="1"/>
          </p:cNvSpPr>
          <p:nvPr>
            <p:ph type="dt" sz="half" idx="10"/>
          </p:nvPr>
        </p:nvSpPr>
        <p:spPr/>
        <p:txBody>
          <a:bodyPr/>
          <a:lstStyle/>
          <a:p>
            <a:fld id="{F51C54E1-9A06-456F-99C2-9B9568FEC3CD}" type="datetime1">
              <a:rPr lang="en-US" smtClean="0"/>
              <a:pPr/>
              <a:t>3/23/2020</a:t>
            </a:fld>
            <a:endParaRPr lang="am-E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103</a:t>
            </a:fld>
            <a:endParaRPr lang="am-ET"/>
          </a:p>
        </p:txBody>
      </p:sp>
      <p:pic>
        <p:nvPicPr>
          <p:cNvPr id="14338" name="Picture 2"/>
          <p:cNvPicPr>
            <a:picLocks noGrp="1" noChangeAspect="1" noChangeArrowheads="1"/>
          </p:cNvPicPr>
          <p:nvPr>
            <p:ph idx="1"/>
          </p:nvPr>
        </p:nvPicPr>
        <p:blipFill>
          <a:blip r:embed="rId2" cstate="print"/>
          <a:srcRect/>
          <a:stretch>
            <a:fillRect/>
          </a:stretch>
        </p:blipFill>
        <p:spPr bwMode="auto">
          <a:xfrm>
            <a:off x="762000" y="2895600"/>
            <a:ext cx="6248400" cy="3352800"/>
          </a:xfrm>
          <a:prstGeom prst="rect">
            <a:avLst/>
          </a:prstGeom>
          <a:noFill/>
          <a:ln w="9525">
            <a:noFill/>
            <a:miter lim="800000"/>
            <a:headEnd/>
            <a:tailEnd/>
          </a:ln>
        </p:spPr>
      </p:pic>
      <p:sp>
        <p:nvSpPr>
          <p:cNvPr id="8" name="Rectangle 7"/>
          <p:cNvSpPr/>
          <p:nvPr/>
        </p:nvSpPr>
        <p:spPr>
          <a:xfrm>
            <a:off x="304800" y="304800"/>
            <a:ext cx="7696200" cy="2123658"/>
          </a:xfrm>
          <a:prstGeom prst="rect">
            <a:avLst/>
          </a:prstGeom>
        </p:spPr>
        <p:txBody>
          <a:bodyPr wrap="square">
            <a:spAutoFit/>
          </a:bodyPr>
          <a:lstStyle/>
          <a:p>
            <a:r>
              <a:rPr lang="en-US" sz="2400" b="1" dirty="0" smtClean="0">
                <a:latin typeface="Calibri" pitchFamily="34" charset="0"/>
              </a:rPr>
              <a:t>D. Fill the bottle </a:t>
            </a:r>
          </a:p>
          <a:p>
            <a:pPr>
              <a:lnSpc>
                <a:spcPct val="150000"/>
              </a:lnSpc>
            </a:pPr>
            <a:r>
              <a:rPr lang="en-US" sz="2400" dirty="0" smtClean="0">
                <a:latin typeface="Calibri" pitchFamily="34" charset="0"/>
                <a:cs typeface="Times New Roman" pitchFamily="18" charset="0"/>
              </a:rPr>
              <a:t>Immerse the bottle completely in the water and lower</a:t>
            </a:r>
          </a:p>
          <a:p>
            <a:pPr>
              <a:lnSpc>
                <a:spcPct val="150000"/>
              </a:lnSpc>
            </a:pPr>
            <a:r>
              <a:rPr lang="en-US" sz="2400" dirty="0" smtClean="0">
                <a:latin typeface="Calibri" pitchFamily="34" charset="0"/>
                <a:cs typeface="Times New Roman" pitchFamily="18" charset="0"/>
              </a:rPr>
              <a:t>It well be low the surface without hitting the bottom or disturbing any sediment.</a:t>
            </a:r>
            <a:endParaRPr lang="am-ET" sz="2400" dirty="0">
              <a:cs typeface="Times New Roman" pitchFamily="18" charset="0"/>
            </a:endParaRPr>
          </a:p>
        </p:txBody>
      </p:sp>
      <p:sp>
        <p:nvSpPr>
          <p:cNvPr id="9" name="Date Placeholder 8"/>
          <p:cNvSpPr>
            <a:spLocks noGrp="1"/>
          </p:cNvSpPr>
          <p:nvPr>
            <p:ph type="dt" sz="half" idx="10"/>
          </p:nvPr>
        </p:nvSpPr>
        <p:spPr/>
        <p:txBody>
          <a:bodyPr/>
          <a:lstStyle/>
          <a:p>
            <a:fld id="{87D81E07-31E5-4C35-B467-2C9FA4D0B5E3}" type="datetime1">
              <a:rPr lang="en-US" smtClean="0"/>
              <a:pPr/>
              <a:t>3/23/2020</a:t>
            </a:fld>
            <a:endParaRPr lang="am-ET"/>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104</a:t>
            </a:fld>
            <a:endParaRPr lang="am-ET"/>
          </a:p>
        </p:txBody>
      </p:sp>
      <p:pic>
        <p:nvPicPr>
          <p:cNvPr id="15362" name="Picture 2"/>
          <p:cNvPicPr>
            <a:picLocks noGrp="1" noChangeAspect="1" noChangeArrowheads="1"/>
          </p:cNvPicPr>
          <p:nvPr>
            <p:ph idx="1"/>
          </p:nvPr>
        </p:nvPicPr>
        <p:blipFill>
          <a:blip r:embed="rId2" cstate="print"/>
          <a:srcRect/>
          <a:stretch>
            <a:fillRect/>
          </a:stretch>
        </p:blipFill>
        <p:spPr bwMode="auto">
          <a:xfrm>
            <a:off x="2286000" y="4648200"/>
            <a:ext cx="3886200" cy="1647825"/>
          </a:xfrm>
          <a:prstGeom prst="rect">
            <a:avLst/>
          </a:prstGeom>
          <a:noFill/>
          <a:ln w="9525">
            <a:noFill/>
            <a:miter lim="800000"/>
            <a:headEnd/>
            <a:tailEnd/>
          </a:ln>
        </p:spPr>
      </p:pic>
      <p:sp>
        <p:nvSpPr>
          <p:cNvPr id="8" name="Rectangle 7"/>
          <p:cNvSpPr/>
          <p:nvPr/>
        </p:nvSpPr>
        <p:spPr>
          <a:xfrm>
            <a:off x="304800" y="457200"/>
            <a:ext cx="8382000" cy="3508653"/>
          </a:xfrm>
          <a:prstGeom prst="rect">
            <a:avLst/>
          </a:prstGeom>
        </p:spPr>
        <p:txBody>
          <a:bodyPr wrap="square">
            <a:spAutoFit/>
          </a:bodyPr>
          <a:lstStyle/>
          <a:p>
            <a:pPr>
              <a:lnSpc>
                <a:spcPct val="150000"/>
              </a:lnSpc>
            </a:pPr>
            <a:r>
              <a:rPr lang="en-US" sz="2400" b="1" dirty="0" smtClean="0">
                <a:latin typeface="Calibri" pitchFamily="34" charset="0"/>
              </a:rPr>
              <a:t>E. Raise the bottle</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cs typeface="Times New Roman" pitchFamily="18" charset="0"/>
              </a:rPr>
              <a:t>Once the bottle is judged to be filled, rewind the string on the stick to bring up the bottle. </a:t>
            </a:r>
          </a:p>
          <a:p>
            <a:pPr>
              <a:lnSpc>
                <a:spcPct val="150000"/>
              </a:lnSpc>
            </a:pPr>
            <a:r>
              <a:rPr lang="en-US" sz="2400" dirty="0" smtClean="0">
                <a:latin typeface="Calibri" pitchFamily="34" charset="0"/>
                <a:cs typeface="Times New Roman" pitchFamily="18" charset="0"/>
              </a:rPr>
              <a:t>If the bottle is completely full, discard some water to provide an air space.  </a:t>
            </a:r>
          </a:p>
          <a:p>
            <a:pPr>
              <a:lnSpc>
                <a:spcPct val="150000"/>
              </a:lnSpc>
            </a:pPr>
            <a:r>
              <a:rPr lang="en-US" sz="2400" dirty="0" smtClean="0">
                <a:latin typeface="Calibri" pitchFamily="34" charset="0"/>
                <a:cs typeface="Times New Roman" pitchFamily="18" charset="0"/>
              </a:rPr>
              <a:t>Stopper or cap the bottle as described previously</a:t>
            </a:r>
            <a:r>
              <a:rPr lang="en-US" sz="2800" dirty="0" smtClean="0">
                <a:latin typeface="Calibri" pitchFamily="34" charset="0"/>
                <a:cs typeface="Times New Roman" pitchFamily="18" charset="0"/>
              </a:rPr>
              <a:t>.</a:t>
            </a:r>
          </a:p>
        </p:txBody>
      </p:sp>
      <p:sp>
        <p:nvSpPr>
          <p:cNvPr id="9" name="Date Placeholder 8"/>
          <p:cNvSpPr>
            <a:spLocks noGrp="1"/>
          </p:cNvSpPr>
          <p:nvPr>
            <p:ph type="dt" sz="half" idx="10"/>
          </p:nvPr>
        </p:nvSpPr>
        <p:spPr/>
        <p:txBody>
          <a:bodyPr/>
          <a:lstStyle/>
          <a:p>
            <a:fld id="{7B9D2B14-510A-487B-A72D-CFD1872B1CC5}" type="datetime1">
              <a:rPr lang="en-US" smtClean="0"/>
              <a:pPr/>
              <a:t>3/23/2020</a:t>
            </a:fld>
            <a:endParaRPr lang="am-E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400" dirty="0" smtClean="0">
                <a:latin typeface="Calibri" pitchFamily="34" charset="0"/>
              </a:rPr>
              <a:t>Sampling procedure for surface water</a:t>
            </a:r>
            <a:endParaRPr lang="am-ET" sz="2400" dirty="0"/>
          </a:p>
        </p:txBody>
      </p:sp>
      <p:sp>
        <p:nvSpPr>
          <p:cNvPr id="3" name="Content Placeholder 2"/>
          <p:cNvSpPr>
            <a:spLocks noGrp="1"/>
          </p:cNvSpPr>
          <p:nvPr>
            <p:ph idx="1"/>
          </p:nvPr>
        </p:nvSpPr>
        <p:spPr>
          <a:xfrm>
            <a:off x="152400" y="990600"/>
            <a:ext cx="8534400" cy="5135563"/>
          </a:xfrm>
        </p:spPr>
        <p:txBody>
          <a:bodyPr>
            <a:normAutofit/>
          </a:bodyPr>
          <a:lstStyle/>
          <a:p>
            <a:pPr>
              <a:lnSpc>
                <a:spcPct val="150000"/>
              </a:lnSpc>
              <a:buNone/>
            </a:pPr>
            <a:r>
              <a:rPr lang="en-US" sz="2400" dirty="0" smtClean="0">
                <a:solidFill>
                  <a:srgbClr val="0D11B3"/>
                </a:solidFill>
                <a:latin typeface="Calibri" pitchFamily="34" charset="0"/>
                <a:cs typeface="Times New Roman" pitchFamily="18" charset="0"/>
              </a:rPr>
              <a:t>Surface water and wastewater sampling</a:t>
            </a:r>
            <a:endParaRPr lang="am-ET" sz="2400" dirty="0" smtClean="0">
              <a:solidFill>
                <a:srgbClr val="0D11B3"/>
              </a:solidFill>
              <a:cs typeface="Times New Roman" pitchFamily="18" charset="0"/>
            </a:endParaRPr>
          </a:p>
          <a:p>
            <a:pPr>
              <a:lnSpc>
                <a:spcPct val="150000"/>
              </a:lnSpc>
              <a:buNone/>
            </a:pPr>
            <a:r>
              <a:rPr lang="en-US" sz="2400" dirty="0" smtClean="0">
                <a:latin typeface="Calibri" pitchFamily="34" charset="0"/>
                <a:cs typeface="Times New Roman" pitchFamily="18" charset="0"/>
              </a:rPr>
              <a:t>   </a:t>
            </a:r>
            <a:r>
              <a:rPr lang="en-US" sz="2400" b="1" dirty="0" smtClean="0">
                <a:solidFill>
                  <a:srgbClr val="0000FF"/>
                </a:solidFill>
                <a:latin typeface="Calibri" pitchFamily="34" charset="0"/>
                <a:cs typeface="Times New Roman" pitchFamily="18" charset="0"/>
              </a:rPr>
              <a:t>Fresh surface waters</a:t>
            </a:r>
          </a:p>
          <a:p>
            <a:pPr>
              <a:lnSpc>
                <a:spcPct val="150000"/>
              </a:lnSpc>
            </a:pPr>
            <a:r>
              <a:rPr lang="en-US" sz="2400" dirty="0" smtClean="0">
                <a:latin typeface="Calibri" pitchFamily="34" charset="0"/>
                <a:cs typeface="Times New Roman" pitchFamily="18" charset="0"/>
              </a:rPr>
              <a:t>Flowing  waters, static waters and estuaries.</a:t>
            </a:r>
          </a:p>
          <a:p>
            <a:pPr>
              <a:lnSpc>
                <a:spcPct val="150000"/>
              </a:lnSpc>
              <a:buNone/>
            </a:pPr>
            <a:r>
              <a:rPr lang="en-US" sz="2400" b="1" dirty="0" smtClean="0">
                <a:solidFill>
                  <a:srgbClr val="0000FF"/>
                </a:solidFill>
                <a:latin typeface="Calibri" pitchFamily="34" charset="0"/>
                <a:cs typeface="Times New Roman" pitchFamily="18" charset="0"/>
              </a:rPr>
              <a:t>Wastewaters</a:t>
            </a:r>
          </a:p>
          <a:p>
            <a:pPr>
              <a:lnSpc>
                <a:spcPct val="150000"/>
              </a:lnSpc>
            </a:pPr>
            <a:r>
              <a:rPr lang="en-US" sz="2400" dirty="0" smtClean="0">
                <a:latin typeface="Calibri" pitchFamily="34" charset="0"/>
                <a:cs typeface="Times New Roman" pitchFamily="18" charset="0"/>
              </a:rPr>
              <a:t>Mine drainage, landfill leachate, industrial effluents etc.</a:t>
            </a:r>
          </a:p>
          <a:p>
            <a:pPr>
              <a:lnSpc>
                <a:spcPct val="150000"/>
              </a:lnSpc>
            </a:pPr>
            <a:r>
              <a:rPr lang="en-US" sz="2400" dirty="0" smtClean="0">
                <a:latin typeface="Calibri" pitchFamily="34" charset="0"/>
                <a:cs typeface="Times New Roman" pitchFamily="18" charset="0"/>
              </a:rPr>
              <a:t>Differ in their characteristics and samples collection is specific for each streams and rivers.</a:t>
            </a:r>
          </a:p>
          <a:p>
            <a:pPr>
              <a:lnSpc>
                <a:spcPct val="150000"/>
              </a:lnSpc>
            </a:pPr>
            <a:r>
              <a:rPr lang="en-US" sz="2400" dirty="0" smtClean="0">
                <a:latin typeface="Calibri" pitchFamily="34" charset="0"/>
                <a:cs typeface="Times New Roman" pitchFamily="18" charset="0"/>
              </a:rPr>
              <a:t>Size and amount of turbulence impact representativeness of samples.</a:t>
            </a:r>
          </a:p>
          <a:p>
            <a:pPr>
              <a:lnSpc>
                <a:spcPct val="150000"/>
              </a:lnSpc>
            </a:pP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105</a:t>
            </a:fld>
            <a:endParaRPr lang="am-ET"/>
          </a:p>
        </p:txBody>
      </p:sp>
      <p:sp>
        <p:nvSpPr>
          <p:cNvPr id="7" name="Date Placeholder 6"/>
          <p:cNvSpPr>
            <a:spLocks noGrp="1"/>
          </p:cNvSpPr>
          <p:nvPr>
            <p:ph type="dt" sz="half" idx="10"/>
          </p:nvPr>
        </p:nvSpPr>
        <p:spPr/>
        <p:txBody>
          <a:bodyPr/>
          <a:lstStyle/>
          <a:p>
            <a:fld id="{DE445591-7928-4E97-9525-7A78384162C5}" type="datetime1">
              <a:rPr lang="en-US" smtClean="0"/>
              <a:pPr/>
              <a:t>3/23/2020</a:t>
            </a:fld>
            <a:endParaRPr lang="am-E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nSpc>
                <a:spcPct val="150000"/>
              </a:lnSpc>
            </a:pPr>
            <a:r>
              <a:rPr lang="en-US" sz="2400" dirty="0" smtClean="0">
                <a:latin typeface="Calibri" pitchFamily="34" charset="0"/>
                <a:cs typeface="Times New Roman" pitchFamily="18" charset="0"/>
              </a:rPr>
              <a:t>Surface water and wastewater sampling</a:t>
            </a:r>
            <a:endParaRPr lang="am-ET" sz="2400" dirty="0" smtClean="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buNone/>
            </a:pPr>
            <a:r>
              <a:rPr lang="en-US" sz="2400" dirty="0" smtClean="0">
                <a:latin typeface="Calibri" pitchFamily="34" charset="0"/>
                <a:cs typeface="Times New Roman" pitchFamily="18" charset="0"/>
              </a:rPr>
              <a:t>When water has to be submitted to </a:t>
            </a:r>
            <a:r>
              <a:rPr lang="en-US" sz="2400" b="1" dirty="0" smtClean="0">
                <a:solidFill>
                  <a:srgbClr val="0D11B3"/>
                </a:solidFill>
                <a:latin typeface="Calibri" pitchFamily="34" charset="0"/>
                <a:cs typeface="Times New Roman" pitchFamily="18" charset="0"/>
              </a:rPr>
              <a:t>bacteriological analysis</a:t>
            </a:r>
            <a:r>
              <a:rPr lang="en-US" sz="2400" dirty="0" smtClean="0">
                <a:latin typeface="Calibri" pitchFamily="34" charset="0"/>
                <a:cs typeface="Times New Roman" pitchFamily="18" charset="0"/>
              </a:rPr>
              <a:t>, special precautions must be taken to prevent the slightest risk of contamination.</a:t>
            </a:r>
          </a:p>
          <a:p>
            <a:pPr>
              <a:lnSpc>
                <a:spcPct val="150000"/>
              </a:lnSpc>
              <a:buNone/>
            </a:pPr>
            <a:r>
              <a:rPr lang="en-US" sz="2400" dirty="0" smtClean="0">
                <a:latin typeface="Calibri" pitchFamily="34" charset="0"/>
                <a:cs typeface="Times New Roman" pitchFamily="18" charset="0"/>
              </a:rPr>
              <a:t>Special apparatus that permits mechanical removal of bottles topper below water surfaces is required to collect samples from depth of a lake or reservoir.</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106</a:t>
            </a:fld>
            <a:endParaRPr lang="am-ET"/>
          </a:p>
        </p:txBody>
      </p:sp>
      <p:sp>
        <p:nvSpPr>
          <p:cNvPr id="7" name="Date Placeholder 6"/>
          <p:cNvSpPr>
            <a:spLocks noGrp="1"/>
          </p:cNvSpPr>
          <p:nvPr>
            <p:ph type="dt" sz="half" idx="10"/>
          </p:nvPr>
        </p:nvSpPr>
        <p:spPr/>
        <p:txBody>
          <a:bodyPr/>
          <a:lstStyle/>
          <a:p>
            <a:fld id="{0B9AF489-6847-4B91-BBBF-E7735A110269}" type="datetime1">
              <a:rPr lang="en-US" smtClean="0"/>
              <a:pPr/>
              <a:t>3/23/2020</a:t>
            </a:fld>
            <a:endParaRPr lang="am-ET"/>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Times New Roman" pitchFamily="18" charset="0"/>
                <a:cs typeface="Times New Roman" pitchFamily="18" charset="0"/>
              </a:rPr>
              <a:t>Sampling surface water </a:t>
            </a:r>
            <a:endParaRPr lang="am-ET" sz="2400" dirty="0">
              <a:cs typeface="Times New Roman" pitchFamily="18" charset="0"/>
            </a:endParaRPr>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a:lnSpc>
                <a:spcPct val="150000"/>
              </a:lnSpc>
              <a:buNone/>
            </a:pPr>
            <a:r>
              <a:rPr lang="en-US" sz="2400" dirty="0" smtClean="0">
                <a:latin typeface="Calibri" pitchFamily="34" charset="0"/>
                <a:cs typeface="Times New Roman" pitchFamily="18" charset="0"/>
              </a:rPr>
              <a:t>Two different types of samples can be taken from rivers, lakes and similar surface waters. Such as:</a:t>
            </a:r>
          </a:p>
          <a:p>
            <a:pPr>
              <a:lnSpc>
                <a:spcPct val="150000"/>
              </a:lnSpc>
              <a:buNone/>
            </a:pPr>
            <a:r>
              <a:rPr lang="en-US" sz="2400" dirty="0" smtClean="0">
                <a:latin typeface="Calibri" pitchFamily="34" charset="0"/>
                <a:cs typeface="Times New Roman" pitchFamily="18" charset="0"/>
              </a:rPr>
              <a:t>1. </a:t>
            </a:r>
            <a:r>
              <a:rPr lang="en-US" sz="2400" b="1" dirty="0" smtClean="0">
                <a:solidFill>
                  <a:srgbClr val="FF0000"/>
                </a:solidFill>
                <a:latin typeface="Calibri" pitchFamily="34" charset="0"/>
                <a:cs typeface="Times New Roman" pitchFamily="18" charset="0"/>
              </a:rPr>
              <a:t>Grab samples.</a:t>
            </a:r>
          </a:p>
          <a:p>
            <a:pPr>
              <a:lnSpc>
                <a:spcPct val="150000"/>
              </a:lnSpc>
              <a:buNone/>
            </a:pPr>
            <a:r>
              <a:rPr lang="en-US" sz="2400" b="1" dirty="0" smtClean="0">
                <a:solidFill>
                  <a:srgbClr val="FF0000"/>
                </a:solidFill>
                <a:latin typeface="Calibri" pitchFamily="34" charset="0"/>
                <a:cs typeface="Times New Roman" pitchFamily="18" charset="0"/>
              </a:rPr>
              <a:t>2. Composite samples</a:t>
            </a:r>
            <a:r>
              <a:rPr lang="en-US" sz="2400" dirty="0" smtClean="0">
                <a:latin typeface="Calibri" pitchFamily="34" charset="0"/>
                <a:cs typeface="Times New Roman" pitchFamily="18" charset="0"/>
              </a:rPr>
              <a:t>.</a:t>
            </a:r>
          </a:p>
          <a:p>
            <a:pPr>
              <a:lnSpc>
                <a:spcPct val="170000"/>
              </a:lnSpc>
              <a:buNone/>
            </a:pPr>
            <a:r>
              <a:rPr lang="en-US" sz="2400" dirty="0" smtClean="0">
                <a:latin typeface="Calibri" pitchFamily="34" charset="0"/>
                <a:cs typeface="Times New Roman" pitchFamily="18" charset="0"/>
              </a:rPr>
              <a:t>Small  streams(&lt;20ft wide) possible to select a location where a grab</a:t>
            </a:r>
          </a:p>
          <a:p>
            <a:pPr>
              <a:lnSpc>
                <a:spcPct val="170000"/>
              </a:lnSpc>
              <a:buNone/>
            </a:pPr>
            <a:r>
              <a:rPr lang="en-US" sz="2400" dirty="0" smtClean="0">
                <a:latin typeface="Calibri" pitchFamily="34" charset="0"/>
                <a:cs typeface="Times New Roman" pitchFamily="18" charset="0"/>
              </a:rPr>
              <a:t>Sample represents the entire cross-section.</a:t>
            </a:r>
          </a:p>
          <a:p>
            <a:pPr>
              <a:lnSpc>
                <a:spcPct val="170000"/>
              </a:lnSpc>
              <a:buNone/>
            </a:pPr>
            <a:r>
              <a:rPr lang="en-US" sz="2400" dirty="0" smtClean="0">
                <a:latin typeface="Calibri" pitchFamily="34" charset="0"/>
                <a:cs typeface="Times New Roman" pitchFamily="18" charset="0"/>
              </a:rPr>
              <a:t>Larger streams and rivers require multiple samples across the channel width(Also at least one vertical composite(surface, middle, bottom))</a:t>
            </a:r>
          </a:p>
          <a:p>
            <a:pPr>
              <a:lnSpc>
                <a:spcPct val="170000"/>
              </a:lnSpc>
              <a:buNone/>
            </a:pPr>
            <a:r>
              <a:rPr lang="en-US" sz="2400" dirty="0" smtClean="0">
                <a:latin typeface="Calibri" pitchFamily="34" charset="0"/>
                <a:cs typeface="Times New Roman" pitchFamily="18" charset="0"/>
              </a:rPr>
              <a:t>Pond sand impoundments use a single </a:t>
            </a:r>
            <a:r>
              <a:rPr lang="en-US" sz="2400" b="1" dirty="0" smtClean="0">
                <a:solidFill>
                  <a:srgbClr val="FF0000"/>
                </a:solidFill>
                <a:latin typeface="Calibri" pitchFamily="34" charset="0"/>
                <a:cs typeface="Times New Roman" pitchFamily="18" charset="0"/>
              </a:rPr>
              <a:t>vertical comp</a:t>
            </a:r>
            <a:r>
              <a:rPr lang="en-US" sz="2400" dirty="0" smtClean="0">
                <a:latin typeface="Calibri" pitchFamily="34" charset="0"/>
                <a:cs typeface="Times New Roman" pitchFamily="18" charset="0"/>
              </a:rPr>
              <a:t>osite at deepes</a:t>
            </a:r>
            <a:r>
              <a:rPr lang="en-US" sz="2400" b="1" dirty="0" smtClean="0">
                <a:latin typeface="Calibri" pitchFamily="34" charset="0"/>
              </a:rPr>
              <a:t>t point.</a:t>
            </a:r>
          </a:p>
          <a:p>
            <a:pPr>
              <a:lnSpc>
                <a:spcPct val="150000"/>
              </a:lnSpc>
              <a:buNone/>
            </a:pPr>
            <a:endParaRPr lang="en-US" sz="2400" dirty="0" smtClean="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107</a:t>
            </a:fld>
            <a:endParaRPr lang="am-ET"/>
          </a:p>
        </p:txBody>
      </p:sp>
      <p:sp>
        <p:nvSpPr>
          <p:cNvPr id="7" name="Date Placeholder 6"/>
          <p:cNvSpPr>
            <a:spLocks noGrp="1"/>
          </p:cNvSpPr>
          <p:nvPr>
            <p:ph type="dt" sz="half" idx="10"/>
          </p:nvPr>
        </p:nvSpPr>
        <p:spPr/>
        <p:txBody>
          <a:bodyPr/>
          <a:lstStyle/>
          <a:p>
            <a:fld id="{C5022060-F04D-42D2-8C0F-57D3564250E1}" type="datetime1">
              <a:rPr lang="en-US" smtClean="0"/>
              <a:pPr/>
              <a:t>3/23/2020</a:t>
            </a:fld>
            <a:endParaRPr lang="am-ET"/>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108</a:t>
            </a:fld>
            <a:endParaRPr lang="am-ET"/>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0"/>
            <a:ext cx="4419600" cy="3352799"/>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EABEB2FF-002C-4CD7-87BA-AB308C53FB01}" type="datetime1">
              <a:rPr lang="en-US" smtClean="0"/>
              <a:pPr/>
              <a:t>3/23/2020</a:t>
            </a:fld>
            <a:endParaRPr lang="am-ET"/>
          </a:p>
        </p:txBody>
      </p:sp>
      <p:pic>
        <p:nvPicPr>
          <p:cNvPr id="8" name="Picture 2"/>
          <p:cNvPicPr>
            <a:picLocks noChangeAspect="1" noChangeArrowheads="1"/>
          </p:cNvPicPr>
          <p:nvPr/>
        </p:nvPicPr>
        <p:blipFill>
          <a:blip r:embed="rId3" cstate="print"/>
          <a:srcRect/>
          <a:stretch>
            <a:fillRect/>
          </a:stretch>
        </p:blipFill>
        <p:spPr bwMode="auto">
          <a:xfrm>
            <a:off x="4343400" y="0"/>
            <a:ext cx="4800600" cy="34290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0" y="3352800"/>
            <a:ext cx="914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normAutofit/>
          </a:bodyPr>
          <a:lstStyle/>
          <a:p>
            <a:r>
              <a:rPr lang="en-US" sz="2400" dirty="0" smtClean="0">
                <a:latin typeface="Calibri" pitchFamily="34" charset="0"/>
                <a:cs typeface="Times New Roman" pitchFamily="18" charset="0"/>
              </a:rPr>
              <a:t>Information to be supplied with water samples.</a:t>
            </a:r>
            <a:endParaRPr lang="am-ET" sz="2400" dirty="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400" dirty="0" smtClean="0">
                <a:latin typeface="Calibri" pitchFamily="34" charset="0"/>
                <a:cs typeface="Times New Roman" pitchFamily="18" charset="0"/>
              </a:rPr>
              <a:t>Bottles should be transported or dispatched in a strong box, to prevent breakage.</a:t>
            </a:r>
          </a:p>
          <a:p>
            <a:pPr>
              <a:lnSpc>
                <a:spcPct val="150000"/>
              </a:lnSpc>
            </a:pPr>
            <a:r>
              <a:rPr lang="en-US" sz="2400" dirty="0" smtClean="0">
                <a:latin typeface="Calibri" pitchFamily="34" charset="0"/>
                <a:cs typeface="Times New Roman" pitchFamily="18" charset="0"/>
              </a:rPr>
              <a:t>There should be sufficient space in the box to include bags of freezing mixture to keep the samples cool.</a:t>
            </a:r>
          </a:p>
          <a:p>
            <a:pPr>
              <a:lnSpc>
                <a:spcPct val="150000"/>
              </a:lnSpc>
            </a:pPr>
            <a:r>
              <a:rPr lang="en-US" sz="2400" dirty="0" smtClean="0">
                <a:latin typeface="Calibri" pitchFamily="34" charset="0"/>
                <a:cs typeface="Times New Roman" pitchFamily="18" charset="0"/>
              </a:rPr>
              <a:t>Boxes holding, 6 or 12 bottles are ideal.</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109</a:t>
            </a:fld>
            <a:endParaRPr lang="am-ET"/>
          </a:p>
        </p:txBody>
      </p:sp>
      <p:sp>
        <p:nvSpPr>
          <p:cNvPr id="7" name="Date Placeholder 6"/>
          <p:cNvSpPr>
            <a:spLocks noGrp="1"/>
          </p:cNvSpPr>
          <p:nvPr>
            <p:ph type="dt" sz="half" idx="10"/>
          </p:nvPr>
        </p:nvSpPr>
        <p:spPr/>
        <p:txBody>
          <a:bodyPr/>
          <a:lstStyle/>
          <a:p>
            <a:fld id="{16DA699E-0B4B-47EC-9EF1-8A579D685503}" type="datetime1">
              <a:rPr lang="en-US" smtClean="0"/>
              <a:pPr/>
              <a:t>3/23/2020</a:t>
            </a:fld>
            <a:endParaRPr lang="am-E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2400" b="1" dirty="0" smtClean="0">
                <a:latin typeface="Calibri" pitchFamily="34" charset="0"/>
              </a:rPr>
              <a:t>Lab safety rules…</a:t>
            </a:r>
            <a:endParaRPr lang="en-US" sz="2400" b="1" dirty="0">
              <a:latin typeface="Calibri" pitchFamily="34" charset="0"/>
            </a:endParaRPr>
          </a:p>
        </p:txBody>
      </p:sp>
      <p:sp>
        <p:nvSpPr>
          <p:cNvPr id="3" name="Content Placeholder 2"/>
          <p:cNvSpPr>
            <a:spLocks noGrp="1"/>
          </p:cNvSpPr>
          <p:nvPr>
            <p:ph idx="1"/>
          </p:nvPr>
        </p:nvSpPr>
        <p:spPr>
          <a:xfrm>
            <a:off x="304800" y="838200"/>
            <a:ext cx="8610600" cy="5638800"/>
          </a:xfrm>
        </p:spPr>
        <p:txBody>
          <a:bodyPr>
            <a:normAutofit/>
          </a:bodyPr>
          <a:lstStyle/>
          <a:p>
            <a:pPr lvl="0" algn="just">
              <a:lnSpc>
                <a:spcPct val="150000"/>
              </a:lnSpc>
              <a:spcBef>
                <a:spcPts val="0"/>
              </a:spcBef>
              <a:buBlip>
                <a:blip r:embed="rId2"/>
              </a:buBlip>
            </a:pPr>
            <a:r>
              <a:rPr lang="en-US" sz="2400" dirty="0" smtClean="0">
                <a:latin typeface="Calibri" pitchFamily="34" charset="0"/>
                <a:cs typeface="Times New Roman" pitchFamily="18" charset="0"/>
              </a:rPr>
              <a:t>You should be responsible for the proper disposal of used material in appropriate containers</a:t>
            </a:r>
          </a:p>
          <a:p>
            <a:pPr lvl="0">
              <a:lnSpc>
                <a:spcPct val="150000"/>
              </a:lnSpc>
              <a:spcBef>
                <a:spcPts val="0"/>
              </a:spcBef>
              <a:buBlip>
                <a:blip r:embed="rId2"/>
              </a:buBlip>
            </a:pPr>
            <a:r>
              <a:rPr lang="en-US" sz="2400" dirty="0" smtClean="0">
                <a:latin typeface="Calibri" pitchFamily="34" charset="0"/>
              </a:rPr>
              <a:t>Sterilize contaminated materials by autoclaving before discarding them.</a:t>
            </a:r>
            <a:endParaRPr lang="en-US" sz="2400" dirty="0" smtClean="0">
              <a:latin typeface="Calibri" pitchFamily="34" charset="0"/>
              <a:cs typeface="Times New Roman" pitchFamily="18" charset="0"/>
            </a:endParaRPr>
          </a:p>
          <a:p>
            <a:pPr lvl="0" algn="just">
              <a:lnSpc>
                <a:spcPct val="150000"/>
              </a:lnSpc>
              <a:spcBef>
                <a:spcPts val="0"/>
              </a:spcBef>
              <a:buBlip>
                <a:blip r:embed="rId2"/>
              </a:buBlip>
            </a:pPr>
            <a:r>
              <a:rPr lang="en-US" sz="2400" dirty="0" smtClean="0">
                <a:latin typeface="Calibri" pitchFamily="34" charset="0"/>
                <a:cs typeface="Times New Roman" pitchFamily="18" charset="0"/>
              </a:rPr>
              <a:t>Never </a:t>
            </a:r>
            <a:r>
              <a:rPr lang="en-US" sz="2400" dirty="0">
                <a:latin typeface="Calibri" pitchFamily="34" charset="0"/>
                <a:cs typeface="Times New Roman" pitchFamily="18" charset="0"/>
              </a:rPr>
              <a:t>pipette anything by </a:t>
            </a:r>
            <a:r>
              <a:rPr lang="en-US" sz="2400" dirty="0" smtClean="0">
                <a:latin typeface="Calibri" pitchFamily="34" charset="0"/>
                <a:cs typeface="Times New Roman" pitchFamily="18" charset="0"/>
              </a:rPr>
              <a:t>mouth</a:t>
            </a:r>
          </a:p>
          <a:p>
            <a:pPr algn="just">
              <a:lnSpc>
                <a:spcPct val="150000"/>
              </a:lnSpc>
              <a:spcBef>
                <a:spcPts val="0"/>
              </a:spcBef>
              <a:buBlip>
                <a:blip r:embed="rId2"/>
              </a:buBlip>
            </a:pPr>
            <a:r>
              <a:rPr lang="en-US" sz="2400" b="1" dirty="0" smtClean="0">
                <a:latin typeface="Calibri" pitchFamily="34" charset="0"/>
                <a:cs typeface="Times New Roman" pitchFamily="18" charset="0"/>
              </a:rPr>
              <a:t>Equipment Failure: </a:t>
            </a:r>
            <a:r>
              <a:rPr lang="en-US" sz="2400" dirty="0" smtClean="0">
                <a:latin typeface="Calibri" pitchFamily="34" charset="0"/>
                <a:cs typeface="Times New Roman" pitchFamily="18" charset="0"/>
              </a:rPr>
              <a:t>If a piece of equipment fails while being used, report it immediately to your lab assistant or tutor. Never try to fix the problem yourself because you could harm yourself and others.</a:t>
            </a:r>
            <a:endParaRPr lang="en-US" sz="2400" dirty="0">
              <a:latin typeface="Calibri" pitchFamily="34" charset="0"/>
              <a:cs typeface="Times New Roman" pitchFamily="18" charset="0"/>
            </a:endParaRPr>
          </a:p>
          <a:p>
            <a:pPr marL="0" indent="0" algn="just">
              <a:lnSpc>
                <a:spcPct val="150000"/>
              </a:lnSpc>
              <a:spcBef>
                <a:spcPts val="0"/>
              </a:spcBef>
              <a:buBlip>
                <a:blip r:embed="rId2"/>
              </a:buBlip>
            </a:pPr>
            <a:endParaRPr lang="en-US" sz="2400" dirty="0">
              <a:latin typeface="Calibri" pitchFamily="34" charset="0"/>
              <a:cs typeface="Times New Roman" pitchFamily="18" charset="0"/>
            </a:endParaRPr>
          </a:p>
          <a:p>
            <a:pPr marL="0" lvl="0" indent="0" algn="just">
              <a:lnSpc>
                <a:spcPct val="160000"/>
              </a:lnSpc>
              <a:spcBef>
                <a:spcPts val="0"/>
              </a:spcBef>
              <a:buNone/>
            </a:pPr>
            <a:endParaRPr lang="en-US" sz="2400" dirty="0" smtClean="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22BCF891-08C8-4FB6-A8D0-02E7B66CAC1B}" type="datetime1">
              <a:rPr lang="en-US" smtClean="0"/>
              <a:pPr/>
              <a:t>3/23/2020</a:t>
            </a:fld>
            <a:endParaRPr lang="am-ET"/>
          </a:p>
        </p:txBody>
      </p:sp>
    </p:spTree>
    <p:extLst>
      <p:ext uri="{BB962C8B-B14F-4D97-AF65-F5344CB8AC3E}">
        <p14:creationId xmlns="" xmlns:p14="http://schemas.microsoft.com/office/powerpoint/2010/main" val="34245231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400" dirty="0" smtClean="0">
                <a:latin typeface="Calibri" pitchFamily="34" charset="0"/>
                <a:cs typeface="Times New Roman" pitchFamily="18" charset="0"/>
              </a:rPr>
              <a:t>Suggested form to accompany water samples.</a:t>
            </a:r>
            <a:endParaRPr lang="am-ET" sz="2400" dirty="0">
              <a:cs typeface="Times New Roman" pitchFamily="18" charset="0"/>
            </a:endParaRPr>
          </a:p>
        </p:txBody>
      </p:sp>
      <p:sp>
        <p:nvSpPr>
          <p:cNvPr id="3" name="Content Placeholder 2"/>
          <p:cNvSpPr>
            <a:spLocks noGrp="1"/>
          </p:cNvSpPr>
          <p:nvPr>
            <p:ph idx="1"/>
          </p:nvPr>
        </p:nvSpPr>
        <p:spPr>
          <a:xfrm>
            <a:off x="457200" y="1219200"/>
            <a:ext cx="4953000" cy="4906963"/>
          </a:xfrm>
        </p:spPr>
        <p:txBody>
          <a:bodyPr>
            <a:normAutofit fontScale="92500"/>
          </a:bodyPr>
          <a:lstStyle/>
          <a:p>
            <a:pPr marL="514350" indent="-514350">
              <a:buFont typeface="+mj-lt"/>
              <a:buAutoNum type="arabicPeriod"/>
            </a:pPr>
            <a:r>
              <a:rPr lang="en-US" sz="2400" dirty="0" smtClean="0">
                <a:latin typeface="Calibri" pitchFamily="34" charset="0"/>
                <a:cs typeface="Times New Roman" pitchFamily="18" charset="0"/>
              </a:rPr>
              <a:t>Name of responsible body __________.</a:t>
            </a:r>
          </a:p>
          <a:p>
            <a:pPr marL="514350" indent="-514350">
              <a:buFont typeface="+mj-lt"/>
              <a:buAutoNum type="arabicPeriod"/>
            </a:pPr>
            <a:r>
              <a:rPr lang="en-US" sz="2400" dirty="0" smtClean="0">
                <a:latin typeface="Calibri" pitchFamily="34" charset="0"/>
                <a:cs typeface="Times New Roman" pitchFamily="18" charset="0"/>
              </a:rPr>
              <a:t>Sample site__________.</a:t>
            </a:r>
          </a:p>
          <a:p>
            <a:pPr marL="514350" indent="-514350">
              <a:buFont typeface="+mj-lt"/>
              <a:buAutoNum type="arabicPeriod"/>
            </a:pPr>
            <a:r>
              <a:rPr lang="en-US" sz="2400" dirty="0" smtClean="0">
                <a:latin typeface="Calibri" pitchFamily="34" charset="0"/>
                <a:cs typeface="Times New Roman" pitchFamily="18" charset="0"/>
              </a:rPr>
              <a:t>Place_________________.</a:t>
            </a:r>
          </a:p>
          <a:p>
            <a:pPr marL="514350" indent="-514350">
              <a:buFont typeface="+mj-lt"/>
              <a:buAutoNum type="arabicPeriod"/>
            </a:pPr>
            <a:r>
              <a:rPr lang="en-US" sz="2400" dirty="0" smtClean="0">
                <a:latin typeface="Calibri" pitchFamily="34" charset="0"/>
                <a:cs typeface="Times New Roman" pitchFamily="18" charset="0"/>
              </a:rPr>
              <a:t>Source______________.</a:t>
            </a:r>
          </a:p>
          <a:p>
            <a:pPr marL="514350" indent="-514350">
              <a:buFont typeface="+mj-lt"/>
              <a:buAutoNum type="arabicPeriod"/>
            </a:pPr>
            <a:r>
              <a:rPr lang="en-US" sz="2400" dirty="0" smtClean="0">
                <a:latin typeface="Calibri" pitchFamily="34" charset="0"/>
                <a:cs typeface="Times New Roman" pitchFamily="18" charset="0"/>
              </a:rPr>
              <a:t>Sender______________</a:t>
            </a:r>
          </a:p>
          <a:p>
            <a:pPr marL="514350" indent="-514350">
              <a:buFont typeface="+mj-lt"/>
              <a:buAutoNum type="arabicPeriod"/>
            </a:pPr>
            <a:r>
              <a:rPr lang="en-US" sz="2400" dirty="0" smtClean="0">
                <a:latin typeface="Calibri" pitchFamily="34" charset="0"/>
                <a:cs typeface="Times New Roman" pitchFamily="18" charset="0"/>
              </a:rPr>
              <a:t>Date of collection_______.</a:t>
            </a:r>
          </a:p>
          <a:p>
            <a:pPr marL="514350" indent="-514350">
              <a:buFont typeface="+mj-lt"/>
              <a:buAutoNum type="arabicPeriod"/>
            </a:pPr>
            <a:r>
              <a:rPr lang="en-US" sz="2400" dirty="0" smtClean="0">
                <a:latin typeface="Calibri" pitchFamily="34" charset="0"/>
                <a:cs typeface="Times New Roman" pitchFamily="18" charset="0"/>
              </a:rPr>
              <a:t>Time of collection________.</a:t>
            </a:r>
          </a:p>
          <a:p>
            <a:pPr marL="514350" indent="-514350">
              <a:buFont typeface="+mj-lt"/>
              <a:buAutoNum type="arabicPeriod"/>
            </a:pPr>
            <a:r>
              <a:rPr lang="en-US" sz="2400" dirty="0" smtClean="0">
                <a:latin typeface="Calibri" pitchFamily="34" charset="0"/>
                <a:cs typeface="Times New Roman" pitchFamily="18" charset="0"/>
              </a:rPr>
              <a:t>Presence of chlorine_______.</a:t>
            </a:r>
          </a:p>
          <a:p>
            <a:pPr marL="514350" indent="-514350">
              <a:buFont typeface="+mj-lt"/>
              <a:buAutoNum type="arabicPeriod"/>
            </a:pPr>
            <a:r>
              <a:rPr lang="en-US" sz="2400" dirty="0" smtClean="0">
                <a:latin typeface="Calibri" pitchFamily="34" charset="0"/>
                <a:cs typeface="Times New Roman" pitchFamily="18" charset="0"/>
              </a:rPr>
              <a:t>Residual chlorine__________.</a:t>
            </a:r>
          </a:p>
          <a:p>
            <a:pPr marL="514350" indent="-514350">
              <a:buFont typeface="+mj-lt"/>
              <a:buAutoNum type="arabicPeriod"/>
            </a:pPr>
            <a:r>
              <a:rPr lang="en-US" sz="2400" dirty="0" smtClean="0">
                <a:latin typeface="Calibri" pitchFamily="34" charset="0"/>
                <a:cs typeface="Times New Roman" pitchFamily="18" charset="0"/>
              </a:rPr>
              <a:t>Type of taste______________.</a:t>
            </a:r>
          </a:p>
          <a:p>
            <a:pPr marL="514350" indent="-514350">
              <a:buFont typeface="+mj-lt"/>
              <a:buAutoNum type="arabicPeriod"/>
            </a:pPr>
            <a:r>
              <a:rPr lang="en-US" sz="2400" dirty="0" smtClean="0">
                <a:latin typeface="Calibri" pitchFamily="34" charset="0"/>
                <a:cs typeface="Times New Roman" pitchFamily="18" charset="0"/>
              </a:rPr>
              <a:t>Name and signature of the sampler___.</a:t>
            </a:r>
          </a:p>
          <a:p>
            <a:endParaRPr lang="am-ET" sz="2400" dirty="0" smtClean="0"/>
          </a:p>
          <a:p>
            <a:pPr>
              <a:buNone/>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110</a:t>
            </a:fld>
            <a:endParaRPr lang="am-ET"/>
          </a:p>
        </p:txBody>
      </p:sp>
      <p:sp>
        <p:nvSpPr>
          <p:cNvPr id="7" name="Date Placeholder 6"/>
          <p:cNvSpPr>
            <a:spLocks noGrp="1"/>
          </p:cNvSpPr>
          <p:nvPr>
            <p:ph type="dt" sz="half" idx="10"/>
          </p:nvPr>
        </p:nvSpPr>
        <p:spPr/>
        <p:txBody>
          <a:bodyPr/>
          <a:lstStyle/>
          <a:p>
            <a:fld id="{93096D94-00C0-4786-8C92-CFDDE175693F}" type="datetime1">
              <a:rPr lang="en-US" smtClean="0"/>
              <a:pPr/>
              <a:t>3/23/2020</a:t>
            </a:fld>
            <a:endParaRPr lang="am-ET"/>
          </a:p>
        </p:txBody>
      </p:sp>
      <p:sp>
        <p:nvSpPr>
          <p:cNvPr id="8" name="Content Placeholder 2"/>
          <p:cNvSpPr txBox="1">
            <a:spLocks/>
          </p:cNvSpPr>
          <p:nvPr/>
        </p:nvSpPr>
        <p:spPr>
          <a:xfrm>
            <a:off x="5181600" y="1143000"/>
            <a:ext cx="3505200" cy="4983163"/>
          </a:xfrm>
          <a:prstGeom prst="rect">
            <a:avLst/>
          </a:prstGeom>
        </p:spPr>
        <p:txBody>
          <a:bodyPr vert="horz" lIns="91440" tIns="45720" rIns="91440" bIns="45720" rtlCol="0">
            <a:normAutofit fontScale="85000" lnSpcReduction="10000"/>
          </a:bodyPr>
          <a:lstStyle/>
          <a:p>
            <a:pPr marL="571500" marR="0" lvl="0" indent="-5715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smtClean="0">
                <a:ln>
                  <a:noFill/>
                </a:ln>
                <a:solidFill>
                  <a:srgbClr val="0D11B3"/>
                </a:solidFill>
                <a:effectLst/>
                <a:uLnTx/>
                <a:uFillTx/>
                <a:latin typeface="Calibri" pitchFamily="34" charset="0"/>
              </a:rPr>
              <a:t>Results</a:t>
            </a:r>
            <a:endParaRPr kumimoji="0" lang="en-US" sz="2800" b="0" i="0" u="none" strike="noStrike" kern="1200" cap="none" spc="0" normalizeH="0" baseline="0" noProof="0" dirty="0" smtClean="0">
              <a:ln>
                <a:noFill/>
              </a:ln>
              <a:solidFill>
                <a:srgbClr val="0D11B3"/>
              </a:solidFill>
              <a:effectLst/>
              <a:uLnTx/>
              <a:uFillTx/>
              <a:latin typeface="Calibri" pitchFamily="34" charset="0"/>
            </a:endParaRP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Total coli form______________.</a:t>
            </a: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Fecal coli form_____________.</a:t>
            </a: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Laboratory sample number____________.</a:t>
            </a: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Water bacteriological -Good_______. -bad ---</a:t>
            </a: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Action taken __________________</a:t>
            </a:r>
            <a:endParaRPr kumimoji="0" lang="am-ET"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400" b="1" dirty="0" smtClean="0">
                <a:latin typeface="Calibri" pitchFamily="34" charset="0"/>
                <a:cs typeface="Times New Roman" pitchFamily="18" charset="0"/>
              </a:rPr>
              <a:t>Soil and sediment sampling</a:t>
            </a:r>
            <a:endParaRPr lang="am-ET" sz="2400" dirty="0">
              <a:cs typeface="Times New Roman" pitchFamily="18" charset="0"/>
            </a:endParaRPr>
          </a:p>
        </p:txBody>
      </p:sp>
      <p:sp>
        <p:nvSpPr>
          <p:cNvPr id="3" name="Content Placeholder 2"/>
          <p:cNvSpPr>
            <a:spLocks noGrp="1"/>
          </p:cNvSpPr>
          <p:nvPr>
            <p:ph idx="1"/>
          </p:nvPr>
        </p:nvSpPr>
        <p:spPr>
          <a:xfrm>
            <a:off x="228600" y="990600"/>
            <a:ext cx="8458200" cy="5135563"/>
          </a:xfrm>
        </p:spPr>
        <p:txBody>
          <a:bodyPr>
            <a:normAutofit lnSpcReduction="10000"/>
          </a:bodyPr>
          <a:lstStyle/>
          <a:p>
            <a:pPr>
              <a:lnSpc>
                <a:spcPct val="150000"/>
              </a:lnSpc>
            </a:pPr>
            <a:r>
              <a:rPr lang="en-US" sz="2400" dirty="0" smtClean="0">
                <a:latin typeface="Calibri" pitchFamily="34" charset="0"/>
              </a:rPr>
              <a:t>Sediments are treated similarly with regard to post-sampling pretreatment (</a:t>
            </a:r>
            <a:r>
              <a:rPr lang="en-US" sz="2400" b="1" dirty="0" smtClean="0">
                <a:solidFill>
                  <a:srgbClr val="0D11B3"/>
                </a:solidFill>
                <a:latin typeface="Calibri" pitchFamily="34" charset="0"/>
              </a:rPr>
              <a:t>homogenizing, splitting, drying and sieving)</a:t>
            </a:r>
          </a:p>
          <a:p>
            <a:pPr>
              <a:lnSpc>
                <a:spcPct val="150000"/>
              </a:lnSpc>
            </a:pPr>
            <a:r>
              <a:rPr lang="en-US" sz="2400" dirty="0" smtClean="0">
                <a:latin typeface="Calibri" pitchFamily="34" charset="0"/>
              </a:rPr>
              <a:t>Horizontal(grab),vertical(core) sampling or composite sampling is common(except for VOCs).</a:t>
            </a:r>
          </a:p>
          <a:p>
            <a:pPr>
              <a:lnSpc>
                <a:spcPct val="150000"/>
              </a:lnSpc>
            </a:pPr>
            <a:r>
              <a:rPr lang="en-US" sz="2400" dirty="0" smtClean="0">
                <a:latin typeface="Calibri" pitchFamily="34" charset="0"/>
              </a:rPr>
              <a:t>Non soil/sediment or no sieved materials should be noted and not discarded.</a:t>
            </a:r>
          </a:p>
          <a:p>
            <a:pPr>
              <a:lnSpc>
                <a:spcPct val="150000"/>
              </a:lnSpc>
            </a:pPr>
            <a:r>
              <a:rPr lang="en-US" sz="2400" dirty="0" smtClean="0">
                <a:latin typeface="Calibri" pitchFamily="34" charset="0"/>
              </a:rPr>
              <a:t>Sediments from lakes, ponds and reservoirs should be collected at the </a:t>
            </a:r>
            <a:r>
              <a:rPr lang="en-US" sz="2400" dirty="0" smtClean="0">
                <a:solidFill>
                  <a:srgbClr val="0D11B3"/>
                </a:solidFill>
                <a:latin typeface="Calibri" pitchFamily="34" charset="0"/>
              </a:rPr>
              <a:t>deepest point</a:t>
            </a:r>
            <a:r>
              <a:rPr lang="en-US" sz="2400" dirty="0" smtClean="0">
                <a:latin typeface="Calibri" pitchFamily="34" charset="0"/>
              </a:rPr>
              <a:t>(contaminants tend to concentrate in fine grained material in depositional zones.</a:t>
            </a:r>
          </a:p>
          <a:p>
            <a:pPr>
              <a:lnSpc>
                <a:spcPct val="150000"/>
              </a:lnSpc>
            </a:pPr>
            <a:endParaRPr lang="am-ET" sz="2400" dirty="0">
              <a:latin typeface="+mj-lt"/>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111</a:t>
            </a:fld>
            <a:endParaRPr lang="am-ET"/>
          </a:p>
        </p:txBody>
      </p:sp>
      <p:sp>
        <p:nvSpPr>
          <p:cNvPr id="7" name="Date Placeholder 6"/>
          <p:cNvSpPr>
            <a:spLocks noGrp="1"/>
          </p:cNvSpPr>
          <p:nvPr>
            <p:ph type="dt" sz="half" idx="10"/>
          </p:nvPr>
        </p:nvSpPr>
        <p:spPr/>
        <p:txBody>
          <a:bodyPr/>
          <a:lstStyle/>
          <a:p>
            <a:fld id="{57909DCA-8503-445D-B1FB-CB6EE9A2FCF0}" type="datetime1">
              <a:rPr lang="en-US" smtClean="0"/>
              <a:pPr/>
              <a:t>3/23/2020</a:t>
            </a:fld>
            <a:endParaRPr lang="am-ET"/>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dirty="0" smtClean="0"/>
              <a:t>Soil sampling</a:t>
            </a:r>
            <a:endParaRPr lang="am-ET" sz="2400" dirty="0"/>
          </a:p>
        </p:txBody>
      </p:sp>
      <p:sp>
        <p:nvSpPr>
          <p:cNvPr id="3" name="Content Placeholder 2"/>
          <p:cNvSpPr>
            <a:spLocks noGrp="1"/>
          </p:cNvSpPr>
          <p:nvPr>
            <p:ph idx="1"/>
          </p:nvPr>
        </p:nvSpPr>
        <p:spPr>
          <a:xfrm>
            <a:off x="304800" y="609600"/>
            <a:ext cx="8153400" cy="5364163"/>
          </a:xfrm>
        </p:spPr>
        <p:txBody>
          <a:bodyPr>
            <a:normAutofit fontScale="92500" lnSpcReduction="10000"/>
          </a:bodyPr>
          <a:lstStyle/>
          <a:p>
            <a:pPr>
              <a:lnSpc>
                <a:spcPct val="150000"/>
              </a:lnSpc>
              <a:buNone/>
            </a:pPr>
            <a:r>
              <a:rPr lang="en-US" sz="2400" b="1" dirty="0" smtClean="0">
                <a:latin typeface="Calibri" pitchFamily="34" charset="0"/>
              </a:rPr>
              <a:t>Isolation and identification of important microbes</a:t>
            </a:r>
          </a:p>
          <a:p>
            <a:pPr>
              <a:lnSpc>
                <a:spcPct val="150000"/>
              </a:lnSpc>
              <a:buNone/>
            </a:pPr>
            <a:r>
              <a:rPr lang="en-US" sz="2400" b="1" dirty="0" smtClean="0">
                <a:latin typeface="Calibri" pitchFamily="34" charset="0"/>
              </a:rPr>
              <a:t>Rhizobium</a:t>
            </a:r>
          </a:p>
          <a:p>
            <a:pPr>
              <a:lnSpc>
                <a:spcPct val="150000"/>
              </a:lnSpc>
              <a:buBlip>
                <a:blip r:embed="rId2"/>
              </a:buBlip>
            </a:pPr>
            <a:r>
              <a:rPr lang="en-US" sz="2400" dirty="0" smtClean="0">
                <a:latin typeface="Calibri" pitchFamily="34" charset="0"/>
              </a:rPr>
              <a:t>A well-established symbiotic relationship exists between Rhizobium species and leguminous plants, as a result of which elemental N is fixed or converted to ammonia.</a:t>
            </a:r>
          </a:p>
          <a:p>
            <a:pPr>
              <a:lnSpc>
                <a:spcPct val="150000"/>
              </a:lnSpc>
              <a:buBlip>
                <a:blip r:embed="rId2"/>
              </a:buBlip>
            </a:pPr>
            <a:r>
              <a:rPr lang="en-US" sz="2400" dirty="0" smtClean="0">
                <a:latin typeface="Calibri" pitchFamily="34" charset="0"/>
              </a:rPr>
              <a:t> A specific Rhizobium culture for a specific legume crop that has a high </a:t>
            </a:r>
            <a:r>
              <a:rPr lang="en-US" sz="2400" dirty="0" smtClean="0">
                <a:solidFill>
                  <a:srgbClr val="0000FF"/>
                </a:solidFill>
                <a:latin typeface="Calibri" pitchFamily="34" charset="0"/>
              </a:rPr>
              <a:t>ability for infection, nodulation, N2-fixation and antibiotic resistanc</a:t>
            </a:r>
            <a:r>
              <a:rPr lang="en-US" sz="2400" dirty="0" smtClean="0">
                <a:latin typeface="Calibri" pitchFamily="34" charset="0"/>
              </a:rPr>
              <a:t>e is needed.</a:t>
            </a:r>
          </a:p>
          <a:p>
            <a:pPr>
              <a:lnSpc>
                <a:spcPct val="150000"/>
              </a:lnSpc>
              <a:buBlip>
                <a:blip r:embed="rId2"/>
              </a:buBlip>
            </a:pPr>
            <a:r>
              <a:rPr lang="en-US" sz="2400" dirty="0" smtClean="0">
                <a:latin typeface="Calibri" pitchFamily="34" charset="0"/>
              </a:rPr>
              <a:t>Rhizobium it is an </a:t>
            </a:r>
            <a:r>
              <a:rPr lang="en-US" sz="2400" dirty="0" smtClean="0">
                <a:solidFill>
                  <a:srgbClr val="0000FF"/>
                </a:solidFill>
                <a:latin typeface="Calibri" pitchFamily="34" charset="0"/>
              </a:rPr>
              <a:t>aerobic and gram-negative microbe</a:t>
            </a:r>
            <a:r>
              <a:rPr lang="en-US" sz="2400" dirty="0" smtClean="0">
                <a:latin typeface="Calibri" pitchFamily="34" charset="0"/>
              </a:rPr>
              <a:t>, and abundant in the root  nodules of leguminous crops</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112</a:t>
            </a:fld>
            <a:endParaRPr lang="am-ET"/>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609600"/>
            <a:ext cx="8229600" cy="5715000"/>
          </a:xfrm>
        </p:spPr>
        <p:txBody>
          <a:bodyPr>
            <a:normAutofit/>
          </a:bodyPr>
          <a:lstStyle/>
          <a:p>
            <a:pPr>
              <a:lnSpc>
                <a:spcPct val="120000"/>
              </a:lnSpc>
              <a:buNone/>
            </a:pPr>
            <a:r>
              <a:rPr lang="en-US" sz="2400" b="1" i="1" dirty="0" smtClean="0">
                <a:latin typeface="Calibri" pitchFamily="34" charset="0"/>
              </a:rPr>
              <a:t>Isolation</a:t>
            </a:r>
          </a:p>
          <a:p>
            <a:pPr>
              <a:lnSpc>
                <a:spcPct val="120000"/>
              </a:lnSpc>
              <a:buNone/>
            </a:pPr>
            <a:r>
              <a:rPr lang="en-US" sz="2400" i="1" dirty="0" smtClean="0">
                <a:latin typeface="Calibri" pitchFamily="34" charset="0"/>
              </a:rPr>
              <a:t>Rhizobium strains can be isolated from the root nodules of legumes</a:t>
            </a:r>
          </a:p>
          <a:p>
            <a:pPr>
              <a:lnSpc>
                <a:spcPct val="120000"/>
              </a:lnSpc>
              <a:buNone/>
            </a:pPr>
            <a:r>
              <a:rPr lang="en-US" sz="2400" dirty="0" smtClean="0">
                <a:latin typeface="Calibri" pitchFamily="34" charset="0"/>
              </a:rPr>
              <a:t>  The apparatus required consists of:</a:t>
            </a:r>
          </a:p>
          <a:p>
            <a:pPr>
              <a:lnSpc>
                <a:spcPct val="120000"/>
              </a:lnSpc>
              <a:buBlip>
                <a:blip r:embed="rId2"/>
              </a:buBlip>
            </a:pPr>
            <a:r>
              <a:rPr lang="en-US" sz="2400" dirty="0" smtClean="0">
                <a:latin typeface="Calibri" pitchFamily="34" charset="0"/>
              </a:rPr>
              <a:t> An incubator</a:t>
            </a:r>
          </a:p>
          <a:p>
            <a:pPr>
              <a:lnSpc>
                <a:spcPct val="120000"/>
              </a:lnSpc>
              <a:buBlip>
                <a:blip r:embed="rId2"/>
              </a:buBlip>
            </a:pPr>
            <a:r>
              <a:rPr lang="en-US" sz="2400" dirty="0" smtClean="0">
                <a:latin typeface="Calibri" pitchFamily="34" charset="0"/>
              </a:rPr>
              <a:t> Sterilized water</a:t>
            </a:r>
          </a:p>
          <a:p>
            <a:pPr>
              <a:lnSpc>
                <a:spcPct val="120000"/>
              </a:lnSpc>
              <a:buBlip>
                <a:blip r:embed="rId2"/>
              </a:buBlip>
            </a:pPr>
            <a:r>
              <a:rPr lang="en-US" sz="2400" dirty="0" smtClean="0">
                <a:latin typeface="Calibri" pitchFamily="34" charset="0"/>
              </a:rPr>
              <a:t> Petri dish</a:t>
            </a:r>
          </a:p>
          <a:p>
            <a:pPr>
              <a:lnSpc>
                <a:spcPct val="120000"/>
              </a:lnSpc>
              <a:buBlip>
                <a:blip r:embed="rId2"/>
              </a:buBlip>
            </a:pPr>
            <a:r>
              <a:rPr lang="en-US" sz="2400" dirty="0" smtClean="0">
                <a:latin typeface="Calibri" pitchFamily="34" charset="0"/>
              </a:rPr>
              <a:t> Glass rod;</a:t>
            </a:r>
          </a:p>
          <a:p>
            <a:pPr>
              <a:lnSpc>
                <a:spcPct val="120000"/>
              </a:lnSpc>
              <a:buBlip>
                <a:blip r:embed="rId2"/>
              </a:buBlip>
            </a:pPr>
            <a:r>
              <a:rPr lang="en-US" sz="2400" dirty="0" smtClean="0">
                <a:latin typeface="Calibri" pitchFamily="34" charset="0"/>
              </a:rPr>
              <a:t>  Test-tube (sterilized)</a:t>
            </a:r>
          </a:p>
          <a:p>
            <a:pPr>
              <a:lnSpc>
                <a:spcPct val="120000"/>
              </a:lnSpc>
              <a:buBlip>
                <a:blip r:embed="rId2"/>
              </a:buBlip>
            </a:pPr>
            <a:r>
              <a:rPr lang="en-US" sz="2400" dirty="0" smtClean="0">
                <a:latin typeface="Calibri" pitchFamily="34" charset="0"/>
              </a:rPr>
              <a:t>  Inoculation needle.</a:t>
            </a:r>
          </a:p>
          <a:p>
            <a:pPr>
              <a:lnSpc>
                <a:spcPct val="120000"/>
              </a:lnSpc>
              <a:buNone/>
            </a:pP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113</a:t>
            </a:fld>
            <a:endParaRPr lang="am-ET"/>
          </a:p>
        </p:txBody>
      </p:sp>
      <p:sp>
        <p:nvSpPr>
          <p:cNvPr id="7" name="Rectangle 6"/>
          <p:cNvSpPr/>
          <p:nvPr/>
        </p:nvSpPr>
        <p:spPr>
          <a:xfrm>
            <a:off x="4648200" y="2819400"/>
            <a:ext cx="3962400" cy="3194721"/>
          </a:xfrm>
          <a:prstGeom prst="rect">
            <a:avLst/>
          </a:prstGeom>
        </p:spPr>
        <p:txBody>
          <a:bodyPr wrap="square">
            <a:spAutoFit/>
          </a:bodyPr>
          <a:lstStyle/>
          <a:p>
            <a:pPr>
              <a:lnSpc>
                <a:spcPct val="120000"/>
              </a:lnSpc>
              <a:buNone/>
            </a:pPr>
            <a:r>
              <a:rPr lang="en-US" sz="2400" b="1" dirty="0" smtClean="0">
                <a:latin typeface="Calibri" pitchFamily="34" charset="0"/>
              </a:rPr>
              <a:t>The reagents</a:t>
            </a:r>
          </a:p>
          <a:p>
            <a:pPr>
              <a:lnSpc>
                <a:spcPct val="120000"/>
              </a:lnSpc>
              <a:buFont typeface="Wingdings" pitchFamily="2" charset="2"/>
              <a:buChar char="v"/>
            </a:pPr>
            <a:r>
              <a:rPr lang="en-US" sz="2400" dirty="0" smtClean="0">
                <a:latin typeface="Calibri" pitchFamily="34" charset="0"/>
              </a:rPr>
              <a:t> Ethyl alcohol (95%).</a:t>
            </a:r>
          </a:p>
          <a:p>
            <a:pPr>
              <a:lnSpc>
                <a:spcPct val="120000"/>
              </a:lnSpc>
              <a:buFont typeface="Wingdings" pitchFamily="2" charset="2"/>
              <a:buChar char="v"/>
            </a:pPr>
            <a:r>
              <a:rPr lang="en-US" sz="2400" dirty="0" smtClean="0">
                <a:latin typeface="Calibri" pitchFamily="34" charset="0"/>
              </a:rPr>
              <a:t> Mercuric chloride (0.1 %weight/volume).</a:t>
            </a:r>
          </a:p>
          <a:p>
            <a:pPr>
              <a:lnSpc>
                <a:spcPct val="120000"/>
              </a:lnSpc>
              <a:buFont typeface="Wingdings" pitchFamily="2" charset="2"/>
              <a:buChar char="v"/>
            </a:pPr>
            <a:r>
              <a:rPr lang="en-US" sz="2400" dirty="0" smtClean="0">
                <a:latin typeface="Calibri" pitchFamily="34" charset="0"/>
              </a:rPr>
              <a:t> Congo red yeast extract mannitol agar (CRYEMA) plate.</a:t>
            </a:r>
            <a:endParaRPr lang="am-ET"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533400" y="762000"/>
            <a:ext cx="8229600" cy="5516563"/>
          </a:xfrm>
        </p:spPr>
        <p:txBody>
          <a:bodyPr>
            <a:normAutofit/>
          </a:bodyPr>
          <a:lstStyle/>
          <a:p>
            <a:pPr>
              <a:buNone/>
            </a:pPr>
            <a:r>
              <a:rPr lang="en-US" sz="2400" b="1" i="1" dirty="0" smtClean="0">
                <a:latin typeface="Calibri" pitchFamily="34" charset="0"/>
              </a:rPr>
              <a:t>Identification</a:t>
            </a:r>
          </a:p>
          <a:p>
            <a:pPr>
              <a:buBlip>
                <a:blip r:embed="rId2"/>
              </a:buBlip>
            </a:pPr>
            <a:r>
              <a:rPr lang="en-US" sz="2400" dirty="0" smtClean="0">
                <a:latin typeface="Calibri" pitchFamily="34" charset="0"/>
              </a:rPr>
              <a:t>The following culture tests need to be carried out in order to check whether the </a:t>
            </a:r>
            <a:r>
              <a:rPr lang="en-US" sz="2400" i="1" dirty="0" smtClean="0">
                <a:latin typeface="Calibri" pitchFamily="34" charset="0"/>
              </a:rPr>
              <a:t>Rhizobium colony as developed in the above incubation is pure or contaminated </a:t>
            </a:r>
            <a:r>
              <a:rPr lang="en-US" sz="2400" dirty="0" smtClean="0">
                <a:latin typeface="Calibri" pitchFamily="34" charset="0"/>
              </a:rPr>
              <a:t>with common contaminants such as </a:t>
            </a:r>
            <a:r>
              <a:rPr lang="en-US" sz="2400" i="1" dirty="0" smtClean="0">
                <a:latin typeface="Calibri" pitchFamily="34" charset="0"/>
              </a:rPr>
              <a:t>Agrobacterium. </a:t>
            </a:r>
            <a:r>
              <a:rPr lang="en-US" sz="2400" dirty="0" smtClean="0">
                <a:latin typeface="Calibri" pitchFamily="34" charset="0"/>
              </a:rPr>
              <a:t> </a:t>
            </a:r>
          </a:p>
          <a:p>
            <a:pPr>
              <a:buNone/>
            </a:pPr>
            <a:r>
              <a:rPr lang="en-US" sz="2400" dirty="0" smtClean="0">
                <a:latin typeface="Calibri" pitchFamily="34" charset="0"/>
              </a:rPr>
              <a:t>Growth in alkaline medium: </a:t>
            </a:r>
          </a:p>
          <a:p>
            <a:pPr>
              <a:buNone/>
            </a:pPr>
            <a:r>
              <a:rPr lang="en-US" sz="2400" b="1" dirty="0" smtClean="0">
                <a:latin typeface="Calibri" pitchFamily="34" charset="0"/>
              </a:rPr>
              <a:t>Agrobacterium radiobacter </a:t>
            </a:r>
            <a:r>
              <a:rPr lang="en-US" sz="2400" i="1" dirty="0" smtClean="0">
                <a:latin typeface="Calibri" pitchFamily="34" charset="0"/>
              </a:rPr>
              <a:t>can be detected by </a:t>
            </a:r>
            <a:r>
              <a:rPr lang="en-US" sz="2400" dirty="0" smtClean="0">
                <a:latin typeface="Calibri" pitchFamily="34" charset="0"/>
              </a:rPr>
              <a:t>drawing streaks on Hoffer’s alkaline medium (pH 11.0) where </a:t>
            </a:r>
            <a:r>
              <a:rPr lang="en-US" sz="2400" i="1" dirty="0" smtClean="0">
                <a:latin typeface="Calibri" pitchFamily="34" charset="0"/>
              </a:rPr>
              <a:t>Rhizobium </a:t>
            </a:r>
            <a:r>
              <a:rPr lang="en-US" sz="2400" dirty="0" smtClean="0">
                <a:latin typeface="Calibri" pitchFamily="34" charset="0"/>
              </a:rPr>
              <a:t>does not grow, while </a:t>
            </a:r>
            <a:r>
              <a:rPr lang="en-US" sz="2400" i="1" dirty="0" smtClean="0">
                <a:latin typeface="Calibri" pitchFamily="34" charset="0"/>
              </a:rPr>
              <a:t>A. radiobacter does. </a:t>
            </a:r>
            <a:r>
              <a:rPr lang="en-US" sz="2400" dirty="0" smtClean="0">
                <a:latin typeface="Calibri" pitchFamily="34" charset="0"/>
              </a:rPr>
              <a:t> </a:t>
            </a:r>
          </a:p>
          <a:p>
            <a:pPr>
              <a:buNone/>
            </a:pPr>
            <a:r>
              <a:rPr lang="en-US" sz="2400" b="1" dirty="0" smtClean="0">
                <a:latin typeface="Calibri" pitchFamily="34" charset="0"/>
              </a:rPr>
              <a:t>Growth in glucose peptone agar</a:t>
            </a:r>
            <a:r>
              <a:rPr lang="en-US" sz="2400" dirty="0" smtClean="0">
                <a:latin typeface="Calibri" pitchFamily="34" charset="0"/>
              </a:rPr>
              <a:t>:</a:t>
            </a:r>
          </a:p>
          <a:p>
            <a:pPr>
              <a:buFont typeface="Wingdings" pitchFamily="2" charset="2"/>
              <a:buChar char="v"/>
            </a:pPr>
            <a:r>
              <a:rPr lang="en-US" sz="2400" dirty="0" smtClean="0">
                <a:latin typeface="Calibri" pitchFamily="34" charset="0"/>
              </a:rPr>
              <a:t> </a:t>
            </a:r>
            <a:r>
              <a:rPr lang="en-US" sz="2400" i="1" dirty="0" smtClean="0">
                <a:latin typeface="Calibri" pitchFamily="34" charset="0"/>
              </a:rPr>
              <a:t>Rhizobium shows little or no growth on </a:t>
            </a:r>
            <a:r>
              <a:rPr lang="en-US" sz="2400" dirty="0" smtClean="0">
                <a:latin typeface="Calibri" pitchFamily="34" charset="0"/>
              </a:rPr>
              <a:t>glucose. </a:t>
            </a:r>
          </a:p>
          <a:p>
            <a:pPr>
              <a:buNone/>
            </a:pPr>
            <a:r>
              <a:rPr lang="en-US" sz="2400" dirty="0" smtClean="0">
                <a:latin typeface="Calibri" pitchFamily="34" charset="0"/>
              </a:rPr>
              <a:t> Gram test:</a:t>
            </a:r>
          </a:p>
          <a:p>
            <a:pPr>
              <a:buFont typeface="Wingdings" pitchFamily="2" charset="2"/>
              <a:buChar char="v"/>
            </a:pPr>
            <a:r>
              <a:rPr lang="en-US" sz="2400" dirty="0" smtClean="0">
                <a:latin typeface="Calibri" pitchFamily="34" charset="0"/>
              </a:rPr>
              <a:t> It should test negative.</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114</a:t>
            </a:fld>
            <a:endParaRPr lang="am-ET"/>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2400" b="1" dirty="0" smtClean="0">
                <a:latin typeface="Calibri" pitchFamily="34" charset="0"/>
              </a:rPr>
              <a:t>Azotobacter</a:t>
            </a:r>
          </a:p>
          <a:p>
            <a:pPr>
              <a:lnSpc>
                <a:spcPct val="150000"/>
              </a:lnSpc>
            </a:pPr>
            <a:r>
              <a:rPr lang="en-US" sz="2400" i="1" dirty="0" smtClean="0">
                <a:latin typeface="Calibri" pitchFamily="34" charset="0"/>
              </a:rPr>
              <a:t>Azotobacter is a </a:t>
            </a:r>
            <a:r>
              <a:rPr lang="en-US" sz="2400" dirty="0" smtClean="0">
                <a:latin typeface="Calibri" pitchFamily="34" charset="0"/>
              </a:rPr>
              <a:t>non-symbiotic, aerobic, free-living bacteria.</a:t>
            </a:r>
          </a:p>
          <a:p>
            <a:pPr>
              <a:lnSpc>
                <a:spcPct val="150000"/>
              </a:lnSpc>
              <a:buNone/>
            </a:pPr>
            <a:r>
              <a:rPr lang="en-US" sz="2400" dirty="0" smtClean="0">
                <a:latin typeface="Calibri" pitchFamily="34" charset="0"/>
              </a:rPr>
              <a:t> </a:t>
            </a:r>
            <a:r>
              <a:rPr lang="en-US" sz="2400" i="1" dirty="0" smtClean="0">
                <a:latin typeface="Calibri" pitchFamily="34" charset="0"/>
              </a:rPr>
              <a:t>It is capable of </a:t>
            </a:r>
            <a:r>
              <a:rPr lang="en-US" sz="2400" b="1" dirty="0" smtClean="0">
                <a:solidFill>
                  <a:srgbClr val="0000FF"/>
                </a:solidFill>
                <a:latin typeface="Calibri" pitchFamily="34" charset="0"/>
              </a:rPr>
              <a:t>fixing N</a:t>
            </a:r>
            <a:r>
              <a:rPr lang="en-US" sz="2400" dirty="0" smtClean="0">
                <a:latin typeface="Calibri" pitchFamily="34" charset="0"/>
              </a:rPr>
              <a:t> and synthesizing </a:t>
            </a:r>
            <a:r>
              <a:rPr lang="en-US" sz="2400" dirty="0" smtClean="0">
                <a:solidFill>
                  <a:srgbClr val="0000FF"/>
                </a:solidFill>
                <a:latin typeface="Calibri" pitchFamily="34" charset="0"/>
              </a:rPr>
              <a:t>growth-promoting substances and vitamins. </a:t>
            </a:r>
          </a:p>
          <a:p>
            <a:pPr>
              <a:lnSpc>
                <a:spcPct val="150000"/>
              </a:lnSpc>
              <a:buNone/>
            </a:pPr>
            <a:r>
              <a:rPr lang="en-US" sz="2400" dirty="0" smtClean="0">
                <a:latin typeface="Calibri" pitchFamily="34" charset="0"/>
              </a:rPr>
              <a:t>It is found mainly near the rhizosphere.</a:t>
            </a:r>
          </a:p>
          <a:p>
            <a:pPr>
              <a:lnSpc>
                <a:spcPct val="150000"/>
              </a:lnSpc>
              <a:buNone/>
            </a:pPr>
            <a:r>
              <a:rPr lang="en-US" sz="2400" dirty="0" smtClean="0">
                <a:latin typeface="Calibri" pitchFamily="34" charset="0"/>
              </a:rPr>
              <a:t> its population varies but rarely exceeds 102–103/g soil.</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115</a:t>
            </a:fld>
            <a:endParaRPr lang="am-ET"/>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1066800"/>
            <a:ext cx="4038600" cy="5059363"/>
          </a:xfrm>
        </p:spPr>
        <p:txBody>
          <a:bodyPr>
            <a:normAutofit/>
          </a:bodyPr>
          <a:lstStyle/>
          <a:p>
            <a:pPr>
              <a:buNone/>
            </a:pPr>
            <a:r>
              <a:rPr lang="en-US" sz="2400" b="1" i="1" dirty="0" smtClean="0">
                <a:latin typeface="Calibri" pitchFamily="34" charset="0"/>
              </a:rPr>
              <a:t>Isolation</a:t>
            </a:r>
          </a:p>
          <a:p>
            <a:pPr algn="l">
              <a:buNone/>
            </a:pPr>
            <a:r>
              <a:rPr lang="en-US" sz="2400" dirty="0" smtClean="0">
                <a:latin typeface="Calibri" pitchFamily="34" charset="0"/>
              </a:rPr>
              <a:t> apparatus</a:t>
            </a:r>
          </a:p>
          <a:p>
            <a:pPr>
              <a:buBlip>
                <a:blip r:embed="rId2"/>
              </a:buBlip>
            </a:pPr>
            <a:r>
              <a:rPr lang="en-US" sz="2400" dirty="0" smtClean="0">
                <a:latin typeface="Calibri" pitchFamily="34" charset="0"/>
              </a:rPr>
              <a:t>test-tubes;</a:t>
            </a:r>
          </a:p>
          <a:p>
            <a:pPr>
              <a:buBlip>
                <a:blip r:embed="rId2"/>
              </a:buBlip>
            </a:pPr>
            <a:r>
              <a:rPr lang="en-US" sz="2400" dirty="0" smtClean="0">
                <a:latin typeface="Calibri" pitchFamily="34" charset="0"/>
              </a:rPr>
              <a:t> Petri dishes;</a:t>
            </a:r>
          </a:p>
          <a:p>
            <a:pPr>
              <a:buBlip>
                <a:blip r:embed="rId2"/>
              </a:buBlip>
            </a:pPr>
            <a:r>
              <a:rPr lang="en-US" sz="2400" dirty="0" smtClean="0">
                <a:latin typeface="Calibri" pitchFamily="34" charset="0"/>
              </a:rPr>
              <a:t> glass rods;</a:t>
            </a:r>
          </a:p>
          <a:p>
            <a:pPr>
              <a:buBlip>
                <a:blip r:embed="rId2"/>
              </a:buBlip>
            </a:pPr>
            <a:r>
              <a:rPr lang="en-US" sz="2400" dirty="0" smtClean="0">
                <a:latin typeface="Calibri" pitchFamily="34" charset="0"/>
              </a:rPr>
              <a:t> inoculation needles;</a:t>
            </a:r>
          </a:p>
          <a:p>
            <a:pPr>
              <a:buBlip>
                <a:blip r:embed="rId2"/>
              </a:buBlip>
            </a:pPr>
            <a:r>
              <a:rPr lang="en-US" sz="2400" dirty="0" smtClean="0">
                <a:latin typeface="Calibri" pitchFamily="34" charset="0"/>
              </a:rPr>
              <a:t> pipettes;</a:t>
            </a:r>
          </a:p>
          <a:p>
            <a:pPr>
              <a:buBlip>
                <a:blip r:embed="rId2"/>
              </a:buBlip>
            </a:pPr>
            <a:r>
              <a:rPr lang="en-US" sz="2400" dirty="0" smtClean="0">
                <a:latin typeface="Calibri" pitchFamily="34" charset="0"/>
              </a:rPr>
              <a:t>  conical flasks.</a:t>
            </a: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116</a:t>
            </a:fld>
            <a:endParaRPr lang="am-ET"/>
          </a:p>
        </p:txBody>
      </p:sp>
      <p:sp>
        <p:nvSpPr>
          <p:cNvPr id="7" name="Rectangle 6"/>
          <p:cNvSpPr/>
          <p:nvPr/>
        </p:nvSpPr>
        <p:spPr>
          <a:xfrm>
            <a:off x="4267200" y="1676400"/>
            <a:ext cx="4267200" cy="3416320"/>
          </a:xfrm>
          <a:prstGeom prst="rect">
            <a:avLst/>
          </a:prstGeom>
        </p:spPr>
        <p:txBody>
          <a:bodyPr wrap="square">
            <a:spAutoFit/>
          </a:bodyPr>
          <a:lstStyle/>
          <a:p>
            <a:pPr>
              <a:lnSpc>
                <a:spcPct val="150000"/>
              </a:lnSpc>
              <a:buNone/>
            </a:pPr>
            <a:r>
              <a:rPr lang="en-US" sz="2400" dirty="0" smtClean="0">
                <a:latin typeface="Calibri" pitchFamily="34" charset="0"/>
              </a:rPr>
              <a:t>The reagents required are:</a:t>
            </a:r>
          </a:p>
          <a:p>
            <a:pPr>
              <a:lnSpc>
                <a:spcPct val="150000"/>
              </a:lnSpc>
              <a:buBlip>
                <a:blip r:embed="rId3"/>
              </a:buBlip>
            </a:pPr>
            <a:r>
              <a:rPr lang="en-US" sz="2400" dirty="0" smtClean="0">
                <a:latin typeface="Calibri" pitchFamily="34" charset="0"/>
              </a:rPr>
              <a:t> sterile water;</a:t>
            </a:r>
          </a:p>
          <a:p>
            <a:pPr>
              <a:lnSpc>
                <a:spcPct val="150000"/>
              </a:lnSpc>
              <a:buBlip>
                <a:blip r:embed="rId3"/>
              </a:buBlip>
            </a:pPr>
            <a:r>
              <a:rPr lang="en-US" sz="2400" dirty="0" smtClean="0">
                <a:latin typeface="Calibri" pitchFamily="34" charset="0"/>
              </a:rPr>
              <a:t> Jensen’s medium.</a:t>
            </a:r>
          </a:p>
          <a:p>
            <a:pPr>
              <a:lnSpc>
                <a:spcPct val="150000"/>
              </a:lnSpc>
              <a:buBlip>
                <a:blip r:embed="rId3"/>
              </a:buBlip>
            </a:pPr>
            <a:r>
              <a:rPr lang="en-US" sz="2400" dirty="0" smtClean="0">
                <a:latin typeface="Calibri" pitchFamily="34" charset="0"/>
              </a:rPr>
              <a:t>The microbes are isolated from the soil sample (collected from the rhizosphere)</a:t>
            </a:r>
            <a:endParaRPr lang="am-ET"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pPr>
              <a:buNone/>
            </a:pPr>
            <a:r>
              <a:rPr lang="en-US" sz="2400" b="1" i="1" dirty="0" smtClean="0">
                <a:latin typeface="Calibri" pitchFamily="34" charset="0"/>
              </a:rPr>
              <a:t>Identification</a:t>
            </a:r>
          </a:p>
          <a:p>
            <a:pPr>
              <a:lnSpc>
                <a:spcPct val="160000"/>
              </a:lnSpc>
              <a:buBlip>
                <a:blip r:embed="rId2"/>
              </a:buBlip>
            </a:pPr>
            <a:r>
              <a:rPr lang="en-US" sz="2400" i="1" dirty="0" smtClean="0">
                <a:solidFill>
                  <a:srgbClr val="0D11B3"/>
                </a:solidFill>
                <a:latin typeface="Calibri" pitchFamily="34" charset="0"/>
              </a:rPr>
              <a:t>Azotobacter </a:t>
            </a:r>
            <a:r>
              <a:rPr lang="en-US" sz="2400" i="1" dirty="0" smtClean="0">
                <a:latin typeface="Calibri" pitchFamily="34" charset="0"/>
              </a:rPr>
              <a:t>different species ability to produce </a:t>
            </a:r>
            <a:r>
              <a:rPr lang="en-US" sz="2400" dirty="0" smtClean="0">
                <a:latin typeface="Calibri" pitchFamily="34" charset="0"/>
              </a:rPr>
              <a:t>different </a:t>
            </a:r>
            <a:r>
              <a:rPr lang="en-US" sz="2400" i="1" dirty="0" smtClean="0">
                <a:solidFill>
                  <a:srgbClr val="0000FF"/>
                </a:solidFill>
                <a:latin typeface="Calibri" pitchFamily="34" charset="0"/>
              </a:rPr>
              <a:t>pigment</a:t>
            </a:r>
            <a:r>
              <a:rPr lang="en-US" sz="2400" i="1" dirty="0" smtClean="0">
                <a:latin typeface="Calibri" pitchFamily="34" charset="0"/>
              </a:rPr>
              <a:t> thus </a:t>
            </a:r>
            <a:r>
              <a:rPr lang="en-US" sz="2400" dirty="0" smtClean="0">
                <a:latin typeface="Calibri" pitchFamily="34" charset="0"/>
              </a:rPr>
              <a:t>facilitating their identification. </a:t>
            </a:r>
          </a:p>
          <a:p>
            <a:pPr>
              <a:lnSpc>
                <a:spcPct val="160000"/>
              </a:lnSpc>
              <a:buBlip>
                <a:blip r:embed="rId2"/>
              </a:buBlip>
            </a:pPr>
            <a:r>
              <a:rPr lang="en-US" sz="2400" i="1" dirty="0" smtClean="0">
                <a:solidFill>
                  <a:srgbClr val="0D11B3"/>
                </a:solidFill>
                <a:latin typeface="Calibri" pitchFamily="34" charset="0"/>
              </a:rPr>
              <a:t>chroococcum</a:t>
            </a:r>
            <a:r>
              <a:rPr lang="en-US" sz="2400" i="1" dirty="0" smtClean="0">
                <a:latin typeface="Calibri" pitchFamily="34" charset="0"/>
              </a:rPr>
              <a:t> – brown; </a:t>
            </a:r>
            <a:r>
              <a:rPr lang="en-US" sz="2400" i="1" dirty="0" smtClean="0">
                <a:solidFill>
                  <a:srgbClr val="0D11B3"/>
                </a:solidFill>
                <a:latin typeface="Calibri" pitchFamily="34" charset="0"/>
              </a:rPr>
              <a:t>beijerinckii </a:t>
            </a:r>
            <a:r>
              <a:rPr lang="en-US" sz="2400" i="1" dirty="0" smtClean="0">
                <a:latin typeface="Calibri" pitchFamily="34" charset="0"/>
              </a:rPr>
              <a:t>– light brown;  v</a:t>
            </a:r>
            <a:r>
              <a:rPr lang="en-US" sz="2400" i="1" dirty="0" smtClean="0">
                <a:solidFill>
                  <a:srgbClr val="0D11B3"/>
                </a:solidFill>
                <a:latin typeface="Calibri" pitchFamily="34" charset="0"/>
              </a:rPr>
              <a:t>inelandi </a:t>
            </a:r>
            <a:r>
              <a:rPr lang="en-US" sz="2400" i="1" dirty="0" smtClean="0">
                <a:latin typeface="Calibri" pitchFamily="34" charset="0"/>
              </a:rPr>
              <a:t>– greenish yellow; insignis – light brown; a</a:t>
            </a:r>
            <a:r>
              <a:rPr lang="en-US" sz="2400" i="1" dirty="0" smtClean="0">
                <a:solidFill>
                  <a:srgbClr val="0D11B3"/>
                </a:solidFill>
                <a:latin typeface="Calibri" pitchFamily="34" charset="0"/>
              </a:rPr>
              <a:t>gilis </a:t>
            </a:r>
            <a:r>
              <a:rPr lang="en-US" sz="2400" i="1" dirty="0" smtClean="0">
                <a:latin typeface="Calibri" pitchFamily="34" charset="0"/>
              </a:rPr>
              <a:t>– green; </a:t>
            </a:r>
            <a:r>
              <a:rPr lang="en-US" sz="2400" i="1" dirty="0" smtClean="0">
                <a:solidFill>
                  <a:srgbClr val="0D11B3"/>
                </a:solidFill>
                <a:latin typeface="Calibri" pitchFamily="34" charset="0"/>
              </a:rPr>
              <a:t>macrocytogenes</a:t>
            </a:r>
            <a:r>
              <a:rPr lang="en-US" sz="2400" i="1" dirty="0" smtClean="0">
                <a:latin typeface="Calibri" pitchFamily="34" charset="0"/>
              </a:rPr>
              <a:t> – purple.</a:t>
            </a:r>
          </a:p>
          <a:p>
            <a:pPr>
              <a:lnSpc>
                <a:spcPct val="160000"/>
              </a:lnSpc>
              <a:buNone/>
            </a:pPr>
            <a:r>
              <a:rPr lang="en-US" sz="2400" dirty="0" smtClean="0">
                <a:latin typeface="Calibri" pitchFamily="34" charset="0"/>
              </a:rPr>
              <a:t>Although pigment production does not give a confirmation of the species, it is a good indication of their presence.</a:t>
            </a:r>
          </a:p>
          <a:p>
            <a:pPr>
              <a:lnSpc>
                <a:spcPct val="160000"/>
              </a:lnSpc>
              <a:buBlip>
                <a:blip r:embed="rId2"/>
              </a:buBlip>
            </a:pPr>
            <a:r>
              <a:rPr lang="en-US" sz="2400" dirty="0" smtClean="0">
                <a:latin typeface="Calibri" pitchFamily="34" charset="0"/>
              </a:rPr>
              <a:t>The secretion of gum or polysaccharide is another important characteristic, as is the formation of cysts by all the species (for withstanding adverse conditions).</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117</a:t>
            </a:fld>
            <a:endParaRPr lang="am-ET"/>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685800"/>
            <a:ext cx="8229600" cy="5638800"/>
          </a:xfrm>
        </p:spPr>
        <p:txBody>
          <a:bodyPr>
            <a:normAutofit/>
          </a:bodyPr>
          <a:lstStyle/>
          <a:p>
            <a:pPr>
              <a:buNone/>
            </a:pPr>
            <a:endParaRPr lang="en-US" sz="2400" dirty="0" smtClean="0">
              <a:latin typeface="Calibri" pitchFamily="34" charset="0"/>
            </a:endParaRPr>
          </a:p>
          <a:p>
            <a:pPr>
              <a:buNone/>
            </a:pPr>
            <a:endParaRPr lang="en-US" sz="2400" dirty="0" smtClean="0">
              <a:latin typeface="Calibri" pitchFamily="34" charset="0"/>
            </a:endParaRPr>
          </a:p>
          <a:p>
            <a:pPr>
              <a:buNone/>
            </a:pPr>
            <a:endParaRPr lang="en-US" sz="2400" dirty="0" smtClean="0">
              <a:latin typeface="Calibri" pitchFamily="34" charset="0"/>
            </a:endParaRPr>
          </a:p>
          <a:p>
            <a:pPr>
              <a:buNone/>
            </a:pPr>
            <a:endParaRPr lang="en-US" sz="2400" dirty="0" smtClean="0">
              <a:latin typeface="Calibri" pitchFamily="34" charset="0"/>
            </a:endParaRPr>
          </a:p>
          <a:p>
            <a:pPr>
              <a:buNone/>
            </a:pPr>
            <a:endParaRPr lang="en-US" sz="2400" dirty="0" smtClean="0">
              <a:latin typeface="Calibri" pitchFamily="34" charset="0"/>
            </a:endParaRPr>
          </a:p>
          <a:p>
            <a:pPr>
              <a:buNone/>
            </a:pPr>
            <a:endParaRPr lang="en-US" sz="2400" dirty="0" smtClean="0">
              <a:latin typeface="Calibri" pitchFamily="34" charset="0"/>
            </a:endParaRP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118</a:t>
            </a:fld>
            <a:endParaRPr lang="am-ET"/>
          </a:p>
        </p:txBody>
      </p:sp>
      <p:sp>
        <p:nvSpPr>
          <p:cNvPr id="8" name="Rectangle 7"/>
          <p:cNvSpPr/>
          <p:nvPr/>
        </p:nvSpPr>
        <p:spPr>
          <a:xfrm>
            <a:off x="609600" y="609601"/>
            <a:ext cx="8001000" cy="5078313"/>
          </a:xfrm>
          <a:prstGeom prst="rect">
            <a:avLst/>
          </a:prstGeom>
        </p:spPr>
        <p:txBody>
          <a:bodyPr wrap="square">
            <a:spAutoFit/>
          </a:bodyPr>
          <a:lstStyle/>
          <a:p>
            <a:pPr>
              <a:lnSpc>
                <a:spcPct val="150000"/>
              </a:lnSpc>
            </a:pPr>
            <a:r>
              <a:rPr lang="en-US" sz="2400" b="1" i="1" dirty="0" smtClean="0">
                <a:solidFill>
                  <a:srgbClr val="0D11B3"/>
                </a:solidFill>
                <a:latin typeface="Calibri" pitchFamily="34" charset="0"/>
              </a:rPr>
              <a:t>Azospirillum organisms </a:t>
            </a:r>
          </a:p>
          <a:p>
            <a:pPr>
              <a:lnSpc>
                <a:spcPct val="150000"/>
              </a:lnSpc>
              <a:buBlip>
                <a:blip r:embed="rId2"/>
              </a:buBlip>
            </a:pPr>
            <a:r>
              <a:rPr lang="en-US" sz="2400" i="1" dirty="0" smtClean="0">
                <a:latin typeface="Calibri" pitchFamily="34" charset="0"/>
              </a:rPr>
              <a:t>are Gram-negative, curved, and rod-shaped of varying </a:t>
            </a:r>
            <a:r>
              <a:rPr lang="en-US" sz="2400" dirty="0" smtClean="0">
                <a:latin typeface="Calibri" pitchFamily="34" charset="0"/>
              </a:rPr>
              <a:t>size. </a:t>
            </a:r>
          </a:p>
          <a:p>
            <a:pPr>
              <a:lnSpc>
                <a:spcPct val="150000"/>
              </a:lnSpc>
              <a:buBlip>
                <a:blip r:embed="rId2"/>
              </a:buBlip>
            </a:pPr>
            <a:r>
              <a:rPr lang="en-US" sz="2400" dirty="0" smtClean="0">
                <a:latin typeface="Calibri" pitchFamily="34" charset="0"/>
              </a:rPr>
              <a:t>is a spiral-shaped N-fixing bacteria that produces </a:t>
            </a:r>
            <a:r>
              <a:rPr lang="en-US" sz="2400" b="1" dirty="0" smtClean="0">
                <a:solidFill>
                  <a:srgbClr val="0D11B3"/>
                </a:solidFill>
                <a:latin typeface="Calibri" pitchFamily="34" charset="0"/>
              </a:rPr>
              <a:t>hormones and vitamins</a:t>
            </a:r>
            <a:r>
              <a:rPr lang="en-US" sz="2400" dirty="0" smtClean="0">
                <a:latin typeface="Calibri" pitchFamily="34" charset="0"/>
              </a:rPr>
              <a:t>.   </a:t>
            </a:r>
          </a:p>
          <a:p>
            <a:pPr>
              <a:lnSpc>
                <a:spcPct val="150000"/>
              </a:lnSpc>
              <a:buBlip>
                <a:blip r:embed="rId2"/>
              </a:buBlip>
            </a:pPr>
            <a:r>
              <a:rPr lang="en-US" sz="2400" dirty="0" smtClean="0">
                <a:latin typeface="Calibri" pitchFamily="34" charset="0"/>
              </a:rPr>
              <a:t> Important species are  </a:t>
            </a:r>
            <a:r>
              <a:rPr lang="en-US" sz="2400" b="1" dirty="0" smtClean="0">
                <a:solidFill>
                  <a:srgbClr val="0000FF"/>
                </a:solidFill>
                <a:latin typeface="Calibri" pitchFamily="34" charset="0"/>
              </a:rPr>
              <a:t>brasilense and lipoferum</a:t>
            </a:r>
            <a:r>
              <a:rPr lang="en-US" sz="2400" dirty="0" smtClean="0">
                <a:latin typeface="Calibri" pitchFamily="34" charset="0"/>
              </a:rPr>
              <a:t>. </a:t>
            </a:r>
          </a:p>
          <a:p>
            <a:pPr>
              <a:lnSpc>
                <a:spcPct val="150000"/>
              </a:lnSpc>
              <a:buBlip>
                <a:blip r:embed="rId2"/>
              </a:buBlip>
            </a:pPr>
            <a:r>
              <a:rPr lang="en-US" sz="2400" dirty="0" smtClean="0">
                <a:latin typeface="Calibri" pitchFamily="34" charset="0"/>
              </a:rPr>
              <a:t>It is widely distributed in soils and grass roots.</a:t>
            </a:r>
          </a:p>
          <a:p>
            <a:pPr>
              <a:lnSpc>
                <a:spcPct val="150000"/>
              </a:lnSpc>
              <a:buBlip>
                <a:blip r:embed="rId2"/>
              </a:buBlip>
            </a:pPr>
            <a:r>
              <a:rPr lang="en-US" sz="2400" dirty="0" smtClean="0">
                <a:latin typeface="Calibri" pitchFamily="34" charset="0"/>
              </a:rPr>
              <a:t>They contain p</a:t>
            </a:r>
            <a:r>
              <a:rPr lang="en-US" sz="2400" dirty="0" smtClean="0">
                <a:solidFill>
                  <a:srgbClr val="0D11B3"/>
                </a:solidFill>
                <a:latin typeface="Calibri" pitchFamily="34" charset="0"/>
              </a:rPr>
              <a:t>oly-B-hydroxybuty</a:t>
            </a:r>
            <a:r>
              <a:rPr lang="en-US" sz="2400" dirty="0" smtClean="0">
                <a:latin typeface="Calibri" pitchFamily="34" charset="0"/>
              </a:rPr>
              <a:t>rate granules a</a:t>
            </a:r>
            <a:r>
              <a:rPr lang="en-US" sz="2400" i="1" dirty="0" smtClean="0">
                <a:latin typeface="Calibri" pitchFamily="34" charset="0"/>
              </a:rPr>
              <a:t>nd  shows </a:t>
            </a:r>
            <a:r>
              <a:rPr lang="en-US" sz="2400" i="1" dirty="0" smtClean="0">
                <a:solidFill>
                  <a:srgbClr val="0D11B3"/>
                </a:solidFill>
                <a:latin typeface="Calibri" pitchFamily="34" charset="0"/>
              </a:rPr>
              <a:t>spiral </a:t>
            </a:r>
            <a:r>
              <a:rPr lang="en-US" sz="2400" dirty="0" smtClean="0">
                <a:solidFill>
                  <a:srgbClr val="0D11B3"/>
                </a:solidFill>
                <a:latin typeface="Calibri" pitchFamily="34" charset="0"/>
              </a:rPr>
              <a:t>movements</a:t>
            </a:r>
            <a:r>
              <a:rPr lang="en-US" sz="2400" dirty="0" smtClean="0">
                <a:latin typeface="Calibri" pitchFamily="34" charset="0"/>
              </a:rPr>
              <a:t>. </a:t>
            </a:r>
          </a:p>
          <a:p>
            <a:pPr>
              <a:lnSpc>
                <a:spcPct val="150000"/>
              </a:lnSpc>
            </a:pPr>
            <a:r>
              <a:rPr lang="en-US" sz="2400" b="1" dirty="0" smtClean="0">
                <a:latin typeface="Calibri" pitchFamily="34" charset="0"/>
              </a:rPr>
              <a:t>Isolation  :Occurs both  inside and outside plant root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685800"/>
            <a:ext cx="8229600" cy="5638800"/>
          </a:xfrm>
        </p:spPr>
        <p:txBody>
          <a:bodyPr>
            <a:normAutofit/>
          </a:bodyPr>
          <a:lstStyle/>
          <a:p>
            <a:pPr>
              <a:buNone/>
            </a:pPr>
            <a:endParaRPr lang="en-US" sz="2400" dirty="0" smtClean="0">
              <a:latin typeface="Calibri" pitchFamily="34" charset="0"/>
            </a:endParaRPr>
          </a:p>
          <a:p>
            <a:pPr>
              <a:buNone/>
            </a:pPr>
            <a:endParaRPr lang="en-US" sz="2400" dirty="0" smtClean="0">
              <a:latin typeface="Calibri" pitchFamily="34" charset="0"/>
            </a:endParaRP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119</a:t>
            </a:fld>
            <a:endParaRPr lang="am-ET"/>
          </a:p>
        </p:txBody>
      </p:sp>
      <p:sp>
        <p:nvSpPr>
          <p:cNvPr id="7" name="Rectangle 6"/>
          <p:cNvSpPr/>
          <p:nvPr/>
        </p:nvSpPr>
        <p:spPr>
          <a:xfrm>
            <a:off x="4419600" y="1524000"/>
            <a:ext cx="4191000" cy="2862322"/>
          </a:xfrm>
          <a:prstGeom prst="rect">
            <a:avLst/>
          </a:prstGeom>
        </p:spPr>
        <p:txBody>
          <a:bodyPr wrap="square">
            <a:spAutoFit/>
          </a:bodyPr>
          <a:lstStyle/>
          <a:p>
            <a:pPr>
              <a:lnSpc>
                <a:spcPct val="150000"/>
              </a:lnSpc>
              <a:buNone/>
            </a:pPr>
            <a:r>
              <a:rPr lang="en-US" sz="2400" b="1" dirty="0" smtClean="0">
                <a:latin typeface="Calibri" pitchFamily="34" charset="0"/>
              </a:rPr>
              <a:t>The reagents required are</a:t>
            </a:r>
            <a:r>
              <a:rPr lang="en-US" sz="2400" dirty="0" smtClean="0">
                <a:latin typeface="Calibri" pitchFamily="34" charset="0"/>
              </a:rPr>
              <a:t>:</a:t>
            </a:r>
          </a:p>
          <a:p>
            <a:pPr>
              <a:lnSpc>
                <a:spcPct val="150000"/>
              </a:lnSpc>
              <a:buFont typeface="Wingdings" pitchFamily="2" charset="2"/>
              <a:buChar char="q"/>
            </a:pPr>
            <a:r>
              <a:rPr lang="en-US" sz="2400" dirty="0" smtClean="0">
                <a:latin typeface="Calibri" pitchFamily="34" charset="0"/>
              </a:rPr>
              <a:t> Ethyl alcohol.</a:t>
            </a:r>
          </a:p>
          <a:p>
            <a:pPr>
              <a:lnSpc>
                <a:spcPct val="150000"/>
              </a:lnSpc>
              <a:buFont typeface="Wingdings" pitchFamily="2" charset="2"/>
              <a:buChar char="q"/>
            </a:pPr>
            <a:r>
              <a:rPr lang="en-US" sz="2400" dirty="0" smtClean="0">
                <a:latin typeface="Calibri" pitchFamily="34" charset="0"/>
              </a:rPr>
              <a:t> 0.1 percent mercuric chloride.</a:t>
            </a:r>
          </a:p>
          <a:p>
            <a:pPr>
              <a:lnSpc>
                <a:spcPct val="150000"/>
              </a:lnSpc>
              <a:buFont typeface="Wingdings" pitchFamily="2" charset="2"/>
              <a:buChar char="q"/>
            </a:pPr>
            <a:r>
              <a:rPr lang="en-US" sz="2400" dirty="0" smtClean="0">
                <a:latin typeface="Calibri" pitchFamily="34" charset="0"/>
              </a:rPr>
              <a:t> Phosphate buffer</a:t>
            </a:r>
            <a:r>
              <a:rPr lang="en-US" dirty="0" smtClean="0">
                <a:latin typeface="Calibri" pitchFamily="34" charset="0"/>
              </a:rPr>
              <a:t>.</a:t>
            </a:r>
            <a:endParaRPr lang="am-ET" dirty="0"/>
          </a:p>
        </p:txBody>
      </p:sp>
      <p:sp>
        <p:nvSpPr>
          <p:cNvPr id="9" name="Rectangle 8"/>
          <p:cNvSpPr/>
          <p:nvPr/>
        </p:nvSpPr>
        <p:spPr>
          <a:xfrm>
            <a:off x="609600" y="1143000"/>
            <a:ext cx="3657600" cy="3970318"/>
          </a:xfrm>
          <a:prstGeom prst="rect">
            <a:avLst/>
          </a:prstGeom>
        </p:spPr>
        <p:txBody>
          <a:bodyPr wrap="square">
            <a:spAutoFit/>
          </a:bodyPr>
          <a:lstStyle/>
          <a:p>
            <a:pPr>
              <a:lnSpc>
                <a:spcPct val="150000"/>
              </a:lnSpc>
              <a:buNone/>
            </a:pPr>
            <a:r>
              <a:rPr lang="en-US" sz="2400" dirty="0" smtClean="0">
                <a:latin typeface="Calibri" pitchFamily="34" charset="0"/>
              </a:rPr>
              <a:t>The apparatus</a:t>
            </a:r>
          </a:p>
          <a:p>
            <a:pPr>
              <a:lnSpc>
                <a:spcPct val="150000"/>
              </a:lnSpc>
              <a:buFont typeface="Wingdings" pitchFamily="2" charset="2"/>
              <a:buChar char="ü"/>
            </a:pPr>
            <a:r>
              <a:rPr lang="en-US" sz="2400" b="1" dirty="0" smtClean="0">
                <a:latin typeface="Calibri" pitchFamily="34" charset="0"/>
              </a:rPr>
              <a:t> an incubator;</a:t>
            </a:r>
          </a:p>
          <a:p>
            <a:pPr>
              <a:lnSpc>
                <a:spcPct val="150000"/>
              </a:lnSpc>
              <a:buFont typeface="Wingdings" pitchFamily="2" charset="2"/>
              <a:buChar char="ü"/>
            </a:pPr>
            <a:r>
              <a:rPr lang="en-US" sz="2400" dirty="0" smtClean="0">
                <a:latin typeface="Calibri" pitchFamily="34" charset="0"/>
              </a:rPr>
              <a:t> sterilized water;</a:t>
            </a:r>
          </a:p>
          <a:p>
            <a:pPr>
              <a:lnSpc>
                <a:spcPct val="150000"/>
              </a:lnSpc>
              <a:buFont typeface="Wingdings" pitchFamily="2" charset="2"/>
              <a:buChar char="ü"/>
            </a:pPr>
            <a:r>
              <a:rPr lang="en-US" sz="2400" dirty="0" smtClean="0">
                <a:latin typeface="Calibri" pitchFamily="34" charset="0"/>
              </a:rPr>
              <a:t> a Petri dish;</a:t>
            </a:r>
          </a:p>
          <a:p>
            <a:pPr>
              <a:lnSpc>
                <a:spcPct val="150000"/>
              </a:lnSpc>
              <a:buFont typeface="Wingdings" pitchFamily="2" charset="2"/>
              <a:buChar char="ü"/>
            </a:pPr>
            <a:r>
              <a:rPr lang="en-US" sz="2400" dirty="0" smtClean="0">
                <a:latin typeface="Calibri" pitchFamily="34" charset="0"/>
              </a:rPr>
              <a:t> a glass rod;</a:t>
            </a:r>
          </a:p>
          <a:p>
            <a:pPr>
              <a:lnSpc>
                <a:spcPct val="150000"/>
              </a:lnSpc>
              <a:buFont typeface="Wingdings" pitchFamily="2" charset="2"/>
              <a:buChar char="ü"/>
            </a:pPr>
            <a:r>
              <a:rPr lang="en-US" sz="2400" dirty="0" smtClean="0">
                <a:latin typeface="Calibri" pitchFamily="34" charset="0"/>
              </a:rPr>
              <a:t> a test-tube (sterilized);</a:t>
            </a:r>
          </a:p>
          <a:p>
            <a:pPr>
              <a:lnSpc>
                <a:spcPct val="150000"/>
              </a:lnSpc>
              <a:buFont typeface="Wingdings" pitchFamily="2" charset="2"/>
              <a:buChar char="ü"/>
            </a:pPr>
            <a:r>
              <a:rPr lang="en-US" sz="2400" dirty="0" smtClean="0">
                <a:latin typeface="Calibri" pitchFamily="34" charset="0"/>
              </a:rPr>
              <a:t> an inoculation needle.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Working alone in the laboratory</a:t>
            </a:r>
            <a:endParaRPr lang="en-US" sz="2400" dirty="0">
              <a:latin typeface="Calibri" pitchFamily="34" charset="0"/>
            </a:endParaRPr>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pPr>
              <a:lnSpc>
                <a:spcPct val="150000"/>
              </a:lnSpc>
              <a:buBlip>
                <a:blip r:embed="rId2"/>
              </a:buBlip>
            </a:pPr>
            <a:r>
              <a:rPr lang="en-US" sz="2400" dirty="0" smtClean="0">
                <a:latin typeface="Calibri" pitchFamily="34" charset="0"/>
                <a:cs typeface="Times New Roman" pitchFamily="18" charset="0"/>
              </a:rPr>
              <a:t>Hazardous materials are found in every research laboratory.</a:t>
            </a:r>
          </a:p>
          <a:p>
            <a:pPr>
              <a:lnSpc>
                <a:spcPct val="150000"/>
              </a:lnSpc>
              <a:buBlip>
                <a:blip r:embed="rId2"/>
              </a:buBlip>
            </a:pPr>
            <a:r>
              <a:rPr lang="en-US" sz="2400" dirty="0" smtClean="0">
                <a:latin typeface="Calibri" pitchFamily="34" charset="0"/>
                <a:cs typeface="Times New Roman" pitchFamily="18" charset="0"/>
              </a:rPr>
              <a:t>Researchers/practitioners must recognize that risk of serious accident or injury in the laboratory is minimized by the </a:t>
            </a:r>
            <a:r>
              <a:rPr lang="en-US" sz="2400" b="1" i="1" dirty="0" smtClean="0">
                <a:solidFill>
                  <a:srgbClr val="0070C0"/>
                </a:solidFill>
                <a:latin typeface="Calibri" pitchFamily="34" charset="0"/>
                <a:cs typeface="Times New Roman" pitchFamily="18" charset="0"/>
              </a:rPr>
              <a:t>presence of two or more people </a:t>
            </a:r>
            <a:r>
              <a:rPr lang="en-US" sz="2400" dirty="0" smtClean="0">
                <a:latin typeface="Calibri" pitchFamily="34" charset="0"/>
                <a:cs typeface="Times New Roman" pitchFamily="18" charset="0"/>
              </a:rPr>
              <a:t>in the laboratory at all times. </a:t>
            </a:r>
          </a:p>
          <a:p>
            <a:pPr>
              <a:lnSpc>
                <a:spcPct val="150000"/>
              </a:lnSpc>
              <a:buBlip>
                <a:blip r:embed="rId2"/>
              </a:buBlip>
            </a:pPr>
            <a:r>
              <a:rPr lang="en-US" sz="2400" dirty="0" smtClean="0">
                <a:latin typeface="Calibri" pitchFamily="34" charset="0"/>
                <a:cs typeface="Times New Roman" pitchFamily="18" charset="0"/>
              </a:rPr>
              <a:t>This ensures that at least one person will be able to </a:t>
            </a:r>
            <a:r>
              <a:rPr lang="en-US" sz="2400" i="1" dirty="0" smtClean="0">
                <a:solidFill>
                  <a:schemeClr val="accent1"/>
                </a:solidFill>
                <a:latin typeface="Calibri" pitchFamily="34" charset="0"/>
                <a:cs typeface="Times New Roman" pitchFamily="18" charset="0"/>
              </a:rPr>
              <a:t>provide assistance </a:t>
            </a:r>
            <a:r>
              <a:rPr lang="en-US" sz="2400" dirty="0" smtClean="0">
                <a:solidFill>
                  <a:schemeClr val="accent1"/>
                </a:solidFill>
                <a:latin typeface="Calibri" pitchFamily="34" charset="0"/>
                <a:cs typeface="Times New Roman" pitchFamily="18" charset="0"/>
              </a:rPr>
              <a:t>or </a:t>
            </a:r>
            <a:r>
              <a:rPr lang="en-US" sz="2400" i="1" dirty="0" smtClean="0">
                <a:solidFill>
                  <a:schemeClr val="accent1"/>
                </a:solidFill>
                <a:latin typeface="Calibri" pitchFamily="34" charset="0"/>
                <a:cs typeface="Times New Roman" pitchFamily="18" charset="0"/>
              </a:rPr>
              <a:t>notify emergency personnel </a:t>
            </a:r>
            <a:r>
              <a:rPr lang="en-US" sz="2400" dirty="0" smtClean="0">
                <a:latin typeface="Calibri" pitchFamily="34" charset="0"/>
                <a:cs typeface="Times New Roman" pitchFamily="18" charset="0"/>
              </a:rPr>
              <a:t>if an accident or injury does occur.</a:t>
            </a:r>
          </a:p>
          <a:p>
            <a:pPr>
              <a:lnSpc>
                <a:spcPct val="150000"/>
              </a:lnSpc>
              <a:buNone/>
            </a:pPr>
            <a:r>
              <a:rPr lang="en-US" sz="2400" b="1" dirty="0" smtClean="0">
                <a:latin typeface="Calibri" pitchFamily="34" charset="0"/>
                <a:cs typeface="Times New Roman" pitchFamily="18" charset="0"/>
              </a:rPr>
              <a:t>Responsibility of the next-to-last person to leave the laboratory</a:t>
            </a:r>
          </a:p>
          <a:p>
            <a:pPr>
              <a:lnSpc>
                <a:spcPct val="150000"/>
              </a:lnSpc>
              <a:buBlip>
                <a:blip r:embed="rId2"/>
              </a:buBlip>
            </a:pPr>
            <a:r>
              <a:rPr lang="en-US" sz="2400" dirty="0" smtClean="0">
                <a:latin typeface="Calibri" pitchFamily="34" charset="0"/>
                <a:cs typeface="Times New Roman" pitchFamily="18" charset="0"/>
              </a:rPr>
              <a:t>The penultimate person to leave the laboratory has a responsibility to notify the remaining person that he/she is leaving</a:t>
            </a:r>
          </a:p>
          <a:p>
            <a:pPr>
              <a:lnSpc>
                <a:spcPct val="150000"/>
              </a:lnSpc>
              <a:buBlip>
                <a:blip r:embed="rId2"/>
              </a:buBlip>
            </a:pPr>
            <a:r>
              <a:rPr lang="en-US" sz="2400" dirty="0" smtClean="0">
                <a:latin typeface="Calibri" pitchFamily="34" charset="0"/>
                <a:cs typeface="Times New Roman" pitchFamily="18" charset="0"/>
              </a:rPr>
              <a:t>Thus no one should unexpectedly find himself or herself alone in the laboratory</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DAAE8011-1E62-4CB1-B248-5FC520E1EBEB}"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2400" b="1" i="1" dirty="0" smtClean="0">
                <a:latin typeface="Calibri" pitchFamily="34" charset="0"/>
              </a:rPr>
              <a:t>Identification</a:t>
            </a:r>
          </a:p>
          <a:p>
            <a:pPr>
              <a:lnSpc>
                <a:spcPct val="150000"/>
              </a:lnSpc>
              <a:buBlip>
                <a:blip r:embed="rId2"/>
              </a:buBlip>
            </a:pPr>
            <a:r>
              <a:rPr lang="en-US" sz="2400" dirty="0" smtClean="0">
                <a:latin typeface="Calibri" pitchFamily="34" charset="0"/>
              </a:rPr>
              <a:t>They form  white pellicles on semi-solid calcium malate medium. </a:t>
            </a:r>
          </a:p>
          <a:p>
            <a:pPr>
              <a:lnSpc>
                <a:spcPct val="150000"/>
              </a:lnSpc>
              <a:buBlip>
                <a:blip r:embed="rId2"/>
              </a:buBlip>
            </a:pPr>
            <a:r>
              <a:rPr lang="en-US" sz="2400" i="1" dirty="0" smtClean="0">
                <a:latin typeface="Calibri" pitchFamily="34" charset="0"/>
              </a:rPr>
              <a:t>They are producers </a:t>
            </a:r>
            <a:r>
              <a:rPr lang="en-US" sz="2400" dirty="0" smtClean="0">
                <a:latin typeface="Calibri" pitchFamily="34" charset="0"/>
              </a:rPr>
              <a:t>of strong bases.</a:t>
            </a:r>
          </a:p>
          <a:p>
            <a:pPr>
              <a:lnSpc>
                <a:spcPct val="150000"/>
              </a:lnSpc>
              <a:buBlip>
                <a:blip r:embed="rId2"/>
              </a:buBlip>
            </a:pPr>
            <a:r>
              <a:rPr lang="en-US" sz="2400" dirty="0" smtClean="0">
                <a:latin typeface="Calibri" pitchFamily="34" charset="0"/>
              </a:rPr>
              <a:t>they grow in a medium containing </a:t>
            </a:r>
            <a:r>
              <a:rPr lang="en-US" sz="2400" dirty="0" smtClean="0">
                <a:solidFill>
                  <a:srgbClr val="0000FF"/>
                </a:solidFill>
                <a:latin typeface="Calibri" pitchFamily="34" charset="0"/>
              </a:rPr>
              <a:t>bromothymol blue indicator</a:t>
            </a:r>
            <a:r>
              <a:rPr lang="en-US" sz="2400" dirty="0" smtClean="0">
                <a:latin typeface="Calibri" pitchFamily="34" charset="0"/>
              </a:rPr>
              <a:t>, they change the colour of the medium to blue.</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120</a:t>
            </a:fld>
            <a:endParaRPr lang="am-ET"/>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609600"/>
            <a:ext cx="8229600" cy="5638800"/>
          </a:xfrm>
        </p:spPr>
        <p:txBody>
          <a:bodyPr>
            <a:noAutofit/>
          </a:bodyPr>
          <a:lstStyle/>
          <a:p>
            <a:pPr>
              <a:lnSpc>
                <a:spcPct val="150000"/>
              </a:lnSpc>
              <a:buNone/>
            </a:pPr>
            <a:r>
              <a:rPr lang="en-US" sz="2400" b="1" dirty="0" smtClean="0">
                <a:latin typeface="Calibri" pitchFamily="34" charset="0"/>
              </a:rPr>
              <a:t>Phosphate solubilizing micro-organisms</a:t>
            </a:r>
          </a:p>
          <a:p>
            <a:pPr>
              <a:lnSpc>
                <a:spcPct val="150000"/>
              </a:lnSpc>
              <a:buBlip>
                <a:blip r:embed="rId2"/>
              </a:buBlip>
            </a:pPr>
            <a:r>
              <a:rPr lang="en-US" sz="2400" dirty="0" smtClean="0">
                <a:latin typeface="Calibri" pitchFamily="34" charset="0"/>
              </a:rPr>
              <a:t>Soil bacteria of the genera Pseudomonas, Bacillus and certain fungi of the genera </a:t>
            </a:r>
            <a:r>
              <a:rPr lang="en-US" sz="2400" b="1" dirty="0" smtClean="0">
                <a:solidFill>
                  <a:srgbClr val="0000FF"/>
                </a:solidFill>
                <a:latin typeface="Calibri" pitchFamily="34" charset="0"/>
              </a:rPr>
              <a:t>Penicillium and Aspergillus </a:t>
            </a:r>
          </a:p>
          <a:p>
            <a:pPr>
              <a:lnSpc>
                <a:spcPct val="150000"/>
              </a:lnSpc>
              <a:buBlip>
                <a:blip r:embed="rId2"/>
              </a:buBlip>
            </a:pPr>
            <a:r>
              <a:rPr lang="en-US" sz="2400" dirty="0" smtClean="0">
                <a:latin typeface="Calibri" pitchFamily="34" charset="0"/>
              </a:rPr>
              <a:t>Able to solubilize insoluble forms of P owing to their secretion of </a:t>
            </a:r>
            <a:r>
              <a:rPr lang="en-US" sz="2400" dirty="0" smtClean="0">
                <a:solidFill>
                  <a:srgbClr val="0000FF"/>
                </a:solidFill>
                <a:latin typeface="Calibri" pitchFamily="34" charset="0"/>
              </a:rPr>
              <a:t>organic acids. </a:t>
            </a:r>
          </a:p>
          <a:p>
            <a:pPr>
              <a:lnSpc>
                <a:spcPct val="150000"/>
              </a:lnSpc>
              <a:buBlip>
                <a:blip r:embed="rId2"/>
              </a:buBlip>
            </a:pPr>
            <a:r>
              <a:rPr lang="en-US" sz="2400" dirty="0" smtClean="0">
                <a:latin typeface="Calibri" pitchFamily="34" charset="0"/>
              </a:rPr>
              <a:t>help in the </a:t>
            </a:r>
            <a:r>
              <a:rPr lang="en-US" sz="2400" dirty="0" smtClean="0">
                <a:solidFill>
                  <a:srgbClr val="0000FF"/>
                </a:solidFill>
                <a:latin typeface="Calibri" pitchFamily="34" charset="0"/>
              </a:rPr>
              <a:t>solubilization of P </a:t>
            </a:r>
            <a:r>
              <a:rPr lang="en-US" sz="2400" dirty="0" smtClean="0">
                <a:latin typeface="Calibri" pitchFamily="34" charset="0"/>
              </a:rPr>
              <a:t>from phosphate rock and other sparingly soluble forms of soil P by reducing their particle to nearly amorphous forms. </a:t>
            </a: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121</a:t>
            </a:fld>
            <a:endParaRPr lang="am-ET"/>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pPr algn="ctr"/>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685800"/>
            <a:ext cx="8229600" cy="5440363"/>
          </a:xfrm>
        </p:spPr>
        <p:txBody>
          <a:bodyPr>
            <a:normAutofit/>
          </a:bodyPr>
          <a:lstStyle/>
          <a:p>
            <a:pPr>
              <a:lnSpc>
                <a:spcPct val="150000"/>
              </a:lnSpc>
              <a:buBlip>
                <a:blip r:embed="rId2"/>
              </a:buBlip>
            </a:pPr>
            <a:r>
              <a:rPr lang="en-US" sz="2400" dirty="0" smtClean="0">
                <a:latin typeface="Calibri" pitchFamily="34" charset="0"/>
              </a:rPr>
              <a:t>They are present in abundance in the rhizosphere.</a:t>
            </a:r>
          </a:p>
          <a:p>
            <a:pPr>
              <a:lnSpc>
                <a:spcPct val="150000"/>
              </a:lnSpc>
              <a:buBlip>
                <a:blip r:embed="rId2"/>
              </a:buBlip>
            </a:pPr>
            <a:r>
              <a:rPr lang="en-US" sz="2400" dirty="0" smtClean="0">
                <a:latin typeface="Calibri" pitchFamily="34" charset="0"/>
              </a:rPr>
              <a:t> they  are isolated directly from the soil by the </a:t>
            </a:r>
            <a:r>
              <a:rPr lang="en-US" sz="2400" dirty="0" smtClean="0">
                <a:solidFill>
                  <a:srgbClr val="0D11B3"/>
                </a:solidFill>
                <a:latin typeface="Calibri" pitchFamily="34" charset="0"/>
              </a:rPr>
              <a:t>soil serial dilution method</a:t>
            </a:r>
            <a:endParaRPr lang="en-US" sz="2400" b="1" i="1" dirty="0" smtClean="0">
              <a:latin typeface="Calibri" pitchFamily="34" charset="0"/>
            </a:endParaRPr>
          </a:p>
          <a:p>
            <a:pPr>
              <a:buNone/>
            </a:pPr>
            <a:r>
              <a:rPr lang="en-US" sz="2400" b="1" i="1" dirty="0" smtClean="0">
                <a:latin typeface="Calibri" pitchFamily="34" charset="0"/>
              </a:rPr>
              <a:t>Isolation</a:t>
            </a:r>
          </a:p>
          <a:p>
            <a:pPr>
              <a:buNone/>
            </a:pPr>
            <a:r>
              <a:rPr lang="en-US" sz="2400" dirty="0" smtClean="0">
                <a:latin typeface="Calibri" pitchFamily="34" charset="0"/>
              </a:rPr>
              <a:t>The apparatus required consists of:</a:t>
            </a: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122</a:t>
            </a:fld>
            <a:endParaRPr lang="am-ET"/>
          </a:p>
        </p:txBody>
      </p:sp>
      <p:sp>
        <p:nvSpPr>
          <p:cNvPr id="7" name="Rectangle 6"/>
          <p:cNvSpPr/>
          <p:nvPr/>
        </p:nvSpPr>
        <p:spPr>
          <a:xfrm>
            <a:off x="5029200" y="3200400"/>
            <a:ext cx="4114800" cy="2954655"/>
          </a:xfrm>
          <a:prstGeom prst="rect">
            <a:avLst/>
          </a:prstGeom>
        </p:spPr>
        <p:txBody>
          <a:bodyPr wrap="square">
            <a:spAutoFit/>
          </a:bodyPr>
          <a:lstStyle/>
          <a:p>
            <a:pPr>
              <a:lnSpc>
                <a:spcPct val="150000"/>
              </a:lnSpc>
              <a:buBlip>
                <a:blip r:embed="rId2"/>
              </a:buBlip>
            </a:pPr>
            <a:r>
              <a:rPr lang="en-US" sz="2800" dirty="0" smtClean="0">
                <a:latin typeface="Calibri" pitchFamily="34" charset="0"/>
              </a:rPr>
              <a:t>a test-tube (sterilized);</a:t>
            </a:r>
          </a:p>
          <a:p>
            <a:pPr>
              <a:lnSpc>
                <a:spcPct val="150000"/>
              </a:lnSpc>
              <a:buBlip>
                <a:blip r:embed="rId2"/>
              </a:buBlip>
            </a:pPr>
            <a:r>
              <a:rPr lang="en-US" sz="2800" dirty="0" smtClean="0">
                <a:latin typeface="Calibri" pitchFamily="34" charset="0"/>
              </a:rPr>
              <a:t> an inoculation needle.</a:t>
            </a:r>
          </a:p>
          <a:p>
            <a:pPr>
              <a:lnSpc>
                <a:spcPct val="150000"/>
              </a:lnSpc>
              <a:buBlip>
                <a:blip r:embed="rId2"/>
              </a:buBlip>
            </a:pPr>
            <a:r>
              <a:rPr lang="en-US" sz="2800" dirty="0" smtClean="0">
                <a:latin typeface="Calibri" pitchFamily="34" charset="0"/>
              </a:rPr>
              <a:t>The reagent required is sterile water.</a:t>
            </a:r>
            <a:endParaRPr lang="am-ET" sz="2800" dirty="0" smtClean="0"/>
          </a:p>
          <a:p>
            <a:endParaRPr lang="am-ET" dirty="0"/>
          </a:p>
        </p:txBody>
      </p:sp>
      <p:sp>
        <p:nvSpPr>
          <p:cNvPr id="8" name="Rectangle 7"/>
          <p:cNvSpPr/>
          <p:nvPr/>
        </p:nvSpPr>
        <p:spPr>
          <a:xfrm>
            <a:off x="457200" y="3810000"/>
            <a:ext cx="3352800" cy="2862322"/>
          </a:xfrm>
          <a:prstGeom prst="rect">
            <a:avLst/>
          </a:prstGeom>
        </p:spPr>
        <p:txBody>
          <a:bodyPr wrap="square">
            <a:spAutoFit/>
          </a:bodyPr>
          <a:lstStyle/>
          <a:p>
            <a:pPr>
              <a:lnSpc>
                <a:spcPct val="150000"/>
              </a:lnSpc>
              <a:buBlip>
                <a:blip r:embed="rId2"/>
              </a:buBlip>
            </a:pPr>
            <a:r>
              <a:rPr lang="en-US" sz="2400" dirty="0" smtClean="0">
                <a:latin typeface="Calibri" pitchFamily="34" charset="0"/>
              </a:rPr>
              <a:t>an incubator;</a:t>
            </a:r>
          </a:p>
          <a:p>
            <a:pPr>
              <a:lnSpc>
                <a:spcPct val="150000"/>
              </a:lnSpc>
              <a:buBlip>
                <a:blip r:embed="rId2"/>
              </a:buBlip>
            </a:pPr>
            <a:r>
              <a:rPr lang="en-US" sz="2400" dirty="0" smtClean="0">
                <a:latin typeface="Calibri" pitchFamily="34" charset="0"/>
              </a:rPr>
              <a:t> sterilized water;</a:t>
            </a:r>
          </a:p>
          <a:p>
            <a:pPr>
              <a:lnSpc>
                <a:spcPct val="150000"/>
              </a:lnSpc>
              <a:buBlip>
                <a:blip r:embed="rId2"/>
              </a:buBlip>
            </a:pPr>
            <a:r>
              <a:rPr lang="en-US" sz="2400" dirty="0" smtClean="0">
                <a:latin typeface="Calibri" pitchFamily="34" charset="0"/>
              </a:rPr>
              <a:t> a Petri dish;</a:t>
            </a:r>
          </a:p>
          <a:p>
            <a:pPr>
              <a:lnSpc>
                <a:spcPct val="150000"/>
              </a:lnSpc>
              <a:buBlip>
                <a:blip r:embed="rId2"/>
              </a:buBlip>
            </a:pPr>
            <a:r>
              <a:rPr lang="en-US" sz="2400" dirty="0" smtClean="0">
                <a:latin typeface="Calibri" pitchFamily="34" charset="0"/>
              </a:rPr>
              <a:t>a glass rod;</a:t>
            </a:r>
          </a:p>
          <a:p>
            <a:pPr>
              <a:lnSpc>
                <a:spcPct val="150000"/>
              </a:lnSpc>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r>
              <a:rPr lang="en-US" sz="2400" b="1" dirty="0" smtClean="0">
                <a:latin typeface="Calibri" pitchFamily="34" charset="0"/>
              </a:rPr>
              <a:t>Inoculation of culture medium</a:t>
            </a:r>
          </a:p>
          <a:p>
            <a:pPr>
              <a:lnSpc>
                <a:spcPct val="160000"/>
              </a:lnSpc>
            </a:pPr>
            <a:r>
              <a:rPr lang="en-US" sz="2400" dirty="0" smtClean="0">
                <a:latin typeface="Calibri" pitchFamily="34" charset="0"/>
              </a:rPr>
              <a:t>This is a method by which micro-organisms are transferred from any source (purified culture) to the medium for their multiplication in a laboratory. </a:t>
            </a:r>
          </a:p>
          <a:p>
            <a:pPr>
              <a:lnSpc>
                <a:spcPct val="160000"/>
              </a:lnSpc>
            </a:pPr>
            <a:r>
              <a:rPr lang="en-US" sz="2400" dirty="0" smtClean="0">
                <a:latin typeface="Calibri" pitchFamily="34" charset="0"/>
              </a:rPr>
              <a:t>To avoid any contamination, inoculation is done in a laminar air-flow chamber aseptically as follows:</a:t>
            </a:r>
          </a:p>
          <a:p>
            <a:pPr>
              <a:lnSpc>
                <a:spcPct val="160000"/>
              </a:lnSpc>
              <a:buNone/>
            </a:pPr>
            <a:r>
              <a:rPr lang="en-US" sz="2400" dirty="0" smtClean="0">
                <a:latin typeface="Calibri" pitchFamily="34" charset="0"/>
              </a:rPr>
              <a:t>1. Select a pure culture of the micro-organism to be multiplied.</a:t>
            </a:r>
          </a:p>
          <a:p>
            <a:pPr>
              <a:lnSpc>
                <a:spcPct val="160000"/>
              </a:lnSpc>
              <a:buNone/>
            </a:pPr>
            <a:r>
              <a:rPr lang="en-US" sz="2400" dirty="0" smtClean="0">
                <a:latin typeface="Calibri" pitchFamily="34" charset="0"/>
              </a:rPr>
              <a:t>2. Take a specific culture medium in a sterilized flask/tube (already prepared and kept ready).</a:t>
            </a:r>
          </a:p>
          <a:p>
            <a:pPr>
              <a:lnSpc>
                <a:spcPct val="160000"/>
              </a:lnSpc>
              <a:buNone/>
            </a:pPr>
            <a:r>
              <a:rPr lang="en-US" sz="2400" dirty="0" smtClean="0">
                <a:latin typeface="Calibri" pitchFamily="34" charset="0"/>
              </a:rPr>
              <a:t>3. Hold the pure culture tube between thumb and forefinger in such a way that the cotton plug of the tube is towards the body of the worker.</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123</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latin typeface="Calibri" pitchFamily="34" charset="0"/>
              </a:rPr>
              <a:t>Soil sampling</a:t>
            </a:r>
            <a:endParaRPr lang="am-ET" sz="2400" dirty="0"/>
          </a:p>
        </p:txBody>
      </p:sp>
      <p:sp>
        <p:nvSpPr>
          <p:cNvPr id="3" name="Content Placeholder 2"/>
          <p:cNvSpPr>
            <a:spLocks noGrp="1"/>
          </p:cNvSpPr>
          <p:nvPr>
            <p:ph idx="1"/>
          </p:nvPr>
        </p:nvSpPr>
        <p:spPr>
          <a:xfrm>
            <a:off x="457200" y="838200"/>
            <a:ext cx="8229600" cy="5287963"/>
          </a:xfrm>
        </p:spPr>
        <p:txBody>
          <a:bodyPr>
            <a:normAutofit/>
          </a:bodyPr>
          <a:lstStyle/>
          <a:p>
            <a:pPr>
              <a:lnSpc>
                <a:spcPct val="150000"/>
              </a:lnSpc>
              <a:buNone/>
            </a:pPr>
            <a:r>
              <a:rPr lang="en-US" sz="2400" dirty="0" smtClean="0">
                <a:latin typeface="Calibri" pitchFamily="34" charset="0"/>
              </a:rPr>
              <a:t>4. Remove the cotton plug from the tube/flask containing the culture, take the pure culture from the tube using a sterilized platinum needle and transfer it to the medium in the flask/tube. Plug the inoculated tube/flask, keep it in the incubator at 28+- 2 °C for 3–5 days to allow the microbes to grow.</a:t>
            </a:r>
          </a:p>
          <a:p>
            <a:pPr>
              <a:lnSpc>
                <a:spcPct val="150000"/>
              </a:lnSpc>
            </a:pPr>
            <a:r>
              <a:rPr lang="en-US" sz="2400" dirty="0" smtClean="0">
                <a:latin typeface="Calibri" pitchFamily="34" charset="0"/>
              </a:rPr>
              <a:t>When a large volume of culture medium is required for mass production </a:t>
            </a:r>
            <a:r>
              <a:rPr lang="en-US" sz="2400" dirty="0" smtClean="0">
                <a:solidFill>
                  <a:srgbClr val="0D11B3"/>
                </a:solidFill>
                <a:latin typeface="Calibri" pitchFamily="34" charset="0"/>
              </a:rPr>
              <a:t>of biofertilizer</a:t>
            </a:r>
            <a:r>
              <a:rPr lang="en-US" sz="2400" dirty="0" smtClean="0">
                <a:latin typeface="Calibri" pitchFamily="34" charset="0"/>
              </a:rPr>
              <a:t>, multiplication is done in large flasks (2–5 litres) in a rotary shaker or in fermenters.</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124</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latin typeface="Calibri" pitchFamily="34" charset="0"/>
                <a:cs typeface="Times New Roman" pitchFamily="18" charset="0"/>
              </a:rPr>
              <a:t>Air and stack emission sampling</a:t>
            </a:r>
            <a:endParaRPr lang="am-ET" sz="2400" dirty="0">
              <a:cs typeface="Times New Roman" pitchFamily="18" charset="0"/>
            </a:endParaRPr>
          </a:p>
        </p:txBody>
      </p:sp>
      <p:sp>
        <p:nvSpPr>
          <p:cNvPr id="3" name="Content Placeholder 2"/>
          <p:cNvSpPr>
            <a:spLocks noGrp="1"/>
          </p:cNvSpPr>
          <p:nvPr>
            <p:ph idx="1"/>
          </p:nvPr>
        </p:nvSpPr>
        <p:spPr>
          <a:xfrm>
            <a:off x="457200" y="838200"/>
            <a:ext cx="8229600" cy="5333999"/>
          </a:xfrm>
        </p:spPr>
        <p:txBody>
          <a:bodyPr>
            <a:normAutofit lnSpcReduction="10000"/>
          </a:bodyPr>
          <a:lstStyle/>
          <a:p>
            <a:pPr>
              <a:lnSpc>
                <a:spcPct val="150000"/>
              </a:lnSpc>
              <a:buNone/>
            </a:pPr>
            <a:r>
              <a:rPr lang="en-US" sz="2400" dirty="0" smtClean="0">
                <a:latin typeface="Calibri" pitchFamily="34" charset="0"/>
                <a:cs typeface="Times New Roman" pitchFamily="18" charset="0"/>
              </a:rPr>
              <a:t>Sources</a:t>
            </a:r>
          </a:p>
          <a:p>
            <a:pPr>
              <a:lnSpc>
                <a:spcPct val="150000"/>
              </a:lnSpc>
            </a:pPr>
            <a:r>
              <a:rPr lang="en-US" sz="2400" dirty="0" smtClean="0">
                <a:latin typeface="Calibri" pitchFamily="34" charset="0"/>
                <a:cs typeface="Times New Roman" pitchFamily="18" charset="0"/>
              </a:rPr>
              <a:t>Ambient air, indoor work place air and stack/emission exhausts.</a:t>
            </a:r>
          </a:p>
          <a:p>
            <a:pPr>
              <a:lnSpc>
                <a:spcPct val="150000"/>
              </a:lnSpc>
            </a:pPr>
            <a:r>
              <a:rPr lang="en-US" sz="2400" dirty="0" smtClean="0">
                <a:latin typeface="Calibri" pitchFamily="34" charset="0"/>
                <a:cs typeface="Times New Roman" pitchFamily="18" charset="0"/>
              </a:rPr>
              <a:t>Concentrations for most atmospheric pollutants are  very low.</a:t>
            </a:r>
          </a:p>
          <a:p>
            <a:pPr>
              <a:lnSpc>
                <a:spcPct val="150000"/>
              </a:lnSpc>
            </a:pPr>
            <a:r>
              <a:rPr lang="en-US" sz="2400" dirty="0" smtClean="0">
                <a:latin typeface="Calibri" pitchFamily="34" charset="0"/>
                <a:cs typeface="Times New Roman" pitchFamily="18" charset="0"/>
              </a:rPr>
              <a:t>Large variation in analyze concentration due to changes in meteorology.</a:t>
            </a:r>
          </a:p>
          <a:p>
            <a:pPr>
              <a:lnSpc>
                <a:spcPct val="150000"/>
              </a:lnSpc>
            </a:pPr>
            <a:r>
              <a:rPr lang="en-US" sz="2400" dirty="0" smtClean="0">
                <a:latin typeface="Calibri" pitchFamily="34" charset="0"/>
                <a:cs typeface="Times New Roman" pitchFamily="18" charset="0"/>
              </a:rPr>
              <a:t>Meteorological parameters must be noted</a:t>
            </a:r>
            <a:r>
              <a:rPr lang="en-US" sz="2400" b="1" dirty="0" smtClean="0">
                <a:latin typeface="Calibri" pitchFamily="34" charset="0"/>
              </a:rPr>
              <a:t>.</a:t>
            </a:r>
          </a:p>
          <a:p>
            <a:pPr>
              <a:lnSpc>
                <a:spcPct val="150000"/>
              </a:lnSpc>
            </a:pPr>
            <a:r>
              <a:rPr lang="en-US" sz="2400" dirty="0" smtClean="0">
                <a:latin typeface="Calibri" pitchFamily="34" charset="0"/>
                <a:cs typeface="Times New Roman" pitchFamily="18" charset="0"/>
              </a:rPr>
              <a:t>Ventilation system scan alter air flow and add pollutants.</a:t>
            </a:r>
          </a:p>
          <a:p>
            <a:pPr>
              <a:lnSpc>
                <a:spcPct val="150000"/>
              </a:lnSpc>
            </a:pPr>
            <a:r>
              <a:rPr lang="en-US" sz="2400" dirty="0" smtClean="0">
                <a:latin typeface="Calibri" pitchFamily="34" charset="0"/>
                <a:cs typeface="Times New Roman" pitchFamily="18" charset="0"/>
              </a:rPr>
              <a:t>Sampler location will influence the results obtained.</a:t>
            </a:r>
          </a:p>
          <a:p>
            <a:pPr>
              <a:lnSpc>
                <a:spcPct val="150000"/>
              </a:lnSpc>
            </a:pPr>
            <a:r>
              <a:rPr lang="en-US" sz="2400" dirty="0" smtClean="0">
                <a:latin typeface="Calibri" pitchFamily="34" charset="0"/>
                <a:cs typeface="Times New Roman" pitchFamily="18" charset="0"/>
              </a:rPr>
              <a:t>Household chemical scan add compounds to the air.</a:t>
            </a:r>
          </a:p>
          <a:p>
            <a:pPr>
              <a:lnSpc>
                <a:spcPct val="150000"/>
              </a:lnSpc>
            </a:pPr>
            <a:endParaRPr lang="en-US" sz="2400" b="1" dirty="0" smtClean="0">
              <a:latin typeface="Calibri" pitchFamily="34" charset="0"/>
            </a:endParaRP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125</a:t>
            </a:fld>
            <a:endParaRPr lang="am-ET"/>
          </a:p>
        </p:txBody>
      </p:sp>
      <p:sp>
        <p:nvSpPr>
          <p:cNvPr id="7" name="Date Placeholder 6"/>
          <p:cNvSpPr>
            <a:spLocks noGrp="1"/>
          </p:cNvSpPr>
          <p:nvPr>
            <p:ph type="dt" sz="half" idx="10"/>
          </p:nvPr>
        </p:nvSpPr>
        <p:spPr/>
        <p:txBody>
          <a:bodyPr/>
          <a:lstStyle/>
          <a:p>
            <a:fld id="{402D9F91-8140-427C-86A6-B1EF003BDE75}" type="datetime1">
              <a:rPr lang="en-US" smtClean="0"/>
              <a:pPr/>
              <a:t>3/23/2020</a:t>
            </a:fld>
            <a:endParaRPr lang="am-ET"/>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b="1" dirty="0" smtClean="0">
                <a:latin typeface="Calibri" pitchFamily="34" charset="0"/>
              </a:rPr>
              <a:t>Indoor air</a:t>
            </a:r>
            <a:endParaRPr lang="am-ET" sz="2400" dirty="0"/>
          </a:p>
        </p:txBody>
      </p:sp>
      <p:sp>
        <p:nvSpPr>
          <p:cNvPr id="3" name="Content Placeholder 2"/>
          <p:cNvSpPr>
            <a:spLocks noGrp="1"/>
          </p:cNvSpPr>
          <p:nvPr>
            <p:ph idx="1"/>
          </p:nvPr>
        </p:nvSpPr>
        <p:spPr>
          <a:xfrm>
            <a:off x="381000" y="838200"/>
            <a:ext cx="8305800" cy="5287963"/>
          </a:xfrm>
        </p:spPr>
        <p:txBody>
          <a:bodyPr>
            <a:normAutofit/>
          </a:bodyPr>
          <a:lstStyle/>
          <a:p>
            <a:pPr>
              <a:buNone/>
            </a:pPr>
            <a:r>
              <a:rPr lang="en-US" sz="2400" dirty="0" smtClean="0">
                <a:latin typeface="Calibri" pitchFamily="34" charset="0"/>
                <a:cs typeface="Times New Roman" pitchFamily="18" charset="0"/>
              </a:rPr>
              <a:t>Bacteria or yeast &amp; mold</a:t>
            </a:r>
          </a:p>
          <a:p>
            <a:pPr>
              <a:lnSpc>
                <a:spcPct val="150000"/>
              </a:lnSpc>
            </a:pPr>
            <a:r>
              <a:rPr lang="en-US" sz="2400" dirty="0" smtClean="0">
                <a:latin typeface="Calibri" pitchFamily="34" charset="0"/>
                <a:cs typeface="Times New Roman" pitchFamily="18" charset="0"/>
              </a:rPr>
              <a:t>Air Plates are used to find out the total bacterial or the yeast and mold load in ambient air.</a:t>
            </a:r>
          </a:p>
          <a:p>
            <a:pPr>
              <a:lnSpc>
                <a:spcPct val="150000"/>
              </a:lnSpc>
            </a:pPr>
            <a:r>
              <a:rPr lang="en-US" sz="2400" dirty="0" smtClean="0">
                <a:latin typeface="Calibri" pitchFamily="34" charset="0"/>
                <a:cs typeface="Times New Roman" pitchFamily="18" charset="0"/>
              </a:rPr>
              <a:t>Generally, if you have results that are greater than 20CFU  then further monitoring is needed in the facility.</a:t>
            </a:r>
          </a:p>
          <a:p>
            <a:pPr>
              <a:lnSpc>
                <a:spcPct val="150000"/>
              </a:lnSpc>
            </a:pPr>
            <a:r>
              <a:rPr lang="en-US" sz="2400" dirty="0" smtClean="0">
                <a:latin typeface="Calibri" pitchFamily="34" charset="0"/>
                <a:cs typeface="Times New Roman" pitchFamily="18" charset="0"/>
              </a:rPr>
              <a:t>Air plates can be placed on any surface to collect samples.</a:t>
            </a:r>
          </a:p>
          <a:p>
            <a:pPr>
              <a:lnSpc>
                <a:spcPct val="150000"/>
              </a:lnSpc>
            </a:pPr>
            <a:r>
              <a:rPr lang="en-US" sz="2400" dirty="0" smtClean="0">
                <a:latin typeface="Calibri" pitchFamily="34" charset="0"/>
                <a:cs typeface="Times New Roman" pitchFamily="18" charset="0"/>
              </a:rPr>
              <a:t>Open Air Vents, Counter Tops, Flat Surfaces</a:t>
            </a:r>
          </a:p>
          <a:p>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126</a:t>
            </a:fld>
            <a:endParaRPr lang="am-ET"/>
          </a:p>
        </p:txBody>
      </p:sp>
      <p:sp>
        <p:nvSpPr>
          <p:cNvPr id="7" name="Date Placeholder 6"/>
          <p:cNvSpPr>
            <a:spLocks noGrp="1"/>
          </p:cNvSpPr>
          <p:nvPr>
            <p:ph type="dt" sz="half" idx="10"/>
          </p:nvPr>
        </p:nvSpPr>
        <p:spPr/>
        <p:txBody>
          <a:bodyPr/>
          <a:lstStyle/>
          <a:p>
            <a:fld id="{97A389A6-83F1-49B8-A106-FF96710956EE}" type="datetime1">
              <a:rPr lang="en-US" smtClean="0"/>
              <a:pPr/>
              <a:t>3/23/2020</a:t>
            </a:fld>
            <a:endParaRPr lang="am-ET"/>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2400" b="1" dirty="0" smtClean="0">
                <a:latin typeface="Calibri" pitchFamily="34" charset="0"/>
              </a:rPr>
              <a:t>Indoor air</a:t>
            </a:r>
            <a:endParaRPr lang="am-ET" sz="2400"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None/>
            </a:pPr>
            <a:r>
              <a:rPr lang="en-US" sz="2400" dirty="0" smtClean="0">
                <a:latin typeface="Calibri" pitchFamily="34" charset="0"/>
                <a:cs typeface="Times New Roman" pitchFamily="18" charset="0"/>
              </a:rPr>
              <a:t> </a:t>
            </a:r>
            <a:r>
              <a:rPr lang="en-US" sz="2400" b="1" dirty="0" smtClean="0">
                <a:latin typeface="Calibri" pitchFamily="34" charset="0"/>
                <a:cs typeface="Times New Roman" pitchFamily="18" charset="0"/>
              </a:rPr>
              <a:t>How to air sample</a:t>
            </a:r>
            <a:endParaRPr lang="am-ET" sz="2400" b="1" dirty="0" smtClean="0">
              <a:cs typeface="Times New Roman" pitchFamily="18" charset="0"/>
            </a:endParaRPr>
          </a:p>
          <a:p>
            <a:pPr>
              <a:lnSpc>
                <a:spcPct val="150000"/>
              </a:lnSpc>
            </a:pPr>
            <a:r>
              <a:rPr lang="en-US" sz="2400" dirty="0" smtClean="0">
                <a:latin typeface="Calibri" pitchFamily="34" charset="0"/>
                <a:cs typeface="Times New Roman" pitchFamily="18" charset="0"/>
              </a:rPr>
              <a:t>Wash hands to mid-arms with antibacterial soap before sampling.</a:t>
            </a:r>
          </a:p>
          <a:p>
            <a:pPr>
              <a:lnSpc>
                <a:spcPct val="150000"/>
              </a:lnSpc>
            </a:pPr>
            <a:r>
              <a:rPr lang="en-US" sz="2400" dirty="0" smtClean="0">
                <a:latin typeface="Calibri" pitchFamily="34" charset="0"/>
                <a:cs typeface="Times New Roman" pitchFamily="18" charset="0"/>
              </a:rPr>
              <a:t>Use clean laboratory gloves.</a:t>
            </a:r>
          </a:p>
          <a:p>
            <a:pPr>
              <a:lnSpc>
                <a:spcPct val="150000"/>
              </a:lnSpc>
            </a:pPr>
            <a:r>
              <a:rPr lang="en-US" sz="2400" dirty="0" smtClean="0">
                <a:latin typeface="Calibri" pitchFamily="34" charset="0"/>
                <a:cs typeface="Times New Roman" pitchFamily="18" charset="0"/>
              </a:rPr>
              <a:t>Put the gloves on aseptically and avoid touching the inside of the air plates.</a:t>
            </a:r>
          </a:p>
          <a:p>
            <a:pPr>
              <a:lnSpc>
                <a:spcPct val="150000"/>
              </a:lnSpc>
            </a:pPr>
            <a:r>
              <a:rPr lang="en-US" sz="2400" dirty="0" smtClean="0">
                <a:latin typeface="Calibri" pitchFamily="34" charset="0"/>
                <a:cs typeface="Times New Roman" pitchFamily="18" charset="0"/>
              </a:rPr>
              <a:t>Place the air plates on a flat surface and open the lid and place lid at an angle on the plate</a:t>
            </a:r>
          </a:p>
          <a:p>
            <a:pPr>
              <a:lnSpc>
                <a:spcPct val="150000"/>
              </a:lnSpc>
            </a:pPr>
            <a:r>
              <a:rPr lang="en-US" sz="2400" dirty="0" smtClean="0">
                <a:latin typeface="Calibri" pitchFamily="34" charset="0"/>
                <a:cs typeface="Times New Roman" pitchFamily="18" charset="0"/>
              </a:rPr>
              <a:t>Leave air plates open and exposed for 15minutes.</a:t>
            </a:r>
          </a:p>
          <a:p>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127</a:t>
            </a:fld>
            <a:endParaRPr lang="am-ET"/>
          </a:p>
        </p:txBody>
      </p:sp>
      <p:sp>
        <p:nvSpPr>
          <p:cNvPr id="7" name="Date Placeholder 6"/>
          <p:cNvSpPr>
            <a:spLocks noGrp="1"/>
          </p:cNvSpPr>
          <p:nvPr>
            <p:ph type="dt" sz="half" idx="10"/>
          </p:nvPr>
        </p:nvSpPr>
        <p:spPr/>
        <p:txBody>
          <a:bodyPr/>
          <a:lstStyle/>
          <a:p>
            <a:fld id="{1B8DE441-BFF2-4529-8074-15BF99B888B0}" type="datetime1">
              <a:rPr lang="en-US" smtClean="0"/>
              <a:pPr/>
              <a:t>3/23/2020</a:t>
            </a:fld>
            <a:endParaRPr lang="am-ET"/>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pitchFamily="34" charset="0"/>
                <a:cs typeface="Times New Roman" pitchFamily="18" charset="0"/>
              </a:rPr>
              <a:t>HARD SURFACE SAMPLING (SPONGES OR SWABS)</a:t>
            </a:r>
            <a:endParaRPr lang="am-ET" sz="2400" dirty="0">
              <a:cs typeface="Times New Roman" pitchFamily="18" charset="0"/>
            </a:endParaRPr>
          </a:p>
        </p:txBody>
      </p:sp>
      <p:sp>
        <p:nvSpPr>
          <p:cNvPr id="3" name="Content Placeholder 2"/>
          <p:cNvSpPr>
            <a:spLocks noGrp="1"/>
          </p:cNvSpPr>
          <p:nvPr>
            <p:ph idx="1"/>
          </p:nvPr>
        </p:nvSpPr>
        <p:spPr>
          <a:xfrm>
            <a:off x="457200" y="1600200"/>
            <a:ext cx="4419600" cy="4525963"/>
          </a:xfrm>
        </p:spPr>
        <p:txBody>
          <a:bodyPr>
            <a:normAutofit/>
          </a:bodyPr>
          <a:lstStyle/>
          <a:p>
            <a:pPr>
              <a:lnSpc>
                <a:spcPct val="150000"/>
              </a:lnSpc>
            </a:pPr>
            <a:r>
              <a:rPr lang="en-US" sz="2400" dirty="0" smtClean="0">
                <a:latin typeface="Calibri" pitchFamily="34" charset="0"/>
                <a:cs typeface="Times New Roman" pitchFamily="18" charset="0"/>
              </a:rPr>
              <a:t>SWABS are best for small crevices or uneven surfaces, </a:t>
            </a:r>
          </a:p>
          <a:p>
            <a:pPr>
              <a:lnSpc>
                <a:spcPct val="150000"/>
              </a:lnSpc>
            </a:pPr>
            <a:r>
              <a:rPr lang="en-US" sz="2400" dirty="0" smtClean="0">
                <a:latin typeface="Calibri" pitchFamily="34" charset="0"/>
                <a:cs typeface="Times New Roman" pitchFamily="18" charset="0"/>
              </a:rPr>
              <a:t>Example: drains and grates</a:t>
            </a:r>
          </a:p>
          <a:p>
            <a:pPr>
              <a:lnSpc>
                <a:spcPct val="150000"/>
              </a:lnSpc>
            </a:pPr>
            <a:r>
              <a:rPr lang="en-US" sz="2400" dirty="0" smtClean="0">
                <a:latin typeface="Calibri" pitchFamily="34" charset="0"/>
                <a:cs typeface="Times New Roman" pitchFamily="18" charset="0"/>
              </a:rPr>
              <a:t>SPONGES are best for smooth and flat surfaces, </a:t>
            </a:r>
          </a:p>
          <a:p>
            <a:pPr>
              <a:lnSpc>
                <a:spcPct val="150000"/>
              </a:lnSpc>
            </a:pPr>
            <a:r>
              <a:rPr lang="en-US" sz="2400" dirty="0" smtClean="0">
                <a:latin typeface="Calibri" pitchFamily="34" charset="0"/>
                <a:cs typeface="Times New Roman" pitchFamily="18" charset="0"/>
              </a:rPr>
              <a:t>Example: floors, walls, </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128</a:t>
            </a:fld>
            <a:endParaRPr lang="am-ET"/>
          </a:p>
        </p:txBody>
      </p:sp>
      <p:pic>
        <p:nvPicPr>
          <p:cNvPr id="21506" name="Picture 2"/>
          <p:cNvPicPr>
            <a:picLocks noChangeAspect="1" noChangeArrowheads="1"/>
          </p:cNvPicPr>
          <p:nvPr/>
        </p:nvPicPr>
        <p:blipFill>
          <a:blip r:embed="rId2" cstate="print"/>
          <a:srcRect/>
          <a:stretch>
            <a:fillRect/>
          </a:stretch>
        </p:blipFill>
        <p:spPr bwMode="auto">
          <a:xfrm>
            <a:off x="5029200" y="1447800"/>
            <a:ext cx="3429000" cy="18288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029200" y="3429000"/>
            <a:ext cx="3581400" cy="25146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4BAC89AA-C49A-409D-BAA8-3EFDCD90E2C6}" type="datetime1">
              <a:rPr lang="en-US" smtClean="0"/>
              <a:pPr/>
              <a:t>3/23/2020</a:t>
            </a:fld>
            <a:endParaRPr lang="am-ET"/>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b="1" dirty="0" smtClean="0">
                <a:latin typeface="Calibri" pitchFamily="34" charset="0"/>
                <a:cs typeface="Times New Roman" pitchFamily="18" charset="0"/>
              </a:rPr>
              <a:t>Sampling with sponge</a:t>
            </a: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129</a:t>
            </a:fld>
            <a:endParaRPr lang="am-ET"/>
          </a:p>
        </p:txBody>
      </p:sp>
      <p:pic>
        <p:nvPicPr>
          <p:cNvPr id="22530" name="Picture 2"/>
          <p:cNvPicPr>
            <a:picLocks noGrp="1" noChangeAspect="1" noChangeArrowheads="1"/>
          </p:cNvPicPr>
          <p:nvPr>
            <p:ph idx="1"/>
          </p:nvPr>
        </p:nvPicPr>
        <p:blipFill>
          <a:blip r:embed="rId2" cstate="print"/>
          <a:srcRect/>
          <a:stretch>
            <a:fillRect/>
          </a:stretch>
        </p:blipFill>
        <p:spPr bwMode="auto">
          <a:xfrm>
            <a:off x="228600" y="990600"/>
            <a:ext cx="2895600" cy="5105400"/>
          </a:xfrm>
          <a:prstGeom prst="rect">
            <a:avLst/>
          </a:prstGeom>
          <a:noFill/>
          <a:ln w="9525">
            <a:noFill/>
            <a:miter lim="800000"/>
            <a:headEnd/>
            <a:tailEnd/>
          </a:ln>
        </p:spPr>
      </p:pic>
      <p:sp>
        <p:nvSpPr>
          <p:cNvPr id="8" name="Rectangle 7"/>
          <p:cNvSpPr/>
          <p:nvPr/>
        </p:nvSpPr>
        <p:spPr>
          <a:xfrm>
            <a:off x="3124200" y="1066800"/>
            <a:ext cx="5638800" cy="5262979"/>
          </a:xfrm>
          <a:prstGeom prst="rect">
            <a:avLst/>
          </a:prstGeom>
        </p:spPr>
        <p:txBody>
          <a:bodyPr wrap="square">
            <a:spAutoFit/>
          </a:bodyPr>
          <a:lstStyle/>
          <a:p>
            <a:r>
              <a:rPr lang="en-US" sz="2400" dirty="0" smtClean="0">
                <a:latin typeface="Calibri" pitchFamily="34" charset="0"/>
                <a:cs typeface="Times New Roman" pitchFamily="18" charset="0"/>
              </a:rPr>
              <a:t>With bag still sealed, push the sponge towards the opening of the bag.</a:t>
            </a:r>
          </a:p>
          <a:p>
            <a:r>
              <a:rPr lang="en-US" sz="2400" dirty="0" smtClean="0">
                <a:latin typeface="Calibri" pitchFamily="34" charset="0"/>
                <a:cs typeface="Times New Roman" pitchFamily="18" charset="0"/>
              </a:rPr>
              <a:t>Open the bag without touching the sponge or inside of the bag.</a:t>
            </a:r>
          </a:p>
          <a:p>
            <a:r>
              <a:rPr lang="en-US" sz="2400" dirty="0" smtClean="0">
                <a:latin typeface="Calibri" pitchFamily="34" charset="0"/>
                <a:cs typeface="Times New Roman" pitchFamily="18" charset="0"/>
              </a:rPr>
              <a:t>With the sterile gloves on, remove the sponge from the bag careful to only touch the sides of the sponge.</a:t>
            </a:r>
          </a:p>
          <a:p>
            <a:r>
              <a:rPr lang="en-US" sz="2400" dirty="0" smtClean="0">
                <a:latin typeface="Calibri" pitchFamily="34" charset="0"/>
                <a:cs typeface="Times New Roman" pitchFamily="18" charset="0"/>
              </a:rPr>
              <a:t>Gently wipe the sponge in a 10”x10” target area. </a:t>
            </a:r>
          </a:p>
          <a:p>
            <a:r>
              <a:rPr lang="en-US" sz="2400" dirty="0" smtClean="0">
                <a:latin typeface="Calibri" pitchFamily="34" charset="0"/>
                <a:cs typeface="Times New Roman" pitchFamily="18" charset="0"/>
              </a:rPr>
              <a:t>wipe 10 times vertically and 10 times horizontally.</a:t>
            </a:r>
          </a:p>
          <a:p>
            <a:r>
              <a:rPr lang="en-US" sz="2400" dirty="0" smtClean="0">
                <a:latin typeface="Calibri" pitchFamily="34" charset="0"/>
                <a:cs typeface="Times New Roman" pitchFamily="18" charset="0"/>
              </a:rPr>
              <a:t>Place the sponge back in the bag, expel excess air, and fold the top 3-4 times to seal.</a:t>
            </a:r>
          </a:p>
        </p:txBody>
      </p:sp>
      <p:sp>
        <p:nvSpPr>
          <p:cNvPr id="9" name="Date Placeholder 8"/>
          <p:cNvSpPr>
            <a:spLocks noGrp="1"/>
          </p:cNvSpPr>
          <p:nvPr>
            <p:ph type="dt" sz="half" idx="10"/>
          </p:nvPr>
        </p:nvSpPr>
        <p:spPr/>
        <p:txBody>
          <a:bodyPr/>
          <a:lstStyle/>
          <a:p>
            <a:fld id="{A4C73F0A-0CFC-44E5-99AA-EFA684DFD011}" type="datetime1">
              <a:rPr lang="en-US" smtClean="0"/>
              <a:pPr/>
              <a:t>3/23/2020</a:t>
            </a:fld>
            <a:endParaRPr lang="am-E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nSpc>
                <a:spcPct val="150000"/>
              </a:lnSpc>
              <a:buNone/>
            </a:pPr>
            <a:r>
              <a:rPr lang="en-US" sz="2400" b="1" dirty="0" smtClean="0">
                <a:latin typeface="Calibri" pitchFamily="34" charset="0"/>
                <a:cs typeface="Times New Roman" pitchFamily="18" charset="0"/>
              </a:rPr>
              <a:t>Responsibility of the last person(s) to leave the laboratory</a:t>
            </a:r>
          </a:p>
          <a:p>
            <a:pPr>
              <a:lnSpc>
                <a:spcPct val="150000"/>
              </a:lnSpc>
              <a:buBlip>
                <a:blip r:embed="rId2"/>
              </a:buBlip>
            </a:pPr>
            <a:r>
              <a:rPr lang="en-US" sz="2400" b="1" dirty="0" smtClean="0">
                <a:solidFill>
                  <a:srgbClr val="0070C0"/>
                </a:solidFill>
                <a:latin typeface="Calibri" pitchFamily="34" charset="0"/>
                <a:cs typeface="Times New Roman" pitchFamily="18" charset="0"/>
              </a:rPr>
              <a:t>Walk through the laboratory</a:t>
            </a:r>
            <a:r>
              <a:rPr lang="en-US" sz="2400" dirty="0" smtClean="0">
                <a:latin typeface="Calibri" pitchFamily="34" charset="0"/>
                <a:cs typeface="Times New Roman" pitchFamily="18" charset="0"/>
              </a:rPr>
              <a:t>, inspecting for unsafe conditions and injured persons.</a:t>
            </a:r>
          </a:p>
          <a:p>
            <a:pPr>
              <a:lnSpc>
                <a:spcPct val="150000"/>
              </a:lnSpc>
              <a:buBlip>
                <a:blip r:embed="rId2"/>
              </a:buBlip>
            </a:pPr>
            <a:r>
              <a:rPr lang="en-US" sz="2400" dirty="0" smtClean="0">
                <a:latin typeface="Calibri" pitchFamily="34" charset="0"/>
                <a:cs typeface="Times New Roman" pitchFamily="18" charset="0"/>
              </a:rPr>
              <a:t>Turn off all equipment and instrumentation that can be shutdown </a:t>
            </a:r>
            <a:r>
              <a:rPr lang="en-US" sz="2400" i="1" dirty="0" smtClean="0">
                <a:solidFill>
                  <a:srgbClr val="FF0000"/>
                </a:solidFill>
                <a:latin typeface="Calibri" pitchFamily="34" charset="0"/>
                <a:cs typeface="Times New Roman" pitchFamily="18" charset="0"/>
              </a:rPr>
              <a:t>without compromising safety or the outcome of experiments.</a:t>
            </a:r>
          </a:p>
          <a:p>
            <a:pPr>
              <a:lnSpc>
                <a:spcPct val="150000"/>
              </a:lnSpc>
              <a:buBlip>
                <a:blip r:embed="rId2"/>
              </a:buBlip>
            </a:pPr>
            <a:r>
              <a:rPr lang="en-US" sz="2400" dirty="0" smtClean="0">
                <a:latin typeface="Calibri" pitchFamily="34" charset="0"/>
                <a:cs typeface="Times New Roman" pitchFamily="18" charset="0"/>
              </a:rPr>
              <a:t>Ensure that all hoods ashes are lowered.</a:t>
            </a:r>
          </a:p>
          <a:p>
            <a:pPr>
              <a:lnSpc>
                <a:spcPct val="150000"/>
              </a:lnSpc>
              <a:buBlip>
                <a:blip r:embed="rId2"/>
              </a:buBlip>
            </a:pPr>
            <a:r>
              <a:rPr lang="en-US" sz="2400" dirty="0" smtClean="0">
                <a:latin typeface="Calibri" pitchFamily="34" charset="0"/>
                <a:cs typeface="Times New Roman" pitchFamily="18" charset="0"/>
              </a:rPr>
              <a:t>Turn off the lights.</a:t>
            </a:r>
          </a:p>
          <a:p>
            <a:pPr>
              <a:lnSpc>
                <a:spcPct val="150000"/>
              </a:lnSpc>
              <a:buBlip>
                <a:blip r:embed="rId2"/>
              </a:buBlip>
            </a:pPr>
            <a:r>
              <a:rPr lang="en-US" sz="2400" dirty="0" smtClean="0">
                <a:latin typeface="Calibri" pitchFamily="34" charset="0"/>
                <a:cs typeface="Times New Roman" pitchFamily="18" charset="0"/>
              </a:rPr>
              <a:t>Close and lock all doors.</a:t>
            </a:r>
          </a:p>
          <a:p>
            <a:pPr>
              <a:lnSpc>
                <a:spcPct val="150000"/>
              </a:lnSpc>
              <a:buBlip>
                <a:blip r:embed="rId2"/>
              </a:buBlip>
            </a:pPr>
            <a:r>
              <a:rPr lang="en-US" sz="2400" dirty="0" smtClean="0">
                <a:latin typeface="Calibri" pitchFamily="34" charset="0"/>
                <a:cs typeface="Times New Roman" pitchFamily="18" charset="0"/>
              </a:rPr>
              <a:t>Visit a neighboring research group on the way out to check on colleagues there.</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ED799C61-A226-4483-AE5A-7D66F369C885}" type="datetime1">
              <a:rPr lang="en-US" smtClean="0"/>
              <a:pPr/>
              <a:t>3/23/2020</a:t>
            </a:fld>
            <a:endParaRPr lang="am-E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Times New Roman" pitchFamily="18" charset="0"/>
                <a:cs typeface="Times New Roman" pitchFamily="18" charset="0"/>
              </a:rPr>
              <a:t>SAMPLING WITH SWAB</a:t>
            </a: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130</a:t>
            </a:fld>
            <a:endParaRPr lang="am-ET"/>
          </a:p>
        </p:txBody>
      </p:sp>
      <p:pic>
        <p:nvPicPr>
          <p:cNvPr id="23554" name="Picture 2"/>
          <p:cNvPicPr>
            <a:picLocks noGrp="1" noChangeAspect="1" noChangeArrowheads="1"/>
          </p:cNvPicPr>
          <p:nvPr>
            <p:ph idx="1"/>
          </p:nvPr>
        </p:nvPicPr>
        <p:blipFill>
          <a:blip r:embed="rId2" cstate="print"/>
          <a:srcRect/>
          <a:stretch>
            <a:fillRect/>
          </a:stretch>
        </p:blipFill>
        <p:spPr bwMode="auto">
          <a:xfrm>
            <a:off x="152400" y="990600"/>
            <a:ext cx="3400425" cy="5029200"/>
          </a:xfrm>
          <a:prstGeom prst="rect">
            <a:avLst/>
          </a:prstGeom>
          <a:noFill/>
          <a:ln w="9525">
            <a:noFill/>
            <a:miter lim="800000"/>
            <a:headEnd/>
            <a:tailEnd/>
          </a:ln>
        </p:spPr>
      </p:pic>
      <p:sp>
        <p:nvSpPr>
          <p:cNvPr id="8" name="Rectangle 7"/>
          <p:cNvSpPr/>
          <p:nvPr/>
        </p:nvSpPr>
        <p:spPr>
          <a:xfrm>
            <a:off x="3505200" y="990600"/>
            <a:ext cx="5638800" cy="5909310"/>
          </a:xfrm>
          <a:prstGeom prst="rect">
            <a:avLst/>
          </a:prstGeom>
        </p:spPr>
        <p:txBody>
          <a:bodyPr wrap="square">
            <a:spAutoFit/>
          </a:bodyPr>
          <a:lstStyle/>
          <a:p>
            <a:endParaRPr lang="am-ET" dirty="0" smtClean="0"/>
          </a:p>
          <a:p>
            <a:pPr>
              <a:lnSpc>
                <a:spcPct val="150000"/>
              </a:lnSpc>
              <a:buFont typeface="Wingdings" pitchFamily="2" charset="2"/>
              <a:buChar char="v"/>
            </a:pPr>
            <a:r>
              <a:rPr lang="en-US" sz="2400" dirty="0" smtClean="0">
                <a:latin typeface="Calibri" pitchFamily="34" charset="0"/>
                <a:cs typeface="Times New Roman" pitchFamily="18" charset="0"/>
              </a:rPr>
              <a:t>Use clean laboratory gloves or the aseptic gloves provided.</a:t>
            </a:r>
          </a:p>
          <a:p>
            <a:pPr>
              <a:lnSpc>
                <a:spcPct val="150000"/>
              </a:lnSpc>
              <a:buFont typeface="Wingdings" pitchFamily="2" charset="2"/>
              <a:buChar char="v"/>
            </a:pPr>
            <a:r>
              <a:rPr lang="en-US" sz="2400" dirty="0" smtClean="0">
                <a:latin typeface="Calibri" pitchFamily="34" charset="0"/>
                <a:cs typeface="Times New Roman" pitchFamily="18" charset="0"/>
              </a:rPr>
              <a:t>With the sterile gloves on, unscrew the cap of the swab container carefully,  only touch the lid and not the swab.</a:t>
            </a:r>
          </a:p>
          <a:p>
            <a:pPr>
              <a:lnSpc>
                <a:spcPct val="150000"/>
              </a:lnSpc>
              <a:buFont typeface="Wingdings" pitchFamily="2" charset="2"/>
              <a:buChar char="v"/>
            </a:pPr>
            <a:r>
              <a:rPr lang="en-US" sz="2400" dirty="0" smtClean="0">
                <a:latin typeface="Calibri" pitchFamily="34" charset="0"/>
                <a:cs typeface="Times New Roman" pitchFamily="18" charset="0"/>
              </a:rPr>
              <a:t>Gently wipe the swab over a 2”x2” target area.</a:t>
            </a:r>
          </a:p>
          <a:p>
            <a:pPr>
              <a:lnSpc>
                <a:spcPct val="150000"/>
              </a:lnSpc>
              <a:buFont typeface="Wingdings" pitchFamily="2" charset="2"/>
              <a:buChar char="v"/>
            </a:pPr>
            <a:r>
              <a:rPr lang="en-US" sz="2400" dirty="0" smtClean="0">
                <a:latin typeface="Calibri" pitchFamily="34" charset="0"/>
                <a:cs typeface="Times New Roman" pitchFamily="18" charset="0"/>
              </a:rPr>
              <a:t>wipe vertically and horizontally.</a:t>
            </a:r>
          </a:p>
          <a:p>
            <a:pPr>
              <a:lnSpc>
                <a:spcPct val="150000"/>
              </a:lnSpc>
              <a:buFont typeface="Wingdings" pitchFamily="2" charset="2"/>
              <a:buChar char="v"/>
            </a:pPr>
            <a:r>
              <a:rPr lang="en-US" sz="2400" dirty="0" smtClean="0">
                <a:latin typeface="Calibri" pitchFamily="34" charset="0"/>
                <a:cs typeface="Times New Roman" pitchFamily="18" charset="0"/>
              </a:rPr>
              <a:t>Place the swab back into the tube and screw closed.</a:t>
            </a:r>
          </a:p>
        </p:txBody>
      </p:sp>
      <p:sp>
        <p:nvSpPr>
          <p:cNvPr id="9" name="Date Placeholder 8"/>
          <p:cNvSpPr>
            <a:spLocks noGrp="1"/>
          </p:cNvSpPr>
          <p:nvPr>
            <p:ph type="dt" sz="half" idx="10"/>
          </p:nvPr>
        </p:nvSpPr>
        <p:spPr/>
        <p:txBody>
          <a:bodyPr/>
          <a:lstStyle/>
          <a:p>
            <a:fld id="{12EA75D6-AE20-4185-8C9B-94C7DFE3A3BC}" type="datetime1">
              <a:rPr lang="en-US" smtClean="0"/>
              <a:pPr/>
              <a:t>3/23/2020</a:t>
            </a:fld>
            <a:endParaRPr lang="am-E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Autofit/>
          </a:bodyPr>
          <a:lstStyle/>
          <a:p>
            <a:r>
              <a:rPr lang="en-US" sz="2400" b="1" dirty="0" smtClean="0">
                <a:latin typeface="Gabriola" pitchFamily="82" charset="0"/>
              </a:rPr>
              <a:t/>
            </a:r>
            <a:br>
              <a:rPr lang="en-US" sz="2400" b="1" dirty="0" smtClean="0">
                <a:latin typeface="Gabriola" pitchFamily="82" charset="0"/>
              </a:rPr>
            </a:br>
            <a:r>
              <a:rPr lang="en-US" sz="2400" b="1" dirty="0" smtClean="0">
                <a:latin typeface="Gabriola" pitchFamily="82" charset="0"/>
              </a:rPr>
              <a:t> Quality assurance</a:t>
            </a:r>
            <a:r>
              <a:rPr lang="en-US" sz="2400" dirty="0" smtClean="0">
                <a:latin typeface="Gabriola" pitchFamily="82" charset="0"/>
              </a:rPr>
              <a:t/>
            </a:r>
            <a:br>
              <a:rPr lang="en-US" sz="2400" dirty="0" smtClean="0">
                <a:latin typeface="Gabriola" pitchFamily="82" charset="0"/>
              </a:rPr>
            </a:br>
            <a:endParaRPr lang="en-US" sz="2400" dirty="0">
              <a:latin typeface="Gabriola" pitchFamily="82" charset="0"/>
            </a:endParaRPr>
          </a:p>
        </p:txBody>
      </p:sp>
      <p:sp>
        <p:nvSpPr>
          <p:cNvPr id="3" name="Content Placeholder 2"/>
          <p:cNvSpPr>
            <a:spLocks noGrp="1"/>
          </p:cNvSpPr>
          <p:nvPr>
            <p:ph idx="1"/>
          </p:nvPr>
        </p:nvSpPr>
        <p:spPr>
          <a:xfrm>
            <a:off x="457200" y="457200"/>
            <a:ext cx="8229600" cy="6096000"/>
          </a:xfrm>
        </p:spPr>
        <p:txBody>
          <a:bodyPr>
            <a:normAutofit/>
          </a:bodyPr>
          <a:lstStyle/>
          <a:p>
            <a:pPr lvl="0">
              <a:lnSpc>
                <a:spcPct val="170000"/>
              </a:lnSpc>
              <a:buFont typeface="Wingdings" pitchFamily="2" charset="2"/>
              <a:buChar char="§"/>
            </a:pPr>
            <a:r>
              <a:rPr lang="en-US" sz="2400" dirty="0" smtClean="0">
                <a:latin typeface="Calibri" pitchFamily="34" charset="0"/>
              </a:rPr>
              <a:t>The </a:t>
            </a:r>
            <a:r>
              <a:rPr lang="en-US" sz="2400" b="1" dirty="0" smtClean="0">
                <a:latin typeface="Calibri" pitchFamily="34" charset="0"/>
              </a:rPr>
              <a:t>standard operating procedures </a:t>
            </a:r>
            <a:r>
              <a:rPr lang="en-US" sz="2400" dirty="0" smtClean="0">
                <a:latin typeface="Calibri" pitchFamily="34" charset="0"/>
              </a:rPr>
              <a:t>and made available to all personnel involved</a:t>
            </a:r>
          </a:p>
          <a:p>
            <a:pPr lvl="0">
              <a:lnSpc>
                <a:spcPct val="170000"/>
              </a:lnSpc>
              <a:buFont typeface="Wingdings" pitchFamily="2" charset="2"/>
              <a:buChar char="§"/>
            </a:pPr>
            <a:r>
              <a:rPr lang="en-US" sz="2400" dirty="0" smtClean="0">
                <a:latin typeface="Calibri" pitchFamily="34" charset="0"/>
              </a:rPr>
              <a:t>This includes the details of field sampling techniques (e.g. length of time required for an invertebrate kick sample, precise orientation of an artificial substrate in relation to flow direction, etc.) as well as the laboratory-based procedures</a:t>
            </a:r>
          </a:p>
          <a:p>
            <a:pPr lvl="0">
              <a:lnSpc>
                <a:spcPct val="170000"/>
              </a:lnSpc>
              <a:buFont typeface="Wingdings" pitchFamily="2" charset="2"/>
              <a:buChar char="§"/>
            </a:pPr>
            <a:r>
              <a:rPr lang="en-US" sz="2400" dirty="0" smtClean="0">
                <a:latin typeface="Calibri" pitchFamily="34" charset="0"/>
              </a:rPr>
              <a:t>all personnel use exactly the same procedures for a particular monitoring programme</a:t>
            </a:r>
          </a:p>
          <a:p>
            <a:pPr lvl="0">
              <a:lnSpc>
                <a:spcPct val="170000"/>
              </a:lnSpc>
              <a:buFont typeface="Wingdings" pitchFamily="2" charset="2"/>
              <a:buChar char="§"/>
            </a:pPr>
            <a:r>
              <a:rPr lang="en-US" sz="2400" dirty="0" smtClean="0">
                <a:latin typeface="Calibri" pitchFamily="34" charset="0"/>
              </a:rPr>
              <a:t>Relevant observations should be recorded at all steps in the procedure</a:t>
            </a:r>
          </a:p>
          <a:p>
            <a:pPr>
              <a:lnSpc>
                <a:spcPct val="170000"/>
              </a:lnSpc>
              <a:buFont typeface="Wingdings" pitchFamily="2" charset="2"/>
              <a:buChar char="§"/>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Autofit/>
          </a:bodyPr>
          <a:lstStyle/>
          <a:p>
            <a:r>
              <a:rPr lang="en-US" sz="2400" b="1" dirty="0" smtClean="0">
                <a:latin typeface="Gabriola" pitchFamily="82" charset="0"/>
              </a:rPr>
              <a:t/>
            </a:r>
            <a:br>
              <a:rPr lang="en-US" sz="2400" b="1" dirty="0" smtClean="0">
                <a:latin typeface="Gabriola" pitchFamily="82" charset="0"/>
              </a:rPr>
            </a:br>
            <a:r>
              <a:rPr lang="en-US" sz="2400" b="1" dirty="0" smtClean="0">
                <a:latin typeface="Gabriola" pitchFamily="82" charset="0"/>
              </a:rPr>
              <a:t>Quality assurance</a:t>
            </a:r>
            <a:r>
              <a:rPr lang="en-US" sz="2400" dirty="0" smtClean="0">
                <a:latin typeface="Gabriola" pitchFamily="82" charset="0"/>
              </a:rPr>
              <a:t/>
            </a:r>
            <a:br>
              <a:rPr lang="en-US" sz="2400" dirty="0" smtClean="0">
                <a:latin typeface="Gabriola" pitchFamily="82" charset="0"/>
              </a:rPr>
            </a:br>
            <a:endParaRPr lang="en-US" sz="2400" dirty="0">
              <a:latin typeface="Gabriola" pitchFamily="82" charset="0"/>
            </a:endParaRPr>
          </a:p>
        </p:txBody>
      </p:sp>
      <p:sp>
        <p:nvSpPr>
          <p:cNvPr id="3" name="Content Placeholder 2"/>
          <p:cNvSpPr>
            <a:spLocks noGrp="1"/>
          </p:cNvSpPr>
          <p:nvPr>
            <p:ph idx="1"/>
          </p:nvPr>
        </p:nvSpPr>
        <p:spPr>
          <a:xfrm>
            <a:off x="381000" y="609600"/>
            <a:ext cx="8305800" cy="5867400"/>
          </a:xfrm>
        </p:spPr>
        <p:txBody>
          <a:bodyPr>
            <a:normAutofit fontScale="92500"/>
          </a:bodyPr>
          <a:lstStyle/>
          <a:p>
            <a:pPr lvl="0">
              <a:lnSpc>
                <a:spcPct val="160000"/>
              </a:lnSpc>
              <a:buFont typeface="Wingdings" pitchFamily="2" charset="2"/>
              <a:buChar char="§"/>
            </a:pPr>
            <a:r>
              <a:rPr lang="en-US" sz="2400" dirty="0" smtClean="0">
                <a:latin typeface="Calibri" pitchFamily="34" charset="0"/>
              </a:rPr>
              <a:t>Any deviations from the standard operating procedure should be recorded</a:t>
            </a:r>
          </a:p>
          <a:p>
            <a:pPr lvl="0">
              <a:lnSpc>
                <a:spcPct val="160000"/>
              </a:lnSpc>
              <a:buFont typeface="Wingdings" pitchFamily="2" charset="2"/>
              <a:buChar char="§"/>
            </a:pPr>
            <a:r>
              <a:rPr lang="en-US" sz="2400" dirty="0" smtClean="0">
                <a:latin typeface="Calibri" pitchFamily="34" charset="0"/>
              </a:rPr>
              <a:t>It is necessary to use generally accepted and standardized methods</a:t>
            </a:r>
          </a:p>
          <a:p>
            <a:pPr lvl="0">
              <a:lnSpc>
                <a:spcPct val="160000"/>
              </a:lnSpc>
              <a:buFont typeface="Wingdings" pitchFamily="2" charset="2"/>
              <a:buChar char="§"/>
            </a:pPr>
            <a:r>
              <a:rPr lang="en-US" sz="2400" dirty="0" smtClean="0">
                <a:latin typeface="Calibri" pitchFamily="34" charset="0"/>
              </a:rPr>
              <a:t>With the increasing interest in, and use of, biological approaches an increasing number of methods are being tested and standardized at national and international level</a:t>
            </a:r>
          </a:p>
          <a:p>
            <a:pPr lvl="0">
              <a:lnSpc>
                <a:spcPct val="160000"/>
              </a:lnSpc>
              <a:buFont typeface="Wingdings" pitchFamily="2" charset="2"/>
              <a:buChar char="§"/>
            </a:pPr>
            <a:r>
              <a:rPr lang="en-US" sz="2400" dirty="0" smtClean="0">
                <a:latin typeface="Calibri" pitchFamily="34" charset="0"/>
              </a:rPr>
              <a:t>The precision of the methods should be known and, where possible, acceptable limits of accuracy should be set according to the requirements of the monitoring programme rather than defined by the easiest method available</a:t>
            </a:r>
          </a:p>
          <a:p>
            <a:pPr>
              <a:lnSpc>
                <a:spcPct val="160000"/>
              </a:lnSpc>
              <a:buFont typeface="Wingdings" pitchFamily="2" charset="2"/>
              <a:buChar char="§"/>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b="1" dirty="0" smtClean="0">
                <a:latin typeface="Calibri" pitchFamily="34" charset="0"/>
              </a:rPr>
              <a:t>Quality control</a:t>
            </a:r>
            <a:endParaRPr lang="am-ET" sz="2400"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Clr>
                <a:srgbClr val="0000FF"/>
              </a:buClr>
              <a:buFont typeface="Wingdings" pitchFamily="2" charset="2"/>
              <a:buChar char="q"/>
            </a:pPr>
            <a:r>
              <a:rPr lang="en-US" sz="2400" dirty="0" smtClean="0">
                <a:latin typeface="Calibri" pitchFamily="34" charset="0"/>
              </a:rPr>
              <a:t>In a quality control system, implementing the following steps properly ensures that the results delivered are acceptable and verifiable by another laboratory</a:t>
            </a:r>
          </a:p>
          <a:p>
            <a:pPr>
              <a:lnSpc>
                <a:spcPct val="150000"/>
              </a:lnSpc>
              <a:buClr>
                <a:srgbClr val="0000FF"/>
              </a:buClr>
              <a:buFont typeface="Wingdings" pitchFamily="2" charset="2"/>
              <a:buChar char="q"/>
            </a:pPr>
            <a:r>
              <a:rPr lang="en-US" sz="2400" dirty="0" smtClean="0"/>
              <a:t> </a:t>
            </a:r>
            <a:r>
              <a:rPr lang="en-US" sz="2400" dirty="0" smtClean="0">
                <a:latin typeface="Calibri" pitchFamily="34" charset="0"/>
              </a:rPr>
              <a:t>Check on the performance of the instruments;</a:t>
            </a:r>
          </a:p>
          <a:p>
            <a:pPr>
              <a:lnSpc>
                <a:spcPct val="150000"/>
              </a:lnSpc>
              <a:buClr>
                <a:srgbClr val="0000FF"/>
              </a:buClr>
              <a:buFont typeface="Wingdings" pitchFamily="2" charset="2"/>
              <a:buChar char="q"/>
            </a:pPr>
            <a:r>
              <a:rPr lang="en-US" sz="2400" dirty="0" smtClean="0">
                <a:latin typeface="Calibri" pitchFamily="34" charset="0"/>
              </a:rPr>
              <a:t> </a:t>
            </a:r>
            <a:r>
              <a:rPr lang="en-US" sz="2400" dirty="0" smtClean="0">
                <a:solidFill>
                  <a:srgbClr val="0066FF"/>
                </a:solidFill>
                <a:latin typeface="Calibri" pitchFamily="34" charset="0"/>
              </a:rPr>
              <a:t>Calibration or standardization of instruments and che</a:t>
            </a:r>
            <a:r>
              <a:rPr lang="en-US" sz="2400" dirty="0" smtClean="0">
                <a:latin typeface="Calibri" pitchFamily="34" charset="0"/>
              </a:rPr>
              <a:t>micals;</a:t>
            </a:r>
          </a:p>
          <a:p>
            <a:pPr>
              <a:lnSpc>
                <a:spcPct val="150000"/>
              </a:lnSpc>
              <a:buClr>
                <a:srgbClr val="0000FF"/>
              </a:buClr>
              <a:buFont typeface="Wingdings" pitchFamily="2" charset="2"/>
              <a:buChar char="q"/>
            </a:pPr>
            <a:r>
              <a:rPr lang="en-US" sz="2400" dirty="0" smtClean="0">
                <a:latin typeface="Calibri" pitchFamily="34" charset="0"/>
              </a:rPr>
              <a:t> Adoption of sample check system as a batch control within the laboratory</a:t>
            </a:r>
          </a:p>
          <a:p>
            <a:pPr>
              <a:lnSpc>
                <a:spcPct val="150000"/>
              </a:lnSpc>
              <a:buClr>
                <a:srgbClr val="0000FF"/>
              </a:buClr>
              <a:buFont typeface="Wingdings" pitchFamily="2" charset="2"/>
              <a:buChar char="q"/>
            </a:pPr>
            <a:r>
              <a:rPr lang="en-US" sz="2400" dirty="0" smtClean="0">
                <a:latin typeface="Calibri" pitchFamily="34" charset="0"/>
              </a:rPr>
              <a:t> External check: interlaboratory exchange programme.</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16</a:t>
            </a:fld>
            <a:endParaRPr lang="am-E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smtClean="0">
                <a:latin typeface="Calibri" pitchFamily="34" charset="0"/>
              </a:rPr>
              <a:t>Standard operating procedure</a:t>
            </a:r>
            <a:endParaRPr lang="am-ET" sz="2400" dirty="0"/>
          </a:p>
        </p:txBody>
      </p:sp>
      <p:sp>
        <p:nvSpPr>
          <p:cNvPr id="3" name="Content Placeholder 2"/>
          <p:cNvSpPr>
            <a:spLocks noGrp="1"/>
          </p:cNvSpPr>
          <p:nvPr>
            <p:ph idx="1"/>
          </p:nvPr>
        </p:nvSpPr>
        <p:spPr>
          <a:xfrm>
            <a:off x="457200" y="762000"/>
            <a:ext cx="8229600" cy="5364163"/>
          </a:xfrm>
        </p:spPr>
        <p:txBody>
          <a:bodyPr>
            <a:normAutofit/>
          </a:bodyPr>
          <a:lstStyle/>
          <a:p>
            <a:pPr>
              <a:lnSpc>
                <a:spcPct val="150000"/>
              </a:lnSpc>
              <a:buNone/>
            </a:pPr>
            <a:r>
              <a:rPr lang="en-US" sz="2400" dirty="0" smtClean="0">
                <a:latin typeface="Calibri" pitchFamily="34" charset="0"/>
              </a:rPr>
              <a:t>In a laboratory, an SOP may be prepared for:</a:t>
            </a:r>
          </a:p>
          <a:p>
            <a:pPr>
              <a:lnSpc>
                <a:spcPct val="150000"/>
              </a:lnSpc>
              <a:buClr>
                <a:srgbClr val="FF0000"/>
              </a:buClr>
            </a:pPr>
            <a:r>
              <a:rPr lang="en-US" sz="2400" dirty="0" smtClean="0">
                <a:latin typeface="Calibri" pitchFamily="34" charset="0"/>
              </a:rPr>
              <a:t> Safety precautions</a:t>
            </a:r>
          </a:p>
          <a:p>
            <a:pPr>
              <a:lnSpc>
                <a:spcPct val="150000"/>
              </a:lnSpc>
              <a:buClr>
                <a:srgbClr val="FF0000"/>
              </a:buClr>
            </a:pPr>
            <a:r>
              <a:rPr lang="en-US" sz="2400" dirty="0" smtClean="0">
                <a:latin typeface="Calibri" pitchFamily="34" charset="0"/>
              </a:rPr>
              <a:t> Procedures for operating instruments;</a:t>
            </a:r>
          </a:p>
          <a:p>
            <a:pPr>
              <a:lnSpc>
                <a:spcPct val="150000"/>
              </a:lnSpc>
              <a:buClr>
                <a:srgbClr val="FF0000"/>
              </a:buClr>
            </a:pPr>
            <a:r>
              <a:rPr lang="en-US" sz="2400" dirty="0" smtClean="0">
                <a:latin typeface="Calibri" pitchFamily="34" charset="0"/>
              </a:rPr>
              <a:t> Analytical methods and preparation of reagents;</a:t>
            </a:r>
          </a:p>
          <a:p>
            <a:pPr>
              <a:lnSpc>
                <a:spcPct val="150000"/>
              </a:lnSpc>
              <a:buClr>
                <a:srgbClr val="FF0000"/>
              </a:buClr>
            </a:pPr>
            <a:r>
              <a:rPr lang="en-US" sz="2400" dirty="0" smtClean="0">
                <a:latin typeface="Calibri" pitchFamily="34" charset="0"/>
              </a:rPr>
              <a:t> Registration of samples  and proper documentation .</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17</a:t>
            </a:fld>
            <a:endParaRPr lang="am-E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400" dirty="0" smtClean="0">
                <a:latin typeface="Calibri" pitchFamily="34" charset="0"/>
              </a:rPr>
              <a:t>Standard solution </a:t>
            </a:r>
            <a:endParaRPr lang="am-ET" sz="2400" dirty="0"/>
          </a:p>
        </p:txBody>
      </p:sp>
      <p:sp>
        <p:nvSpPr>
          <p:cNvPr id="3" name="Content Placeholder 2"/>
          <p:cNvSpPr>
            <a:spLocks noGrp="1"/>
          </p:cNvSpPr>
          <p:nvPr>
            <p:ph idx="1"/>
          </p:nvPr>
        </p:nvSpPr>
        <p:spPr>
          <a:xfrm>
            <a:off x="457200" y="838200"/>
            <a:ext cx="8229600" cy="5287963"/>
          </a:xfrm>
        </p:spPr>
        <p:txBody>
          <a:bodyPr>
            <a:normAutofit/>
          </a:bodyPr>
          <a:lstStyle/>
          <a:p>
            <a:pPr>
              <a:lnSpc>
                <a:spcPct val="150000"/>
              </a:lnSpc>
              <a:buFont typeface="Wingdings" pitchFamily="2" charset="2"/>
              <a:buChar char="Ø"/>
            </a:pPr>
            <a:r>
              <a:rPr lang="en-US" sz="2400" dirty="0" smtClean="0">
                <a:latin typeface="Calibri" pitchFamily="34" charset="0"/>
              </a:rPr>
              <a:t>A solution of accurately known strength (or concentration) is called a standard solution.</a:t>
            </a:r>
          </a:p>
          <a:p>
            <a:pPr>
              <a:lnSpc>
                <a:spcPct val="150000"/>
              </a:lnSpc>
              <a:buFont typeface="Wingdings" pitchFamily="2" charset="2"/>
              <a:buChar char="Ø"/>
            </a:pPr>
            <a:r>
              <a:rPr lang="en-US" sz="2400" dirty="0" smtClean="0">
                <a:latin typeface="Calibri" pitchFamily="34" charset="0"/>
              </a:rPr>
              <a:t> It contains a definite number of </a:t>
            </a:r>
            <a:r>
              <a:rPr lang="en-US" sz="2400" dirty="0" smtClean="0">
                <a:solidFill>
                  <a:srgbClr val="FF0000"/>
                </a:solidFill>
                <a:latin typeface="Calibri" pitchFamily="34" charset="0"/>
              </a:rPr>
              <a:t>gram equivalent </a:t>
            </a:r>
            <a:r>
              <a:rPr lang="en-US" sz="2400" dirty="0" smtClean="0">
                <a:latin typeface="Calibri" pitchFamily="34" charset="0"/>
              </a:rPr>
              <a:t>or gram mole per litre of solution. </a:t>
            </a:r>
          </a:p>
          <a:p>
            <a:pPr>
              <a:lnSpc>
                <a:spcPct val="150000"/>
              </a:lnSpc>
              <a:buFont typeface="Wingdings" pitchFamily="2" charset="2"/>
              <a:buChar char="Ø"/>
            </a:pPr>
            <a:r>
              <a:rPr lang="en-US" sz="2400" dirty="0" smtClean="0">
                <a:latin typeface="Calibri" pitchFamily="34" charset="0"/>
              </a:rPr>
              <a:t>If it contains 1g equivalent weight of a substance/compound, it is 1N solution.</a:t>
            </a:r>
          </a:p>
          <a:p>
            <a:pPr>
              <a:lnSpc>
                <a:spcPct val="150000"/>
              </a:lnSpc>
              <a:buNone/>
            </a:pPr>
            <a:r>
              <a:rPr lang="en-US" sz="2400" dirty="0" smtClean="0">
                <a:latin typeface="Calibri" pitchFamily="34" charset="0"/>
              </a:rPr>
              <a:t> </a:t>
            </a:r>
            <a:endParaRPr lang="am-ET" sz="2400" dirty="0">
              <a:solidFill>
                <a:srgbClr val="0000FF"/>
              </a:solidFill>
            </a:endParaRPr>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dirty="0"/>
          </a:p>
        </p:txBody>
      </p:sp>
      <p:sp>
        <p:nvSpPr>
          <p:cNvPr id="6" name="Slide Number Placeholder 5"/>
          <p:cNvSpPr>
            <a:spLocks noGrp="1"/>
          </p:cNvSpPr>
          <p:nvPr>
            <p:ph type="sldNum" sz="quarter" idx="12"/>
          </p:nvPr>
        </p:nvSpPr>
        <p:spPr/>
        <p:txBody>
          <a:bodyPr/>
          <a:lstStyle/>
          <a:p>
            <a:fld id="{38892470-FFE8-40F8-B874-A8762D35D72D}" type="slidenum">
              <a:rPr lang="am-ET" smtClean="0"/>
              <a:pPr/>
              <a:t>18</a:t>
            </a:fld>
            <a:endParaRPr lang="am-E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smtClean="0">
                <a:latin typeface="Calibri" pitchFamily="34" charset="0"/>
              </a:rPr>
              <a:t>Standard solution </a:t>
            </a:r>
            <a:endParaRPr lang="am-ET" sz="2400" dirty="0"/>
          </a:p>
        </p:txBody>
      </p:sp>
      <p:sp>
        <p:nvSpPr>
          <p:cNvPr id="3" name="Content Placeholder 2"/>
          <p:cNvSpPr>
            <a:spLocks noGrp="1"/>
          </p:cNvSpPr>
          <p:nvPr>
            <p:ph idx="1"/>
          </p:nvPr>
        </p:nvSpPr>
        <p:spPr>
          <a:xfrm>
            <a:off x="457200" y="685800"/>
            <a:ext cx="8229600" cy="5440363"/>
          </a:xfrm>
        </p:spPr>
        <p:txBody>
          <a:bodyPr>
            <a:noAutofit/>
          </a:bodyPr>
          <a:lstStyle/>
          <a:p>
            <a:pPr>
              <a:lnSpc>
                <a:spcPct val="150000"/>
              </a:lnSpc>
              <a:buNone/>
            </a:pPr>
            <a:r>
              <a:rPr lang="en-US" sz="2400" dirty="0" smtClean="0">
                <a:latin typeface="Calibri" pitchFamily="34" charset="0"/>
              </a:rPr>
              <a:t> </a:t>
            </a:r>
            <a:r>
              <a:rPr lang="en-US" sz="2400" b="1" dirty="0" smtClean="0">
                <a:solidFill>
                  <a:srgbClr val="0D11B3"/>
                </a:solidFill>
                <a:latin typeface="Calibri" pitchFamily="34" charset="0"/>
              </a:rPr>
              <a:t>Characteristics   primary standard</a:t>
            </a:r>
          </a:p>
          <a:p>
            <a:pPr>
              <a:lnSpc>
                <a:spcPct val="150000"/>
              </a:lnSpc>
              <a:buFont typeface="Wingdings" pitchFamily="2" charset="2"/>
              <a:buChar char="v"/>
            </a:pPr>
            <a:r>
              <a:rPr lang="en-US" sz="2400" dirty="0" smtClean="0">
                <a:latin typeface="Calibri" pitchFamily="34" charset="0"/>
              </a:rPr>
              <a:t> It must be obtainable in a </a:t>
            </a:r>
            <a:r>
              <a:rPr lang="en-US" sz="2400" dirty="0" smtClean="0">
                <a:solidFill>
                  <a:srgbClr val="0000FF"/>
                </a:solidFill>
                <a:latin typeface="Calibri" pitchFamily="34" charset="0"/>
              </a:rPr>
              <a:t>pure form </a:t>
            </a:r>
            <a:r>
              <a:rPr lang="en-US" sz="2400" dirty="0" smtClean="0">
                <a:latin typeface="Calibri" pitchFamily="34" charset="0"/>
              </a:rPr>
              <a:t>or in a state of known purity.</a:t>
            </a:r>
          </a:p>
          <a:p>
            <a:pPr>
              <a:lnSpc>
                <a:spcPct val="150000"/>
              </a:lnSpc>
              <a:buFont typeface="Wingdings" pitchFamily="2" charset="2"/>
              <a:buChar char="v"/>
            </a:pPr>
            <a:r>
              <a:rPr lang="en-US" sz="2400" dirty="0" smtClean="0">
                <a:latin typeface="Calibri" pitchFamily="34" charset="0"/>
              </a:rPr>
              <a:t> It must </a:t>
            </a:r>
            <a:r>
              <a:rPr lang="en-US" sz="2400" dirty="0" smtClean="0">
                <a:solidFill>
                  <a:srgbClr val="0000FF"/>
                </a:solidFill>
                <a:latin typeface="Calibri" pitchFamily="34" charset="0"/>
              </a:rPr>
              <a:t>react in one way </a:t>
            </a:r>
            <a:r>
              <a:rPr lang="en-US" sz="2400" dirty="0" smtClean="0">
                <a:latin typeface="Calibri" pitchFamily="34" charset="0"/>
              </a:rPr>
              <a:t>only under the condition of titration and there must be </a:t>
            </a:r>
            <a:r>
              <a:rPr lang="en-US" sz="2400" dirty="0" smtClean="0">
                <a:solidFill>
                  <a:srgbClr val="0000FF"/>
                </a:solidFill>
                <a:latin typeface="Calibri" pitchFamily="34" charset="0"/>
              </a:rPr>
              <a:t>no side-reactions</a:t>
            </a:r>
            <a:r>
              <a:rPr lang="en-US" sz="2400" dirty="0" smtClean="0">
                <a:latin typeface="Calibri" pitchFamily="34" charset="0"/>
              </a:rPr>
              <a:t>.</a:t>
            </a:r>
          </a:p>
          <a:p>
            <a:pPr>
              <a:lnSpc>
                <a:spcPct val="150000"/>
              </a:lnSpc>
              <a:buFont typeface="Wingdings" pitchFamily="2" charset="2"/>
              <a:buChar char="v"/>
            </a:pPr>
            <a:r>
              <a:rPr lang="en-US" sz="2400" dirty="0" smtClean="0">
                <a:latin typeface="Calibri" pitchFamily="34" charset="0"/>
              </a:rPr>
              <a:t> It must be </a:t>
            </a:r>
            <a:r>
              <a:rPr lang="en-US" sz="2400" b="1" dirty="0" smtClean="0">
                <a:solidFill>
                  <a:srgbClr val="FF0000"/>
                </a:solidFill>
                <a:latin typeface="Calibri" pitchFamily="34" charset="0"/>
              </a:rPr>
              <a:t>non-hygroscopic. </a:t>
            </a:r>
          </a:p>
          <a:p>
            <a:pPr>
              <a:lnSpc>
                <a:spcPct val="150000"/>
              </a:lnSpc>
              <a:buFont typeface="Wingdings" pitchFamily="2" charset="2"/>
              <a:buChar char="v"/>
            </a:pPr>
            <a:r>
              <a:rPr lang="en-US" sz="2400" dirty="0" smtClean="0">
                <a:latin typeface="Calibri" pitchFamily="34" charset="0"/>
              </a:rPr>
              <a:t>it should have a </a:t>
            </a:r>
            <a:r>
              <a:rPr lang="en-US" sz="2400" dirty="0" smtClean="0">
                <a:solidFill>
                  <a:srgbClr val="0000FF"/>
                </a:solidFill>
                <a:latin typeface="Calibri" pitchFamily="34" charset="0"/>
              </a:rPr>
              <a:t>large equivalent weight </a:t>
            </a:r>
            <a:r>
              <a:rPr lang="en-US" sz="2400" dirty="0" smtClean="0">
                <a:latin typeface="Calibri" pitchFamily="34" charset="0"/>
              </a:rPr>
              <a:t>in order to reduce the error in weighing.</a:t>
            </a:r>
          </a:p>
          <a:p>
            <a:pPr>
              <a:lnSpc>
                <a:spcPct val="150000"/>
              </a:lnSpc>
              <a:buFont typeface="Wingdings" pitchFamily="2" charset="2"/>
              <a:buChar char="v"/>
            </a:pPr>
            <a:r>
              <a:rPr lang="en-US" sz="2400" dirty="0" smtClean="0">
                <a:latin typeface="Calibri" pitchFamily="34" charset="0"/>
              </a:rPr>
              <a:t> An acid or a base should preferably be </a:t>
            </a:r>
            <a:r>
              <a:rPr lang="en-US" sz="2400" dirty="0" smtClean="0">
                <a:solidFill>
                  <a:srgbClr val="0000FF"/>
                </a:solidFill>
                <a:latin typeface="Calibri" pitchFamily="34" charset="0"/>
              </a:rPr>
              <a:t>strong</a:t>
            </a:r>
            <a:r>
              <a:rPr lang="en-US" sz="2400" dirty="0" smtClean="0">
                <a:latin typeface="Calibri" pitchFamily="34" charset="0"/>
              </a:rPr>
              <a:t>, </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19</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lnSpc>
                <a:spcPct val="150000"/>
              </a:lnSpc>
              <a:buNone/>
            </a:pPr>
            <a:endParaRPr lang="en-US" sz="2400" b="1" dirty="0" smtClean="0">
              <a:latin typeface="Calibri" pitchFamily="34" charset="0"/>
            </a:endParaRPr>
          </a:p>
          <a:p>
            <a:pPr algn="ctr">
              <a:lnSpc>
                <a:spcPct val="150000"/>
              </a:lnSpc>
              <a:buNone/>
            </a:pPr>
            <a:endParaRPr lang="en-US" sz="2400" b="1" dirty="0" smtClean="0">
              <a:latin typeface="Calibri" pitchFamily="34" charset="0"/>
            </a:endParaRPr>
          </a:p>
          <a:p>
            <a:pPr algn="ctr">
              <a:lnSpc>
                <a:spcPct val="150000"/>
              </a:lnSpc>
              <a:buNone/>
            </a:pPr>
            <a:r>
              <a:rPr lang="en-US" sz="2400" b="1" dirty="0" smtClean="0">
                <a:latin typeface="Calibri" pitchFamily="34" charset="0"/>
              </a:rPr>
              <a:t>Chapter One </a:t>
            </a:r>
          </a:p>
          <a:p>
            <a:pPr algn="ctr">
              <a:lnSpc>
                <a:spcPct val="150000"/>
              </a:lnSpc>
              <a:buNone/>
            </a:pPr>
            <a:r>
              <a:rPr lang="en-US" sz="2400" b="1" dirty="0" smtClean="0">
                <a:latin typeface="Calibri" pitchFamily="34" charset="0"/>
              </a:rPr>
              <a:t>Introduction to Environmental Biological Analysis </a:t>
            </a:r>
            <a:endParaRPr lang="en-US" sz="2400" b="1"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C994F02F-01E0-434A-83E7-5C5B14EA8E5B}" type="datetime1">
              <a:rPr lang="en-US" smtClean="0"/>
              <a:pPr/>
              <a:t>3/23/2020</a:t>
            </a:fld>
            <a:endParaRPr lang="am-E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smtClean="0">
                <a:latin typeface="Calibri" pitchFamily="34" charset="0"/>
              </a:rPr>
              <a:t>Standard solution </a:t>
            </a:r>
            <a:endParaRPr lang="am-ET" sz="2400" dirty="0"/>
          </a:p>
        </p:txBody>
      </p:sp>
      <p:sp>
        <p:nvSpPr>
          <p:cNvPr id="3" name="Content Placeholder 2"/>
          <p:cNvSpPr>
            <a:spLocks noGrp="1"/>
          </p:cNvSpPr>
          <p:nvPr>
            <p:ph idx="1"/>
          </p:nvPr>
        </p:nvSpPr>
        <p:spPr>
          <a:xfrm>
            <a:off x="304800" y="2057400"/>
            <a:ext cx="4648200" cy="3886200"/>
          </a:xfrm>
        </p:spPr>
        <p:txBody>
          <a:bodyPr>
            <a:normAutofit/>
          </a:bodyPr>
          <a:lstStyle/>
          <a:p>
            <a:pPr>
              <a:lnSpc>
                <a:spcPct val="150000"/>
              </a:lnSpc>
              <a:buNone/>
            </a:pPr>
            <a:r>
              <a:rPr lang="en-US" sz="2400" dirty="0" smtClean="0">
                <a:solidFill>
                  <a:srgbClr val="0066FF"/>
                </a:solidFill>
              </a:rPr>
              <a:t> </a:t>
            </a:r>
            <a:r>
              <a:rPr lang="en-US" sz="2400" dirty="0" smtClean="0">
                <a:solidFill>
                  <a:srgbClr val="0066FF"/>
                </a:solidFill>
                <a:latin typeface="Calibri" pitchFamily="34" charset="0"/>
              </a:rPr>
              <a:t>Acids</a:t>
            </a:r>
            <a:r>
              <a:rPr lang="en-US" sz="2400" dirty="0" smtClean="0">
                <a:solidFill>
                  <a:srgbClr val="0000FF"/>
                </a:solidFill>
                <a:latin typeface="Calibri" pitchFamily="34" charset="0"/>
              </a:rPr>
              <a:t>:</a:t>
            </a:r>
          </a:p>
          <a:p>
            <a:pPr>
              <a:lnSpc>
                <a:spcPct val="150000"/>
              </a:lnSpc>
              <a:buFont typeface="Wingdings" pitchFamily="2" charset="2"/>
              <a:buChar char="v"/>
            </a:pPr>
            <a:r>
              <a:rPr lang="en-US" sz="2400" dirty="0" smtClean="0">
                <a:latin typeface="Calibri" pitchFamily="34" charset="0"/>
              </a:rPr>
              <a:t>potassium hydrogen phthalate,</a:t>
            </a:r>
          </a:p>
          <a:p>
            <a:pPr>
              <a:lnSpc>
                <a:spcPct val="150000"/>
              </a:lnSpc>
              <a:buFont typeface="Wingdings" pitchFamily="2" charset="2"/>
              <a:buChar char="v"/>
            </a:pPr>
            <a:r>
              <a:rPr lang="en-US" sz="2400" dirty="0" smtClean="0">
                <a:latin typeface="Calibri" pitchFamily="34" charset="0"/>
              </a:rPr>
              <a:t> benzoic acid;</a:t>
            </a:r>
          </a:p>
          <a:p>
            <a:pPr>
              <a:lnSpc>
                <a:spcPct val="150000"/>
              </a:lnSpc>
              <a:buNone/>
            </a:pPr>
            <a:r>
              <a:rPr lang="en-US" sz="2400" dirty="0" smtClean="0">
                <a:latin typeface="Calibri" pitchFamily="34" charset="0"/>
              </a:rPr>
              <a:t> </a:t>
            </a:r>
            <a:r>
              <a:rPr lang="en-US" sz="2400" dirty="0" smtClean="0">
                <a:solidFill>
                  <a:srgbClr val="0066FF"/>
                </a:solidFill>
                <a:latin typeface="Calibri" pitchFamily="34" charset="0"/>
              </a:rPr>
              <a:t>Bases:</a:t>
            </a:r>
          </a:p>
          <a:p>
            <a:pPr>
              <a:lnSpc>
                <a:spcPct val="150000"/>
              </a:lnSpc>
              <a:buFont typeface="Wingdings" pitchFamily="2" charset="2"/>
              <a:buChar char="v"/>
            </a:pPr>
            <a:r>
              <a:rPr lang="en-US" sz="2400" dirty="0" smtClean="0">
                <a:latin typeface="Calibri" pitchFamily="34" charset="0"/>
              </a:rPr>
              <a:t> sodium carbonate,</a:t>
            </a:r>
          </a:p>
          <a:p>
            <a:pPr>
              <a:lnSpc>
                <a:spcPct val="150000"/>
              </a:lnSpc>
              <a:buFont typeface="Wingdings" pitchFamily="2" charset="2"/>
              <a:buChar char="v"/>
            </a:pPr>
            <a:r>
              <a:rPr lang="en-US" sz="2400" dirty="0" smtClean="0">
                <a:latin typeface="Calibri" pitchFamily="34" charset="0"/>
              </a:rPr>
              <a:t> borax; </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20</a:t>
            </a:fld>
            <a:endParaRPr lang="am-ET"/>
          </a:p>
        </p:txBody>
      </p:sp>
      <p:sp>
        <p:nvSpPr>
          <p:cNvPr id="7" name="Rectangle 6"/>
          <p:cNvSpPr/>
          <p:nvPr/>
        </p:nvSpPr>
        <p:spPr>
          <a:xfrm>
            <a:off x="5562600" y="2133600"/>
            <a:ext cx="3352800" cy="4339650"/>
          </a:xfrm>
          <a:prstGeom prst="rect">
            <a:avLst/>
          </a:prstGeom>
        </p:spPr>
        <p:txBody>
          <a:bodyPr wrap="square">
            <a:spAutoFit/>
          </a:bodyPr>
          <a:lstStyle/>
          <a:p>
            <a:pPr>
              <a:lnSpc>
                <a:spcPct val="150000"/>
              </a:lnSpc>
            </a:pPr>
            <a:r>
              <a:rPr lang="en-US" sz="2000" b="1" dirty="0" smtClean="0">
                <a:solidFill>
                  <a:srgbClr val="0066FF"/>
                </a:solidFill>
                <a:latin typeface="Calibri" pitchFamily="34" charset="0"/>
              </a:rPr>
              <a:t>Oxidizing agents:</a:t>
            </a:r>
          </a:p>
          <a:p>
            <a:pPr>
              <a:lnSpc>
                <a:spcPct val="150000"/>
              </a:lnSpc>
              <a:buFont typeface="Wingdings" pitchFamily="2" charset="2"/>
              <a:buChar char="Ø"/>
            </a:pPr>
            <a:r>
              <a:rPr lang="en-US" sz="2000" dirty="0" smtClean="0">
                <a:latin typeface="Calibri" pitchFamily="34" charset="0"/>
              </a:rPr>
              <a:t>potassium dichromate,</a:t>
            </a:r>
          </a:p>
          <a:p>
            <a:pPr>
              <a:lnSpc>
                <a:spcPct val="150000"/>
              </a:lnSpc>
              <a:buFont typeface="Wingdings" pitchFamily="2" charset="2"/>
              <a:buChar char="Ø"/>
            </a:pPr>
            <a:r>
              <a:rPr lang="en-US" sz="2000" dirty="0" smtClean="0">
                <a:latin typeface="Calibri" pitchFamily="34" charset="0"/>
              </a:rPr>
              <a:t> potassium bromate;</a:t>
            </a:r>
          </a:p>
          <a:p>
            <a:pPr>
              <a:lnSpc>
                <a:spcPct val="150000"/>
              </a:lnSpc>
            </a:pPr>
            <a:r>
              <a:rPr lang="en-US" sz="2000" dirty="0" smtClean="0">
                <a:solidFill>
                  <a:srgbClr val="0066FF"/>
                </a:solidFill>
                <a:latin typeface="Calibri" pitchFamily="34" charset="0"/>
              </a:rPr>
              <a:t> </a:t>
            </a:r>
            <a:r>
              <a:rPr lang="en-US" sz="2000" b="1" dirty="0" smtClean="0">
                <a:solidFill>
                  <a:srgbClr val="0066FF"/>
                </a:solidFill>
                <a:latin typeface="Calibri" pitchFamily="34" charset="0"/>
              </a:rPr>
              <a:t>Reducing agents</a:t>
            </a:r>
            <a:r>
              <a:rPr lang="en-US" sz="2000" b="1" dirty="0" smtClean="0">
                <a:solidFill>
                  <a:schemeClr val="accent2"/>
                </a:solidFill>
                <a:latin typeface="Calibri" pitchFamily="34" charset="0"/>
              </a:rPr>
              <a:t>:</a:t>
            </a:r>
          </a:p>
          <a:p>
            <a:pPr>
              <a:lnSpc>
                <a:spcPct val="150000"/>
              </a:lnSpc>
              <a:buFont typeface="Wingdings" pitchFamily="2" charset="2"/>
              <a:buChar char="ü"/>
            </a:pPr>
            <a:r>
              <a:rPr lang="en-US" sz="2000" dirty="0" smtClean="0">
                <a:latin typeface="Calibri" pitchFamily="34" charset="0"/>
              </a:rPr>
              <a:t>sodium oxalate,</a:t>
            </a:r>
          </a:p>
          <a:p>
            <a:pPr>
              <a:lnSpc>
                <a:spcPct val="150000"/>
              </a:lnSpc>
              <a:buFont typeface="Wingdings" pitchFamily="2" charset="2"/>
              <a:buChar char="ü"/>
            </a:pPr>
            <a:r>
              <a:rPr lang="en-US" sz="2000" dirty="0" smtClean="0">
                <a:latin typeface="Calibri" pitchFamily="34" charset="0"/>
              </a:rPr>
              <a:t>potassium ferrocyanide;</a:t>
            </a:r>
          </a:p>
          <a:p>
            <a:pPr>
              <a:lnSpc>
                <a:spcPct val="150000"/>
              </a:lnSpc>
            </a:pPr>
            <a:r>
              <a:rPr lang="en-US" sz="2000" dirty="0" smtClean="0">
                <a:latin typeface="Calibri" pitchFamily="34" charset="0"/>
              </a:rPr>
              <a:t> </a:t>
            </a:r>
            <a:r>
              <a:rPr lang="en-US" sz="2000" b="1" dirty="0" smtClean="0">
                <a:solidFill>
                  <a:schemeClr val="accent2"/>
                </a:solidFill>
                <a:latin typeface="Calibri" pitchFamily="34" charset="0"/>
              </a:rPr>
              <a:t>others:</a:t>
            </a:r>
          </a:p>
          <a:p>
            <a:pPr>
              <a:lnSpc>
                <a:spcPct val="150000"/>
              </a:lnSpc>
              <a:buFont typeface="Wingdings" pitchFamily="2" charset="2"/>
              <a:buChar char="§"/>
            </a:pPr>
            <a:r>
              <a:rPr lang="en-US" sz="2000" dirty="0" smtClean="0">
                <a:latin typeface="Calibri" pitchFamily="34" charset="0"/>
              </a:rPr>
              <a:t>sodium chloride</a:t>
            </a:r>
          </a:p>
          <a:p>
            <a:pPr>
              <a:lnSpc>
                <a:spcPct val="150000"/>
              </a:lnSpc>
              <a:buFont typeface="Wingdings" pitchFamily="2" charset="2"/>
              <a:buChar char="§"/>
            </a:pPr>
            <a:r>
              <a:rPr lang="en-US" sz="2000" dirty="0" smtClean="0">
                <a:latin typeface="Calibri" pitchFamily="34" charset="0"/>
              </a:rPr>
              <a:t>potassium chloride</a:t>
            </a:r>
            <a:r>
              <a:rPr lang="en-US" sz="2400" dirty="0" smtClean="0">
                <a:latin typeface="Calibri" pitchFamily="34" charset="0"/>
              </a:rPr>
              <a:t>.</a:t>
            </a:r>
            <a:endParaRPr lang="am-ET" sz="2400" dirty="0"/>
          </a:p>
        </p:txBody>
      </p:sp>
      <p:sp>
        <p:nvSpPr>
          <p:cNvPr id="8" name="Rectangle 7"/>
          <p:cNvSpPr/>
          <p:nvPr/>
        </p:nvSpPr>
        <p:spPr>
          <a:xfrm>
            <a:off x="457200" y="533400"/>
            <a:ext cx="7848600" cy="2123658"/>
          </a:xfrm>
          <a:prstGeom prst="rect">
            <a:avLst/>
          </a:prstGeom>
        </p:spPr>
        <p:txBody>
          <a:bodyPr wrap="square">
            <a:spAutoFit/>
          </a:bodyPr>
          <a:lstStyle/>
          <a:p>
            <a:pPr>
              <a:lnSpc>
                <a:spcPct val="150000"/>
              </a:lnSpc>
              <a:buNone/>
            </a:pPr>
            <a:r>
              <a:rPr lang="en-US" sz="2200" dirty="0" smtClean="0">
                <a:latin typeface="Calibri" pitchFamily="34" charset="0"/>
              </a:rPr>
              <a:t>A </a:t>
            </a:r>
            <a:r>
              <a:rPr lang="en-US" sz="2200" b="1" dirty="0" smtClean="0">
                <a:latin typeface="Calibri" pitchFamily="34" charset="0"/>
              </a:rPr>
              <a:t>primary standard solution </a:t>
            </a:r>
            <a:r>
              <a:rPr lang="en-US" sz="2200" dirty="0" smtClean="0">
                <a:latin typeface="Calibri" pitchFamily="34" charset="0"/>
              </a:rPr>
              <a:t>is one that can be prepared directly by weighing the material and with which other solutions of approximate strength can be titrated and standardized.  </a:t>
            </a:r>
            <a:r>
              <a:rPr lang="en-US" sz="2200" dirty="0" smtClean="0">
                <a:solidFill>
                  <a:srgbClr val="0066FF"/>
                </a:solidFill>
                <a:latin typeface="Calibri" pitchFamily="34" charset="0"/>
              </a:rPr>
              <a:t>Some primary standards are</a:t>
            </a:r>
            <a:endParaRPr lang="am-ET" sz="2200"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latin typeface="Calibri" pitchFamily="34" charset="0"/>
              </a:rPr>
              <a:t>Standard solution </a:t>
            </a:r>
            <a:endParaRPr lang="am-ET" sz="2400" dirty="0"/>
          </a:p>
        </p:txBody>
      </p:sp>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buBlip>
                <a:blip r:embed="rId2"/>
              </a:buBlip>
            </a:pPr>
            <a:r>
              <a:rPr lang="en-US" sz="2400" b="1" dirty="0" smtClean="0">
                <a:solidFill>
                  <a:srgbClr val="0D11B3"/>
                </a:solidFill>
                <a:latin typeface="Calibri" pitchFamily="34" charset="0"/>
              </a:rPr>
              <a:t>Secondary standard solutions </a:t>
            </a:r>
            <a:r>
              <a:rPr lang="en-US" sz="2400" dirty="0" smtClean="0">
                <a:latin typeface="Calibri" pitchFamily="34" charset="0"/>
              </a:rPr>
              <a:t>are those that are prepared by dissolving a little more than the gram equivalent weight of the substance per litre of the solution, and then their exact standardization is done with primary standard solution.</a:t>
            </a:r>
          </a:p>
          <a:p>
            <a:pPr>
              <a:lnSpc>
                <a:spcPct val="150000"/>
              </a:lnSpc>
              <a:buNone/>
            </a:pPr>
            <a:r>
              <a:rPr lang="en-US" sz="2400" dirty="0" smtClean="0">
                <a:latin typeface="Calibri" pitchFamily="34" charset="0"/>
              </a:rPr>
              <a:t>    Some secondary standards are:</a:t>
            </a:r>
          </a:p>
          <a:p>
            <a:pPr>
              <a:buNone/>
            </a:pPr>
            <a:r>
              <a:rPr lang="en-US" sz="2400" dirty="0" smtClean="0">
                <a:latin typeface="Calibri" pitchFamily="34" charset="0"/>
              </a:rPr>
              <a:t> </a:t>
            </a:r>
            <a:r>
              <a:rPr lang="en-US" sz="2400" b="1" dirty="0" smtClean="0">
                <a:solidFill>
                  <a:schemeClr val="accent2"/>
                </a:solidFill>
                <a:latin typeface="Calibri" pitchFamily="34" charset="0"/>
              </a:rPr>
              <a:t>acids:</a:t>
            </a:r>
          </a:p>
          <a:p>
            <a:pPr marL="571500" indent="-571500">
              <a:buFont typeface="+mj-lt"/>
              <a:buAutoNum type="romanLcPeriod"/>
            </a:pPr>
            <a:r>
              <a:rPr lang="en-US" sz="2400" dirty="0" smtClean="0">
                <a:latin typeface="Calibri" pitchFamily="34" charset="0"/>
              </a:rPr>
              <a:t> sulphuric acid,</a:t>
            </a:r>
          </a:p>
          <a:p>
            <a:pPr marL="571500" indent="-571500">
              <a:buFont typeface="+mj-lt"/>
              <a:buAutoNum type="romanLcPeriod"/>
            </a:pPr>
            <a:r>
              <a:rPr lang="en-US" sz="2400" dirty="0" smtClean="0">
                <a:latin typeface="Calibri" pitchFamily="34" charset="0"/>
              </a:rPr>
              <a:t> hydrochloric acid;</a:t>
            </a:r>
          </a:p>
          <a:p>
            <a:pPr>
              <a:buNone/>
            </a:pPr>
            <a:r>
              <a:rPr lang="en-US" sz="2400" b="1" dirty="0" smtClean="0">
                <a:solidFill>
                  <a:schemeClr val="accent2"/>
                </a:solidFill>
                <a:latin typeface="Calibri" pitchFamily="34" charset="0"/>
              </a:rPr>
              <a:t> base:</a:t>
            </a:r>
          </a:p>
          <a:p>
            <a:pPr>
              <a:buNone/>
            </a:pPr>
            <a:r>
              <a:rPr lang="en-US" sz="2400" dirty="0" smtClean="0">
                <a:latin typeface="Calibri" pitchFamily="34" charset="0"/>
              </a:rPr>
              <a:t> sodium hydroxide.</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21</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normAutofit/>
          </a:bodyPr>
          <a:lstStyle/>
          <a:p>
            <a:r>
              <a:rPr lang="en-US" sz="2400" baseline="0" dirty="0" smtClean="0">
                <a:latin typeface="Calibri" pitchFamily="34" charset="0"/>
                <a:cs typeface="Times New Roman" pitchFamily="18" charset="0"/>
              </a:rPr>
              <a:t>Standardization of Acids and Bases</a:t>
            </a:r>
            <a:endParaRPr lang="am-ET" sz="2400" dirty="0">
              <a:cs typeface="Times New Roman" pitchFamily="18" charset="0"/>
            </a:endParaRPr>
          </a:p>
        </p:txBody>
      </p:sp>
      <p:sp>
        <p:nvSpPr>
          <p:cNvPr id="3" name="Content Placeholder 2"/>
          <p:cNvSpPr>
            <a:spLocks noGrp="1"/>
          </p:cNvSpPr>
          <p:nvPr>
            <p:ph idx="1"/>
          </p:nvPr>
        </p:nvSpPr>
        <p:spPr>
          <a:xfrm>
            <a:off x="838200" y="838200"/>
            <a:ext cx="7772400" cy="5105400"/>
          </a:xfrm>
        </p:spPr>
        <p:txBody>
          <a:bodyPr>
            <a:noAutofit/>
          </a:bodyPr>
          <a:lstStyle/>
          <a:p>
            <a:pPr>
              <a:lnSpc>
                <a:spcPct val="150000"/>
              </a:lnSpc>
              <a:buNone/>
            </a:pPr>
            <a:r>
              <a:rPr lang="en-US" sz="2400" b="1" baseline="0" dirty="0" smtClean="0">
                <a:latin typeface="Calibri" pitchFamily="34" charset="0"/>
                <a:cs typeface="Times New Roman" pitchFamily="18" charset="0"/>
              </a:rPr>
              <a:t>Reagents and Apparatus</a:t>
            </a:r>
          </a:p>
          <a:p>
            <a:pPr>
              <a:lnSpc>
                <a:spcPct val="150000"/>
              </a:lnSpc>
              <a:buNone/>
            </a:pPr>
            <a:r>
              <a:rPr lang="en-US" sz="2400" b="1" baseline="0" dirty="0" smtClean="0">
                <a:latin typeface="Calibri" pitchFamily="34" charset="0"/>
                <a:cs typeface="Times New Roman" pitchFamily="18" charset="0"/>
              </a:rPr>
              <a:t>a)Glassware</a:t>
            </a:r>
            <a:r>
              <a:rPr lang="en-US" sz="2400" baseline="0" dirty="0" smtClean="0">
                <a:latin typeface="Calibri" pitchFamily="34" charset="0"/>
                <a:cs typeface="Times New Roman" pitchFamily="18" charset="0"/>
              </a:rPr>
              <a:t>: (1L volumetric flask, 10 or 25mL Mohr pipette, 1L glass stock</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acid bottle, 500mL Erlenmeyer flask (3), 50mL burette, 1L polyethylene</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stock NaOH bottle)</a:t>
            </a:r>
          </a:p>
          <a:p>
            <a:pPr>
              <a:lnSpc>
                <a:spcPct val="150000"/>
              </a:lnSpc>
              <a:buNone/>
            </a:pPr>
            <a:r>
              <a:rPr lang="en-US" sz="2400" b="1" baseline="0" dirty="0" smtClean="0">
                <a:latin typeface="Calibri" pitchFamily="34" charset="0"/>
                <a:cs typeface="Times New Roman" pitchFamily="18" charset="0"/>
              </a:rPr>
              <a:t>b)Concentrated sulfuric acid (</a:t>
            </a:r>
            <a:r>
              <a:rPr lang="en-US" sz="2400" b="1" dirty="0" smtClean="0">
                <a:latin typeface="Calibri" pitchFamily="34" charset="0"/>
                <a:cs typeface="Times New Roman" pitchFamily="18" charset="0"/>
              </a:rPr>
              <a:t>H</a:t>
            </a:r>
            <a:r>
              <a:rPr lang="en-US" sz="2400" b="1" baseline="-25000" dirty="0" smtClean="0"/>
              <a:t>2</a:t>
            </a:r>
            <a:r>
              <a:rPr lang="en-US" sz="2400" b="1" dirty="0" smtClean="0">
                <a:latin typeface="Calibri" pitchFamily="34" charset="0"/>
                <a:cs typeface="Times New Roman" pitchFamily="18" charset="0"/>
              </a:rPr>
              <a:t>SO</a:t>
            </a:r>
            <a:r>
              <a:rPr lang="en-US" sz="2400" b="1" baseline="-25000" dirty="0" smtClean="0"/>
              <a:t>4</a:t>
            </a:r>
            <a:r>
              <a:rPr lang="en-US" sz="2400" b="1" baseline="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17.6M (35.2N), molecular weight of</a:t>
            </a:r>
            <a:r>
              <a:rPr lang="en-US" sz="2400" dirty="0" smtClean="0">
                <a:latin typeface="Calibri" pitchFamily="34" charset="0"/>
                <a:cs typeface="Times New Roman" pitchFamily="18" charset="0"/>
              </a:rPr>
              <a:t> </a:t>
            </a:r>
            <a:r>
              <a:rPr lang="am-ET" sz="2400" baseline="0" dirty="0" smtClean="0">
                <a:cs typeface="Times New Roman" pitchFamily="18" charset="0"/>
              </a:rPr>
              <a:t>98.079.</a:t>
            </a:r>
          </a:p>
          <a:p>
            <a:pPr>
              <a:lnSpc>
                <a:spcPct val="150000"/>
              </a:lnSpc>
              <a:buNone/>
            </a:pPr>
            <a:r>
              <a:rPr lang="en-US" sz="2400" b="1" baseline="0" dirty="0" smtClean="0">
                <a:latin typeface="Calibri" pitchFamily="34" charset="0"/>
                <a:cs typeface="Times New Roman" pitchFamily="18" charset="0"/>
              </a:rPr>
              <a:t>c)Sodium hydroxide (NaOH): </a:t>
            </a:r>
            <a:r>
              <a:rPr lang="en-US" sz="2400" baseline="0" dirty="0" smtClean="0">
                <a:latin typeface="Calibri" pitchFamily="34" charset="0"/>
                <a:cs typeface="Times New Roman" pitchFamily="18" charset="0"/>
              </a:rPr>
              <a:t>molecular weight of 39.997.</a:t>
            </a:r>
          </a:p>
          <a:p>
            <a:pPr>
              <a:lnSpc>
                <a:spcPct val="150000"/>
              </a:lnSpc>
              <a:buNone/>
            </a:pPr>
            <a:r>
              <a:rPr lang="en-US" sz="2400" b="1" dirty="0" smtClean="0">
                <a:latin typeface="Calibri" pitchFamily="34" charset="0"/>
                <a:cs typeface="Times New Roman" pitchFamily="18" charset="0"/>
              </a:rPr>
              <a:t>d)Tris-(hydroxy methyl)amino methane (TRIS): </a:t>
            </a:r>
            <a:r>
              <a:rPr lang="en-US" sz="2400" dirty="0" smtClean="0">
                <a:latin typeface="Calibri" pitchFamily="34" charset="0"/>
                <a:cs typeface="Times New Roman" pitchFamily="18" charset="0"/>
              </a:rPr>
              <a:t>molecular weight of 121.135.</a:t>
            </a:r>
          </a:p>
          <a:p>
            <a:pPr>
              <a:lnSpc>
                <a:spcPct val="170000"/>
              </a:lnSpc>
              <a:buNone/>
            </a:pPr>
            <a:endParaRPr lang="en-US" sz="2400" baseline="0" dirty="0" smtClean="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22</a:t>
            </a:fld>
            <a:endParaRPr lang="am-ET"/>
          </a:p>
        </p:txBody>
      </p:sp>
      <p:sp>
        <p:nvSpPr>
          <p:cNvPr id="7" name="Date Placeholder 6"/>
          <p:cNvSpPr>
            <a:spLocks noGrp="1"/>
          </p:cNvSpPr>
          <p:nvPr>
            <p:ph type="dt" sz="half" idx="10"/>
          </p:nvPr>
        </p:nvSpPr>
        <p:spPr/>
        <p:txBody>
          <a:bodyPr/>
          <a:lstStyle/>
          <a:p>
            <a:fld id="{24BB6922-CBAC-4231-B166-5F50A83C0C08}"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latin typeface="Calibri" pitchFamily="34" charset="0"/>
                <a:cs typeface="Times New Roman" pitchFamily="18" charset="0"/>
              </a:rPr>
              <a:t>Standardization of Acids and Bases</a:t>
            </a:r>
            <a:endParaRPr lang="am-ET" sz="2400" dirty="0"/>
          </a:p>
        </p:txBody>
      </p:sp>
      <p:sp>
        <p:nvSpPr>
          <p:cNvPr id="3" name="Content Placeholder 2"/>
          <p:cNvSpPr>
            <a:spLocks noGrp="1"/>
          </p:cNvSpPr>
          <p:nvPr>
            <p:ph idx="1"/>
          </p:nvPr>
        </p:nvSpPr>
        <p:spPr>
          <a:xfrm>
            <a:off x="304800" y="838200"/>
            <a:ext cx="8686800" cy="5211763"/>
          </a:xfrm>
        </p:spPr>
        <p:txBody>
          <a:bodyPr>
            <a:noAutofit/>
          </a:bodyPr>
          <a:lstStyle/>
          <a:p>
            <a:pPr>
              <a:lnSpc>
                <a:spcPct val="150000"/>
              </a:lnSpc>
              <a:buNone/>
            </a:pPr>
            <a:r>
              <a:rPr lang="en-US" sz="2400" b="1" dirty="0" smtClean="0">
                <a:latin typeface="Calibri" pitchFamily="34" charset="0"/>
                <a:cs typeface="Times New Roman" pitchFamily="18" charset="0"/>
              </a:rPr>
              <a:t>e)Potassium hydrogen phthalate (KHP): </a:t>
            </a:r>
            <a:r>
              <a:rPr lang="en-US" sz="2400" dirty="0" smtClean="0">
                <a:latin typeface="Calibri" pitchFamily="34" charset="0"/>
                <a:cs typeface="Times New Roman" pitchFamily="18" charset="0"/>
              </a:rPr>
              <a:t>molecular weight of 204.223.</a:t>
            </a:r>
          </a:p>
          <a:p>
            <a:pPr>
              <a:lnSpc>
                <a:spcPct val="150000"/>
              </a:lnSpc>
              <a:buNone/>
            </a:pPr>
            <a:r>
              <a:rPr lang="en-US" sz="2400" b="1" dirty="0" smtClean="0">
                <a:latin typeface="Calibri" pitchFamily="34" charset="0"/>
                <a:cs typeface="Times New Roman" pitchFamily="18" charset="0"/>
              </a:rPr>
              <a:t>f)Bromcresol Green</a:t>
            </a:r>
            <a:r>
              <a:rPr lang="en-US" sz="2400" dirty="0" smtClean="0">
                <a:latin typeface="Calibri" pitchFamily="34" charset="0"/>
                <a:cs typeface="Times New Roman" pitchFamily="18" charset="0"/>
              </a:rPr>
              <a:t>: prepared by the TA by dissolving 0.1g bromcresol green into 100mL deionized water and adding 3drops of 0.2N NaOH.</a:t>
            </a:r>
          </a:p>
          <a:p>
            <a:pPr>
              <a:lnSpc>
                <a:spcPct val="150000"/>
              </a:lnSpc>
              <a:buNone/>
            </a:pPr>
            <a:r>
              <a:rPr lang="en-US" sz="2400" b="1" dirty="0" smtClean="0">
                <a:latin typeface="Calibri" pitchFamily="34" charset="0"/>
                <a:cs typeface="Times New Roman" pitchFamily="18" charset="0"/>
              </a:rPr>
              <a:t>g)Phenolphthalein</a:t>
            </a:r>
            <a:r>
              <a:rPr lang="en-US" sz="2400" dirty="0" smtClean="0">
                <a:latin typeface="Calibri" pitchFamily="34" charset="0"/>
                <a:cs typeface="Times New Roman" pitchFamily="18" charset="0"/>
              </a:rPr>
              <a:t>: prepared by the TA by dissolving 0.2g phenolphthalein into 200mL deionized water and 200mL 95% ethanol.</a:t>
            </a:r>
            <a:endParaRPr lang="am-ET" sz="2400" dirty="0" smtClean="0">
              <a:cs typeface="Times New Roman" pitchFamily="18" charset="0"/>
            </a:endParaRP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23</a:t>
            </a:fld>
            <a:endParaRPr lang="am-ET"/>
          </a:p>
        </p:txBody>
      </p:sp>
      <p:sp>
        <p:nvSpPr>
          <p:cNvPr id="7" name="Date Placeholder 6"/>
          <p:cNvSpPr>
            <a:spLocks noGrp="1"/>
          </p:cNvSpPr>
          <p:nvPr>
            <p:ph type="dt" sz="half" idx="10"/>
          </p:nvPr>
        </p:nvSpPr>
        <p:spPr/>
        <p:txBody>
          <a:bodyPr/>
          <a:lstStyle/>
          <a:p>
            <a:fld id="{C8C9738D-2408-49E0-812C-1B79E271E5E4}"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Calibri" pitchFamily="34" charset="0"/>
              </a:rPr>
              <a:t>Preparation of standard solution </a:t>
            </a:r>
            <a:endParaRPr lang="am-ET" sz="2400" dirty="0"/>
          </a:p>
        </p:txBody>
      </p:sp>
      <p:graphicFrame>
        <p:nvGraphicFramePr>
          <p:cNvPr id="7" name="Content Placeholder 6"/>
          <p:cNvGraphicFramePr>
            <a:graphicFrameLocks noGrp="1"/>
          </p:cNvGraphicFramePr>
          <p:nvPr>
            <p:ph idx="1"/>
          </p:nvPr>
        </p:nvGraphicFramePr>
        <p:xfrm>
          <a:off x="228600" y="838199"/>
          <a:ext cx="8610600" cy="5936734"/>
        </p:xfrm>
        <a:graphic>
          <a:graphicData uri="http://schemas.openxmlformats.org/drawingml/2006/table">
            <a:tbl>
              <a:tblPr firstRow="1" bandRow="1">
                <a:tableStyleId>{5940675A-B579-460E-94D1-54222C63F5DA}</a:tableStyleId>
              </a:tblPr>
              <a:tblGrid>
                <a:gridCol w="4899134"/>
                <a:gridCol w="1855733"/>
                <a:gridCol w="1855733"/>
              </a:tblGrid>
              <a:tr h="675221">
                <a:tc>
                  <a:txBody>
                    <a:bodyPr/>
                    <a:lstStyle/>
                    <a:p>
                      <a:pPr algn="just"/>
                      <a:r>
                        <a:rPr lang="en-US" sz="2000" baseline="0" dirty="0" smtClean="0">
                          <a:latin typeface="Calibri" pitchFamily="34" charset="0"/>
                        </a:rPr>
                        <a:t>Desired Component</a:t>
                      </a:r>
                      <a:endParaRPr lang="am-ET" sz="2000" dirty="0"/>
                    </a:p>
                  </a:txBody>
                  <a:tcPr/>
                </a:tc>
                <a:tc>
                  <a:txBody>
                    <a:bodyPr/>
                    <a:lstStyle/>
                    <a:p>
                      <a:pPr algn="just"/>
                      <a:r>
                        <a:rPr lang="en-US" sz="2000" baseline="0" dirty="0" smtClean="0">
                          <a:latin typeface="Calibri" pitchFamily="34" charset="0"/>
                        </a:rPr>
                        <a:t>hydrochloric Acid</a:t>
                      </a:r>
                    </a:p>
                    <a:p>
                      <a:pPr algn="just"/>
                      <a:r>
                        <a:rPr lang="en-US" sz="2000" baseline="0" dirty="0" smtClean="0">
                          <a:latin typeface="Calibri" pitchFamily="34" charset="0"/>
                        </a:rPr>
                        <a:t>(HCl)</a:t>
                      </a:r>
                      <a:endParaRPr lang="am-ET" sz="2000" dirty="0"/>
                    </a:p>
                  </a:txBody>
                  <a:tcPr/>
                </a:tc>
                <a:tc>
                  <a:txBody>
                    <a:bodyPr/>
                    <a:lstStyle/>
                    <a:p>
                      <a:pPr algn="just"/>
                      <a:r>
                        <a:rPr lang="en-US" sz="2000" baseline="0" dirty="0" smtClean="0">
                          <a:latin typeface="Calibri" pitchFamily="34" charset="0"/>
                        </a:rPr>
                        <a:t>Sulfuric Acid</a:t>
                      </a:r>
                    </a:p>
                    <a:p>
                      <a:pPr algn="just"/>
                      <a:r>
                        <a:rPr lang="en-US" sz="2000" baseline="0" dirty="0" smtClean="0">
                          <a:latin typeface="Calibri" pitchFamily="34" charset="0"/>
                        </a:rPr>
                        <a:t>(</a:t>
                      </a:r>
                      <a:r>
                        <a:rPr lang="en-US" sz="2000" b="1" dirty="0" smtClean="0">
                          <a:latin typeface="Calibri" pitchFamily="34" charset="0"/>
                          <a:cs typeface="Times New Roman" pitchFamily="18" charset="0"/>
                        </a:rPr>
                        <a:t>H</a:t>
                      </a:r>
                      <a:r>
                        <a:rPr lang="en-US" sz="2000" b="1" baseline="-25000" dirty="0" smtClean="0"/>
                        <a:t>2</a:t>
                      </a:r>
                      <a:r>
                        <a:rPr lang="en-US" sz="2000" b="1" dirty="0" smtClean="0">
                          <a:latin typeface="Calibri" pitchFamily="34" charset="0"/>
                          <a:cs typeface="Times New Roman" pitchFamily="18" charset="0"/>
                        </a:rPr>
                        <a:t>SO</a:t>
                      </a:r>
                      <a:r>
                        <a:rPr lang="en-US" sz="2000" b="1" baseline="-25000" dirty="0" smtClean="0"/>
                        <a:t>4</a:t>
                      </a:r>
                      <a:r>
                        <a:rPr lang="en-US" sz="2000" baseline="0" dirty="0" smtClean="0">
                          <a:latin typeface="Calibri" pitchFamily="34" charset="0"/>
                        </a:rPr>
                        <a:t>)</a:t>
                      </a:r>
                      <a:endParaRPr lang="am-ET" sz="2000" dirty="0"/>
                    </a:p>
                  </a:txBody>
                  <a:tcPr/>
                </a:tc>
              </a:tr>
              <a:tr h="494547">
                <a:tc>
                  <a:txBody>
                    <a:bodyPr/>
                    <a:lstStyle/>
                    <a:p>
                      <a:pPr algn="just"/>
                      <a:r>
                        <a:rPr lang="en-US" sz="2000" baseline="0" dirty="0" smtClean="0">
                          <a:latin typeface="Calibri" pitchFamily="34" charset="0"/>
                        </a:rPr>
                        <a:t>Specific gravity (20/4°C) of ACS-grade conc. acid</a:t>
                      </a:r>
                      <a:endParaRPr lang="am-ET" sz="2000" dirty="0"/>
                    </a:p>
                  </a:txBody>
                  <a:tcPr/>
                </a:tc>
                <a:tc>
                  <a:txBody>
                    <a:bodyPr/>
                    <a:lstStyle/>
                    <a:p>
                      <a:pPr algn="just"/>
                      <a:r>
                        <a:rPr lang="am-ET" sz="2000" baseline="0" dirty="0" smtClean="0"/>
                        <a:t>1.174–1.189</a:t>
                      </a:r>
                      <a:endParaRPr lang="am-ET" sz="2000" dirty="0"/>
                    </a:p>
                  </a:txBody>
                  <a:tcPr/>
                </a:tc>
                <a:tc>
                  <a:txBody>
                    <a:bodyPr/>
                    <a:lstStyle/>
                    <a:p>
                      <a:pPr algn="just"/>
                      <a:r>
                        <a:rPr lang="am-ET" sz="2000" baseline="0" dirty="0" smtClean="0"/>
                        <a:t>1.834–1.8</a:t>
                      </a:r>
                      <a:endParaRPr lang="am-ET" sz="2000" dirty="0"/>
                    </a:p>
                  </a:txBody>
                  <a:tcPr/>
                </a:tc>
              </a:tr>
              <a:tr h="381647">
                <a:tc>
                  <a:txBody>
                    <a:bodyPr/>
                    <a:lstStyle/>
                    <a:p>
                      <a:pPr algn="just"/>
                      <a:r>
                        <a:rPr lang="en-US" sz="2000" baseline="0" dirty="0" smtClean="0">
                          <a:latin typeface="Calibri" pitchFamily="34" charset="0"/>
                        </a:rPr>
                        <a:t>Percent of active ingredient in conc. reagent</a:t>
                      </a:r>
                      <a:endParaRPr lang="am-ET" sz="2000" dirty="0"/>
                    </a:p>
                  </a:txBody>
                  <a:tcPr/>
                </a:tc>
                <a:tc>
                  <a:txBody>
                    <a:bodyPr/>
                    <a:lstStyle/>
                    <a:p>
                      <a:pPr algn="just"/>
                      <a:r>
                        <a:rPr lang="am-ET" sz="2000" baseline="0" dirty="0" smtClean="0"/>
                        <a:t>36–37</a:t>
                      </a:r>
                      <a:endParaRPr lang="am-ET" sz="2000" dirty="0"/>
                    </a:p>
                  </a:txBody>
                  <a:tcPr/>
                </a:tc>
                <a:tc>
                  <a:txBody>
                    <a:bodyPr/>
                    <a:lstStyle/>
                    <a:p>
                      <a:pPr algn="just"/>
                      <a:r>
                        <a:rPr lang="am-ET" sz="2000" baseline="0" dirty="0" smtClean="0"/>
                        <a:t>96–98</a:t>
                      </a:r>
                      <a:endParaRPr lang="am-ET" sz="2000" dirty="0"/>
                    </a:p>
                  </a:txBody>
                  <a:tcPr/>
                </a:tc>
              </a:tr>
              <a:tr h="381647">
                <a:tc>
                  <a:txBody>
                    <a:bodyPr/>
                    <a:lstStyle/>
                    <a:p>
                      <a:pPr algn="just"/>
                      <a:r>
                        <a:rPr lang="en-US" sz="2000" baseline="0" dirty="0" smtClean="0">
                          <a:latin typeface="Calibri" pitchFamily="34" charset="0"/>
                        </a:rPr>
                        <a:t>Normality of conc. reagent</a:t>
                      </a:r>
                      <a:endParaRPr lang="am-ET" sz="2000" dirty="0"/>
                    </a:p>
                  </a:txBody>
                  <a:tcPr/>
                </a:tc>
                <a:tc>
                  <a:txBody>
                    <a:bodyPr/>
                    <a:lstStyle/>
                    <a:p>
                      <a:pPr algn="just"/>
                      <a:r>
                        <a:rPr lang="am-ET" sz="2000" baseline="0" dirty="0" smtClean="0"/>
                        <a:t>11–12</a:t>
                      </a:r>
                      <a:endParaRPr lang="am-ET" sz="2000" dirty="0"/>
                    </a:p>
                  </a:txBody>
                  <a:tcPr/>
                </a:tc>
                <a:tc>
                  <a:txBody>
                    <a:bodyPr/>
                    <a:lstStyle/>
                    <a:p>
                      <a:pPr algn="just"/>
                      <a:r>
                        <a:rPr lang="am-ET" sz="2000" baseline="0" dirty="0" smtClean="0"/>
                        <a:t>36</a:t>
                      </a:r>
                      <a:endParaRPr lang="am-ET" sz="2000" dirty="0"/>
                    </a:p>
                  </a:txBody>
                  <a:tcPr/>
                </a:tc>
              </a:tr>
              <a:tr h="450334">
                <a:tc>
                  <a:txBody>
                    <a:bodyPr/>
                    <a:lstStyle/>
                    <a:p>
                      <a:pPr algn="just"/>
                      <a:r>
                        <a:rPr lang="en-US" dirty="0" smtClean="0">
                          <a:latin typeface="Calibri" pitchFamily="34" charset="0"/>
                        </a:rPr>
                        <a:t>Volume (mL) of conc. reagent to prepare 1 L of:</a:t>
                      </a:r>
                      <a:endParaRPr lang="am-ET" dirty="0"/>
                    </a:p>
                  </a:txBody>
                  <a:tcPr>
                    <a:solidFill>
                      <a:srgbClr val="00B0F0"/>
                    </a:solidFill>
                  </a:tcPr>
                </a:tc>
                <a:tc>
                  <a:txBody>
                    <a:bodyPr/>
                    <a:lstStyle/>
                    <a:p>
                      <a:pPr algn="just"/>
                      <a:endParaRPr lang="am-ET" dirty="0"/>
                    </a:p>
                  </a:txBody>
                  <a:tcPr>
                    <a:solidFill>
                      <a:srgbClr val="00B0F0"/>
                    </a:solidFill>
                  </a:tcPr>
                </a:tc>
                <a:tc>
                  <a:txBody>
                    <a:bodyPr/>
                    <a:lstStyle/>
                    <a:p>
                      <a:pPr algn="just"/>
                      <a:endParaRPr lang="am-ET" dirty="0"/>
                    </a:p>
                  </a:txBody>
                  <a:tcPr>
                    <a:solidFill>
                      <a:srgbClr val="00B0F0"/>
                    </a:solidFill>
                  </a:tcPr>
                </a:tc>
              </a:tr>
              <a:tr h="381647">
                <a:tc>
                  <a:txBody>
                    <a:bodyPr/>
                    <a:lstStyle/>
                    <a:p>
                      <a:pPr algn="just"/>
                      <a:r>
                        <a:rPr lang="en-US" sz="2000" baseline="0" dirty="0" smtClean="0">
                          <a:latin typeface="Calibri" pitchFamily="34" charset="0"/>
                        </a:rPr>
                        <a:t>18</a:t>
                      </a:r>
                      <a:r>
                        <a:rPr lang="en-US" sz="2000" i="1" baseline="0" dirty="0" smtClean="0">
                          <a:latin typeface="Calibri" pitchFamily="34" charset="0"/>
                        </a:rPr>
                        <a:t>N solution</a:t>
                      </a:r>
                      <a:endParaRPr lang="am-ET" sz="2000" dirty="0"/>
                    </a:p>
                  </a:txBody>
                  <a:tcPr/>
                </a:tc>
                <a:tc>
                  <a:txBody>
                    <a:bodyPr/>
                    <a:lstStyle/>
                    <a:p>
                      <a:pPr algn="just"/>
                      <a:r>
                        <a:rPr lang="en-US" sz="2000" dirty="0" smtClean="0">
                          <a:latin typeface="Calibri" pitchFamily="34" charset="0"/>
                        </a:rPr>
                        <a:t>-</a:t>
                      </a:r>
                      <a:endParaRPr lang="am-ET" sz="2000" dirty="0"/>
                    </a:p>
                  </a:txBody>
                  <a:tcPr/>
                </a:tc>
                <a:tc>
                  <a:txBody>
                    <a:bodyPr/>
                    <a:lstStyle/>
                    <a:p>
                      <a:pPr algn="just"/>
                      <a:r>
                        <a:rPr lang="am-ET" sz="2000" baseline="0" dirty="0" smtClean="0"/>
                        <a:t>500 (1 + 1</a:t>
                      </a:r>
                      <a:r>
                        <a:rPr lang="en-US" sz="2000" baseline="0" dirty="0" smtClean="0">
                          <a:latin typeface="Calibri" pitchFamily="34" charset="0"/>
                        </a:rPr>
                        <a:t>)</a:t>
                      </a:r>
                      <a:endParaRPr lang="am-ET" sz="2000" dirty="0"/>
                    </a:p>
                  </a:txBody>
                  <a:tcPr/>
                </a:tc>
              </a:tr>
              <a:tr h="381647">
                <a:tc>
                  <a:txBody>
                    <a:bodyPr/>
                    <a:lstStyle/>
                    <a:p>
                      <a:pPr algn="just"/>
                      <a:r>
                        <a:rPr lang="en-US" sz="2000" baseline="0" dirty="0" smtClean="0">
                          <a:latin typeface="Calibri" pitchFamily="34" charset="0"/>
                        </a:rPr>
                        <a:t>6</a:t>
                      </a:r>
                      <a:r>
                        <a:rPr lang="en-US" sz="2000" i="1" baseline="0" dirty="0" smtClean="0">
                          <a:latin typeface="Calibri" pitchFamily="34" charset="0"/>
                        </a:rPr>
                        <a:t>N solution</a:t>
                      </a:r>
                      <a:endParaRPr lang="am-ET" sz="2000" dirty="0"/>
                    </a:p>
                  </a:txBody>
                  <a:tcPr/>
                </a:tc>
                <a:tc>
                  <a:txBody>
                    <a:bodyPr/>
                    <a:lstStyle/>
                    <a:p>
                      <a:pPr algn="just"/>
                      <a:r>
                        <a:rPr lang="am-ET" sz="2000" baseline="0" dirty="0" smtClean="0"/>
                        <a:t>500 (1 + 1)</a:t>
                      </a:r>
                      <a:endParaRPr lang="am-ET" sz="2000" dirty="0"/>
                    </a:p>
                  </a:txBody>
                  <a:tcPr/>
                </a:tc>
                <a:tc>
                  <a:txBody>
                    <a:bodyPr/>
                    <a:lstStyle/>
                    <a:p>
                      <a:pPr algn="just"/>
                      <a:r>
                        <a:rPr lang="am-ET" sz="2000" baseline="0" dirty="0" smtClean="0"/>
                        <a:t>67 (1 + 5</a:t>
                      </a:r>
                      <a:endParaRPr lang="am-ET" sz="2000" dirty="0"/>
                    </a:p>
                  </a:txBody>
                  <a:tcPr/>
                </a:tc>
              </a:tr>
              <a:tr h="350520">
                <a:tc>
                  <a:txBody>
                    <a:bodyPr/>
                    <a:lstStyle/>
                    <a:p>
                      <a:pPr algn="just"/>
                      <a:r>
                        <a:rPr lang="en-US" sz="2000" baseline="0" dirty="0" smtClean="0">
                          <a:latin typeface="Calibri" pitchFamily="34" charset="0"/>
                        </a:rPr>
                        <a:t>1</a:t>
                      </a:r>
                      <a:r>
                        <a:rPr lang="en-US" sz="2000" i="1" baseline="0" dirty="0" smtClean="0">
                          <a:latin typeface="Calibri" pitchFamily="34" charset="0"/>
                        </a:rPr>
                        <a:t>N solution</a:t>
                      </a:r>
                      <a:endParaRPr lang="am-ET" sz="2000" dirty="0"/>
                    </a:p>
                  </a:txBody>
                  <a:tcPr/>
                </a:tc>
                <a:tc>
                  <a:txBody>
                    <a:bodyPr/>
                    <a:lstStyle/>
                    <a:p>
                      <a:pPr algn="just"/>
                      <a:r>
                        <a:rPr lang="am-ET" sz="2000" baseline="0" dirty="0" smtClean="0"/>
                        <a:t>67 (1 + 5</a:t>
                      </a:r>
                      <a:endParaRPr lang="am-ET" sz="2000" dirty="0"/>
                    </a:p>
                  </a:txBody>
                  <a:tcPr/>
                </a:tc>
                <a:tc>
                  <a:txBody>
                    <a:bodyPr/>
                    <a:lstStyle/>
                    <a:p>
                      <a:pPr algn="just"/>
                      <a:r>
                        <a:rPr lang="en-US" sz="2000" dirty="0" smtClean="0">
                          <a:latin typeface="Calibri" pitchFamily="34" charset="0"/>
                        </a:rPr>
                        <a:t>28</a:t>
                      </a:r>
                      <a:endParaRPr lang="am-ET" sz="2000" dirty="0"/>
                    </a:p>
                  </a:txBody>
                  <a:tcPr/>
                </a:tc>
              </a:tr>
              <a:tr h="381647">
                <a:tc>
                  <a:txBody>
                    <a:bodyPr/>
                    <a:lstStyle/>
                    <a:p>
                      <a:pPr algn="just"/>
                      <a:r>
                        <a:rPr lang="en-US" sz="2000" baseline="0" dirty="0" smtClean="0">
                          <a:latin typeface="Calibri" pitchFamily="34" charset="0"/>
                        </a:rPr>
                        <a:t>0.1</a:t>
                      </a:r>
                      <a:r>
                        <a:rPr lang="en-US" sz="2000" i="1" baseline="0" dirty="0" smtClean="0">
                          <a:latin typeface="Calibri" pitchFamily="34" charset="0"/>
                        </a:rPr>
                        <a:t>N solution</a:t>
                      </a:r>
                      <a:endParaRPr lang="am-ET" sz="2000" dirty="0"/>
                    </a:p>
                  </a:txBody>
                  <a:tcPr/>
                </a:tc>
                <a:tc>
                  <a:txBody>
                    <a:bodyPr/>
                    <a:lstStyle/>
                    <a:p>
                      <a:pPr algn="just"/>
                      <a:r>
                        <a:rPr lang="en-US" sz="2000" dirty="0" smtClean="0">
                          <a:latin typeface="Calibri" pitchFamily="34" charset="0"/>
                        </a:rPr>
                        <a:t>8.3</a:t>
                      </a:r>
                      <a:endParaRPr lang="am-ET" sz="2000" dirty="0"/>
                    </a:p>
                  </a:txBody>
                  <a:tcPr/>
                </a:tc>
                <a:tc>
                  <a:txBody>
                    <a:bodyPr/>
                    <a:lstStyle/>
                    <a:p>
                      <a:pPr algn="just"/>
                      <a:r>
                        <a:rPr lang="en-US" sz="2000" dirty="0" smtClean="0">
                          <a:latin typeface="Calibri" pitchFamily="34" charset="0"/>
                        </a:rPr>
                        <a:t>2.8</a:t>
                      </a:r>
                      <a:endParaRPr lang="am-ET" sz="2000" dirty="0"/>
                    </a:p>
                  </a:txBody>
                  <a:tcPr/>
                </a:tc>
              </a:tr>
              <a:tr h="675221">
                <a:tc>
                  <a:txBody>
                    <a:bodyPr/>
                    <a:lstStyle/>
                    <a:p>
                      <a:pPr algn="just"/>
                      <a:r>
                        <a:rPr lang="en-US" sz="2000" baseline="0" dirty="0" smtClean="0">
                          <a:latin typeface="Calibri" pitchFamily="34" charset="0"/>
                        </a:rPr>
                        <a:t>Volume (mL) of 6</a:t>
                      </a:r>
                      <a:r>
                        <a:rPr lang="en-US" sz="2000" i="1" baseline="0" dirty="0" smtClean="0">
                          <a:latin typeface="Calibri" pitchFamily="34" charset="0"/>
                        </a:rPr>
                        <a:t>N reagent to prepare 1 L of 0.1N solution</a:t>
                      </a:r>
                      <a:endParaRPr lang="am-ET" sz="2000" dirty="0"/>
                    </a:p>
                  </a:txBody>
                  <a:tcPr/>
                </a:tc>
                <a:tc>
                  <a:txBody>
                    <a:bodyPr/>
                    <a:lstStyle/>
                    <a:p>
                      <a:pPr algn="just"/>
                      <a:r>
                        <a:rPr lang="en-US" sz="2000" dirty="0" smtClean="0">
                          <a:latin typeface="Calibri" pitchFamily="34" charset="0"/>
                        </a:rPr>
                        <a:t>17</a:t>
                      </a:r>
                      <a:endParaRPr lang="am-ET" sz="2000" dirty="0"/>
                    </a:p>
                  </a:txBody>
                  <a:tcPr/>
                </a:tc>
                <a:tc>
                  <a:txBody>
                    <a:bodyPr/>
                    <a:lstStyle/>
                    <a:p>
                      <a:pPr algn="just"/>
                      <a:r>
                        <a:rPr lang="en-US" sz="2000" dirty="0" smtClean="0">
                          <a:latin typeface="Calibri" pitchFamily="34" charset="0"/>
                        </a:rPr>
                        <a:t>17</a:t>
                      </a:r>
                      <a:endParaRPr lang="am-ET" sz="2000" dirty="0"/>
                    </a:p>
                  </a:txBody>
                  <a:tcPr/>
                </a:tc>
              </a:tr>
              <a:tr h="675221">
                <a:tc>
                  <a:txBody>
                    <a:bodyPr/>
                    <a:lstStyle/>
                    <a:p>
                      <a:pPr algn="just"/>
                      <a:r>
                        <a:rPr lang="en-US" sz="2000" baseline="0" dirty="0" smtClean="0">
                          <a:latin typeface="Calibri" pitchFamily="34" charset="0"/>
                        </a:rPr>
                        <a:t>Volume (mL) of 1</a:t>
                      </a:r>
                      <a:r>
                        <a:rPr lang="en-US" sz="2000" i="1" baseline="0" dirty="0" smtClean="0">
                          <a:latin typeface="Calibri" pitchFamily="34" charset="0"/>
                        </a:rPr>
                        <a:t>N reagent to prepare 1 L of 0.02N solution</a:t>
                      </a:r>
                      <a:endParaRPr lang="am-ET" sz="2000" dirty="0"/>
                    </a:p>
                  </a:txBody>
                  <a:tcPr/>
                </a:tc>
                <a:tc>
                  <a:txBody>
                    <a:bodyPr/>
                    <a:lstStyle/>
                    <a:p>
                      <a:pPr algn="just"/>
                      <a:r>
                        <a:rPr lang="en-US" sz="2000" dirty="0" smtClean="0">
                          <a:latin typeface="Calibri" pitchFamily="34" charset="0"/>
                        </a:rPr>
                        <a:t>20</a:t>
                      </a:r>
                      <a:endParaRPr lang="am-ET" sz="2000" dirty="0"/>
                    </a:p>
                  </a:txBody>
                  <a:tcPr/>
                </a:tc>
                <a:tc>
                  <a:txBody>
                    <a:bodyPr/>
                    <a:lstStyle/>
                    <a:p>
                      <a:pPr algn="just"/>
                      <a:r>
                        <a:rPr lang="en-US" sz="2000" dirty="0" smtClean="0">
                          <a:latin typeface="Calibri" pitchFamily="34" charset="0"/>
                        </a:rPr>
                        <a:t>20</a:t>
                      </a:r>
                      <a:endParaRPr lang="am-ET" sz="2000" dirty="0"/>
                    </a:p>
                  </a:txBody>
                  <a:tcPr/>
                </a:tc>
              </a:tr>
            </a:tbl>
          </a:graphicData>
        </a:graphic>
      </p:graphicFrame>
      <p:sp>
        <p:nvSpPr>
          <p:cNvPr id="5" name="Footer Placeholder 4"/>
          <p:cNvSpPr>
            <a:spLocks noGrp="1"/>
          </p:cNvSpPr>
          <p:nvPr>
            <p:ph type="ftr" sz="quarter" idx="11"/>
          </p:nvPr>
        </p:nvSpPr>
        <p:spPr/>
        <p:txBody>
          <a:bodyPr/>
          <a:lstStyle/>
          <a:p>
            <a:r>
              <a:rPr lang="en-US" dirty="0" smtClean="0">
                <a:latin typeface="Calibri" pitchFamily="34" charset="0"/>
              </a:rPr>
              <a:t>Alebachew shi.                   Biological analysis</a:t>
            </a:r>
            <a:endParaRPr lang="am-ET" dirty="0"/>
          </a:p>
        </p:txBody>
      </p:sp>
      <p:sp>
        <p:nvSpPr>
          <p:cNvPr id="6" name="Slide Number Placeholder 5"/>
          <p:cNvSpPr>
            <a:spLocks noGrp="1"/>
          </p:cNvSpPr>
          <p:nvPr>
            <p:ph type="sldNum" sz="quarter" idx="12"/>
          </p:nvPr>
        </p:nvSpPr>
        <p:spPr/>
        <p:txBody>
          <a:bodyPr/>
          <a:lstStyle/>
          <a:p>
            <a:fld id="{38892470-FFE8-40F8-B874-A8762D35D72D}" type="slidenum">
              <a:rPr lang="am-ET" smtClean="0"/>
              <a:pPr/>
              <a:t>24</a:t>
            </a:fld>
            <a:endParaRPr lang="am-ET"/>
          </a:p>
        </p:txBody>
      </p:sp>
      <p:sp>
        <p:nvSpPr>
          <p:cNvPr id="8" name="Date Placeholder 7"/>
          <p:cNvSpPr>
            <a:spLocks noGrp="1"/>
          </p:cNvSpPr>
          <p:nvPr>
            <p:ph type="dt" sz="half" idx="10"/>
          </p:nvPr>
        </p:nvSpPr>
        <p:spPr/>
        <p:txBody>
          <a:bodyPr/>
          <a:lstStyle/>
          <a:p>
            <a:fld id="{5F11403E-9408-49E8-B43A-1C7BE9CCEB8F}" type="datetime1">
              <a:rPr lang="en-US" smtClean="0">
                <a:latin typeface="Calibri" pitchFamily="34" charset="0"/>
              </a:rPr>
              <a:pPr/>
              <a:t>3/23/2020</a:t>
            </a:fld>
            <a:endParaRPr lang="am-E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400" dirty="0" smtClean="0"/>
              <a:t/>
            </a:r>
            <a:br>
              <a:rPr lang="en-US" sz="2400" dirty="0" smtClean="0"/>
            </a:br>
            <a:r>
              <a:rPr lang="en-US" sz="2400" dirty="0" smtClean="0">
                <a:latin typeface="Times New Roman" pitchFamily="18" charset="0"/>
                <a:cs typeface="Times New Roman" pitchFamily="18" charset="0"/>
              </a:rPr>
              <a:t>Preparation of standard solution </a:t>
            </a:r>
            <a:r>
              <a:rPr lang="am-ET" sz="2400" dirty="0" smtClean="0"/>
              <a:t/>
            </a:r>
            <a:br>
              <a:rPr lang="am-ET" sz="2400" dirty="0" smtClean="0"/>
            </a:br>
            <a:endParaRPr lang="am-ET" sz="2400" dirty="0"/>
          </a:p>
        </p:txBody>
      </p:sp>
      <p:sp>
        <p:nvSpPr>
          <p:cNvPr id="3" name="Content Placeholder 2"/>
          <p:cNvSpPr>
            <a:spLocks noGrp="1"/>
          </p:cNvSpPr>
          <p:nvPr>
            <p:ph idx="1"/>
          </p:nvPr>
        </p:nvSpPr>
        <p:spPr>
          <a:xfrm>
            <a:off x="304800" y="685800"/>
            <a:ext cx="8382000" cy="5440363"/>
          </a:xfrm>
        </p:spPr>
        <p:txBody>
          <a:bodyPr>
            <a:normAutofit fontScale="92500" lnSpcReduction="20000"/>
          </a:bodyPr>
          <a:lstStyle/>
          <a:p>
            <a:pPr>
              <a:lnSpc>
                <a:spcPct val="150000"/>
              </a:lnSpc>
              <a:buNone/>
            </a:pPr>
            <a:r>
              <a:rPr lang="en-US" sz="2400" b="1" dirty="0" smtClean="0">
                <a:latin typeface="Calibri" pitchFamily="34" charset="0"/>
                <a:cs typeface="Times New Roman" pitchFamily="18" charset="0"/>
              </a:rPr>
              <a:t>Alkaline Solutions</a:t>
            </a:r>
            <a:endParaRPr lang="am-ET" sz="2400" dirty="0" smtClean="0">
              <a:cs typeface="Times New Roman" pitchFamily="18" charset="0"/>
            </a:endParaRPr>
          </a:p>
          <a:p>
            <a:pPr>
              <a:lnSpc>
                <a:spcPct val="150000"/>
              </a:lnSpc>
              <a:buNone/>
            </a:pPr>
            <a:r>
              <a:rPr lang="en-US" sz="2400" baseline="0" dirty="0" smtClean="0">
                <a:solidFill>
                  <a:srgbClr val="0000FF"/>
                </a:solidFill>
                <a:latin typeface="Calibri" pitchFamily="34" charset="0"/>
                <a:cs typeface="Times New Roman" pitchFamily="18" charset="0"/>
              </a:rPr>
              <a:t>a. Stock sodium hydroxide</a:t>
            </a:r>
            <a:r>
              <a:rPr lang="en-US" sz="2400" baseline="0" dirty="0" smtClean="0">
                <a:latin typeface="Calibri" pitchFamily="34" charset="0"/>
                <a:cs typeface="Times New Roman" pitchFamily="18" charset="0"/>
              </a:rPr>
              <a:t>, NaOH, 15N (for preparing 6N, 1N, and 0.1N solutions):</a:t>
            </a:r>
          </a:p>
          <a:p>
            <a:pPr>
              <a:lnSpc>
                <a:spcPct val="150000"/>
              </a:lnSpc>
              <a:buNone/>
            </a:pPr>
            <a:r>
              <a:rPr lang="en-US" sz="2400" baseline="0" dirty="0" smtClean="0">
                <a:latin typeface="Calibri" pitchFamily="34" charset="0"/>
                <a:cs typeface="Times New Roman" pitchFamily="18" charset="0"/>
              </a:rPr>
              <a:t>  Cautiously dissolve 625g solid NaOH in 800mL distilled water to form 1L of solution</a:t>
            </a:r>
            <a:endParaRPr lang="am-ET" sz="2400" dirty="0" smtClean="0">
              <a:cs typeface="Times New Roman" pitchFamily="18" charset="0"/>
            </a:endParaRPr>
          </a:p>
          <a:p>
            <a:pPr>
              <a:lnSpc>
                <a:spcPct val="150000"/>
              </a:lnSpc>
            </a:pPr>
            <a:r>
              <a:rPr lang="en-US" sz="2400" baseline="0" dirty="0" smtClean="0">
                <a:latin typeface="Calibri" pitchFamily="34" charset="0"/>
                <a:cs typeface="Times New Roman" pitchFamily="18" charset="0"/>
              </a:rPr>
              <a:t>Remove sodium carbonate precipitate by keeping solution at the boiling point for a few hours</a:t>
            </a:r>
          </a:p>
          <a:p>
            <a:pPr>
              <a:lnSpc>
                <a:spcPct val="150000"/>
              </a:lnSpc>
            </a:pPr>
            <a:r>
              <a:rPr lang="en-US" sz="2400" baseline="0" dirty="0" smtClean="0">
                <a:latin typeface="Calibri" pitchFamily="34" charset="0"/>
                <a:cs typeface="Times New Roman" pitchFamily="18" charset="0"/>
              </a:rPr>
              <a:t>in a hot water bath or by letting particles settle for at least 48h in an alkali-resistant container</a:t>
            </a:r>
          </a:p>
          <a:p>
            <a:pPr>
              <a:lnSpc>
                <a:spcPct val="150000"/>
              </a:lnSpc>
            </a:pPr>
            <a:r>
              <a:rPr lang="en-US" sz="2400" baseline="0" dirty="0" smtClean="0">
                <a:latin typeface="Calibri" pitchFamily="34" charset="0"/>
                <a:cs typeface="Times New Roman" pitchFamily="18" charset="0"/>
              </a:rPr>
              <a:t>(wax-lined or polyethylene) protected from atmospheric CO</a:t>
            </a:r>
            <a:r>
              <a:rPr lang="en-US" sz="2400" baseline="-25000" dirty="0" smtClean="0"/>
              <a:t>2</a:t>
            </a:r>
            <a:r>
              <a:rPr lang="en-US" sz="2400" baseline="0" dirty="0" smtClean="0">
                <a:latin typeface="Calibri" pitchFamily="34" charset="0"/>
                <a:cs typeface="Times New Roman" pitchFamily="18" charset="0"/>
              </a:rPr>
              <a:t> with a soda lime tube.</a:t>
            </a: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25</a:t>
            </a:fld>
            <a:endParaRPr lang="am-ET"/>
          </a:p>
        </p:txBody>
      </p:sp>
      <p:sp>
        <p:nvSpPr>
          <p:cNvPr id="7" name="Date Placeholder 6"/>
          <p:cNvSpPr>
            <a:spLocks noGrp="1"/>
          </p:cNvSpPr>
          <p:nvPr>
            <p:ph type="dt" sz="half" idx="10"/>
          </p:nvPr>
        </p:nvSpPr>
        <p:spPr/>
        <p:txBody>
          <a:bodyPr/>
          <a:lstStyle/>
          <a:p>
            <a:fld id="{2DD68FD6-1BC2-4871-B2D7-20C99084F124}"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chor="t">
            <a:normAutofit/>
          </a:bodyPr>
          <a:lstStyle/>
          <a:p>
            <a:r>
              <a:rPr lang="en-US" sz="2400" dirty="0" smtClean="0">
                <a:latin typeface="Times New Roman" pitchFamily="18" charset="0"/>
                <a:cs typeface="Times New Roman" pitchFamily="18" charset="0"/>
              </a:rPr>
              <a:t>Preparation of standard solution</a:t>
            </a:r>
            <a:endParaRPr lang="am-ET" sz="2400" dirty="0">
              <a:cs typeface="Times New Roman" pitchFamily="18" charset="0"/>
            </a:endParaRPr>
          </a:p>
        </p:txBody>
      </p:sp>
      <p:sp>
        <p:nvSpPr>
          <p:cNvPr id="3" name="Content Placeholder 2"/>
          <p:cNvSpPr>
            <a:spLocks noGrp="1"/>
          </p:cNvSpPr>
          <p:nvPr>
            <p:ph idx="1"/>
          </p:nvPr>
        </p:nvSpPr>
        <p:spPr>
          <a:xfrm>
            <a:off x="228600" y="609600"/>
            <a:ext cx="8458200" cy="5638800"/>
          </a:xfrm>
        </p:spPr>
        <p:txBody>
          <a:bodyPr>
            <a:normAutofit/>
          </a:bodyPr>
          <a:lstStyle/>
          <a:p>
            <a:pPr>
              <a:lnSpc>
                <a:spcPct val="150000"/>
              </a:lnSpc>
            </a:pPr>
            <a:r>
              <a:rPr lang="en-US" sz="2400" baseline="0" dirty="0" smtClean="0">
                <a:latin typeface="Calibri" pitchFamily="34" charset="0"/>
                <a:cs typeface="Times New Roman" pitchFamily="18" charset="0"/>
              </a:rPr>
              <a:t>Alternatively prepare dilute solutions by dissolving the weight of solid NaOH indicated in</a:t>
            </a:r>
            <a:r>
              <a:rPr lang="en-US" sz="2400" dirty="0" smtClean="0">
                <a:latin typeface="Calibri" pitchFamily="34" charset="0"/>
                <a:cs typeface="Times New Roman" pitchFamily="18" charset="0"/>
              </a:rPr>
              <a:t> the </a:t>
            </a:r>
            <a:r>
              <a:rPr lang="en-US" sz="2400" dirty="0" smtClean="0">
                <a:solidFill>
                  <a:srgbClr val="00B0F0"/>
                </a:solidFill>
                <a:latin typeface="Calibri" pitchFamily="34" charset="0"/>
                <a:cs typeface="Times New Roman" pitchFamily="18" charset="0"/>
              </a:rPr>
              <a:t>next table </a:t>
            </a:r>
            <a:r>
              <a:rPr lang="en-US" sz="2400" baseline="0" dirty="0" smtClean="0">
                <a:latin typeface="Calibri" pitchFamily="34" charset="0"/>
                <a:cs typeface="Times New Roman" pitchFamily="18" charset="0"/>
              </a:rPr>
              <a:t>in </a:t>
            </a:r>
            <a:r>
              <a:rPr lang="en-US" sz="2400" dirty="0" smtClean="0">
                <a:latin typeface="Calibri" pitchFamily="34" charset="0"/>
                <a:cs typeface="Times New Roman" pitchFamily="18" charset="0"/>
              </a:rPr>
              <a:t>CO</a:t>
            </a:r>
            <a:r>
              <a:rPr lang="en-US" sz="2400" baseline="-25000" dirty="0" smtClean="0"/>
              <a:t>2 </a:t>
            </a:r>
            <a:r>
              <a:rPr lang="en-US" sz="2400" baseline="0" dirty="0" smtClean="0">
                <a:latin typeface="Calibri" pitchFamily="34" charset="0"/>
                <a:cs typeface="Times New Roman" pitchFamily="18" charset="0"/>
              </a:rPr>
              <a:t>-free distilled water and diluting to 1000mL.</a:t>
            </a:r>
            <a:endParaRPr lang="en-US" sz="2400" dirty="0">
              <a:latin typeface="Calibri" pitchFamily="34" charset="0"/>
              <a:cs typeface="Times New Roman" pitchFamily="18" charset="0"/>
            </a:endParaRPr>
          </a:p>
          <a:p>
            <a:pPr>
              <a:lnSpc>
                <a:spcPct val="150000"/>
              </a:lnSpc>
            </a:pPr>
            <a:r>
              <a:rPr lang="en-US" sz="2400" baseline="0" dirty="0" smtClean="0">
                <a:latin typeface="Calibri" pitchFamily="34" charset="0"/>
                <a:cs typeface="Times New Roman" pitchFamily="18" charset="0"/>
              </a:rPr>
              <a:t>Check solutions periodically. </a:t>
            </a:r>
          </a:p>
          <a:p>
            <a:pPr>
              <a:lnSpc>
                <a:spcPct val="150000"/>
              </a:lnSpc>
            </a:pPr>
            <a:r>
              <a:rPr lang="en-US" sz="2400" baseline="0" dirty="0" smtClean="0">
                <a:latin typeface="Calibri" pitchFamily="34" charset="0"/>
                <a:cs typeface="Times New Roman" pitchFamily="18" charset="0"/>
              </a:rPr>
              <a:t>Protect them by attaching a tube of</a:t>
            </a:r>
            <a:r>
              <a:rPr lang="en-US" sz="2400" dirty="0" smtClean="0">
                <a:latin typeface="Calibri" pitchFamily="34" charset="0"/>
                <a:cs typeface="Times New Roman" pitchFamily="18" charset="0"/>
              </a:rPr>
              <a:t> CO</a:t>
            </a:r>
            <a:r>
              <a:rPr lang="en-US" sz="2400" baseline="-25000" dirty="0" smtClean="0"/>
              <a:t>2</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absorbing granular material such as soda lime or a commercially available </a:t>
            </a:r>
            <a:r>
              <a:rPr lang="en-US" sz="2400" dirty="0" smtClean="0">
                <a:latin typeface="Calibri" pitchFamily="34" charset="0"/>
                <a:cs typeface="Times New Roman" pitchFamily="18" charset="0"/>
              </a:rPr>
              <a:t>CO</a:t>
            </a:r>
            <a:r>
              <a:rPr lang="en-US" sz="2400" baseline="-25000" dirty="0" smtClean="0"/>
              <a:t>2 </a:t>
            </a:r>
            <a:r>
              <a:rPr lang="en-US" sz="2400" baseline="0" dirty="0" smtClean="0">
                <a:latin typeface="Calibri" pitchFamily="34" charset="0"/>
                <a:cs typeface="Times New Roman" pitchFamily="18" charset="0"/>
              </a:rPr>
              <a:t>-removing</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agent.*#(1)</a:t>
            </a:r>
          </a:p>
          <a:p>
            <a:pPr>
              <a:lnSpc>
                <a:spcPct val="170000"/>
              </a:lnSpc>
            </a:pPr>
            <a:endParaRPr lang="en-US" sz="2400" baseline="0" dirty="0" smtClean="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26</a:t>
            </a:fld>
            <a:endParaRPr lang="am-ET"/>
          </a:p>
        </p:txBody>
      </p:sp>
      <p:sp>
        <p:nvSpPr>
          <p:cNvPr id="7" name="Date Placeholder 6"/>
          <p:cNvSpPr>
            <a:spLocks noGrp="1"/>
          </p:cNvSpPr>
          <p:nvPr>
            <p:ph type="dt" sz="half" idx="10"/>
          </p:nvPr>
        </p:nvSpPr>
        <p:spPr/>
        <p:txBody>
          <a:bodyPr/>
          <a:lstStyle/>
          <a:p>
            <a:fld id="{36EDA1BC-88A7-4094-A10A-3CCCFC99FC58}"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chor="t">
            <a:normAutofit/>
          </a:bodyPr>
          <a:lstStyle/>
          <a:p>
            <a:r>
              <a:rPr lang="en-US" sz="2400" dirty="0" smtClean="0">
                <a:latin typeface="Times New Roman" pitchFamily="18" charset="0"/>
                <a:cs typeface="Times New Roman" pitchFamily="18" charset="0"/>
              </a:rPr>
              <a:t>Preparation of standard solution</a:t>
            </a:r>
            <a:endParaRPr lang="am-ET" sz="2400" dirty="0"/>
          </a:p>
        </p:txBody>
      </p:sp>
      <p:sp>
        <p:nvSpPr>
          <p:cNvPr id="3" name="Content Placeholder 2"/>
          <p:cNvSpPr>
            <a:spLocks noGrp="1"/>
          </p:cNvSpPr>
          <p:nvPr>
            <p:ph idx="1"/>
          </p:nvPr>
        </p:nvSpPr>
        <p:spPr>
          <a:xfrm>
            <a:off x="457200" y="609600"/>
            <a:ext cx="8229600" cy="5516563"/>
          </a:xfrm>
        </p:spPr>
        <p:txBody>
          <a:bodyPr>
            <a:normAutofit/>
          </a:bodyPr>
          <a:lstStyle/>
          <a:p>
            <a:pPr>
              <a:lnSpc>
                <a:spcPct val="170000"/>
              </a:lnSpc>
              <a:buClr>
                <a:srgbClr val="FF0000"/>
              </a:buClr>
              <a:buFont typeface="Wingdings" pitchFamily="2" charset="2"/>
              <a:buChar char="v"/>
            </a:pPr>
            <a:r>
              <a:rPr lang="en-US" sz="2400" dirty="0" smtClean="0">
                <a:latin typeface="Calibri" pitchFamily="34" charset="0"/>
                <a:cs typeface="Times New Roman" pitchFamily="18" charset="0"/>
              </a:rPr>
              <a:t>Use at least 70cm of rubber tubing to minimize vapor diffusion from bottle.</a:t>
            </a:r>
          </a:p>
          <a:p>
            <a:pPr>
              <a:lnSpc>
                <a:spcPct val="170000"/>
              </a:lnSpc>
              <a:buClr>
                <a:srgbClr val="FF0000"/>
              </a:buClr>
              <a:buFont typeface="Wingdings" pitchFamily="2" charset="2"/>
              <a:buChar char="v"/>
            </a:pPr>
            <a:r>
              <a:rPr lang="en-US" sz="2400" dirty="0" smtClean="0">
                <a:latin typeface="Calibri" pitchFamily="34" charset="0"/>
                <a:cs typeface="Times New Roman" pitchFamily="18" charset="0"/>
              </a:rPr>
              <a:t>Replace absorption tube before it becomes exhausted. Withdraw solution by a siphon to avoid opening bottle.</a:t>
            </a:r>
            <a:endParaRPr lang="en-US" sz="2400" baseline="0" dirty="0" smtClean="0">
              <a:latin typeface="Calibri" pitchFamily="34" charset="0"/>
            </a:endParaRPr>
          </a:p>
          <a:p>
            <a:pPr>
              <a:lnSpc>
                <a:spcPct val="150000"/>
              </a:lnSpc>
              <a:buNone/>
            </a:pPr>
            <a:r>
              <a:rPr lang="en-US" sz="2400" baseline="0" dirty="0" smtClean="0">
                <a:latin typeface="Calibri" pitchFamily="34" charset="0"/>
              </a:rPr>
              <a:t>b. </a:t>
            </a:r>
            <a:r>
              <a:rPr lang="en-US" sz="2400" baseline="0" dirty="0" smtClean="0">
                <a:solidFill>
                  <a:srgbClr val="00B0F0"/>
                </a:solidFill>
                <a:latin typeface="Calibri" pitchFamily="34" charset="0"/>
                <a:cs typeface="Times New Roman" pitchFamily="18" charset="0"/>
              </a:rPr>
              <a:t>Ammonium hydroxide solutions</a:t>
            </a:r>
            <a:r>
              <a:rPr lang="en-US" sz="2400" baseline="0" dirty="0" smtClean="0">
                <a:latin typeface="Calibri" pitchFamily="34" charset="0"/>
                <a:cs typeface="Times New Roman" pitchFamily="18" charset="0"/>
              </a:rPr>
              <a:t>, NH</a:t>
            </a:r>
            <a:r>
              <a:rPr lang="en-US" sz="2400" baseline="-25000" dirty="0" smtClean="0"/>
              <a:t>4</a:t>
            </a:r>
            <a:r>
              <a:rPr lang="en-US" sz="2400" baseline="0" dirty="0" smtClean="0">
                <a:latin typeface="Calibri" pitchFamily="34" charset="0"/>
                <a:cs typeface="Times New Roman" pitchFamily="18" charset="0"/>
              </a:rPr>
              <a:t>OH: Prepare 5N, 3N, and 0.2N NH</a:t>
            </a:r>
            <a:r>
              <a:rPr lang="en-US" sz="2400" baseline="-25000" dirty="0" smtClean="0"/>
              <a:t>4</a:t>
            </a:r>
            <a:r>
              <a:rPr lang="en-US" sz="2400" baseline="0" dirty="0" smtClean="0">
                <a:latin typeface="Calibri" pitchFamily="34" charset="0"/>
                <a:cs typeface="Times New Roman" pitchFamily="18" charset="0"/>
              </a:rPr>
              <a:t>OH solutions by</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diluting 333mL, 200mL, and 13mL, respectively, of the concentrated reagent (sp. gr 0.90,</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29.0%, 15N) to 1000mL with distilled water.</a:t>
            </a:r>
            <a:endParaRPr lang="am-ET" sz="2400" dirty="0" smtClean="0">
              <a:cs typeface="Times New Roman" pitchFamily="18" charset="0"/>
            </a:endParaRPr>
          </a:p>
          <a:p>
            <a:pPr>
              <a:lnSpc>
                <a:spcPct val="150000"/>
              </a:lnSpc>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27</a:t>
            </a:fld>
            <a:endParaRPr lang="am-ET"/>
          </a:p>
        </p:txBody>
      </p:sp>
      <p:sp>
        <p:nvSpPr>
          <p:cNvPr id="7" name="Date Placeholder 6"/>
          <p:cNvSpPr>
            <a:spLocks noGrp="1"/>
          </p:cNvSpPr>
          <p:nvPr>
            <p:ph type="dt" sz="half" idx="10"/>
          </p:nvPr>
        </p:nvSpPr>
        <p:spPr/>
        <p:txBody>
          <a:bodyPr/>
          <a:lstStyle/>
          <a:p>
            <a:fld id="{C8D0EF1A-AD9E-4D36-9864-A34B5DC1FAEF}"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latin typeface="Calibri" pitchFamily="34" charset="0"/>
                <a:cs typeface="Times New Roman" pitchFamily="18" charset="0"/>
              </a:rPr>
              <a:t>Preparation of standard solution</a:t>
            </a:r>
            <a:endParaRPr lang="am-ET" sz="2400" dirty="0"/>
          </a:p>
        </p:txBody>
      </p:sp>
      <p:sp>
        <p:nvSpPr>
          <p:cNvPr id="3" name="Content Placeholder 2"/>
          <p:cNvSpPr>
            <a:spLocks noGrp="1"/>
          </p:cNvSpPr>
          <p:nvPr>
            <p:ph idx="1"/>
          </p:nvPr>
        </p:nvSpPr>
        <p:spPr>
          <a:xfrm>
            <a:off x="0" y="1143000"/>
            <a:ext cx="8686800" cy="4983163"/>
          </a:xfrm>
        </p:spPr>
        <p:txBody>
          <a:bodyPr/>
          <a:lstStyle/>
          <a:p>
            <a:r>
              <a:rPr lang="en-US" sz="2400" baseline="0" dirty="0" smtClean="0">
                <a:latin typeface="Calibri" pitchFamily="34" charset="0"/>
                <a:cs typeface="Times New Roman" pitchFamily="18" charset="0"/>
              </a:rPr>
              <a:t>Preparation of uniform sodium hydroxide solutions </a:t>
            </a:r>
            <a:endParaRPr lang="en-US" sz="2400" dirty="0" smtClean="0">
              <a:latin typeface="Calibri" pitchFamily="34" charset="0"/>
            </a:endParaRP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28</a:t>
            </a:fld>
            <a:endParaRPr lang="am-ET"/>
          </a:p>
        </p:txBody>
      </p:sp>
      <p:graphicFrame>
        <p:nvGraphicFramePr>
          <p:cNvPr id="7" name="Table 6"/>
          <p:cNvGraphicFramePr>
            <a:graphicFrameLocks noGrp="1"/>
          </p:cNvGraphicFramePr>
          <p:nvPr/>
        </p:nvGraphicFramePr>
        <p:xfrm>
          <a:off x="609600" y="1905000"/>
          <a:ext cx="8077199" cy="3714750"/>
        </p:xfrm>
        <a:graphic>
          <a:graphicData uri="http://schemas.openxmlformats.org/drawingml/2006/table">
            <a:tbl>
              <a:tblPr firstRow="1" bandRow="1">
                <a:tableStyleId>{5940675A-B579-460E-94D1-54222C63F5DA}</a:tableStyleId>
              </a:tblPr>
              <a:tblGrid>
                <a:gridCol w="1983873"/>
                <a:gridCol w="3025242"/>
                <a:gridCol w="3068084"/>
              </a:tblGrid>
              <a:tr h="742950">
                <a:tc>
                  <a:txBody>
                    <a:bodyPr/>
                    <a:lstStyle/>
                    <a:p>
                      <a:pPr algn="just"/>
                      <a:r>
                        <a:rPr lang="en-US" sz="2400" baseline="0" dirty="0" smtClean="0">
                          <a:latin typeface="Calibri" pitchFamily="34" charset="0"/>
                        </a:rPr>
                        <a:t>Normality of</a:t>
                      </a:r>
                    </a:p>
                    <a:p>
                      <a:pPr algn="just"/>
                      <a:r>
                        <a:rPr lang="en-US" sz="2400" baseline="0" dirty="0" smtClean="0">
                          <a:latin typeface="Calibri" pitchFamily="34" charset="0"/>
                        </a:rPr>
                        <a:t>NaOH Solution</a:t>
                      </a:r>
                      <a:endParaRPr lang="am-ET" sz="2400" b="0" dirty="0">
                        <a:cs typeface="Times New Roman" pitchFamily="18" charset="0"/>
                      </a:endParaRPr>
                    </a:p>
                  </a:txBody>
                  <a:tcPr/>
                </a:tc>
                <a:tc>
                  <a:txBody>
                    <a:bodyPr/>
                    <a:lstStyle/>
                    <a:p>
                      <a:pPr algn="just"/>
                      <a:r>
                        <a:rPr lang="en-US" sz="2400" baseline="0" dirty="0" smtClean="0">
                          <a:latin typeface="Calibri" pitchFamily="34" charset="0"/>
                        </a:rPr>
                        <a:t>Required Weight of</a:t>
                      </a:r>
                    </a:p>
                    <a:p>
                      <a:pPr algn="just"/>
                      <a:r>
                        <a:rPr lang="en-US" sz="2400" baseline="0" dirty="0" smtClean="0">
                          <a:latin typeface="Calibri" pitchFamily="34" charset="0"/>
                        </a:rPr>
                        <a:t>NaOH to Prepare 1000 mL of</a:t>
                      </a:r>
                    </a:p>
                    <a:p>
                      <a:pPr algn="just"/>
                      <a:r>
                        <a:rPr lang="en-US" sz="2400" baseline="0" dirty="0" smtClean="0">
                          <a:latin typeface="Calibri" pitchFamily="34" charset="0"/>
                        </a:rPr>
                        <a:t>Solution(g)</a:t>
                      </a:r>
                      <a:endParaRPr lang="am-ET" sz="2400" b="0" dirty="0">
                        <a:cs typeface="Times New Roman" pitchFamily="18" charset="0"/>
                      </a:endParaRPr>
                    </a:p>
                  </a:txBody>
                  <a:tcPr/>
                </a:tc>
                <a:tc>
                  <a:txBody>
                    <a:bodyPr/>
                    <a:lstStyle/>
                    <a:p>
                      <a:pPr algn="just"/>
                      <a:r>
                        <a:rPr lang="en-US" sz="2400" baseline="0" dirty="0" smtClean="0">
                          <a:latin typeface="Calibri" pitchFamily="34" charset="0"/>
                        </a:rPr>
                        <a:t>Required Volume of</a:t>
                      </a:r>
                    </a:p>
                    <a:p>
                      <a:pPr algn="just"/>
                      <a:r>
                        <a:rPr lang="en-US" sz="2400" baseline="0" dirty="0" smtClean="0">
                          <a:latin typeface="Calibri" pitchFamily="34" charset="0"/>
                        </a:rPr>
                        <a:t>15N NaOH to Prepare 1000 mL</a:t>
                      </a:r>
                    </a:p>
                    <a:p>
                      <a:pPr algn="just"/>
                      <a:r>
                        <a:rPr lang="en-US" sz="2400" baseline="0" dirty="0" smtClean="0">
                          <a:latin typeface="Calibri" pitchFamily="34" charset="0"/>
                        </a:rPr>
                        <a:t>of Solution(mL)</a:t>
                      </a:r>
                      <a:endParaRPr lang="am-ET" sz="2400" b="0" dirty="0">
                        <a:cs typeface="Times New Roman" pitchFamily="18" charset="0"/>
                      </a:endParaRPr>
                    </a:p>
                  </a:txBody>
                  <a:tcPr/>
                </a:tc>
              </a:tr>
              <a:tr h="742950">
                <a:tc>
                  <a:txBody>
                    <a:bodyPr/>
                    <a:lstStyle/>
                    <a:p>
                      <a:pPr algn="just"/>
                      <a:r>
                        <a:rPr lang="en-US" sz="2400" dirty="0" smtClean="0">
                          <a:latin typeface="Calibri" pitchFamily="34" charset="0"/>
                        </a:rPr>
                        <a:t>6</a:t>
                      </a:r>
                      <a:endParaRPr lang="am-ET" sz="2400" dirty="0">
                        <a:cs typeface="Times New Roman" pitchFamily="18" charset="0"/>
                      </a:endParaRPr>
                    </a:p>
                  </a:txBody>
                  <a:tcPr/>
                </a:tc>
                <a:tc>
                  <a:txBody>
                    <a:bodyPr/>
                    <a:lstStyle/>
                    <a:p>
                      <a:pPr algn="just"/>
                      <a:r>
                        <a:rPr lang="en-US" sz="2400" dirty="0" smtClean="0">
                          <a:latin typeface="Calibri" pitchFamily="34" charset="0"/>
                        </a:rPr>
                        <a:t>240</a:t>
                      </a:r>
                      <a:endParaRPr lang="am-ET" sz="2400" dirty="0">
                        <a:cs typeface="Times New Roman" pitchFamily="18" charset="0"/>
                      </a:endParaRPr>
                    </a:p>
                  </a:txBody>
                  <a:tcPr/>
                </a:tc>
                <a:tc>
                  <a:txBody>
                    <a:bodyPr/>
                    <a:lstStyle/>
                    <a:p>
                      <a:pPr algn="just"/>
                      <a:r>
                        <a:rPr lang="en-US" sz="2400" dirty="0" smtClean="0">
                          <a:latin typeface="Calibri" pitchFamily="34" charset="0"/>
                        </a:rPr>
                        <a:t>400</a:t>
                      </a:r>
                      <a:endParaRPr lang="am-ET" sz="2400" dirty="0">
                        <a:cs typeface="Times New Roman" pitchFamily="18" charset="0"/>
                      </a:endParaRPr>
                    </a:p>
                  </a:txBody>
                  <a:tcPr/>
                </a:tc>
              </a:tr>
              <a:tr h="674370">
                <a:tc>
                  <a:txBody>
                    <a:bodyPr/>
                    <a:lstStyle/>
                    <a:p>
                      <a:pPr algn="just"/>
                      <a:r>
                        <a:rPr lang="en-US" sz="2400" dirty="0" smtClean="0">
                          <a:latin typeface="Calibri" pitchFamily="34" charset="0"/>
                        </a:rPr>
                        <a:t>1</a:t>
                      </a:r>
                      <a:endParaRPr lang="am-ET" sz="2400" dirty="0">
                        <a:cs typeface="Times New Roman" pitchFamily="18" charset="0"/>
                      </a:endParaRPr>
                    </a:p>
                  </a:txBody>
                  <a:tcPr/>
                </a:tc>
                <a:tc>
                  <a:txBody>
                    <a:bodyPr/>
                    <a:lstStyle/>
                    <a:p>
                      <a:pPr algn="just"/>
                      <a:r>
                        <a:rPr lang="en-US" sz="2400" dirty="0" smtClean="0">
                          <a:latin typeface="Calibri" pitchFamily="34" charset="0"/>
                        </a:rPr>
                        <a:t>40</a:t>
                      </a:r>
                      <a:endParaRPr lang="am-ET" sz="2400" dirty="0">
                        <a:cs typeface="Times New Roman" pitchFamily="18" charset="0"/>
                      </a:endParaRPr>
                    </a:p>
                  </a:txBody>
                  <a:tcPr/>
                </a:tc>
                <a:tc>
                  <a:txBody>
                    <a:bodyPr/>
                    <a:lstStyle/>
                    <a:p>
                      <a:pPr algn="just"/>
                      <a:r>
                        <a:rPr lang="en-US" sz="2400" dirty="0" smtClean="0">
                          <a:latin typeface="Calibri" pitchFamily="34" charset="0"/>
                        </a:rPr>
                        <a:t>67</a:t>
                      </a:r>
                      <a:endParaRPr lang="am-ET" sz="2400" dirty="0">
                        <a:cs typeface="Times New Roman" pitchFamily="18" charset="0"/>
                      </a:endParaRPr>
                    </a:p>
                  </a:txBody>
                  <a:tcPr/>
                </a:tc>
              </a:tr>
              <a:tr h="742950">
                <a:tc>
                  <a:txBody>
                    <a:bodyPr/>
                    <a:lstStyle/>
                    <a:p>
                      <a:pPr algn="just"/>
                      <a:r>
                        <a:rPr lang="en-US" sz="2400" dirty="0" smtClean="0">
                          <a:latin typeface="Calibri" pitchFamily="34" charset="0"/>
                        </a:rPr>
                        <a:t>0.1</a:t>
                      </a:r>
                      <a:endParaRPr lang="am-ET" sz="2400" dirty="0">
                        <a:cs typeface="Times New Roman" pitchFamily="18" charset="0"/>
                      </a:endParaRPr>
                    </a:p>
                  </a:txBody>
                  <a:tcPr/>
                </a:tc>
                <a:tc>
                  <a:txBody>
                    <a:bodyPr/>
                    <a:lstStyle/>
                    <a:p>
                      <a:pPr algn="just"/>
                      <a:r>
                        <a:rPr lang="en-US" sz="2400" dirty="0" smtClean="0">
                          <a:latin typeface="Calibri" pitchFamily="34" charset="0"/>
                        </a:rPr>
                        <a:t>4</a:t>
                      </a:r>
                      <a:endParaRPr lang="am-ET" sz="2400" dirty="0">
                        <a:cs typeface="Times New Roman" pitchFamily="18" charset="0"/>
                      </a:endParaRPr>
                    </a:p>
                  </a:txBody>
                  <a:tcPr/>
                </a:tc>
                <a:tc>
                  <a:txBody>
                    <a:bodyPr/>
                    <a:lstStyle/>
                    <a:p>
                      <a:pPr algn="just"/>
                      <a:r>
                        <a:rPr lang="en-US" sz="2400" dirty="0" smtClean="0">
                          <a:latin typeface="Calibri" pitchFamily="34" charset="0"/>
                        </a:rPr>
                        <a:t>6.7</a:t>
                      </a:r>
                      <a:endParaRPr lang="am-ET" sz="2400" dirty="0">
                        <a:cs typeface="Times New Roman" pitchFamily="18" charset="0"/>
                      </a:endParaRPr>
                    </a:p>
                  </a:txBody>
                  <a:tcPr/>
                </a:tc>
              </a:tr>
            </a:tbl>
          </a:graphicData>
        </a:graphic>
      </p:graphicFrame>
      <p:sp>
        <p:nvSpPr>
          <p:cNvPr id="8" name="Date Placeholder 7"/>
          <p:cNvSpPr>
            <a:spLocks noGrp="1"/>
          </p:cNvSpPr>
          <p:nvPr>
            <p:ph type="dt" sz="half" idx="10"/>
          </p:nvPr>
        </p:nvSpPr>
        <p:spPr/>
        <p:txBody>
          <a:bodyPr/>
          <a:lstStyle/>
          <a:p>
            <a:fld id="{CFB5214E-9AD0-44E4-A39A-3B4501BD996E}" type="datetime1">
              <a:rPr lang="en-US" smtClean="0"/>
              <a:pPr/>
              <a:t>3/23/2020</a:t>
            </a:fld>
            <a:endParaRPr lang="am-E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chor="t">
            <a:normAutofit/>
          </a:bodyPr>
          <a:lstStyle/>
          <a:p>
            <a:r>
              <a:rPr lang="en-US" sz="2400" dirty="0" smtClean="0">
                <a:latin typeface="Times New Roman" pitchFamily="18" charset="0"/>
                <a:cs typeface="Times New Roman" pitchFamily="18" charset="0"/>
              </a:rPr>
              <a:t>Preparation of standard solution</a:t>
            </a:r>
            <a:endParaRPr lang="am-ET" sz="2400"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2400" b="1" dirty="0">
                <a:solidFill>
                  <a:srgbClr val="0D11B3"/>
                </a:solidFill>
                <a:latin typeface="Calibri" pitchFamily="34" charset="0"/>
                <a:cs typeface="Times New Roman" pitchFamily="18" charset="0"/>
              </a:rPr>
              <a:t>Indicator </a:t>
            </a:r>
            <a:r>
              <a:rPr lang="en-US" sz="2400" b="1" dirty="0" smtClean="0">
                <a:solidFill>
                  <a:srgbClr val="0D11B3"/>
                </a:solidFill>
                <a:latin typeface="Calibri" pitchFamily="34" charset="0"/>
                <a:cs typeface="Times New Roman" pitchFamily="18" charset="0"/>
              </a:rPr>
              <a:t>Solutions</a:t>
            </a:r>
          </a:p>
          <a:p>
            <a:pPr marL="457200" indent="-457200">
              <a:buAutoNum type="alphaLcPeriod"/>
            </a:pPr>
            <a:r>
              <a:rPr lang="en-US" sz="2400" baseline="0" dirty="0" smtClean="0">
                <a:solidFill>
                  <a:srgbClr val="00B0F0"/>
                </a:solidFill>
                <a:latin typeface="Calibri" pitchFamily="34" charset="0"/>
                <a:cs typeface="Times New Roman" pitchFamily="18" charset="0"/>
              </a:rPr>
              <a:t>Phenolphthalein indicator solution</a:t>
            </a:r>
            <a:r>
              <a:rPr lang="en-US" sz="2400" baseline="0" dirty="0" smtClean="0">
                <a:latin typeface="Calibri" pitchFamily="34" charset="0"/>
                <a:cs typeface="Times New Roman" pitchFamily="18" charset="0"/>
              </a:rPr>
              <a:t>:</a:t>
            </a:r>
          </a:p>
          <a:p>
            <a:pPr marL="457200" indent="-457200">
              <a:buNone/>
            </a:pPr>
            <a:r>
              <a:rPr lang="en-US" sz="2400" baseline="0" dirty="0" smtClean="0">
                <a:latin typeface="Calibri" pitchFamily="34" charset="0"/>
                <a:cs typeface="Times New Roman" pitchFamily="18" charset="0"/>
              </a:rPr>
              <a:t> Use either the aqueous (1) or alcoholic (2) solution.</a:t>
            </a:r>
          </a:p>
          <a:p>
            <a:pPr>
              <a:buNone/>
            </a:pPr>
            <a:r>
              <a:rPr lang="en-US" sz="2400" baseline="0" dirty="0" smtClean="0">
                <a:latin typeface="Calibri" pitchFamily="34" charset="0"/>
                <a:cs typeface="Times New Roman" pitchFamily="18" charset="0"/>
              </a:rPr>
              <a:t>1) Dissolve 5g phenolphthalein disodium salt in distilled water and dilute to 1L.</a:t>
            </a:r>
          </a:p>
          <a:p>
            <a:pPr>
              <a:buNone/>
            </a:pPr>
            <a:r>
              <a:rPr lang="en-US" sz="2400" baseline="0" dirty="0" smtClean="0">
                <a:latin typeface="Calibri" pitchFamily="34" charset="0"/>
                <a:cs typeface="Times New Roman" pitchFamily="18" charset="0"/>
              </a:rPr>
              <a:t>2) Dissolve 5g phenolphthalein in 500mL 95% ethyl or isopropyl alcohol and add 500mL</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distilled water.</a:t>
            </a:r>
          </a:p>
          <a:p>
            <a:pPr>
              <a:buNone/>
            </a:pPr>
            <a:r>
              <a:rPr lang="en-US" sz="2400" baseline="0" dirty="0" smtClean="0">
                <a:latin typeface="Calibri" pitchFamily="34" charset="0"/>
                <a:cs typeface="Times New Roman" pitchFamily="18" charset="0"/>
              </a:rPr>
              <a:t>If necessary, add 0.02N NaOH drop wise until a </a:t>
            </a:r>
            <a:r>
              <a:rPr lang="en-US" sz="2400" baseline="0" dirty="0" smtClean="0">
                <a:solidFill>
                  <a:srgbClr val="00B0F0"/>
                </a:solidFill>
                <a:latin typeface="Calibri" pitchFamily="34" charset="0"/>
                <a:cs typeface="Times New Roman" pitchFamily="18" charset="0"/>
              </a:rPr>
              <a:t>faint pink color </a:t>
            </a:r>
            <a:r>
              <a:rPr lang="en-US" sz="2400" baseline="0" dirty="0" smtClean="0">
                <a:latin typeface="Calibri" pitchFamily="34" charset="0"/>
                <a:cs typeface="Times New Roman" pitchFamily="18" charset="0"/>
              </a:rPr>
              <a:t>appears in solution 1) or 2).</a:t>
            </a:r>
          </a:p>
          <a:p>
            <a:pPr>
              <a:buNone/>
            </a:pPr>
            <a:r>
              <a:rPr lang="en-US" sz="2400" baseline="0" dirty="0" smtClean="0">
                <a:latin typeface="Calibri" pitchFamily="34" charset="0"/>
                <a:cs typeface="Times New Roman" pitchFamily="18" charset="0"/>
              </a:rPr>
              <a:t>b. </a:t>
            </a:r>
            <a:r>
              <a:rPr lang="en-US" sz="2400" baseline="0" dirty="0" smtClean="0">
                <a:solidFill>
                  <a:srgbClr val="00B0F0"/>
                </a:solidFill>
                <a:latin typeface="Calibri" pitchFamily="34" charset="0"/>
                <a:cs typeface="Times New Roman" pitchFamily="18" charset="0"/>
              </a:rPr>
              <a:t>Methyl orange indicator solution</a:t>
            </a:r>
            <a:r>
              <a:rPr lang="en-US" sz="2400" baseline="0" dirty="0" smtClean="0">
                <a:latin typeface="Calibri" pitchFamily="34" charset="0"/>
                <a:cs typeface="Times New Roman" pitchFamily="18" charset="0"/>
              </a:rPr>
              <a:t>:</a:t>
            </a:r>
          </a:p>
          <a:p>
            <a:pPr>
              <a:buNone/>
            </a:pP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 Dissolve 500mg methyl orange powder in distilled</a:t>
            </a:r>
            <a:r>
              <a:rPr lang="en-US" sz="2400" dirty="0" smtClean="0">
                <a:latin typeface="Calibri" pitchFamily="34" charset="0"/>
                <a:cs typeface="Times New Roman" pitchFamily="18" charset="0"/>
              </a:rPr>
              <a:t> </a:t>
            </a:r>
            <a:r>
              <a:rPr lang="en-US" sz="2400" baseline="0" dirty="0" smtClean="0">
                <a:latin typeface="Calibri" pitchFamily="34" charset="0"/>
                <a:cs typeface="Times New Roman" pitchFamily="18" charset="0"/>
              </a:rPr>
              <a:t>water and dilute to 1L.</a:t>
            </a: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29</a:t>
            </a:fld>
            <a:endParaRPr lang="am-ET"/>
          </a:p>
        </p:txBody>
      </p:sp>
      <p:sp>
        <p:nvSpPr>
          <p:cNvPr id="7" name="Date Placeholder 6"/>
          <p:cNvSpPr>
            <a:spLocks noGrp="1"/>
          </p:cNvSpPr>
          <p:nvPr>
            <p:ph type="dt" sz="half" idx="10"/>
          </p:nvPr>
        </p:nvSpPr>
        <p:spPr/>
        <p:txBody>
          <a:bodyPr/>
          <a:lstStyle/>
          <a:p>
            <a:fld id="{752805C8-28A3-4DC9-9E04-56A19933F491}"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2400" b="1" dirty="0" smtClean="0">
                <a:latin typeface="Calibri" pitchFamily="34" charset="0"/>
              </a:rPr>
              <a:t>Introduction </a:t>
            </a:r>
            <a:endParaRPr lang="en-US" sz="2400" b="1" dirty="0">
              <a:latin typeface="Calibri" pitchFamily="34" charset="0"/>
            </a:endParaRPr>
          </a:p>
        </p:txBody>
      </p:sp>
      <p:sp>
        <p:nvSpPr>
          <p:cNvPr id="3" name="Content Placeholder 2"/>
          <p:cNvSpPr>
            <a:spLocks noGrp="1"/>
          </p:cNvSpPr>
          <p:nvPr>
            <p:ph idx="1"/>
          </p:nvPr>
        </p:nvSpPr>
        <p:spPr>
          <a:xfrm>
            <a:off x="457200" y="457201"/>
            <a:ext cx="8229600" cy="5715000"/>
          </a:xfrm>
        </p:spPr>
        <p:txBody>
          <a:bodyPr numCol="2">
            <a:noAutofit/>
          </a:bodyPr>
          <a:lstStyle/>
          <a:p>
            <a:pPr>
              <a:lnSpc>
                <a:spcPct val="150000"/>
              </a:lnSpc>
              <a:buNone/>
            </a:pPr>
            <a:r>
              <a:rPr lang="en-US" sz="2400" b="1" dirty="0" smtClean="0">
                <a:solidFill>
                  <a:srgbClr val="0070C0"/>
                </a:solidFill>
                <a:latin typeface="Calibri" pitchFamily="34" charset="0"/>
              </a:rPr>
              <a:t>What is Environmental Biological Analysis? </a:t>
            </a:r>
          </a:p>
          <a:p>
            <a:pPr>
              <a:lnSpc>
                <a:spcPct val="150000"/>
              </a:lnSpc>
              <a:buFont typeface="Wingdings" pitchFamily="2" charset="2"/>
              <a:buChar char="v"/>
            </a:pPr>
            <a:r>
              <a:rPr lang="en-US" sz="2400" dirty="0" smtClean="0">
                <a:latin typeface="Calibri" pitchFamily="34" charset="0"/>
              </a:rPr>
              <a:t>The </a:t>
            </a:r>
            <a:r>
              <a:rPr lang="en-US" sz="2400" dirty="0" smtClean="0">
                <a:solidFill>
                  <a:srgbClr val="0D11B3"/>
                </a:solidFill>
                <a:latin typeface="Calibri" pitchFamily="34" charset="0"/>
              </a:rPr>
              <a:t>biological methods </a:t>
            </a:r>
            <a:r>
              <a:rPr lang="en-US" sz="2400" dirty="0" smtClean="0">
                <a:latin typeface="Calibri" pitchFamily="34" charset="0"/>
              </a:rPr>
              <a:t>used for assessing water quality includes </a:t>
            </a:r>
            <a:r>
              <a:rPr lang="en-US" sz="2400" dirty="0" smtClean="0">
                <a:solidFill>
                  <a:srgbClr val="0D11B3"/>
                </a:solidFill>
                <a:latin typeface="Calibri" pitchFamily="34" charset="0"/>
              </a:rPr>
              <a:t>collection, counting and identification of aquatic organisms; biomass measurements; measurements of metabolic activity rates; toxicity tests; bioaccumulation; biomagnifications of pollutants</a:t>
            </a:r>
            <a:r>
              <a:rPr lang="en-US" sz="2400" dirty="0" smtClean="0">
                <a:latin typeface="Calibri" pitchFamily="34" charset="0"/>
              </a:rPr>
              <a:t>; and processing and interpretation of biological data.</a:t>
            </a:r>
            <a:endParaRPr lang="en-US" sz="2400" b="1" dirty="0" smtClean="0">
              <a:solidFill>
                <a:srgbClr val="0070C0"/>
              </a:solidFill>
              <a:latin typeface="Calibri" pitchFamily="34" charset="0"/>
            </a:endParaRPr>
          </a:p>
          <a:p>
            <a:pPr>
              <a:lnSpc>
                <a:spcPct val="150000"/>
              </a:lnSpc>
              <a:buBlip>
                <a:blip r:embed="rId2"/>
              </a:buBlip>
            </a:pPr>
            <a:r>
              <a:rPr lang="en-US" sz="2400" dirty="0" smtClean="0">
                <a:latin typeface="Calibri" pitchFamily="34" charset="0"/>
              </a:rPr>
              <a:t>It is the identification and determination of biological organisms from samples of different environmental components </a:t>
            </a:r>
          </a:p>
          <a:p>
            <a:pPr>
              <a:lnSpc>
                <a:spcPct val="150000"/>
              </a:lnSpc>
              <a:buNone/>
            </a:pPr>
            <a:endParaRPr lang="en-US" sz="2400" b="1" dirty="0" smtClean="0">
              <a:solidFill>
                <a:srgbClr val="0070C0"/>
              </a:solidFill>
              <a:latin typeface="Calibri" pitchFamily="34" charset="0"/>
            </a:endParaRPr>
          </a:p>
          <a:p>
            <a:pPr algn="r">
              <a:lnSpc>
                <a:spcPct val="150000"/>
              </a:lnSpc>
              <a:buNone/>
            </a:pPr>
            <a:r>
              <a:rPr lang="en-US" sz="2400" b="1" dirty="0" smtClean="0">
                <a:solidFill>
                  <a:srgbClr val="0070C0"/>
                </a:solidFill>
                <a:latin typeface="Calibri" pitchFamily="34" charset="0"/>
              </a:rPr>
              <a:t>What are these biological organisms? </a:t>
            </a:r>
          </a:p>
          <a:p>
            <a:pPr lvl="1">
              <a:lnSpc>
                <a:spcPct val="150000"/>
              </a:lnSpc>
              <a:buBlip>
                <a:blip r:embed="rId2"/>
              </a:buBlip>
            </a:pPr>
            <a:r>
              <a:rPr lang="en-US" sz="2400" dirty="0" smtClean="0">
                <a:latin typeface="Calibri" pitchFamily="34" charset="0"/>
              </a:rPr>
              <a:t>Microbes like Bacteria </a:t>
            </a:r>
          </a:p>
          <a:p>
            <a:pPr lvl="1">
              <a:lnSpc>
                <a:spcPct val="150000"/>
              </a:lnSpc>
              <a:buBlip>
                <a:blip r:embed="rId2"/>
              </a:buBlip>
            </a:pPr>
            <a:r>
              <a:rPr lang="en-US" sz="2400" dirty="0" smtClean="0">
                <a:latin typeface="Calibri" pitchFamily="34" charset="0"/>
              </a:rPr>
              <a:t>Macro invertebrates</a:t>
            </a:r>
          </a:p>
          <a:p>
            <a:pPr lvl="1">
              <a:lnSpc>
                <a:spcPct val="150000"/>
              </a:lnSpc>
              <a:buBlip>
                <a:blip r:embed="rId2"/>
              </a:buBlip>
            </a:pPr>
            <a:r>
              <a:rPr lang="en-US" sz="2400" dirty="0" smtClean="0">
                <a:latin typeface="Calibri" pitchFamily="34" charset="0"/>
              </a:rPr>
              <a:t>Diatoms  </a:t>
            </a:r>
          </a:p>
          <a:p>
            <a:pPr lvl="1">
              <a:lnSpc>
                <a:spcPct val="150000"/>
              </a:lnSpc>
              <a:buBlip>
                <a:blip r:embed="rId2"/>
              </a:buBlip>
            </a:pPr>
            <a:r>
              <a:rPr lang="en-US" sz="2400" dirty="0" smtClean="0">
                <a:latin typeface="Calibri" pitchFamily="34" charset="0"/>
              </a:rPr>
              <a:t>Zooplanktons </a:t>
            </a:r>
          </a:p>
          <a:p>
            <a:pPr lvl="1">
              <a:lnSpc>
                <a:spcPct val="150000"/>
              </a:lnSpc>
              <a:buBlip>
                <a:blip r:embed="rId2"/>
              </a:buBlip>
            </a:pPr>
            <a:r>
              <a:rPr lang="en-US" sz="2400" dirty="0" smtClean="0">
                <a:latin typeface="Calibri" pitchFamily="34" charset="0"/>
              </a:rPr>
              <a:t>Phytoplankton </a:t>
            </a:r>
          </a:p>
          <a:p>
            <a:pPr lvl="1">
              <a:lnSpc>
                <a:spcPct val="150000"/>
              </a:lnSpc>
              <a:buBlip>
                <a:blip r:embed="rId2"/>
              </a:buBlip>
            </a:pPr>
            <a:r>
              <a:rPr lang="en-US" sz="2400" dirty="0" smtClean="0">
                <a:latin typeface="Calibri" pitchFamily="34" charset="0"/>
              </a:rPr>
              <a:t>Fishes etc.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F6673145-A4CA-4C95-BE38-AFA86C1D7D44}"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Calibri" pitchFamily="34" charset="0"/>
              </a:rPr>
              <a:t>Chapter 2</a:t>
            </a:r>
            <a:endParaRPr lang="am-ET" sz="3200" dirty="0"/>
          </a:p>
        </p:txBody>
      </p:sp>
      <p:sp>
        <p:nvSpPr>
          <p:cNvPr id="3" name="Content Placeholder 2"/>
          <p:cNvSpPr>
            <a:spLocks noGrp="1"/>
          </p:cNvSpPr>
          <p:nvPr>
            <p:ph idx="1"/>
          </p:nvPr>
        </p:nvSpPr>
        <p:spPr/>
        <p:txBody>
          <a:bodyPr>
            <a:normAutofit/>
          </a:bodyPr>
          <a:lstStyle/>
          <a:p>
            <a:r>
              <a:rPr lang="en-US" dirty="0" smtClean="0">
                <a:latin typeface="Calibri" pitchFamily="34" charset="0"/>
              </a:rPr>
              <a:t>Instrument and equipment used in biological analysis of water waste water soil and air</a:t>
            </a:r>
            <a:endParaRPr lang="am-ET"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30</a:t>
            </a:fld>
            <a:endParaRPr lang="am-ET"/>
          </a:p>
        </p:txBody>
      </p:sp>
      <p:sp>
        <p:nvSpPr>
          <p:cNvPr id="7" name="Date Placeholder 6"/>
          <p:cNvSpPr>
            <a:spLocks noGrp="1"/>
          </p:cNvSpPr>
          <p:nvPr>
            <p:ph type="dt" sz="half" idx="10"/>
          </p:nvPr>
        </p:nvSpPr>
        <p:spPr/>
        <p:txBody>
          <a:bodyPr/>
          <a:lstStyle/>
          <a:p>
            <a:fld id="{95A3956F-4AED-4BC4-800C-BC8591423D5B}" type="datetime1">
              <a:rPr lang="en-US" smtClean="0"/>
              <a:pPr/>
              <a:t>3/23/2020</a:t>
            </a:fld>
            <a:endParaRPr lang="am-E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Instruments and Equipment used in Biological Analysis </a:t>
            </a:r>
            <a:endParaRPr lang="en-US" sz="2400" b="1" dirty="0">
              <a:latin typeface="Calibri" pitchFamily="34" charset="0"/>
            </a:endParaRPr>
          </a:p>
        </p:txBody>
      </p:sp>
      <p:sp>
        <p:nvSpPr>
          <p:cNvPr id="3" name="Content Placeholder 2"/>
          <p:cNvSpPr>
            <a:spLocks noGrp="1"/>
          </p:cNvSpPr>
          <p:nvPr>
            <p:ph idx="1"/>
          </p:nvPr>
        </p:nvSpPr>
        <p:spPr>
          <a:xfrm>
            <a:off x="457200" y="838200"/>
            <a:ext cx="8229600" cy="5287963"/>
          </a:xfrm>
        </p:spPr>
        <p:txBody>
          <a:bodyPr>
            <a:normAutofit lnSpcReduction="10000"/>
          </a:bodyPr>
          <a:lstStyle/>
          <a:p>
            <a:pPr>
              <a:lnSpc>
                <a:spcPct val="150000"/>
              </a:lnSpc>
              <a:buBlip>
                <a:blip r:embed="rId2"/>
              </a:buBlip>
            </a:pPr>
            <a:r>
              <a:rPr lang="en-US" sz="2400" b="1" dirty="0" smtClean="0">
                <a:solidFill>
                  <a:srgbClr val="0070C0"/>
                </a:solidFill>
                <a:latin typeface="Calibri" pitchFamily="34" charset="0"/>
              </a:rPr>
              <a:t>Equipments/instruments</a:t>
            </a:r>
            <a:r>
              <a:rPr lang="en-US" sz="2400" dirty="0" smtClean="0">
                <a:latin typeface="Calibri" pitchFamily="34" charset="0"/>
              </a:rPr>
              <a:t> are materials or an items that are used for a particular purpose.</a:t>
            </a:r>
          </a:p>
          <a:p>
            <a:pPr>
              <a:lnSpc>
                <a:spcPct val="150000"/>
              </a:lnSpc>
              <a:buBlip>
                <a:blip r:embed="rId2"/>
              </a:buBlip>
            </a:pPr>
            <a:r>
              <a:rPr lang="en-US" sz="2400" dirty="0" smtClean="0">
                <a:latin typeface="Calibri" pitchFamily="34" charset="0"/>
              </a:rPr>
              <a:t>There are different equipments that are used in the biological a analysis of water/wastewater, soil and air. </a:t>
            </a:r>
          </a:p>
          <a:p>
            <a:pPr>
              <a:lnSpc>
                <a:spcPct val="150000"/>
              </a:lnSpc>
              <a:buBlip>
                <a:blip r:embed="rId2"/>
              </a:buBlip>
            </a:pPr>
            <a:r>
              <a:rPr lang="en-US" sz="2400" dirty="0" smtClean="0">
                <a:latin typeface="Calibri" pitchFamily="34" charset="0"/>
              </a:rPr>
              <a:t>They are used for:</a:t>
            </a:r>
          </a:p>
          <a:p>
            <a:pPr lvl="1">
              <a:lnSpc>
                <a:spcPct val="150000"/>
              </a:lnSpc>
              <a:buFont typeface="Wingdings" pitchFamily="2" charset="2"/>
              <a:buChar char="§"/>
            </a:pPr>
            <a:r>
              <a:rPr lang="en-US" sz="2400" dirty="0" smtClean="0">
                <a:latin typeface="Calibri" pitchFamily="34" charset="0"/>
              </a:rPr>
              <a:t>Preparing samples for testing or visualization, </a:t>
            </a:r>
          </a:p>
          <a:p>
            <a:pPr lvl="1">
              <a:lnSpc>
                <a:spcPct val="150000"/>
              </a:lnSpc>
              <a:buFont typeface="Wingdings" pitchFamily="2" charset="2"/>
              <a:buChar char="§"/>
            </a:pPr>
            <a:r>
              <a:rPr lang="en-US" sz="2400" dirty="0" smtClean="0">
                <a:latin typeface="Calibri" pitchFamily="34" charset="0"/>
              </a:rPr>
              <a:t>Dissecting specimens,</a:t>
            </a:r>
          </a:p>
          <a:p>
            <a:pPr lvl="1">
              <a:lnSpc>
                <a:spcPct val="150000"/>
              </a:lnSpc>
              <a:buFont typeface="Wingdings" pitchFamily="2" charset="2"/>
              <a:buChar char="§"/>
            </a:pPr>
            <a:r>
              <a:rPr lang="en-US" sz="2400" dirty="0" smtClean="0">
                <a:latin typeface="Calibri" pitchFamily="34" charset="0"/>
              </a:rPr>
              <a:t>Mixing chemicals and reagents  </a:t>
            </a:r>
          </a:p>
          <a:p>
            <a:pPr lvl="1">
              <a:lnSpc>
                <a:spcPct val="150000"/>
              </a:lnSpc>
              <a:buFont typeface="Wingdings" pitchFamily="2" charset="2"/>
              <a:buChar char="§"/>
            </a:pPr>
            <a:r>
              <a:rPr lang="en-US" sz="2400" dirty="0" smtClean="0">
                <a:latin typeface="Calibri" pitchFamily="34" charset="0"/>
              </a:rPr>
              <a:t>Sterilization etc </a:t>
            </a:r>
          </a:p>
          <a:p>
            <a:pPr lvl="1">
              <a:lnSpc>
                <a:spcPct val="150000"/>
              </a:lnSpc>
              <a:buFont typeface="Wingdings" pitchFamily="2" charset="2"/>
              <a:buChar char="§"/>
            </a:pPr>
            <a:endParaRPr lang="en-US" sz="2400" dirty="0" smtClean="0">
              <a:latin typeface="Calibri" pitchFamily="34" charset="0"/>
            </a:endParaRPr>
          </a:p>
          <a:p>
            <a:pPr>
              <a:lnSpc>
                <a:spcPct val="15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8F1C9A01-96A7-4EF7-B04B-1F1404DBA040}"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2400" b="1" dirty="0" smtClean="0">
                <a:latin typeface="Calibri" pitchFamily="34" charset="0"/>
              </a:rPr>
              <a:t>Microscopes</a:t>
            </a:r>
            <a:endParaRPr lang="en-US" sz="2400" dirty="0">
              <a:latin typeface="Calibri" pitchFamily="34" charset="0"/>
            </a:endParaRPr>
          </a:p>
        </p:txBody>
      </p:sp>
      <p:sp>
        <p:nvSpPr>
          <p:cNvPr id="3" name="Content Placeholder 2"/>
          <p:cNvSpPr>
            <a:spLocks noGrp="1"/>
          </p:cNvSpPr>
          <p:nvPr>
            <p:ph idx="1"/>
          </p:nvPr>
        </p:nvSpPr>
        <p:spPr>
          <a:xfrm>
            <a:off x="457200" y="838200"/>
            <a:ext cx="8229600" cy="5486400"/>
          </a:xfrm>
        </p:spPr>
        <p:txBody>
          <a:bodyPr>
            <a:noAutofit/>
          </a:bodyPr>
          <a:lstStyle/>
          <a:p>
            <a:pPr>
              <a:lnSpc>
                <a:spcPct val="150000"/>
              </a:lnSpc>
              <a:buBlip>
                <a:blip r:embed="rId2"/>
              </a:buBlip>
            </a:pPr>
            <a:r>
              <a:rPr lang="en-US" sz="2400" dirty="0" smtClean="0">
                <a:latin typeface="Calibri" pitchFamily="34" charset="0"/>
              </a:rPr>
              <a:t>They are high-powered, extremely expensive, and sensitive pieces of equipment that can make even the smallest parts of a single cell seem clear</a:t>
            </a:r>
          </a:p>
          <a:p>
            <a:pPr algn="just">
              <a:lnSpc>
                <a:spcPct val="150000"/>
              </a:lnSpc>
              <a:spcBef>
                <a:spcPts val="0"/>
              </a:spcBef>
              <a:buBlip>
                <a:blip r:embed="rId2"/>
              </a:buBlip>
            </a:pPr>
            <a:r>
              <a:rPr lang="en-US" sz="2400" dirty="0" smtClean="0">
                <a:latin typeface="Calibri" pitchFamily="34" charset="0"/>
                <a:cs typeface="Times New Roman" pitchFamily="18" charset="0"/>
              </a:rPr>
              <a:t>Light microscopes magnify cells up to </a:t>
            </a:r>
            <a:r>
              <a:rPr lang="en-US" sz="2400" dirty="0" smtClean="0">
                <a:latin typeface="Book Antiqua" pitchFamily="18" charset="0"/>
                <a:cs typeface="Times New Roman" pitchFamily="18" charset="0"/>
              </a:rPr>
              <a:t>1</a:t>
            </a:r>
            <a:r>
              <a:rPr lang="en-US" sz="2400" dirty="0" smtClean="0">
                <a:latin typeface="Calibri" pitchFamily="34" charset="0"/>
                <a:cs typeface="Times New Roman" pitchFamily="18" charset="0"/>
              </a:rPr>
              <a:t>,000 times where as electron microscopes can magnify objects 200,000 times</a:t>
            </a:r>
          </a:p>
          <a:p>
            <a:pPr algn="just">
              <a:lnSpc>
                <a:spcPct val="150000"/>
              </a:lnSpc>
              <a:spcBef>
                <a:spcPts val="0"/>
              </a:spcBef>
              <a:buBlip>
                <a:blip r:embed="rId2"/>
              </a:buBlip>
            </a:pPr>
            <a:r>
              <a:rPr lang="en-US" sz="2400" dirty="0" smtClean="0">
                <a:latin typeface="Calibri" pitchFamily="34" charset="0"/>
                <a:cs typeface="Times New Roman" pitchFamily="18" charset="0"/>
              </a:rPr>
              <a:t>For objects smaller than 0.2 micrometers, an electron microscope must be used.</a:t>
            </a:r>
          </a:p>
          <a:p>
            <a:pPr algn="just">
              <a:lnSpc>
                <a:spcPct val="150000"/>
              </a:lnSpc>
              <a:spcBef>
                <a:spcPts val="0"/>
              </a:spcBef>
              <a:buBlip>
                <a:blip r:embed="rId2"/>
              </a:buBlip>
            </a:pPr>
            <a:r>
              <a:rPr lang="en-US" sz="2400" dirty="0" smtClean="0">
                <a:latin typeface="Calibri" pitchFamily="34" charset="0"/>
                <a:cs typeface="Times New Roman" pitchFamily="18" charset="0"/>
              </a:rPr>
              <a:t>Electron microscopes allow to see objects that are as small as 0.2 nanometers (nm).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5D657FB5-A66A-447D-A167-3A171107A924}"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Microscopes are used for</a:t>
            </a:r>
            <a:br>
              <a:rPr lang="en-US" sz="2400" dirty="0" smtClean="0">
                <a:latin typeface="Calibri" pitchFamily="34" charset="0"/>
              </a:rPr>
            </a:br>
            <a:endParaRPr lang="en-US" sz="2400" dirty="0">
              <a:latin typeface="Calibri"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lvl="1">
              <a:lnSpc>
                <a:spcPct val="200000"/>
              </a:lnSpc>
              <a:buNone/>
            </a:pPr>
            <a:r>
              <a:rPr lang="en-US" sz="2400" dirty="0" smtClean="0">
                <a:latin typeface="Calibri" pitchFamily="34" charset="0"/>
              </a:rPr>
              <a:t>Identification</a:t>
            </a:r>
          </a:p>
          <a:p>
            <a:pPr lvl="1">
              <a:lnSpc>
                <a:spcPct val="200000"/>
              </a:lnSpc>
              <a:buBlip>
                <a:blip r:embed="rId2"/>
              </a:buBlip>
            </a:pPr>
            <a:r>
              <a:rPr lang="en-US" sz="2400" dirty="0" smtClean="0">
                <a:latin typeface="Calibri" pitchFamily="34" charset="0"/>
              </a:rPr>
              <a:t> protozoa</a:t>
            </a:r>
          </a:p>
          <a:p>
            <a:pPr lvl="1">
              <a:lnSpc>
                <a:spcPct val="200000"/>
              </a:lnSpc>
              <a:buBlip>
                <a:blip r:embed="rId2"/>
              </a:buBlip>
            </a:pPr>
            <a:r>
              <a:rPr lang="en-US" sz="2400" dirty="0" smtClean="0">
                <a:latin typeface="Calibri" pitchFamily="34" charset="0"/>
              </a:rPr>
              <a:t> bacteria </a:t>
            </a:r>
          </a:p>
          <a:p>
            <a:pPr lvl="1" algn="l">
              <a:lnSpc>
                <a:spcPct val="200000"/>
              </a:lnSpc>
              <a:buBlip>
                <a:blip r:embed="rId2"/>
              </a:buBlip>
            </a:pPr>
            <a:r>
              <a:rPr lang="en-US" sz="2400" dirty="0" smtClean="0">
                <a:latin typeface="Calibri" pitchFamily="34" charset="0"/>
              </a:rPr>
              <a:t>Macroinvertebrates and    counting of Phytoplankton Zooplanktons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4F1DC415-F458-4531-BF40-3E59AC08E8A2}" type="datetime1">
              <a:rPr lang="en-US" smtClean="0"/>
              <a:pPr/>
              <a:t>3/23/2020</a:t>
            </a:fld>
            <a:endParaRPr lang="am-E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_goggles"/>
          <p:cNvPicPr>
            <a:picLocks noGrp="1" noChangeAspect="1" noChangeArrowheads="1"/>
          </p:cNvPicPr>
          <p:nvPr>
            <p:ph idx="1"/>
          </p:nvPr>
        </p:nvPicPr>
        <p:blipFill>
          <a:blip r:embed="rId2" cstate="print"/>
          <a:srcRect/>
          <a:stretch>
            <a:fillRect/>
          </a:stretch>
        </p:blipFill>
        <p:spPr bwMode="auto">
          <a:xfrm>
            <a:off x="1143000" y="990600"/>
            <a:ext cx="1828800" cy="2032000"/>
          </a:xfrm>
          <a:prstGeom prst="rect">
            <a:avLst/>
          </a:prstGeom>
          <a:noFill/>
        </p:spPr>
      </p:pic>
      <p:sp>
        <p:nvSpPr>
          <p:cNvPr id="5" name="Rectangle 4"/>
          <p:cNvSpPr/>
          <p:nvPr/>
        </p:nvSpPr>
        <p:spPr>
          <a:xfrm>
            <a:off x="3581400" y="1524000"/>
            <a:ext cx="4343400" cy="1330492"/>
          </a:xfrm>
          <a:prstGeom prst="rect">
            <a:avLst/>
          </a:prstGeom>
        </p:spPr>
        <p:txBody>
          <a:bodyPr wrap="square">
            <a:spAutoFit/>
          </a:bodyPr>
          <a:lstStyle/>
          <a:p>
            <a:pPr>
              <a:lnSpc>
                <a:spcPct val="150000"/>
              </a:lnSpc>
            </a:pPr>
            <a:r>
              <a:rPr lang="en-US" sz="2800" dirty="0" smtClean="0">
                <a:latin typeface="Calibri" pitchFamily="34" charset="0"/>
              </a:rPr>
              <a:t>Protects eyes from broken glass, chemicals and flames.</a:t>
            </a:r>
            <a:endParaRPr lang="en-US" sz="2800" dirty="0">
              <a:latin typeface="Calibri" pitchFamily="34" charset="0"/>
            </a:endParaRPr>
          </a:p>
        </p:txBody>
      </p:sp>
      <p:pic>
        <p:nvPicPr>
          <p:cNvPr id="6" name="Picture 8" descr="beaker">
            <a:hlinkClick r:id="rId3"/>
          </p:cNvPr>
          <p:cNvPicPr>
            <a:picLocks noChangeAspect="1" noChangeArrowheads="1"/>
          </p:cNvPicPr>
          <p:nvPr/>
        </p:nvPicPr>
        <p:blipFill>
          <a:blip r:embed="rId4" cstate="print"/>
          <a:srcRect/>
          <a:stretch>
            <a:fillRect/>
          </a:stretch>
        </p:blipFill>
        <p:spPr bwMode="auto">
          <a:xfrm>
            <a:off x="914400" y="3124200"/>
            <a:ext cx="2065392" cy="2667000"/>
          </a:xfrm>
          <a:prstGeom prst="rect">
            <a:avLst/>
          </a:prstGeom>
          <a:noFill/>
        </p:spPr>
      </p:pic>
      <p:sp>
        <p:nvSpPr>
          <p:cNvPr id="7" name="Rectangle 6"/>
          <p:cNvSpPr/>
          <p:nvPr/>
        </p:nvSpPr>
        <p:spPr>
          <a:xfrm>
            <a:off x="3352800" y="3962400"/>
            <a:ext cx="5334000" cy="1754326"/>
          </a:xfrm>
          <a:prstGeom prst="rect">
            <a:avLst/>
          </a:prstGeom>
        </p:spPr>
        <p:txBody>
          <a:bodyPr wrap="square">
            <a:spAutoFit/>
          </a:bodyPr>
          <a:lstStyle/>
          <a:p>
            <a:pPr>
              <a:lnSpc>
                <a:spcPct val="150000"/>
              </a:lnSpc>
              <a:buFont typeface="Wingdings" pitchFamily="2" charset="2"/>
              <a:buChar char="ü"/>
            </a:pPr>
            <a:r>
              <a:rPr lang="en-US" sz="2400" dirty="0" smtClean="0">
                <a:latin typeface="Calibri" pitchFamily="34" charset="0"/>
              </a:rPr>
              <a:t>Measures liquids (but not very accurately)</a:t>
            </a:r>
          </a:p>
          <a:p>
            <a:pPr>
              <a:lnSpc>
                <a:spcPct val="150000"/>
              </a:lnSpc>
              <a:buFont typeface="Wingdings" pitchFamily="2" charset="2"/>
              <a:buChar char="ü"/>
            </a:pPr>
            <a:r>
              <a:rPr lang="en-US" sz="2400" dirty="0" smtClean="0">
                <a:latin typeface="Calibri" pitchFamily="34" charset="0"/>
              </a:rPr>
              <a:t>Used to hold or mix chemicals</a:t>
            </a:r>
            <a:endParaRPr lang="en-US" sz="2000" dirty="0">
              <a:latin typeface="Calibri" pitchFamily="34" charset="0"/>
            </a:endParaRPr>
          </a:p>
        </p:txBody>
      </p:sp>
      <p:sp>
        <p:nvSpPr>
          <p:cNvPr id="8" name="TextBox 7"/>
          <p:cNvSpPr txBox="1"/>
          <p:nvPr/>
        </p:nvSpPr>
        <p:spPr>
          <a:xfrm>
            <a:off x="3810000" y="914400"/>
            <a:ext cx="1905000" cy="461665"/>
          </a:xfrm>
          <a:prstGeom prst="rect">
            <a:avLst/>
          </a:prstGeom>
          <a:noFill/>
        </p:spPr>
        <p:txBody>
          <a:bodyPr wrap="square" rtlCol="0">
            <a:spAutoFit/>
          </a:bodyPr>
          <a:lstStyle/>
          <a:p>
            <a:r>
              <a:rPr lang="en-US" sz="2400" b="1" dirty="0" smtClean="0">
                <a:latin typeface="Calibri" pitchFamily="34" charset="0"/>
              </a:rPr>
              <a:t>Goggles</a:t>
            </a:r>
            <a:endParaRPr lang="en-US" sz="2400" b="1" dirty="0">
              <a:latin typeface="Calibri" pitchFamily="34" charset="0"/>
            </a:endParaRPr>
          </a:p>
        </p:txBody>
      </p:sp>
      <p:sp>
        <p:nvSpPr>
          <p:cNvPr id="9" name="TextBox 8"/>
          <p:cNvSpPr txBox="1"/>
          <p:nvPr/>
        </p:nvSpPr>
        <p:spPr>
          <a:xfrm>
            <a:off x="3733800" y="3505200"/>
            <a:ext cx="1981200" cy="461665"/>
          </a:xfrm>
          <a:prstGeom prst="rect">
            <a:avLst/>
          </a:prstGeom>
          <a:noFill/>
        </p:spPr>
        <p:txBody>
          <a:bodyPr wrap="square" rtlCol="0">
            <a:spAutoFit/>
          </a:bodyPr>
          <a:lstStyle/>
          <a:p>
            <a:r>
              <a:rPr lang="en-US" sz="2400" b="1" dirty="0" smtClean="0">
                <a:latin typeface="Calibri" pitchFamily="34" charset="0"/>
              </a:rPr>
              <a:t>Beaker </a:t>
            </a:r>
            <a:endParaRPr lang="en-US" sz="2400" b="1" dirty="0">
              <a:latin typeface="Calibri" pitchFamily="34" charset="0"/>
            </a:endParaRPr>
          </a:p>
        </p:txBody>
      </p:sp>
      <p:sp>
        <p:nvSpPr>
          <p:cNvPr id="10" name="Slide Number Placeholder 9"/>
          <p:cNvSpPr>
            <a:spLocks noGrp="1"/>
          </p:cNvSpPr>
          <p:nvPr>
            <p:ph type="sldNum" sz="quarter" idx="12"/>
          </p:nvPr>
        </p:nvSpPr>
        <p:spPr/>
        <p:txBody>
          <a:bodyPr/>
          <a:lstStyle/>
          <a:p>
            <a:fld id="{51E9C574-EA9E-436D-918F-243206BA6862}" type="slidenum">
              <a:rPr lang="en-US" smtClean="0"/>
              <a:pPr/>
              <a:t>34</a:t>
            </a:fld>
            <a:endParaRPr lang="en-US" dirty="0"/>
          </a:p>
        </p:txBody>
      </p:sp>
      <p:sp>
        <p:nvSpPr>
          <p:cNvPr id="11" name="Footer Placeholder 10"/>
          <p:cNvSpPr>
            <a:spLocks noGrp="1"/>
          </p:cNvSpPr>
          <p:nvPr>
            <p:ph type="ftr" sz="quarter" idx="11"/>
          </p:nvPr>
        </p:nvSpPr>
        <p:spPr/>
        <p:txBody>
          <a:bodyPr/>
          <a:lstStyle/>
          <a:p>
            <a:r>
              <a:rPr lang="en-US" dirty="0" smtClean="0"/>
              <a:t>Alebachew shi.                   Biological analysis</a:t>
            </a:r>
            <a:endParaRPr lang="am-ET"/>
          </a:p>
        </p:txBody>
      </p:sp>
      <p:sp>
        <p:nvSpPr>
          <p:cNvPr id="12" name="Date Placeholder 11"/>
          <p:cNvSpPr>
            <a:spLocks noGrp="1"/>
          </p:cNvSpPr>
          <p:nvPr>
            <p:ph type="dt" sz="half" idx="10"/>
          </p:nvPr>
        </p:nvSpPr>
        <p:spPr/>
        <p:txBody>
          <a:bodyPr/>
          <a:lstStyle/>
          <a:p>
            <a:fld id="{24E5A1F8-CCBB-442C-8373-82713E2D65C8}" type="datetime1">
              <a:rPr lang="en-US" smtClean="0"/>
              <a:pPr/>
              <a:t>3/23/2020</a:t>
            </a:fld>
            <a:endParaRPr lang="am-E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_stirringrods"/>
          <p:cNvPicPr>
            <a:picLocks noGrp="1" noChangeAspect="1" noChangeArrowheads="1"/>
          </p:cNvPicPr>
          <p:nvPr>
            <p:ph idx="1"/>
          </p:nvPr>
        </p:nvPicPr>
        <p:blipFill>
          <a:blip r:embed="rId2" cstate="print"/>
          <a:srcRect/>
          <a:stretch>
            <a:fillRect/>
          </a:stretch>
        </p:blipFill>
        <p:spPr bwMode="auto">
          <a:xfrm>
            <a:off x="609600" y="457200"/>
            <a:ext cx="1981200" cy="1828800"/>
          </a:xfrm>
          <a:prstGeom prst="rect">
            <a:avLst/>
          </a:prstGeom>
          <a:noFill/>
        </p:spPr>
      </p:pic>
      <p:sp>
        <p:nvSpPr>
          <p:cNvPr id="5" name="Rectangle 4"/>
          <p:cNvSpPr/>
          <p:nvPr/>
        </p:nvSpPr>
        <p:spPr>
          <a:xfrm>
            <a:off x="3352800" y="609600"/>
            <a:ext cx="1684500" cy="461665"/>
          </a:xfrm>
          <a:prstGeom prst="rect">
            <a:avLst/>
          </a:prstGeom>
        </p:spPr>
        <p:txBody>
          <a:bodyPr wrap="none">
            <a:spAutoFit/>
          </a:bodyPr>
          <a:lstStyle/>
          <a:p>
            <a:r>
              <a:rPr lang="en-US" sz="2400" b="1" dirty="0" smtClean="0">
                <a:latin typeface="Calibri" pitchFamily="34" charset="0"/>
              </a:rPr>
              <a:t>Stirring Rod</a:t>
            </a:r>
            <a:endParaRPr lang="en-US" sz="2400" b="1" dirty="0">
              <a:latin typeface="Calibri" pitchFamily="34" charset="0"/>
            </a:endParaRPr>
          </a:p>
        </p:txBody>
      </p:sp>
      <p:sp>
        <p:nvSpPr>
          <p:cNvPr id="6" name="Rectangle 5"/>
          <p:cNvSpPr/>
          <p:nvPr/>
        </p:nvSpPr>
        <p:spPr>
          <a:xfrm>
            <a:off x="2819400" y="1066800"/>
            <a:ext cx="5334000" cy="1200329"/>
          </a:xfrm>
          <a:prstGeom prst="rect">
            <a:avLst/>
          </a:prstGeom>
        </p:spPr>
        <p:txBody>
          <a:bodyPr wrap="square">
            <a:spAutoFit/>
          </a:bodyPr>
          <a:lstStyle/>
          <a:p>
            <a:pPr>
              <a:lnSpc>
                <a:spcPct val="150000"/>
              </a:lnSpc>
              <a:buFont typeface="Wingdings" pitchFamily="2" charset="2"/>
              <a:buChar char="Ø"/>
            </a:pPr>
            <a:r>
              <a:rPr lang="en-US" sz="2400" dirty="0" smtClean="0">
                <a:latin typeface="Calibri" pitchFamily="34" charset="0"/>
              </a:rPr>
              <a:t>Glass rod used for stirring</a:t>
            </a:r>
          </a:p>
          <a:p>
            <a:pPr>
              <a:lnSpc>
                <a:spcPct val="150000"/>
              </a:lnSpc>
              <a:buFont typeface="Wingdings" pitchFamily="2" charset="2"/>
              <a:buChar char="Ø"/>
            </a:pPr>
            <a:r>
              <a:rPr lang="en-US" sz="2400" dirty="0" smtClean="0">
                <a:latin typeface="Calibri" pitchFamily="34" charset="0"/>
              </a:rPr>
              <a:t>Be careful since they may break easily</a:t>
            </a:r>
            <a:endParaRPr lang="en-US" sz="2400" dirty="0">
              <a:latin typeface="Calibri" pitchFamily="34" charset="0"/>
            </a:endParaRPr>
          </a:p>
        </p:txBody>
      </p:sp>
      <p:pic>
        <p:nvPicPr>
          <p:cNvPr id="7" name="Picture 8" descr="erlenmeyer">
            <a:hlinkClick r:id="rId3"/>
          </p:cNvPr>
          <p:cNvPicPr>
            <a:picLocks noChangeAspect="1" noChangeArrowheads="1"/>
          </p:cNvPicPr>
          <p:nvPr/>
        </p:nvPicPr>
        <p:blipFill>
          <a:blip r:embed="rId4" cstate="print"/>
          <a:srcRect/>
          <a:stretch>
            <a:fillRect/>
          </a:stretch>
        </p:blipFill>
        <p:spPr bwMode="auto">
          <a:xfrm>
            <a:off x="609600" y="2438400"/>
            <a:ext cx="1828800" cy="2155372"/>
          </a:xfrm>
          <a:prstGeom prst="rect">
            <a:avLst/>
          </a:prstGeom>
          <a:noFill/>
        </p:spPr>
      </p:pic>
      <p:sp>
        <p:nvSpPr>
          <p:cNvPr id="8" name="Rectangle 7"/>
          <p:cNvSpPr/>
          <p:nvPr/>
        </p:nvSpPr>
        <p:spPr>
          <a:xfrm>
            <a:off x="2819400" y="2667000"/>
            <a:ext cx="4572000" cy="2862322"/>
          </a:xfrm>
          <a:prstGeom prst="rect">
            <a:avLst/>
          </a:prstGeom>
        </p:spPr>
        <p:txBody>
          <a:bodyPr wrap="square">
            <a:spAutoFit/>
          </a:bodyPr>
          <a:lstStyle/>
          <a:p>
            <a:pPr>
              <a:lnSpc>
                <a:spcPct val="150000"/>
              </a:lnSpc>
              <a:buFont typeface="Wingdings" pitchFamily="2" charset="2"/>
              <a:buChar char="Ø"/>
            </a:pPr>
            <a:r>
              <a:rPr lang="en-US" sz="2400" dirty="0" smtClean="0">
                <a:latin typeface="Calibri" pitchFamily="34" charset="0"/>
              </a:rPr>
              <a:t>Used for mixing</a:t>
            </a:r>
          </a:p>
          <a:p>
            <a:pPr>
              <a:lnSpc>
                <a:spcPct val="150000"/>
              </a:lnSpc>
              <a:buFont typeface="Wingdings" pitchFamily="2" charset="2"/>
              <a:buChar char="Ø"/>
            </a:pPr>
            <a:r>
              <a:rPr lang="en-US" sz="2400" dirty="0" smtClean="0">
                <a:latin typeface="Calibri" pitchFamily="34" charset="0"/>
              </a:rPr>
              <a:t>Measures liquids but not accurately </a:t>
            </a:r>
          </a:p>
          <a:p>
            <a:pPr>
              <a:lnSpc>
                <a:spcPct val="150000"/>
              </a:lnSpc>
              <a:buFont typeface="Wingdings" pitchFamily="2" charset="2"/>
              <a:buChar char="Ø"/>
            </a:pPr>
            <a:r>
              <a:rPr lang="en-US" sz="2400" dirty="0" smtClean="0">
                <a:solidFill>
                  <a:srgbClr val="0070C0"/>
                </a:solidFill>
                <a:latin typeface="Calibri" pitchFamily="34" charset="0"/>
              </a:rPr>
              <a:t>Used in titrations</a:t>
            </a:r>
          </a:p>
          <a:p>
            <a:pPr>
              <a:lnSpc>
                <a:spcPct val="150000"/>
              </a:lnSpc>
              <a:buFont typeface="Wingdings" pitchFamily="2" charset="2"/>
              <a:buChar char="Ø"/>
            </a:pPr>
            <a:r>
              <a:rPr lang="en-US" sz="2400" dirty="0" smtClean="0">
                <a:solidFill>
                  <a:srgbClr val="0070C0"/>
                </a:solidFill>
                <a:latin typeface="Calibri" pitchFamily="34" charset="0"/>
              </a:rPr>
              <a:t>Media preparation </a:t>
            </a:r>
            <a:endParaRPr lang="en-US" sz="2400" dirty="0">
              <a:solidFill>
                <a:srgbClr val="0070C0"/>
              </a:solidFill>
              <a:latin typeface="Calibri" pitchFamily="34" charset="0"/>
            </a:endParaRPr>
          </a:p>
        </p:txBody>
      </p:sp>
      <p:pic>
        <p:nvPicPr>
          <p:cNvPr id="9" name="Picture 9" descr="graduated"/>
          <p:cNvPicPr>
            <a:picLocks noChangeAspect="1" noChangeArrowheads="1"/>
          </p:cNvPicPr>
          <p:nvPr/>
        </p:nvPicPr>
        <p:blipFill>
          <a:blip r:embed="rId5" cstate="print"/>
          <a:srcRect/>
          <a:stretch>
            <a:fillRect/>
          </a:stretch>
        </p:blipFill>
        <p:spPr>
          <a:xfrm>
            <a:off x="685800" y="4724400"/>
            <a:ext cx="1066800" cy="1779762"/>
          </a:xfrm>
          <a:prstGeom prst="rect">
            <a:avLst/>
          </a:prstGeom>
          <a:noFill/>
          <a:ln/>
        </p:spPr>
      </p:pic>
      <p:sp>
        <p:nvSpPr>
          <p:cNvPr id="10" name="Rectangle 9"/>
          <p:cNvSpPr/>
          <p:nvPr/>
        </p:nvSpPr>
        <p:spPr>
          <a:xfrm>
            <a:off x="2667000" y="5562600"/>
            <a:ext cx="5331716" cy="461665"/>
          </a:xfrm>
          <a:prstGeom prst="rect">
            <a:avLst/>
          </a:prstGeom>
        </p:spPr>
        <p:txBody>
          <a:bodyPr wrap="none">
            <a:spAutoFit/>
          </a:bodyPr>
          <a:lstStyle/>
          <a:p>
            <a:pPr>
              <a:buFont typeface="Wingdings" pitchFamily="2" charset="2"/>
              <a:buChar char="Ø"/>
            </a:pPr>
            <a:r>
              <a:rPr lang="en-US" sz="2400" dirty="0" smtClean="0">
                <a:latin typeface="Calibri" pitchFamily="34" charset="0"/>
              </a:rPr>
              <a:t>Measures volumes of liquids accurately</a:t>
            </a:r>
            <a:endParaRPr lang="en-US" sz="2400" dirty="0">
              <a:latin typeface="Calibri" pitchFamily="34" charset="0"/>
            </a:endParaRPr>
          </a:p>
        </p:txBody>
      </p:sp>
      <p:sp>
        <p:nvSpPr>
          <p:cNvPr id="11" name="Rectangle 10"/>
          <p:cNvSpPr/>
          <p:nvPr/>
        </p:nvSpPr>
        <p:spPr>
          <a:xfrm>
            <a:off x="2819400" y="5029200"/>
            <a:ext cx="2662332" cy="461665"/>
          </a:xfrm>
          <a:prstGeom prst="rect">
            <a:avLst/>
          </a:prstGeom>
        </p:spPr>
        <p:txBody>
          <a:bodyPr wrap="none">
            <a:spAutoFit/>
          </a:bodyPr>
          <a:lstStyle/>
          <a:p>
            <a:r>
              <a:rPr lang="en-US" sz="2400" b="1" dirty="0" smtClean="0">
                <a:latin typeface="Calibri" pitchFamily="34" charset="0"/>
              </a:rPr>
              <a:t>Graduated Cylinder</a:t>
            </a:r>
            <a:endParaRPr lang="en-US" sz="2400" b="1" dirty="0">
              <a:latin typeface="Calibri" pitchFamily="34" charset="0"/>
            </a:endParaRPr>
          </a:p>
        </p:txBody>
      </p:sp>
      <p:sp>
        <p:nvSpPr>
          <p:cNvPr id="12" name="Rectangle 11"/>
          <p:cNvSpPr/>
          <p:nvPr/>
        </p:nvSpPr>
        <p:spPr>
          <a:xfrm>
            <a:off x="3200400" y="2286000"/>
            <a:ext cx="2358403" cy="461665"/>
          </a:xfrm>
          <a:prstGeom prst="rect">
            <a:avLst/>
          </a:prstGeom>
        </p:spPr>
        <p:txBody>
          <a:bodyPr wrap="none">
            <a:spAutoFit/>
          </a:bodyPr>
          <a:lstStyle/>
          <a:p>
            <a:r>
              <a:rPr lang="en-US" sz="2400" b="1" dirty="0" smtClean="0">
                <a:latin typeface="Calibri" pitchFamily="34" charset="0"/>
              </a:rPr>
              <a:t>Erlenmeyer Flask</a:t>
            </a:r>
            <a:endParaRPr lang="en-US" sz="2400" b="1" dirty="0">
              <a:latin typeface="Calibri" pitchFamily="34" charset="0"/>
            </a:endParaRPr>
          </a:p>
        </p:txBody>
      </p:sp>
      <p:sp>
        <p:nvSpPr>
          <p:cNvPr id="13" name="Slide Number Placeholder 12"/>
          <p:cNvSpPr>
            <a:spLocks noGrp="1"/>
          </p:cNvSpPr>
          <p:nvPr>
            <p:ph type="sldNum" sz="quarter" idx="12"/>
          </p:nvPr>
        </p:nvSpPr>
        <p:spPr/>
        <p:txBody>
          <a:bodyPr/>
          <a:lstStyle/>
          <a:p>
            <a:fld id="{51E9C574-EA9E-436D-918F-243206BA6862}" type="slidenum">
              <a:rPr lang="en-US" smtClean="0"/>
              <a:pPr/>
              <a:t>35</a:t>
            </a:fld>
            <a:endParaRPr lang="en-US" dirty="0"/>
          </a:p>
        </p:txBody>
      </p:sp>
      <p:sp>
        <p:nvSpPr>
          <p:cNvPr id="14" name="Footer Placeholder 13"/>
          <p:cNvSpPr>
            <a:spLocks noGrp="1"/>
          </p:cNvSpPr>
          <p:nvPr>
            <p:ph type="ftr" sz="quarter" idx="11"/>
          </p:nvPr>
        </p:nvSpPr>
        <p:spPr/>
        <p:txBody>
          <a:bodyPr/>
          <a:lstStyle/>
          <a:p>
            <a:r>
              <a:rPr lang="en-US" dirty="0" smtClean="0"/>
              <a:t>Alebachew shi.                   Biological analysis</a:t>
            </a:r>
            <a:endParaRPr lang="am-ET"/>
          </a:p>
        </p:txBody>
      </p:sp>
      <p:sp>
        <p:nvSpPr>
          <p:cNvPr id="15" name="Date Placeholder 14"/>
          <p:cNvSpPr>
            <a:spLocks noGrp="1"/>
          </p:cNvSpPr>
          <p:nvPr>
            <p:ph type="dt" sz="half" idx="10"/>
          </p:nvPr>
        </p:nvSpPr>
        <p:spPr/>
        <p:txBody>
          <a:bodyPr/>
          <a:lstStyle/>
          <a:p>
            <a:fld id="{309EB306-B7C8-4B11-B0F5-080E4DBABE81}" type="datetime1">
              <a:rPr lang="en-US" smtClean="0"/>
              <a:pPr/>
              <a:t>3/23/2020</a:t>
            </a:fld>
            <a:endParaRPr lang="am-E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73500">
            <a:hlinkClick r:id="rId3"/>
          </p:cNvPr>
          <p:cNvPicPr>
            <a:picLocks noGrp="1" noChangeAspect="1" noChangeArrowheads="1"/>
          </p:cNvPicPr>
          <p:nvPr>
            <p:ph idx="1"/>
          </p:nvPr>
        </p:nvPicPr>
        <p:blipFill>
          <a:blip r:embed="rId4" cstate="print"/>
          <a:srcRect/>
          <a:stretch>
            <a:fillRect/>
          </a:stretch>
        </p:blipFill>
        <p:spPr bwMode="auto">
          <a:xfrm>
            <a:off x="1066800" y="533400"/>
            <a:ext cx="270933" cy="1524000"/>
          </a:xfrm>
          <a:prstGeom prst="rect">
            <a:avLst/>
          </a:prstGeom>
          <a:noFill/>
        </p:spPr>
      </p:pic>
      <p:sp>
        <p:nvSpPr>
          <p:cNvPr id="5" name="Rectangle 4"/>
          <p:cNvSpPr/>
          <p:nvPr/>
        </p:nvSpPr>
        <p:spPr>
          <a:xfrm>
            <a:off x="3581400" y="381000"/>
            <a:ext cx="1384353" cy="461665"/>
          </a:xfrm>
          <a:prstGeom prst="rect">
            <a:avLst/>
          </a:prstGeom>
        </p:spPr>
        <p:txBody>
          <a:bodyPr wrap="none">
            <a:spAutoFit/>
          </a:bodyPr>
          <a:lstStyle/>
          <a:p>
            <a:r>
              <a:rPr lang="en-US" sz="2400" b="1" dirty="0" smtClean="0">
                <a:latin typeface="Calibri" pitchFamily="34" charset="0"/>
              </a:rPr>
              <a:t>Test Tube</a:t>
            </a:r>
            <a:endParaRPr lang="en-US" sz="2400" b="1" dirty="0">
              <a:latin typeface="Calibri" pitchFamily="34" charset="0"/>
            </a:endParaRPr>
          </a:p>
        </p:txBody>
      </p:sp>
      <p:sp>
        <p:nvSpPr>
          <p:cNvPr id="6" name="Rectangle 5"/>
          <p:cNvSpPr/>
          <p:nvPr/>
        </p:nvSpPr>
        <p:spPr>
          <a:xfrm>
            <a:off x="3200400" y="685800"/>
            <a:ext cx="4876800" cy="1754326"/>
          </a:xfrm>
          <a:prstGeom prst="rect">
            <a:avLst/>
          </a:prstGeom>
        </p:spPr>
        <p:txBody>
          <a:bodyPr wrap="square">
            <a:spAutoFit/>
          </a:bodyPr>
          <a:lstStyle/>
          <a:p>
            <a:pPr>
              <a:lnSpc>
                <a:spcPct val="150000"/>
              </a:lnSpc>
              <a:buFont typeface="Wingdings" pitchFamily="2" charset="2"/>
              <a:buChar char="Ø"/>
            </a:pPr>
            <a:r>
              <a:rPr lang="en-US" sz="2400" dirty="0" smtClean="0">
                <a:latin typeface="Calibri" pitchFamily="34" charset="0"/>
              </a:rPr>
              <a:t>Mix chemicals</a:t>
            </a:r>
          </a:p>
          <a:p>
            <a:pPr>
              <a:lnSpc>
                <a:spcPct val="150000"/>
              </a:lnSpc>
              <a:buFont typeface="Wingdings" pitchFamily="2" charset="2"/>
              <a:buChar char="Ø"/>
            </a:pPr>
            <a:r>
              <a:rPr lang="en-US" sz="2400" dirty="0" smtClean="0">
                <a:latin typeface="Calibri" pitchFamily="34" charset="0"/>
              </a:rPr>
              <a:t>Holding small amounts of chemicals</a:t>
            </a:r>
          </a:p>
          <a:p>
            <a:pPr>
              <a:lnSpc>
                <a:spcPct val="150000"/>
              </a:lnSpc>
              <a:buFont typeface="Wingdings" pitchFamily="2" charset="2"/>
              <a:buChar char="Ø"/>
            </a:pPr>
            <a:r>
              <a:rPr lang="en-US" sz="2400" dirty="0" smtClean="0">
                <a:latin typeface="Calibri" pitchFamily="34" charset="0"/>
              </a:rPr>
              <a:t>Use for fermentation </a:t>
            </a:r>
          </a:p>
        </p:txBody>
      </p:sp>
      <p:pic>
        <p:nvPicPr>
          <p:cNvPr id="7" name="Picture 12" descr="45100">
            <a:hlinkClick r:id="rId5"/>
          </p:cNvPr>
          <p:cNvPicPr>
            <a:picLocks noChangeAspect="1" noChangeArrowheads="1"/>
          </p:cNvPicPr>
          <p:nvPr/>
        </p:nvPicPr>
        <p:blipFill>
          <a:blip r:embed="rId6" cstate="print"/>
          <a:srcRect/>
          <a:stretch>
            <a:fillRect/>
          </a:stretch>
        </p:blipFill>
        <p:spPr bwMode="auto">
          <a:xfrm>
            <a:off x="1371600" y="533400"/>
            <a:ext cx="401356" cy="1502437"/>
          </a:xfrm>
          <a:prstGeom prst="rect">
            <a:avLst/>
          </a:prstGeom>
          <a:noFill/>
        </p:spPr>
      </p:pic>
      <p:sp>
        <p:nvSpPr>
          <p:cNvPr id="8" name="Rectangle 7"/>
          <p:cNvSpPr/>
          <p:nvPr/>
        </p:nvSpPr>
        <p:spPr>
          <a:xfrm>
            <a:off x="3581400" y="2362200"/>
            <a:ext cx="2317301" cy="461665"/>
          </a:xfrm>
          <a:prstGeom prst="rect">
            <a:avLst/>
          </a:prstGeom>
        </p:spPr>
        <p:txBody>
          <a:bodyPr wrap="none">
            <a:spAutoFit/>
          </a:bodyPr>
          <a:lstStyle/>
          <a:p>
            <a:r>
              <a:rPr lang="en-US" sz="2400" b="1" dirty="0" smtClean="0">
                <a:latin typeface="Calibri" pitchFamily="34" charset="0"/>
              </a:rPr>
              <a:t>Test Tube Holder</a:t>
            </a:r>
            <a:endParaRPr lang="en-US" sz="2400" b="1" dirty="0">
              <a:latin typeface="Calibri" pitchFamily="34" charset="0"/>
            </a:endParaRPr>
          </a:p>
        </p:txBody>
      </p:sp>
      <p:pic>
        <p:nvPicPr>
          <p:cNvPr id="9" name="Picture 9" descr="P_ttholder"/>
          <p:cNvPicPr>
            <a:picLocks noChangeAspect="1" noChangeArrowheads="1"/>
          </p:cNvPicPr>
          <p:nvPr/>
        </p:nvPicPr>
        <p:blipFill>
          <a:blip r:embed="rId7" cstate="print"/>
          <a:srcRect/>
          <a:stretch>
            <a:fillRect/>
          </a:stretch>
        </p:blipFill>
        <p:spPr bwMode="auto">
          <a:xfrm>
            <a:off x="533400" y="2209800"/>
            <a:ext cx="1693026" cy="1981200"/>
          </a:xfrm>
          <a:prstGeom prst="rect">
            <a:avLst/>
          </a:prstGeom>
          <a:noFill/>
        </p:spPr>
      </p:pic>
      <p:sp>
        <p:nvSpPr>
          <p:cNvPr id="10" name="Rectangle 9"/>
          <p:cNvSpPr/>
          <p:nvPr/>
        </p:nvSpPr>
        <p:spPr>
          <a:xfrm>
            <a:off x="3352800" y="2971800"/>
            <a:ext cx="2814270" cy="461665"/>
          </a:xfrm>
          <a:prstGeom prst="rect">
            <a:avLst/>
          </a:prstGeom>
        </p:spPr>
        <p:txBody>
          <a:bodyPr wrap="square">
            <a:spAutoFit/>
          </a:bodyPr>
          <a:lstStyle/>
          <a:p>
            <a:pPr>
              <a:buFont typeface="Wingdings" pitchFamily="2" charset="2"/>
              <a:buChar char="Ø"/>
            </a:pPr>
            <a:r>
              <a:rPr lang="en-US" sz="2400" dirty="0" smtClean="0">
                <a:latin typeface="Calibri" pitchFamily="34" charset="0"/>
              </a:rPr>
              <a:t>It holds a test tube</a:t>
            </a:r>
            <a:endParaRPr lang="en-US" sz="2400" dirty="0">
              <a:latin typeface="Calibri" pitchFamily="34" charset="0"/>
            </a:endParaRPr>
          </a:p>
        </p:txBody>
      </p:sp>
      <p:pic>
        <p:nvPicPr>
          <p:cNvPr id="11" name="Picture 7" descr="t-rack1"/>
          <p:cNvPicPr>
            <a:picLocks noChangeAspect="1" noChangeArrowheads="1"/>
          </p:cNvPicPr>
          <p:nvPr/>
        </p:nvPicPr>
        <p:blipFill>
          <a:blip r:embed="rId8" cstate="print"/>
          <a:srcRect/>
          <a:stretch>
            <a:fillRect/>
          </a:stretch>
        </p:blipFill>
        <p:spPr>
          <a:xfrm>
            <a:off x="381000" y="4419600"/>
            <a:ext cx="2743200" cy="1535555"/>
          </a:xfrm>
          <a:prstGeom prst="rect">
            <a:avLst/>
          </a:prstGeom>
          <a:noFill/>
          <a:ln/>
        </p:spPr>
      </p:pic>
      <p:sp>
        <p:nvSpPr>
          <p:cNvPr id="12" name="Rectangle 11"/>
          <p:cNvSpPr/>
          <p:nvPr/>
        </p:nvSpPr>
        <p:spPr>
          <a:xfrm>
            <a:off x="3352800" y="4572000"/>
            <a:ext cx="5105400" cy="1200329"/>
          </a:xfrm>
          <a:prstGeom prst="rect">
            <a:avLst/>
          </a:prstGeom>
        </p:spPr>
        <p:txBody>
          <a:bodyPr wrap="square">
            <a:spAutoFit/>
          </a:bodyPr>
          <a:lstStyle/>
          <a:p>
            <a:pPr>
              <a:lnSpc>
                <a:spcPct val="150000"/>
              </a:lnSpc>
              <a:buFont typeface="Wingdings" pitchFamily="2" charset="2"/>
              <a:buChar char="Ø"/>
            </a:pPr>
            <a:r>
              <a:rPr lang="en-US" sz="2400" dirty="0" smtClean="0">
                <a:latin typeface="Calibri" pitchFamily="34" charset="0"/>
              </a:rPr>
              <a:t>Holds test tubes in a vertical position.</a:t>
            </a:r>
          </a:p>
          <a:p>
            <a:pPr>
              <a:lnSpc>
                <a:spcPct val="150000"/>
              </a:lnSpc>
              <a:buFont typeface="Wingdings" pitchFamily="2" charset="2"/>
              <a:buChar char="Ø"/>
            </a:pPr>
            <a:r>
              <a:rPr lang="en-US" sz="2400" dirty="0" smtClean="0">
                <a:latin typeface="Calibri" pitchFamily="34" charset="0"/>
              </a:rPr>
              <a:t>Allows for clear sight.</a:t>
            </a:r>
          </a:p>
        </p:txBody>
      </p:sp>
      <p:sp>
        <p:nvSpPr>
          <p:cNvPr id="13" name="Rectangle 12"/>
          <p:cNvSpPr/>
          <p:nvPr/>
        </p:nvSpPr>
        <p:spPr>
          <a:xfrm>
            <a:off x="3657600" y="3886200"/>
            <a:ext cx="2054409" cy="461665"/>
          </a:xfrm>
          <a:prstGeom prst="rect">
            <a:avLst/>
          </a:prstGeom>
        </p:spPr>
        <p:txBody>
          <a:bodyPr wrap="none">
            <a:spAutoFit/>
          </a:bodyPr>
          <a:lstStyle/>
          <a:p>
            <a:r>
              <a:rPr lang="en-US" sz="2400" b="1" dirty="0" smtClean="0">
                <a:latin typeface="Calibri" pitchFamily="34" charset="0"/>
              </a:rPr>
              <a:t>Test Tube Rack</a:t>
            </a:r>
            <a:endParaRPr lang="en-US" sz="2400" b="1" dirty="0">
              <a:latin typeface="Calibri" pitchFamily="34" charset="0"/>
            </a:endParaRPr>
          </a:p>
        </p:txBody>
      </p:sp>
      <p:sp>
        <p:nvSpPr>
          <p:cNvPr id="14" name="Slide Number Placeholder 13"/>
          <p:cNvSpPr>
            <a:spLocks noGrp="1"/>
          </p:cNvSpPr>
          <p:nvPr>
            <p:ph type="sldNum" sz="quarter" idx="12"/>
          </p:nvPr>
        </p:nvSpPr>
        <p:spPr/>
        <p:txBody>
          <a:bodyPr/>
          <a:lstStyle/>
          <a:p>
            <a:fld id="{51E9C574-EA9E-436D-918F-243206BA6862}" type="slidenum">
              <a:rPr lang="en-US" smtClean="0"/>
              <a:pPr/>
              <a:t>36</a:t>
            </a:fld>
            <a:endParaRPr lang="en-US" dirty="0"/>
          </a:p>
        </p:txBody>
      </p:sp>
      <p:sp>
        <p:nvSpPr>
          <p:cNvPr id="15" name="Footer Placeholder 14"/>
          <p:cNvSpPr>
            <a:spLocks noGrp="1"/>
          </p:cNvSpPr>
          <p:nvPr>
            <p:ph type="ftr" sz="quarter" idx="11"/>
          </p:nvPr>
        </p:nvSpPr>
        <p:spPr/>
        <p:txBody>
          <a:bodyPr/>
          <a:lstStyle/>
          <a:p>
            <a:r>
              <a:rPr lang="en-US" dirty="0" smtClean="0"/>
              <a:t>Alebachew shi.                   Biological analysis</a:t>
            </a:r>
            <a:endParaRPr lang="am-ET"/>
          </a:p>
        </p:txBody>
      </p:sp>
      <p:sp>
        <p:nvSpPr>
          <p:cNvPr id="16" name="Date Placeholder 15"/>
          <p:cNvSpPr>
            <a:spLocks noGrp="1"/>
          </p:cNvSpPr>
          <p:nvPr>
            <p:ph type="dt" sz="half" idx="10"/>
          </p:nvPr>
        </p:nvSpPr>
        <p:spPr/>
        <p:txBody>
          <a:bodyPr/>
          <a:lstStyle/>
          <a:p>
            <a:fld id="{2E6A6B72-0CE4-413C-88AF-59BB297FE191}" type="datetime1">
              <a:rPr lang="en-US" smtClean="0"/>
              <a:pPr/>
              <a:t>3/23/2020</a:t>
            </a:fld>
            <a:endParaRPr lang="am-E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unnel"/>
          <p:cNvPicPr>
            <a:picLocks noGrp="1" noChangeAspect="1" noChangeArrowheads="1"/>
          </p:cNvPicPr>
          <p:nvPr>
            <p:ph idx="1"/>
          </p:nvPr>
        </p:nvPicPr>
        <p:blipFill>
          <a:blip r:embed="rId2" cstate="print"/>
          <a:srcRect/>
          <a:stretch>
            <a:fillRect/>
          </a:stretch>
        </p:blipFill>
        <p:spPr>
          <a:xfrm>
            <a:off x="838200" y="685800"/>
            <a:ext cx="2057400" cy="2057400"/>
          </a:xfrm>
          <a:noFill/>
          <a:ln/>
        </p:spPr>
      </p:pic>
      <p:sp>
        <p:nvSpPr>
          <p:cNvPr id="5" name="TextBox 4"/>
          <p:cNvSpPr txBox="1"/>
          <p:nvPr/>
        </p:nvSpPr>
        <p:spPr>
          <a:xfrm>
            <a:off x="3810000" y="381000"/>
            <a:ext cx="2362200" cy="461665"/>
          </a:xfrm>
          <a:prstGeom prst="rect">
            <a:avLst/>
          </a:prstGeom>
          <a:noFill/>
        </p:spPr>
        <p:txBody>
          <a:bodyPr wrap="square" rtlCol="0">
            <a:spAutoFit/>
          </a:bodyPr>
          <a:lstStyle/>
          <a:p>
            <a:r>
              <a:rPr lang="en-US" sz="2400" b="1" dirty="0" smtClean="0">
                <a:latin typeface="Calibri" pitchFamily="34" charset="0"/>
              </a:rPr>
              <a:t>Funnel </a:t>
            </a:r>
            <a:endParaRPr lang="en-US" sz="2400" b="1" dirty="0">
              <a:latin typeface="Calibri" pitchFamily="34" charset="0"/>
            </a:endParaRPr>
          </a:p>
        </p:txBody>
      </p:sp>
      <p:sp>
        <p:nvSpPr>
          <p:cNvPr id="6" name="Rectangle 5"/>
          <p:cNvSpPr/>
          <p:nvPr/>
        </p:nvSpPr>
        <p:spPr>
          <a:xfrm>
            <a:off x="3276600" y="838200"/>
            <a:ext cx="5257800" cy="2308324"/>
          </a:xfrm>
          <a:prstGeom prst="rect">
            <a:avLst/>
          </a:prstGeom>
        </p:spPr>
        <p:txBody>
          <a:bodyPr wrap="square">
            <a:spAutoFit/>
          </a:bodyPr>
          <a:lstStyle/>
          <a:p>
            <a:pPr marL="457200" indent="-457200">
              <a:lnSpc>
                <a:spcPct val="150000"/>
              </a:lnSpc>
              <a:buFont typeface="Wingdings" pitchFamily="2" charset="2"/>
              <a:buChar char="Ø"/>
            </a:pPr>
            <a:r>
              <a:rPr lang="en-US" sz="2400" dirty="0" smtClean="0">
                <a:latin typeface="Calibri" pitchFamily="34" charset="0"/>
              </a:rPr>
              <a:t>Holds filter paper for filtering solutions.</a:t>
            </a:r>
          </a:p>
          <a:p>
            <a:pPr marL="457200" indent="-457200">
              <a:lnSpc>
                <a:spcPct val="150000"/>
              </a:lnSpc>
              <a:buFont typeface="Wingdings" pitchFamily="2" charset="2"/>
              <a:buChar char="Ø"/>
            </a:pPr>
            <a:r>
              <a:rPr lang="en-US" sz="2400" dirty="0" smtClean="0">
                <a:latin typeface="Calibri" pitchFamily="34" charset="0"/>
              </a:rPr>
              <a:t>Transferring liquids to smaller narrow necked containers</a:t>
            </a:r>
            <a:endParaRPr lang="en-US" sz="2400" dirty="0">
              <a:latin typeface="Calibri" pitchFamily="34" charset="0"/>
            </a:endParaRPr>
          </a:p>
        </p:txBody>
      </p:sp>
      <p:pic>
        <p:nvPicPr>
          <p:cNvPr id="7" name="Picture 7" descr="evapdish"/>
          <p:cNvPicPr>
            <a:picLocks noChangeAspect="1" noChangeArrowheads="1"/>
          </p:cNvPicPr>
          <p:nvPr/>
        </p:nvPicPr>
        <p:blipFill>
          <a:blip r:embed="rId3" cstate="print"/>
          <a:srcRect/>
          <a:stretch>
            <a:fillRect/>
          </a:stretch>
        </p:blipFill>
        <p:spPr>
          <a:xfrm>
            <a:off x="457200" y="2819400"/>
            <a:ext cx="2793343" cy="1804988"/>
          </a:xfrm>
          <a:prstGeom prst="rect">
            <a:avLst/>
          </a:prstGeom>
          <a:noFill/>
          <a:ln/>
        </p:spPr>
      </p:pic>
      <p:sp>
        <p:nvSpPr>
          <p:cNvPr id="8" name="TextBox 7"/>
          <p:cNvSpPr txBox="1"/>
          <p:nvPr/>
        </p:nvSpPr>
        <p:spPr>
          <a:xfrm>
            <a:off x="3962400" y="2743200"/>
            <a:ext cx="2895600" cy="461665"/>
          </a:xfrm>
          <a:prstGeom prst="rect">
            <a:avLst/>
          </a:prstGeom>
          <a:noFill/>
        </p:spPr>
        <p:txBody>
          <a:bodyPr wrap="square" rtlCol="0">
            <a:spAutoFit/>
          </a:bodyPr>
          <a:lstStyle/>
          <a:p>
            <a:r>
              <a:rPr lang="en-US" sz="2400" b="1" dirty="0" smtClean="0">
                <a:latin typeface="Calibri" pitchFamily="34" charset="0"/>
              </a:rPr>
              <a:t>Evaporating Dish </a:t>
            </a:r>
            <a:endParaRPr lang="en-US" sz="2400" b="1" dirty="0">
              <a:latin typeface="Calibri" pitchFamily="34" charset="0"/>
            </a:endParaRPr>
          </a:p>
        </p:txBody>
      </p:sp>
      <p:sp>
        <p:nvSpPr>
          <p:cNvPr id="9" name="Rectangle 8"/>
          <p:cNvSpPr/>
          <p:nvPr/>
        </p:nvSpPr>
        <p:spPr>
          <a:xfrm>
            <a:off x="3962400" y="3276600"/>
            <a:ext cx="4419600" cy="1151084"/>
          </a:xfrm>
          <a:prstGeom prst="rect">
            <a:avLst/>
          </a:prstGeom>
        </p:spPr>
        <p:txBody>
          <a:bodyPr wrap="square">
            <a:spAutoFit/>
          </a:bodyPr>
          <a:lstStyle/>
          <a:p>
            <a:pPr marL="457200" indent="-457200">
              <a:lnSpc>
                <a:spcPct val="150000"/>
              </a:lnSpc>
              <a:buFont typeface="Wingdings" pitchFamily="2" charset="2"/>
              <a:buChar char="Ø"/>
            </a:pPr>
            <a:r>
              <a:rPr lang="en-US" sz="2400" dirty="0" smtClean="0">
                <a:latin typeface="Calibri" pitchFamily="34" charset="0"/>
              </a:rPr>
              <a:t>Holds small volumes of liquids being evaporated</a:t>
            </a:r>
            <a:endParaRPr lang="en-US" sz="2400" dirty="0">
              <a:latin typeface="Calibri" pitchFamily="34" charset="0"/>
            </a:endParaRPr>
          </a:p>
        </p:txBody>
      </p:sp>
      <p:pic>
        <p:nvPicPr>
          <p:cNvPr id="10" name="Picture 8" descr="other_mortarpestle_sm"/>
          <p:cNvPicPr>
            <a:picLocks noChangeAspect="1" noChangeArrowheads="1"/>
          </p:cNvPicPr>
          <p:nvPr/>
        </p:nvPicPr>
        <p:blipFill>
          <a:blip r:embed="rId4" cstate="print"/>
          <a:srcRect/>
          <a:stretch>
            <a:fillRect/>
          </a:stretch>
        </p:blipFill>
        <p:spPr bwMode="auto">
          <a:xfrm>
            <a:off x="685800" y="4800600"/>
            <a:ext cx="2286000" cy="1862667"/>
          </a:xfrm>
          <a:prstGeom prst="rect">
            <a:avLst/>
          </a:prstGeom>
          <a:noFill/>
        </p:spPr>
      </p:pic>
      <p:sp>
        <p:nvSpPr>
          <p:cNvPr id="11" name="TextBox 10"/>
          <p:cNvSpPr txBox="1"/>
          <p:nvPr/>
        </p:nvSpPr>
        <p:spPr>
          <a:xfrm>
            <a:off x="3886200" y="4953000"/>
            <a:ext cx="3276600" cy="461665"/>
          </a:xfrm>
          <a:prstGeom prst="rect">
            <a:avLst/>
          </a:prstGeom>
          <a:noFill/>
        </p:spPr>
        <p:txBody>
          <a:bodyPr wrap="square" rtlCol="0">
            <a:spAutoFit/>
          </a:bodyPr>
          <a:lstStyle/>
          <a:p>
            <a:r>
              <a:rPr lang="en-US" sz="2400" b="1" dirty="0" smtClean="0">
                <a:latin typeface="Calibri" pitchFamily="34" charset="0"/>
              </a:rPr>
              <a:t>Mortar and Pestle </a:t>
            </a:r>
            <a:endParaRPr lang="en-US" sz="2400" b="1" dirty="0">
              <a:latin typeface="Calibri" pitchFamily="34" charset="0"/>
            </a:endParaRPr>
          </a:p>
        </p:txBody>
      </p:sp>
      <p:sp>
        <p:nvSpPr>
          <p:cNvPr id="12" name="Rectangle 11"/>
          <p:cNvSpPr/>
          <p:nvPr/>
        </p:nvSpPr>
        <p:spPr>
          <a:xfrm>
            <a:off x="3993845" y="5410200"/>
            <a:ext cx="3778555" cy="461665"/>
          </a:xfrm>
          <a:prstGeom prst="rect">
            <a:avLst/>
          </a:prstGeom>
        </p:spPr>
        <p:txBody>
          <a:bodyPr wrap="square">
            <a:spAutoFit/>
          </a:bodyPr>
          <a:lstStyle/>
          <a:p>
            <a:pPr>
              <a:buFont typeface="Wingdings" pitchFamily="2" charset="2"/>
              <a:buChar char="Ø"/>
            </a:pPr>
            <a:r>
              <a:rPr lang="en-US" sz="2400" dirty="0" smtClean="0">
                <a:latin typeface="Calibri" pitchFamily="34" charset="0"/>
              </a:rPr>
              <a:t>Used for grinding crystal</a:t>
            </a:r>
            <a:endParaRPr lang="en-US" sz="2400" dirty="0">
              <a:latin typeface="Calibri" pitchFamily="34" charset="0"/>
            </a:endParaRPr>
          </a:p>
        </p:txBody>
      </p:sp>
      <p:sp>
        <p:nvSpPr>
          <p:cNvPr id="13" name="Slide Number Placeholder 12"/>
          <p:cNvSpPr>
            <a:spLocks noGrp="1"/>
          </p:cNvSpPr>
          <p:nvPr>
            <p:ph type="sldNum" sz="quarter" idx="12"/>
          </p:nvPr>
        </p:nvSpPr>
        <p:spPr/>
        <p:txBody>
          <a:bodyPr/>
          <a:lstStyle/>
          <a:p>
            <a:fld id="{51E9C574-EA9E-436D-918F-243206BA6862}" type="slidenum">
              <a:rPr lang="en-US" smtClean="0"/>
              <a:pPr/>
              <a:t>37</a:t>
            </a:fld>
            <a:endParaRPr lang="en-US" dirty="0"/>
          </a:p>
        </p:txBody>
      </p:sp>
      <p:sp>
        <p:nvSpPr>
          <p:cNvPr id="14" name="Footer Placeholder 13"/>
          <p:cNvSpPr>
            <a:spLocks noGrp="1"/>
          </p:cNvSpPr>
          <p:nvPr>
            <p:ph type="ftr" sz="quarter" idx="11"/>
          </p:nvPr>
        </p:nvSpPr>
        <p:spPr/>
        <p:txBody>
          <a:bodyPr/>
          <a:lstStyle/>
          <a:p>
            <a:r>
              <a:rPr lang="en-US" dirty="0" smtClean="0"/>
              <a:t>Alebachew shi.                   Biological analysis</a:t>
            </a:r>
            <a:endParaRPr lang="am-ET"/>
          </a:p>
        </p:txBody>
      </p:sp>
      <p:sp>
        <p:nvSpPr>
          <p:cNvPr id="15" name="Date Placeholder 14"/>
          <p:cNvSpPr>
            <a:spLocks noGrp="1"/>
          </p:cNvSpPr>
          <p:nvPr>
            <p:ph type="dt" sz="half" idx="10"/>
          </p:nvPr>
        </p:nvSpPr>
        <p:spPr/>
        <p:txBody>
          <a:bodyPr/>
          <a:lstStyle/>
          <a:p>
            <a:fld id="{AF86B8FE-7B8F-4CEE-885A-6DE083320CE9}" type="datetime1">
              <a:rPr lang="en-US" smtClean="0"/>
              <a:pPr/>
              <a:t>3/23/2020</a:t>
            </a:fld>
            <a:endParaRPr lang="am-E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P_washbottle"/>
          <p:cNvPicPr>
            <a:picLocks noGrp="1" noChangeAspect="1" noChangeArrowheads="1"/>
          </p:cNvPicPr>
          <p:nvPr>
            <p:ph idx="1"/>
          </p:nvPr>
        </p:nvPicPr>
        <p:blipFill>
          <a:blip r:embed="rId2" cstate="print"/>
          <a:srcRect/>
          <a:stretch>
            <a:fillRect/>
          </a:stretch>
        </p:blipFill>
        <p:spPr bwMode="auto">
          <a:xfrm>
            <a:off x="685800" y="533400"/>
            <a:ext cx="1371600" cy="1828800"/>
          </a:xfrm>
          <a:prstGeom prst="rect">
            <a:avLst/>
          </a:prstGeom>
          <a:noFill/>
        </p:spPr>
      </p:pic>
      <p:sp>
        <p:nvSpPr>
          <p:cNvPr id="5" name="TextBox 4"/>
          <p:cNvSpPr txBox="1"/>
          <p:nvPr/>
        </p:nvSpPr>
        <p:spPr>
          <a:xfrm>
            <a:off x="2819400" y="609600"/>
            <a:ext cx="2667000" cy="461665"/>
          </a:xfrm>
          <a:prstGeom prst="rect">
            <a:avLst/>
          </a:prstGeom>
          <a:noFill/>
        </p:spPr>
        <p:txBody>
          <a:bodyPr wrap="square" rtlCol="0">
            <a:spAutoFit/>
          </a:bodyPr>
          <a:lstStyle/>
          <a:p>
            <a:r>
              <a:rPr lang="en-US" sz="2400" b="1" dirty="0" smtClean="0">
                <a:latin typeface="Calibri" pitchFamily="34" charset="0"/>
              </a:rPr>
              <a:t>Wash Bottle </a:t>
            </a:r>
            <a:endParaRPr lang="en-US" sz="2400" b="1" dirty="0">
              <a:latin typeface="Calibri" pitchFamily="34" charset="0"/>
            </a:endParaRPr>
          </a:p>
        </p:txBody>
      </p:sp>
      <p:sp>
        <p:nvSpPr>
          <p:cNvPr id="6" name="Rectangle 5"/>
          <p:cNvSpPr/>
          <p:nvPr/>
        </p:nvSpPr>
        <p:spPr>
          <a:xfrm>
            <a:off x="2362200" y="1143000"/>
            <a:ext cx="5460341" cy="1200329"/>
          </a:xfrm>
          <a:prstGeom prst="rect">
            <a:avLst/>
          </a:prstGeom>
        </p:spPr>
        <p:txBody>
          <a:bodyPr wrap="none">
            <a:spAutoFit/>
          </a:bodyPr>
          <a:lstStyle/>
          <a:p>
            <a:pPr marL="457200" indent="-457200">
              <a:lnSpc>
                <a:spcPct val="150000"/>
              </a:lnSpc>
              <a:buFont typeface="Wingdings" pitchFamily="2" charset="2"/>
              <a:buChar char="Ø"/>
            </a:pPr>
            <a:r>
              <a:rPr lang="en-US" sz="2400" dirty="0" smtClean="0">
                <a:latin typeface="Calibri" pitchFamily="34" charset="0"/>
              </a:rPr>
              <a:t>Dispenses water for rinsing equipment</a:t>
            </a:r>
          </a:p>
          <a:p>
            <a:pPr marL="457200" indent="-457200">
              <a:lnSpc>
                <a:spcPct val="150000"/>
              </a:lnSpc>
              <a:buFont typeface="Wingdings" pitchFamily="2" charset="2"/>
              <a:buChar char="Ø"/>
            </a:pPr>
            <a:r>
              <a:rPr lang="en-US" sz="2400" dirty="0" smtClean="0">
                <a:latin typeface="Calibri" pitchFamily="34" charset="0"/>
              </a:rPr>
              <a:t>Use during diatom sampling </a:t>
            </a:r>
            <a:endParaRPr lang="en-US" sz="2400" dirty="0">
              <a:latin typeface="Calibri" pitchFamily="34" charset="0"/>
            </a:endParaRPr>
          </a:p>
        </p:txBody>
      </p:sp>
      <p:pic>
        <p:nvPicPr>
          <p:cNvPr id="7" name="Picture 6" descr="P_forceps"/>
          <p:cNvPicPr>
            <a:picLocks noChangeAspect="1" noChangeArrowheads="1"/>
          </p:cNvPicPr>
          <p:nvPr/>
        </p:nvPicPr>
        <p:blipFill>
          <a:blip r:embed="rId3" cstate="print"/>
          <a:srcRect/>
          <a:stretch>
            <a:fillRect/>
          </a:stretch>
        </p:blipFill>
        <p:spPr bwMode="auto">
          <a:xfrm>
            <a:off x="609600" y="2590800"/>
            <a:ext cx="1580776" cy="1752600"/>
          </a:xfrm>
          <a:prstGeom prst="rect">
            <a:avLst/>
          </a:prstGeom>
          <a:noFill/>
        </p:spPr>
      </p:pic>
      <p:sp>
        <p:nvSpPr>
          <p:cNvPr id="8" name="TextBox 7"/>
          <p:cNvSpPr txBox="1"/>
          <p:nvPr/>
        </p:nvSpPr>
        <p:spPr>
          <a:xfrm>
            <a:off x="2667000" y="2438400"/>
            <a:ext cx="2743200" cy="461665"/>
          </a:xfrm>
          <a:prstGeom prst="rect">
            <a:avLst/>
          </a:prstGeom>
          <a:noFill/>
        </p:spPr>
        <p:txBody>
          <a:bodyPr wrap="square" rtlCol="0">
            <a:spAutoFit/>
          </a:bodyPr>
          <a:lstStyle/>
          <a:p>
            <a:r>
              <a:rPr lang="en-US" sz="2400" b="1" dirty="0" smtClean="0">
                <a:latin typeface="Calibri" pitchFamily="34" charset="0"/>
              </a:rPr>
              <a:t>Forceps </a:t>
            </a:r>
            <a:endParaRPr lang="en-US" sz="2400" b="1" dirty="0">
              <a:latin typeface="Calibri" pitchFamily="34" charset="0"/>
            </a:endParaRPr>
          </a:p>
        </p:txBody>
      </p:sp>
      <p:sp>
        <p:nvSpPr>
          <p:cNvPr id="9" name="Rectangle 8"/>
          <p:cNvSpPr/>
          <p:nvPr/>
        </p:nvSpPr>
        <p:spPr>
          <a:xfrm>
            <a:off x="2667000" y="2971800"/>
            <a:ext cx="4782207" cy="1200329"/>
          </a:xfrm>
          <a:prstGeom prst="rect">
            <a:avLst/>
          </a:prstGeom>
        </p:spPr>
        <p:txBody>
          <a:bodyPr wrap="none">
            <a:spAutoFit/>
          </a:bodyPr>
          <a:lstStyle/>
          <a:p>
            <a:pPr marL="457200" indent="-457200">
              <a:lnSpc>
                <a:spcPct val="150000"/>
              </a:lnSpc>
              <a:buFont typeface="Wingdings" pitchFamily="2" charset="2"/>
              <a:buChar char="Ø"/>
            </a:pPr>
            <a:r>
              <a:rPr lang="en-US" sz="2400" dirty="0" smtClean="0">
                <a:latin typeface="Calibri" pitchFamily="34" charset="0"/>
              </a:rPr>
              <a:t>Used to pick up small items</a:t>
            </a:r>
          </a:p>
          <a:p>
            <a:pPr marL="457200" indent="-457200">
              <a:lnSpc>
                <a:spcPct val="150000"/>
              </a:lnSpc>
              <a:buFont typeface="Wingdings" pitchFamily="2" charset="2"/>
              <a:buChar char="Ø"/>
            </a:pPr>
            <a:r>
              <a:rPr lang="en-US" sz="2400" dirty="0" smtClean="0">
                <a:latin typeface="Calibri" pitchFamily="34" charset="0"/>
              </a:rPr>
              <a:t>Used to pick Macroinvertebrates </a:t>
            </a:r>
            <a:endParaRPr lang="en-US" sz="2400" dirty="0">
              <a:latin typeface="Calibri" pitchFamily="34" charset="0"/>
            </a:endParaRPr>
          </a:p>
        </p:txBody>
      </p:sp>
      <p:pic>
        <p:nvPicPr>
          <p:cNvPr id="10" name="Picture 4" descr="http://static.coleparmer.com/large_images/0101914.jpg"/>
          <p:cNvPicPr>
            <a:picLocks noChangeAspect="1" noChangeArrowheads="1"/>
          </p:cNvPicPr>
          <p:nvPr/>
        </p:nvPicPr>
        <p:blipFill>
          <a:blip r:embed="rId4" cstate="print"/>
          <a:srcRect/>
          <a:stretch>
            <a:fillRect/>
          </a:stretch>
        </p:blipFill>
        <p:spPr bwMode="auto">
          <a:xfrm>
            <a:off x="838200" y="4419600"/>
            <a:ext cx="1143000" cy="1996505"/>
          </a:xfrm>
          <a:prstGeom prst="rect">
            <a:avLst/>
          </a:prstGeom>
          <a:noFill/>
        </p:spPr>
      </p:pic>
      <p:sp>
        <p:nvSpPr>
          <p:cNvPr id="11" name="Rectangle 10"/>
          <p:cNvSpPr/>
          <p:nvPr/>
        </p:nvSpPr>
        <p:spPr>
          <a:xfrm>
            <a:off x="2362200" y="5029200"/>
            <a:ext cx="4572000" cy="1151084"/>
          </a:xfrm>
          <a:prstGeom prst="rect">
            <a:avLst/>
          </a:prstGeom>
        </p:spPr>
        <p:txBody>
          <a:bodyPr>
            <a:spAutoFit/>
          </a:bodyPr>
          <a:lstStyle/>
          <a:p>
            <a:pPr marL="457200" indent="-457200">
              <a:lnSpc>
                <a:spcPct val="150000"/>
              </a:lnSpc>
              <a:buFont typeface="Wingdings" pitchFamily="2" charset="2"/>
              <a:buChar char="Ø"/>
            </a:pPr>
            <a:r>
              <a:rPr lang="en-US" sz="2400" dirty="0" smtClean="0">
                <a:latin typeface="Calibri" pitchFamily="34" charset="0"/>
              </a:rPr>
              <a:t>Used to transfer solids from one container to another</a:t>
            </a:r>
            <a:endParaRPr lang="en-US" sz="2400" dirty="0">
              <a:latin typeface="Calibri" pitchFamily="34" charset="0"/>
            </a:endParaRPr>
          </a:p>
        </p:txBody>
      </p:sp>
      <p:sp>
        <p:nvSpPr>
          <p:cNvPr id="12" name="Rectangle 11"/>
          <p:cNvSpPr/>
          <p:nvPr/>
        </p:nvSpPr>
        <p:spPr>
          <a:xfrm>
            <a:off x="2743200" y="4419600"/>
            <a:ext cx="1828800" cy="461665"/>
          </a:xfrm>
          <a:prstGeom prst="rect">
            <a:avLst/>
          </a:prstGeom>
        </p:spPr>
        <p:txBody>
          <a:bodyPr wrap="square">
            <a:spAutoFit/>
          </a:bodyPr>
          <a:lstStyle/>
          <a:p>
            <a:r>
              <a:rPr lang="en-US" sz="2400" b="1" dirty="0" smtClean="0">
                <a:latin typeface="Calibri" pitchFamily="34" charset="0"/>
              </a:rPr>
              <a:t>Spatula</a:t>
            </a:r>
            <a:endParaRPr lang="en-US" sz="2400" b="1" dirty="0">
              <a:latin typeface="Calibri" pitchFamily="34" charset="0"/>
            </a:endParaRPr>
          </a:p>
        </p:txBody>
      </p:sp>
      <p:sp>
        <p:nvSpPr>
          <p:cNvPr id="13" name="Slide Number Placeholder 12"/>
          <p:cNvSpPr>
            <a:spLocks noGrp="1"/>
          </p:cNvSpPr>
          <p:nvPr>
            <p:ph type="sldNum" sz="quarter" idx="12"/>
          </p:nvPr>
        </p:nvSpPr>
        <p:spPr/>
        <p:txBody>
          <a:bodyPr/>
          <a:lstStyle/>
          <a:p>
            <a:fld id="{51E9C574-EA9E-436D-918F-243206BA6862}" type="slidenum">
              <a:rPr lang="en-US" smtClean="0"/>
              <a:pPr/>
              <a:t>38</a:t>
            </a:fld>
            <a:endParaRPr lang="en-US" dirty="0"/>
          </a:p>
        </p:txBody>
      </p:sp>
      <p:sp>
        <p:nvSpPr>
          <p:cNvPr id="14" name="Footer Placeholder 13"/>
          <p:cNvSpPr>
            <a:spLocks noGrp="1"/>
          </p:cNvSpPr>
          <p:nvPr>
            <p:ph type="ftr" sz="quarter" idx="11"/>
          </p:nvPr>
        </p:nvSpPr>
        <p:spPr/>
        <p:txBody>
          <a:bodyPr/>
          <a:lstStyle/>
          <a:p>
            <a:r>
              <a:rPr lang="en-US" dirty="0" smtClean="0"/>
              <a:t>Alebachew shi.                   Biological analysis</a:t>
            </a:r>
            <a:endParaRPr lang="am-ET"/>
          </a:p>
        </p:txBody>
      </p:sp>
      <p:sp>
        <p:nvSpPr>
          <p:cNvPr id="15" name="Date Placeholder 14"/>
          <p:cNvSpPr>
            <a:spLocks noGrp="1"/>
          </p:cNvSpPr>
          <p:nvPr>
            <p:ph type="dt" sz="half" idx="10"/>
          </p:nvPr>
        </p:nvSpPr>
        <p:spPr/>
        <p:txBody>
          <a:bodyPr/>
          <a:lstStyle/>
          <a:p>
            <a:fld id="{7F04FB43-B008-4D36-B29C-1902253E25A7}" type="datetime1">
              <a:rPr lang="en-US" smtClean="0"/>
              <a:pPr/>
              <a:t>3/23/2020</a:t>
            </a:fld>
            <a:endParaRPr lang="am-E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unsenBurner"/>
          <p:cNvPicPr>
            <a:picLocks noGrp="1" noChangeAspect="1" noChangeArrowheads="1"/>
          </p:cNvPicPr>
          <p:nvPr>
            <p:ph idx="1"/>
          </p:nvPr>
        </p:nvPicPr>
        <p:blipFill>
          <a:blip r:embed="rId2" cstate="print"/>
          <a:srcRect/>
          <a:stretch>
            <a:fillRect/>
          </a:stretch>
        </p:blipFill>
        <p:spPr>
          <a:xfrm>
            <a:off x="685800" y="533400"/>
            <a:ext cx="1904999" cy="2808873"/>
          </a:xfrm>
          <a:noFill/>
          <a:ln/>
        </p:spPr>
      </p:pic>
      <p:sp>
        <p:nvSpPr>
          <p:cNvPr id="5" name="Rectangle 4"/>
          <p:cNvSpPr/>
          <p:nvPr/>
        </p:nvSpPr>
        <p:spPr>
          <a:xfrm>
            <a:off x="2819400" y="1524000"/>
            <a:ext cx="5181600" cy="599651"/>
          </a:xfrm>
          <a:prstGeom prst="rect">
            <a:avLst/>
          </a:prstGeom>
        </p:spPr>
        <p:txBody>
          <a:bodyPr wrap="square">
            <a:spAutoFit/>
          </a:bodyPr>
          <a:lstStyle/>
          <a:p>
            <a:pPr>
              <a:lnSpc>
                <a:spcPct val="150000"/>
              </a:lnSpc>
              <a:buFont typeface="Wingdings" pitchFamily="2" charset="2"/>
              <a:buChar char="ü"/>
            </a:pPr>
            <a:r>
              <a:rPr lang="en-US" sz="2400" dirty="0" smtClean="0">
                <a:latin typeface="Calibri" pitchFamily="34" charset="0"/>
              </a:rPr>
              <a:t>Used for sterilization </a:t>
            </a:r>
            <a:endParaRPr lang="en-US" sz="2400" dirty="0">
              <a:latin typeface="Calibri" pitchFamily="34" charset="0"/>
            </a:endParaRPr>
          </a:p>
        </p:txBody>
      </p:sp>
      <p:sp>
        <p:nvSpPr>
          <p:cNvPr id="6" name="Rectangle 5"/>
          <p:cNvSpPr/>
          <p:nvPr/>
        </p:nvSpPr>
        <p:spPr>
          <a:xfrm>
            <a:off x="3124200" y="914400"/>
            <a:ext cx="2146742" cy="461665"/>
          </a:xfrm>
          <a:prstGeom prst="rect">
            <a:avLst/>
          </a:prstGeom>
        </p:spPr>
        <p:txBody>
          <a:bodyPr wrap="none">
            <a:spAutoFit/>
          </a:bodyPr>
          <a:lstStyle/>
          <a:p>
            <a:r>
              <a:rPr lang="en-US" sz="2400" b="1" dirty="0" smtClean="0">
                <a:latin typeface="Calibri" pitchFamily="34" charset="0"/>
              </a:rPr>
              <a:t>Bunsen Burner </a:t>
            </a:r>
            <a:endParaRPr lang="en-US" sz="2400" b="1" dirty="0">
              <a:latin typeface="Calibri" pitchFamily="34" charset="0"/>
            </a:endParaRPr>
          </a:p>
        </p:txBody>
      </p:sp>
      <p:pic>
        <p:nvPicPr>
          <p:cNvPr id="7" name="Picture 6" descr="P_ebalance"/>
          <p:cNvPicPr>
            <a:picLocks noChangeAspect="1" noChangeArrowheads="1"/>
          </p:cNvPicPr>
          <p:nvPr/>
        </p:nvPicPr>
        <p:blipFill>
          <a:blip r:embed="rId3" cstate="print"/>
          <a:srcRect/>
          <a:stretch>
            <a:fillRect/>
          </a:stretch>
        </p:blipFill>
        <p:spPr bwMode="auto">
          <a:xfrm>
            <a:off x="762000" y="3581400"/>
            <a:ext cx="1676400" cy="2570480"/>
          </a:xfrm>
          <a:prstGeom prst="rect">
            <a:avLst/>
          </a:prstGeom>
          <a:noFill/>
        </p:spPr>
      </p:pic>
      <p:sp>
        <p:nvSpPr>
          <p:cNvPr id="8" name="Rectangle 7"/>
          <p:cNvSpPr/>
          <p:nvPr/>
        </p:nvSpPr>
        <p:spPr>
          <a:xfrm>
            <a:off x="3124200" y="4800600"/>
            <a:ext cx="3239285" cy="461665"/>
          </a:xfrm>
          <a:prstGeom prst="rect">
            <a:avLst/>
          </a:prstGeom>
        </p:spPr>
        <p:txBody>
          <a:bodyPr wrap="none">
            <a:spAutoFit/>
          </a:bodyPr>
          <a:lstStyle/>
          <a:p>
            <a:r>
              <a:rPr lang="en-US" sz="2400" dirty="0" smtClean="0">
                <a:latin typeface="Calibri" pitchFamily="34" charset="0"/>
              </a:rPr>
              <a:t>Measures mass in grams</a:t>
            </a:r>
            <a:endParaRPr lang="en-US" sz="2400" dirty="0">
              <a:latin typeface="Calibri" pitchFamily="34" charset="0"/>
            </a:endParaRPr>
          </a:p>
        </p:txBody>
      </p:sp>
      <p:sp>
        <p:nvSpPr>
          <p:cNvPr id="9" name="Rectangle 8"/>
          <p:cNvSpPr/>
          <p:nvPr/>
        </p:nvSpPr>
        <p:spPr>
          <a:xfrm>
            <a:off x="3048000" y="4114800"/>
            <a:ext cx="2511650" cy="461665"/>
          </a:xfrm>
          <a:prstGeom prst="rect">
            <a:avLst/>
          </a:prstGeom>
        </p:spPr>
        <p:txBody>
          <a:bodyPr wrap="none">
            <a:spAutoFit/>
          </a:bodyPr>
          <a:lstStyle/>
          <a:p>
            <a:r>
              <a:rPr lang="en-US" sz="2400" b="1" dirty="0" smtClean="0">
                <a:latin typeface="Calibri" pitchFamily="34" charset="0"/>
              </a:rPr>
              <a:t>Electronic Balance</a:t>
            </a:r>
            <a:endParaRPr lang="en-US" sz="2400" b="1" dirty="0">
              <a:latin typeface="Calibri" pitchFamily="34" charset="0"/>
            </a:endParaRPr>
          </a:p>
        </p:txBody>
      </p:sp>
      <p:sp>
        <p:nvSpPr>
          <p:cNvPr id="10" name="Slide Number Placeholder 9"/>
          <p:cNvSpPr>
            <a:spLocks noGrp="1"/>
          </p:cNvSpPr>
          <p:nvPr>
            <p:ph type="sldNum" sz="quarter" idx="12"/>
          </p:nvPr>
        </p:nvSpPr>
        <p:spPr/>
        <p:txBody>
          <a:bodyPr/>
          <a:lstStyle/>
          <a:p>
            <a:fld id="{51E9C574-EA9E-436D-918F-243206BA6862}" type="slidenum">
              <a:rPr lang="en-US" smtClean="0"/>
              <a:pPr/>
              <a:t>39</a:t>
            </a:fld>
            <a:endParaRPr lang="en-US" dirty="0"/>
          </a:p>
        </p:txBody>
      </p:sp>
      <p:sp>
        <p:nvSpPr>
          <p:cNvPr id="11" name="Footer Placeholder 10"/>
          <p:cNvSpPr>
            <a:spLocks noGrp="1"/>
          </p:cNvSpPr>
          <p:nvPr>
            <p:ph type="ftr" sz="quarter" idx="11"/>
          </p:nvPr>
        </p:nvSpPr>
        <p:spPr/>
        <p:txBody>
          <a:bodyPr/>
          <a:lstStyle/>
          <a:p>
            <a:r>
              <a:rPr lang="en-US" dirty="0" smtClean="0"/>
              <a:t>Alebachew shi.                   Biological analysis</a:t>
            </a:r>
            <a:endParaRPr lang="am-ET"/>
          </a:p>
        </p:txBody>
      </p:sp>
      <p:sp>
        <p:nvSpPr>
          <p:cNvPr id="12" name="Date Placeholder 11"/>
          <p:cNvSpPr>
            <a:spLocks noGrp="1"/>
          </p:cNvSpPr>
          <p:nvPr>
            <p:ph type="dt" sz="half" idx="10"/>
          </p:nvPr>
        </p:nvSpPr>
        <p:spPr/>
        <p:txBody>
          <a:bodyPr/>
          <a:lstStyle/>
          <a:p>
            <a:fld id="{94E741E6-8695-4FC4-9BF3-E42625359875}" type="datetime1">
              <a:rPr lang="en-US" smtClean="0"/>
              <a:pPr/>
              <a:t>3/23/2020</a:t>
            </a:fld>
            <a:endParaRPr lang="am-E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a:bodyPr>
          <a:lstStyle/>
          <a:p>
            <a:pPr>
              <a:lnSpc>
                <a:spcPct val="150000"/>
              </a:lnSpc>
              <a:buNone/>
            </a:pPr>
            <a:r>
              <a:rPr lang="en-US" sz="2400" b="1" dirty="0" smtClean="0">
                <a:solidFill>
                  <a:srgbClr val="0070C0"/>
                </a:solidFill>
                <a:latin typeface="Calibri" pitchFamily="34" charset="0"/>
                <a:cs typeface="Times New Roman" pitchFamily="18" charset="0"/>
              </a:rPr>
              <a:t>Why we need to analyze biological organisms?</a:t>
            </a:r>
          </a:p>
          <a:p>
            <a:pPr>
              <a:lnSpc>
                <a:spcPct val="150000"/>
              </a:lnSpc>
              <a:buBlip>
                <a:blip r:embed="rId2"/>
              </a:buBlip>
            </a:pPr>
            <a:r>
              <a:rPr lang="en-US" sz="2400" dirty="0" smtClean="0">
                <a:latin typeface="Calibri" pitchFamily="34" charset="0"/>
                <a:cs typeface="Times New Roman" pitchFamily="18" charset="0"/>
              </a:rPr>
              <a:t>Because bacteria are pathogenic to human </a:t>
            </a:r>
          </a:p>
          <a:p>
            <a:pPr>
              <a:lnSpc>
                <a:spcPct val="150000"/>
              </a:lnSpc>
              <a:buBlip>
                <a:blip r:embed="rId2"/>
              </a:buBlip>
            </a:pPr>
            <a:r>
              <a:rPr lang="en-US" sz="2400" dirty="0" smtClean="0">
                <a:latin typeface="Calibri" pitchFamily="34" charset="0"/>
                <a:cs typeface="Times New Roman" pitchFamily="18" charset="0"/>
              </a:rPr>
              <a:t>The </a:t>
            </a:r>
            <a:r>
              <a:rPr lang="en-US" sz="2400" b="1" dirty="0" smtClean="0">
                <a:solidFill>
                  <a:srgbClr val="0000FF"/>
                </a:solidFill>
                <a:latin typeface="Calibri" pitchFamily="34" charset="0"/>
                <a:cs typeface="Times New Roman" pitchFamily="18" charset="0"/>
              </a:rPr>
              <a:t>presence or absence of bacteria </a:t>
            </a:r>
            <a:r>
              <a:rPr lang="en-US" sz="2400" dirty="0" smtClean="0">
                <a:latin typeface="Calibri" pitchFamily="34" charset="0"/>
                <a:cs typeface="Times New Roman" pitchFamily="18" charset="0"/>
              </a:rPr>
              <a:t>indicates whether our water supply or food is  fit for consumption or not </a:t>
            </a:r>
          </a:p>
          <a:p>
            <a:pPr>
              <a:lnSpc>
                <a:spcPct val="150000"/>
              </a:lnSpc>
              <a:buBlip>
                <a:blip r:embed="rId2"/>
              </a:buBlip>
            </a:pPr>
            <a:r>
              <a:rPr lang="en-US" sz="2400" dirty="0" smtClean="0">
                <a:latin typeface="Calibri" pitchFamily="34" charset="0"/>
                <a:cs typeface="Times New Roman" pitchFamily="18" charset="0"/>
              </a:rPr>
              <a:t>Suppose you have found </a:t>
            </a:r>
            <a:r>
              <a:rPr lang="en-US" sz="2400" i="1" dirty="0" smtClean="0">
                <a:latin typeface="Calibri" pitchFamily="34" charset="0"/>
                <a:cs typeface="Times New Roman" pitchFamily="18" charset="0"/>
              </a:rPr>
              <a:t>Salmonella typhi </a:t>
            </a:r>
            <a:r>
              <a:rPr lang="en-US" sz="2400" dirty="0" smtClean="0">
                <a:latin typeface="Calibri" pitchFamily="34" charset="0"/>
                <a:cs typeface="Times New Roman" pitchFamily="18" charset="0"/>
              </a:rPr>
              <a:t>or </a:t>
            </a:r>
            <a:r>
              <a:rPr lang="en-US" sz="2400" i="1" dirty="0" smtClean="0">
                <a:latin typeface="Calibri" pitchFamily="34" charset="0"/>
                <a:cs typeface="Times New Roman" pitchFamily="18" charset="0"/>
              </a:rPr>
              <a:t>Vibrio cholerae </a:t>
            </a:r>
            <a:r>
              <a:rPr lang="en-US" sz="2400" dirty="0" smtClean="0">
                <a:latin typeface="Calibri" pitchFamily="34" charset="0"/>
                <a:cs typeface="Times New Roman" pitchFamily="18" charset="0"/>
              </a:rPr>
              <a:t>in your water or food. </a:t>
            </a:r>
          </a:p>
          <a:p>
            <a:pPr>
              <a:lnSpc>
                <a:spcPct val="150000"/>
              </a:lnSpc>
              <a:buBlip>
                <a:blip r:embed="rId2"/>
              </a:buBlip>
            </a:pPr>
            <a:r>
              <a:rPr lang="en-US" sz="2400" i="1" dirty="0" smtClean="0">
                <a:latin typeface="Calibri" pitchFamily="34" charset="0"/>
                <a:cs typeface="Times New Roman" pitchFamily="18" charset="0"/>
              </a:rPr>
              <a:t>What comes into your mind?  </a:t>
            </a:r>
          </a:p>
          <a:p>
            <a:pPr>
              <a:lnSpc>
                <a:spcPct val="150000"/>
              </a:lnSpc>
              <a:buBlip>
                <a:blip r:embed="rId2"/>
              </a:buBlip>
            </a:pPr>
            <a:r>
              <a:rPr lang="en-US" sz="2400" i="1" dirty="0" smtClean="0">
                <a:latin typeface="Calibri" pitchFamily="34" charset="0"/>
                <a:cs typeface="Times New Roman" pitchFamily="18" charset="0"/>
              </a:rPr>
              <a:t>What will be your measure?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557E0C7A-4FA7-420E-A664-7EED56BD10C5}"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81900" y="914400"/>
            <a:ext cx="1951726" cy="1143000"/>
          </a:xfrm>
          <a:prstGeom prst="rect">
            <a:avLst/>
          </a:prstGeom>
          <a:noFill/>
          <a:ln w="9525">
            <a:noFill/>
            <a:miter lim="800000"/>
            <a:headEnd/>
            <a:tailEnd/>
          </a:ln>
          <a:effectLst/>
        </p:spPr>
      </p:pic>
      <p:sp>
        <p:nvSpPr>
          <p:cNvPr id="5" name="TextBox 4"/>
          <p:cNvSpPr txBox="1"/>
          <p:nvPr/>
        </p:nvSpPr>
        <p:spPr>
          <a:xfrm>
            <a:off x="2743200" y="838200"/>
            <a:ext cx="2209800" cy="461665"/>
          </a:xfrm>
          <a:prstGeom prst="rect">
            <a:avLst/>
          </a:prstGeom>
          <a:noFill/>
        </p:spPr>
        <p:txBody>
          <a:bodyPr wrap="square" rtlCol="0">
            <a:spAutoFit/>
          </a:bodyPr>
          <a:lstStyle/>
          <a:p>
            <a:r>
              <a:rPr lang="en-US" sz="2400" b="1" dirty="0" smtClean="0">
                <a:latin typeface="Calibri" pitchFamily="34" charset="0"/>
              </a:rPr>
              <a:t>Petri dish </a:t>
            </a:r>
            <a:endParaRPr lang="en-US" sz="2400" b="1" dirty="0">
              <a:latin typeface="Calibri" pitchFamily="34" charset="0"/>
            </a:endParaRPr>
          </a:p>
        </p:txBody>
      </p:sp>
      <p:sp>
        <p:nvSpPr>
          <p:cNvPr id="6" name="TextBox 5"/>
          <p:cNvSpPr txBox="1"/>
          <p:nvPr/>
        </p:nvSpPr>
        <p:spPr>
          <a:xfrm>
            <a:off x="2590800" y="1295400"/>
            <a:ext cx="4191000" cy="830997"/>
          </a:xfrm>
          <a:prstGeom prst="rect">
            <a:avLst/>
          </a:prstGeom>
          <a:noFill/>
        </p:spPr>
        <p:txBody>
          <a:bodyPr wrap="square" rtlCol="0">
            <a:spAutoFit/>
          </a:bodyPr>
          <a:lstStyle/>
          <a:p>
            <a:r>
              <a:rPr lang="en-US" sz="2400" dirty="0" smtClean="0">
                <a:latin typeface="Calibri" pitchFamily="34" charset="0"/>
              </a:rPr>
              <a:t>Used to culture microbes for growth and identification </a:t>
            </a:r>
            <a:endParaRPr lang="en-US" sz="2400" dirty="0">
              <a:latin typeface="Calibri" pitchFamily="34" charset="0"/>
            </a:endParaRPr>
          </a:p>
        </p:txBody>
      </p:sp>
      <p:sp>
        <p:nvSpPr>
          <p:cNvPr id="7" name="Rectangle 6"/>
          <p:cNvSpPr/>
          <p:nvPr/>
        </p:nvSpPr>
        <p:spPr>
          <a:xfrm>
            <a:off x="609600" y="3352800"/>
            <a:ext cx="2037353" cy="1754326"/>
          </a:xfrm>
          <a:prstGeom prst="rect">
            <a:avLst/>
          </a:prstGeom>
        </p:spPr>
        <p:txBody>
          <a:bodyPr wrap="none">
            <a:spAutoFit/>
          </a:bodyPr>
          <a:lstStyle/>
          <a:p>
            <a:pPr>
              <a:lnSpc>
                <a:spcPct val="150000"/>
              </a:lnSpc>
            </a:pPr>
            <a:r>
              <a:rPr lang="en-US" sz="2400" b="1" dirty="0" smtClean="0">
                <a:latin typeface="Calibri" pitchFamily="34" charset="0"/>
              </a:rPr>
              <a:t> Sample bottl</a:t>
            </a:r>
            <a:r>
              <a:rPr lang="en-US" sz="2400" dirty="0" smtClean="0">
                <a:latin typeface="Calibri" pitchFamily="34" charset="0"/>
              </a:rPr>
              <a:t>e</a:t>
            </a:r>
          </a:p>
          <a:p>
            <a:pPr>
              <a:lnSpc>
                <a:spcPct val="150000"/>
              </a:lnSpc>
              <a:buFont typeface="Wingdings" pitchFamily="2" charset="2"/>
              <a:buChar char="ü"/>
            </a:pPr>
            <a:r>
              <a:rPr lang="en-US" sz="2400" dirty="0" smtClean="0">
                <a:latin typeface="Calibri" pitchFamily="34" charset="0"/>
              </a:rPr>
              <a:t>Glass </a:t>
            </a:r>
          </a:p>
          <a:p>
            <a:pPr>
              <a:lnSpc>
                <a:spcPct val="150000"/>
              </a:lnSpc>
              <a:buFont typeface="Wingdings" pitchFamily="2" charset="2"/>
              <a:buChar char="ü"/>
            </a:pPr>
            <a:r>
              <a:rPr lang="en-US" sz="2400" dirty="0" smtClean="0">
                <a:latin typeface="Calibri" pitchFamily="34" charset="0"/>
              </a:rPr>
              <a:t>Plastic </a:t>
            </a:r>
            <a:endParaRPr lang="en-US" sz="2400" dirty="0">
              <a:latin typeface="Calibri" pitchFamily="34" charset="0"/>
            </a:endParaRPr>
          </a:p>
        </p:txBody>
      </p:sp>
      <p:sp>
        <p:nvSpPr>
          <p:cNvPr id="8" name="Slide Number Placeholder 7"/>
          <p:cNvSpPr>
            <a:spLocks noGrp="1"/>
          </p:cNvSpPr>
          <p:nvPr>
            <p:ph type="sldNum" sz="quarter" idx="12"/>
          </p:nvPr>
        </p:nvSpPr>
        <p:spPr/>
        <p:txBody>
          <a:bodyPr/>
          <a:lstStyle/>
          <a:p>
            <a:fld id="{51E9C574-EA9E-436D-918F-243206BA6862}"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dirty="0" smtClean="0"/>
              <a:t>Alebachew shi.                   Biological analysis</a:t>
            </a:r>
            <a:endParaRPr lang="am-ET"/>
          </a:p>
        </p:txBody>
      </p:sp>
      <p:sp>
        <p:nvSpPr>
          <p:cNvPr id="10" name="Date Placeholder 9"/>
          <p:cNvSpPr>
            <a:spLocks noGrp="1"/>
          </p:cNvSpPr>
          <p:nvPr>
            <p:ph type="dt" sz="half" idx="10"/>
          </p:nvPr>
        </p:nvSpPr>
        <p:spPr/>
        <p:txBody>
          <a:bodyPr/>
          <a:lstStyle/>
          <a:p>
            <a:fld id="{FC4EE677-3149-4F6F-8523-5EB7E293AD0C}" type="datetime1">
              <a:rPr lang="en-US" smtClean="0"/>
              <a:pPr/>
              <a:t>3/23/2020</a:t>
            </a:fld>
            <a:endParaRPr lang="am-E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Equipments Used for Sampling and Identification of Macroinvertebrates</a:t>
            </a:r>
            <a:endParaRPr lang="en-US" sz="2400" b="1" dirty="0">
              <a:latin typeface="Calibri"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lvl="1">
              <a:lnSpc>
                <a:spcPct val="150000"/>
              </a:lnSpc>
              <a:buBlip>
                <a:blip r:embed="rId2"/>
              </a:buBlip>
            </a:pPr>
            <a:r>
              <a:rPr lang="en-US" sz="2400" dirty="0" smtClean="0">
                <a:latin typeface="Calibri" pitchFamily="34" charset="0"/>
              </a:rPr>
              <a:t>Kick-net </a:t>
            </a:r>
          </a:p>
          <a:p>
            <a:pPr lvl="1">
              <a:lnSpc>
                <a:spcPct val="150000"/>
              </a:lnSpc>
              <a:buBlip>
                <a:blip r:embed="rId2"/>
              </a:buBlip>
            </a:pPr>
            <a:r>
              <a:rPr lang="en-US" sz="2400" dirty="0" smtClean="0">
                <a:latin typeface="Calibri" pitchFamily="34" charset="0"/>
              </a:rPr>
              <a:t>Sorting tray </a:t>
            </a:r>
          </a:p>
          <a:p>
            <a:pPr lvl="1">
              <a:lnSpc>
                <a:spcPct val="150000"/>
              </a:lnSpc>
              <a:buBlip>
                <a:blip r:embed="rId2"/>
              </a:buBlip>
            </a:pPr>
            <a:r>
              <a:rPr lang="en-US" sz="2400" dirty="0" smtClean="0">
                <a:latin typeface="Calibri" pitchFamily="34" charset="0"/>
              </a:rPr>
              <a:t>Sieve </a:t>
            </a:r>
          </a:p>
          <a:p>
            <a:pPr lvl="1">
              <a:lnSpc>
                <a:spcPct val="150000"/>
              </a:lnSpc>
              <a:buBlip>
                <a:blip r:embed="rId2"/>
              </a:buBlip>
            </a:pPr>
            <a:r>
              <a:rPr lang="en-US" sz="2400" dirty="0" smtClean="0">
                <a:latin typeface="Calibri" pitchFamily="34" charset="0"/>
              </a:rPr>
              <a:t>Forceps </a:t>
            </a:r>
          </a:p>
          <a:p>
            <a:pPr lvl="1">
              <a:lnSpc>
                <a:spcPct val="150000"/>
              </a:lnSpc>
              <a:buBlip>
                <a:blip r:embed="rId2"/>
              </a:buBlip>
            </a:pPr>
            <a:r>
              <a:rPr lang="en-US" sz="2400" dirty="0" smtClean="0">
                <a:latin typeface="Calibri" pitchFamily="34" charset="0"/>
              </a:rPr>
              <a:t>Vials </a:t>
            </a:r>
          </a:p>
          <a:p>
            <a:pPr lvl="1">
              <a:lnSpc>
                <a:spcPct val="150000"/>
              </a:lnSpc>
              <a:buBlip>
                <a:blip r:embed="rId2"/>
              </a:buBlip>
            </a:pPr>
            <a:r>
              <a:rPr lang="en-US" sz="2400" dirty="0" smtClean="0">
                <a:latin typeface="Calibri" pitchFamily="34" charset="0"/>
              </a:rPr>
              <a:t>Petri dish </a:t>
            </a:r>
          </a:p>
          <a:p>
            <a:pPr lvl="1">
              <a:lnSpc>
                <a:spcPct val="150000"/>
              </a:lnSpc>
              <a:buBlip>
                <a:blip r:embed="rId2"/>
              </a:buBlip>
            </a:pPr>
            <a:r>
              <a:rPr lang="en-US" sz="2400" dirty="0" smtClean="0">
                <a:latin typeface="Calibri" pitchFamily="34" charset="0"/>
              </a:rPr>
              <a:t>Microscope </a:t>
            </a:r>
          </a:p>
          <a:p>
            <a:pPr lvl="1">
              <a:lnSpc>
                <a:spcPct val="150000"/>
              </a:lnSpc>
              <a:buNone/>
            </a:pPr>
            <a:endParaRPr lang="en-US" sz="2400" dirty="0" smtClean="0">
              <a:latin typeface="Calibri" pitchFamily="34" charset="0"/>
            </a:endParaRPr>
          </a:p>
          <a:p>
            <a:pPr lvl="1">
              <a:lnSpc>
                <a:spcPct val="150000"/>
              </a:lnSpc>
              <a:buBlip>
                <a:blip r:embed="rId2"/>
              </a:buBlip>
            </a:pPr>
            <a:endParaRPr lang="en-US" sz="2400" dirty="0" smtClean="0">
              <a:latin typeface="Calibri" pitchFamily="34" charset="0"/>
            </a:endParaRPr>
          </a:p>
          <a:p>
            <a:pPr>
              <a:lnSpc>
                <a:spcPct val="150000"/>
              </a:lnSpc>
              <a:buBlip>
                <a:blip r:embed="rId2"/>
              </a:buBlip>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94E4122A-6F37-467F-813A-AFB09573A53A}" type="datetime1">
              <a:rPr lang="en-US" smtClean="0"/>
              <a:pPr/>
              <a:t>3/23/2020</a:t>
            </a:fld>
            <a:endParaRPr lang="am-E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Equipments for Zooplankton and Phytoplankton </a:t>
            </a:r>
            <a:endParaRPr lang="en-US" sz="2400" b="1" dirty="0">
              <a:latin typeface="Calibri" pitchFamily="34" charset="0"/>
            </a:endParaRPr>
          </a:p>
        </p:txBody>
      </p:sp>
      <p:sp>
        <p:nvSpPr>
          <p:cNvPr id="3" name="Content Placeholder 2"/>
          <p:cNvSpPr>
            <a:spLocks noGrp="1"/>
          </p:cNvSpPr>
          <p:nvPr>
            <p:ph idx="1"/>
          </p:nvPr>
        </p:nvSpPr>
        <p:spPr>
          <a:xfrm>
            <a:off x="457200" y="838200"/>
            <a:ext cx="8229600" cy="5562600"/>
          </a:xfrm>
        </p:spPr>
        <p:txBody>
          <a:bodyPr>
            <a:normAutofit fontScale="92500" lnSpcReduction="20000"/>
          </a:bodyPr>
          <a:lstStyle/>
          <a:p>
            <a:pPr>
              <a:lnSpc>
                <a:spcPct val="150000"/>
              </a:lnSpc>
              <a:buBlip>
                <a:blip r:embed="rId2"/>
              </a:buBlip>
            </a:pPr>
            <a:r>
              <a:rPr lang="en-US" sz="2400" dirty="0" smtClean="0">
                <a:latin typeface="Calibri" pitchFamily="34" charset="0"/>
              </a:rPr>
              <a:t>Zooplankton net </a:t>
            </a:r>
          </a:p>
          <a:p>
            <a:pPr>
              <a:lnSpc>
                <a:spcPct val="150000"/>
              </a:lnSpc>
              <a:buBlip>
                <a:blip r:embed="rId2"/>
              </a:buBlip>
            </a:pPr>
            <a:r>
              <a:rPr lang="en-US" sz="2400" dirty="0" smtClean="0">
                <a:latin typeface="Calibri" pitchFamily="34" charset="0"/>
              </a:rPr>
              <a:t>Plastic bottle</a:t>
            </a:r>
          </a:p>
          <a:p>
            <a:pPr>
              <a:lnSpc>
                <a:spcPct val="150000"/>
              </a:lnSpc>
              <a:buBlip>
                <a:blip r:embed="rId2"/>
              </a:buBlip>
            </a:pPr>
            <a:r>
              <a:rPr lang="en-US" sz="2400" dirty="0" smtClean="0">
                <a:latin typeface="Calibri" pitchFamily="34" charset="0"/>
              </a:rPr>
              <a:t>Volumetric flask</a:t>
            </a:r>
          </a:p>
          <a:p>
            <a:pPr>
              <a:lnSpc>
                <a:spcPct val="150000"/>
              </a:lnSpc>
              <a:buBlip>
                <a:blip r:embed="rId2"/>
              </a:buBlip>
            </a:pPr>
            <a:r>
              <a:rPr lang="en-US" sz="2400" dirty="0" smtClean="0">
                <a:latin typeface="Calibri" pitchFamily="34" charset="0"/>
              </a:rPr>
              <a:t>Measuring cylinder </a:t>
            </a:r>
          </a:p>
          <a:p>
            <a:pPr>
              <a:lnSpc>
                <a:spcPct val="150000"/>
              </a:lnSpc>
              <a:buBlip>
                <a:blip r:embed="rId2"/>
              </a:buBlip>
            </a:pPr>
            <a:r>
              <a:rPr lang="en-US" sz="2400" dirty="0" smtClean="0">
                <a:latin typeface="Calibri" pitchFamily="34" charset="0"/>
              </a:rPr>
              <a:t>Sedimentation tube </a:t>
            </a:r>
          </a:p>
          <a:p>
            <a:pPr>
              <a:lnSpc>
                <a:spcPct val="150000"/>
              </a:lnSpc>
              <a:buBlip>
                <a:blip r:embed="rId2"/>
              </a:buBlip>
            </a:pPr>
            <a:r>
              <a:rPr lang="en-US" sz="2400" dirty="0" smtClean="0">
                <a:latin typeface="Calibri" pitchFamily="34" charset="0"/>
              </a:rPr>
              <a:t>Glass cover </a:t>
            </a:r>
          </a:p>
          <a:p>
            <a:pPr>
              <a:lnSpc>
                <a:spcPct val="150000"/>
              </a:lnSpc>
              <a:buBlip>
                <a:blip r:embed="rId2"/>
              </a:buBlip>
            </a:pPr>
            <a:r>
              <a:rPr lang="en-US" sz="2400" dirty="0" smtClean="0">
                <a:latin typeface="Calibri" pitchFamily="34" charset="0"/>
              </a:rPr>
              <a:t>Slides </a:t>
            </a:r>
          </a:p>
          <a:p>
            <a:pPr>
              <a:lnSpc>
                <a:spcPct val="150000"/>
              </a:lnSpc>
              <a:buBlip>
                <a:blip r:embed="rId2"/>
              </a:buBlip>
            </a:pPr>
            <a:r>
              <a:rPr lang="en-US" sz="2400" dirty="0" smtClean="0">
                <a:latin typeface="Calibri" pitchFamily="34" charset="0"/>
              </a:rPr>
              <a:t>Pipet </a:t>
            </a:r>
          </a:p>
          <a:p>
            <a:pPr>
              <a:lnSpc>
                <a:spcPct val="150000"/>
              </a:lnSpc>
              <a:buBlip>
                <a:blip r:embed="rId2"/>
              </a:buBlip>
            </a:pPr>
            <a:r>
              <a:rPr lang="en-US" sz="2400" dirty="0" smtClean="0">
                <a:latin typeface="Calibri" pitchFamily="34" charset="0"/>
              </a:rPr>
              <a:t>Brown bottle </a:t>
            </a:r>
          </a:p>
          <a:p>
            <a:pPr>
              <a:lnSpc>
                <a:spcPct val="150000"/>
              </a:lnSpc>
              <a:buBlip>
                <a:blip r:embed="rId2"/>
              </a:buBlip>
            </a:pPr>
            <a:r>
              <a:rPr lang="en-US" sz="2400" dirty="0" smtClean="0">
                <a:latin typeface="Calibri" pitchFamily="34" charset="0"/>
              </a:rPr>
              <a:t>Bucket </a:t>
            </a:r>
          </a:p>
          <a:p>
            <a:pPr>
              <a:lnSpc>
                <a:spcPct val="150000"/>
              </a:lnSpc>
              <a:buBlip>
                <a:blip r:embed="rId2"/>
              </a:buBlip>
            </a:pPr>
            <a:r>
              <a:rPr lang="en-US" sz="2400" dirty="0" smtClean="0">
                <a:latin typeface="Calibri" pitchFamily="34" charset="0"/>
              </a:rPr>
              <a:t>Microscope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ED0FF45B-88E2-4F59-961A-C0B13B7B3B9A}" type="datetime1">
              <a:rPr lang="en-US" smtClean="0"/>
              <a:pPr/>
              <a:t>3/23/2020</a:t>
            </a:fld>
            <a:endParaRPr lang="am-E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lvl="0"/>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Operation of Equipments</a:t>
            </a:r>
            <a:br>
              <a:rPr lang="en-US" sz="2400" b="1" dirty="0" smtClean="0">
                <a:latin typeface="Calibri" pitchFamily="34" charset="0"/>
              </a:rPr>
            </a:br>
            <a:endParaRPr lang="en-US" sz="2400" b="1" dirty="0">
              <a:latin typeface="Calibri" pitchFamily="34" charset="0"/>
            </a:endParaRPr>
          </a:p>
        </p:txBody>
      </p:sp>
      <p:sp>
        <p:nvSpPr>
          <p:cNvPr id="3" name="Content Placeholder 2"/>
          <p:cNvSpPr>
            <a:spLocks noGrp="1"/>
          </p:cNvSpPr>
          <p:nvPr>
            <p:ph idx="1"/>
          </p:nvPr>
        </p:nvSpPr>
        <p:spPr>
          <a:xfrm>
            <a:off x="457200" y="990600"/>
            <a:ext cx="8229600" cy="5135563"/>
          </a:xfrm>
        </p:spPr>
        <p:txBody>
          <a:bodyPr>
            <a:normAutofit fontScale="92500"/>
          </a:bodyPr>
          <a:lstStyle/>
          <a:p>
            <a:pPr>
              <a:lnSpc>
                <a:spcPct val="150000"/>
              </a:lnSpc>
              <a:buNone/>
            </a:pPr>
            <a:r>
              <a:rPr lang="en-US" sz="2400" b="1" dirty="0" smtClean="0">
                <a:latin typeface="Calibri" pitchFamily="34" charset="0"/>
              </a:rPr>
              <a:t>Incubators</a:t>
            </a:r>
            <a:endParaRPr lang="en-US" sz="2400" dirty="0" smtClean="0">
              <a:latin typeface="Calibri" pitchFamily="34" charset="0"/>
            </a:endParaRPr>
          </a:p>
          <a:p>
            <a:pPr>
              <a:lnSpc>
                <a:spcPct val="150000"/>
              </a:lnSpc>
              <a:buBlip>
                <a:blip r:embed="rId2"/>
              </a:buBlip>
            </a:pPr>
            <a:r>
              <a:rPr lang="en-US" sz="2400" dirty="0" smtClean="0">
                <a:latin typeface="Calibri" pitchFamily="34" charset="0"/>
              </a:rPr>
              <a:t>Incubators maintain a uniform and constant temperature in all areas</a:t>
            </a:r>
          </a:p>
          <a:p>
            <a:pPr>
              <a:lnSpc>
                <a:spcPct val="150000"/>
              </a:lnSpc>
              <a:buBlip>
                <a:blip r:embed="rId2"/>
              </a:buBlip>
            </a:pPr>
            <a:r>
              <a:rPr lang="en-US" sz="2400" dirty="0" smtClean="0">
                <a:latin typeface="Calibri" pitchFamily="34" charset="0"/>
              </a:rPr>
              <a:t>The incubator must provide sufficient space for the daily work load</a:t>
            </a:r>
          </a:p>
          <a:p>
            <a:pPr>
              <a:lnSpc>
                <a:spcPct val="150000"/>
              </a:lnSpc>
              <a:buBlip>
                <a:blip r:embed="rId2"/>
              </a:buBlip>
            </a:pPr>
            <a:r>
              <a:rPr lang="en-US" sz="2400" dirty="0" smtClean="0">
                <a:latin typeface="Calibri" pitchFamily="34" charset="0"/>
              </a:rPr>
              <a:t>Incubators equipped with high-temperature heating units are unsatisfactory, because such sources of heat, when improperly placed, frequently cause localized overheating and excessive </a:t>
            </a:r>
            <a:r>
              <a:rPr lang="en-US" sz="2400" dirty="0" smtClean="0">
                <a:solidFill>
                  <a:srgbClr val="FF0000"/>
                </a:solidFill>
                <a:latin typeface="Calibri" pitchFamily="34" charset="0"/>
              </a:rPr>
              <a:t>drying of media</a:t>
            </a:r>
            <a:r>
              <a:rPr lang="en-US" sz="2400" dirty="0" smtClean="0">
                <a:latin typeface="Calibri" pitchFamily="34" charset="0"/>
              </a:rPr>
              <a:t>, with consequent </a:t>
            </a:r>
            <a:r>
              <a:rPr lang="en-US" sz="2400" dirty="0" smtClean="0">
                <a:solidFill>
                  <a:srgbClr val="FF0000"/>
                </a:solidFill>
                <a:latin typeface="Calibri" pitchFamily="34" charset="0"/>
              </a:rPr>
              <a:t>inhibition of bacterial growth</a:t>
            </a:r>
            <a:endParaRPr lang="en-US" sz="2400" dirty="0" smtClean="0">
              <a:latin typeface="Calibri" pitchFamily="34" charset="0"/>
            </a:endParaRPr>
          </a:p>
          <a:p>
            <a:pPr>
              <a:lnSpc>
                <a:spcPct val="15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E1459BAC-8128-4426-9705-5C3A621C4F0E}" type="datetime1">
              <a:rPr lang="en-US" smtClean="0"/>
              <a:pPr/>
              <a:t>3/23/2020</a:t>
            </a:fld>
            <a:endParaRPr lang="am-E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Autoclaves</a:t>
            </a:r>
            <a:endParaRPr lang="en-US" sz="2400" b="1" dirty="0">
              <a:latin typeface="Calibri" pitchFamily="34" charset="0"/>
            </a:endParaRPr>
          </a:p>
        </p:txBody>
      </p:sp>
      <p:sp>
        <p:nvSpPr>
          <p:cNvPr id="3" name="Content Placeholder 2"/>
          <p:cNvSpPr>
            <a:spLocks noGrp="1"/>
          </p:cNvSpPr>
          <p:nvPr>
            <p:ph idx="1"/>
          </p:nvPr>
        </p:nvSpPr>
        <p:spPr>
          <a:xfrm>
            <a:off x="457200" y="990600"/>
            <a:ext cx="8229600" cy="5135563"/>
          </a:xfrm>
        </p:spPr>
        <p:txBody>
          <a:bodyPr>
            <a:normAutofit fontScale="92500"/>
          </a:bodyPr>
          <a:lstStyle/>
          <a:p>
            <a:pPr>
              <a:lnSpc>
                <a:spcPct val="150000"/>
              </a:lnSpc>
              <a:buBlip>
                <a:blip r:embed="rId2"/>
              </a:buBlip>
            </a:pPr>
            <a:r>
              <a:rPr lang="en-US" sz="2400" dirty="0" smtClean="0">
                <a:latin typeface="Calibri" pitchFamily="34" charset="0"/>
              </a:rPr>
              <a:t>Used for </a:t>
            </a:r>
            <a:r>
              <a:rPr lang="en-US" sz="2400" dirty="0" smtClean="0">
                <a:solidFill>
                  <a:srgbClr val="0070C0"/>
                </a:solidFill>
                <a:latin typeface="Calibri" pitchFamily="34" charset="0"/>
              </a:rPr>
              <a:t>sterilization</a:t>
            </a:r>
            <a:r>
              <a:rPr lang="en-US" sz="2400" dirty="0" smtClean="0">
                <a:latin typeface="Calibri" pitchFamily="34" charset="0"/>
              </a:rPr>
              <a:t> of media and glassware </a:t>
            </a:r>
          </a:p>
          <a:p>
            <a:pPr>
              <a:lnSpc>
                <a:spcPct val="150000"/>
              </a:lnSpc>
              <a:buBlip>
                <a:blip r:embed="rId2"/>
              </a:buBlip>
            </a:pPr>
            <a:r>
              <a:rPr lang="en-US" sz="2400" dirty="0" smtClean="0">
                <a:latin typeface="Calibri" pitchFamily="34" charset="0"/>
              </a:rPr>
              <a:t>Use autoclaves of sufficient size to prevent internal crowding;</a:t>
            </a:r>
          </a:p>
          <a:p>
            <a:pPr>
              <a:lnSpc>
                <a:spcPct val="150000"/>
              </a:lnSpc>
              <a:buBlip>
                <a:blip r:embed="rId2"/>
              </a:buBlip>
            </a:pPr>
            <a:r>
              <a:rPr lang="en-US" sz="2400" dirty="0" smtClean="0">
                <a:latin typeface="Calibri" pitchFamily="34" charset="0"/>
              </a:rPr>
              <a:t>It should constructed to provide uniform temperatures within the chambers (sterilizing temperature of</a:t>
            </a:r>
            <a:r>
              <a:rPr lang="en-US" sz="2400" dirty="0" smtClean="0"/>
              <a:t> 121°C</a:t>
            </a:r>
            <a:r>
              <a:rPr lang="en-US" sz="2400" dirty="0" smtClean="0">
                <a:latin typeface="Calibri" pitchFamily="34" charset="0"/>
              </a:rPr>
              <a:t>); </a:t>
            </a:r>
          </a:p>
          <a:p>
            <a:pPr>
              <a:lnSpc>
                <a:spcPct val="150000"/>
              </a:lnSpc>
              <a:buBlip>
                <a:blip r:embed="rId2"/>
              </a:buBlip>
            </a:pPr>
            <a:r>
              <a:rPr lang="en-US" sz="2400" dirty="0" smtClean="0">
                <a:latin typeface="Calibri" pitchFamily="34" charset="0"/>
              </a:rPr>
              <a:t>Equipped with an accurate thermometer</a:t>
            </a:r>
          </a:p>
          <a:p>
            <a:pPr>
              <a:lnSpc>
                <a:spcPct val="150000"/>
              </a:lnSpc>
              <a:buBlip>
                <a:blip r:embed="rId2"/>
              </a:buBlip>
            </a:pPr>
            <a:r>
              <a:rPr lang="en-US" sz="2400" dirty="0" smtClean="0">
                <a:latin typeface="Calibri" pitchFamily="34" charset="0"/>
              </a:rPr>
              <a:t>The autoclave must be free of steam leaks</a:t>
            </a:r>
          </a:p>
          <a:p>
            <a:pPr>
              <a:lnSpc>
                <a:spcPct val="150000"/>
              </a:lnSpc>
              <a:buBlip>
                <a:blip r:embed="rId2"/>
              </a:buBlip>
            </a:pPr>
            <a:r>
              <a:rPr lang="en-US" sz="2400" dirty="0" smtClean="0">
                <a:latin typeface="Calibri" pitchFamily="34" charset="0"/>
              </a:rPr>
              <a:t>Equipped with pressure gauge</a:t>
            </a:r>
          </a:p>
          <a:p>
            <a:pPr>
              <a:lnSpc>
                <a:spcPct val="150000"/>
              </a:lnSpc>
              <a:buBlip>
                <a:blip r:embed="rId2"/>
              </a:buBlip>
            </a:pPr>
            <a:r>
              <a:rPr lang="en-US" sz="2400" dirty="0" smtClean="0">
                <a:latin typeface="Calibri" pitchFamily="34" charset="0"/>
              </a:rPr>
              <a:t>Should capable of reaching the desired temperature within 30 min.</a:t>
            </a:r>
          </a:p>
          <a:p>
            <a:pPr>
              <a:lnSpc>
                <a:spcPct val="150000"/>
              </a:lnSpc>
              <a:buBlip>
                <a:blip r:embed="rId2"/>
              </a:buBlip>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7FCE33FB-1087-472D-ADB5-758549A2079D}" type="datetime1">
              <a:rPr lang="en-US" smtClean="0"/>
              <a:pPr/>
              <a:t>3/23/2020</a:t>
            </a:fld>
            <a:endParaRPr lang="am-E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457200" indent="-457200">
              <a:lnSpc>
                <a:spcPct val="150000"/>
              </a:lnSpc>
              <a:buFont typeface="Wingdings" pitchFamily="2" charset="2"/>
              <a:buChar char="§"/>
            </a:pPr>
            <a:r>
              <a:rPr lang="en-US" sz="2400" dirty="0" smtClean="0">
                <a:latin typeface="Calibri" pitchFamily="34" charset="0"/>
              </a:rPr>
              <a:t>When sterilizing broths, the complete sterilization cycle from the time the door is sealed to the time it is opened must not be greater than 45 minutes.</a:t>
            </a:r>
          </a:p>
          <a:p>
            <a:pPr marL="457200" indent="-457200">
              <a:lnSpc>
                <a:spcPct val="150000"/>
              </a:lnSpc>
              <a:buFont typeface="Wingdings" pitchFamily="2" charset="2"/>
              <a:buChar char="§"/>
            </a:pPr>
            <a:r>
              <a:rPr lang="en-US" sz="2400" dirty="0" smtClean="0">
                <a:latin typeface="Calibri" pitchFamily="34" charset="0"/>
              </a:rPr>
              <a:t>Set the timer for 45 minutes and use an accurate watch or stopwatch to time it at appropriate sterilization intervals used within your lab.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F0D570FC-7CBD-4F05-A7B2-FBC971DDBF05}" type="datetime1">
              <a:rPr lang="en-US" smtClean="0"/>
              <a:pPr/>
              <a:t>3/23/2020</a:t>
            </a:fld>
            <a:endParaRPr lang="am-E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Culture Tubes</a:t>
            </a:r>
            <a:endParaRPr lang="en-US" sz="2400" b="1" dirty="0">
              <a:latin typeface="Calibri" pitchFamily="34" charset="0"/>
            </a:endParaRPr>
          </a:p>
        </p:txBody>
      </p:sp>
      <p:sp>
        <p:nvSpPr>
          <p:cNvPr id="3" name="Content Placeholder 2"/>
          <p:cNvSpPr>
            <a:spLocks noGrp="1"/>
          </p:cNvSpPr>
          <p:nvPr>
            <p:ph idx="1"/>
          </p:nvPr>
        </p:nvSpPr>
        <p:spPr>
          <a:xfrm>
            <a:off x="457200" y="914400"/>
            <a:ext cx="8229600" cy="5410200"/>
          </a:xfrm>
        </p:spPr>
        <p:txBody>
          <a:bodyPr>
            <a:normAutofit fontScale="92500" lnSpcReduction="10000"/>
          </a:bodyPr>
          <a:lstStyle/>
          <a:p>
            <a:pPr>
              <a:lnSpc>
                <a:spcPct val="160000"/>
              </a:lnSpc>
              <a:buFont typeface="Wingdings" pitchFamily="2" charset="2"/>
              <a:buChar char="§"/>
            </a:pPr>
            <a:r>
              <a:rPr lang="en-US" sz="2400" dirty="0" smtClean="0">
                <a:latin typeface="Calibri" pitchFamily="34" charset="0"/>
              </a:rPr>
              <a:t>Culture tubes must be of sufficient size so that the total volume of medium and inoculums does not fill the tube more than 2/3. </a:t>
            </a:r>
          </a:p>
          <a:p>
            <a:pPr>
              <a:lnSpc>
                <a:spcPct val="160000"/>
              </a:lnSpc>
              <a:buFont typeface="Wingdings" pitchFamily="2" charset="2"/>
              <a:buChar char="§"/>
            </a:pPr>
            <a:r>
              <a:rPr lang="en-US" sz="2400" dirty="0" smtClean="0">
                <a:latin typeface="Calibri" pitchFamily="34" charset="0"/>
              </a:rPr>
              <a:t>Tubes more than 2/3 full are subject to contamination and are potentially more hazardous to work with</a:t>
            </a:r>
          </a:p>
          <a:p>
            <a:pPr>
              <a:lnSpc>
                <a:spcPct val="160000"/>
              </a:lnSpc>
              <a:buFont typeface="Wingdings" pitchFamily="2" charset="2"/>
              <a:buChar char="§"/>
            </a:pPr>
            <a:r>
              <a:rPr lang="en-US" sz="2400" dirty="0" smtClean="0">
                <a:latin typeface="Calibri" pitchFamily="34" charset="0"/>
              </a:rPr>
              <a:t>The diameter of Durham tubes (small inverted tubes used for trapping gas) must not be less than 40% of the culture tube</a:t>
            </a:r>
          </a:p>
          <a:p>
            <a:pPr>
              <a:lnSpc>
                <a:spcPct val="160000"/>
              </a:lnSpc>
              <a:buFont typeface="Wingdings" pitchFamily="2" charset="2"/>
              <a:buChar char="§"/>
            </a:pPr>
            <a:r>
              <a:rPr lang="en-US" sz="2400" b="1" dirty="0" smtClean="0">
                <a:solidFill>
                  <a:srgbClr val="0070C0"/>
                </a:solidFill>
                <a:latin typeface="Calibri" pitchFamily="34" charset="0"/>
              </a:rPr>
              <a:t>Aluminum, plastic, or stainless steel </a:t>
            </a:r>
            <a:r>
              <a:rPr lang="en-US" sz="2400" dirty="0" smtClean="0">
                <a:latin typeface="Calibri" pitchFamily="34" charset="0"/>
              </a:rPr>
              <a:t>caps must be used to cover the test tubes.</a:t>
            </a:r>
          </a:p>
          <a:p>
            <a:pPr>
              <a:lnSpc>
                <a:spcPct val="160000"/>
              </a:lnSpc>
              <a:buFont typeface="Wingdings" pitchFamily="2" charset="2"/>
              <a:buChar char="§"/>
            </a:pPr>
            <a:r>
              <a:rPr lang="en-US" sz="2400" b="1" dirty="0" smtClean="0">
                <a:solidFill>
                  <a:srgbClr val="0070C0"/>
                </a:solidFill>
                <a:latin typeface="Calibri" pitchFamily="34" charset="0"/>
              </a:rPr>
              <a:t>Cotton plugs are not acceptable </a:t>
            </a:r>
            <a:r>
              <a:rPr lang="en-US" sz="2400" dirty="0" smtClean="0">
                <a:latin typeface="Calibri" pitchFamily="34" charset="0"/>
              </a:rPr>
              <a:t>because they do not prevent contamination as well as caps, and are inconvenient to use</a:t>
            </a: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649352E9-6CF0-4247-8287-24FCCCBBAFD6}" type="datetime1">
              <a:rPr lang="en-US" smtClean="0"/>
              <a:pPr/>
              <a:t>3/23/2020</a:t>
            </a:fld>
            <a:endParaRPr lang="am-E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Hot air sterilizing oven</a:t>
            </a:r>
            <a:endParaRPr lang="en-US" sz="2400" b="1" dirty="0">
              <a:latin typeface="Calibri" pitchFamily="34" charset="0"/>
            </a:endParaRPr>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Font typeface="Wingdings" pitchFamily="2" charset="2"/>
              <a:buChar char="§"/>
            </a:pPr>
            <a:r>
              <a:rPr lang="en-US" sz="2400" dirty="0" smtClean="0">
                <a:latin typeface="Calibri" pitchFamily="34" charset="0"/>
              </a:rPr>
              <a:t>The oven must be of sufficient size to prevent internal crowding </a:t>
            </a:r>
          </a:p>
          <a:p>
            <a:pPr>
              <a:lnSpc>
                <a:spcPct val="150000"/>
              </a:lnSpc>
              <a:buFont typeface="Wingdings" pitchFamily="2" charset="2"/>
              <a:buChar char="§"/>
            </a:pPr>
            <a:r>
              <a:rPr lang="en-US" sz="2400" dirty="0" smtClean="0">
                <a:latin typeface="Calibri" pitchFamily="34" charset="0"/>
              </a:rPr>
              <a:t>The oven must be constructed to give a uniform sterilization temperature of 170°C or greater. </a:t>
            </a:r>
          </a:p>
          <a:p>
            <a:pPr>
              <a:lnSpc>
                <a:spcPct val="150000"/>
              </a:lnSpc>
              <a:buFont typeface="Wingdings" pitchFamily="2" charset="2"/>
              <a:buChar char="§"/>
            </a:pPr>
            <a:r>
              <a:rPr lang="en-US" sz="2400" dirty="0" smtClean="0">
                <a:latin typeface="Calibri" pitchFamily="34" charset="0"/>
              </a:rPr>
              <a:t>Equip oven with an accurate thermometer that can be read while the oven is in operation, that includes the range of </a:t>
            </a:r>
            <a:r>
              <a:rPr lang="en-US" sz="2400" dirty="0" smtClean="0"/>
              <a:t>160 - 180 </a:t>
            </a:r>
            <a:r>
              <a:rPr lang="en-US" sz="2400" dirty="0" smtClean="0">
                <a:latin typeface="Calibri" pitchFamily="34" charset="0"/>
              </a:rPr>
              <a:t>°C. </a:t>
            </a:r>
          </a:p>
        </p:txBody>
      </p:sp>
      <p:sp>
        <p:nvSpPr>
          <p:cNvPr id="4" name="Slide Number Placeholder 3"/>
          <p:cNvSpPr>
            <a:spLocks noGrp="1"/>
          </p:cNvSpPr>
          <p:nvPr>
            <p:ph type="sldNum" sz="quarter" idx="12"/>
          </p:nvPr>
        </p:nvSpPr>
        <p:spPr/>
        <p:txBody>
          <a:bodyPr/>
          <a:lstStyle/>
          <a:p>
            <a:fld id="{51E9C574-EA9E-436D-918F-243206BA6862}"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B6F33BFE-13EF-4A8B-A4F3-A7C39C3AFD06}" type="datetime1">
              <a:rPr lang="en-US" smtClean="0"/>
              <a:pPr/>
              <a:t>3/23/2020</a:t>
            </a:fld>
            <a:endParaRPr lang="am-E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400" b="1" dirty="0" smtClean="0">
                <a:latin typeface="Calibri" pitchFamily="34" charset="0"/>
              </a:rPr>
              <a:t>Optical Counting Equipment</a:t>
            </a:r>
            <a:endParaRPr lang="en-US" sz="2400" b="1" dirty="0">
              <a:latin typeface="Calibri" pitchFamily="34" charset="0"/>
            </a:endParaRPr>
          </a:p>
        </p:txBody>
      </p:sp>
      <p:sp>
        <p:nvSpPr>
          <p:cNvPr id="3" name="Content Placeholder 2"/>
          <p:cNvSpPr>
            <a:spLocks noGrp="1"/>
          </p:cNvSpPr>
          <p:nvPr>
            <p:ph idx="1"/>
          </p:nvPr>
        </p:nvSpPr>
        <p:spPr>
          <a:xfrm>
            <a:off x="457200" y="685800"/>
            <a:ext cx="8229600" cy="5638800"/>
          </a:xfrm>
        </p:spPr>
        <p:txBody>
          <a:bodyPr>
            <a:normAutofit fontScale="92500" lnSpcReduction="20000"/>
          </a:bodyPr>
          <a:lstStyle/>
          <a:p>
            <a:pPr>
              <a:lnSpc>
                <a:spcPct val="150000"/>
              </a:lnSpc>
              <a:buBlip>
                <a:blip r:embed="rId2"/>
              </a:buBlip>
            </a:pPr>
            <a:r>
              <a:rPr lang="en-US" sz="2400" dirty="0" smtClean="0">
                <a:solidFill>
                  <a:srgbClr val="0D11B3"/>
                </a:solidFill>
                <a:latin typeface="Calibri" pitchFamily="34" charset="0"/>
              </a:rPr>
              <a:t>Pour and spread plates</a:t>
            </a:r>
            <a:r>
              <a:rPr lang="en-US" sz="2400" dirty="0" smtClean="0">
                <a:solidFill>
                  <a:srgbClr val="FF0000"/>
                </a:solidFill>
                <a:latin typeface="Calibri" pitchFamily="34" charset="0"/>
              </a:rPr>
              <a:t>: </a:t>
            </a:r>
            <a:r>
              <a:rPr lang="en-US" sz="2400" dirty="0" smtClean="0">
                <a:latin typeface="Calibri" pitchFamily="34" charset="0"/>
              </a:rPr>
              <a:t>Use Quebec-type colony counter which gives satisfactory visibility.</a:t>
            </a:r>
          </a:p>
          <a:p>
            <a:pPr>
              <a:lnSpc>
                <a:spcPct val="150000"/>
              </a:lnSpc>
              <a:buBlip>
                <a:blip r:embed="rId2"/>
              </a:buBlip>
            </a:pPr>
            <a:r>
              <a:rPr lang="en-US" sz="2400" dirty="0" smtClean="0">
                <a:solidFill>
                  <a:srgbClr val="0D11B3"/>
                </a:solidFill>
                <a:latin typeface="Calibri" pitchFamily="34" charset="0"/>
              </a:rPr>
              <a:t>Membrane filters</a:t>
            </a:r>
            <a:r>
              <a:rPr lang="en-US" sz="2400" dirty="0" smtClean="0">
                <a:solidFill>
                  <a:srgbClr val="FF0000"/>
                </a:solidFill>
                <a:latin typeface="Calibri" pitchFamily="34" charset="0"/>
              </a:rPr>
              <a:t>: </a:t>
            </a:r>
            <a:r>
              <a:rPr lang="en-US" sz="2400" dirty="0" smtClean="0">
                <a:latin typeface="Calibri" pitchFamily="34" charset="0"/>
              </a:rPr>
              <a:t>Use a binocular microscope</a:t>
            </a:r>
            <a:endParaRPr lang="en-US" sz="2400" dirty="0" smtClean="0"/>
          </a:p>
          <a:p>
            <a:pPr>
              <a:lnSpc>
                <a:spcPct val="150000"/>
              </a:lnSpc>
              <a:buNone/>
            </a:pPr>
            <a:r>
              <a:rPr lang="en-US" sz="2400" b="1" dirty="0" smtClean="0">
                <a:latin typeface="Calibri" pitchFamily="34" charset="0"/>
              </a:rPr>
              <a:t>Refrigerator</a:t>
            </a:r>
          </a:p>
          <a:p>
            <a:pPr marL="457200" indent="-457200">
              <a:lnSpc>
                <a:spcPct val="160000"/>
              </a:lnSpc>
              <a:buBlip>
                <a:blip r:embed="rId2"/>
              </a:buBlip>
            </a:pPr>
            <a:r>
              <a:rPr lang="en-US" sz="2400" dirty="0" smtClean="0">
                <a:latin typeface="Calibri" pitchFamily="34" charset="0"/>
              </a:rPr>
              <a:t>Use a refrigerator maintaining a temperature of </a:t>
            </a:r>
            <a:r>
              <a:rPr lang="en-US" sz="2400" dirty="0" smtClean="0">
                <a:latin typeface="Times New Roman" pitchFamily="18" charset="0"/>
                <a:cs typeface="Times New Roman" pitchFamily="18" charset="0"/>
              </a:rPr>
              <a:t>1</a:t>
            </a:r>
            <a:r>
              <a:rPr lang="en-US" sz="2400" dirty="0" smtClean="0">
                <a:latin typeface="Calibri" pitchFamily="34" charset="0"/>
              </a:rPr>
              <a:t> to 4.4°C to store samples, media, reagents, etc</a:t>
            </a:r>
          </a:p>
          <a:p>
            <a:pPr marL="457200" indent="-457200">
              <a:lnSpc>
                <a:spcPct val="160000"/>
              </a:lnSpc>
              <a:buBlip>
                <a:blip r:embed="rId2"/>
              </a:buBlip>
            </a:pPr>
            <a:r>
              <a:rPr lang="en-US" sz="2400" dirty="0" smtClean="0">
                <a:latin typeface="Calibri" pitchFamily="34" charset="0"/>
              </a:rPr>
              <a:t>Do not store volatile solvents, food, or beverages in a refrigerator with media</a:t>
            </a:r>
          </a:p>
          <a:p>
            <a:pPr marL="457200" indent="-457200">
              <a:lnSpc>
                <a:spcPct val="160000"/>
              </a:lnSpc>
              <a:buFont typeface="Wingdings" pitchFamily="2" charset="2"/>
              <a:buChar char="§"/>
            </a:pPr>
            <a:r>
              <a:rPr lang="en-US" sz="2400" b="1" dirty="0" smtClean="0">
                <a:latin typeface="Calibri" pitchFamily="34" charset="0"/>
              </a:rPr>
              <a:t>Temperature-Monitoring Devices: </a:t>
            </a:r>
            <a:r>
              <a:rPr lang="en-US" sz="2400" dirty="0" smtClean="0">
                <a:latin typeface="Calibri" pitchFamily="34" charset="0"/>
              </a:rPr>
              <a:t>Use glass or metal thermometers graduated to 0.5°C to monitor most incubators and refrigerators</a:t>
            </a:r>
          </a:p>
        </p:txBody>
      </p:sp>
      <p:sp>
        <p:nvSpPr>
          <p:cNvPr id="4" name="Slide Number Placeholder 3"/>
          <p:cNvSpPr>
            <a:spLocks noGrp="1"/>
          </p:cNvSpPr>
          <p:nvPr>
            <p:ph type="sldNum" sz="quarter" idx="12"/>
          </p:nvPr>
        </p:nvSpPr>
        <p:spPr/>
        <p:txBody>
          <a:bodyPr/>
          <a:lstStyle/>
          <a:p>
            <a:fld id="{51E9C574-EA9E-436D-918F-243206BA6862}"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1D61669B-B3E6-4DE1-BA78-815055A8BAC0}" type="datetime1">
              <a:rPr lang="en-US" smtClean="0"/>
              <a:pPr/>
              <a:t>3/23/2020</a:t>
            </a:fld>
            <a:endParaRPr lang="am-E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2400" b="1" dirty="0" smtClean="0">
                <a:latin typeface="Calibri" pitchFamily="34" charset="0"/>
              </a:rPr>
              <a:t>Sample bottles</a:t>
            </a:r>
            <a:endParaRPr lang="en-US" sz="2400" b="1" dirty="0">
              <a:latin typeface="Calibri" pitchFamily="34" charset="0"/>
            </a:endParaRPr>
          </a:p>
        </p:txBody>
      </p:sp>
      <p:sp>
        <p:nvSpPr>
          <p:cNvPr id="3" name="Content Placeholder 2"/>
          <p:cNvSpPr>
            <a:spLocks noGrp="1"/>
          </p:cNvSpPr>
          <p:nvPr>
            <p:ph idx="1"/>
          </p:nvPr>
        </p:nvSpPr>
        <p:spPr>
          <a:xfrm>
            <a:off x="457200" y="685800"/>
            <a:ext cx="8229600" cy="5867400"/>
          </a:xfrm>
        </p:spPr>
        <p:txBody>
          <a:bodyPr>
            <a:normAutofit fontScale="92500"/>
          </a:bodyPr>
          <a:lstStyle/>
          <a:p>
            <a:pPr>
              <a:lnSpc>
                <a:spcPct val="150000"/>
              </a:lnSpc>
              <a:buBlip>
                <a:blip r:embed="rId2"/>
              </a:buBlip>
            </a:pPr>
            <a:r>
              <a:rPr lang="en-US" sz="2400" dirty="0" smtClean="0">
                <a:latin typeface="Calibri" pitchFamily="34" charset="0"/>
              </a:rPr>
              <a:t>For bacteriological samples, use </a:t>
            </a:r>
            <a:r>
              <a:rPr lang="en-US" sz="2400" b="1" dirty="0" smtClean="0">
                <a:solidFill>
                  <a:srgbClr val="0070C0"/>
                </a:solidFill>
                <a:latin typeface="Calibri" pitchFamily="34" charset="0"/>
              </a:rPr>
              <a:t>sterilizable</a:t>
            </a:r>
            <a:r>
              <a:rPr lang="en-US" sz="2400" dirty="0" smtClean="0">
                <a:latin typeface="Calibri" pitchFamily="34" charset="0"/>
              </a:rPr>
              <a:t> bottles of glass or plastic of any suitable size and shape</a:t>
            </a:r>
          </a:p>
          <a:p>
            <a:pPr>
              <a:lnSpc>
                <a:spcPct val="150000"/>
              </a:lnSpc>
              <a:buBlip>
                <a:blip r:embed="rId2"/>
              </a:buBlip>
            </a:pPr>
            <a:r>
              <a:rPr lang="en-US" sz="2400" dirty="0" smtClean="0">
                <a:latin typeface="Calibri" pitchFamily="34" charset="0"/>
              </a:rPr>
              <a:t>Use bottles capable of </a:t>
            </a:r>
            <a:r>
              <a:rPr lang="en-US" sz="2400" b="1" dirty="0" smtClean="0">
                <a:solidFill>
                  <a:srgbClr val="0070C0"/>
                </a:solidFill>
                <a:latin typeface="Calibri" pitchFamily="34" charset="0"/>
              </a:rPr>
              <a:t>holding a sufficient volume of sample for all required tests </a:t>
            </a:r>
            <a:r>
              <a:rPr lang="en-US" sz="2400" dirty="0" smtClean="0">
                <a:latin typeface="Calibri" pitchFamily="34" charset="0"/>
              </a:rPr>
              <a:t>and an adequate air space, permitting proper washing, and maintaining samples uncontaminated until examinations are completed. </a:t>
            </a:r>
          </a:p>
          <a:p>
            <a:pPr>
              <a:lnSpc>
                <a:spcPct val="150000"/>
              </a:lnSpc>
              <a:buBlip>
                <a:blip r:embed="rId2"/>
              </a:buBlip>
            </a:pPr>
            <a:r>
              <a:rPr lang="en-US" sz="2400" dirty="0" smtClean="0">
                <a:latin typeface="Calibri" pitchFamily="34" charset="0"/>
              </a:rPr>
              <a:t>Plastic bottles of suitable size, wide-mouthed, and made of nontoxic materials that can be sterilized repeatedly are satisfactory as sample containers.</a:t>
            </a:r>
          </a:p>
          <a:p>
            <a:pPr>
              <a:lnSpc>
                <a:spcPct val="150000"/>
              </a:lnSpc>
              <a:buBlip>
                <a:blip r:embed="rId2"/>
              </a:buBlip>
            </a:pPr>
            <a:r>
              <a:rPr lang="en-US" sz="2400" dirty="0" smtClean="0">
                <a:latin typeface="Calibri" pitchFamily="34" charset="0"/>
              </a:rPr>
              <a:t>Before sterilization, cover tops and necks of sample bottles having glass closures with aluminum foil</a:t>
            </a: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6113FD01-BE2F-4C7B-8B48-4535AB56933A}" type="datetime1">
              <a:rPr lang="en-US" smtClean="0"/>
              <a:pPr/>
              <a:t>3/23/2020</a:t>
            </a:fld>
            <a:endParaRPr lang="am-E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pPr>
              <a:lnSpc>
                <a:spcPct val="170000"/>
              </a:lnSpc>
              <a:buNone/>
            </a:pPr>
            <a:r>
              <a:rPr lang="en-US" sz="2400" b="1" dirty="0" smtClean="0">
                <a:solidFill>
                  <a:srgbClr val="0070C0"/>
                </a:solidFill>
                <a:latin typeface="Calibri" pitchFamily="34" charset="0"/>
              </a:rPr>
              <a:t>What are the sources of microbes  in water, soil, air or food? </a:t>
            </a:r>
          </a:p>
          <a:p>
            <a:pPr>
              <a:lnSpc>
                <a:spcPct val="170000"/>
              </a:lnSpc>
              <a:buBlip>
                <a:blip r:embed="rId2"/>
              </a:buBlip>
            </a:pPr>
            <a:r>
              <a:rPr lang="en-US" sz="2400" dirty="0" smtClean="0">
                <a:latin typeface="Calibri" pitchFamily="34" charset="0"/>
              </a:rPr>
              <a:t>Liquid waste from toilets, septic tanks effluents </a:t>
            </a:r>
          </a:p>
          <a:p>
            <a:pPr>
              <a:lnSpc>
                <a:spcPct val="170000"/>
              </a:lnSpc>
              <a:buBlip>
                <a:blip r:embed="rId2"/>
              </a:buBlip>
            </a:pPr>
            <a:r>
              <a:rPr lang="en-US" sz="2400" dirty="0" smtClean="0">
                <a:latin typeface="Calibri" pitchFamily="34" charset="0"/>
              </a:rPr>
              <a:t>Solid wastes </a:t>
            </a:r>
          </a:p>
          <a:p>
            <a:pPr>
              <a:lnSpc>
                <a:spcPct val="170000"/>
              </a:lnSpc>
              <a:buBlip>
                <a:blip r:embed="rId2"/>
              </a:buBlip>
            </a:pPr>
            <a:r>
              <a:rPr lang="en-US" sz="2400" dirty="0" smtClean="0">
                <a:latin typeface="Calibri" pitchFamily="34" charset="0"/>
              </a:rPr>
              <a:t>Food processing industries </a:t>
            </a:r>
          </a:p>
          <a:p>
            <a:pPr>
              <a:lnSpc>
                <a:spcPct val="170000"/>
              </a:lnSpc>
              <a:buBlip>
                <a:blip r:embed="rId2"/>
              </a:buBlip>
            </a:pPr>
            <a:r>
              <a:rPr lang="en-US" sz="2400" dirty="0" smtClean="0">
                <a:latin typeface="Calibri" pitchFamily="34" charset="0"/>
              </a:rPr>
              <a:t>Agricultural areas etc.</a:t>
            </a:r>
          </a:p>
          <a:p>
            <a:pPr>
              <a:lnSpc>
                <a:spcPct val="170000"/>
              </a:lnSpc>
              <a:buNone/>
            </a:pPr>
            <a:r>
              <a:rPr lang="en-US" sz="2400" b="1" dirty="0" smtClean="0">
                <a:solidFill>
                  <a:srgbClr val="0070C0"/>
                </a:solidFill>
                <a:latin typeface="Calibri" pitchFamily="34" charset="0"/>
              </a:rPr>
              <a:t>Why we need to analyze macroinvertebrates and diatoms?</a:t>
            </a:r>
          </a:p>
          <a:p>
            <a:pPr>
              <a:lnSpc>
                <a:spcPct val="170000"/>
              </a:lnSpc>
              <a:buBlip>
                <a:blip r:embed="rId2"/>
              </a:buBlip>
            </a:pPr>
            <a:r>
              <a:rPr lang="en-US" sz="2400" dirty="0" smtClean="0">
                <a:latin typeface="Calibri" pitchFamily="34" charset="0"/>
              </a:rPr>
              <a:t>To determine the quality of surface water, usually for rivers </a:t>
            </a:r>
          </a:p>
          <a:p>
            <a:pPr>
              <a:lnSpc>
                <a:spcPct val="170000"/>
              </a:lnSpc>
              <a:buBlip>
                <a:blip r:embed="rId2"/>
              </a:buBlip>
            </a:pPr>
            <a:r>
              <a:rPr lang="en-US" sz="2400" dirty="0" smtClean="0">
                <a:latin typeface="Calibri" pitchFamily="34" charset="0"/>
              </a:rPr>
              <a:t>For example if you want study the impact of </a:t>
            </a:r>
            <a:r>
              <a:rPr lang="en-US" sz="2400" dirty="0" smtClean="0">
                <a:solidFill>
                  <a:srgbClr val="0000FF"/>
                </a:solidFill>
                <a:latin typeface="Calibri" pitchFamily="34" charset="0"/>
              </a:rPr>
              <a:t>untreated industrial wastes </a:t>
            </a:r>
            <a:r>
              <a:rPr lang="en-US" sz="2400" dirty="0" smtClean="0">
                <a:latin typeface="Calibri" pitchFamily="34" charset="0"/>
              </a:rPr>
              <a:t>on </a:t>
            </a:r>
            <a:r>
              <a:rPr lang="en-US" sz="2400" dirty="0" smtClean="0">
                <a:solidFill>
                  <a:srgbClr val="0000FF"/>
                </a:solidFill>
                <a:latin typeface="Calibri" pitchFamily="34" charset="0"/>
              </a:rPr>
              <a:t>aquatic organisms, macroinvertebrates and diatoms </a:t>
            </a:r>
            <a:r>
              <a:rPr lang="en-US" sz="2400" dirty="0" smtClean="0">
                <a:latin typeface="Calibri" pitchFamily="34" charset="0"/>
              </a:rPr>
              <a:t>are best options </a:t>
            </a:r>
          </a:p>
          <a:p>
            <a:pPr>
              <a:lnSpc>
                <a:spcPct val="170000"/>
              </a:lnSpc>
              <a:buNone/>
            </a:pPr>
            <a:endParaRPr lang="en-US" sz="2400" dirty="0" smtClean="0">
              <a:latin typeface="Calibri" pitchFamily="34" charset="0"/>
            </a:endParaRPr>
          </a:p>
          <a:p>
            <a:pPr>
              <a:lnSpc>
                <a:spcPct val="170000"/>
              </a:lnSpc>
              <a:buNone/>
            </a:pPr>
            <a:endParaRPr lang="en-US" sz="2400" dirty="0" smtClean="0">
              <a:latin typeface="Calibri" pitchFamily="34" charset="0"/>
            </a:endParaRPr>
          </a:p>
          <a:p>
            <a:pPr>
              <a:lnSpc>
                <a:spcPct val="170000"/>
              </a:lnSpc>
              <a:buNone/>
            </a:pPr>
            <a:endParaRPr lang="en-US" sz="2400" dirty="0" smtClean="0">
              <a:latin typeface="Calibri" pitchFamily="34" charset="0"/>
            </a:endParaRPr>
          </a:p>
          <a:p>
            <a:pPr>
              <a:lnSpc>
                <a:spcPct val="17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970C34BA-37C9-426F-BE28-1F6BDC242BF3}"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400" b="1" dirty="0" smtClean="0">
                <a:latin typeface="Calibri" pitchFamily="34" charset="0"/>
              </a:rPr>
              <a:t>Sterilization of materials</a:t>
            </a:r>
            <a:endParaRPr lang="en-US" sz="2400" dirty="0">
              <a:latin typeface="Calibri" pitchFamily="34" charset="0"/>
            </a:endParaRPr>
          </a:p>
        </p:txBody>
      </p:sp>
      <p:sp>
        <p:nvSpPr>
          <p:cNvPr id="3" name="Content Placeholder 2"/>
          <p:cNvSpPr>
            <a:spLocks noGrp="1"/>
          </p:cNvSpPr>
          <p:nvPr>
            <p:ph idx="1"/>
          </p:nvPr>
        </p:nvSpPr>
        <p:spPr>
          <a:xfrm>
            <a:off x="457200" y="762000"/>
            <a:ext cx="8229600" cy="5562600"/>
          </a:xfrm>
        </p:spPr>
        <p:txBody>
          <a:bodyPr>
            <a:normAutofit fontScale="85000" lnSpcReduction="10000"/>
          </a:bodyPr>
          <a:lstStyle/>
          <a:p>
            <a:pPr>
              <a:lnSpc>
                <a:spcPct val="150000"/>
              </a:lnSpc>
              <a:buFont typeface="Wingdings" pitchFamily="2" charset="2"/>
              <a:buChar char="Ø"/>
            </a:pPr>
            <a:r>
              <a:rPr lang="en-US" sz="2400" b="1" dirty="0" smtClean="0">
                <a:solidFill>
                  <a:srgbClr val="0070C0"/>
                </a:solidFill>
                <a:latin typeface="Calibri" pitchFamily="34" charset="0"/>
              </a:rPr>
              <a:t>Steam sterilization </a:t>
            </a:r>
            <a:r>
              <a:rPr lang="en-US" sz="2400" dirty="0" smtClean="0">
                <a:latin typeface="Calibri" pitchFamily="34" charset="0"/>
              </a:rPr>
              <a:t>is generally considered a more effective type of sterilization than dry heat</a:t>
            </a:r>
          </a:p>
          <a:p>
            <a:pPr>
              <a:lnSpc>
                <a:spcPct val="150000"/>
              </a:lnSpc>
              <a:buFont typeface="Wingdings" pitchFamily="2" charset="2"/>
              <a:buChar char="Ø"/>
            </a:pPr>
            <a:r>
              <a:rPr lang="en-US" sz="2400" dirty="0" smtClean="0">
                <a:latin typeface="Calibri" pitchFamily="34" charset="0"/>
              </a:rPr>
              <a:t>Steam under pressure provides a more uniform temperature and penetrates most materials more rapidly and thoroughly than hot air</a:t>
            </a:r>
          </a:p>
          <a:p>
            <a:pPr>
              <a:lnSpc>
                <a:spcPct val="150000"/>
              </a:lnSpc>
              <a:buFont typeface="Wingdings" pitchFamily="2" charset="2"/>
              <a:buChar char="Ø"/>
            </a:pPr>
            <a:r>
              <a:rPr lang="en-US" sz="2400" b="1" dirty="0" smtClean="0">
                <a:solidFill>
                  <a:srgbClr val="0070C0"/>
                </a:solidFill>
                <a:latin typeface="Calibri" pitchFamily="34" charset="0"/>
              </a:rPr>
              <a:t>Dry heat sterilization </a:t>
            </a:r>
            <a:r>
              <a:rPr lang="en-US" sz="2400" dirty="0" smtClean="0">
                <a:latin typeface="Calibri" pitchFamily="34" charset="0"/>
              </a:rPr>
              <a:t>is more suitable for the sterilization of glassware, since contact with steam during autoclaving may introduce water condensate and/or chemical contamination from boiler water</a:t>
            </a:r>
          </a:p>
          <a:p>
            <a:pPr>
              <a:lnSpc>
                <a:spcPct val="150000"/>
              </a:lnSpc>
              <a:buFont typeface="Wingdings" pitchFamily="2" charset="2"/>
              <a:buChar char="Ø"/>
            </a:pPr>
            <a:r>
              <a:rPr lang="en-US" sz="2400" dirty="0" smtClean="0">
                <a:latin typeface="Calibri" pitchFamily="34" charset="0"/>
              </a:rPr>
              <a:t>Dry-heat sterilize all glassware, including </a:t>
            </a:r>
            <a:r>
              <a:rPr lang="en-US" sz="2400" dirty="0" smtClean="0">
                <a:solidFill>
                  <a:srgbClr val="0D11B3"/>
                </a:solidFill>
                <a:latin typeface="Calibri" pitchFamily="34" charset="0"/>
              </a:rPr>
              <a:t>glass membrane filter funnels and pipets,</a:t>
            </a:r>
            <a:r>
              <a:rPr lang="en-US" sz="2400" dirty="0" smtClean="0">
                <a:latin typeface="Calibri" pitchFamily="34" charset="0"/>
              </a:rPr>
              <a:t> for at least two hours at 170 °C</a:t>
            </a:r>
          </a:p>
          <a:p>
            <a:pPr>
              <a:lnSpc>
                <a:spcPct val="150000"/>
              </a:lnSpc>
              <a:buFont typeface="Wingdings" pitchFamily="2" charset="2"/>
              <a:buChar char="Ø"/>
            </a:pPr>
            <a:r>
              <a:rPr lang="en-US" sz="2400" dirty="0" smtClean="0">
                <a:solidFill>
                  <a:srgbClr val="0D11B3"/>
                </a:solidFill>
                <a:latin typeface="Calibri" pitchFamily="34" charset="0"/>
              </a:rPr>
              <a:t>Liquids, stainless steel membrane filtration units, plastics</a:t>
            </a:r>
            <a:r>
              <a:rPr lang="en-US" sz="2400" dirty="0" smtClean="0">
                <a:latin typeface="Calibri" pitchFamily="34" charset="0"/>
              </a:rPr>
              <a:t>, and other materials which might be distorted or destroyed by hot air must be sterilized by steam under pressure</a:t>
            </a:r>
          </a:p>
        </p:txBody>
      </p:sp>
      <p:sp>
        <p:nvSpPr>
          <p:cNvPr id="4" name="Slide Number Placeholder 3"/>
          <p:cNvSpPr>
            <a:spLocks noGrp="1"/>
          </p:cNvSpPr>
          <p:nvPr>
            <p:ph type="sldNum" sz="quarter" idx="12"/>
          </p:nvPr>
        </p:nvSpPr>
        <p:spPr/>
        <p:txBody>
          <a:bodyPr/>
          <a:lstStyle/>
          <a:p>
            <a:fld id="{51E9C574-EA9E-436D-918F-243206BA6862}"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F554F4B2-BC43-4AA2-B15A-FC36800C467B}" type="datetime1">
              <a:rPr lang="en-US" smtClean="0"/>
              <a:pPr/>
              <a:t>3/23/2020</a:t>
            </a:fld>
            <a:endParaRPr lang="am-E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lvl="0"/>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Water/wastewater Sampling, Transportation and Storage</a:t>
            </a:r>
            <a:br>
              <a:rPr lang="en-US" sz="2400" b="1" dirty="0" smtClean="0">
                <a:latin typeface="Calibri" pitchFamily="34" charset="0"/>
              </a:rPr>
            </a:br>
            <a:endParaRPr lang="en-US" sz="2400" b="1" dirty="0">
              <a:latin typeface="Calibri"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buFont typeface="Wingdings" panose="05000000000000000000" pitchFamily="2" charset="2"/>
              <a:buChar char="§"/>
            </a:pPr>
            <a:r>
              <a:rPr lang="en-US" sz="2400" b="1" dirty="0" smtClean="0">
                <a:latin typeface="Calibri" pitchFamily="34" charset="0"/>
              </a:rPr>
              <a:t>Sampling: </a:t>
            </a:r>
            <a:r>
              <a:rPr lang="en-US" sz="2400" dirty="0" smtClean="0">
                <a:latin typeface="Calibri" pitchFamily="34" charset="0"/>
              </a:rPr>
              <a:t>is a process of taking a portion of water/wastewater from surface water, ground water or from certain waste streams </a:t>
            </a:r>
          </a:p>
          <a:p>
            <a:pPr>
              <a:lnSpc>
                <a:spcPct val="150000"/>
              </a:lnSpc>
              <a:buFont typeface="Wingdings" panose="05000000000000000000" pitchFamily="2" charset="2"/>
              <a:buChar char="§"/>
            </a:pPr>
            <a:r>
              <a:rPr lang="en-US" sz="2400" dirty="0" smtClean="0">
                <a:latin typeface="Calibri" pitchFamily="34" charset="0"/>
              </a:rPr>
              <a:t>To obtain a true indication of the nature of Water or Wastewater, the sample should actually be </a:t>
            </a:r>
            <a:r>
              <a:rPr lang="en-US" sz="2400" b="1" i="1" dirty="0" smtClean="0">
                <a:solidFill>
                  <a:srgbClr val="0070C0"/>
                </a:solidFill>
                <a:latin typeface="Calibri" pitchFamily="34" charset="0"/>
              </a:rPr>
              <a:t>representative</a:t>
            </a:r>
            <a:r>
              <a:rPr lang="en-US" sz="2400" dirty="0" smtClean="0">
                <a:solidFill>
                  <a:srgbClr val="0070C0"/>
                </a:solidFill>
                <a:latin typeface="Calibri" pitchFamily="34" charset="0"/>
              </a:rPr>
              <a:t> </a:t>
            </a:r>
            <a:r>
              <a:rPr lang="en-US" sz="2400" dirty="0" smtClean="0">
                <a:latin typeface="Calibri" pitchFamily="34" charset="0"/>
              </a:rPr>
              <a:t>of the source. </a:t>
            </a:r>
          </a:p>
          <a:p>
            <a:pPr>
              <a:lnSpc>
                <a:spcPct val="150000"/>
              </a:lnSpc>
              <a:buFont typeface="Wingdings" panose="05000000000000000000" pitchFamily="2" charset="2"/>
              <a:buChar char="§"/>
            </a:pPr>
            <a:r>
              <a:rPr lang="en-US" sz="2400" dirty="0" smtClean="0">
                <a:latin typeface="Calibri" pitchFamily="34" charset="0"/>
              </a:rPr>
              <a:t>Having satisfied this requirement, the </a:t>
            </a:r>
            <a:r>
              <a:rPr lang="en-US" sz="2400" b="1" dirty="0" smtClean="0">
                <a:solidFill>
                  <a:srgbClr val="0070C0"/>
                </a:solidFill>
                <a:latin typeface="Calibri" pitchFamily="34" charset="0"/>
              </a:rPr>
              <a:t>appropriate analysis</a:t>
            </a:r>
            <a:r>
              <a:rPr lang="en-US" sz="2400" dirty="0" smtClean="0">
                <a:solidFill>
                  <a:srgbClr val="0070C0"/>
                </a:solidFill>
                <a:latin typeface="Calibri" pitchFamily="34" charset="0"/>
              </a:rPr>
              <a:t> </a:t>
            </a:r>
            <a:r>
              <a:rPr lang="en-US" sz="2400" dirty="0" smtClean="0">
                <a:latin typeface="Calibri" pitchFamily="34" charset="0"/>
              </a:rPr>
              <a:t>must be carried out using </a:t>
            </a:r>
            <a:r>
              <a:rPr lang="en-US" sz="2400" dirty="0" smtClean="0">
                <a:solidFill>
                  <a:srgbClr val="0D11B3"/>
                </a:solidFill>
                <a:latin typeface="Calibri" pitchFamily="34" charset="0"/>
              </a:rPr>
              <a:t>standard procedures</a:t>
            </a:r>
          </a:p>
          <a:p>
            <a:pPr>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E4C92453-D4CC-4341-987A-166C55BF8240}" type="datetime1">
              <a:rPr lang="en-US" smtClean="0"/>
              <a:pPr/>
              <a:t>3/23/2020</a:t>
            </a:fld>
            <a:endParaRPr lang="am-E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b="1" dirty="0">
                <a:solidFill>
                  <a:prstClr val="black"/>
                </a:solidFill>
                <a:latin typeface="Calibri" pitchFamily="34" charset="0"/>
              </a:rPr>
              <a:t>Water Sampling for Microbial Examination</a:t>
            </a:r>
            <a:endParaRPr lang="en-US" sz="2400" dirty="0">
              <a:latin typeface="Calibri" pitchFamily="34" charset="0"/>
            </a:endParaRPr>
          </a:p>
        </p:txBody>
      </p:sp>
      <p:sp>
        <p:nvSpPr>
          <p:cNvPr id="3" name="Content Placeholder 2"/>
          <p:cNvSpPr>
            <a:spLocks noGrp="1"/>
          </p:cNvSpPr>
          <p:nvPr>
            <p:ph idx="1"/>
          </p:nvPr>
        </p:nvSpPr>
        <p:spPr>
          <a:xfrm>
            <a:off x="457200" y="685800"/>
            <a:ext cx="8229600" cy="5638800"/>
          </a:xfrm>
        </p:spPr>
        <p:txBody>
          <a:bodyPr>
            <a:noAutofit/>
          </a:bodyPr>
          <a:lstStyle/>
          <a:p>
            <a:pPr>
              <a:lnSpc>
                <a:spcPct val="170000"/>
              </a:lnSpc>
              <a:buBlip>
                <a:blip r:embed="rId2"/>
              </a:buBlip>
            </a:pPr>
            <a:r>
              <a:rPr lang="en-US" sz="2400" dirty="0" smtClean="0">
                <a:latin typeface="Calibri" pitchFamily="34" charset="0"/>
              </a:rPr>
              <a:t>Water samples </a:t>
            </a:r>
            <a:r>
              <a:rPr lang="en-US" sz="2400" dirty="0">
                <a:latin typeface="Calibri" pitchFamily="34" charset="0"/>
              </a:rPr>
              <a:t>for </a:t>
            </a:r>
            <a:r>
              <a:rPr lang="en-US" sz="2400" dirty="0" smtClean="0">
                <a:latin typeface="Calibri" pitchFamily="34" charset="0"/>
              </a:rPr>
              <a:t>microbial testing </a:t>
            </a:r>
            <a:r>
              <a:rPr lang="en-US" sz="2400" dirty="0">
                <a:latin typeface="Calibri" pitchFamily="34" charset="0"/>
              </a:rPr>
              <a:t>must </a:t>
            </a:r>
            <a:r>
              <a:rPr lang="en-US" sz="2400" dirty="0" smtClean="0">
                <a:latin typeface="Calibri" pitchFamily="34" charset="0"/>
              </a:rPr>
              <a:t>be collected </a:t>
            </a:r>
            <a:r>
              <a:rPr lang="en-US" sz="2400" dirty="0">
                <a:latin typeface="Calibri" pitchFamily="34" charset="0"/>
              </a:rPr>
              <a:t>in a </a:t>
            </a:r>
            <a:r>
              <a:rPr lang="en-US" sz="2400" b="1" dirty="0">
                <a:solidFill>
                  <a:srgbClr val="0070C0"/>
                </a:solidFill>
                <a:latin typeface="Calibri" pitchFamily="34" charset="0"/>
              </a:rPr>
              <a:t>sterile </a:t>
            </a:r>
            <a:r>
              <a:rPr lang="en-US" sz="2400" b="1" dirty="0" smtClean="0">
                <a:solidFill>
                  <a:srgbClr val="0070C0"/>
                </a:solidFill>
                <a:latin typeface="Calibri" pitchFamily="34" charset="0"/>
              </a:rPr>
              <a:t>glass bottle</a:t>
            </a:r>
            <a:endParaRPr lang="en-US" sz="2400" dirty="0" smtClean="0">
              <a:latin typeface="Calibri" pitchFamily="34" charset="0"/>
            </a:endParaRPr>
          </a:p>
          <a:p>
            <a:pPr>
              <a:lnSpc>
                <a:spcPct val="170000"/>
              </a:lnSpc>
              <a:buBlip>
                <a:blip r:embed="rId2"/>
              </a:buBlip>
            </a:pPr>
            <a:r>
              <a:rPr lang="en-US" sz="2400" dirty="0" smtClean="0">
                <a:latin typeface="Calibri" pitchFamily="34" charset="0"/>
              </a:rPr>
              <a:t>Care must </a:t>
            </a:r>
            <a:r>
              <a:rPr lang="en-US" sz="2400" dirty="0">
                <a:latin typeface="Calibri" pitchFamily="34" charset="0"/>
              </a:rPr>
              <a:t>be taken </a:t>
            </a:r>
            <a:r>
              <a:rPr lang="en-US" sz="2400" dirty="0" smtClean="0">
                <a:latin typeface="Calibri" pitchFamily="34" charset="0"/>
              </a:rPr>
              <a:t>to </a:t>
            </a:r>
            <a:r>
              <a:rPr lang="en-US" sz="2400" dirty="0">
                <a:latin typeface="Calibri" pitchFamily="34" charset="0"/>
              </a:rPr>
              <a:t>prevent </a:t>
            </a:r>
            <a:r>
              <a:rPr lang="en-US" sz="2400" b="1" dirty="0">
                <a:solidFill>
                  <a:srgbClr val="0070C0"/>
                </a:solidFill>
                <a:latin typeface="Calibri" pitchFamily="34" charset="0"/>
              </a:rPr>
              <a:t>accidental contamination </a:t>
            </a:r>
            <a:r>
              <a:rPr lang="en-US" sz="2400" dirty="0">
                <a:latin typeface="Calibri" pitchFamily="34" charset="0"/>
              </a:rPr>
              <a:t>of the water during </a:t>
            </a:r>
            <a:r>
              <a:rPr lang="en-US" sz="2400" b="1" dirty="0" smtClean="0">
                <a:solidFill>
                  <a:srgbClr val="0070C0"/>
                </a:solidFill>
                <a:latin typeface="Calibri" pitchFamily="34" charset="0"/>
              </a:rPr>
              <a:t>its collection</a:t>
            </a:r>
            <a:r>
              <a:rPr lang="en-US" sz="2400" dirty="0" smtClean="0">
                <a:latin typeface="Calibri" pitchFamily="34" charset="0"/>
              </a:rPr>
              <a:t> </a:t>
            </a:r>
            <a:r>
              <a:rPr lang="en-US" sz="2400" dirty="0">
                <a:latin typeface="Calibri" pitchFamily="34" charset="0"/>
              </a:rPr>
              <a:t>and </a:t>
            </a:r>
            <a:r>
              <a:rPr lang="en-US" sz="2400" b="1" dirty="0">
                <a:solidFill>
                  <a:srgbClr val="0070C0"/>
                </a:solidFill>
                <a:latin typeface="Calibri" pitchFamily="34" charset="0"/>
              </a:rPr>
              <a:t>transport</a:t>
            </a:r>
            <a:r>
              <a:rPr lang="en-US" sz="2400" dirty="0">
                <a:latin typeface="Calibri" pitchFamily="34" charset="0"/>
              </a:rPr>
              <a:t> to the </a:t>
            </a:r>
            <a:r>
              <a:rPr lang="en-US" sz="2400" dirty="0" smtClean="0">
                <a:latin typeface="Calibri" pitchFamily="34" charset="0"/>
              </a:rPr>
              <a:t>laboratory</a:t>
            </a:r>
          </a:p>
          <a:p>
            <a:pPr>
              <a:lnSpc>
                <a:spcPct val="170000"/>
              </a:lnSpc>
              <a:buBlip>
                <a:blip r:embed="rId2"/>
              </a:buBlip>
            </a:pPr>
            <a:r>
              <a:rPr lang="en-US" sz="2400" dirty="0" smtClean="0">
                <a:latin typeface="Calibri" pitchFamily="34" charset="0"/>
              </a:rPr>
              <a:t>The sample bottle should be fitted with round </a:t>
            </a:r>
            <a:r>
              <a:rPr lang="en-US" sz="2400" b="1" dirty="0" smtClean="0">
                <a:solidFill>
                  <a:srgbClr val="0070C0"/>
                </a:solidFill>
                <a:latin typeface="Calibri" pitchFamily="34" charset="0"/>
              </a:rPr>
              <a:t>glass stoppers or screw caps</a:t>
            </a:r>
            <a:endParaRPr lang="en-US" sz="2400" dirty="0" smtClean="0">
              <a:latin typeface="Calibri" pitchFamily="34" charset="0"/>
            </a:endParaRPr>
          </a:p>
          <a:p>
            <a:pPr>
              <a:lnSpc>
                <a:spcPct val="170000"/>
              </a:lnSpc>
              <a:buBlip>
                <a:blip r:embed="rId2"/>
              </a:buBlip>
            </a:pPr>
            <a:r>
              <a:rPr lang="en-US" sz="2400" dirty="0" smtClean="0">
                <a:latin typeface="Calibri" pitchFamily="34" charset="0"/>
              </a:rPr>
              <a:t>The stopper or cap and neck of the bottle should be protected from contamination by a suitable cover either of paper or thin aluminum foil</a:t>
            </a: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52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159CADA9-13E8-4852-816D-3BB01A37853A}" type="datetime1">
              <a:rPr lang="en-US" smtClean="0"/>
              <a:pPr/>
              <a:t>3/23/2020</a:t>
            </a:fld>
            <a:endParaRPr lang="am-ET"/>
          </a:p>
        </p:txBody>
      </p:sp>
    </p:spTree>
    <p:extLst>
      <p:ext uri="{BB962C8B-B14F-4D97-AF65-F5344CB8AC3E}">
        <p14:creationId xmlns="" xmlns:p14="http://schemas.microsoft.com/office/powerpoint/2010/main" val="28173881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a:solidFill>
                  <a:prstClr val="black"/>
                </a:solidFill>
                <a:latin typeface="Calibri" pitchFamily="34" charset="0"/>
              </a:rPr>
              <a:t>Sampling for Microbial </a:t>
            </a:r>
            <a:r>
              <a:rPr lang="en-US" sz="2400" b="1" dirty="0" smtClean="0">
                <a:solidFill>
                  <a:prstClr val="black"/>
                </a:solidFill>
                <a:latin typeface="Calibri" pitchFamily="34" charset="0"/>
              </a:rPr>
              <a:t>Examination…</a:t>
            </a:r>
            <a:endParaRPr lang="en-US" sz="2400" dirty="0">
              <a:latin typeface="Calibri" pitchFamily="34" charset="0"/>
            </a:endParaRPr>
          </a:p>
        </p:txBody>
      </p:sp>
      <p:sp>
        <p:nvSpPr>
          <p:cNvPr id="3" name="Content Placeholder 2"/>
          <p:cNvSpPr>
            <a:spLocks noGrp="1"/>
          </p:cNvSpPr>
          <p:nvPr>
            <p:ph idx="1"/>
          </p:nvPr>
        </p:nvSpPr>
        <p:spPr>
          <a:xfrm>
            <a:off x="457200" y="1066800"/>
            <a:ext cx="8229600" cy="5105400"/>
          </a:xfrm>
        </p:spPr>
        <p:txBody>
          <a:bodyPr>
            <a:normAutofit lnSpcReduction="10000"/>
          </a:bodyPr>
          <a:lstStyle/>
          <a:p>
            <a:pPr>
              <a:lnSpc>
                <a:spcPct val="170000"/>
              </a:lnSpc>
              <a:buNone/>
            </a:pPr>
            <a:r>
              <a:rPr lang="en-US" sz="2400" b="1" dirty="0" smtClean="0">
                <a:solidFill>
                  <a:srgbClr val="0070C0"/>
                </a:solidFill>
                <a:latin typeface="Calibri" pitchFamily="34" charset="0"/>
              </a:rPr>
              <a:t>Dechlorination </a:t>
            </a:r>
            <a:r>
              <a:rPr lang="en-US" sz="2400" b="1" dirty="0">
                <a:solidFill>
                  <a:srgbClr val="0070C0"/>
                </a:solidFill>
                <a:latin typeface="Calibri" pitchFamily="34" charset="0"/>
              </a:rPr>
              <a:t>of </a:t>
            </a:r>
            <a:r>
              <a:rPr lang="en-US" sz="2400" b="1" dirty="0" smtClean="0">
                <a:solidFill>
                  <a:srgbClr val="0070C0"/>
                </a:solidFill>
                <a:latin typeface="Calibri" pitchFamily="34" charset="0"/>
              </a:rPr>
              <a:t>samples</a:t>
            </a:r>
          </a:p>
          <a:p>
            <a:pPr>
              <a:lnSpc>
                <a:spcPct val="170000"/>
              </a:lnSpc>
              <a:buBlip>
                <a:blip r:embed="rId2"/>
              </a:buBlip>
            </a:pPr>
            <a:r>
              <a:rPr lang="en-US" sz="2400" dirty="0" smtClean="0">
                <a:latin typeface="Calibri" pitchFamily="34" charset="0"/>
              </a:rPr>
              <a:t>If </a:t>
            </a:r>
            <a:r>
              <a:rPr lang="en-US" sz="2400" dirty="0">
                <a:latin typeface="Calibri" pitchFamily="34" charset="0"/>
              </a:rPr>
              <a:t>the water to be examined is likely to contain </a:t>
            </a:r>
            <a:r>
              <a:rPr lang="en-US" sz="2400" dirty="0" smtClean="0">
                <a:latin typeface="Calibri" pitchFamily="34" charset="0"/>
              </a:rPr>
              <a:t>chlorine compounds or </a:t>
            </a:r>
            <a:r>
              <a:rPr lang="en-US" sz="2400" dirty="0">
                <a:latin typeface="Calibri" pitchFamily="34" charset="0"/>
              </a:rPr>
              <a:t>other halogens, add a reducing agent </a:t>
            </a:r>
            <a:r>
              <a:rPr lang="en-US" sz="2400" dirty="0" smtClean="0">
                <a:latin typeface="Calibri" pitchFamily="34" charset="0"/>
              </a:rPr>
              <a:t>to the </a:t>
            </a:r>
            <a:r>
              <a:rPr lang="en-US" sz="2400" dirty="0">
                <a:latin typeface="Calibri" pitchFamily="34" charset="0"/>
              </a:rPr>
              <a:t>sample collection containers</a:t>
            </a:r>
            <a:r>
              <a:rPr lang="en-US" sz="2400" dirty="0" smtClean="0">
                <a:latin typeface="Calibri" pitchFamily="34" charset="0"/>
              </a:rPr>
              <a:t>. Example Na</a:t>
            </a:r>
            <a:r>
              <a:rPr lang="en-US" sz="2400" baseline="-25000" dirty="0" smtClean="0">
                <a:latin typeface="Calibri" pitchFamily="34" charset="0"/>
              </a:rPr>
              <a:t>2</a:t>
            </a:r>
            <a:r>
              <a:rPr lang="en-US" sz="2400" dirty="0" smtClean="0">
                <a:latin typeface="Calibri" pitchFamily="34" charset="0"/>
              </a:rPr>
              <a:t>S</a:t>
            </a:r>
            <a:r>
              <a:rPr lang="en-US" sz="2400" baseline="-25000" dirty="0" smtClean="0">
                <a:latin typeface="Calibri" pitchFamily="34" charset="0"/>
              </a:rPr>
              <a:t>2</a:t>
            </a:r>
            <a:r>
              <a:rPr lang="en-US" sz="2400" dirty="0" smtClean="0">
                <a:latin typeface="Calibri" pitchFamily="34" charset="0"/>
              </a:rPr>
              <a:t>0</a:t>
            </a:r>
            <a:r>
              <a:rPr lang="en-US" sz="2400" baseline="-25000" dirty="0" smtClean="0">
                <a:latin typeface="Calibri" pitchFamily="34" charset="0"/>
              </a:rPr>
              <a:t>3.</a:t>
            </a:r>
            <a:r>
              <a:rPr lang="en-US" sz="2400" dirty="0" smtClean="0">
                <a:latin typeface="Calibri" pitchFamily="34" charset="0"/>
              </a:rPr>
              <a:t> </a:t>
            </a:r>
            <a:r>
              <a:rPr lang="en-US" sz="2400" b="1" dirty="0" smtClean="0">
                <a:solidFill>
                  <a:srgbClr val="FF0000"/>
                </a:solidFill>
                <a:latin typeface="Gabriola" pitchFamily="82" charset="0"/>
              </a:rPr>
              <a:t>Why? </a:t>
            </a:r>
            <a:endParaRPr lang="en-US" sz="2400" b="1" dirty="0">
              <a:solidFill>
                <a:srgbClr val="FF0000"/>
              </a:solidFill>
              <a:latin typeface="Gabriola" pitchFamily="82" charset="0"/>
            </a:endParaRPr>
          </a:p>
          <a:p>
            <a:pPr>
              <a:lnSpc>
                <a:spcPct val="170000"/>
              </a:lnSpc>
              <a:buBlip>
                <a:blip r:embed="rId2"/>
              </a:buBlip>
            </a:pPr>
            <a:r>
              <a:rPr lang="en-US" sz="2400" dirty="0" smtClean="0">
                <a:latin typeface="Calibri" pitchFamily="34" charset="0"/>
              </a:rPr>
              <a:t>Dechlorinating agent neutralizes </a:t>
            </a:r>
            <a:r>
              <a:rPr lang="en-US" sz="2400" b="1" dirty="0">
                <a:solidFill>
                  <a:srgbClr val="0070C0"/>
                </a:solidFill>
                <a:latin typeface="Calibri" pitchFamily="34" charset="0"/>
              </a:rPr>
              <a:t>any residual </a:t>
            </a:r>
            <a:r>
              <a:rPr lang="en-US" sz="2400" b="1" dirty="0" smtClean="0">
                <a:solidFill>
                  <a:srgbClr val="0070C0"/>
                </a:solidFill>
                <a:latin typeface="Calibri" pitchFamily="34" charset="0"/>
              </a:rPr>
              <a:t>halogen and </a:t>
            </a:r>
            <a:r>
              <a:rPr lang="en-US" sz="2400" b="1" dirty="0">
                <a:solidFill>
                  <a:srgbClr val="0070C0"/>
                </a:solidFill>
                <a:latin typeface="Calibri" pitchFamily="34" charset="0"/>
              </a:rPr>
              <a:t>prevents </a:t>
            </a:r>
            <a:r>
              <a:rPr lang="en-US" sz="2400" b="1" dirty="0" smtClean="0">
                <a:solidFill>
                  <a:srgbClr val="0070C0"/>
                </a:solidFill>
                <a:latin typeface="Calibri" pitchFamily="34" charset="0"/>
              </a:rPr>
              <a:t>their action on microbes</a:t>
            </a:r>
            <a:r>
              <a:rPr lang="en-US" sz="2400" b="1" dirty="0" smtClean="0">
                <a:latin typeface="Calibri" pitchFamily="34" charset="0"/>
              </a:rPr>
              <a:t> </a:t>
            </a:r>
            <a:r>
              <a:rPr lang="en-US" sz="2400" dirty="0" smtClean="0">
                <a:latin typeface="Calibri" pitchFamily="34" charset="0"/>
              </a:rPr>
              <a:t>during sample transit</a:t>
            </a:r>
            <a:endParaRPr lang="en-US" sz="2400" dirty="0">
              <a:latin typeface="Calibri" pitchFamily="34" charset="0"/>
            </a:endParaRPr>
          </a:p>
          <a:p>
            <a:pPr>
              <a:lnSpc>
                <a:spcPct val="170000"/>
              </a:lnSpc>
              <a:buBlip>
                <a:blip r:embed="rId2"/>
              </a:buBlip>
            </a:pPr>
            <a:r>
              <a:rPr lang="en-US" sz="2400" dirty="0" smtClean="0">
                <a:latin typeface="Calibri" pitchFamily="34" charset="0"/>
              </a:rPr>
              <a:t>The </a:t>
            </a:r>
            <a:r>
              <a:rPr lang="en-US" sz="2400" dirty="0">
                <a:latin typeface="Calibri" pitchFamily="34" charset="0"/>
              </a:rPr>
              <a:t>examination then will indicate </a:t>
            </a:r>
            <a:r>
              <a:rPr lang="en-US" sz="2400" dirty="0" smtClean="0">
                <a:latin typeface="Calibri" pitchFamily="34" charset="0"/>
              </a:rPr>
              <a:t>more </a:t>
            </a:r>
            <a:r>
              <a:rPr lang="en-US" sz="2400" dirty="0">
                <a:latin typeface="Calibri" pitchFamily="34" charset="0"/>
              </a:rPr>
              <a:t>accurately the true </a:t>
            </a:r>
            <a:r>
              <a:rPr lang="en-US" sz="2400" b="1" dirty="0">
                <a:solidFill>
                  <a:srgbClr val="0070C0"/>
                </a:solidFill>
                <a:latin typeface="Calibri" pitchFamily="34" charset="0"/>
              </a:rPr>
              <a:t>microbial content </a:t>
            </a:r>
            <a:r>
              <a:rPr lang="en-US" sz="2400" dirty="0">
                <a:latin typeface="Calibri" pitchFamily="34" charset="0"/>
              </a:rPr>
              <a:t>of the water at </a:t>
            </a:r>
            <a:r>
              <a:rPr lang="en-US" sz="2400" dirty="0" smtClean="0">
                <a:latin typeface="Calibri" pitchFamily="34" charset="0"/>
              </a:rPr>
              <a:t>the time </a:t>
            </a:r>
            <a:r>
              <a:rPr lang="en-US" sz="2400" dirty="0">
                <a:latin typeface="Calibri" pitchFamily="34" charset="0"/>
              </a:rPr>
              <a:t>of </a:t>
            </a:r>
            <a:r>
              <a:rPr lang="en-US" sz="2400" dirty="0" smtClean="0">
                <a:latin typeface="Calibri" pitchFamily="34" charset="0"/>
              </a:rPr>
              <a:t>sampling</a:t>
            </a:r>
          </a:p>
          <a:p>
            <a:pPr marL="0" indent="0">
              <a:lnSpc>
                <a:spcPct val="17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53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3EACC673-84C3-4197-A180-80A43FEC1422}" type="datetime1">
              <a:rPr lang="en-US" smtClean="0"/>
              <a:pPr/>
              <a:t>3/23/2020</a:t>
            </a:fld>
            <a:endParaRPr lang="am-ET"/>
          </a:p>
        </p:txBody>
      </p:sp>
    </p:spTree>
    <p:extLst>
      <p:ext uri="{BB962C8B-B14F-4D97-AF65-F5344CB8AC3E}">
        <p14:creationId xmlns="" xmlns:p14="http://schemas.microsoft.com/office/powerpoint/2010/main" val="2353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pPr>
              <a:lnSpc>
                <a:spcPct val="150000"/>
              </a:lnSpc>
            </a:pPr>
            <a:r>
              <a:rPr lang="en-US" sz="2400" b="1" dirty="0" smtClean="0">
                <a:latin typeface="Calibri" pitchFamily="34" charset="0"/>
              </a:rPr>
              <a:t>Actions needed during sampling </a:t>
            </a:r>
          </a:p>
        </p:txBody>
      </p:sp>
      <p:sp>
        <p:nvSpPr>
          <p:cNvPr id="3" name="Content Placeholder 2"/>
          <p:cNvSpPr>
            <a:spLocks noGrp="1"/>
          </p:cNvSpPr>
          <p:nvPr>
            <p:ph idx="1"/>
          </p:nvPr>
        </p:nvSpPr>
        <p:spPr>
          <a:xfrm>
            <a:off x="533400" y="914400"/>
            <a:ext cx="8229600" cy="5562600"/>
          </a:xfrm>
        </p:spPr>
        <p:txBody>
          <a:bodyPr>
            <a:normAutofit fontScale="92500"/>
          </a:bodyPr>
          <a:lstStyle/>
          <a:p>
            <a:pPr>
              <a:lnSpc>
                <a:spcPct val="170000"/>
              </a:lnSpc>
              <a:buBlip>
                <a:blip r:embed="rId2"/>
              </a:buBlip>
            </a:pPr>
            <a:r>
              <a:rPr lang="en-US" sz="2400" dirty="0" smtClean="0">
                <a:latin typeface="Calibri" pitchFamily="34" charset="0"/>
              </a:rPr>
              <a:t>When </a:t>
            </a:r>
            <a:r>
              <a:rPr lang="en-US" sz="2400" dirty="0">
                <a:latin typeface="Calibri" pitchFamily="34" charset="0"/>
              </a:rPr>
              <a:t>the sample is collected, leave ample </a:t>
            </a:r>
            <a:r>
              <a:rPr lang="en-US" sz="2400" dirty="0">
                <a:solidFill>
                  <a:srgbClr val="0D11B3"/>
                </a:solidFill>
                <a:latin typeface="Calibri" pitchFamily="34" charset="0"/>
              </a:rPr>
              <a:t>air space in the </a:t>
            </a:r>
            <a:r>
              <a:rPr lang="en-US" sz="2400" dirty="0" smtClean="0">
                <a:solidFill>
                  <a:srgbClr val="0D11B3"/>
                </a:solidFill>
                <a:latin typeface="Calibri" pitchFamily="34" charset="0"/>
              </a:rPr>
              <a:t>bottle </a:t>
            </a:r>
            <a:r>
              <a:rPr lang="en-US" sz="2400" dirty="0" smtClean="0">
                <a:latin typeface="Calibri" pitchFamily="34" charset="0"/>
              </a:rPr>
              <a:t>(at </a:t>
            </a:r>
            <a:r>
              <a:rPr lang="en-US" sz="2400" dirty="0">
                <a:latin typeface="Calibri" pitchFamily="34" charset="0"/>
              </a:rPr>
              <a:t>least </a:t>
            </a:r>
            <a:r>
              <a:rPr lang="en-US" sz="2400" dirty="0" smtClean="0">
                <a:latin typeface="Calibri" pitchFamily="34" charset="0"/>
              </a:rPr>
              <a:t>2.5cm</a:t>
            </a:r>
            <a:r>
              <a:rPr lang="en-US" sz="2400" dirty="0">
                <a:latin typeface="Calibri" pitchFamily="34" charset="0"/>
              </a:rPr>
              <a:t>) to facilitate </a:t>
            </a:r>
            <a:r>
              <a:rPr lang="en-US" sz="2400" dirty="0">
                <a:solidFill>
                  <a:srgbClr val="0D11B3"/>
                </a:solidFill>
                <a:latin typeface="Calibri" pitchFamily="34" charset="0"/>
              </a:rPr>
              <a:t>mixing by shaking </a:t>
            </a:r>
            <a:r>
              <a:rPr lang="en-US" sz="2400" dirty="0" smtClean="0">
                <a:solidFill>
                  <a:srgbClr val="0D11B3"/>
                </a:solidFill>
                <a:latin typeface="Calibri" pitchFamily="34" charset="0"/>
              </a:rPr>
              <a:t>before examination</a:t>
            </a:r>
          </a:p>
          <a:p>
            <a:pPr>
              <a:lnSpc>
                <a:spcPct val="170000"/>
              </a:lnSpc>
              <a:buBlip>
                <a:blip r:embed="rId2"/>
              </a:buBlip>
            </a:pPr>
            <a:r>
              <a:rPr lang="en-US" sz="2400" dirty="0" smtClean="0">
                <a:latin typeface="Calibri" pitchFamily="34" charset="0"/>
              </a:rPr>
              <a:t>Keep </a:t>
            </a:r>
            <a:r>
              <a:rPr lang="en-US" sz="2400" dirty="0">
                <a:latin typeface="Calibri" pitchFamily="34" charset="0"/>
              </a:rPr>
              <a:t>sampling bottle closed until it is to be </a:t>
            </a:r>
            <a:r>
              <a:rPr lang="en-US" sz="2400" dirty="0" smtClean="0">
                <a:latin typeface="Calibri" pitchFamily="34" charset="0"/>
              </a:rPr>
              <a:t>filled</a:t>
            </a:r>
          </a:p>
          <a:p>
            <a:pPr lvl="0">
              <a:lnSpc>
                <a:spcPct val="170000"/>
              </a:lnSpc>
              <a:buBlip>
                <a:blip r:embed="rId2"/>
              </a:buBlip>
            </a:pPr>
            <a:r>
              <a:rPr lang="en-US" sz="2400" dirty="0" smtClean="0">
                <a:solidFill>
                  <a:prstClr val="black"/>
                </a:solidFill>
                <a:latin typeface="Calibri" pitchFamily="34" charset="0"/>
              </a:rPr>
              <a:t>Do not contaminate the </a:t>
            </a:r>
            <a:r>
              <a:rPr lang="en-US" sz="2400" b="1" dirty="0" smtClean="0">
                <a:solidFill>
                  <a:srgbClr val="0D11B3"/>
                </a:solidFill>
                <a:latin typeface="Calibri" pitchFamily="34" charset="0"/>
              </a:rPr>
              <a:t>inner surface of the stopper or cap </a:t>
            </a:r>
            <a:r>
              <a:rPr lang="en-US" sz="2400" dirty="0" smtClean="0">
                <a:solidFill>
                  <a:prstClr val="black"/>
                </a:solidFill>
                <a:latin typeface="Calibri" pitchFamily="34" charset="0"/>
              </a:rPr>
              <a:t>and neck of the bottle</a:t>
            </a:r>
          </a:p>
          <a:p>
            <a:pPr lvl="0">
              <a:lnSpc>
                <a:spcPct val="170000"/>
              </a:lnSpc>
              <a:buBlip>
                <a:blip r:embed="rId2"/>
              </a:buBlip>
            </a:pPr>
            <a:r>
              <a:rPr lang="en-US" sz="2400" dirty="0" smtClean="0">
                <a:solidFill>
                  <a:prstClr val="black"/>
                </a:solidFill>
                <a:latin typeface="Calibri" pitchFamily="34" charset="0"/>
              </a:rPr>
              <a:t>Fill container without rinsing and replace/recap the stopper or cap immediately</a:t>
            </a:r>
          </a:p>
          <a:p>
            <a:pPr lvl="0">
              <a:lnSpc>
                <a:spcPct val="170000"/>
              </a:lnSpc>
              <a:buBlip>
                <a:blip r:embed="rId2"/>
              </a:buBlip>
            </a:pPr>
            <a:r>
              <a:rPr lang="en-US" sz="2400" dirty="0" smtClean="0">
                <a:latin typeface="Calibri" pitchFamily="34" charset="0"/>
              </a:rPr>
              <a:t>The volume of sample should be sufficient to carryout all tests required, preferably not less than </a:t>
            </a:r>
            <a:r>
              <a:rPr lang="en-US" sz="2400" dirty="0" smtClean="0"/>
              <a:t>100</a:t>
            </a:r>
            <a:r>
              <a:rPr lang="en-US" sz="2400" dirty="0" smtClean="0">
                <a:latin typeface="Calibri" pitchFamily="34" charset="0"/>
              </a:rPr>
              <a:t>ml</a:t>
            </a:r>
          </a:p>
          <a:p>
            <a:pPr marL="0" indent="0">
              <a:lnSpc>
                <a:spcPct val="17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54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22B1F68A-8C78-453A-B71D-A5AD152CD05A}" type="datetime1">
              <a:rPr lang="en-US" smtClean="0"/>
              <a:pPr/>
              <a:t>3/23/2020</a:t>
            </a:fld>
            <a:endParaRPr lang="am-ET"/>
          </a:p>
        </p:txBody>
      </p:sp>
    </p:spTree>
    <p:extLst>
      <p:ext uri="{BB962C8B-B14F-4D97-AF65-F5344CB8AC3E}">
        <p14:creationId xmlns="" xmlns:p14="http://schemas.microsoft.com/office/powerpoint/2010/main" val="1458115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287963"/>
          </a:xfrm>
        </p:spPr>
        <p:txBody>
          <a:bodyPr>
            <a:normAutofit fontScale="92500"/>
          </a:bodyPr>
          <a:lstStyle/>
          <a:p>
            <a:pPr marL="0" indent="0">
              <a:lnSpc>
                <a:spcPct val="160000"/>
              </a:lnSpc>
              <a:buNone/>
            </a:pPr>
            <a:r>
              <a:rPr lang="en-US" sz="2400" dirty="0" smtClean="0">
                <a:latin typeface="Calibri" pitchFamily="34" charset="0"/>
              </a:rPr>
              <a:t>Supplement </a:t>
            </a:r>
            <a:r>
              <a:rPr lang="en-US" sz="2400" dirty="0">
                <a:latin typeface="Calibri" pitchFamily="34" charset="0"/>
              </a:rPr>
              <a:t>the sample by complete and </a:t>
            </a:r>
            <a:r>
              <a:rPr lang="en-US" sz="2400" dirty="0" smtClean="0">
                <a:latin typeface="Calibri" pitchFamily="34" charset="0"/>
              </a:rPr>
              <a:t>accurate identification </a:t>
            </a:r>
            <a:r>
              <a:rPr lang="en-US" sz="2400" dirty="0">
                <a:latin typeface="Calibri" pitchFamily="34" charset="0"/>
              </a:rPr>
              <a:t>and </a:t>
            </a:r>
            <a:r>
              <a:rPr lang="en-US" sz="2400" dirty="0" smtClean="0">
                <a:latin typeface="Calibri" pitchFamily="34" charset="0"/>
              </a:rPr>
              <a:t>description. </a:t>
            </a:r>
          </a:p>
          <a:p>
            <a:pPr lvl="1">
              <a:lnSpc>
                <a:spcPct val="160000"/>
              </a:lnSpc>
              <a:buFont typeface="Wingdings" pitchFamily="2" charset="2"/>
              <a:buChar char="§"/>
            </a:pPr>
            <a:r>
              <a:rPr lang="en-US" sz="2400" dirty="0" smtClean="0">
                <a:solidFill>
                  <a:srgbClr val="0D11B3"/>
                </a:solidFill>
                <a:latin typeface="Calibri" pitchFamily="34" charset="0"/>
              </a:rPr>
              <a:t>Sample Code </a:t>
            </a:r>
            <a:endParaRPr lang="en-US" sz="2400" dirty="0">
              <a:solidFill>
                <a:srgbClr val="0D11B3"/>
              </a:solidFill>
              <a:latin typeface="Calibri" pitchFamily="34" charset="0"/>
            </a:endParaRPr>
          </a:p>
          <a:p>
            <a:pPr lvl="1">
              <a:lnSpc>
                <a:spcPct val="160000"/>
              </a:lnSpc>
              <a:buFont typeface="Wingdings" pitchFamily="2" charset="2"/>
              <a:buChar char="§"/>
            </a:pPr>
            <a:r>
              <a:rPr lang="en-US" sz="2400" dirty="0" smtClean="0">
                <a:solidFill>
                  <a:srgbClr val="0D11B3"/>
                </a:solidFill>
                <a:latin typeface="Calibri" pitchFamily="34" charset="0"/>
              </a:rPr>
              <a:t>Reasons </a:t>
            </a:r>
            <a:r>
              <a:rPr lang="en-US" sz="2400" dirty="0">
                <a:solidFill>
                  <a:srgbClr val="0D11B3"/>
                </a:solidFill>
                <a:latin typeface="Calibri" pitchFamily="34" charset="0"/>
              </a:rPr>
              <a:t>for examination </a:t>
            </a:r>
            <a:r>
              <a:rPr lang="en-US" sz="2400" dirty="0" smtClean="0">
                <a:latin typeface="Calibri" pitchFamily="34" charset="0"/>
              </a:rPr>
              <a:t>(routine sample, research, practice).</a:t>
            </a:r>
          </a:p>
          <a:p>
            <a:pPr lvl="1">
              <a:lnSpc>
                <a:spcPct val="160000"/>
              </a:lnSpc>
              <a:buFont typeface="Wingdings" pitchFamily="2" charset="2"/>
              <a:buChar char="§"/>
            </a:pPr>
            <a:r>
              <a:rPr lang="en-US" sz="2400" dirty="0" smtClean="0">
                <a:solidFill>
                  <a:srgbClr val="0D11B3"/>
                </a:solidFill>
                <a:latin typeface="Calibri" pitchFamily="34" charset="0"/>
              </a:rPr>
              <a:t>Source </a:t>
            </a:r>
            <a:r>
              <a:rPr lang="en-US" sz="2400" dirty="0">
                <a:latin typeface="Calibri" pitchFamily="34" charset="0"/>
              </a:rPr>
              <a:t>from where the water has been </a:t>
            </a:r>
            <a:r>
              <a:rPr lang="en-US" sz="2400" dirty="0" smtClean="0">
                <a:latin typeface="Calibri" pitchFamily="34" charset="0"/>
              </a:rPr>
              <a:t>collected</a:t>
            </a:r>
          </a:p>
          <a:p>
            <a:pPr lvl="1">
              <a:lnSpc>
                <a:spcPct val="160000"/>
              </a:lnSpc>
              <a:buFont typeface="Wingdings" pitchFamily="2" charset="2"/>
              <a:buChar char="§"/>
            </a:pPr>
            <a:r>
              <a:rPr lang="en-US" sz="2400" dirty="0" smtClean="0">
                <a:latin typeface="Calibri" pitchFamily="34" charset="0"/>
              </a:rPr>
              <a:t>Whether </a:t>
            </a:r>
            <a:r>
              <a:rPr lang="en-US" sz="2400" dirty="0">
                <a:latin typeface="Calibri" pitchFamily="34" charset="0"/>
              </a:rPr>
              <a:t>the water has been filtered, </a:t>
            </a:r>
            <a:r>
              <a:rPr lang="en-US" sz="2400" dirty="0" smtClean="0">
                <a:latin typeface="Calibri" pitchFamily="34" charset="0"/>
              </a:rPr>
              <a:t>or chlorinated </a:t>
            </a:r>
          </a:p>
          <a:p>
            <a:pPr lvl="1">
              <a:lnSpc>
                <a:spcPct val="160000"/>
              </a:lnSpc>
              <a:buFont typeface="Wingdings" pitchFamily="2" charset="2"/>
              <a:buChar char="§"/>
            </a:pPr>
            <a:r>
              <a:rPr lang="en-US" sz="2400" dirty="0" smtClean="0">
                <a:latin typeface="Calibri" pitchFamily="34" charset="0"/>
              </a:rPr>
              <a:t>If the water is from </a:t>
            </a:r>
            <a:r>
              <a:rPr lang="en-US" sz="2400" b="1" dirty="0" smtClean="0">
                <a:solidFill>
                  <a:srgbClr val="0070C0"/>
                </a:solidFill>
                <a:latin typeface="Calibri" pitchFamily="34" charset="0"/>
              </a:rPr>
              <a:t>a well</a:t>
            </a:r>
            <a:r>
              <a:rPr lang="en-US" sz="2400" dirty="0" smtClean="0">
                <a:latin typeface="Calibri" pitchFamily="34" charset="0"/>
              </a:rPr>
              <a:t>, give details of </a:t>
            </a:r>
            <a:r>
              <a:rPr lang="en-US" sz="2400" i="1" dirty="0" smtClean="0">
                <a:solidFill>
                  <a:srgbClr val="0D11B3"/>
                </a:solidFill>
                <a:latin typeface="Calibri" pitchFamily="34" charset="0"/>
              </a:rPr>
              <a:t>depth</a:t>
            </a:r>
            <a:r>
              <a:rPr lang="en-US" sz="2400" dirty="0" smtClean="0">
                <a:latin typeface="Calibri" pitchFamily="34" charset="0"/>
              </a:rPr>
              <a:t>, whether  </a:t>
            </a:r>
            <a:r>
              <a:rPr lang="en-US" sz="2400" i="1" dirty="0" smtClean="0">
                <a:solidFill>
                  <a:srgbClr val="0D11B3"/>
                </a:solidFill>
                <a:latin typeface="Calibri" pitchFamily="34" charset="0"/>
              </a:rPr>
              <a:t>covered or uncovered</a:t>
            </a:r>
            <a:r>
              <a:rPr lang="en-US" sz="2400" dirty="0" smtClean="0">
                <a:latin typeface="Calibri" pitchFamily="34" charset="0"/>
              </a:rPr>
              <a:t>, and whether recently constructed or altered</a:t>
            </a:r>
          </a:p>
          <a:p>
            <a:pPr lvl="1">
              <a:lnSpc>
                <a:spcPct val="160000"/>
              </a:lnSpc>
              <a:buNone/>
            </a:pPr>
            <a:endParaRPr lang="en-US" sz="2400" dirty="0" smtClean="0">
              <a:latin typeface="Calibri" pitchFamily="34" charset="0"/>
            </a:endParaRPr>
          </a:p>
        </p:txBody>
      </p:sp>
      <p:sp>
        <p:nvSpPr>
          <p:cNvPr id="2" name="Slide Number Placeholder 1"/>
          <p:cNvSpPr>
            <a:spLocks noGrp="1"/>
          </p:cNvSpPr>
          <p:nvPr>
            <p:ph type="sldNum" sz="quarter" idx="12"/>
          </p:nvPr>
        </p:nvSpPr>
        <p:spPr/>
        <p:txBody>
          <a:bodyPr/>
          <a:lstStyle/>
          <a:p>
            <a:fld id="{6D1ADD43-453B-4765-AF10-21CD59B38B3F}" type="slidenum">
              <a:rPr lang="en-US" smtClean="0">
                <a:solidFill>
                  <a:prstClr val="black">
                    <a:tint val="75000"/>
                  </a:prstClr>
                </a:solidFill>
              </a:rPr>
              <a:pPr/>
              <a:t>55</a:t>
            </a:fld>
            <a:endParaRPr lang="en-US" dirty="0">
              <a:solidFill>
                <a:prstClr val="black">
                  <a:tint val="75000"/>
                </a:prstClr>
              </a:solidFill>
            </a:endParaRPr>
          </a:p>
        </p:txBody>
      </p:sp>
      <p:sp>
        <p:nvSpPr>
          <p:cNvPr id="4" name="TextBox 3"/>
          <p:cNvSpPr txBox="1"/>
          <p:nvPr/>
        </p:nvSpPr>
        <p:spPr>
          <a:xfrm>
            <a:off x="609600" y="152400"/>
            <a:ext cx="7162800" cy="1143070"/>
          </a:xfrm>
          <a:prstGeom prst="rect">
            <a:avLst/>
          </a:prstGeom>
          <a:noFill/>
        </p:spPr>
        <p:txBody>
          <a:bodyPr wrap="square" rtlCol="0">
            <a:spAutoFit/>
          </a:bodyPr>
          <a:lstStyle/>
          <a:p>
            <a:pPr algn="ctr">
              <a:lnSpc>
                <a:spcPct val="150000"/>
              </a:lnSpc>
              <a:buNone/>
            </a:pPr>
            <a:r>
              <a:rPr lang="en-US" sz="2400" b="1" dirty="0" smtClean="0">
                <a:latin typeface="Calibri" pitchFamily="34" charset="0"/>
              </a:rPr>
              <a:t>Data needed to be recorded for identification of sample</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1B450325-5680-464B-AB3E-6A59F88D2A15}" type="datetime1">
              <a:rPr lang="en-US" smtClean="0"/>
              <a:pPr/>
              <a:t>3/23/2020</a:t>
            </a:fld>
            <a:endParaRPr lang="am-ET"/>
          </a:p>
        </p:txBody>
      </p:sp>
    </p:spTree>
    <p:extLst>
      <p:ext uri="{BB962C8B-B14F-4D97-AF65-F5344CB8AC3E}">
        <p14:creationId xmlns="" xmlns:p14="http://schemas.microsoft.com/office/powerpoint/2010/main" val="3405608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a:solidFill>
                  <a:prstClr val="black"/>
                </a:solidFill>
                <a:latin typeface="Calibri" pitchFamily="34" charset="0"/>
                <a:ea typeface="+mn-ea"/>
                <a:cs typeface="+mn-cs"/>
              </a:rPr>
              <a:t>Identification of </a:t>
            </a:r>
            <a:r>
              <a:rPr lang="en-US" sz="2400" b="1" dirty="0" smtClean="0">
                <a:solidFill>
                  <a:prstClr val="black"/>
                </a:solidFill>
                <a:latin typeface="Calibri" pitchFamily="34" charset="0"/>
                <a:ea typeface="+mn-ea"/>
                <a:cs typeface="+mn-cs"/>
              </a:rPr>
              <a:t>Data…</a:t>
            </a:r>
            <a:endParaRPr lang="en-US" sz="2400" dirty="0">
              <a:latin typeface="Calibri" pitchFamily="34" charset="0"/>
            </a:endParaRPr>
          </a:p>
        </p:txBody>
      </p:sp>
      <p:sp>
        <p:nvSpPr>
          <p:cNvPr id="3" name="Content Placeholder 2"/>
          <p:cNvSpPr>
            <a:spLocks noGrp="1"/>
          </p:cNvSpPr>
          <p:nvPr>
            <p:ph idx="1"/>
          </p:nvPr>
        </p:nvSpPr>
        <p:spPr>
          <a:xfrm>
            <a:off x="457200" y="838200"/>
            <a:ext cx="8229600" cy="5410200"/>
          </a:xfrm>
        </p:spPr>
        <p:txBody>
          <a:bodyPr>
            <a:noAutofit/>
          </a:bodyPr>
          <a:lstStyle/>
          <a:p>
            <a:pPr algn="just">
              <a:lnSpc>
                <a:spcPct val="150000"/>
              </a:lnSpc>
              <a:buFont typeface="Wingdings" pitchFamily="2" charset="2"/>
              <a:buChar char="§"/>
            </a:pPr>
            <a:r>
              <a:rPr lang="en-US" sz="2400" dirty="0" smtClean="0">
                <a:solidFill>
                  <a:prstClr val="black"/>
                </a:solidFill>
                <a:latin typeface="Calibri" pitchFamily="34" charset="0"/>
              </a:rPr>
              <a:t>If </a:t>
            </a:r>
            <a:r>
              <a:rPr lang="en-US" sz="2400" dirty="0">
                <a:solidFill>
                  <a:prstClr val="black"/>
                </a:solidFill>
                <a:latin typeface="Calibri" pitchFamily="34" charset="0"/>
              </a:rPr>
              <a:t>the sample is </a:t>
            </a:r>
            <a:r>
              <a:rPr lang="en-US" sz="2400" b="1" dirty="0">
                <a:solidFill>
                  <a:srgbClr val="0070C0"/>
                </a:solidFill>
                <a:latin typeface="Calibri" pitchFamily="34" charset="0"/>
              </a:rPr>
              <a:t>spring water</a:t>
            </a:r>
            <a:r>
              <a:rPr lang="en-US" sz="2400" dirty="0">
                <a:solidFill>
                  <a:prstClr val="black"/>
                </a:solidFill>
                <a:latin typeface="Calibri" pitchFamily="34" charset="0"/>
              </a:rPr>
              <a:t>, describe whether the sample was taken </a:t>
            </a:r>
            <a:r>
              <a:rPr lang="en-US" sz="2400" dirty="0">
                <a:solidFill>
                  <a:srgbClr val="0070C0"/>
                </a:solidFill>
                <a:latin typeface="Calibri" pitchFamily="34" charset="0"/>
              </a:rPr>
              <a:t>directly</a:t>
            </a:r>
            <a:r>
              <a:rPr lang="en-US" sz="2400" dirty="0">
                <a:solidFill>
                  <a:prstClr val="black"/>
                </a:solidFill>
                <a:latin typeface="Calibri" pitchFamily="34" charset="0"/>
              </a:rPr>
              <a:t> from the spring or from a </a:t>
            </a:r>
            <a:r>
              <a:rPr lang="en-US" sz="2400" b="1" dirty="0">
                <a:solidFill>
                  <a:srgbClr val="0070C0"/>
                </a:solidFill>
                <a:latin typeface="Calibri" pitchFamily="34" charset="0"/>
              </a:rPr>
              <a:t>collecting </a:t>
            </a:r>
            <a:r>
              <a:rPr lang="en-US" sz="2400" b="1" dirty="0" smtClean="0">
                <a:solidFill>
                  <a:srgbClr val="0070C0"/>
                </a:solidFill>
                <a:latin typeface="Calibri" pitchFamily="34" charset="0"/>
              </a:rPr>
              <a:t>chamber</a:t>
            </a:r>
            <a:endParaRPr lang="en-US" sz="2400" dirty="0" smtClean="0">
              <a:solidFill>
                <a:prstClr val="black"/>
              </a:solidFill>
              <a:latin typeface="Calibri" pitchFamily="34" charset="0"/>
            </a:endParaRPr>
          </a:p>
          <a:p>
            <a:pPr algn="just">
              <a:lnSpc>
                <a:spcPct val="150000"/>
              </a:lnSpc>
              <a:buFont typeface="Wingdings" pitchFamily="2" charset="2"/>
              <a:buChar char="§"/>
            </a:pPr>
            <a:r>
              <a:rPr lang="en-US" sz="2400" dirty="0">
                <a:latin typeface="Calibri" pitchFamily="34" charset="0"/>
              </a:rPr>
              <a:t>If the water is a </a:t>
            </a:r>
            <a:r>
              <a:rPr lang="en-US" sz="2400" b="1" dirty="0">
                <a:solidFill>
                  <a:srgbClr val="0070C0"/>
                </a:solidFill>
                <a:latin typeface="Calibri" pitchFamily="34" charset="0"/>
              </a:rPr>
              <a:t>river or stream</a:t>
            </a:r>
            <a:r>
              <a:rPr lang="en-US" sz="2400" dirty="0">
                <a:latin typeface="Calibri" pitchFamily="34" charset="0"/>
              </a:rPr>
              <a:t>, mention the depth at which the sample was collected, and whether there had been </a:t>
            </a:r>
            <a:r>
              <a:rPr lang="en-US" sz="2400" dirty="0">
                <a:solidFill>
                  <a:srgbClr val="0D11B3"/>
                </a:solidFill>
                <a:latin typeface="Calibri" pitchFamily="34" charset="0"/>
              </a:rPr>
              <a:t>heavy rainfall or </a:t>
            </a:r>
            <a:r>
              <a:rPr lang="en-US" sz="2400" dirty="0" smtClean="0">
                <a:solidFill>
                  <a:srgbClr val="0D11B3"/>
                </a:solidFill>
                <a:latin typeface="Calibri" pitchFamily="34" charset="0"/>
              </a:rPr>
              <a:t>flooding</a:t>
            </a:r>
          </a:p>
          <a:p>
            <a:pPr algn="just">
              <a:lnSpc>
                <a:spcPct val="150000"/>
              </a:lnSpc>
              <a:buFont typeface="Wingdings" pitchFamily="2" charset="2"/>
              <a:buChar char="§"/>
            </a:pPr>
            <a:r>
              <a:rPr lang="en-US" sz="2400" dirty="0" smtClean="0">
                <a:latin typeface="Calibri" pitchFamily="34" charset="0"/>
              </a:rPr>
              <a:t>If the water is from a </a:t>
            </a:r>
            <a:r>
              <a:rPr lang="en-US" sz="2400" b="1" dirty="0" smtClean="0">
                <a:solidFill>
                  <a:srgbClr val="0070C0"/>
                </a:solidFill>
                <a:latin typeface="Calibri" pitchFamily="34" charset="0"/>
              </a:rPr>
              <a:t>lake or reservoir</a:t>
            </a:r>
            <a:r>
              <a:rPr lang="en-US" sz="2400" dirty="0" smtClean="0">
                <a:latin typeface="Calibri" pitchFamily="34" charset="0"/>
              </a:rPr>
              <a:t>, give the exact position, and the </a:t>
            </a:r>
            <a:r>
              <a:rPr lang="en-US" sz="2400" dirty="0" smtClean="0">
                <a:solidFill>
                  <a:srgbClr val="0D11B3"/>
                </a:solidFill>
                <a:latin typeface="Calibri" pitchFamily="34" charset="0"/>
              </a:rPr>
              <a:t>depth</a:t>
            </a:r>
            <a:r>
              <a:rPr lang="en-US" sz="2400" dirty="0" smtClean="0">
                <a:latin typeface="Calibri" pitchFamily="34" charset="0"/>
              </a:rPr>
              <a:t> at which it was collected, and whether there had been </a:t>
            </a:r>
            <a:r>
              <a:rPr lang="en-US" sz="2400" dirty="0" smtClean="0">
                <a:solidFill>
                  <a:srgbClr val="0D11B3"/>
                </a:solidFill>
                <a:latin typeface="Calibri" pitchFamily="34" charset="0"/>
              </a:rPr>
              <a:t>heavy rainfall or flooding</a:t>
            </a:r>
          </a:p>
          <a:p>
            <a:pPr algn="just">
              <a:lnSpc>
                <a:spcPct val="150000"/>
              </a:lnSpc>
              <a:buNone/>
            </a:pPr>
            <a:endParaRPr lang="en-US" sz="2400" dirty="0">
              <a:latin typeface="Calibri" pitchFamily="34" charset="0"/>
            </a:endParaRPr>
          </a:p>
          <a:p>
            <a:pPr marL="0" indent="0" algn="just">
              <a:lnSpc>
                <a:spcPct val="150000"/>
              </a:lnSpc>
              <a:buNone/>
            </a:pPr>
            <a:endParaRPr lang="en-US" sz="2400" dirty="0">
              <a:solidFill>
                <a:prstClr val="black"/>
              </a:solidFill>
              <a:latin typeface="Calibri" pitchFamily="34" charset="0"/>
            </a:endParaRPr>
          </a:p>
          <a:p>
            <a:pPr marL="0" indent="0" algn="just">
              <a:lnSpc>
                <a:spcPct val="15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56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37B22170-60F2-49B3-AD43-DFF8236DD656}" type="datetime1">
              <a:rPr lang="en-US" smtClean="0"/>
              <a:pPr/>
              <a:t>3/23/2020</a:t>
            </a:fld>
            <a:endParaRPr lang="am-ET"/>
          </a:p>
        </p:txBody>
      </p:sp>
    </p:spTree>
    <p:extLst>
      <p:ext uri="{BB962C8B-B14F-4D97-AF65-F5344CB8AC3E}">
        <p14:creationId xmlns="" xmlns:p14="http://schemas.microsoft.com/office/powerpoint/2010/main" val="2373758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2400" b="1" dirty="0">
                <a:solidFill>
                  <a:prstClr val="black"/>
                </a:solidFill>
                <a:latin typeface="Calibri" pitchFamily="34" charset="0"/>
              </a:rPr>
              <a:t>Identification of Data…</a:t>
            </a:r>
            <a:endParaRPr lang="en-US" sz="2400" dirty="0">
              <a:latin typeface="Calibri" pitchFamily="34" charset="0"/>
            </a:endParaRPr>
          </a:p>
        </p:txBody>
      </p:sp>
      <p:sp>
        <p:nvSpPr>
          <p:cNvPr id="3" name="Content Placeholder 2"/>
          <p:cNvSpPr>
            <a:spLocks noGrp="1"/>
          </p:cNvSpPr>
          <p:nvPr>
            <p:ph idx="1"/>
          </p:nvPr>
        </p:nvSpPr>
        <p:spPr>
          <a:xfrm>
            <a:off x="304800" y="1066800"/>
            <a:ext cx="8382000" cy="5181600"/>
          </a:xfrm>
        </p:spPr>
        <p:txBody>
          <a:bodyPr>
            <a:normAutofit/>
          </a:bodyPr>
          <a:lstStyle/>
          <a:p>
            <a:pPr algn="just">
              <a:lnSpc>
                <a:spcPct val="150000"/>
              </a:lnSpc>
              <a:buFont typeface="Wingdings" pitchFamily="2" charset="2"/>
              <a:buChar char="§"/>
            </a:pPr>
            <a:r>
              <a:rPr lang="en-US" sz="2400" dirty="0" smtClean="0">
                <a:latin typeface="Calibri" pitchFamily="34" charset="0"/>
              </a:rPr>
              <a:t>Indicate </a:t>
            </a:r>
            <a:r>
              <a:rPr lang="en-US" sz="2400" dirty="0">
                <a:latin typeface="Calibri" pitchFamily="34" charset="0"/>
              </a:rPr>
              <a:t>the </a:t>
            </a:r>
            <a:r>
              <a:rPr lang="en-US" sz="2400" dirty="0">
                <a:solidFill>
                  <a:srgbClr val="0D11B3"/>
                </a:solidFill>
                <a:latin typeface="Calibri" pitchFamily="34" charset="0"/>
              </a:rPr>
              <a:t>temperature</a:t>
            </a:r>
            <a:r>
              <a:rPr lang="en-US" sz="2400" dirty="0">
                <a:solidFill>
                  <a:srgbClr val="FF0000"/>
                </a:solidFill>
                <a:latin typeface="Calibri" pitchFamily="34" charset="0"/>
              </a:rPr>
              <a:t> </a:t>
            </a:r>
            <a:r>
              <a:rPr lang="en-US" sz="2400" dirty="0">
                <a:latin typeface="Calibri" pitchFamily="34" charset="0"/>
              </a:rPr>
              <a:t>of the source of the </a:t>
            </a:r>
            <a:r>
              <a:rPr lang="en-US" sz="2400" dirty="0" smtClean="0">
                <a:latin typeface="Calibri" pitchFamily="34" charset="0"/>
              </a:rPr>
              <a:t>sample</a:t>
            </a:r>
          </a:p>
          <a:p>
            <a:pPr algn="just">
              <a:lnSpc>
                <a:spcPct val="150000"/>
              </a:lnSpc>
              <a:buFont typeface="Wingdings" pitchFamily="2" charset="2"/>
              <a:buChar char="§"/>
            </a:pPr>
            <a:r>
              <a:rPr lang="en-US" sz="2400" dirty="0" smtClean="0">
                <a:latin typeface="Calibri" pitchFamily="34" charset="0"/>
              </a:rPr>
              <a:t>Mention </a:t>
            </a:r>
            <a:r>
              <a:rPr lang="en-US" sz="2400" dirty="0">
                <a:latin typeface="Calibri" pitchFamily="34" charset="0"/>
              </a:rPr>
              <a:t>any possible </a:t>
            </a:r>
            <a:r>
              <a:rPr lang="en-US" sz="2400" dirty="0">
                <a:solidFill>
                  <a:srgbClr val="0D11B3"/>
                </a:solidFill>
                <a:latin typeface="Calibri" pitchFamily="34" charset="0"/>
              </a:rPr>
              <a:t>sources of pollution in the </a:t>
            </a:r>
            <a:r>
              <a:rPr lang="en-US" sz="2400" dirty="0" smtClean="0">
                <a:solidFill>
                  <a:srgbClr val="0D11B3"/>
                </a:solidFill>
                <a:latin typeface="Calibri" pitchFamily="34" charset="0"/>
              </a:rPr>
              <a:t>area</a:t>
            </a:r>
            <a:r>
              <a:rPr lang="en-US" sz="2400" dirty="0" smtClean="0">
                <a:latin typeface="Calibri" pitchFamily="34" charset="0"/>
              </a:rPr>
              <a:t>, and </a:t>
            </a:r>
            <a:r>
              <a:rPr lang="en-US" sz="2400" dirty="0">
                <a:latin typeface="Calibri" pitchFamily="34" charset="0"/>
              </a:rPr>
              <a:t>their approximate distance from the </a:t>
            </a:r>
            <a:r>
              <a:rPr lang="en-US" sz="2400" dirty="0" smtClean="0">
                <a:latin typeface="Calibri" pitchFamily="34" charset="0"/>
              </a:rPr>
              <a:t>sampling point.</a:t>
            </a:r>
            <a:r>
              <a:rPr lang="en-US" sz="2400" dirty="0">
                <a:latin typeface="Calibri" pitchFamily="34" charset="0"/>
              </a:rPr>
              <a:t> </a:t>
            </a:r>
            <a:endParaRPr lang="en-US" sz="2400" dirty="0" smtClean="0">
              <a:latin typeface="Calibri" pitchFamily="34" charset="0"/>
            </a:endParaRPr>
          </a:p>
          <a:p>
            <a:pPr algn="just">
              <a:lnSpc>
                <a:spcPct val="150000"/>
              </a:lnSpc>
              <a:buFont typeface="Wingdings" pitchFamily="2" charset="2"/>
              <a:buChar char="§"/>
            </a:pPr>
            <a:r>
              <a:rPr lang="en-US" sz="2400" dirty="0" smtClean="0">
                <a:latin typeface="Calibri" pitchFamily="34" charset="0"/>
              </a:rPr>
              <a:t>Indicate </a:t>
            </a:r>
            <a:r>
              <a:rPr lang="en-US" sz="2400" dirty="0">
                <a:latin typeface="Calibri" pitchFamily="34" charset="0"/>
              </a:rPr>
              <a:t>the date and time when the sample </a:t>
            </a:r>
            <a:r>
              <a:rPr lang="en-US" sz="2400" dirty="0" smtClean="0">
                <a:latin typeface="Calibri" pitchFamily="34" charset="0"/>
              </a:rPr>
              <a:t>was taken  </a:t>
            </a: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57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5F38823C-9130-4C1A-A60E-462DF66F2CD3}" type="datetime1">
              <a:rPr lang="en-US" smtClean="0"/>
              <a:pPr/>
              <a:t>3/23/2020</a:t>
            </a:fld>
            <a:endParaRPr lang="am-ET"/>
          </a:p>
        </p:txBody>
      </p:sp>
    </p:spTree>
    <p:extLst>
      <p:ext uri="{BB962C8B-B14F-4D97-AF65-F5344CB8AC3E}">
        <p14:creationId xmlns="" xmlns:p14="http://schemas.microsoft.com/office/powerpoint/2010/main" val="4097410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ctr">
              <a:lnSpc>
                <a:spcPct val="150000"/>
              </a:lnSpc>
              <a:buNone/>
            </a:pPr>
            <a:r>
              <a:rPr lang="en-US" sz="2400" dirty="0" smtClean="0">
                <a:latin typeface="Calibri" pitchFamily="34" charset="0"/>
                <a:cs typeface="Times New Roman" pitchFamily="18" charset="0"/>
              </a:rPr>
              <a:t> </a:t>
            </a:r>
            <a:r>
              <a:rPr lang="en-US" b="1" dirty="0" smtClean="0">
                <a:latin typeface="Calibri" pitchFamily="34" charset="0"/>
                <a:cs typeface="Times New Roman" pitchFamily="18" charset="0"/>
              </a:rPr>
              <a:t>Chapter three </a:t>
            </a:r>
          </a:p>
          <a:p>
            <a:pPr>
              <a:lnSpc>
                <a:spcPct val="150000"/>
              </a:lnSpc>
              <a:buNone/>
            </a:pPr>
            <a:r>
              <a:rPr lang="en-US" b="1" dirty="0" smtClean="0">
                <a:latin typeface="Calibri" pitchFamily="34" charset="0"/>
                <a:cs typeface="Times New Roman" pitchFamily="18" charset="0"/>
              </a:rPr>
              <a:t>Sampling methods transportation and storage for various environmental parameter </a:t>
            </a:r>
            <a:endParaRPr lang="am-ET" b="1"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58</a:t>
            </a:fld>
            <a:endParaRPr lang="am-ET"/>
          </a:p>
        </p:txBody>
      </p:sp>
      <p:sp>
        <p:nvSpPr>
          <p:cNvPr id="7" name="Date Placeholder 6"/>
          <p:cNvSpPr>
            <a:spLocks noGrp="1"/>
          </p:cNvSpPr>
          <p:nvPr>
            <p:ph type="dt" sz="half" idx="10"/>
          </p:nvPr>
        </p:nvSpPr>
        <p:spPr/>
        <p:txBody>
          <a:bodyPr/>
          <a:lstStyle/>
          <a:p>
            <a:fld id="{A70948B8-0188-43D6-B5B5-A6558E5BC02B}" type="datetime1">
              <a:rPr lang="en-US" smtClean="0"/>
              <a:pPr/>
              <a:t>3/23/2020</a:t>
            </a:fld>
            <a:endParaRPr lang="am-E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Calibri" pitchFamily="34" charset="0"/>
                <a:cs typeface="Times New Roman" pitchFamily="18" charset="0"/>
              </a:rPr>
              <a:t>Sampling methods transportation and storage for various environmental parameter </a:t>
            </a:r>
            <a:r>
              <a:rPr lang="am-ET" sz="2400" dirty="0" smtClean="0">
                <a:cs typeface="Times New Roman" pitchFamily="18" charset="0"/>
              </a:rPr>
              <a:t/>
            </a:r>
            <a:br>
              <a:rPr lang="am-ET" sz="2400" dirty="0" smtClean="0">
                <a:cs typeface="Times New Roman" pitchFamily="18" charset="0"/>
              </a:rPr>
            </a:br>
            <a:endParaRPr lang="am-ET" sz="2400" dirty="0"/>
          </a:p>
        </p:txBody>
      </p:sp>
      <p:sp>
        <p:nvSpPr>
          <p:cNvPr id="3" name="Content Placeholder 2"/>
          <p:cNvSpPr>
            <a:spLocks noGrp="1"/>
          </p:cNvSpPr>
          <p:nvPr>
            <p:ph idx="1"/>
          </p:nvPr>
        </p:nvSpPr>
        <p:spPr>
          <a:xfrm>
            <a:off x="457200" y="1295400"/>
            <a:ext cx="8229600" cy="4876800"/>
          </a:xfrm>
        </p:spPr>
        <p:txBody>
          <a:bodyPr>
            <a:normAutofit/>
          </a:bodyPr>
          <a:lstStyle/>
          <a:p>
            <a:pPr>
              <a:lnSpc>
                <a:spcPct val="150000"/>
              </a:lnSpc>
              <a:buNone/>
            </a:pPr>
            <a:r>
              <a:rPr lang="en-US" sz="2400" dirty="0" smtClean="0">
                <a:latin typeface="Calibri" pitchFamily="34" charset="0"/>
                <a:cs typeface="Times New Roman" pitchFamily="18" charset="0"/>
              </a:rPr>
              <a:t>Water </a:t>
            </a:r>
            <a:r>
              <a:rPr lang="en-US" sz="2400" dirty="0">
                <a:latin typeface="Calibri" pitchFamily="34" charset="0"/>
                <a:cs typeface="Times New Roman" pitchFamily="18" charset="0"/>
              </a:rPr>
              <a:t>quality has many meanings depending on whether the water to be used for </a:t>
            </a:r>
            <a:r>
              <a:rPr lang="en-US" sz="2400" dirty="0" smtClean="0">
                <a:latin typeface="Calibri" pitchFamily="34" charset="0"/>
                <a:cs typeface="Times New Roman" pitchFamily="18" charset="0"/>
              </a:rPr>
              <a:t>:-</a:t>
            </a:r>
            <a:endParaRPr lang="en-US" sz="2400" dirty="0">
              <a:latin typeface="Calibri" pitchFamily="34" charset="0"/>
              <a:cs typeface="Times New Roman" pitchFamily="18" charset="0"/>
            </a:endParaRPr>
          </a:p>
          <a:p>
            <a:pPr>
              <a:lnSpc>
                <a:spcPct val="150000"/>
              </a:lnSpc>
              <a:buFont typeface="Wingdings" pitchFamily="2" charset="2"/>
              <a:buChar char="v"/>
            </a:pPr>
            <a:r>
              <a:rPr lang="en-US" sz="2400" dirty="0" smtClean="0">
                <a:solidFill>
                  <a:srgbClr val="0D11B3"/>
                </a:solidFill>
                <a:latin typeface="Calibri" pitchFamily="34" charset="0"/>
                <a:cs typeface="Times New Roman" pitchFamily="18" charset="0"/>
              </a:rPr>
              <a:t>domestic,</a:t>
            </a:r>
          </a:p>
          <a:p>
            <a:pPr>
              <a:lnSpc>
                <a:spcPct val="150000"/>
              </a:lnSpc>
              <a:buFont typeface="Wingdings" pitchFamily="2" charset="2"/>
              <a:buChar char="v"/>
            </a:pPr>
            <a:r>
              <a:rPr lang="en-US" sz="2400" dirty="0" smtClean="0">
                <a:solidFill>
                  <a:srgbClr val="0D11B3"/>
                </a:solidFill>
                <a:latin typeface="Calibri" pitchFamily="34" charset="0"/>
                <a:cs typeface="Times New Roman" pitchFamily="18" charset="0"/>
              </a:rPr>
              <a:t>commercial</a:t>
            </a:r>
            <a:r>
              <a:rPr lang="en-US" sz="2400" dirty="0">
                <a:solidFill>
                  <a:srgbClr val="0D11B3"/>
                </a:solidFill>
                <a:latin typeface="Calibri" pitchFamily="34" charset="0"/>
                <a:cs typeface="Times New Roman" pitchFamily="18" charset="0"/>
              </a:rPr>
              <a:t>, </a:t>
            </a:r>
            <a:endParaRPr lang="en-US" sz="2400" dirty="0" smtClean="0">
              <a:solidFill>
                <a:srgbClr val="0D11B3"/>
              </a:solidFill>
              <a:latin typeface="Calibri" pitchFamily="34" charset="0"/>
              <a:cs typeface="Times New Roman" pitchFamily="18" charset="0"/>
            </a:endParaRPr>
          </a:p>
          <a:p>
            <a:pPr>
              <a:lnSpc>
                <a:spcPct val="150000"/>
              </a:lnSpc>
              <a:buFont typeface="Wingdings" pitchFamily="2" charset="2"/>
              <a:buChar char="v"/>
            </a:pPr>
            <a:r>
              <a:rPr lang="en-US" sz="2400" dirty="0" smtClean="0">
                <a:solidFill>
                  <a:srgbClr val="0D11B3"/>
                </a:solidFill>
                <a:latin typeface="Calibri" pitchFamily="34" charset="0"/>
                <a:cs typeface="Times New Roman" pitchFamily="18" charset="0"/>
              </a:rPr>
              <a:t>industrial or</a:t>
            </a:r>
          </a:p>
          <a:p>
            <a:pPr>
              <a:lnSpc>
                <a:spcPct val="150000"/>
              </a:lnSpc>
              <a:buFont typeface="Wingdings" pitchFamily="2" charset="2"/>
              <a:buChar char="v"/>
            </a:pPr>
            <a:r>
              <a:rPr lang="en-US" sz="2400" dirty="0" smtClean="0">
                <a:solidFill>
                  <a:srgbClr val="0D11B3"/>
                </a:solidFill>
                <a:latin typeface="Calibri" pitchFamily="34" charset="0"/>
                <a:cs typeface="Times New Roman" pitchFamily="18" charset="0"/>
              </a:rPr>
              <a:t>recreational </a:t>
            </a:r>
            <a:r>
              <a:rPr lang="en-US" sz="2400" dirty="0">
                <a:solidFill>
                  <a:srgbClr val="0D11B3"/>
                </a:solidFill>
                <a:latin typeface="Calibri" pitchFamily="34" charset="0"/>
                <a:cs typeface="Times New Roman" pitchFamily="18" charset="0"/>
              </a:rPr>
              <a:t>purposes</a:t>
            </a:r>
            <a:r>
              <a:rPr lang="en-US" sz="2400" dirty="0">
                <a:latin typeface="Calibri" pitchFamily="34" charset="0"/>
                <a:cs typeface="Times New Roman" pitchFamily="18" charset="0"/>
              </a:rPr>
              <a:t>. </a:t>
            </a:r>
            <a:endParaRPr lang="en-US" sz="2400" dirty="0" smtClean="0">
              <a:latin typeface="Calibri" pitchFamily="34" charset="0"/>
              <a:cs typeface="Times New Roman" pitchFamily="18" charset="0"/>
            </a:endParaRPr>
          </a:p>
          <a:p>
            <a:pPr>
              <a:lnSpc>
                <a:spcPct val="150000"/>
              </a:lnSpc>
              <a:buBlip>
                <a:blip r:embed="rId2"/>
              </a:buBlip>
            </a:pPr>
            <a:r>
              <a:rPr lang="en-US" sz="2400" dirty="0" smtClean="0">
                <a:latin typeface="Calibri" pitchFamily="34" charset="0"/>
                <a:cs typeface="Times New Roman" pitchFamily="18" charset="0"/>
              </a:rPr>
              <a:t>The primary aim of the guide line values for drinking water quality is </a:t>
            </a:r>
            <a:r>
              <a:rPr lang="en-US" sz="2400" dirty="0" smtClean="0">
                <a:solidFill>
                  <a:srgbClr val="002060"/>
                </a:solidFill>
                <a:latin typeface="Calibri" pitchFamily="34" charset="0"/>
                <a:cs typeface="Times New Roman" pitchFamily="18" charset="0"/>
              </a:rPr>
              <a:t>the </a:t>
            </a:r>
            <a:r>
              <a:rPr lang="en-US" sz="2400" b="1" dirty="0" smtClean="0">
                <a:solidFill>
                  <a:srgbClr val="0D11B3"/>
                </a:solidFill>
                <a:latin typeface="Calibri" pitchFamily="34" charset="0"/>
                <a:cs typeface="Times New Roman" pitchFamily="18" charset="0"/>
              </a:rPr>
              <a:t>protection of public health </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59</a:t>
            </a:fld>
            <a:endParaRPr lang="am-ET"/>
          </a:p>
        </p:txBody>
      </p:sp>
      <p:sp>
        <p:nvSpPr>
          <p:cNvPr id="7" name="Date Placeholder 6"/>
          <p:cNvSpPr>
            <a:spLocks noGrp="1"/>
          </p:cNvSpPr>
          <p:nvPr>
            <p:ph type="dt" sz="half" idx="10"/>
          </p:nvPr>
        </p:nvSpPr>
        <p:spPr/>
        <p:txBody>
          <a:bodyPr/>
          <a:lstStyle/>
          <a:p>
            <a:fld id="{9B443283-4992-4358-A8C0-82B74C625101}" type="datetime1">
              <a:rPr lang="en-US" smtClean="0"/>
              <a:pPr/>
              <a:t>3/23/2020</a:t>
            </a:fld>
            <a:endParaRPr lang="am-E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nSpc>
                <a:spcPct val="150000"/>
              </a:lnSpc>
              <a:buNone/>
            </a:pPr>
            <a:r>
              <a:rPr lang="en-US" sz="2400" b="1" dirty="0" smtClean="0">
                <a:solidFill>
                  <a:srgbClr val="0070C0"/>
                </a:solidFill>
                <a:latin typeface="Calibri" pitchFamily="34" charset="0"/>
                <a:cs typeface="Times New Roman" pitchFamily="18" charset="0"/>
              </a:rPr>
              <a:t>Why we need to analyze Zooplanktons and Phytoplanktons?</a:t>
            </a:r>
          </a:p>
          <a:p>
            <a:pPr>
              <a:lnSpc>
                <a:spcPct val="150000"/>
              </a:lnSpc>
              <a:buBlip>
                <a:blip r:embed="rId3"/>
              </a:buBlip>
            </a:pPr>
            <a:r>
              <a:rPr lang="en-US" sz="2400" dirty="0" smtClean="0">
                <a:latin typeface="Calibri" pitchFamily="34" charset="0"/>
                <a:cs typeface="Times New Roman" pitchFamily="18" charset="0"/>
              </a:rPr>
              <a:t>To determine the quality of water in lakes, wetlands, oceans</a:t>
            </a:r>
          </a:p>
          <a:p>
            <a:pPr>
              <a:lnSpc>
                <a:spcPct val="150000"/>
              </a:lnSpc>
              <a:buBlip>
                <a:blip r:embed="rId3"/>
              </a:buBlip>
            </a:pPr>
            <a:r>
              <a:rPr lang="en-US" sz="2400" dirty="0" smtClean="0">
                <a:latin typeface="Calibri" pitchFamily="34" charset="0"/>
                <a:cs typeface="Times New Roman" pitchFamily="18" charset="0"/>
              </a:rPr>
              <a:t>The presence or absence or abundance of certain species of zooplankton or phytoplankton in lakes or oceans indicate whether that lakes have good or bad quality</a:t>
            </a:r>
          </a:p>
          <a:p>
            <a:pPr>
              <a:lnSpc>
                <a:spcPct val="150000"/>
              </a:lnSpc>
              <a:buBlip>
                <a:blip r:embed="rId3"/>
              </a:buBlip>
            </a:pPr>
            <a:r>
              <a:rPr lang="en-US" sz="2400" dirty="0" smtClean="0">
                <a:latin typeface="Calibri" pitchFamily="34" charset="0"/>
                <a:cs typeface="Times New Roman" pitchFamily="18" charset="0"/>
              </a:rPr>
              <a:t>For example, the presence of more</a:t>
            </a:r>
            <a:r>
              <a:rPr lang="en-US" sz="2400" dirty="0" smtClean="0">
                <a:solidFill>
                  <a:schemeClr val="accent1"/>
                </a:solidFill>
                <a:latin typeface="Calibri" pitchFamily="34" charset="0"/>
                <a:cs typeface="Times New Roman" pitchFamily="18" charset="0"/>
              </a:rPr>
              <a:t> cyanobacteria </a:t>
            </a:r>
            <a:r>
              <a:rPr lang="en-US" sz="2400" dirty="0" smtClean="0">
                <a:latin typeface="Calibri" pitchFamily="34" charset="0"/>
                <a:cs typeface="Times New Roman" pitchFamily="18" charset="0"/>
              </a:rPr>
              <a:t>(phytoplankton) and</a:t>
            </a:r>
            <a:r>
              <a:rPr lang="en-US" sz="2400" dirty="0" smtClean="0">
                <a:solidFill>
                  <a:schemeClr val="accent1"/>
                </a:solidFill>
                <a:latin typeface="Calibri" pitchFamily="34" charset="0"/>
                <a:cs typeface="Times New Roman" pitchFamily="18" charset="0"/>
              </a:rPr>
              <a:t> rotifers </a:t>
            </a:r>
            <a:r>
              <a:rPr lang="en-US" sz="2400" dirty="0" smtClean="0">
                <a:latin typeface="Calibri" pitchFamily="34" charset="0"/>
                <a:cs typeface="Times New Roman" pitchFamily="18" charset="0"/>
              </a:rPr>
              <a:t>(zooplankton), reveal that the lake have degraded quality</a:t>
            </a:r>
            <a:endParaRPr lang="en-US" sz="2400" b="1" dirty="0" smtClean="0">
              <a:solidFill>
                <a:srgbClr val="0070C0"/>
              </a:solidFill>
              <a:latin typeface="Calibri" pitchFamily="34" charset="0"/>
            </a:endParaRPr>
          </a:p>
          <a:p>
            <a:pPr>
              <a:lnSpc>
                <a:spcPct val="15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63002F9C-F507-41A1-9C0C-230C21D864E5}"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400" dirty="0" smtClean="0"/>
              <a:t>Cont--</a:t>
            </a:r>
            <a:endParaRPr lang="am-ET" sz="2400"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400" dirty="0" smtClean="0">
                <a:latin typeface="Calibri" pitchFamily="34" charset="0"/>
                <a:cs typeface="Times New Roman" pitchFamily="18" charset="0"/>
              </a:rPr>
              <a:t>To </a:t>
            </a:r>
            <a:r>
              <a:rPr lang="en-US" sz="2400" dirty="0">
                <a:latin typeface="Calibri" pitchFamily="34" charset="0"/>
                <a:cs typeface="Times New Roman" pitchFamily="18" charset="0"/>
              </a:rPr>
              <a:t>gain a true picture of a particular sample, it is often necessary to </a:t>
            </a:r>
            <a:r>
              <a:rPr lang="en-US" sz="2400" dirty="0" smtClean="0">
                <a:latin typeface="Calibri" pitchFamily="34" charset="0"/>
                <a:cs typeface="Times New Roman" pitchFamily="18" charset="0"/>
              </a:rPr>
              <a:t>measure several </a:t>
            </a:r>
            <a:r>
              <a:rPr lang="en-US" sz="2400" dirty="0">
                <a:latin typeface="Calibri" pitchFamily="34" charset="0"/>
                <a:cs typeface="Times New Roman" pitchFamily="18" charset="0"/>
              </a:rPr>
              <a:t>different properties by carrying out an analysis of </a:t>
            </a:r>
            <a:r>
              <a:rPr lang="en-US" sz="2400" b="1" dirty="0">
                <a:solidFill>
                  <a:srgbClr val="0D11B3"/>
                </a:solidFill>
                <a:latin typeface="Calibri" pitchFamily="34" charset="0"/>
                <a:cs typeface="Times New Roman" pitchFamily="18" charset="0"/>
              </a:rPr>
              <a:t>physical, </a:t>
            </a:r>
            <a:r>
              <a:rPr lang="en-US" sz="2400" b="1" dirty="0" smtClean="0">
                <a:solidFill>
                  <a:srgbClr val="0D11B3"/>
                </a:solidFill>
                <a:latin typeface="Calibri" pitchFamily="34" charset="0"/>
                <a:cs typeface="Times New Roman" pitchFamily="18" charset="0"/>
              </a:rPr>
              <a:t>chemical or bacteriological </a:t>
            </a:r>
            <a:r>
              <a:rPr lang="en-US" sz="2400" dirty="0" smtClean="0">
                <a:latin typeface="Calibri" pitchFamily="34" charset="0"/>
                <a:cs typeface="Times New Roman" pitchFamily="18" charset="0"/>
              </a:rPr>
              <a:t>characteristics</a:t>
            </a:r>
            <a:r>
              <a:rPr lang="en-US" sz="2400" dirty="0">
                <a:latin typeface="Calibri" pitchFamily="34" charset="0"/>
                <a:cs typeface="Times New Roman" pitchFamily="18" charset="0"/>
              </a:rPr>
              <a:t>. </a:t>
            </a:r>
          </a:p>
          <a:p>
            <a:pPr>
              <a:lnSpc>
                <a:spcPct val="150000"/>
              </a:lnSpc>
            </a:pPr>
            <a:r>
              <a:rPr lang="en-US" sz="2400" dirty="0" smtClean="0">
                <a:latin typeface="Calibri" pitchFamily="34" charset="0"/>
                <a:cs typeface="Times New Roman" pitchFamily="18" charset="0"/>
              </a:rPr>
              <a:t>One </a:t>
            </a:r>
            <a:r>
              <a:rPr lang="en-US" sz="2400" dirty="0">
                <a:latin typeface="Calibri" pitchFamily="34" charset="0"/>
                <a:cs typeface="Times New Roman" pitchFamily="18" charset="0"/>
              </a:rPr>
              <a:t>of the key elements in the quality control of drinking water is the </a:t>
            </a:r>
            <a:r>
              <a:rPr lang="en-US" sz="2400" dirty="0">
                <a:solidFill>
                  <a:srgbClr val="0D11B3"/>
                </a:solidFill>
                <a:latin typeface="Calibri" pitchFamily="34" charset="0"/>
                <a:cs typeface="Times New Roman" pitchFamily="18" charset="0"/>
              </a:rPr>
              <a:t>microbiological examination of water</a:t>
            </a:r>
            <a:r>
              <a:rPr lang="en-US" sz="2400" dirty="0">
                <a:latin typeface="Calibri" pitchFamily="34" charset="0"/>
                <a:cs typeface="Times New Roman" pitchFamily="18" charset="0"/>
              </a:rPr>
              <a:t>. </a:t>
            </a:r>
          </a:p>
          <a:p>
            <a:pPr>
              <a:lnSpc>
                <a:spcPct val="150000"/>
              </a:lnSpc>
            </a:pPr>
            <a:r>
              <a:rPr lang="en-US" sz="2400" dirty="0" smtClean="0">
                <a:latin typeface="Calibri" pitchFamily="34" charset="0"/>
                <a:cs typeface="Times New Roman" pitchFamily="18" charset="0"/>
              </a:rPr>
              <a:t>This </a:t>
            </a:r>
            <a:r>
              <a:rPr lang="en-US" sz="2400" dirty="0">
                <a:latin typeface="Calibri" pitchFamily="34" charset="0"/>
                <a:cs typeface="Times New Roman" pitchFamily="18" charset="0"/>
              </a:rPr>
              <a:t>is affected by </a:t>
            </a:r>
            <a:r>
              <a:rPr lang="en-US" sz="2400" dirty="0" smtClean="0">
                <a:latin typeface="Calibri" pitchFamily="34" charset="0"/>
                <a:cs typeface="Times New Roman" pitchFamily="18" charset="0"/>
              </a:rPr>
              <a:t>analyzing water </a:t>
            </a:r>
            <a:r>
              <a:rPr lang="en-US" sz="2400" dirty="0">
                <a:latin typeface="Calibri" pitchFamily="34" charset="0"/>
                <a:cs typeface="Times New Roman" pitchFamily="18" charset="0"/>
              </a:rPr>
              <a:t>samples collected from the water supply </a:t>
            </a:r>
            <a:r>
              <a:rPr lang="en-US" sz="2400" dirty="0" smtClean="0">
                <a:latin typeface="Calibri" pitchFamily="34" charset="0"/>
                <a:cs typeface="Times New Roman" pitchFamily="18" charset="0"/>
              </a:rPr>
              <a:t>system</a:t>
            </a:r>
            <a:endParaRPr lang="en-US" sz="2400" dirty="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60</a:t>
            </a:fld>
            <a:endParaRPr lang="am-ET"/>
          </a:p>
        </p:txBody>
      </p:sp>
      <p:sp>
        <p:nvSpPr>
          <p:cNvPr id="7" name="Date Placeholder 6"/>
          <p:cNvSpPr>
            <a:spLocks noGrp="1"/>
          </p:cNvSpPr>
          <p:nvPr>
            <p:ph type="dt" sz="half" idx="10"/>
          </p:nvPr>
        </p:nvSpPr>
        <p:spPr/>
        <p:txBody>
          <a:bodyPr/>
          <a:lstStyle/>
          <a:p>
            <a:fld id="{6AAE0DBB-BD91-4A3E-BF8F-0415112A09EE}" type="datetime1">
              <a:rPr lang="en-US" smtClean="0"/>
              <a:pPr/>
              <a:t>3/23/2020</a:t>
            </a:fld>
            <a:endParaRPr lang="am-E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chor="b">
            <a:noAutofit/>
          </a:bodyPr>
          <a:lstStyle/>
          <a:p>
            <a:pPr>
              <a:lnSpc>
                <a:spcPct val="150000"/>
              </a:lnSpc>
            </a:pPr>
            <a:r>
              <a:rPr lang="en-US" sz="3200" dirty="0" smtClean="0">
                <a:latin typeface="Calibri" pitchFamily="34" charset="0"/>
                <a:cs typeface="Times New Roman" pitchFamily="18" charset="0"/>
              </a:rPr>
              <a:t>Collecting sample </a:t>
            </a:r>
            <a:r>
              <a:rPr lang="en-US" sz="3200" dirty="0" smtClean="0">
                <a:solidFill>
                  <a:srgbClr val="0D11B3"/>
                </a:solidFill>
                <a:latin typeface="Calibri" pitchFamily="34" charset="0"/>
                <a:cs typeface="Times New Roman" pitchFamily="18" charset="0"/>
              </a:rPr>
              <a:t>requirements</a:t>
            </a:r>
            <a:endParaRPr lang="en-US" sz="3200" dirty="0" smtClean="0">
              <a:latin typeface="Calibri" pitchFamily="34" charset="0"/>
              <a:cs typeface="Times New Roman" pitchFamily="18" charset="0"/>
            </a:endParaRPr>
          </a:p>
        </p:txBody>
      </p:sp>
      <p:sp>
        <p:nvSpPr>
          <p:cNvPr id="3" name="Content Placeholder 2"/>
          <p:cNvSpPr>
            <a:spLocks noGrp="1"/>
          </p:cNvSpPr>
          <p:nvPr>
            <p:ph idx="1"/>
          </p:nvPr>
        </p:nvSpPr>
        <p:spPr>
          <a:xfrm>
            <a:off x="457200" y="838200"/>
            <a:ext cx="8229600" cy="5287963"/>
          </a:xfrm>
        </p:spPr>
        <p:txBody>
          <a:bodyPr>
            <a:noAutofit/>
          </a:bodyPr>
          <a:lstStyle/>
          <a:p>
            <a:pPr>
              <a:lnSpc>
                <a:spcPct val="150000"/>
              </a:lnSpc>
              <a:buClr>
                <a:srgbClr val="0D11B3"/>
              </a:buClr>
              <a:buFont typeface="Wingdings" pitchFamily="2" charset="2"/>
              <a:buChar char="§"/>
            </a:pPr>
            <a:r>
              <a:rPr lang="en-US" sz="2400" dirty="0" smtClean="0">
                <a:latin typeface="Calibri" pitchFamily="34" charset="0"/>
                <a:cs typeface="Times New Roman" pitchFamily="18" charset="0"/>
              </a:rPr>
              <a:t>Samples should be </a:t>
            </a:r>
            <a:r>
              <a:rPr lang="en-US" sz="2400" b="1" dirty="0" smtClean="0">
                <a:solidFill>
                  <a:srgbClr val="0D11B3"/>
                </a:solidFill>
                <a:latin typeface="Calibri" pitchFamily="34" charset="0"/>
                <a:cs typeface="Times New Roman" pitchFamily="18" charset="0"/>
              </a:rPr>
              <a:t>properly planned </a:t>
            </a:r>
            <a:r>
              <a:rPr lang="en-US" sz="2400" dirty="0" smtClean="0">
                <a:latin typeface="Calibri" pitchFamily="34" charset="0"/>
                <a:cs typeface="Times New Roman" pitchFamily="18" charset="0"/>
              </a:rPr>
              <a:t>and ideally carried out with </a:t>
            </a:r>
            <a:r>
              <a:rPr lang="en-US" sz="2400" b="1" dirty="0" smtClean="0">
                <a:solidFill>
                  <a:srgbClr val="0D11B3"/>
                </a:solidFill>
                <a:latin typeface="Calibri" pitchFamily="34" charset="0"/>
                <a:cs typeface="Times New Roman" pitchFamily="18" charset="0"/>
              </a:rPr>
              <a:t>sufficient frequency </a:t>
            </a:r>
            <a:r>
              <a:rPr lang="en-US" sz="2400" dirty="0" smtClean="0">
                <a:latin typeface="Calibri" pitchFamily="34" charset="0"/>
                <a:cs typeface="Times New Roman" pitchFamily="18" charset="0"/>
              </a:rPr>
              <a:t>to enable any temporal (seasonal) variations in the quality of the water to be detected.</a:t>
            </a:r>
          </a:p>
          <a:p>
            <a:pPr>
              <a:lnSpc>
                <a:spcPct val="150000"/>
              </a:lnSpc>
              <a:buClr>
                <a:srgbClr val="0D11B3"/>
              </a:buClr>
              <a:buFont typeface="Wingdings" pitchFamily="2" charset="2"/>
              <a:buChar char="§"/>
            </a:pPr>
            <a:r>
              <a:rPr lang="en-US" sz="2400" dirty="0" smtClean="0">
                <a:latin typeface="Calibri" pitchFamily="34" charset="0"/>
                <a:cs typeface="Times New Roman" pitchFamily="18" charset="0"/>
              </a:rPr>
              <a:t>Samples should be </a:t>
            </a:r>
            <a:r>
              <a:rPr lang="en-US" sz="2400" dirty="0" smtClean="0">
                <a:solidFill>
                  <a:srgbClr val="0D11B3"/>
                </a:solidFill>
                <a:latin typeface="Calibri" pitchFamily="34" charset="0"/>
                <a:cs typeface="Times New Roman" pitchFamily="18" charset="0"/>
              </a:rPr>
              <a:t>collected, stored and dispatched in suitable </a:t>
            </a:r>
            <a:r>
              <a:rPr lang="en-US" sz="2400" b="1" dirty="0" smtClean="0">
                <a:solidFill>
                  <a:srgbClr val="0D11B3"/>
                </a:solidFill>
                <a:latin typeface="Calibri" pitchFamily="34" charset="0"/>
                <a:cs typeface="Times New Roman" pitchFamily="18" charset="0"/>
              </a:rPr>
              <a:t>sterilized bottles.</a:t>
            </a:r>
          </a:p>
          <a:p>
            <a:pPr>
              <a:lnSpc>
                <a:spcPct val="150000"/>
              </a:lnSpc>
              <a:buClr>
                <a:srgbClr val="0D11B3"/>
              </a:buClr>
              <a:buFont typeface="Wingdings" pitchFamily="2" charset="2"/>
              <a:buChar char="§"/>
            </a:pPr>
            <a:r>
              <a:rPr lang="en-US" sz="2400" dirty="0" smtClean="0">
                <a:latin typeface="Calibri" pitchFamily="34" charset="0"/>
                <a:cs typeface="Times New Roman" pitchFamily="18" charset="0"/>
              </a:rPr>
              <a:t>The volume of water collected should be </a:t>
            </a:r>
            <a:r>
              <a:rPr lang="en-US" sz="2400" dirty="0" smtClean="0">
                <a:solidFill>
                  <a:srgbClr val="0D11B3"/>
                </a:solidFill>
                <a:latin typeface="Calibri" pitchFamily="34" charset="0"/>
                <a:cs typeface="Times New Roman" pitchFamily="18" charset="0"/>
              </a:rPr>
              <a:t>large enough to permit an </a:t>
            </a:r>
            <a:r>
              <a:rPr lang="en-US" sz="2400" b="1" dirty="0" smtClean="0">
                <a:solidFill>
                  <a:srgbClr val="0D11B3"/>
                </a:solidFill>
                <a:latin typeface="Calibri" pitchFamily="34" charset="0"/>
                <a:cs typeface="Times New Roman" pitchFamily="18" charset="0"/>
              </a:rPr>
              <a:t>accurate analysis</a:t>
            </a:r>
            <a:r>
              <a:rPr lang="en-US" sz="2400" dirty="0" smtClean="0">
                <a:solidFill>
                  <a:srgbClr val="0D11B3"/>
                </a:solidFill>
                <a:latin typeface="Calibri" pitchFamily="34" charset="0"/>
                <a:cs typeface="Times New Roman" pitchFamily="18" charset="0"/>
              </a:rPr>
              <a:t>.</a:t>
            </a:r>
          </a:p>
          <a:p>
            <a:pPr>
              <a:lnSpc>
                <a:spcPct val="150000"/>
              </a:lnSpc>
              <a:buClr>
                <a:srgbClr val="0D11B3"/>
              </a:buClr>
              <a:buFont typeface="Wingdings" pitchFamily="2" charset="2"/>
              <a:buChar char="§"/>
            </a:pPr>
            <a:r>
              <a:rPr lang="en-US" sz="2400" dirty="0" smtClean="0">
                <a:latin typeface="Calibri" pitchFamily="34" charset="0"/>
                <a:cs typeface="Times New Roman" pitchFamily="18" charset="0"/>
              </a:rPr>
              <a:t>The sampling points in the water supply system should be selected, such that the samples obtained are as </a:t>
            </a:r>
            <a:r>
              <a:rPr lang="en-US" sz="2400" b="1" dirty="0" smtClean="0">
                <a:solidFill>
                  <a:srgbClr val="0D11B3"/>
                </a:solidFill>
                <a:latin typeface="Calibri" pitchFamily="34" charset="0"/>
                <a:cs typeface="Times New Roman" pitchFamily="18" charset="0"/>
              </a:rPr>
              <a:t>representatives</a:t>
            </a:r>
            <a:r>
              <a:rPr lang="en-US" sz="2400" dirty="0" smtClean="0">
                <a:latin typeface="Calibri" pitchFamily="34" charset="0"/>
                <a:cs typeface="Times New Roman" pitchFamily="18" charset="0"/>
              </a:rPr>
              <a:t> possible.</a:t>
            </a:r>
          </a:p>
          <a:p>
            <a:endParaRPr lang="en-US" sz="2400" dirty="0">
              <a:latin typeface="Calibri" pitchFamily="34" charset="0"/>
              <a:cs typeface="Times New Roman" pitchFamily="18" charset="0"/>
            </a:endParaRPr>
          </a:p>
          <a:p>
            <a:endParaRPr lang="am-ET" sz="2400" dirty="0">
              <a:cs typeface="Times New Roman" pitchFamily="18" charset="0"/>
            </a:endParaRPr>
          </a:p>
          <a:p>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dirty="0"/>
          </a:p>
        </p:txBody>
      </p:sp>
      <p:sp>
        <p:nvSpPr>
          <p:cNvPr id="6" name="Slide Number Placeholder 5"/>
          <p:cNvSpPr>
            <a:spLocks noGrp="1"/>
          </p:cNvSpPr>
          <p:nvPr>
            <p:ph type="sldNum" sz="quarter" idx="12"/>
          </p:nvPr>
        </p:nvSpPr>
        <p:spPr/>
        <p:txBody>
          <a:bodyPr/>
          <a:lstStyle/>
          <a:p>
            <a:fld id="{38892470-FFE8-40F8-B874-A8762D35D72D}" type="slidenum">
              <a:rPr lang="am-ET" smtClean="0"/>
              <a:pPr/>
              <a:t>61</a:t>
            </a:fld>
            <a:endParaRPr lang="am-ET" dirty="0"/>
          </a:p>
        </p:txBody>
      </p:sp>
      <p:sp>
        <p:nvSpPr>
          <p:cNvPr id="7" name="Date Placeholder 6"/>
          <p:cNvSpPr>
            <a:spLocks noGrp="1"/>
          </p:cNvSpPr>
          <p:nvPr>
            <p:ph type="dt" sz="half" idx="10"/>
          </p:nvPr>
        </p:nvSpPr>
        <p:spPr/>
        <p:txBody>
          <a:bodyPr/>
          <a:lstStyle/>
          <a:p>
            <a:fld id="{105A7156-7D63-4D3A-AD16-01A565227B10}" type="datetime1">
              <a:rPr lang="en-US" smtClean="0"/>
              <a:pPr/>
              <a:t>3/23/2020</a:t>
            </a:fld>
            <a:endParaRPr lang="am-E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400" dirty="0" smtClean="0">
                <a:latin typeface="Calibri" pitchFamily="34" charset="0"/>
              </a:rPr>
              <a:t>Field work and sampling</a:t>
            </a:r>
            <a:r>
              <a:rPr lang="en-US" sz="2400" dirty="0" smtClean="0"/>
              <a:t>.</a:t>
            </a:r>
            <a:endParaRPr lang="am-ET" sz="2400" dirty="0"/>
          </a:p>
        </p:txBody>
      </p:sp>
      <p:sp>
        <p:nvSpPr>
          <p:cNvPr id="3" name="Content Placeholder 2"/>
          <p:cNvSpPr>
            <a:spLocks noGrp="1"/>
          </p:cNvSpPr>
          <p:nvPr>
            <p:ph idx="1"/>
          </p:nvPr>
        </p:nvSpPr>
        <p:spPr>
          <a:xfrm>
            <a:off x="457200" y="609600"/>
            <a:ext cx="8229600" cy="5516563"/>
          </a:xfrm>
        </p:spPr>
        <p:txBody>
          <a:bodyPr>
            <a:noAutofit/>
          </a:bodyPr>
          <a:lstStyle/>
          <a:p>
            <a:pPr>
              <a:buFont typeface="Wingdings" pitchFamily="2" charset="2"/>
              <a:buChar char="v"/>
            </a:pPr>
            <a:r>
              <a:rPr lang="en-US" sz="2400" dirty="0" smtClean="0">
                <a:latin typeface="Calibri" pitchFamily="34" charset="0"/>
                <a:cs typeface="Times New Roman" pitchFamily="18" charset="0"/>
              </a:rPr>
              <a:t>The </a:t>
            </a:r>
            <a:r>
              <a:rPr lang="en-US" sz="2400" dirty="0">
                <a:latin typeface="Calibri" pitchFamily="34" charset="0"/>
                <a:cs typeface="Times New Roman" pitchFamily="18" charset="0"/>
              </a:rPr>
              <a:t>field work associated with the collection and transport of samples will account more than half of </a:t>
            </a:r>
            <a:r>
              <a:rPr lang="en-US" sz="2400" dirty="0" smtClean="0">
                <a:latin typeface="Calibri" pitchFamily="34" charset="0"/>
                <a:cs typeface="Times New Roman" pitchFamily="18" charset="0"/>
              </a:rPr>
              <a:t>proportion of </a:t>
            </a:r>
            <a:r>
              <a:rPr lang="en-US" sz="2400" dirty="0">
                <a:latin typeface="Calibri" pitchFamily="34" charset="0"/>
                <a:cs typeface="Times New Roman" pitchFamily="18" charset="0"/>
              </a:rPr>
              <a:t>the total cost of a monitoring program.</a:t>
            </a:r>
          </a:p>
          <a:p>
            <a:pPr>
              <a:buFont typeface="Wingdings" pitchFamily="2" charset="2"/>
              <a:buChar char="v"/>
            </a:pPr>
            <a:r>
              <a:rPr lang="en-US" sz="2400" dirty="0" smtClean="0">
                <a:latin typeface="Calibri" pitchFamily="34" charset="0"/>
                <a:cs typeface="Times New Roman" pitchFamily="18" charset="0"/>
              </a:rPr>
              <a:t>The sample collection process should be coordinated with the laboratory so that analysts know</a:t>
            </a:r>
            <a:r>
              <a:rPr lang="en-US" sz="2400" dirty="0">
                <a:latin typeface="Calibri" pitchFamily="34" charset="0"/>
                <a:cs typeface="Times New Roman" pitchFamily="18" charset="0"/>
              </a:rPr>
              <a:t>:-</a:t>
            </a:r>
          </a:p>
          <a:p>
            <a:pPr>
              <a:lnSpc>
                <a:spcPct val="150000"/>
              </a:lnSpc>
            </a:pPr>
            <a:r>
              <a:rPr lang="en-US" sz="2400" dirty="0" smtClean="0">
                <a:solidFill>
                  <a:srgbClr val="0D11B3"/>
                </a:solidFill>
                <a:latin typeface="Calibri" pitchFamily="34" charset="0"/>
                <a:cs typeface="Times New Roman" pitchFamily="18" charset="0"/>
              </a:rPr>
              <a:t>How many samples will be arriving</a:t>
            </a:r>
            <a:r>
              <a:rPr lang="en-US" sz="2400" dirty="0">
                <a:solidFill>
                  <a:srgbClr val="0D11B3"/>
                </a:solidFill>
                <a:latin typeface="Calibri" pitchFamily="34" charset="0"/>
                <a:cs typeface="Times New Roman" pitchFamily="18" charset="0"/>
              </a:rPr>
              <a:t>?</a:t>
            </a:r>
          </a:p>
          <a:p>
            <a:pPr>
              <a:lnSpc>
                <a:spcPct val="150000"/>
              </a:lnSpc>
            </a:pPr>
            <a:r>
              <a:rPr lang="en-US" sz="2400" dirty="0" smtClean="0">
                <a:solidFill>
                  <a:srgbClr val="0D11B3"/>
                </a:solidFill>
                <a:latin typeface="Calibri" pitchFamily="34" charset="0"/>
                <a:cs typeface="Times New Roman" pitchFamily="18" charset="0"/>
              </a:rPr>
              <a:t>The appropriate time of their arrival</a:t>
            </a:r>
            <a:r>
              <a:rPr lang="en-US" sz="2400" dirty="0">
                <a:solidFill>
                  <a:srgbClr val="0D11B3"/>
                </a:solidFill>
                <a:latin typeface="Calibri" pitchFamily="34" charset="0"/>
                <a:cs typeface="Times New Roman" pitchFamily="18" charset="0"/>
              </a:rPr>
              <a:t>.</a:t>
            </a:r>
          </a:p>
          <a:p>
            <a:pPr>
              <a:lnSpc>
                <a:spcPct val="150000"/>
              </a:lnSpc>
            </a:pPr>
            <a:r>
              <a:rPr lang="en-US" sz="2400" dirty="0" smtClean="0">
                <a:solidFill>
                  <a:srgbClr val="0D11B3"/>
                </a:solidFill>
                <a:latin typeface="Calibri" pitchFamily="34" charset="0"/>
                <a:cs typeface="Times New Roman" pitchFamily="18" charset="0"/>
              </a:rPr>
              <a:t>The analysis that are to be carried out and</a:t>
            </a:r>
            <a:endParaRPr lang="en-US" sz="2400" dirty="0">
              <a:solidFill>
                <a:srgbClr val="0D11B3"/>
              </a:solidFill>
              <a:latin typeface="Calibri" pitchFamily="34" charset="0"/>
              <a:cs typeface="Times New Roman" pitchFamily="18" charset="0"/>
            </a:endParaRPr>
          </a:p>
          <a:p>
            <a:pPr>
              <a:lnSpc>
                <a:spcPct val="150000"/>
              </a:lnSpc>
            </a:pPr>
            <a:r>
              <a:rPr lang="en-US" sz="2400" dirty="0" smtClean="0">
                <a:solidFill>
                  <a:srgbClr val="0D11B3"/>
                </a:solidFill>
                <a:latin typeface="Calibri" pitchFamily="34" charset="0"/>
                <a:cs typeface="Times New Roman" pitchFamily="18" charset="0"/>
              </a:rPr>
              <a:t>The appropriate quantities of reagent or chemical prepared</a:t>
            </a:r>
            <a:r>
              <a:rPr lang="en-US" sz="2400" dirty="0">
                <a:latin typeface="Calibri" pitchFamily="34" charset="0"/>
                <a:cs typeface="Times New Roman" pitchFamily="18" charset="0"/>
              </a:rPr>
              <a:t>.</a:t>
            </a:r>
          </a:p>
          <a:p>
            <a:pPr>
              <a:lnSpc>
                <a:spcPct val="150000"/>
              </a:lnSpc>
              <a:buFont typeface="Wingdings" pitchFamily="2" charset="2"/>
              <a:buChar char="v"/>
            </a:pPr>
            <a:r>
              <a:rPr lang="en-US" sz="2400" dirty="0" smtClean="0">
                <a:latin typeface="Calibri" pitchFamily="34" charset="0"/>
                <a:cs typeface="Times New Roman" pitchFamily="18" charset="0"/>
              </a:rPr>
              <a:t>It is a good practice to prepare a </a:t>
            </a:r>
            <a:r>
              <a:rPr lang="en-US" sz="2400" b="1" dirty="0" smtClean="0">
                <a:solidFill>
                  <a:srgbClr val="0D11B3"/>
                </a:solidFill>
                <a:latin typeface="Calibri" pitchFamily="34" charset="0"/>
                <a:cs typeface="Times New Roman" pitchFamily="18" charset="0"/>
              </a:rPr>
              <a:t>checklist to prevent missing </a:t>
            </a:r>
            <a:r>
              <a:rPr lang="en-US" sz="2400" dirty="0" smtClean="0">
                <a:latin typeface="Calibri" pitchFamily="34" charset="0"/>
                <a:cs typeface="Times New Roman" pitchFamily="18" charset="0"/>
              </a:rPr>
              <a:t>or forgotten objects before a sampling expedition is under taken</a:t>
            </a:r>
            <a:r>
              <a:rPr lang="en-US" sz="2400" dirty="0">
                <a:latin typeface="Calibri" pitchFamily="34" charset="0"/>
                <a:cs typeface="Times New Roman" pitchFamily="18" charset="0"/>
              </a:rPr>
              <a:t>.</a:t>
            </a:r>
          </a:p>
          <a:p>
            <a:pPr>
              <a:buNone/>
            </a:pP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dirty="0"/>
          </a:p>
        </p:txBody>
      </p:sp>
      <p:sp>
        <p:nvSpPr>
          <p:cNvPr id="6" name="Slide Number Placeholder 5"/>
          <p:cNvSpPr>
            <a:spLocks noGrp="1"/>
          </p:cNvSpPr>
          <p:nvPr>
            <p:ph type="sldNum" sz="quarter" idx="12"/>
          </p:nvPr>
        </p:nvSpPr>
        <p:spPr/>
        <p:txBody>
          <a:bodyPr/>
          <a:lstStyle/>
          <a:p>
            <a:fld id="{38892470-FFE8-40F8-B874-A8762D35D72D}" type="slidenum">
              <a:rPr lang="am-ET" smtClean="0"/>
              <a:pPr/>
              <a:t>62</a:t>
            </a:fld>
            <a:endParaRPr lang="am-ET"/>
          </a:p>
        </p:txBody>
      </p:sp>
      <p:sp>
        <p:nvSpPr>
          <p:cNvPr id="7" name="Date Placeholder 6"/>
          <p:cNvSpPr>
            <a:spLocks noGrp="1"/>
          </p:cNvSpPr>
          <p:nvPr>
            <p:ph type="dt" sz="half" idx="10"/>
          </p:nvPr>
        </p:nvSpPr>
        <p:spPr/>
        <p:txBody>
          <a:bodyPr/>
          <a:lstStyle/>
          <a:p>
            <a:fld id="{D9A1122E-AE35-4C08-A692-AABB5CF85D15}" type="datetime1">
              <a:rPr lang="en-US" smtClean="0"/>
              <a:pPr/>
              <a:t>3/23/2020</a:t>
            </a:fld>
            <a:endParaRPr lang="am-E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dirty="0" smtClean="0">
                <a:solidFill>
                  <a:srgbClr val="0D11B3"/>
                </a:solidFill>
                <a:latin typeface="Calibri" pitchFamily="34" charset="0"/>
              </a:rPr>
              <a:t>Che</a:t>
            </a:r>
            <a:r>
              <a:rPr lang="en-US" sz="3200" b="1" dirty="0" smtClean="0">
                <a:solidFill>
                  <a:srgbClr val="0D11B3"/>
                </a:solidFill>
                <a:latin typeface="Calibri" pitchFamily="34" charset="0"/>
                <a:cs typeface="Times New Roman" pitchFamily="18" charset="0"/>
              </a:rPr>
              <a:t>ck list for preparing for field work</a:t>
            </a:r>
            <a:r>
              <a:rPr lang="en-US" sz="3200" b="1" dirty="0" smtClean="0">
                <a:solidFill>
                  <a:srgbClr val="0D11B3"/>
                </a:solidFill>
                <a:latin typeface="Calibri" pitchFamily="34" charset="0"/>
              </a:rPr>
              <a:t>.</a:t>
            </a:r>
            <a:endParaRPr lang="am-ET" sz="3200" b="1" dirty="0">
              <a:solidFill>
                <a:srgbClr val="0D11B3"/>
              </a:solidFill>
            </a:endParaRP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400" b="1" dirty="0" smtClean="0">
                <a:latin typeface="Calibri" pitchFamily="34" charset="0"/>
              </a:rPr>
              <a:t>A. </a:t>
            </a:r>
            <a:r>
              <a:rPr lang="en-US" sz="2400" b="1" dirty="0" smtClean="0">
                <a:latin typeface="Calibri" pitchFamily="34" charset="0"/>
                <a:cs typeface="Times New Roman" pitchFamily="18" charset="0"/>
              </a:rPr>
              <a:t>Paper work</a:t>
            </a:r>
            <a:r>
              <a:rPr lang="en-US" sz="2400" b="1" dirty="0">
                <a:latin typeface="Calibri" pitchFamily="34" charset="0"/>
                <a:cs typeface="Times New Roman" pitchFamily="18" charset="0"/>
              </a:rPr>
              <a:t>.</a:t>
            </a:r>
          </a:p>
          <a:p>
            <a:r>
              <a:rPr lang="en-US" sz="2400" dirty="0" smtClean="0">
                <a:latin typeface="Calibri" pitchFamily="34" charset="0"/>
                <a:cs typeface="Times New Roman" pitchFamily="18" charset="0"/>
              </a:rPr>
              <a:t>Itinerary</a:t>
            </a:r>
            <a:r>
              <a:rPr lang="en-US" sz="2400" dirty="0">
                <a:latin typeface="Calibri" pitchFamily="34" charset="0"/>
                <a:cs typeface="Times New Roman" pitchFamily="18" charset="0"/>
              </a:rPr>
              <a:t>.</a:t>
            </a:r>
          </a:p>
          <a:p>
            <a:r>
              <a:rPr lang="en-US" sz="2400" dirty="0" smtClean="0">
                <a:latin typeface="Calibri" pitchFamily="34" charset="0"/>
                <a:cs typeface="Times New Roman" pitchFamily="18" charset="0"/>
              </a:rPr>
              <a:t>Inventory details of sampling station, maps</a:t>
            </a:r>
            <a:endParaRPr lang="en-US" sz="2400" dirty="0">
              <a:latin typeface="Calibri" pitchFamily="34" charset="0"/>
              <a:cs typeface="Times New Roman" pitchFamily="18" charset="0"/>
            </a:endParaRPr>
          </a:p>
          <a:p>
            <a:r>
              <a:rPr lang="en-US" sz="2400" dirty="0" smtClean="0">
                <a:latin typeface="Calibri" pitchFamily="34" charset="0"/>
                <a:cs typeface="Times New Roman" pitchFamily="18" charset="0"/>
              </a:rPr>
              <a:t>List of samples required at each sampling stations</a:t>
            </a:r>
            <a:r>
              <a:rPr lang="en-US" sz="2400" dirty="0">
                <a:latin typeface="Calibri" pitchFamily="34" charset="0"/>
                <a:cs typeface="Times New Roman" pitchFamily="18" charset="0"/>
              </a:rPr>
              <a:t>.</a:t>
            </a:r>
          </a:p>
          <a:p>
            <a:pPr>
              <a:buNone/>
            </a:pPr>
            <a:r>
              <a:rPr lang="en-US" sz="2400" b="1" dirty="0" smtClean="0">
                <a:latin typeface="Calibri" pitchFamily="34" charset="0"/>
                <a:cs typeface="Times New Roman" pitchFamily="18" charset="0"/>
              </a:rPr>
              <a:t>B. Coordination</a:t>
            </a:r>
            <a:r>
              <a:rPr lang="en-US" sz="2400" b="1" dirty="0">
                <a:latin typeface="Calibri" pitchFamily="34" charset="0"/>
                <a:cs typeface="Times New Roman" pitchFamily="18" charset="0"/>
              </a:rPr>
              <a:t>.</a:t>
            </a:r>
          </a:p>
          <a:p>
            <a:r>
              <a:rPr lang="en-US" sz="2400" dirty="0" smtClean="0">
                <a:latin typeface="Calibri" pitchFamily="34" charset="0"/>
                <a:cs typeface="Times New Roman" pitchFamily="18" charset="0"/>
              </a:rPr>
              <a:t>Local coordination: ex</a:t>
            </a:r>
            <a:r>
              <a:rPr lang="en-US" sz="2400" dirty="0">
                <a:latin typeface="Calibri" pitchFamily="34" charset="0"/>
                <a:cs typeface="Times New Roman" pitchFamily="18" charset="0"/>
              </a:rPr>
              <a:t>:-</a:t>
            </a:r>
            <a:r>
              <a:rPr lang="en-US" sz="2400" dirty="0" smtClean="0">
                <a:latin typeface="Calibri" pitchFamily="34" charset="0"/>
                <a:cs typeface="Times New Roman" pitchFamily="18" charset="0"/>
              </a:rPr>
              <a:t>To ensure access to sites on restricted areas</a:t>
            </a:r>
            <a:r>
              <a:rPr lang="en-US" sz="2400" dirty="0">
                <a:latin typeface="Calibri" pitchFamily="34" charset="0"/>
                <a:cs typeface="Times New Roman" pitchFamily="18" charset="0"/>
              </a:rPr>
              <a:t>.</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63</a:t>
            </a:fld>
            <a:endParaRPr lang="am-ET"/>
          </a:p>
        </p:txBody>
      </p:sp>
      <p:sp>
        <p:nvSpPr>
          <p:cNvPr id="7" name="Date Placeholder 6"/>
          <p:cNvSpPr>
            <a:spLocks noGrp="1"/>
          </p:cNvSpPr>
          <p:nvPr>
            <p:ph type="dt" sz="half" idx="10"/>
          </p:nvPr>
        </p:nvSpPr>
        <p:spPr/>
        <p:txBody>
          <a:bodyPr/>
          <a:lstStyle/>
          <a:p>
            <a:fld id="{96743482-5F4B-44CF-9801-311FA725A699}" type="datetime1">
              <a:rPr lang="en-US" smtClean="0"/>
              <a:pPr/>
              <a:t>3/23/2020</a:t>
            </a:fld>
            <a:endParaRPr lang="am-E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Con---</a:t>
            </a:r>
            <a:endParaRPr lang="am-ET" sz="2400" dirty="0"/>
          </a:p>
        </p:txBody>
      </p:sp>
      <p:sp>
        <p:nvSpPr>
          <p:cNvPr id="3" name="Content Placeholder 2"/>
          <p:cNvSpPr>
            <a:spLocks noGrp="1"/>
          </p:cNvSpPr>
          <p:nvPr>
            <p:ph idx="1"/>
          </p:nvPr>
        </p:nvSpPr>
        <p:spPr>
          <a:xfrm>
            <a:off x="457200" y="838200"/>
            <a:ext cx="8229600" cy="5287963"/>
          </a:xfrm>
        </p:spPr>
        <p:txBody>
          <a:bodyPr>
            <a:normAutofit/>
          </a:bodyPr>
          <a:lstStyle/>
          <a:p>
            <a:pPr>
              <a:lnSpc>
                <a:spcPct val="150000"/>
              </a:lnSpc>
            </a:pPr>
            <a:r>
              <a:rPr lang="en-US" sz="2400" dirty="0" smtClean="0">
                <a:latin typeface="Calibri" pitchFamily="34" charset="0"/>
                <a:cs typeface="Times New Roman" pitchFamily="18" charset="0"/>
              </a:rPr>
              <a:t>Institutional coordination: ex</a:t>
            </a:r>
            <a:r>
              <a:rPr lang="en-US" sz="2400" dirty="0">
                <a:latin typeface="Calibri" pitchFamily="34" charset="0"/>
                <a:cs typeface="Times New Roman" pitchFamily="18" charset="0"/>
              </a:rPr>
              <a:t>:-</a:t>
            </a:r>
            <a:r>
              <a:rPr lang="en-US" sz="2400" dirty="0" smtClean="0">
                <a:latin typeface="Calibri" pitchFamily="34" charset="0"/>
                <a:cs typeface="Times New Roman" pitchFamily="18" charset="0"/>
              </a:rPr>
              <a:t>For travel arrangements as well as permission to visit the sampling area</a:t>
            </a:r>
            <a:r>
              <a:rPr lang="en-US" sz="2400" dirty="0">
                <a:latin typeface="Calibri" pitchFamily="34" charset="0"/>
                <a:cs typeface="Times New Roman" pitchFamily="18" charset="0"/>
              </a:rPr>
              <a:t>.</a:t>
            </a:r>
          </a:p>
          <a:p>
            <a:pPr>
              <a:lnSpc>
                <a:spcPct val="150000"/>
              </a:lnSpc>
            </a:pPr>
            <a:r>
              <a:rPr lang="en-US" sz="2400" dirty="0" smtClean="0">
                <a:latin typeface="Calibri" pitchFamily="34" charset="0"/>
                <a:cs typeface="Times New Roman" pitchFamily="18" charset="0"/>
              </a:rPr>
              <a:t>Notify laboratory: The expected date and time of sample arrival, so that reagents and other laboratory facilities should be arranged.</a:t>
            </a:r>
          </a:p>
          <a:p>
            <a:pPr>
              <a:lnSpc>
                <a:spcPct val="150000"/>
              </a:lnSpc>
            </a:pPr>
            <a:r>
              <a:rPr lang="en-US" sz="2400" dirty="0" smtClean="0">
                <a:latin typeface="Calibri" pitchFamily="34" charset="0"/>
                <a:cs typeface="Times New Roman" pitchFamily="18" charset="0"/>
              </a:rPr>
              <a:t>Check any available source of information on local weather condition</a:t>
            </a:r>
            <a:endParaRPr lang="en-US" sz="2400" dirty="0">
              <a:latin typeface="Calibri" pitchFamily="34" charset="0"/>
              <a:cs typeface="Times New Roman" pitchFamily="18" charset="0"/>
            </a:endParaRP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64</a:t>
            </a:fld>
            <a:endParaRPr lang="am-ET"/>
          </a:p>
        </p:txBody>
      </p:sp>
      <p:sp>
        <p:nvSpPr>
          <p:cNvPr id="7" name="Date Placeholder 6"/>
          <p:cNvSpPr>
            <a:spLocks noGrp="1"/>
          </p:cNvSpPr>
          <p:nvPr>
            <p:ph type="dt" sz="half" idx="10"/>
          </p:nvPr>
        </p:nvSpPr>
        <p:spPr/>
        <p:txBody>
          <a:bodyPr/>
          <a:lstStyle/>
          <a:p>
            <a:fld id="{4FD050E3-1694-4A55-B26C-9947674786E6}" type="datetime1">
              <a:rPr lang="en-US" smtClean="0"/>
              <a:pPr/>
              <a:t>3/23/2020</a:t>
            </a:fld>
            <a:endParaRPr lang="am-E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400" dirty="0" smtClean="0">
                <a:latin typeface="Calibri" pitchFamily="34" charset="0"/>
              </a:rPr>
              <a:t>Sampling. </a:t>
            </a:r>
            <a:endParaRPr lang="am-ET" sz="2400"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400" dirty="0" smtClean="0">
                <a:latin typeface="Calibri" pitchFamily="34" charset="0"/>
                <a:cs typeface="Times New Roman" pitchFamily="18" charset="0"/>
              </a:rPr>
              <a:t>Sample bottle, preservatives marker and pens.</a:t>
            </a:r>
          </a:p>
          <a:p>
            <a:pPr>
              <a:lnSpc>
                <a:spcPct val="150000"/>
              </a:lnSpc>
            </a:pPr>
            <a:r>
              <a:rPr lang="en-US" sz="2400" dirty="0" smtClean="0">
                <a:latin typeface="Calibri" pitchFamily="34" charset="0"/>
                <a:cs typeface="Times New Roman" pitchFamily="18" charset="0"/>
              </a:rPr>
              <a:t>Sample storage/transit containers and icepacks.</a:t>
            </a:r>
          </a:p>
          <a:p>
            <a:pPr>
              <a:lnSpc>
                <a:spcPct val="150000"/>
              </a:lnSpc>
            </a:pPr>
            <a:r>
              <a:rPr lang="en-US" sz="2400" dirty="0" smtClean="0">
                <a:latin typeface="Calibri" pitchFamily="34" charset="0"/>
                <a:cs typeface="Times New Roman" pitchFamily="18" charset="0"/>
              </a:rPr>
              <a:t>Filtering apparatus(if required)</a:t>
            </a:r>
          </a:p>
          <a:p>
            <a:pPr>
              <a:lnSpc>
                <a:spcPct val="150000"/>
              </a:lnSpc>
            </a:pPr>
            <a:r>
              <a:rPr lang="en-US" sz="2400" dirty="0" smtClean="0">
                <a:latin typeface="Calibri" pitchFamily="34" charset="0"/>
                <a:cs typeface="Times New Roman" pitchFamily="18" charset="0"/>
              </a:rPr>
              <a:t> Samplers.</a:t>
            </a:r>
          </a:p>
          <a:p>
            <a:pPr>
              <a:lnSpc>
                <a:spcPct val="150000"/>
              </a:lnSpc>
            </a:pPr>
            <a:r>
              <a:rPr lang="en-US" sz="2400" dirty="0" smtClean="0">
                <a:latin typeface="Calibri" pitchFamily="34" charset="0"/>
                <a:cs typeface="Times New Roman" pitchFamily="18" charset="0"/>
              </a:rPr>
              <a:t>Rubber boots, waders(plastic boot).</a:t>
            </a:r>
          </a:p>
          <a:p>
            <a:pPr>
              <a:lnSpc>
                <a:spcPct val="150000"/>
              </a:lnSpc>
            </a:pPr>
            <a:r>
              <a:rPr lang="en-US" sz="2400" dirty="0" smtClean="0">
                <a:latin typeface="Calibri" pitchFamily="34" charset="0"/>
                <a:cs typeface="Times New Roman" pitchFamily="18" charset="0"/>
              </a:rPr>
              <a:t>Standard operating procedure for sampling.</a:t>
            </a:r>
          </a:p>
          <a:p>
            <a:pPr>
              <a:lnSpc>
                <a:spcPct val="150000"/>
              </a:lnSpc>
            </a:pPr>
            <a:r>
              <a:rPr lang="en-US" sz="2400" dirty="0" smtClean="0">
                <a:latin typeface="Calibri" pitchFamily="34" charset="0"/>
                <a:cs typeface="Times New Roman" pitchFamily="18" charset="0"/>
              </a:rPr>
              <a:t>Spares of all of the above items, if possible and when appropriate.</a:t>
            </a:r>
          </a:p>
          <a:p>
            <a:pPr>
              <a:lnSpc>
                <a:spcPct val="150000"/>
              </a:lnSpc>
            </a:pPr>
            <a:endParaRPr lang="am-ET" sz="2400" dirty="0" smtClean="0"/>
          </a:p>
          <a:p>
            <a:pPr>
              <a:lnSpc>
                <a:spcPct val="150000"/>
              </a:lnSpc>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65</a:t>
            </a:fld>
            <a:endParaRPr lang="am-ET"/>
          </a:p>
        </p:txBody>
      </p:sp>
      <p:sp>
        <p:nvSpPr>
          <p:cNvPr id="7" name="Date Placeholder 6"/>
          <p:cNvSpPr>
            <a:spLocks noGrp="1"/>
          </p:cNvSpPr>
          <p:nvPr>
            <p:ph type="dt" sz="half" idx="10"/>
          </p:nvPr>
        </p:nvSpPr>
        <p:spPr/>
        <p:txBody>
          <a:bodyPr/>
          <a:lstStyle/>
          <a:p>
            <a:fld id="{85A6A7BD-C9E5-4A45-94DC-EC50CF762E84}" type="datetime1">
              <a:rPr lang="en-US" smtClean="0"/>
              <a:pPr/>
              <a:t>3/23/2020</a:t>
            </a:fld>
            <a:endParaRPr lang="am-E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rmAutofit/>
          </a:bodyPr>
          <a:lstStyle/>
          <a:p>
            <a:pPr>
              <a:lnSpc>
                <a:spcPct val="150000"/>
              </a:lnSpc>
              <a:buNone/>
            </a:pPr>
            <a:r>
              <a:rPr lang="en-US" sz="2400" dirty="0" smtClean="0">
                <a:latin typeface="Calibri" pitchFamily="34" charset="0"/>
              </a:rPr>
              <a:t>D.  documentation</a:t>
            </a:r>
            <a:endParaRPr lang="en-US" sz="2400" dirty="0" smtClean="0">
              <a:latin typeface="Calibri" pitchFamily="34" charset="0"/>
              <a:cs typeface="Times New Roman" pitchFamily="18" charset="0"/>
            </a:endParaRPr>
          </a:p>
          <a:p>
            <a:pPr>
              <a:lnSpc>
                <a:spcPct val="150000"/>
              </a:lnSpc>
            </a:pPr>
            <a:r>
              <a:rPr lang="en-US" sz="2400" dirty="0" smtClean="0">
                <a:latin typeface="Calibri" pitchFamily="34" charset="0"/>
                <a:cs typeface="Times New Roman" pitchFamily="18" charset="0"/>
              </a:rPr>
              <a:t>Pens/pencils</a:t>
            </a:r>
            <a:r>
              <a:rPr lang="en-US" sz="2400" dirty="0">
                <a:latin typeface="Calibri" pitchFamily="34" charset="0"/>
                <a:cs typeface="Times New Roman" pitchFamily="18" charset="0"/>
              </a:rPr>
              <a:t>.</a:t>
            </a:r>
          </a:p>
          <a:p>
            <a:pPr>
              <a:lnSpc>
                <a:spcPct val="150000"/>
              </a:lnSpc>
            </a:pPr>
            <a:r>
              <a:rPr lang="en-US" sz="2400" dirty="0" smtClean="0">
                <a:latin typeface="Calibri" pitchFamily="34" charset="0"/>
                <a:cs typeface="Times New Roman" pitchFamily="18" charset="0"/>
              </a:rPr>
              <a:t>Sample </a:t>
            </a:r>
            <a:r>
              <a:rPr lang="en-US" sz="2400" dirty="0">
                <a:latin typeface="Calibri" pitchFamily="34" charset="0"/>
                <a:cs typeface="Times New Roman" pitchFamily="18" charset="0"/>
              </a:rPr>
              <a:t>labels.</a:t>
            </a:r>
          </a:p>
          <a:p>
            <a:pPr>
              <a:lnSpc>
                <a:spcPct val="150000"/>
              </a:lnSpc>
            </a:pPr>
            <a:r>
              <a:rPr lang="en-US" sz="2400" dirty="0" smtClean="0">
                <a:latin typeface="Calibri" pitchFamily="34" charset="0"/>
                <a:cs typeface="Times New Roman" pitchFamily="18" charset="0"/>
              </a:rPr>
              <a:t>Field </a:t>
            </a:r>
            <a:r>
              <a:rPr lang="en-US" sz="2400" dirty="0">
                <a:latin typeface="Calibri" pitchFamily="34" charset="0"/>
                <a:cs typeface="Times New Roman" pitchFamily="18" charset="0"/>
              </a:rPr>
              <a:t>note book</a:t>
            </a:r>
          </a:p>
          <a:p>
            <a:pPr>
              <a:lnSpc>
                <a:spcPct val="150000"/>
              </a:lnSpc>
            </a:pPr>
            <a:r>
              <a:rPr lang="en-US" sz="2400" dirty="0" smtClean="0">
                <a:latin typeface="Calibri" pitchFamily="34" charset="0"/>
                <a:cs typeface="Times New Roman" pitchFamily="18" charset="0"/>
              </a:rPr>
              <a:t>Report </a:t>
            </a:r>
            <a:r>
              <a:rPr lang="en-US" sz="2400" dirty="0">
                <a:latin typeface="Calibri" pitchFamily="34" charset="0"/>
                <a:cs typeface="Times New Roman" pitchFamily="18" charset="0"/>
              </a:rPr>
              <a:t>format.</a:t>
            </a:r>
          </a:p>
          <a:p>
            <a:pPr>
              <a:lnSpc>
                <a:spcPct val="150000"/>
              </a:lnSpc>
            </a:pP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66</a:t>
            </a:fld>
            <a:endParaRPr lang="am-ET"/>
          </a:p>
        </p:txBody>
      </p:sp>
      <p:sp>
        <p:nvSpPr>
          <p:cNvPr id="7" name="Date Placeholder 6"/>
          <p:cNvSpPr>
            <a:spLocks noGrp="1"/>
          </p:cNvSpPr>
          <p:nvPr>
            <p:ph type="dt" sz="half" idx="10"/>
          </p:nvPr>
        </p:nvSpPr>
        <p:spPr/>
        <p:txBody>
          <a:bodyPr/>
          <a:lstStyle/>
          <a:p>
            <a:fld id="{0859155C-D27A-4488-95DE-830B24C11515}" type="datetime1">
              <a:rPr lang="en-US" smtClean="0"/>
              <a:pPr/>
              <a:t>3/23/2020</a:t>
            </a:fld>
            <a:endParaRPr lang="am-ET"/>
          </a:p>
        </p:txBody>
      </p:sp>
      <p:sp>
        <p:nvSpPr>
          <p:cNvPr id="9" name="Rectangle 8"/>
          <p:cNvSpPr/>
          <p:nvPr/>
        </p:nvSpPr>
        <p:spPr>
          <a:xfrm>
            <a:off x="4267200" y="1524000"/>
            <a:ext cx="4343400" cy="2862322"/>
          </a:xfrm>
          <a:prstGeom prst="rect">
            <a:avLst/>
          </a:prstGeom>
        </p:spPr>
        <p:txBody>
          <a:bodyPr wrap="square">
            <a:spAutoFit/>
          </a:bodyPr>
          <a:lstStyle/>
          <a:p>
            <a:pPr>
              <a:lnSpc>
                <a:spcPct val="150000"/>
              </a:lnSpc>
            </a:pPr>
            <a:r>
              <a:rPr lang="en-US" sz="2400" b="1" dirty="0" smtClean="0">
                <a:latin typeface="Calibri" pitchFamily="34" charset="0"/>
              </a:rPr>
              <a:t>E. Safety.</a:t>
            </a:r>
          </a:p>
          <a:p>
            <a:pPr>
              <a:lnSpc>
                <a:spcPct val="150000"/>
              </a:lnSpc>
              <a:buFont typeface="Wingdings" pitchFamily="2" charset="2"/>
              <a:buChar char="v"/>
            </a:pPr>
            <a:r>
              <a:rPr lang="en-US" sz="2400" dirty="0" smtClean="0">
                <a:latin typeface="Calibri" pitchFamily="34" charset="0"/>
                <a:cs typeface="Times New Roman" pitchFamily="18" charset="0"/>
              </a:rPr>
              <a:t>First aid kit.</a:t>
            </a:r>
          </a:p>
          <a:p>
            <a:pPr>
              <a:lnSpc>
                <a:spcPct val="150000"/>
              </a:lnSpc>
              <a:buFont typeface="Wingdings" pitchFamily="2" charset="2"/>
              <a:buChar char="v"/>
            </a:pPr>
            <a:r>
              <a:rPr lang="en-US" sz="2400" dirty="0" smtClean="0">
                <a:latin typeface="Calibri" pitchFamily="34" charset="0"/>
                <a:cs typeface="Times New Roman" pitchFamily="18" charset="0"/>
              </a:rPr>
              <a:t>Waders, gloves, etc…</a:t>
            </a:r>
          </a:p>
          <a:p>
            <a:pPr>
              <a:lnSpc>
                <a:spcPct val="150000"/>
              </a:lnSpc>
              <a:buFont typeface="Wingdings" pitchFamily="2" charset="2"/>
              <a:buChar char="v"/>
            </a:pPr>
            <a:r>
              <a:rPr lang="en-US" sz="2400" dirty="0" smtClean="0">
                <a:latin typeface="Calibri" pitchFamily="34" charset="0"/>
                <a:cs typeface="Times New Roman" pitchFamily="18" charset="0"/>
              </a:rPr>
              <a:t>Fire extinguisher (if appropriate).</a:t>
            </a:r>
            <a:endParaRPr lang="en-US" sz="24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sz="2400" dirty="0" smtClean="0">
                <a:latin typeface="Calibri" pitchFamily="34" charset="0"/>
              </a:rPr>
              <a:t>F</a:t>
            </a:r>
            <a:r>
              <a:rPr lang="en-US" sz="2800" dirty="0" smtClean="0">
                <a:latin typeface="Calibri" pitchFamily="34" charset="0"/>
              </a:rPr>
              <a:t>.  Onsite testing</a:t>
            </a:r>
            <a:endParaRPr lang="am-ET" sz="2800" dirty="0"/>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pPr>
            <a:r>
              <a:rPr lang="en-US" sz="2400" dirty="0" smtClean="0">
                <a:latin typeface="Calibri" pitchFamily="34" charset="0"/>
                <a:cs typeface="Times New Roman" pitchFamily="18" charset="0"/>
              </a:rPr>
              <a:t>List of analysis to be performed on site</a:t>
            </a:r>
            <a:r>
              <a:rPr lang="en-US" sz="2400" dirty="0">
                <a:latin typeface="Calibri" pitchFamily="34" charset="0"/>
                <a:cs typeface="Times New Roman" pitchFamily="18" charset="0"/>
              </a:rPr>
              <a:t>.</a:t>
            </a:r>
          </a:p>
          <a:p>
            <a:pPr>
              <a:lnSpc>
                <a:spcPct val="150000"/>
              </a:lnSpc>
            </a:pPr>
            <a:r>
              <a:rPr lang="en-US" sz="2400" dirty="0" smtClean="0">
                <a:latin typeface="Calibri" pitchFamily="34" charset="0"/>
                <a:cs typeface="Times New Roman" pitchFamily="18" charset="0"/>
              </a:rPr>
              <a:t>Check stocks of consumables (including distilled water, pH, buffer, standards and blanks</a:t>
            </a:r>
            <a:r>
              <a:rPr lang="en-US" sz="2400" dirty="0">
                <a:latin typeface="Calibri" pitchFamily="34" charset="0"/>
                <a:cs typeface="Times New Roman" pitchFamily="18" charset="0"/>
              </a:rPr>
              <a:t>);</a:t>
            </a:r>
          </a:p>
          <a:p>
            <a:pPr>
              <a:lnSpc>
                <a:spcPct val="150000"/>
              </a:lnSpc>
            </a:pPr>
            <a:r>
              <a:rPr lang="en-US" sz="2400" dirty="0" smtClean="0">
                <a:latin typeface="Calibri" pitchFamily="34" charset="0"/>
                <a:cs typeface="Times New Roman" pitchFamily="18" charset="0"/>
              </a:rPr>
              <a:t>Check and calibrate meters(pH, conductivity, dissolved oxygen, turbidity, thermometers</a:t>
            </a:r>
            <a:r>
              <a:rPr lang="en-US" sz="2400" dirty="0">
                <a:latin typeface="Calibri" pitchFamily="34" charset="0"/>
                <a:cs typeface="Times New Roman" pitchFamily="18" charset="0"/>
              </a:rPr>
              <a:t>).</a:t>
            </a:r>
          </a:p>
          <a:p>
            <a:pPr>
              <a:lnSpc>
                <a:spcPct val="150000"/>
              </a:lnSpc>
            </a:pPr>
            <a:r>
              <a:rPr lang="en-US" sz="2400" dirty="0" smtClean="0">
                <a:latin typeface="Calibri" pitchFamily="34" charset="0"/>
                <a:cs typeface="Times New Roman" pitchFamily="18" charset="0"/>
              </a:rPr>
              <a:t>Standard operating procedures and equipment manuals</a:t>
            </a:r>
            <a:r>
              <a:rPr lang="en-US" sz="2400" dirty="0">
                <a:latin typeface="Calibri" pitchFamily="34" charset="0"/>
                <a:cs typeface="Times New Roman" pitchFamily="18" charset="0"/>
              </a:rPr>
              <a:t>.</a:t>
            </a:r>
          </a:p>
          <a:p>
            <a:pPr>
              <a:lnSpc>
                <a:spcPct val="150000"/>
              </a:lnSpc>
            </a:pP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67</a:t>
            </a:fld>
            <a:endParaRPr lang="am-ET"/>
          </a:p>
        </p:txBody>
      </p:sp>
      <p:sp>
        <p:nvSpPr>
          <p:cNvPr id="7" name="Date Placeholder 6"/>
          <p:cNvSpPr>
            <a:spLocks noGrp="1"/>
          </p:cNvSpPr>
          <p:nvPr>
            <p:ph type="dt" sz="half" idx="10"/>
          </p:nvPr>
        </p:nvSpPr>
        <p:spPr/>
        <p:txBody>
          <a:bodyPr/>
          <a:lstStyle/>
          <a:p>
            <a:fld id="{629EAF47-B912-4082-B602-5216F16A7A0F}" type="datetime1">
              <a:rPr lang="en-US" smtClean="0"/>
              <a:pPr/>
              <a:t>3/23/2020</a:t>
            </a:fld>
            <a:endParaRPr lang="am-E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3200" dirty="0">
                <a:latin typeface="Calibri" pitchFamily="34" charset="0"/>
              </a:rPr>
              <a:t>G. Transport.</a:t>
            </a:r>
            <a:endParaRPr lang="am-ET" sz="3200" dirty="0"/>
          </a:p>
        </p:txBody>
      </p:sp>
      <p:sp>
        <p:nvSpPr>
          <p:cNvPr id="3" name="Content Placeholder 2"/>
          <p:cNvSpPr>
            <a:spLocks noGrp="1"/>
          </p:cNvSpPr>
          <p:nvPr>
            <p:ph idx="1"/>
          </p:nvPr>
        </p:nvSpPr>
        <p:spPr>
          <a:xfrm>
            <a:off x="457200" y="990601"/>
            <a:ext cx="8229600" cy="5181600"/>
          </a:xfrm>
        </p:spPr>
        <p:txBody>
          <a:bodyPr>
            <a:normAutofit/>
          </a:bodyPr>
          <a:lstStyle/>
          <a:p>
            <a:pPr>
              <a:lnSpc>
                <a:spcPct val="160000"/>
              </a:lnSpc>
            </a:pPr>
            <a:r>
              <a:rPr lang="en-US" sz="2400" dirty="0" smtClean="0">
                <a:latin typeface="Calibri" pitchFamily="34" charset="0"/>
                <a:cs typeface="Times New Roman" pitchFamily="18" charset="0"/>
              </a:rPr>
              <a:t>Does </a:t>
            </a:r>
            <a:r>
              <a:rPr lang="en-US" sz="2400" dirty="0">
                <a:latin typeface="Calibri" pitchFamily="34" charset="0"/>
                <a:cs typeface="Times New Roman" pitchFamily="18" charset="0"/>
              </a:rPr>
              <a:t>assigned vehicle have sufficient capacity for personnel supplies and equipments?</a:t>
            </a:r>
          </a:p>
          <a:p>
            <a:pPr>
              <a:lnSpc>
                <a:spcPct val="160000"/>
              </a:lnSpc>
            </a:pPr>
            <a:r>
              <a:rPr lang="en-US" sz="2400" dirty="0" smtClean="0">
                <a:latin typeface="Calibri" pitchFamily="34" charset="0"/>
                <a:cs typeface="Times New Roman" pitchFamily="18" charset="0"/>
              </a:rPr>
              <a:t>Is </a:t>
            </a:r>
            <a:r>
              <a:rPr lang="en-US" sz="2400" dirty="0">
                <a:latin typeface="Calibri" pitchFamily="34" charset="0"/>
                <a:cs typeface="Times New Roman" pitchFamily="18" charset="0"/>
              </a:rPr>
              <a:t>other means of transport such as airplane, mule or others?</a:t>
            </a:r>
          </a:p>
          <a:p>
            <a:pPr>
              <a:lnSpc>
                <a:spcPct val="160000"/>
              </a:lnSpc>
              <a:buNone/>
            </a:pPr>
            <a:r>
              <a:rPr lang="en-US" sz="2400" b="1" dirty="0">
                <a:latin typeface="Calibri" pitchFamily="34" charset="0"/>
                <a:cs typeface="Times New Roman" pitchFamily="18" charset="0"/>
              </a:rPr>
              <a:t>H. double check</a:t>
            </a:r>
            <a:r>
              <a:rPr lang="en-US" sz="2400" dirty="0">
                <a:latin typeface="Calibri" pitchFamily="34" charset="0"/>
                <a:cs typeface="Times New Roman" pitchFamily="18" charset="0"/>
              </a:rPr>
              <a:t>.</a:t>
            </a:r>
          </a:p>
          <a:p>
            <a:pPr>
              <a:lnSpc>
                <a:spcPct val="160000"/>
              </a:lnSpc>
            </a:pPr>
            <a:r>
              <a:rPr lang="en-US" sz="2400" dirty="0" smtClean="0">
                <a:latin typeface="Calibri" pitchFamily="34" charset="0"/>
                <a:cs typeface="Times New Roman" pitchFamily="18" charset="0"/>
              </a:rPr>
              <a:t>When </a:t>
            </a:r>
            <a:r>
              <a:rPr lang="en-US" sz="2400" dirty="0">
                <a:latin typeface="Calibri" pitchFamily="34" charset="0"/>
                <a:cs typeface="Times New Roman" pitchFamily="18" charset="0"/>
              </a:rPr>
              <a:t>was equipment last calibrated?</a:t>
            </a:r>
          </a:p>
          <a:p>
            <a:pPr>
              <a:lnSpc>
                <a:spcPct val="160000"/>
              </a:lnSpc>
            </a:pPr>
            <a:r>
              <a:rPr lang="en-US" sz="2400" dirty="0" smtClean="0">
                <a:latin typeface="Calibri" pitchFamily="34" charset="0"/>
                <a:cs typeface="Times New Roman" pitchFamily="18" charset="0"/>
              </a:rPr>
              <a:t>Itinerary </a:t>
            </a:r>
            <a:r>
              <a:rPr lang="en-US" sz="2400" dirty="0">
                <a:latin typeface="Calibri" pitchFamily="34" charset="0"/>
                <a:cs typeface="Times New Roman" pitchFamily="18" charset="0"/>
              </a:rPr>
              <a:t>against travel details on inventory.</a:t>
            </a:r>
          </a:p>
          <a:p>
            <a:pPr>
              <a:lnSpc>
                <a:spcPct val="160000"/>
              </a:lnSpc>
            </a:pPr>
            <a:r>
              <a:rPr lang="en-US" sz="2400" dirty="0" smtClean="0">
                <a:latin typeface="Calibri" pitchFamily="34" charset="0"/>
                <a:cs typeface="Times New Roman" pitchFamily="18" charset="0"/>
              </a:rPr>
              <a:t>Accessories </a:t>
            </a:r>
            <a:r>
              <a:rPr lang="en-US" sz="2400" dirty="0">
                <a:latin typeface="Calibri" pitchFamily="34" charset="0"/>
                <a:cs typeface="Times New Roman" pitchFamily="18" charset="0"/>
              </a:rPr>
              <a:t>for equipment and meters (including, cables, chargers, and spare parts).</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68</a:t>
            </a:fld>
            <a:endParaRPr lang="am-ET"/>
          </a:p>
        </p:txBody>
      </p:sp>
      <p:sp>
        <p:nvSpPr>
          <p:cNvPr id="7" name="Date Placeholder 6"/>
          <p:cNvSpPr>
            <a:spLocks noGrp="1"/>
          </p:cNvSpPr>
          <p:nvPr>
            <p:ph type="dt" sz="half" idx="10"/>
          </p:nvPr>
        </p:nvSpPr>
        <p:spPr/>
        <p:txBody>
          <a:bodyPr/>
          <a:lstStyle/>
          <a:p>
            <a:fld id="{DE9CA207-DD7A-439F-9B61-BA74B5CD82C5}" type="datetime1">
              <a:rPr lang="en-US" smtClean="0"/>
              <a:pPr/>
              <a:t>3/23/2020</a:t>
            </a:fld>
            <a:endParaRPr lang="am-ET"/>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normAutofit/>
          </a:bodyPr>
          <a:lstStyle/>
          <a:p>
            <a:pPr algn="ctr"/>
            <a:r>
              <a:rPr lang="en-US" sz="3200" dirty="0" smtClean="0">
                <a:solidFill>
                  <a:srgbClr val="0D11B3"/>
                </a:solidFill>
                <a:latin typeface="Calibri" pitchFamily="34" charset="0"/>
                <a:cs typeface="Times New Roman" pitchFamily="18" charset="0"/>
              </a:rPr>
              <a:t>Collection of water samples</a:t>
            </a:r>
            <a:r>
              <a:rPr lang="en-US" sz="3200" dirty="0" smtClean="0">
                <a:solidFill>
                  <a:srgbClr val="0D11B3"/>
                </a:solidFill>
              </a:rPr>
              <a:t>.</a:t>
            </a:r>
            <a:endParaRPr lang="am-ET" sz="3200" dirty="0">
              <a:solidFill>
                <a:srgbClr val="0D11B3"/>
              </a:solidFill>
            </a:endParaRPr>
          </a:p>
        </p:txBody>
      </p:sp>
      <p:sp>
        <p:nvSpPr>
          <p:cNvPr id="3" name="Content Placeholder 2"/>
          <p:cNvSpPr>
            <a:spLocks noGrp="1"/>
          </p:cNvSpPr>
          <p:nvPr>
            <p:ph idx="1"/>
          </p:nvPr>
        </p:nvSpPr>
        <p:spPr>
          <a:xfrm>
            <a:off x="457200" y="838200"/>
            <a:ext cx="8229600" cy="5287963"/>
          </a:xfrm>
        </p:spPr>
        <p:txBody>
          <a:bodyPr>
            <a:normAutofit fontScale="92500"/>
          </a:bodyPr>
          <a:lstStyle/>
          <a:p>
            <a:pPr>
              <a:lnSpc>
                <a:spcPct val="150000"/>
              </a:lnSpc>
              <a:buNone/>
            </a:pPr>
            <a:r>
              <a:rPr lang="en-US" sz="2400" dirty="0" smtClean="0">
                <a:latin typeface="Calibri" pitchFamily="34" charset="0"/>
                <a:cs typeface="Times New Roman" pitchFamily="18" charset="0"/>
              </a:rPr>
              <a:t>A</a:t>
            </a:r>
            <a:r>
              <a:rPr lang="en-US" sz="2400" b="1" dirty="0" smtClean="0">
                <a:latin typeface="Calibri" pitchFamily="34" charset="0"/>
                <a:cs typeface="Times New Roman" pitchFamily="18" charset="0"/>
              </a:rPr>
              <a:t>. Sample container</a:t>
            </a:r>
          </a:p>
          <a:p>
            <a:pPr>
              <a:lnSpc>
                <a:spcPct val="150000"/>
              </a:lnSpc>
              <a:buFont typeface="Wingdings" pitchFamily="2" charset="2"/>
              <a:buChar char="v"/>
            </a:pPr>
            <a:r>
              <a:rPr lang="en-US" sz="2400" dirty="0" smtClean="0">
                <a:latin typeface="Calibri" pitchFamily="34" charset="0"/>
                <a:cs typeface="Times New Roman" pitchFamily="18" charset="0"/>
              </a:rPr>
              <a:t>Sample containers  should be used only for water samples and never for the storage of </a:t>
            </a:r>
            <a:r>
              <a:rPr lang="en-US" sz="2400" dirty="0" smtClean="0">
                <a:solidFill>
                  <a:srgbClr val="0D11B3"/>
                </a:solidFill>
                <a:latin typeface="Calibri" pitchFamily="34" charset="0"/>
                <a:cs typeface="Times New Roman" pitchFamily="18" charset="0"/>
              </a:rPr>
              <a:t>chemicals or other liquids</a:t>
            </a:r>
            <a:r>
              <a:rPr lang="en-US" sz="2400" dirty="0" smtClean="0">
                <a:latin typeface="Calibri" pitchFamily="34" charset="0"/>
                <a:cs typeface="Times New Roman" pitchFamily="18" charset="0"/>
              </a:rPr>
              <a:t>.</a:t>
            </a:r>
          </a:p>
          <a:p>
            <a:pPr>
              <a:lnSpc>
                <a:spcPct val="150000"/>
              </a:lnSpc>
              <a:buFont typeface="Wingdings" pitchFamily="2" charset="2"/>
              <a:buChar char="v"/>
            </a:pPr>
            <a:r>
              <a:rPr lang="en-US" sz="2400" b="1" dirty="0" smtClean="0">
                <a:solidFill>
                  <a:srgbClr val="0D11B3"/>
                </a:solidFill>
                <a:latin typeface="Calibri" pitchFamily="34" charset="0"/>
                <a:cs typeface="Times New Roman" pitchFamily="18" charset="0"/>
              </a:rPr>
              <a:t>Glass containers </a:t>
            </a:r>
            <a:r>
              <a:rPr lang="en-US" sz="2400" dirty="0" smtClean="0">
                <a:latin typeface="Calibri" pitchFamily="34" charset="0"/>
                <a:cs typeface="Times New Roman" pitchFamily="18" charset="0"/>
              </a:rPr>
              <a:t>are commonly used and are appropriate for samples for many analyses, but </a:t>
            </a:r>
            <a:r>
              <a:rPr lang="en-US" sz="2400" dirty="0" smtClean="0">
                <a:solidFill>
                  <a:srgbClr val="0D11B3"/>
                </a:solidFill>
                <a:latin typeface="Calibri" pitchFamily="34" charset="0"/>
                <a:cs typeface="Times New Roman" pitchFamily="18" charset="0"/>
              </a:rPr>
              <a:t>plastic containers </a:t>
            </a:r>
            <a:r>
              <a:rPr lang="en-US" sz="2400" dirty="0" smtClean="0">
                <a:latin typeface="Calibri" pitchFamily="34" charset="0"/>
                <a:cs typeface="Times New Roman" pitchFamily="18" charset="0"/>
              </a:rPr>
              <a:t>are preferred for samples intended for certain </a:t>
            </a:r>
            <a:r>
              <a:rPr lang="en-US" sz="2400" dirty="0" smtClean="0">
                <a:solidFill>
                  <a:srgbClr val="0D11B3"/>
                </a:solidFill>
                <a:latin typeface="Calibri" pitchFamily="34" charset="0"/>
                <a:cs typeface="Times New Roman" pitchFamily="18" charset="0"/>
              </a:rPr>
              <a:t>chemical analysis</a:t>
            </a:r>
            <a:r>
              <a:rPr lang="en-US" sz="2400" dirty="0" smtClean="0">
                <a:latin typeface="Calibri" pitchFamily="34" charset="0"/>
                <a:cs typeface="Times New Roman" pitchFamily="18" charset="0"/>
              </a:rPr>
              <a:t>.</a:t>
            </a:r>
          </a:p>
          <a:p>
            <a:pPr>
              <a:lnSpc>
                <a:spcPct val="150000"/>
              </a:lnSpc>
              <a:buFont typeface="Wingdings" pitchFamily="2" charset="2"/>
              <a:buChar char="v"/>
            </a:pPr>
            <a:r>
              <a:rPr lang="en-US" sz="2400" dirty="0" smtClean="0">
                <a:latin typeface="Calibri" pitchFamily="34" charset="0"/>
                <a:cs typeface="Times New Roman" pitchFamily="18" charset="0"/>
              </a:rPr>
              <a:t>Plastic has the obvious advantage that it is less likely to </a:t>
            </a:r>
            <a:r>
              <a:rPr lang="en-US" sz="2400" dirty="0" smtClean="0">
                <a:solidFill>
                  <a:srgbClr val="0D11B3"/>
                </a:solidFill>
                <a:latin typeface="Calibri" pitchFamily="34" charset="0"/>
                <a:cs typeface="Times New Roman" pitchFamily="18" charset="0"/>
              </a:rPr>
              <a:t>break than glass.</a:t>
            </a:r>
          </a:p>
          <a:p>
            <a:pPr>
              <a:lnSpc>
                <a:spcPct val="150000"/>
              </a:lnSpc>
              <a:buFont typeface="Wingdings" pitchFamily="2" charset="2"/>
              <a:buChar char="v"/>
            </a:pPr>
            <a:r>
              <a:rPr lang="en-US" sz="2400" dirty="0" smtClean="0">
                <a:latin typeface="Calibri" pitchFamily="34" charset="0"/>
                <a:cs typeface="Times New Roman" pitchFamily="18" charset="0"/>
              </a:rPr>
              <a:t>They should have screw caps of a type that will maintain an effective seal, even after they have been sterilized many times in an autoclave.</a:t>
            </a:r>
          </a:p>
          <a:p>
            <a:pPr>
              <a:lnSpc>
                <a:spcPct val="150000"/>
              </a:lnSpc>
              <a:buNone/>
            </a:pPr>
            <a:endParaRPr lang="en-US" sz="2400" dirty="0" smtClean="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69</a:t>
            </a:fld>
            <a:endParaRPr lang="am-ET"/>
          </a:p>
        </p:txBody>
      </p:sp>
      <p:sp>
        <p:nvSpPr>
          <p:cNvPr id="7" name="Date Placeholder 6"/>
          <p:cNvSpPr>
            <a:spLocks noGrp="1"/>
          </p:cNvSpPr>
          <p:nvPr>
            <p:ph type="dt" sz="half" idx="10"/>
          </p:nvPr>
        </p:nvSpPr>
        <p:spPr/>
        <p:txBody>
          <a:bodyPr/>
          <a:lstStyle/>
          <a:p>
            <a:fld id="{36CC0371-F18D-46E7-8372-EDE29693D01E}" type="datetime1">
              <a:rPr lang="en-US" smtClean="0"/>
              <a:pPr/>
              <a:t>3/23/2020</a:t>
            </a:fld>
            <a:endParaRPr lang="am-E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lnSpc>
                <a:spcPct val="150000"/>
              </a:lnSpc>
              <a:buBlip>
                <a:blip r:embed="rId2"/>
              </a:buBlip>
            </a:pPr>
            <a:r>
              <a:rPr lang="en-US" sz="2400" dirty="0" smtClean="0">
                <a:latin typeface="Calibri" pitchFamily="34" charset="0"/>
                <a:cs typeface="Times New Roman" pitchFamily="18" charset="0"/>
              </a:rPr>
              <a:t>So far we have seen the </a:t>
            </a:r>
            <a:r>
              <a:rPr lang="en-US" sz="2400" dirty="0" smtClean="0">
                <a:solidFill>
                  <a:srgbClr val="FF0000"/>
                </a:solidFill>
                <a:latin typeface="Calibri" pitchFamily="34" charset="0"/>
                <a:cs typeface="Times New Roman" pitchFamily="18" charset="0"/>
              </a:rPr>
              <a:t>importance of analyzing biological organisms </a:t>
            </a:r>
            <a:r>
              <a:rPr lang="en-US" sz="2400" dirty="0" smtClean="0">
                <a:latin typeface="Calibri" pitchFamily="34" charset="0"/>
                <a:cs typeface="Times New Roman" pitchFamily="18" charset="0"/>
              </a:rPr>
              <a:t>that are taken from samples of different environment components</a:t>
            </a:r>
          </a:p>
          <a:p>
            <a:pPr>
              <a:lnSpc>
                <a:spcPct val="150000"/>
              </a:lnSpc>
              <a:buBlip>
                <a:blip r:embed="rId2"/>
              </a:buBlip>
            </a:pPr>
            <a:r>
              <a:rPr lang="en-US" sz="2400" i="1" dirty="0" smtClean="0">
                <a:latin typeface="Calibri" pitchFamily="34" charset="0"/>
                <a:cs typeface="Times New Roman" pitchFamily="18" charset="0"/>
              </a:rPr>
              <a:t>But what is </a:t>
            </a:r>
            <a:r>
              <a:rPr lang="en-US" sz="2400" i="1" dirty="0" smtClean="0">
                <a:solidFill>
                  <a:srgbClr val="FF0000"/>
                </a:solidFill>
                <a:latin typeface="Calibri" pitchFamily="34" charset="0"/>
                <a:cs typeface="Times New Roman" pitchFamily="18" charset="0"/>
              </a:rPr>
              <a:t>sample </a:t>
            </a:r>
            <a:r>
              <a:rPr lang="en-US" sz="2400" i="1" dirty="0" smtClean="0">
                <a:latin typeface="Calibri" pitchFamily="34" charset="0"/>
                <a:cs typeface="Times New Roman" pitchFamily="18" charset="0"/>
              </a:rPr>
              <a:t>and what are the </a:t>
            </a:r>
            <a:r>
              <a:rPr lang="en-US" sz="2400" i="1" dirty="0" smtClean="0">
                <a:solidFill>
                  <a:srgbClr val="FF0000"/>
                </a:solidFill>
                <a:latin typeface="Calibri" pitchFamily="34" charset="0"/>
                <a:cs typeface="Times New Roman" pitchFamily="18" charset="0"/>
              </a:rPr>
              <a:t>next step </a:t>
            </a:r>
            <a:r>
              <a:rPr lang="en-US" sz="2400" i="1" dirty="0" smtClean="0">
                <a:latin typeface="Calibri" pitchFamily="34" charset="0"/>
                <a:cs typeface="Times New Roman" pitchFamily="18" charset="0"/>
              </a:rPr>
              <a:t>that should be followed before the analysis?</a:t>
            </a:r>
          </a:p>
          <a:p>
            <a:pPr>
              <a:lnSpc>
                <a:spcPct val="150000"/>
              </a:lnSpc>
              <a:buBlip>
                <a:blip r:embed="rId2"/>
              </a:buBlip>
            </a:pPr>
            <a:r>
              <a:rPr lang="en-US" sz="2400" b="1" dirty="0" smtClean="0">
                <a:solidFill>
                  <a:srgbClr val="FF0000"/>
                </a:solidFill>
                <a:latin typeface="Calibri" pitchFamily="34" charset="0"/>
                <a:cs typeface="Times New Roman" pitchFamily="18" charset="0"/>
              </a:rPr>
              <a:t>Sample</a:t>
            </a:r>
            <a:r>
              <a:rPr lang="en-US" sz="2400" dirty="0" smtClean="0">
                <a:latin typeface="Calibri" pitchFamily="34" charset="0"/>
                <a:cs typeface="Times New Roman" pitchFamily="18" charset="0"/>
              </a:rPr>
              <a:t>: is a small portion of a certain environmental entity that assumed to represent the whole: Example taking 0.5L of water from eight different parts of lakes</a:t>
            </a:r>
          </a:p>
          <a:p>
            <a:pPr>
              <a:lnSpc>
                <a:spcPct val="150000"/>
              </a:lnSpc>
              <a:buBlip>
                <a:blip r:embed="rId2"/>
              </a:buBlip>
            </a:pPr>
            <a:r>
              <a:rPr lang="en-US" sz="2400" dirty="0" smtClean="0">
                <a:latin typeface="Calibri" pitchFamily="34" charset="0"/>
                <a:cs typeface="Times New Roman" pitchFamily="18" charset="0"/>
              </a:rPr>
              <a:t>The most important information you should know before you enter in to the lab is that </a:t>
            </a:r>
            <a:r>
              <a:rPr lang="en-US" sz="2400" b="1" i="1" dirty="0" smtClean="0">
                <a:solidFill>
                  <a:srgbClr val="0070C0"/>
                </a:solidFill>
                <a:latin typeface="Calibri" pitchFamily="34" charset="0"/>
                <a:cs typeface="Times New Roman" pitchFamily="18" charset="0"/>
              </a:rPr>
              <a:t>how you should work in the lab i.e. lab safety</a:t>
            </a:r>
            <a:r>
              <a:rPr lang="en-US" sz="2400" dirty="0" smtClean="0">
                <a:latin typeface="Calibri" pitchFamily="34" charset="0"/>
                <a:cs typeface="Times New Roman" pitchFamily="18" charset="0"/>
              </a:rPr>
              <a:t>. </a:t>
            </a:r>
          </a:p>
          <a:p>
            <a:pPr>
              <a:lnSpc>
                <a:spcPct val="150000"/>
              </a:lnSpc>
              <a:buNone/>
            </a:pPr>
            <a:endParaRPr lang="en-US" sz="2400" dirty="0">
              <a:latin typeface="Calibri" pitchFamily="34" charset="0"/>
            </a:endParaRPr>
          </a:p>
        </p:txBody>
      </p:sp>
      <p:sp>
        <p:nvSpPr>
          <p:cNvPr id="4" name="Slide Number Placeholder 3"/>
          <p:cNvSpPr>
            <a:spLocks noGrp="1"/>
          </p:cNvSpPr>
          <p:nvPr>
            <p:ph type="sldNum" sz="quarter" idx="12"/>
          </p:nvPr>
        </p:nvSpPr>
        <p:spPr/>
        <p:txBody>
          <a:bodyPr/>
          <a:lstStyle/>
          <a:p>
            <a:fld id="{51E9C574-EA9E-436D-918F-243206BA6862}"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8EEC810C-B53F-4C30-8A0C-A17DC1AF4540}" type="datetime1">
              <a:rPr lang="en-US" smtClean="0"/>
              <a:pPr/>
              <a:t>3/23/2020</a:t>
            </a:fld>
            <a:endParaRPr lang="am-E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marL="342900" lvl="0" indent="-342900" algn="ctr">
              <a:spcBef>
                <a:spcPct val="20000"/>
              </a:spcBef>
            </a:pPr>
            <a:r>
              <a:rPr lang="en-US" sz="3200" b="1" dirty="0" smtClean="0">
                <a:solidFill>
                  <a:srgbClr val="0D11B3"/>
                </a:solidFill>
                <a:latin typeface="Calibri" pitchFamily="34" charset="0"/>
                <a:ea typeface="+mn-ea"/>
                <a:cs typeface="+mn-cs"/>
              </a:rPr>
              <a:t>B. Holding time and temperature</a:t>
            </a:r>
            <a:endParaRPr lang="en-US" sz="3200" b="1" dirty="0">
              <a:solidFill>
                <a:srgbClr val="0D11B3"/>
              </a:solidFill>
              <a:latin typeface="Calibri" pitchFamily="34" charset="0"/>
              <a:ea typeface="+mn-ea"/>
              <a:cs typeface="+mn-cs"/>
            </a:endParaRPr>
          </a:p>
        </p:txBody>
      </p:sp>
      <p:sp>
        <p:nvSpPr>
          <p:cNvPr id="3" name="Content Placeholder 2"/>
          <p:cNvSpPr>
            <a:spLocks noGrp="1"/>
          </p:cNvSpPr>
          <p:nvPr>
            <p:ph idx="1"/>
          </p:nvPr>
        </p:nvSpPr>
        <p:spPr>
          <a:xfrm>
            <a:off x="228600" y="914400"/>
            <a:ext cx="8610600" cy="5181600"/>
          </a:xfrm>
        </p:spPr>
        <p:txBody>
          <a:bodyPr>
            <a:noAutofit/>
          </a:bodyPr>
          <a:lstStyle/>
          <a:p>
            <a:pPr>
              <a:lnSpc>
                <a:spcPct val="150000"/>
              </a:lnSpc>
              <a:buBlip>
                <a:blip r:embed="rId2"/>
              </a:buBlip>
            </a:pPr>
            <a:r>
              <a:rPr lang="en-US" sz="2400" dirty="0" smtClean="0">
                <a:latin typeface="Calibri" pitchFamily="34" charset="0"/>
              </a:rPr>
              <a:t>Start </a:t>
            </a:r>
            <a:r>
              <a:rPr lang="en-US" sz="2400" dirty="0">
                <a:latin typeface="Calibri" pitchFamily="34" charset="0"/>
              </a:rPr>
              <a:t>microbiological examination of water </a:t>
            </a:r>
            <a:r>
              <a:rPr lang="en-US" sz="2400" dirty="0" smtClean="0">
                <a:latin typeface="Calibri" pitchFamily="34" charset="0"/>
              </a:rPr>
              <a:t>sample </a:t>
            </a:r>
            <a:r>
              <a:rPr lang="en-US" sz="2400" dirty="0" smtClean="0">
                <a:solidFill>
                  <a:srgbClr val="FF0000"/>
                </a:solidFill>
                <a:latin typeface="Calibri" pitchFamily="34" charset="0"/>
              </a:rPr>
              <a:t>promptly</a:t>
            </a:r>
            <a:r>
              <a:rPr lang="en-US" sz="2400" dirty="0" smtClean="0">
                <a:latin typeface="Calibri" pitchFamily="34" charset="0"/>
              </a:rPr>
              <a:t> </a:t>
            </a:r>
            <a:r>
              <a:rPr lang="en-US" sz="2400" dirty="0">
                <a:latin typeface="Calibri" pitchFamily="34" charset="0"/>
              </a:rPr>
              <a:t>after collection to avoid </a:t>
            </a:r>
            <a:r>
              <a:rPr lang="en-US" sz="2400" dirty="0">
                <a:solidFill>
                  <a:srgbClr val="0D11B3"/>
                </a:solidFill>
                <a:latin typeface="Calibri" pitchFamily="34" charset="0"/>
              </a:rPr>
              <a:t>unpredictable </a:t>
            </a:r>
            <a:r>
              <a:rPr lang="en-US" sz="2400" dirty="0" smtClean="0">
                <a:solidFill>
                  <a:srgbClr val="0D11B3"/>
                </a:solidFill>
                <a:latin typeface="Calibri" pitchFamily="34" charset="0"/>
              </a:rPr>
              <a:t>changes</a:t>
            </a:r>
          </a:p>
          <a:p>
            <a:pPr>
              <a:lnSpc>
                <a:spcPct val="150000"/>
              </a:lnSpc>
              <a:buBlip>
                <a:blip r:embed="rId2"/>
              </a:buBlip>
            </a:pPr>
            <a:r>
              <a:rPr lang="en-US" sz="2400" dirty="0" smtClean="0">
                <a:latin typeface="Calibri" pitchFamily="34" charset="0"/>
              </a:rPr>
              <a:t>If </a:t>
            </a:r>
            <a:r>
              <a:rPr lang="en-US" sz="2400" dirty="0">
                <a:latin typeface="Calibri" pitchFamily="34" charset="0"/>
              </a:rPr>
              <a:t>samples cannot be analyzed within </a:t>
            </a:r>
            <a:r>
              <a:rPr lang="en-US" sz="2400" dirty="0">
                <a:solidFill>
                  <a:srgbClr val="0D11B3"/>
                </a:solidFill>
                <a:latin typeface="Calibri" pitchFamily="34" charset="0"/>
              </a:rPr>
              <a:t>one hour </a:t>
            </a:r>
            <a:r>
              <a:rPr lang="en-US" sz="2400" dirty="0" smtClean="0">
                <a:solidFill>
                  <a:srgbClr val="0D11B3"/>
                </a:solidFill>
                <a:latin typeface="Calibri" pitchFamily="34" charset="0"/>
              </a:rPr>
              <a:t>after collection</a:t>
            </a:r>
            <a:r>
              <a:rPr lang="en-US" sz="2400" dirty="0">
                <a:latin typeface="Calibri" pitchFamily="34" charset="0"/>
              </a:rPr>
              <a:t>, use an </a:t>
            </a:r>
            <a:r>
              <a:rPr lang="en-US" sz="2400" dirty="0">
                <a:solidFill>
                  <a:srgbClr val="FF0000"/>
                </a:solidFill>
                <a:latin typeface="Calibri" pitchFamily="34" charset="0"/>
              </a:rPr>
              <a:t>ice cooler </a:t>
            </a:r>
            <a:r>
              <a:rPr lang="en-US" sz="2400" dirty="0">
                <a:latin typeface="Calibri" pitchFamily="34" charset="0"/>
              </a:rPr>
              <a:t>for storage during transport </a:t>
            </a:r>
            <a:r>
              <a:rPr lang="en-US" sz="2400" dirty="0" smtClean="0">
                <a:latin typeface="Calibri" pitchFamily="34" charset="0"/>
              </a:rPr>
              <a:t>to laboratory</a:t>
            </a:r>
          </a:p>
          <a:p>
            <a:pPr>
              <a:lnSpc>
                <a:spcPct val="150000"/>
              </a:lnSpc>
              <a:buBlip>
                <a:blip r:embed="rId2"/>
              </a:buBlip>
            </a:pPr>
            <a:r>
              <a:rPr lang="en-US" sz="2400" dirty="0" smtClean="0">
                <a:latin typeface="Calibri" pitchFamily="34" charset="0"/>
                <a:cs typeface="Times New Roman" pitchFamily="18" charset="0"/>
              </a:rPr>
              <a:t>Refrigerate these samples up on receipt in the laboratory and process within 2hour</a:t>
            </a:r>
            <a:r>
              <a:rPr lang="en-US" sz="2400" dirty="0" smtClean="0">
                <a:latin typeface="Times New Roman" pitchFamily="18" charset="0"/>
                <a:cs typeface="Times New Roman" pitchFamily="18" charset="0"/>
              </a:rPr>
              <a:t>.</a:t>
            </a:r>
            <a:endParaRPr lang="en-US" sz="2400" dirty="0" smtClean="0">
              <a:latin typeface="Calibri" pitchFamily="34" charset="0"/>
            </a:endParaRPr>
          </a:p>
          <a:p>
            <a:pPr>
              <a:lnSpc>
                <a:spcPct val="150000"/>
              </a:lnSpc>
              <a:buBlip>
                <a:blip r:embed="rId2"/>
              </a:buBlip>
            </a:pPr>
            <a:r>
              <a:rPr lang="en-US" sz="2400" dirty="0" smtClean="0">
                <a:latin typeface="Calibri" pitchFamily="34" charset="0"/>
              </a:rPr>
              <a:t>Hold </a:t>
            </a:r>
            <a:r>
              <a:rPr lang="en-US" sz="2400" dirty="0">
                <a:latin typeface="Calibri" pitchFamily="34" charset="0"/>
              </a:rPr>
              <a:t>the temperature of samples below</a:t>
            </a:r>
            <a:r>
              <a:rPr lang="en-US" sz="2400" dirty="0"/>
              <a:t> </a:t>
            </a:r>
            <a:r>
              <a:rPr lang="en-US" sz="2400" dirty="0" smtClean="0">
                <a:ea typeface="Calibri"/>
                <a:cs typeface="Times New Roman"/>
              </a:rPr>
              <a:t>10 </a:t>
            </a:r>
            <a:r>
              <a:rPr lang="en-US" sz="2400" baseline="30000" dirty="0" smtClean="0">
                <a:latin typeface="Calibri" pitchFamily="34" charset="0"/>
                <a:ea typeface="Calibri"/>
                <a:cs typeface="Times New Roman"/>
              </a:rPr>
              <a:t>0</a:t>
            </a:r>
            <a:r>
              <a:rPr lang="en-US" sz="2400" dirty="0" smtClean="0">
                <a:latin typeface="Calibri" pitchFamily="34" charset="0"/>
                <a:ea typeface="Calibri"/>
                <a:cs typeface="Times New Roman"/>
              </a:rPr>
              <a:t>c </a:t>
            </a:r>
            <a:r>
              <a:rPr lang="en-US" sz="2400" dirty="0" smtClean="0">
                <a:latin typeface="Calibri" pitchFamily="34" charset="0"/>
              </a:rPr>
              <a:t>during maximum </a:t>
            </a:r>
            <a:r>
              <a:rPr lang="en-US" sz="2400" dirty="0">
                <a:latin typeface="Calibri" pitchFamily="34" charset="0"/>
              </a:rPr>
              <a:t>transport time of 6 </a:t>
            </a:r>
            <a:r>
              <a:rPr lang="en-US" sz="2400" dirty="0" smtClean="0">
                <a:latin typeface="Calibri" pitchFamily="34" charset="0"/>
              </a:rPr>
              <a:t>hours</a:t>
            </a: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70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Date Placeholder 5"/>
          <p:cNvSpPr>
            <a:spLocks noGrp="1"/>
          </p:cNvSpPr>
          <p:nvPr>
            <p:ph type="dt" sz="half" idx="10"/>
          </p:nvPr>
        </p:nvSpPr>
        <p:spPr/>
        <p:txBody>
          <a:bodyPr/>
          <a:lstStyle/>
          <a:p>
            <a:fld id="{110F05EB-BDBF-4FD6-B3CC-D57AFD5EEBC8}" type="datetime1">
              <a:rPr lang="en-US" smtClean="0"/>
              <a:pPr/>
              <a:t>3/23/2020</a:t>
            </a:fld>
            <a:endParaRPr lang="am-ET"/>
          </a:p>
        </p:txBody>
      </p:sp>
    </p:spTree>
    <p:extLst>
      <p:ext uri="{BB962C8B-B14F-4D97-AF65-F5344CB8AC3E}">
        <p14:creationId xmlns="" xmlns:p14="http://schemas.microsoft.com/office/powerpoint/2010/main" val="31694684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pPr algn="ctr"/>
            <a:r>
              <a:rPr lang="en-US" sz="2400" dirty="0" smtClean="0">
                <a:latin typeface="Times New Roman" pitchFamily="18" charset="0"/>
                <a:cs typeface="Times New Roman" pitchFamily="18" charset="0"/>
              </a:rPr>
              <a:t> </a:t>
            </a:r>
            <a:r>
              <a:rPr lang="en-US" sz="3200" b="1" dirty="0" smtClean="0">
                <a:solidFill>
                  <a:srgbClr val="0D11B3"/>
                </a:solidFill>
                <a:latin typeface="Times New Roman" pitchFamily="18" charset="0"/>
                <a:cs typeface="Times New Roman" pitchFamily="18" charset="0"/>
              </a:rPr>
              <a:t>B. Holding time and temperature.</a:t>
            </a:r>
            <a:endParaRPr lang="am-ET" sz="3200" b="1" dirty="0">
              <a:solidFill>
                <a:srgbClr val="0D11B3"/>
              </a:solidFill>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400" dirty="0" smtClean="0">
                <a:latin typeface="Calibri" pitchFamily="34" charset="0"/>
                <a:cs typeface="Times New Roman" pitchFamily="18" charset="0"/>
              </a:rPr>
              <a:t>Transport to the laboratory as quick as possible for examination, ideally within 6 hours of collection, but never more than 24 hours latter.</a:t>
            </a:r>
          </a:p>
          <a:p>
            <a:pPr>
              <a:lnSpc>
                <a:spcPct val="150000"/>
              </a:lnSpc>
            </a:pPr>
            <a:r>
              <a:rPr lang="en-US" sz="2400" dirty="0" smtClean="0">
                <a:latin typeface="Calibri" pitchFamily="34" charset="0"/>
                <a:cs typeface="Times New Roman" pitchFamily="18" charset="0"/>
              </a:rPr>
              <a:t>When local conditions necessitate delays in delivery of samples longer than 6 hours, consider either </a:t>
            </a:r>
            <a:r>
              <a:rPr lang="en-US" sz="2400" dirty="0" smtClean="0">
                <a:solidFill>
                  <a:srgbClr val="0D11B3"/>
                </a:solidFill>
                <a:latin typeface="Calibri" pitchFamily="34" charset="0"/>
                <a:cs typeface="Times New Roman" pitchFamily="18" charset="0"/>
              </a:rPr>
              <a:t>making field examinations </a:t>
            </a:r>
            <a:r>
              <a:rPr lang="en-US" sz="2400" dirty="0" smtClean="0">
                <a:latin typeface="Calibri" pitchFamily="34" charset="0"/>
                <a:cs typeface="Times New Roman" pitchFamily="18" charset="0"/>
              </a:rPr>
              <a:t>using </a:t>
            </a:r>
            <a:r>
              <a:rPr lang="en-US" sz="2400" dirty="0" smtClean="0">
                <a:solidFill>
                  <a:srgbClr val="0D11B3"/>
                </a:solidFill>
                <a:latin typeface="Calibri" pitchFamily="34" charset="0"/>
                <a:cs typeface="Times New Roman" pitchFamily="18" charset="0"/>
              </a:rPr>
              <a:t>field laboratory facilities </a:t>
            </a:r>
            <a:r>
              <a:rPr lang="en-US" sz="2400" dirty="0" smtClean="0">
                <a:latin typeface="Calibri" pitchFamily="34" charset="0"/>
                <a:cs typeface="Times New Roman" pitchFamily="18" charset="0"/>
              </a:rPr>
              <a:t>located at the site of collection or using delayed incubation procedure (should be kept cool and in dark, preferably at 4-100c).</a:t>
            </a:r>
          </a:p>
          <a:p>
            <a:pPr>
              <a:lnSpc>
                <a:spcPct val="150000"/>
              </a:lnSpc>
            </a:pPr>
            <a:endParaRPr lang="en-US" sz="2400" dirty="0" smtClean="0">
              <a:latin typeface="Calibri" pitchFamily="34" charset="0"/>
              <a:cs typeface="Times New Roman" pitchFamily="18" charset="0"/>
            </a:endParaRP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71</a:t>
            </a:fld>
            <a:endParaRPr lang="am-ET"/>
          </a:p>
        </p:txBody>
      </p:sp>
      <p:sp>
        <p:nvSpPr>
          <p:cNvPr id="7" name="Date Placeholder 6"/>
          <p:cNvSpPr>
            <a:spLocks noGrp="1"/>
          </p:cNvSpPr>
          <p:nvPr>
            <p:ph type="dt" sz="half" idx="10"/>
          </p:nvPr>
        </p:nvSpPr>
        <p:spPr/>
        <p:txBody>
          <a:bodyPr/>
          <a:lstStyle/>
          <a:p>
            <a:fld id="{35AE8FB0-4517-4C48-BA61-C3A3EF8B12C0}" type="datetime1">
              <a:rPr lang="en-US" smtClean="0"/>
              <a:pPr/>
              <a:t>3/23/2020</a:t>
            </a:fld>
            <a:endParaRPr lang="am-E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b="1" dirty="0" smtClean="0">
                <a:solidFill>
                  <a:srgbClr val="0D11B3"/>
                </a:solidFill>
                <a:latin typeface="Calibri" pitchFamily="34" charset="0"/>
                <a:cs typeface="Times New Roman" pitchFamily="18" charset="0"/>
              </a:rPr>
              <a:t>C.  Sample size and frequency of sampling</a:t>
            </a:r>
            <a:r>
              <a:rPr lang="en-US" sz="3200" b="1" dirty="0" smtClean="0">
                <a:solidFill>
                  <a:srgbClr val="0D11B3"/>
                </a:solidFill>
                <a:latin typeface="Calibri" pitchFamily="34" charset="0"/>
              </a:rPr>
              <a:t>.</a:t>
            </a:r>
            <a:endParaRPr lang="am-ET" sz="3200" b="1" dirty="0">
              <a:solidFill>
                <a:srgbClr val="0D11B3"/>
              </a:solidFill>
            </a:endParaRPr>
          </a:p>
        </p:txBody>
      </p:sp>
      <p:sp>
        <p:nvSpPr>
          <p:cNvPr id="3" name="Content Placeholder 2"/>
          <p:cNvSpPr>
            <a:spLocks noGrp="1"/>
          </p:cNvSpPr>
          <p:nvPr>
            <p:ph idx="1"/>
          </p:nvPr>
        </p:nvSpPr>
        <p:spPr>
          <a:xfrm>
            <a:off x="304800" y="838200"/>
            <a:ext cx="8382000" cy="5638800"/>
          </a:xfrm>
        </p:spPr>
        <p:txBody>
          <a:bodyPr>
            <a:normAutofit lnSpcReduction="10000"/>
          </a:bodyPr>
          <a:lstStyle/>
          <a:p>
            <a:pPr>
              <a:lnSpc>
                <a:spcPct val="170000"/>
              </a:lnSpc>
              <a:buNone/>
            </a:pPr>
            <a:r>
              <a:rPr lang="en-US" sz="2400" dirty="0" smtClean="0">
                <a:latin typeface="Calibri" pitchFamily="34" charset="0"/>
                <a:cs typeface="Times New Roman" pitchFamily="18" charset="0"/>
              </a:rPr>
              <a:t>The volume sample should be sufficient to carry out all tests required; </a:t>
            </a:r>
            <a:r>
              <a:rPr lang="en-US" sz="2400" b="1" dirty="0" smtClean="0">
                <a:solidFill>
                  <a:srgbClr val="0D11B3"/>
                </a:solidFill>
                <a:latin typeface="Calibri" pitchFamily="34" charset="0"/>
                <a:cs typeface="Times New Roman" pitchFamily="18" charset="0"/>
              </a:rPr>
              <a:t>preferably not less than 100ml</a:t>
            </a:r>
            <a:r>
              <a:rPr lang="en-US" sz="2400" dirty="0" smtClean="0">
                <a:latin typeface="Calibri" pitchFamily="34" charset="0"/>
                <a:cs typeface="Times New Roman" pitchFamily="18" charset="0"/>
              </a:rPr>
              <a:t>. </a:t>
            </a:r>
          </a:p>
          <a:p>
            <a:pPr>
              <a:lnSpc>
                <a:spcPct val="170000"/>
              </a:lnSpc>
              <a:buNone/>
            </a:pPr>
            <a:r>
              <a:rPr lang="en-US" sz="2400" dirty="0" smtClean="0">
                <a:latin typeface="Calibri" pitchFamily="34" charset="0"/>
                <a:cs typeface="Times New Roman" pitchFamily="18" charset="0"/>
              </a:rPr>
              <a:t>Examination of drinking water should be both </a:t>
            </a:r>
            <a:r>
              <a:rPr lang="en-US" sz="2400" b="1" dirty="0" smtClean="0">
                <a:solidFill>
                  <a:srgbClr val="0D11B3"/>
                </a:solidFill>
                <a:latin typeface="Calibri" pitchFamily="34" charset="0"/>
                <a:cs typeface="Times New Roman" pitchFamily="18" charset="0"/>
              </a:rPr>
              <a:t>frequent and regular.</a:t>
            </a:r>
          </a:p>
          <a:p>
            <a:pPr>
              <a:buNone/>
            </a:pPr>
            <a:r>
              <a:rPr lang="en-US" sz="2400" dirty="0" smtClean="0">
                <a:latin typeface="Calibri" pitchFamily="34" charset="0"/>
                <a:cs typeface="Times New Roman" pitchFamily="18" charset="0"/>
              </a:rPr>
              <a:t>The frequency of sampling will depend on the</a:t>
            </a:r>
            <a:r>
              <a:rPr lang="en-US" sz="2400" dirty="0" smtClean="0">
                <a:latin typeface="Calibri" pitchFamily="34" charset="0"/>
              </a:rPr>
              <a:t>:</a:t>
            </a:r>
          </a:p>
          <a:p>
            <a:pPr lvl="1">
              <a:lnSpc>
                <a:spcPct val="160000"/>
              </a:lnSpc>
              <a:buClr>
                <a:srgbClr val="CCFF33"/>
              </a:buClr>
              <a:buFont typeface="Wingdings" pitchFamily="2" charset="2"/>
              <a:buChar char="v"/>
            </a:pPr>
            <a:r>
              <a:rPr lang="en-US" sz="2400" dirty="0" smtClean="0">
                <a:latin typeface="Calibri" pitchFamily="34" charset="0"/>
                <a:cs typeface="Times New Roman" pitchFamily="18" charset="0"/>
              </a:rPr>
              <a:t>The quality of the source.</a:t>
            </a:r>
          </a:p>
          <a:p>
            <a:pPr lvl="1">
              <a:lnSpc>
                <a:spcPct val="160000"/>
              </a:lnSpc>
              <a:buClr>
                <a:srgbClr val="CCFF33"/>
              </a:buClr>
              <a:buFont typeface="Wingdings" pitchFamily="2" charset="2"/>
              <a:buChar char="v"/>
            </a:pPr>
            <a:r>
              <a:rPr lang="en-US" sz="2400" dirty="0" smtClean="0">
                <a:latin typeface="Calibri" pitchFamily="34" charset="0"/>
                <a:cs typeface="Times New Roman" pitchFamily="18" charset="0"/>
              </a:rPr>
              <a:t>The treatment the water receives.</a:t>
            </a:r>
          </a:p>
          <a:p>
            <a:pPr lvl="1">
              <a:lnSpc>
                <a:spcPct val="160000"/>
              </a:lnSpc>
              <a:buClr>
                <a:srgbClr val="CCFF33"/>
              </a:buClr>
              <a:buFont typeface="Wingdings" pitchFamily="2" charset="2"/>
              <a:buChar char="v"/>
            </a:pPr>
            <a:r>
              <a:rPr lang="en-US" sz="2400" dirty="0" smtClean="0">
                <a:latin typeface="Calibri" pitchFamily="34" charset="0"/>
                <a:cs typeface="Times New Roman" pitchFamily="18" charset="0"/>
              </a:rPr>
              <a:t>The risk of contamination.</a:t>
            </a:r>
          </a:p>
          <a:p>
            <a:pPr lvl="1">
              <a:lnSpc>
                <a:spcPct val="160000"/>
              </a:lnSpc>
              <a:buClr>
                <a:srgbClr val="CCFF33"/>
              </a:buClr>
              <a:buFont typeface="Wingdings" pitchFamily="2" charset="2"/>
              <a:buChar char="v"/>
            </a:pPr>
            <a:r>
              <a:rPr lang="en-US" sz="2400" dirty="0" smtClean="0">
                <a:latin typeface="Calibri" pitchFamily="34" charset="0"/>
                <a:cs typeface="Times New Roman" pitchFamily="18" charset="0"/>
              </a:rPr>
              <a:t>The previous history of the supply.</a:t>
            </a:r>
          </a:p>
          <a:p>
            <a:pPr lvl="1">
              <a:lnSpc>
                <a:spcPct val="160000"/>
              </a:lnSpc>
              <a:buClr>
                <a:srgbClr val="CCFF33"/>
              </a:buClr>
              <a:buFont typeface="Wingdings" pitchFamily="2" charset="2"/>
              <a:buChar char="v"/>
            </a:pPr>
            <a:r>
              <a:rPr lang="en-US" sz="2400" dirty="0" smtClean="0">
                <a:latin typeface="Calibri" pitchFamily="34" charset="0"/>
                <a:cs typeface="Times New Roman" pitchFamily="18" charset="0"/>
              </a:rPr>
              <a:t>The size of the population served</a:t>
            </a:r>
            <a:r>
              <a:rPr lang="en-US" sz="2400" dirty="0" smtClean="0">
                <a:latin typeface="Calibri" pitchFamily="34" charset="0"/>
              </a:rPr>
              <a:t>.</a:t>
            </a:r>
          </a:p>
          <a:p>
            <a:endParaRPr lang="am-ET" sz="2400" dirty="0" smtClean="0"/>
          </a:p>
          <a:p>
            <a:pPr>
              <a:buNone/>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72</a:t>
            </a:fld>
            <a:endParaRPr lang="am-ET"/>
          </a:p>
        </p:txBody>
      </p:sp>
      <p:sp>
        <p:nvSpPr>
          <p:cNvPr id="7" name="Date Placeholder 6"/>
          <p:cNvSpPr>
            <a:spLocks noGrp="1"/>
          </p:cNvSpPr>
          <p:nvPr>
            <p:ph type="dt" sz="half" idx="10"/>
          </p:nvPr>
        </p:nvSpPr>
        <p:spPr/>
        <p:txBody>
          <a:bodyPr/>
          <a:lstStyle/>
          <a:p>
            <a:fld id="{EBE610EC-CC65-4039-9725-686959481867}" type="datetime1">
              <a:rPr lang="en-US" smtClean="0"/>
              <a:pPr/>
              <a:t>3/23/2020</a:t>
            </a:fld>
            <a:endParaRPr lang="am-E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400" b="1" dirty="0" smtClean="0">
                <a:solidFill>
                  <a:srgbClr val="0D11B3"/>
                </a:solidFill>
                <a:latin typeface="Times New Roman" pitchFamily="18" charset="0"/>
                <a:cs typeface="Times New Roman" pitchFamily="18" charset="0"/>
              </a:rPr>
              <a:t>D. </a:t>
            </a:r>
            <a:r>
              <a:rPr lang="en-GB" sz="2400" b="1" dirty="0" smtClean="0">
                <a:solidFill>
                  <a:srgbClr val="0D11B3"/>
                </a:solidFill>
              </a:rPr>
              <a:t> </a:t>
            </a:r>
            <a:r>
              <a:rPr lang="en-US" sz="2400" b="1" dirty="0" smtClean="0">
                <a:solidFill>
                  <a:srgbClr val="0D11B3"/>
                </a:solidFill>
                <a:latin typeface="Calibri" pitchFamily="34" charset="0"/>
              </a:rPr>
              <a:t>Water Sampling Techniques </a:t>
            </a:r>
            <a:endParaRPr lang="am-ET" sz="2400" b="1" dirty="0">
              <a:solidFill>
                <a:srgbClr val="0D11B3"/>
              </a:solidFill>
              <a:cs typeface="Times New Roman" pitchFamily="18" charset="0"/>
            </a:endParaRPr>
          </a:p>
        </p:txBody>
      </p:sp>
      <p:sp>
        <p:nvSpPr>
          <p:cNvPr id="3" name="Content Placeholder 2"/>
          <p:cNvSpPr>
            <a:spLocks noGrp="1"/>
          </p:cNvSpPr>
          <p:nvPr>
            <p:ph idx="1"/>
          </p:nvPr>
        </p:nvSpPr>
        <p:spPr>
          <a:xfrm>
            <a:off x="457200" y="762000"/>
            <a:ext cx="8229600" cy="5486400"/>
          </a:xfrm>
        </p:spPr>
        <p:txBody>
          <a:bodyPr>
            <a:normAutofit lnSpcReduction="10000"/>
          </a:bodyPr>
          <a:lstStyle/>
          <a:p>
            <a:pPr>
              <a:lnSpc>
                <a:spcPct val="150000"/>
              </a:lnSpc>
              <a:buNone/>
            </a:pPr>
            <a:r>
              <a:rPr lang="en-US" sz="2400" dirty="0" smtClean="0">
                <a:latin typeface="Calibri" pitchFamily="34" charset="0"/>
              </a:rPr>
              <a:t>Generally </a:t>
            </a:r>
            <a:r>
              <a:rPr lang="en-US" sz="2400" b="1" dirty="0" smtClean="0">
                <a:solidFill>
                  <a:srgbClr val="0D11B3"/>
                </a:solidFill>
                <a:latin typeface="Calibri" pitchFamily="34" charset="0"/>
              </a:rPr>
              <a:t>three types </a:t>
            </a:r>
            <a:r>
              <a:rPr lang="en-US" sz="2400" dirty="0" smtClean="0">
                <a:latin typeface="Calibri" pitchFamily="34" charset="0"/>
              </a:rPr>
              <a:t>of sampling are adopted for collecting water samples.</a:t>
            </a:r>
            <a:r>
              <a:rPr lang="en-US" sz="2400" dirty="0" smtClean="0"/>
              <a:t> </a:t>
            </a:r>
          </a:p>
          <a:p>
            <a:pPr marL="457200" indent="-457200">
              <a:buFont typeface="+mj-lt"/>
              <a:buAutoNum type="arabicPeriod"/>
            </a:pPr>
            <a:r>
              <a:rPr lang="en-US" sz="2600" dirty="0" smtClean="0">
                <a:latin typeface="Calibri" pitchFamily="34" charset="0"/>
              </a:rPr>
              <a:t> Grab sampling </a:t>
            </a:r>
          </a:p>
          <a:p>
            <a:pPr marL="457200" indent="-457200">
              <a:buFont typeface="+mj-lt"/>
              <a:buAutoNum type="arabicPeriod"/>
            </a:pPr>
            <a:r>
              <a:rPr lang="en-US" sz="2600" dirty="0" smtClean="0">
                <a:latin typeface="Calibri" pitchFamily="34" charset="0"/>
              </a:rPr>
              <a:t> Composite sampling </a:t>
            </a:r>
          </a:p>
          <a:p>
            <a:pPr marL="457200" indent="-457200">
              <a:buFont typeface="+mj-lt"/>
              <a:buAutoNum type="arabicPeriod"/>
            </a:pPr>
            <a:r>
              <a:rPr lang="en-US" sz="2600" dirty="0" smtClean="0">
                <a:latin typeface="Calibri" pitchFamily="34" charset="0"/>
              </a:rPr>
              <a:t> Integrated sampling </a:t>
            </a:r>
            <a:endParaRPr lang="en-US" sz="2400" b="1" dirty="0" smtClean="0">
              <a:solidFill>
                <a:srgbClr val="0D11B3"/>
              </a:solidFill>
              <a:latin typeface="Calibri" pitchFamily="34" charset="0"/>
              <a:cs typeface="Times New Roman" pitchFamily="18" charset="0"/>
            </a:endParaRPr>
          </a:p>
          <a:p>
            <a:pPr marL="514350" indent="-514350">
              <a:lnSpc>
                <a:spcPct val="150000"/>
              </a:lnSpc>
              <a:buNone/>
            </a:pPr>
            <a:r>
              <a:rPr lang="en-US" sz="2400" b="1" dirty="0" smtClean="0">
                <a:solidFill>
                  <a:srgbClr val="0D11B3"/>
                </a:solidFill>
                <a:latin typeface="Calibri" pitchFamily="34" charset="0"/>
                <a:cs typeface="Times New Roman" pitchFamily="18" charset="0"/>
              </a:rPr>
              <a:t>Grab </a:t>
            </a:r>
            <a:r>
              <a:rPr lang="en-US" sz="2400" dirty="0" smtClean="0">
                <a:solidFill>
                  <a:srgbClr val="0D11B3"/>
                </a:solidFill>
                <a:latin typeface="Calibri" pitchFamily="34" charset="0"/>
                <a:cs typeface="Times New Roman" pitchFamily="18" charset="0"/>
              </a:rPr>
              <a:t>/</a:t>
            </a:r>
            <a:r>
              <a:rPr lang="en-US" sz="2400" b="1" dirty="0" smtClean="0">
                <a:solidFill>
                  <a:srgbClr val="0D11B3"/>
                </a:solidFill>
                <a:latin typeface="Calibri" pitchFamily="34" charset="0"/>
              </a:rPr>
              <a:t>Catch / </a:t>
            </a:r>
            <a:r>
              <a:rPr lang="en-US" sz="2400" b="1" dirty="0" smtClean="0">
                <a:solidFill>
                  <a:srgbClr val="0D11B3"/>
                </a:solidFill>
                <a:latin typeface="Calibri" pitchFamily="34" charset="0"/>
                <a:cs typeface="Times New Roman" pitchFamily="18" charset="0"/>
              </a:rPr>
              <a:t>“spot” or “snap” /</a:t>
            </a:r>
            <a:r>
              <a:rPr lang="en-US" sz="2400" b="1" dirty="0" smtClean="0">
                <a:solidFill>
                  <a:srgbClr val="0D11B3"/>
                </a:solidFill>
                <a:latin typeface="Calibri" pitchFamily="34" charset="0"/>
              </a:rPr>
              <a:t>sampling</a:t>
            </a:r>
          </a:p>
          <a:p>
            <a:pPr>
              <a:lnSpc>
                <a:spcPct val="150000"/>
              </a:lnSpc>
              <a:buFont typeface="Wingdings" pitchFamily="2" charset="2"/>
              <a:buChar char="v"/>
            </a:pPr>
            <a:r>
              <a:rPr lang="en-US" sz="2400" dirty="0" smtClean="0">
                <a:latin typeface="Calibri" pitchFamily="34" charset="0"/>
              </a:rPr>
              <a:t>The sample is collected at a particular </a:t>
            </a:r>
            <a:r>
              <a:rPr lang="en-US" sz="2400" dirty="0" smtClean="0">
                <a:solidFill>
                  <a:srgbClr val="0D11B3"/>
                </a:solidFill>
                <a:latin typeface="Calibri" pitchFamily="34" charset="0"/>
              </a:rPr>
              <a:t>time,</a:t>
            </a:r>
            <a:r>
              <a:rPr lang="en-US" sz="2400" dirty="0" smtClean="0">
                <a:latin typeface="Calibri" pitchFamily="34" charset="0"/>
                <a:cs typeface="Times New Roman" pitchFamily="18" charset="0"/>
              </a:rPr>
              <a:t> </a:t>
            </a:r>
            <a:r>
              <a:rPr lang="en-US" sz="2400" dirty="0" smtClean="0">
                <a:solidFill>
                  <a:srgbClr val="0D11B3"/>
                </a:solidFill>
                <a:latin typeface="Calibri" pitchFamily="34" charset="0"/>
                <a:cs typeface="Times New Roman" pitchFamily="18" charset="0"/>
              </a:rPr>
              <a:t>depth</a:t>
            </a:r>
            <a:r>
              <a:rPr lang="en-US" sz="2400" dirty="0" smtClean="0">
                <a:solidFill>
                  <a:srgbClr val="0D11B3"/>
                </a:solidFill>
                <a:latin typeface="Calibri" pitchFamily="34" charset="0"/>
              </a:rPr>
              <a:t> and place </a:t>
            </a:r>
            <a:r>
              <a:rPr lang="en-US" sz="2400" dirty="0" smtClean="0">
                <a:latin typeface="Calibri" pitchFamily="34" charset="0"/>
              </a:rPr>
              <a:t>that represents the composition of the source at that particular point and time.</a:t>
            </a:r>
          </a:p>
          <a:p>
            <a:pPr>
              <a:lnSpc>
                <a:spcPct val="150000"/>
              </a:lnSpc>
              <a:buFont typeface="Wingdings" pitchFamily="2" charset="2"/>
              <a:buChar char="v"/>
            </a:pPr>
            <a:r>
              <a:rPr lang="en-US" sz="2400" dirty="0" smtClean="0">
                <a:latin typeface="Calibri" pitchFamily="34" charset="0"/>
                <a:cs typeface="Times New Roman" pitchFamily="18" charset="0"/>
              </a:rPr>
              <a:t>It is the simplest sample; </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73</a:t>
            </a:fld>
            <a:endParaRPr lang="am-ET"/>
          </a:p>
        </p:txBody>
      </p:sp>
      <p:sp>
        <p:nvSpPr>
          <p:cNvPr id="7" name="Date Placeholder 6"/>
          <p:cNvSpPr>
            <a:spLocks noGrp="1"/>
          </p:cNvSpPr>
          <p:nvPr>
            <p:ph type="dt" sz="half" idx="10"/>
          </p:nvPr>
        </p:nvSpPr>
        <p:spPr/>
        <p:txBody>
          <a:bodyPr/>
          <a:lstStyle/>
          <a:p>
            <a:fld id="{88B5EE75-17E8-4B42-8987-F7F329512180}" type="datetime1">
              <a:rPr lang="en-US" smtClean="0"/>
              <a:pPr/>
              <a:t>3/23/2020</a:t>
            </a:fld>
            <a:endParaRPr lang="am-E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lstStyle/>
          <a:p>
            <a:pPr algn="ctr"/>
            <a:r>
              <a:rPr lang="en-US" sz="2400" b="1" dirty="0" smtClean="0">
                <a:solidFill>
                  <a:srgbClr val="0D11B3"/>
                </a:solidFill>
                <a:latin typeface="Times New Roman" pitchFamily="18" charset="0"/>
                <a:cs typeface="Times New Roman" pitchFamily="18" charset="0"/>
              </a:rPr>
              <a:t>2. Composite  samples</a:t>
            </a:r>
            <a:r>
              <a:rPr lang="en-US" sz="2400" b="1" dirty="0" smtClean="0">
                <a:solidFill>
                  <a:srgbClr val="0D11B3"/>
                </a:solidFill>
              </a:rPr>
              <a:t>.</a:t>
            </a:r>
            <a:endParaRPr lang="am-ET" sz="2400" b="1" dirty="0">
              <a:solidFill>
                <a:srgbClr val="0D11B3"/>
              </a:solidFill>
            </a:endParaRPr>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400" dirty="0" smtClean="0">
                <a:latin typeface="Calibri" pitchFamily="34" charset="0"/>
              </a:rPr>
              <a:t>A mixture of </a:t>
            </a:r>
            <a:r>
              <a:rPr lang="en-US" sz="2400" dirty="0" smtClean="0">
                <a:solidFill>
                  <a:srgbClr val="0D11B3"/>
                </a:solidFill>
                <a:latin typeface="Calibri" pitchFamily="34" charset="0"/>
              </a:rPr>
              <a:t>grab samples </a:t>
            </a:r>
            <a:r>
              <a:rPr lang="en-US" sz="2400" dirty="0" smtClean="0">
                <a:latin typeface="Calibri" pitchFamily="34" charset="0"/>
              </a:rPr>
              <a:t>is collected at the same sampling point at different time intervals</a:t>
            </a:r>
            <a:r>
              <a:rPr lang="en-US" sz="2400" dirty="0" smtClean="0"/>
              <a:t>.</a:t>
            </a:r>
            <a:endParaRPr lang="en-US" sz="2400" dirty="0" smtClean="0">
              <a:latin typeface="Calibri" pitchFamily="34" charset="0"/>
              <a:cs typeface="Times New Roman" pitchFamily="18" charset="0"/>
            </a:endParaRPr>
          </a:p>
          <a:p>
            <a:pPr>
              <a:lnSpc>
                <a:spcPct val="150000"/>
              </a:lnSpc>
            </a:pPr>
            <a:r>
              <a:rPr lang="en-US" sz="2400" dirty="0" smtClean="0">
                <a:latin typeface="Calibri" pitchFamily="34" charset="0"/>
                <a:cs typeface="Times New Roman" pitchFamily="18" charset="0"/>
              </a:rPr>
              <a:t>Samples made up of several different parts, are often needed to fulfill some specific monitoring objectives. </a:t>
            </a:r>
            <a:r>
              <a:rPr lang="en-US" sz="2400" b="1" dirty="0" smtClean="0">
                <a:solidFill>
                  <a:srgbClr val="0D11B3"/>
                </a:solidFill>
                <a:latin typeface="Calibri" pitchFamily="34" charset="0"/>
                <a:cs typeface="Times New Roman" pitchFamily="18" charset="0"/>
              </a:rPr>
              <a:t>Composite</a:t>
            </a:r>
            <a:r>
              <a:rPr lang="en-US" sz="2400" dirty="0" smtClean="0">
                <a:latin typeface="Calibri" pitchFamily="34" charset="0"/>
                <a:cs typeface="Times New Roman" pitchFamily="18" charset="0"/>
              </a:rPr>
              <a:t> samples may be of the following.</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74</a:t>
            </a:fld>
            <a:endParaRPr lang="am-ET"/>
          </a:p>
        </p:txBody>
      </p:sp>
      <p:sp>
        <p:nvSpPr>
          <p:cNvPr id="7" name="Date Placeholder 6"/>
          <p:cNvSpPr>
            <a:spLocks noGrp="1"/>
          </p:cNvSpPr>
          <p:nvPr>
            <p:ph type="dt" sz="half" idx="10"/>
          </p:nvPr>
        </p:nvSpPr>
        <p:spPr/>
        <p:txBody>
          <a:bodyPr/>
          <a:lstStyle/>
          <a:p>
            <a:fld id="{E98467C8-DBF0-4358-AFD1-2BF02A007E1E}" type="datetime1">
              <a:rPr lang="en-US" smtClean="0"/>
              <a:pPr/>
              <a:t>3/23/2020</a:t>
            </a:fld>
            <a:endParaRPr lang="am-E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solidFill>
                  <a:srgbClr val="0D11B3"/>
                </a:solidFill>
                <a:latin typeface="Calibri" pitchFamily="34" charset="0"/>
              </a:rPr>
              <a:t>Composite Samples</a:t>
            </a:r>
            <a:endParaRPr lang="am-ET" dirty="0">
              <a:solidFill>
                <a:srgbClr val="0D11B3"/>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b="1" i="1" dirty="0" smtClean="0">
                <a:latin typeface="Calibri" pitchFamily="34" charset="0"/>
              </a:rPr>
              <a:t>Advantages of Composite Samples: </a:t>
            </a:r>
          </a:p>
          <a:p>
            <a:r>
              <a:rPr lang="en-US" dirty="0" smtClean="0">
                <a:latin typeface="Calibri" pitchFamily="34" charset="0"/>
              </a:rPr>
              <a:t>- reduced costs of analyzing a large number of samples. </a:t>
            </a:r>
          </a:p>
          <a:p>
            <a:r>
              <a:rPr lang="en-US" dirty="0" smtClean="0">
                <a:latin typeface="Calibri" pitchFamily="34" charset="0"/>
              </a:rPr>
              <a:t>- more representative samples of varied conditions. </a:t>
            </a:r>
          </a:p>
          <a:p>
            <a:r>
              <a:rPr lang="en-US" dirty="0" smtClean="0">
                <a:latin typeface="Calibri" pitchFamily="34" charset="0"/>
              </a:rPr>
              <a:t>- larger sample sizes when amounts of test samples are limited. </a:t>
            </a:r>
            <a:endParaRPr lang="am-ET" dirty="0" smtClean="0"/>
          </a:p>
          <a:p>
            <a:r>
              <a:rPr lang="en-US" b="1" i="1" dirty="0" smtClean="0">
                <a:latin typeface="Calibri" pitchFamily="34" charset="0"/>
              </a:rPr>
              <a:t>Disadvantages of Composite Samples </a:t>
            </a:r>
          </a:p>
          <a:p>
            <a:r>
              <a:rPr lang="en-US" dirty="0" smtClean="0">
                <a:latin typeface="Calibri" pitchFamily="34" charset="0"/>
              </a:rPr>
              <a:t>- loss of analytic relationships in individual samples. </a:t>
            </a:r>
          </a:p>
          <a:p>
            <a:r>
              <a:rPr lang="en-US" dirty="0" smtClean="0">
                <a:latin typeface="Calibri" pitchFamily="34" charset="0"/>
              </a:rPr>
              <a:t>- potential dilution of any parameter below detection levels. </a:t>
            </a:r>
          </a:p>
          <a:p>
            <a:r>
              <a:rPr lang="en-US" dirty="0" smtClean="0">
                <a:latin typeface="Calibri" pitchFamily="34" charset="0"/>
              </a:rPr>
              <a:t>- increased potential analytical interferences. </a:t>
            </a:r>
          </a:p>
          <a:p>
            <a:r>
              <a:rPr lang="en-US" dirty="0" smtClean="0">
                <a:latin typeface="Calibri" pitchFamily="34" charset="0"/>
              </a:rPr>
              <a:t>- increased possibility of analytic interactions </a:t>
            </a:r>
          </a:p>
          <a:p>
            <a:endParaRPr lang="am-ET"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75</a:t>
            </a:fld>
            <a:endParaRPr lang="am-E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ctr">
            <a:normAutofit/>
          </a:bodyPr>
          <a:lstStyle/>
          <a:p>
            <a:pPr algn="ctr"/>
            <a:r>
              <a:rPr lang="en-US" sz="3200" b="1" dirty="0" smtClean="0">
                <a:solidFill>
                  <a:srgbClr val="0D11B3"/>
                </a:solidFill>
                <a:latin typeface="Calibri" pitchFamily="34" charset="0"/>
                <a:cs typeface="Times New Roman" pitchFamily="18" charset="0"/>
              </a:rPr>
              <a:t>3. Discharge integrated</a:t>
            </a:r>
            <a:endParaRPr lang="am-ET" sz="3200" b="1" dirty="0">
              <a:solidFill>
                <a:srgbClr val="0D11B3"/>
              </a:solidFill>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pPr>
              <a:lnSpc>
                <a:spcPct val="150000"/>
              </a:lnSpc>
            </a:pPr>
            <a:r>
              <a:rPr lang="en-US" sz="2400" dirty="0" smtClean="0">
                <a:latin typeface="Calibri" pitchFamily="34" charset="0"/>
                <a:cs typeface="Times New Roman" pitchFamily="18" charset="0"/>
              </a:rPr>
              <a:t>It is first necessary to collect samples and to measure the rate of discharge at regular intervals over the period of interest.</a:t>
            </a:r>
          </a:p>
          <a:p>
            <a:pPr>
              <a:lnSpc>
                <a:spcPct val="150000"/>
              </a:lnSpc>
            </a:pPr>
            <a:r>
              <a:rPr lang="en-US" sz="2400" dirty="0" smtClean="0">
                <a:latin typeface="Calibri" pitchFamily="34" charset="0"/>
                <a:cs typeface="Times New Roman" pitchFamily="18" charset="0"/>
              </a:rPr>
              <a:t>A common arrangement is, to sample every 2h over a 24h period.</a:t>
            </a:r>
          </a:p>
          <a:p>
            <a:r>
              <a:rPr lang="en-US" sz="2400" dirty="0" smtClean="0">
                <a:latin typeface="Calibri" pitchFamily="34" charset="0"/>
              </a:rPr>
              <a:t>The composite sample is then made by mixing portions  of the individual sample that are proportional to the range of discharge at the same sample was taken.</a:t>
            </a:r>
          </a:p>
          <a:p>
            <a:pPr>
              <a:lnSpc>
                <a:spcPct val="150000"/>
              </a:lnSpc>
            </a:pPr>
            <a:endParaRPr lang="en-US" sz="2400" dirty="0"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76</a:t>
            </a:fld>
            <a:endParaRPr lang="am-ET"/>
          </a:p>
        </p:txBody>
      </p:sp>
      <p:sp>
        <p:nvSpPr>
          <p:cNvPr id="7" name="Date Placeholder 6"/>
          <p:cNvSpPr>
            <a:spLocks noGrp="1"/>
          </p:cNvSpPr>
          <p:nvPr>
            <p:ph type="dt" sz="half" idx="10"/>
          </p:nvPr>
        </p:nvSpPr>
        <p:spPr/>
        <p:txBody>
          <a:bodyPr/>
          <a:lstStyle/>
          <a:p>
            <a:fld id="{A85C0C23-0331-49A4-80B1-F1672B9036FC}" type="datetime1">
              <a:rPr lang="en-US" smtClean="0"/>
              <a:pPr/>
              <a:t>3/23/2020</a:t>
            </a:fld>
            <a:endParaRPr lang="am-E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4343400" cy="4572000"/>
          </a:xfrm>
        </p:spPr>
        <p:txBody>
          <a:bodyPr/>
          <a:lstStyle/>
          <a:p>
            <a:pPr>
              <a:lnSpc>
                <a:spcPct val="150000"/>
              </a:lnSpc>
              <a:buNone/>
            </a:pPr>
            <a:r>
              <a:rPr lang="en-US" sz="2400" b="1" dirty="0" smtClean="0">
                <a:solidFill>
                  <a:srgbClr val="0D11B3"/>
                </a:solidFill>
                <a:latin typeface="Calibri" pitchFamily="34" charset="0"/>
                <a:cs typeface="Times New Roman" pitchFamily="18" charset="0"/>
              </a:rPr>
              <a:t>A. Area integrated.</a:t>
            </a:r>
          </a:p>
          <a:p>
            <a:pPr>
              <a:lnSpc>
                <a:spcPct val="150000"/>
              </a:lnSpc>
            </a:pPr>
            <a:r>
              <a:rPr lang="en-US" sz="2400" dirty="0" smtClean="0">
                <a:latin typeface="Calibri" pitchFamily="34" charset="0"/>
                <a:cs typeface="Times New Roman" pitchFamily="18" charset="0"/>
              </a:rPr>
              <a:t>Made by mixing equal volumes of water collected at a sampling station at regular time interval.</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77</a:t>
            </a:fld>
            <a:endParaRPr lang="am-ET"/>
          </a:p>
        </p:txBody>
      </p:sp>
      <p:sp>
        <p:nvSpPr>
          <p:cNvPr id="7" name="Date Placeholder 6"/>
          <p:cNvSpPr>
            <a:spLocks noGrp="1"/>
          </p:cNvSpPr>
          <p:nvPr>
            <p:ph type="dt" sz="half" idx="10"/>
          </p:nvPr>
        </p:nvSpPr>
        <p:spPr/>
        <p:txBody>
          <a:bodyPr/>
          <a:lstStyle/>
          <a:p>
            <a:fld id="{1683D139-56AC-4A03-82BF-8A3CF7CDBD1A}" type="datetime1">
              <a:rPr lang="en-US" smtClean="0"/>
              <a:pPr/>
              <a:t>3/23/2020</a:t>
            </a:fld>
            <a:endParaRPr lang="am-ET"/>
          </a:p>
        </p:txBody>
      </p:sp>
      <p:sp>
        <p:nvSpPr>
          <p:cNvPr id="8" name="Rectangle 7"/>
          <p:cNvSpPr/>
          <p:nvPr/>
        </p:nvSpPr>
        <p:spPr>
          <a:xfrm>
            <a:off x="5105400" y="685800"/>
            <a:ext cx="3733800" cy="4616648"/>
          </a:xfrm>
          <a:prstGeom prst="rect">
            <a:avLst/>
          </a:prstGeom>
        </p:spPr>
        <p:txBody>
          <a:bodyPr wrap="square">
            <a:spAutoFit/>
          </a:bodyPr>
          <a:lstStyle/>
          <a:p>
            <a:pPr>
              <a:lnSpc>
                <a:spcPct val="150000"/>
              </a:lnSpc>
            </a:pPr>
            <a:r>
              <a:rPr lang="en-US" sz="2800" b="1" dirty="0" smtClean="0">
                <a:solidFill>
                  <a:srgbClr val="0D11B3"/>
                </a:solidFill>
                <a:latin typeface="Calibri" pitchFamily="34" charset="0"/>
                <a:cs typeface="Times New Roman" pitchFamily="18" charset="0"/>
              </a:rPr>
              <a:t>B. </a:t>
            </a:r>
            <a:r>
              <a:rPr lang="en-US" sz="2800" b="1" i="1" dirty="0" smtClean="0">
                <a:solidFill>
                  <a:srgbClr val="0D11B3"/>
                </a:solidFill>
                <a:latin typeface="Calibri" pitchFamily="34" charset="0"/>
                <a:cs typeface="Times New Roman" pitchFamily="18" charset="0"/>
              </a:rPr>
              <a:t>Depth integrated</a:t>
            </a:r>
            <a:r>
              <a:rPr lang="en-US" sz="2800" b="1" i="1" dirty="0" smtClean="0">
                <a:solidFill>
                  <a:srgbClr val="00B0F0"/>
                </a:solidFill>
                <a:latin typeface="Calibri" pitchFamily="34" charset="0"/>
                <a:cs typeface="Times New Roman" pitchFamily="18" charset="0"/>
              </a:rPr>
              <a:t>:</a:t>
            </a:r>
          </a:p>
          <a:p>
            <a:pPr>
              <a:lnSpc>
                <a:spcPct val="150000"/>
              </a:lnSpc>
            </a:pPr>
            <a:r>
              <a:rPr lang="en-US" sz="2800" dirty="0" smtClean="0">
                <a:latin typeface="Calibri" pitchFamily="34" charset="0"/>
                <a:cs typeface="Times New Roman" pitchFamily="18" charset="0"/>
              </a:rPr>
              <a:t>Most commonly made up of two or more equal parts collected at predetermined depth intervals between the surface and the bottom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latin typeface="Calibri" pitchFamily="34" charset="0"/>
                <a:cs typeface="Times New Roman" pitchFamily="18" charset="0"/>
              </a:rPr>
              <a:t>Environmental sampling techniques</a:t>
            </a:r>
            <a:endParaRPr lang="am-ET" sz="2400" dirty="0">
              <a:cs typeface="Times New Roman" pitchFamily="18" charset="0"/>
            </a:endParaRPr>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pPr>
              <a:lnSpc>
                <a:spcPct val="150000"/>
              </a:lnSpc>
              <a:buFont typeface="Wingdings" pitchFamily="2" charset="2"/>
              <a:buChar char="Ø"/>
            </a:pPr>
            <a:r>
              <a:rPr lang="en-US" sz="2400" b="1" dirty="0" smtClean="0">
                <a:solidFill>
                  <a:srgbClr val="0D11B3"/>
                </a:solidFill>
                <a:latin typeface="Calibri" pitchFamily="34" charset="0"/>
                <a:cs typeface="Times New Roman" pitchFamily="18" charset="0"/>
              </a:rPr>
              <a:t>General guidelines of environmental sampling techniques</a:t>
            </a:r>
          </a:p>
          <a:p>
            <a:pPr>
              <a:lnSpc>
                <a:spcPct val="150000"/>
              </a:lnSpc>
              <a:buFont typeface="Wingdings" pitchFamily="2" charset="2"/>
              <a:buChar char="Ø"/>
            </a:pPr>
            <a:r>
              <a:rPr lang="en-US" sz="2400" dirty="0" smtClean="0">
                <a:latin typeface="Calibri" pitchFamily="34" charset="0"/>
                <a:cs typeface="Times New Roman" pitchFamily="18" charset="0"/>
              </a:rPr>
              <a:t>Volume of samples depends on the type of analysis to be conducted.</a:t>
            </a:r>
          </a:p>
          <a:p>
            <a:pPr>
              <a:lnSpc>
                <a:spcPct val="150000"/>
              </a:lnSpc>
              <a:buFont typeface="Wingdings" pitchFamily="2" charset="2"/>
              <a:buChar char="Ø"/>
            </a:pPr>
            <a:r>
              <a:rPr lang="en-US" sz="2400" dirty="0" smtClean="0">
                <a:latin typeface="Calibri" pitchFamily="34" charset="0"/>
                <a:cs typeface="Times New Roman" pitchFamily="18" charset="0"/>
              </a:rPr>
              <a:t>Minimum sample required depends on the concentration of the </a:t>
            </a:r>
            <a:r>
              <a:rPr lang="en-US" sz="2400" dirty="0" smtClean="0">
                <a:solidFill>
                  <a:srgbClr val="0D11B3"/>
                </a:solidFill>
                <a:latin typeface="Calibri" pitchFamily="34" charset="0"/>
                <a:cs typeface="Times New Roman" pitchFamily="18" charset="0"/>
              </a:rPr>
              <a:t>analyses present.</a:t>
            </a:r>
          </a:p>
          <a:p>
            <a:pPr>
              <a:lnSpc>
                <a:spcPct val="150000"/>
              </a:lnSpc>
              <a:buFont typeface="Wingdings" pitchFamily="2" charset="2"/>
              <a:buChar char="Ø"/>
            </a:pPr>
            <a:r>
              <a:rPr lang="en-US" sz="2400" dirty="0" smtClean="0">
                <a:latin typeface="Calibri" pitchFamily="34" charset="0"/>
                <a:cs typeface="Times New Roman" pitchFamily="18" charset="0"/>
              </a:rPr>
              <a:t>Should take enough for all analyses  and additional for any Quality analysis/Quality control work required.</a:t>
            </a:r>
          </a:p>
          <a:p>
            <a:pPr>
              <a:lnSpc>
                <a:spcPct val="150000"/>
              </a:lnSpc>
              <a:buFont typeface="Wingdings" pitchFamily="2" charset="2"/>
              <a:buChar char="Ø"/>
            </a:pPr>
            <a:r>
              <a:rPr lang="en-US" sz="2400" dirty="0" smtClean="0">
                <a:solidFill>
                  <a:srgbClr val="0D11B3"/>
                </a:solidFill>
                <a:latin typeface="Calibri" pitchFamily="34" charset="0"/>
                <a:cs typeface="Times New Roman" pitchFamily="18" charset="0"/>
              </a:rPr>
              <a:t>Heterogeneous samples </a:t>
            </a:r>
            <a:r>
              <a:rPr lang="en-US" sz="2400" dirty="0" smtClean="0">
                <a:latin typeface="Calibri" pitchFamily="34" charset="0"/>
                <a:cs typeface="Times New Roman" pitchFamily="18" charset="0"/>
              </a:rPr>
              <a:t>generally require larger amounts to be representative of sample variations.</a:t>
            </a:r>
          </a:p>
          <a:p>
            <a:pPr>
              <a:lnSpc>
                <a:spcPct val="150000"/>
              </a:lnSpc>
              <a:buFont typeface="Wingdings" pitchFamily="2" charset="2"/>
              <a:buChar char="Ø"/>
            </a:pPr>
            <a:r>
              <a:rPr lang="en-US" sz="2400" dirty="0" smtClean="0">
                <a:latin typeface="Calibri" pitchFamily="34" charset="0"/>
                <a:cs typeface="Times New Roman" pitchFamily="18" charset="0"/>
              </a:rPr>
              <a:t>Taking </a:t>
            </a:r>
            <a:r>
              <a:rPr lang="en-US" sz="2400" dirty="0" smtClean="0">
                <a:solidFill>
                  <a:srgbClr val="0D11B3"/>
                </a:solidFill>
                <a:latin typeface="Calibri" pitchFamily="34" charset="0"/>
                <a:cs typeface="Times New Roman" pitchFamily="18" charset="0"/>
              </a:rPr>
              <a:t>too much </a:t>
            </a:r>
            <a:r>
              <a:rPr lang="en-US" sz="2400" dirty="0" smtClean="0">
                <a:latin typeface="Calibri" pitchFamily="34" charset="0"/>
                <a:cs typeface="Times New Roman" pitchFamily="18" charset="0"/>
              </a:rPr>
              <a:t>sample can lead to problems with storage and transportation and analysis.</a:t>
            </a:r>
          </a:p>
          <a:p>
            <a:pPr>
              <a:lnSpc>
                <a:spcPct val="150000"/>
              </a:lnSpc>
              <a:buFont typeface="Wingdings" pitchFamily="2" charset="2"/>
              <a:buChar char="Ø"/>
            </a:pPr>
            <a:endParaRPr lang="am-ET" sz="2400" dirty="0" smtClean="0"/>
          </a:p>
          <a:p>
            <a:pPr>
              <a:lnSpc>
                <a:spcPct val="150000"/>
              </a:lnSpc>
              <a:buFont typeface="Wingdings" pitchFamily="2" charset="2"/>
              <a:buChar char="Ø"/>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78</a:t>
            </a:fld>
            <a:endParaRPr lang="am-ET" dirty="0"/>
          </a:p>
        </p:txBody>
      </p:sp>
      <p:sp>
        <p:nvSpPr>
          <p:cNvPr id="7" name="Date Placeholder 6"/>
          <p:cNvSpPr>
            <a:spLocks noGrp="1"/>
          </p:cNvSpPr>
          <p:nvPr>
            <p:ph type="dt" sz="half" idx="10"/>
          </p:nvPr>
        </p:nvSpPr>
        <p:spPr/>
        <p:txBody>
          <a:bodyPr/>
          <a:lstStyle/>
          <a:p>
            <a:fld id="{31F0E144-33B6-4CA9-B9C8-1539D11CA6B2}" type="datetime1">
              <a:rPr lang="en-US" smtClean="0"/>
              <a:pPr/>
              <a:t>3/23/2020</a:t>
            </a:fld>
            <a:endParaRPr lang="am-E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H="1">
            <a:off x="4267200" y="28194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267200" y="30480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67200" y="41910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685800" y="0"/>
          <a:ext cx="7696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p:cNvCxnSpPr/>
          <p:nvPr/>
        </p:nvCxnSpPr>
        <p:spPr>
          <a:xfrm flipH="1">
            <a:off x="4572000" y="47244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495800" y="44958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572000" y="3124200"/>
            <a:ext cx="533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495800" y="22860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495800" y="36576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Rectangle 3"/>
          <p:cNvSpPr>
            <a:spLocks noChangeArrowheads="1"/>
          </p:cNvSpPr>
          <p:nvPr/>
        </p:nvSpPr>
        <p:spPr bwMode="auto">
          <a:xfrm>
            <a:off x="152400" y="5955640"/>
            <a:ext cx="886287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Nyala" pitchFamily="2" charset="0"/>
                <a:cs typeface="Times New Roman" pitchFamily="18" charset="0"/>
              </a:rPr>
              <a:t>Fig:  </a:t>
            </a:r>
            <a:r>
              <a:rPr kumimoji="0" lang="en-US" sz="2000" b="0" i="0" u="none" strike="noStrike" cap="none" normalizeH="0" baseline="0" dirty="0" smtClean="0">
                <a:ln>
                  <a:noFill/>
                </a:ln>
                <a:solidFill>
                  <a:schemeClr val="tx1"/>
                </a:solidFill>
                <a:effectLst/>
                <a:latin typeface="Calibri" pitchFamily="34" charset="0"/>
                <a:ea typeface="Nyala" pitchFamily="2" charset="0"/>
                <a:cs typeface="Times New Roman" pitchFamily="18" charset="0"/>
              </a:rPr>
              <a:t>methods of sample preservation to minimize potential changes of analytes during sample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Nyala" pitchFamily="2" charset="0"/>
                <a:cs typeface="Times New Roman" pitchFamily="18" charset="0"/>
              </a:rPr>
              <a:t> transportation and storage </a:t>
            </a: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p:txBody>
      </p:sp>
      <p:cxnSp>
        <p:nvCxnSpPr>
          <p:cNvPr id="39" name="Straight Arrow Connector 38"/>
          <p:cNvCxnSpPr/>
          <p:nvPr/>
        </p:nvCxnSpPr>
        <p:spPr>
          <a:xfrm flipH="1">
            <a:off x="4495800" y="41148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95800" y="2667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Autofit/>
          </a:bodyPr>
          <a:lstStyle/>
          <a:p>
            <a:r>
              <a:rPr lang="en-US" sz="2400" b="1" dirty="0" smtClean="0">
                <a:latin typeface="Calibri" pitchFamily="34" charset="0"/>
              </a:rPr>
              <a:t>Safety in the Laboratory </a:t>
            </a:r>
            <a:endParaRPr lang="en-US" sz="2400" b="1" dirty="0">
              <a:latin typeface="Calibri" pitchFamily="34" charset="0"/>
            </a:endParaRPr>
          </a:p>
        </p:txBody>
      </p:sp>
      <p:sp>
        <p:nvSpPr>
          <p:cNvPr id="3" name="Content Placeholder 2"/>
          <p:cNvSpPr>
            <a:spLocks noGrp="1"/>
          </p:cNvSpPr>
          <p:nvPr>
            <p:ph idx="1"/>
          </p:nvPr>
        </p:nvSpPr>
        <p:spPr>
          <a:xfrm>
            <a:off x="304800" y="914400"/>
            <a:ext cx="8382000" cy="5410200"/>
          </a:xfrm>
        </p:spPr>
        <p:txBody>
          <a:bodyPr>
            <a:normAutofit/>
          </a:bodyPr>
          <a:lstStyle/>
          <a:p>
            <a:pPr marR="0">
              <a:lnSpc>
                <a:spcPct val="150000"/>
              </a:lnSpc>
              <a:spcBef>
                <a:spcPts val="0"/>
              </a:spcBef>
              <a:spcAft>
                <a:spcPts val="1000"/>
              </a:spcAft>
              <a:buBlip>
                <a:blip r:embed="rId2"/>
              </a:buBlip>
            </a:pPr>
            <a:r>
              <a:rPr lang="en-US" sz="2400" b="1" dirty="0">
                <a:latin typeface="Calibri" pitchFamily="34" charset="0"/>
                <a:ea typeface="Calibri"/>
                <a:cs typeface="Times New Roman" pitchFamily="18" charset="0"/>
              </a:rPr>
              <a:t>Laboratory Safety</a:t>
            </a:r>
            <a:r>
              <a:rPr lang="en-US" sz="2400" dirty="0">
                <a:latin typeface="Calibri" pitchFamily="34" charset="0"/>
                <a:ea typeface="Calibri"/>
                <a:cs typeface="Times New Roman" pitchFamily="18" charset="0"/>
              </a:rPr>
              <a:t>: is a careful </a:t>
            </a:r>
            <a:r>
              <a:rPr lang="en-US" sz="2400" dirty="0" smtClean="0">
                <a:latin typeface="Calibri" pitchFamily="34" charset="0"/>
                <a:ea typeface="Calibri"/>
                <a:cs typeface="Times New Roman" pitchFamily="18" charset="0"/>
              </a:rPr>
              <a:t>process of performing lab activities, </a:t>
            </a:r>
            <a:r>
              <a:rPr lang="en-US" sz="2400" dirty="0">
                <a:latin typeface="Calibri" pitchFamily="34" charset="0"/>
                <a:ea typeface="Calibri"/>
                <a:cs typeface="Times New Roman" pitchFamily="18" charset="0"/>
              </a:rPr>
              <a:t>with the goal of preventing injuries and diseases from occurring among students, scientists</a:t>
            </a:r>
            <a:r>
              <a:rPr lang="en-US" sz="2400" dirty="0" smtClean="0">
                <a:latin typeface="Calibri" pitchFamily="34" charset="0"/>
                <a:ea typeface="Calibri"/>
                <a:cs typeface="Times New Roman" pitchFamily="18" charset="0"/>
              </a:rPr>
              <a:t>, and </a:t>
            </a:r>
            <a:r>
              <a:rPr lang="en-US" sz="2400" dirty="0">
                <a:latin typeface="Calibri" pitchFamily="34" charset="0"/>
                <a:ea typeface="Calibri"/>
                <a:cs typeface="Times New Roman" pitchFamily="18" charset="0"/>
              </a:rPr>
              <a:t>laboratory </a:t>
            </a:r>
            <a:r>
              <a:rPr lang="en-US" sz="2400" dirty="0" smtClean="0">
                <a:latin typeface="Calibri" pitchFamily="34" charset="0"/>
                <a:ea typeface="Calibri"/>
                <a:cs typeface="Times New Roman" pitchFamily="18" charset="0"/>
              </a:rPr>
              <a:t>staff</a:t>
            </a:r>
          </a:p>
          <a:p>
            <a:pPr marR="0">
              <a:lnSpc>
                <a:spcPct val="150000"/>
              </a:lnSpc>
              <a:spcBef>
                <a:spcPts val="0"/>
              </a:spcBef>
              <a:spcAft>
                <a:spcPts val="1000"/>
              </a:spcAft>
              <a:buBlip>
                <a:blip r:embed="rId2"/>
              </a:buBlip>
            </a:pPr>
            <a:r>
              <a:rPr lang="en-US" sz="2400" dirty="0" smtClean="0">
                <a:latin typeface="Calibri" pitchFamily="34" charset="0"/>
                <a:ea typeface="Calibri"/>
                <a:cs typeface="Times New Roman" pitchFamily="18" charset="0"/>
              </a:rPr>
              <a:t>Lab </a:t>
            </a:r>
            <a:r>
              <a:rPr lang="en-US" sz="2400" dirty="0">
                <a:latin typeface="Calibri" pitchFamily="34" charset="0"/>
                <a:ea typeface="Calibri"/>
                <a:cs typeface="Times New Roman" pitchFamily="18" charset="0"/>
              </a:rPr>
              <a:t>safety rules </a:t>
            </a:r>
            <a:r>
              <a:rPr lang="en-US" sz="2400" dirty="0" smtClean="0">
                <a:latin typeface="Calibri" pitchFamily="34" charset="0"/>
                <a:ea typeface="Calibri"/>
                <a:cs typeface="Times New Roman" pitchFamily="18" charset="0"/>
              </a:rPr>
              <a:t>inform </a:t>
            </a:r>
            <a:r>
              <a:rPr lang="en-US" sz="2400" dirty="0">
                <a:latin typeface="Calibri" pitchFamily="34" charset="0"/>
                <a:ea typeface="Calibri"/>
                <a:cs typeface="Times New Roman" pitchFamily="18" charset="0"/>
              </a:rPr>
              <a:t>about specific precautions </a:t>
            </a:r>
            <a:r>
              <a:rPr lang="en-US" sz="2400" dirty="0" smtClean="0">
                <a:latin typeface="Calibri" pitchFamily="34" charset="0"/>
                <a:ea typeface="Calibri"/>
                <a:cs typeface="Times New Roman" pitchFamily="18" charset="0"/>
              </a:rPr>
              <a:t>to be taken </a:t>
            </a:r>
            <a:r>
              <a:rPr lang="en-US" sz="2400" dirty="0">
                <a:latin typeface="Calibri" pitchFamily="34" charset="0"/>
                <a:ea typeface="Calibri"/>
                <a:cs typeface="Times New Roman" pitchFamily="18" charset="0"/>
              </a:rPr>
              <a:t>when </a:t>
            </a:r>
            <a:r>
              <a:rPr lang="en-US" sz="2400" dirty="0" smtClean="0">
                <a:latin typeface="Calibri" pitchFamily="34" charset="0"/>
                <a:ea typeface="Calibri"/>
                <a:cs typeface="Times New Roman" pitchFamily="18" charset="0"/>
              </a:rPr>
              <a:t>performing </a:t>
            </a:r>
            <a:r>
              <a:rPr lang="en-US" sz="2400" dirty="0">
                <a:latin typeface="Calibri" pitchFamily="34" charset="0"/>
                <a:ea typeface="Calibri"/>
                <a:cs typeface="Times New Roman" pitchFamily="18" charset="0"/>
              </a:rPr>
              <a:t>lab </a:t>
            </a:r>
            <a:r>
              <a:rPr lang="en-US" sz="2400" dirty="0" smtClean="0">
                <a:latin typeface="Calibri" pitchFamily="34" charset="0"/>
                <a:ea typeface="Calibri"/>
                <a:cs typeface="Times New Roman" pitchFamily="18" charset="0"/>
              </a:rPr>
              <a:t>activities  </a:t>
            </a:r>
          </a:p>
          <a:p>
            <a:pPr marR="0">
              <a:lnSpc>
                <a:spcPct val="150000"/>
              </a:lnSpc>
              <a:spcBef>
                <a:spcPts val="0"/>
              </a:spcBef>
              <a:spcAft>
                <a:spcPts val="1000"/>
              </a:spcAft>
              <a:buBlip>
                <a:blip r:embed="rId2"/>
              </a:buBlip>
            </a:pPr>
            <a:r>
              <a:rPr lang="en-US" sz="2400" i="1" dirty="0" smtClean="0">
                <a:solidFill>
                  <a:srgbClr val="FF0000"/>
                </a:solidFill>
                <a:latin typeface="Calibri" pitchFamily="34" charset="0"/>
                <a:ea typeface="Calibri"/>
                <a:cs typeface="Times New Roman" pitchFamily="18" charset="0"/>
              </a:rPr>
              <a:t>What kind of injuries, accidents or diseases do you expect in the biological laboratory? </a:t>
            </a:r>
          </a:p>
          <a:p>
            <a:pPr marR="0">
              <a:lnSpc>
                <a:spcPct val="150000"/>
              </a:lnSpc>
              <a:spcBef>
                <a:spcPts val="0"/>
              </a:spcBef>
              <a:spcAft>
                <a:spcPts val="1000"/>
              </a:spcAft>
              <a:buBlip>
                <a:blip r:embed="rId2"/>
              </a:buBlip>
            </a:pPr>
            <a:r>
              <a:rPr lang="en-US" sz="2400" i="1" dirty="0" smtClean="0">
                <a:solidFill>
                  <a:srgbClr val="FF0000"/>
                </a:solidFill>
                <a:latin typeface="Calibri" pitchFamily="34" charset="0"/>
                <a:ea typeface="Calibri"/>
                <a:cs typeface="Times New Roman" pitchFamily="18" charset="0"/>
              </a:rPr>
              <a:t>What should be the safety rules in such lab? Discuss with your buddies </a:t>
            </a:r>
            <a:endParaRPr lang="en-US" sz="2400" i="1" dirty="0">
              <a:solidFill>
                <a:srgbClr val="FF0000"/>
              </a:solidFill>
              <a:latin typeface="Calibri" pitchFamily="34" charset="0"/>
              <a:ea typeface="Calibri"/>
              <a:cs typeface="Times New Roman" pitchFamily="18" charset="0"/>
            </a:endParaRPr>
          </a:p>
          <a:p>
            <a:pPr marL="0" indent="0">
              <a:lnSpc>
                <a:spcPct val="150000"/>
              </a:lnSpc>
              <a:buBlip>
                <a:blip r:embed="rId2"/>
              </a:buBlip>
            </a:pP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73E251FC-4F03-4615-8D00-762FF2C256A2}" type="datetime1">
              <a:rPr lang="en-US" smtClean="0"/>
              <a:pPr/>
              <a:t>3/23/2020</a:t>
            </a:fld>
            <a:endParaRPr lang="am-ET"/>
          </a:p>
        </p:txBody>
      </p:sp>
    </p:spTree>
    <p:extLst>
      <p:ext uri="{BB962C8B-B14F-4D97-AF65-F5344CB8AC3E}">
        <p14:creationId xmlns="" xmlns:p14="http://schemas.microsoft.com/office/powerpoint/2010/main" val="41039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400" dirty="0" smtClean="0">
                <a:latin typeface="Calibri" pitchFamily="34" charset="0"/>
              </a:rPr>
              <a:t>Sample preservation </a:t>
            </a:r>
            <a:endParaRPr lang="am-ET" sz="2400" dirty="0"/>
          </a:p>
        </p:txBody>
      </p:sp>
      <p:sp>
        <p:nvSpPr>
          <p:cNvPr id="3" name="Content Placeholder 2"/>
          <p:cNvSpPr>
            <a:spLocks noGrp="1"/>
          </p:cNvSpPr>
          <p:nvPr>
            <p:ph idx="1"/>
          </p:nvPr>
        </p:nvSpPr>
        <p:spPr>
          <a:xfrm>
            <a:off x="457200" y="762000"/>
            <a:ext cx="8229600" cy="5364163"/>
          </a:xfrm>
        </p:spPr>
        <p:txBody>
          <a:bodyPr>
            <a:normAutofit/>
          </a:bodyPr>
          <a:lstStyle/>
          <a:p>
            <a:pPr>
              <a:lnSpc>
                <a:spcPct val="150000"/>
              </a:lnSpc>
              <a:buClr>
                <a:srgbClr val="00B050"/>
              </a:buClr>
              <a:buFont typeface="Wingdings" pitchFamily="2" charset="2"/>
              <a:buChar char="Ø"/>
            </a:pPr>
            <a:r>
              <a:rPr lang="en-US" sz="2400" dirty="0" smtClean="0">
                <a:latin typeface="Calibri" pitchFamily="34" charset="0"/>
              </a:rPr>
              <a:t>Preservation methods are generally limited to PH control chemical addition refrigeration and freezing </a:t>
            </a:r>
          </a:p>
          <a:p>
            <a:pPr>
              <a:lnSpc>
                <a:spcPct val="150000"/>
              </a:lnSpc>
              <a:buClr>
                <a:srgbClr val="00B050"/>
              </a:buClr>
              <a:buFont typeface="Wingdings" pitchFamily="2" charset="2"/>
              <a:buChar char="Ø"/>
            </a:pPr>
            <a:r>
              <a:rPr lang="en-US" sz="2400" dirty="0" smtClean="0">
                <a:latin typeface="Calibri" pitchFamily="34" charset="0"/>
              </a:rPr>
              <a:t>Method of preservation are  relatively limited and are intended generally to </a:t>
            </a:r>
          </a:p>
          <a:p>
            <a:pPr marL="514350" indent="-514350">
              <a:lnSpc>
                <a:spcPct val="150000"/>
              </a:lnSpc>
              <a:buClr>
                <a:srgbClr val="0D11B3"/>
              </a:buClr>
              <a:buFont typeface="+mj-lt"/>
              <a:buAutoNum type="arabicPeriod"/>
            </a:pPr>
            <a:r>
              <a:rPr lang="en-US" sz="2400" b="1" dirty="0" smtClean="0">
                <a:solidFill>
                  <a:srgbClr val="FF0000"/>
                </a:solidFill>
                <a:latin typeface="Calibri" pitchFamily="34" charset="0"/>
              </a:rPr>
              <a:t>Retard  biological </a:t>
            </a:r>
            <a:r>
              <a:rPr lang="en-US" sz="2400" dirty="0" smtClean="0">
                <a:latin typeface="Calibri" pitchFamily="34" charset="0"/>
              </a:rPr>
              <a:t>action</a:t>
            </a:r>
          </a:p>
          <a:p>
            <a:pPr marL="514350" indent="-514350">
              <a:lnSpc>
                <a:spcPct val="150000"/>
              </a:lnSpc>
              <a:buClr>
                <a:srgbClr val="0D11B3"/>
              </a:buClr>
              <a:buFont typeface="+mj-lt"/>
              <a:buAutoNum type="arabicPeriod"/>
            </a:pPr>
            <a:r>
              <a:rPr lang="en-US" sz="2400" b="1" dirty="0" smtClean="0">
                <a:solidFill>
                  <a:srgbClr val="FF0000"/>
                </a:solidFill>
                <a:latin typeface="Calibri" pitchFamily="34" charset="0"/>
              </a:rPr>
              <a:t>Retard hydrolysis </a:t>
            </a:r>
            <a:r>
              <a:rPr lang="en-US" sz="2400" dirty="0" smtClean="0">
                <a:latin typeface="Calibri" pitchFamily="34" charset="0"/>
              </a:rPr>
              <a:t>of chemical compound and complexes </a:t>
            </a:r>
          </a:p>
          <a:p>
            <a:pPr marL="514350" indent="-514350">
              <a:lnSpc>
                <a:spcPct val="150000"/>
              </a:lnSpc>
              <a:buClr>
                <a:srgbClr val="0D11B3"/>
              </a:buClr>
              <a:buFont typeface="+mj-lt"/>
              <a:buAutoNum type="arabicPeriod"/>
            </a:pPr>
            <a:r>
              <a:rPr lang="en-US" sz="2400" b="1" dirty="0" smtClean="0">
                <a:solidFill>
                  <a:srgbClr val="FF0000"/>
                </a:solidFill>
                <a:latin typeface="Calibri" pitchFamily="34" charset="0"/>
              </a:rPr>
              <a:t>Reduce volatility </a:t>
            </a:r>
            <a:r>
              <a:rPr lang="en-US" sz="2400" dirty="0" smtClean="0">
                <a:latin typeface="Calibri" pitchFamily="34" charset="0"/>
              </a:rPr>
              <a:t>constituents</a:t>
            </a:r>
          </a:p>
          <a:p>
            <a:pPr marL="514350" indent="-514350">
              <a:lnSpc>
                <a:spcPct val="150000"/>
              </a:lnSpc>
              <a:buClr>
                <a:srgbClr val="0D11B3"/>
              </a:buClr>
              <a:buFont typeface="+mj-lt"/>
              <a:buAutoNum type="arabicPeriod"/>
            </a:pPr>
            <a:r>
              <a:rPr lang="en-US" sz="2400" dirty="0" smtClean="0">
                <a:latin typeface="Calibri" pitchFamily="34" charset="0"/>
              </a:rPr>
              <a:t>Reduce  </a:t>
            </a:r>
            <a:r>
              <a:rPr lang="en-US" sz="2400" b="1" dirty="0" smtClean="0">
                <a:solidFill>
                  <a:srgbClr val="FF0000"/>
                </a:solidFill>
                <a:latin typeface="Calibri" pitchFamily="34" charset="0"/>
              </a:rPr>
              <a:t>absorption</a:t>
            </a:r>
            <a:r>
              <a:rPr lang="en-US" sz="2400" dirty="0" smtClean="0">
                <a:latin typeface="Calibri" pitchFamily="34" charset="0"/>
              </a:rPr>
              <a:t> effect  </a:t>
            </a:r>
            <a:endParaRPr lang="am-ET" sz="2400" dirty="0"/>
          </a:p>
        </p:txBody>
      </p:sp>
      <p:sp>
        <p:nvSpPr>
          <p:cNvPr id="4" name="Date Placeholder 3"/>
          <p:cNvSpPr>
            <a:spLocks noGrp="1"/>
          </p:cNvSpPr>
          <p:nvPr>
            <p:ph type="dt" sz="half" idx="10"/>
          </p:nvPr>
        </p:nvSpPr>
        <p:spPr/>
        <p:txBody>
          <a:bodyPr/>
          <a:lstStyle/>
          <a:p>
            <a:fld id="{D9C84A0D-5CF6-40CC-A362-8CF09029BA29}" type="datetime1">
              <a:rPr lang="en-US" smtClean="0"/>
              <a:pPr/>
              <a:t>3/23/2020</a:t>
            </a:fld>
            <a:endParaRPr lang="am-ET"/>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80</a:t>
            </a:fld>
            <a:endParaRPr lang="am-ET"/>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sz="2800" b="1" dirty="0" smtClean="0">
                <a:latin typeface="Calibri" pitchFamily="34" charset="0"/>
                <a:cs typeface="Times New Roman" pitchFamily="18" charset="0"/>
              </a:rPr>
              <a:t>Good sampling practices</a:t>
            </a:r>
            <a:endParaRPr lang="am-ET" sz="2800" dirty="0" smtClean="0"/>
          </a:p>
        </p:txBody>
      </p:sp>
      <p:sp>
        <p:nvSpPr>
          <p:cNvPr id="3" name="Content Placeholder 2"/>
          <p:cNvSpPr>
            <a:spLocks noGrp="1"/>
          </p:cNvSpPr>
          <p:nvPr>
            <p:ph idx="1"/>
          </p:nvPr>
        </p:nvSpPr>
        <p:spPr>
          <a:xfrm>
            <a:off x="228600" y="838200"/>
            <a:ext cx="8610600" cy="5287963"/>
          </a:xfrm>
        </p:spPr>
        <p:txBody>
          <a:bodyPr>
            <a:normAutofit/>
          </a:bodyPr>
          <a:lstStyle/>
          <a:p>
            <a:pPr>
              <a:lnSpc>
                <a:spcPct val="150000"/>
              </a:lnSpc>
            </a:pPr>
            <a:r>
              <a:rPr lang="en-US" sz="2400" dirty="0" smtClean="0">
                <a:latin typeface="Calibri" pitchFamily="34" charset="0"/>
                <a:cs typeface="Times New Roman" pitchFamily="18" charset="0"/>
              </a:rPr>
              <a:t>Wash hands to mid arms with </a:t>
            </a:r>
            <a:r>
              <a:rPr lang="en-US" sz="2400" dirty="0" smtClean="0">
                <a:solidFill>
                  <a:srgbClr val="0D11B3"/>
                </a:solidFill>
                <a:latin typeface="Calibri" pitchFamily="34" charset="0"/>
                <a:cs typeface="Times New Roman" pitchFamily="18" charset="0"/>
              </a:rPr>
              <a:t>antibacterial soap </a:t>
            </a:r>
            <a:r>
              <a:rPr lang="en-US" sz="2400" dirty="0" smtClean="0">
                <a:latin typeface="Calibri" pitchFamily="34" charset="0"/>
                <a:cs typeface="Times New Roman" pitchFamily="18" charset="0"/>
              </a:rPr>
              <a:t>before sampling.</a:t>
            </a:r>
          </a:p>
          <a:p>
            <a:pPr>
              <a:lnSpc>
                <a:spcPct val="150000"/>
              </a:lnSpc>
            </a:pPr>
            <a:r>
              <a:rPr lang="en-US" sz="2400" dirty="0" smtClean="0">
                <a:latin typeface="Calibri" pitchFamily="34" charset="0"/>
                <a:cs typeface="Times New Roman" pitchFamily="18" charset="0"/>
              </a:rPr>
              <a:t>Use </a:t>
            </a:r>
            <a:r>
              <a:rPr lang="en-US" sz="2400" dirty="0" smtClean="0">
                <a:solidFill>
                  <a:srgbClr val="0D11B3"/>
                </a:solidFill>
                <a:latin typeface="Calibri" pitchFamily="34" charset="0"/>
                <a:cs typeface="Times New Roman" pitchFamily="18" charset="0"/>
              </a:rPr>
              <a:t>clean laboratory gloves </a:t>
            </a:r>
            <a:r>
              <a:rPr lang="en-US" sz="2400" dirty="0" smtClean="0">
                <a:latin typeface="Calibri" pitchFamily="34" charset="0"/>
                <a:cs typeface="Times New Roman" pitchFamily="18" charset="0"/>
              </a:rPr>
              <a:t>and put the gloves on aseptically.</a:t>
            </a:r>
          </a:p>
          <a:p>
            <a:pPr>
              <a:lnSpc>
                <a:spcPct val="150000"/>
              </a:lnSpc>
            </a:pPr>
            <a:r>
              <a:rPr lang="en-US" sz="2400" dirty="0" smtClean="0">
                <a:latin typeface="Calibri" pitchFamily="34" charset="0"/>
                <a:cs typeface="Times New Roman" pitchFamily="18" charset="0"/>
              </a:rPr>
              <a:t>Use a </a:t>
            </a:r>
            <a:r>
              <a:rPr lang="en-US" sz="2400" dirty="0" smtClean="0">
                <a:solidFill>
                  <a:srgbClr val="0D11B3"/>
                </a:solidFill>
                <a:latin typeface="Calibri" pitchFamily="34" charset="0"/>
                <a:cs typeface="Times New Roman" pitchFamily="18" charset="0"/>
              </a:rPr>
              <a:t>permanent marker </a:t>
            </a:r>
            <a:r>
              <a:rPr lang="en-US" sz="2400" dirty="0" smtClean="0">
                <a:latin typeface="Calibri" pitchFamily="34" charset="0"/>
                <a:cs typeface="Times New Roman" pitchFamily="18" charset="0"/>
              </a:rPr>
              <a:t>to clearly label the sample bags/containers.</a:t>
            </a:r>
          </a:p>
          <a:p>
            <a:pPr>
              <a:lnSpc>
                <a:spcPct val="150000"/>
              </a:lnSpc>
            </a:pPr>
            <a:r>
              <a:rPr lang="en-US" sz="2400" dirty="0" smtClean="0">
                <a:latin typeface="Calibri" pitchFamily="34" charset="0"/>
                <a:cs typeface="Times New Roman" pitchFamily="18" charset="0"/>
              </a:rPr>
              <a:t>Use brief descriptions that clearly identify the sampling area or site and record the same descriptions on the sample submission form.</a:t>
            </a:r>
          </a:p>
          <a:p>
            <a:pPr>
              <a:lnSpc>
                <a:spcPct val="150000"/>
              </a:lnSpc>
            </a:pPr>
            <a:r>
              <a:rPr lang="en-US" sz="2400" dirty="0" smtClean="0">
                <a:latin typeface="Calibri" pitchFamily="34" charset="0"/>
                <a:cs typeface="Times New Roman" pitchFamily="18" charset="0"/>
              </a:rPr>
              <a:t>While sampling, avoid touching the inside of the sampling tube or culture plates.</a:t>
            </a:r>
          </a:p>
          <a:p>
            <a:pPr>
              <a:lnSpc>
                <a:spcPct val="150000"/>
              </a:lnSpc>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81</a:t>
            </a:fld>
            <a:endParaRPr lang="am-ET"/>
          </a:p>
        </p:txBody>
      </p:sp>
      <p:sp>
        <p:nvSpPr>
          <p:cNvPr id="7" name="Date Placeholder 6"/>
          <p:cNvSpPr>
            <a:spLocks noGrp="1"/>
          </p:cNvSpPr>
          <p:nvPr>
            <p:ph type="dt" sz="half" idx="10"/>
          </p:nvPr>
        </p:nvSpPr>
        <p:spPr/>
        <p:txBody>
          <a:bodyPr/>
          <a:lstStyle/>
          <a:p>
            <a:fld id="{9D8C89E4-0C81-47D9-A1D0-D43299FF23E5}" type="datetime1">
              <a:rPr lang="en-US" smtClean="0"/>
              <a:pPr/>
              <a:t>3/23/2020</a:t>
            </a:fld>
            <a:endParaRPr lang="am-ET"/>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chor="t">
            <a:normAutofit fontScale="90000"/>
          </a:bodyPr>
          <a:lstStyle/>
          <a:p>
            <a:r>
              <a:rPr lang="en-US" sz="2700" b="1" dirty="0" smtClean="0">
                <a:solidFill>
                  <a:srgbClr val="0D11B3"/>
                </a:solidFill>
                <a:latin typeface="Calibri" pitchFamily="34" charset="0"/>
                <a:cs typeface="Times New Roman" pitchFamily="18" charset="0"/>
              </a:rPr>
              <a:t>Chlorinated water sample</a:t>
            </a:r>
            <a:r>
              <a:rPr lang="en-US" sz="2700" dirty="0" smtClean="0">
                <a:solidFill>
                  <a:srgbClr val="0D11B3"/>
                </a:solidFill>
                <a:latin typeface="Calibri" pitchFamily="34" charset="0"/>
                <a:cs typeface="Times New Roman" pitchFamily="18" charset="0"/>
              </a:rPr>
              <a:t>.</a:t>
            </a:r>
            <a:r>
              <a:rPr lang="en-US" sz="2700" i="1" dirty="0" smtClean="0">
                <a:latin typeface="Calibri" pitchFamily="34" charset="0"/>
              </a:rPr>
              <a:t/>
            </a:r>
            <a:br>
              <a:rPr lang="en-US" sz="2700" i="1" dirty="0" smtClean="0">
                <a:latin typeface="Calibri" pitchFamily="34" charset="0"/>
              </a:rPr>
            </a:br>
            <a:r>
              <a:rPr lang="am-ET" sz="2400" dirty="0" smtClean="0"/>
              <a:t/>
            </a:r>
            <a:br>
              <a:rPr lang="am-ET" sz="2400" dirty="0" smtClean="0"/>
            </a:br>
            <a:endParaRPr lang="am-ET" sz="2400" dirty="0"/>
          </a:p>
        </p:txBody>
      </p:sp>
      <p:sp>
        <p:nvSpPr>
          <p:cNvPr id="3" name="Content Placeholder 2"/>
          <p:cNvSpPr>
            <a:spLocks noGrp="1"/>
          </p:cNvSpPr>
          <p:nvPr>
            <p:ph idx="1"/>
          </p:nvPr>
        </p:nvSpPr>
        <p:spPr>
          <a:xfrm>
            <a:off x="457200" y="609600"/>
            <a:ext cx="8229600" cy="5516563"/>
          </a:xfrm>
        </p:spPr>
        <p:txBody>
          <a:bodyPr>
            <a:normAutofit/>
          </a:bodyPr>
          <a:lstStyle/>
          <a:p>
            <a:pPr algn="just">
              <a:lnSpc>
                <a:spcPct val="150000"/>
              </a:lnSpc>
            </a:pPr>
            <a:r>
              <a:rPr lang="en-US" sz="2400" dirty="0" smtClean="0">
                <a:latin typeface="Calibri" pitchFamily="34" charset="0"/>
                <a:cs typeface="Times New Roman" pitchFamily="18" charset="0"/>
              </a:rPr>
              <a:t>Add a reducing agent to containers intended for the collection of water having residual chlorine or other halogen unless they contain </a:t>
            </a:r>
            <a:r>
              <a:rPr lang="en-US" sz="2400" b="1" dirty="0" smtClean="0">
                <a:solidFill>
                  <a:srgbClr val="FF0000"/>
                </a:solidFill>
                <a:latin typeface="Calibri" pitchFamily="34" charset="0"/>
                <a:cs typeface="Times New Roman" pitchFamily="18" charset="0"/>
              </a:rPr>
              <a:t>broth for direct plating of samples</a:t>
            </a:r>
            <a:r>
              <a:rPr lang="en-US" sz="2400" dirty="0" smtClean="0">
                <a:latin typeface="Calibri" pitchFamily="34" charset="0"/>
                <a:cs typeface="Times New Roman" pitchFamily="18" charset="0"/>
              </a:rPr>
              <a:t>.</a:t>
            </a:r>
          </a:p>
          <a:p>
            <a:pPr algn="just">
              <a:lnSpc>
                <a:spcPct val="150000"/>
              </a:lnSpc>
            </a:pPr>
            <a:r>
              <a:rPr lang="en-US" sz="2400" dirty="0" smtClean="0">
                <a:solidFill>
                  <a:srgbClr val="0D11B3"/>
                </a:solidFill>
                <a:latin typeface="Calibri" pitchFamily="34" charset="0"/>
                <a:cs typeface="Times New Roman" pitchFamily="18" charset="0"/>
              </a:rPr>
              <a:t>Sodium thiosulphate </a:t>
            </a:r>
            <a:r>
              <a:rPr lang="en-US" sz="2400" dirty="0" smtClean="0">
                <a:solidFill>
                  <a:srgbClr val="0000FF"/>
                </a:solidFill>
                <a:latin typeface="Calibri" pitchFamily="34" charset="0"/>
                <a:cs typeface="Times New Roman" pitchFamily="18" charset="0"/>
              </a:rPr>
              <a:t>(Na</a:t>
            </a:r>
            <a:r>
              <a:rPr lang="en-US" sz="2400" baseline="-25000" dirty="0" smtClean="0">
                <a:solidFill>
                  <a:srgbClr val="0000FF"/>
                </a:solidFill>
              </a:rPr>
              <a:t>2</a:t>
            </a:r>
            <a:r>
              <a:rPr lang="en-US" sz="2400" dirty="0" smtClean="0">
                <a:solidFill>
                  <a:srgbClr val="0000FF"/>
                </a:solidFill>
                <a:latin typeface="Calibri" pitchFamily="34" charset="0"/>
                <a:cs typeface="Times New Roman" pitchFamily="18" charset="0"/>
              </a:rPr>
              <a:t>S</a:t>
            </a:r>
            <a:r>
              <a:rPr lang="en-US" sz="2400" baseline="-25000" dirty="0" smtClean="0">
                <a:solidFill>
                  <a:srgbClr val="0000FF"/>
                </a:solidFill>
              </a:rPr>
              <a:t>2</a:t>
            </a:r>
            <a:r>
              <a:rPr lang="en-US" sz="2400" dirty="0" smtClean="0">
                <a:solidFill>
                  <a:srgbClr val="0000FF"/>
                </a:solidFill>
                <a:latin typeface="Calibri" pitchFamily="34" charset="0"/>
                <a:cs typeface="Times New Roman" pitchFamily="18" charset="0"/>
              </a:rPr>
              <a:t>O</a:t>
            </a:r>
            <a:r>
              <a:rPr lang="en-US" sz="2400" baseline="-25000" dirty="0" smtClean="0">
                <a:solidFill>
                  <a:srgbClr val="0000FF"/>
                </a:solidFill>
              </a:rPr>
              <a:t>3</a:t>
            </a:r>
            <a:r>
              <a:rPr lang="en-US" sz="2400" dirty="0" smtClean="0">
                <a:solidFill>
                  <a:srgbClr val="0000FF"/>
                </a:solidFill>
                <a:latin typeface="Calibri" pitchFamily="34" charset="0"/>
                <a:cs typeface="Times New Roman" pitchFamily="18" charset="0"/>
              </a:rPr>
              <a:t>) </a:t>
            </a:r>
            <a:r>
              <a:rPr lang="en-US" sz="2400" dirty="0" smtClean="0">
                <a:latin typeface="Calibri" pitchFamily="34" charset="0"/>
                <a:cs typeface="Times New Roman" pitchFamily="18" charset="0"/>
              </a:rPr>
              <a:t>is a satisfactory de-chlorinating agent that neutralizes any residual halogens and prevents continuation of bactericidal action during sample transit. </a:t>
            </a:r>
          </a:p>
          <a:p>
            <a:pPr algn="just">
              <a:lnSpc>
                <a:spcPct val="150000"/>
              </a:lnSpc>
            </a:pPr>
            <a:r>
              <a:rPr lang="en-US" sz="2400" dirty="0" smtClean="0">
                <a:latin typeface="Calibri" pitchFamily="34" charset="0"/>
                <a:cs typeface="Times New Roman" pitchFamily="18" charset="0"/>
              </a:rPr>
              <a:t>The concentration </a:t>
            </a:r>
            <a:r>
              <a:rPr lang="en-US" sz="2400" b="1" dirty="0" smtClean="0">
                <a:solidFill>
                  <a:srgbClr val="0D11B3"/>
                </a:solidFill>
                <a:latin typeface="Calibri" pitchFamily="34" charset="0"/>
                <a:cs typeface="Times New Roman" pitchFamily="18" charset="0"/>
              </a:rPr>
              <a:t>of dechlorinating </a:t>
            </a:r>
            <a:r>
              <a:rPr lang="en-US" sz="2400" dirty="0" smtClean="0">
                <a:latin typeface="Calibri" pitchFamily="34" charset="0"/>
                <a:cs typeface="Times New Roman" pitchFamily="18" charset="0"/>
              </a:rPr>
              <a:t>agent may be reduced.0.1ml of a 3% solution of </a:t>
            </a:r>
            <a:r>
              <a:rPr lang="en-US" sz="2400" dirty="0" smtClean="0">
                <a:solidFill>
                  <a:srgbClr val="0D11B3"/>
                </a:solidFill>
                <a:latin typeface="Calibri" pitchFamily="34" charset="0"/>
                <a:cs typeface="Times New Roman" pitchFamily="18" charset="0"/>
              </a:rPr>
              <a:t>Sodium  thiosulphate</a:t>
            </a:r>
          </a:p>
          <a:p>
            <a:pPr algn="just">
              <a:lnSpc>
                <a:spcPct val="150000"/>
              </a:lnSpc>
            </a:pPr>
            <a:endParaRPr lang="en-US" sz="2400" dirty="0"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82</a:t>
            </a:fld>
            <a:endParaRPr lang="am-ET"/>
          </a:p>
        </p:txBody>
      </p:sp>
      <p:sp>
        <p:nvSpPr>
          <p:cNvPr id="7" name="Date Placeholder 6"/>
          <p:cNvSpPr>
            <a:spLocks noGrp="1"/>
          </p:cNvSpPr>
          <p:nvPr>
            <p:ph type="dt" sz="half" idx="10"/>
          </p:nvPr>
        </p:nvSpPr>
        <p:spPr/>
        <p:txBody>
          <a:bodyPr/>
          <a:lstStyle/>
          <a:p>
            <a:fld id="{647F4B75-355E-4E46-86A9-BBD9D131DB81}" type="datetime1">
              <a:rPr lang="en-US" smtClean="0"/>
              <a:pPr/>
              <a:t>3/23/2020</a:t>
            </a:fld>
            <a:endParaRPr lang="am-ET"/>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400" dirty="0" smtClean="0">
                <a:latin typeface="Calibri" pitchFamily="34" charset="0"/>
                <a:cs typeface="Times New Roman" pitchFamily="18" charset="0"/>
              </a:rPr>
              <a:t/>
            </a:r>
            <a:br>
              <a:rPr lang="en-US" sz="2400" dirty="0" smtClean="0">
                <a:latin typeface="Calibri" pitchFamily="34" charset="0"/>
                <a:cs typeface="Times New Roman" pitchFamily="18" charset="0"/>
              </a:rPr>
            </a:br>
            <a:r>
              <a:rPr lang="en-US" sz="2400" b="1" dirty="0" smtClean="0">
                <a:solidFill>
                  <a:srgbClr val="0D11B3"/>
                </a:solidFill>
                <a:latin typeface="Calibri" pitchFamily="34" charset="0"/>
                <a:cs typeface="Times New Roman" pitchFamily="18" charset="0"/>
              </a:rPr>
              <a:t> </a:t>
            </a:r>
            <a:r>
              <a:rPr lang="en-US" sz="2400" b="1" dirty="0" smtClean="0">
                <a:solidFill>
                  <a:srgbClr val="0D11B3"/>
                </a:solidFill>
                <a:latin typeface="Calibri" pitchFamily="34" charset="0"/>
              </a:rPr>
              <a:t>Wastewater.</a:t>
            </a:r>
            <a:r>
              <a:rPr lang="en-US" sz="2400" b="1" dirty="0" smtClean="0">
                <a:latin typeface="Calibri" pitchFamily="34" charset="0"/>
              </a:rPr>
              <a:t/>
            </a:r>
            <a:br>
              <a:rPr lang="en-US" sz="2400" b="1" dirty="0" smtClean="0">
                <a:latin typeface="Calibri" pitchFamily="34" charset="0"/>
              </a:rPr>
            </a:br>
            <a:endParaRPr lang="am-ET" sz="2400" b="1" dirty="0"/>
          </a:p>
        </p:txBody>
      </p:sp>
      <p:sp>
        <p:nvSpPr>
          <p:cNvPr id="3" name="Content Placeholder 2"/>
          <p:cNvSpPr>
            <a:spLocks noGrp="1"/>
          </p:cNvSpPr>
          <p:nvPr>
            <p:ph idx="1"/>
          </p:nvPr>
        </p:nvSpPr>
        <p:spPr>
          <a:xfrm>
            <a:off x="381000" y="838200"/>
            <a:ext cx="8534400" cy="5638800"/>
          </a:xfrm>
        </p:spPr>
        <p:txBody>
          <a:bodyPr>
            <a:noAutofit/>
          </a:bodyPr>
          <a:lstStyle/>
          <a:p>
            <a:pPr>
              <a:lnSpc>
                <a:spcPct val="160000"/>
              </a:lnSpc>
              <a:buNone/>
            </a:pPr>
            <a:r>
              <a:rPr lang="en-US" sz="2400" dirty="0" smtClean="0">
                <a:latin typeface="Calibri" pitchFamily="34" charset="0"/>
                <a:cs typeface="Times New Roman" pitchFamily="18" charset="0"/>
              </a:rPr>
              <a:t>For sampling chlorinated wastewater effluents add sufficient Sodiumthiosulphate to a clean sample bottle to give a concentration of 100mg/l in the sample.</a:t>
            </a:r>
          </a:p>
          <a:p>
            <a:pPr>
              <a:lnSpc>
                <a:spcPct val="160000"/>
              </a:lnSpc>
              <a:buNone/>
            </a:pPr>
            <a:r>
              <a:rPr lang="en-US" sz="2400" dirty="0" smtClean="0">
                <a:latin typeface="Calibri" pitchFamily="34" charset="0"/>
                <a:cs typeface="Times New Roman" pitchFamily="18" charset="0"/>
              </a:rPr>
              <a:t>In a 120ml bottle, 0.1ml of a </a:t>
            </a:r>
            <a:r>
              <a:rPr lang="en-US" sz="2400" dirty="0" smtClean="0">
                <a:solidFill>
                  <a:srgbClr val="0D11B3"/>
                </a:solidFill>
                <a:latin typeface="Calibri" pitchFamily="34" charset="0"/>
                <a:cs typeface="Times New Roman" pitchFamily="18" charset="0"/>
              </a:rPr>
              <a:t>10% solution of Sodium thiosulphate </a:t>
            </a:r>
            <a:r>
              <a:rPr lang="en-US" sz="2400" dirty="0" smtClean="0">
                <a:latin typeface="Calibri" pitchFamily="34" charset="0"/>
                <a:cs typeface="Times New Roman" pitchFamily="18" charset="0"/>
              </a:rPr>
              <a:t>will neutralize a sample containing about 15mg/l of residual chlorine.</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83</a:t>
            </a:fld>
            <a:endParaRPr lang="am-ET"/>
          </a:p>
        </p:txBody>
      </p:sp>
      <p:sp>
        <p:nvSpPr>
          <p:cNvPr id="7" name="Date Placeholder 6"/>
          <p:cNvSpPr>
            <a:spLocks noGrp="1"/>
          </p:cNvSpPr>
          <p:nvPr>
            <p:ph type="dt" sz="half" idx="10"/>
          </p:nvPr>
        </p:nvSpPr>
        <p:spPr/>
        <p:txBody>
          <a:bodyPr/>
          <a:lstStyle/>
          <a:p>
            <a:fld id="{7E907A64-4E20-4BF5-83F0-2B2E41E56F2D}" type="datetime1">
              <a:rPr lang="en-US" smtClean="0"/>
              <a:pPr/>
              <a:t>3/23/2020</a:t>
            </a:fld>
            <a:endParaRPr lang="am-ET"/>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b="1" dirty="0" smtClean="0">
                <a:solidFill>
                  <a:srgbClr val="0D11B3"/>
                </a:solidFill>
                <a:latin typeface="Calibri" pitchFamily="34" charset="0"/>
                <a:cs typeface="Times New Roman" pitchFamily="18" charset="0"/>
              </a:rPr>
              <a:t>Unchlorinated water samples</a:t>
            </a:r>
            <a:br>
              <a:rPr lang="en-US" sz="2400" b="1" dirty="0" smtClean="0">
                <a:solidFill>
                  <a:srgbClr val="0D11B3"/>
                </a:solidFill>
                <a:latin typeface="Calibri" pitchFamily="34" charset="0"/>
                <a:cs typeface="Times New Roman" pitchFamily="18" charset="0"/>
              </a:rPr>
            </a:br>
            <a:r>
              <a:rPr lang="am-ET" sz="2400" dirty="0" smtClean="0"/>
              <a:t/>
            </a:r>
            <a:br>
              <a:rPr lang="am-ET" sz="2400" dirty="0" smtClean="0"/>
            </a:br>
            <a:endParaRPr lang="am-ET" sz="2400" dirty="0"/>
          </a:p>
        </p:txBody>
      </p:sp>
      <p:sp>
        <p:nvSpPr>
          <p:cNvPr id="3" name="Content Placeholder 2"/>
          <p:cNvSpPr>
            <a:spLocks noGrp="1"/>
          </p:cNvSpPr>
          <p:nvPr>
            <p:ph idx="1"/>
          </p:nvPr>
        </p:nvSpPr>
        <p:spPr>
          <a:xfrm>
            <a:off x="457200" y="762000"/>
            <a:ext cx="8229600" cy="5562600"/>
          </a:xfrm>
        </p:spPr>
        <p:txBody>
          <a:bodyPr>
            <a:normAutofit/>
          </a:bodyPr>
          <a:lstStyle/>
          <a:p>
            <a:pPr>
              <a:lnSpc>
                <a:spcPct val="150000"/>
              </a:lnSpc>
              <a:buFont typeface="Courier New" pitchFamily="49" charset="0"/>
              <a:buChar char="o"/>
            </a:pPr>
            <a:r>
              <a:rPr lang="en-US" sz="2400" dirty="0" smtClean="0">
                <a:latin typeface="Calibri" pitchFamily="34" charset="0"/>
                <a:cs typeface="Times New Roman" pitchFamily="18" charset="0"/>
              </a:rPr>
              <a:t>To prepare sample bottles, they should be washed with </a:t>
            </a:r>
            <a:r>
              <a:rPr lang="en-US" sz="2400" b="1" dirty="0" smtClean="0">
                <a:latin typeface="Calibri" pitchFamily="34" charset="0"/>
                <a:cs typeface="Times New Roman" pitchFamily="18" charset="0"/>
              </a:rPr>
              <a:t>a </a:t>
            </a:r>
            <a:r>
              <a:rPr lang="en-US" sz="2400" b="1" dirty="0" smtClean="0">
                <a:solidFill>
                  <a:srgbClr val="0D11B3"/>
                </a:solidFill>
                <a:latin typeface="Calibri" pitchFamily="34" charset="0"/>
                <a:cs typeface="Times New Roman" pitchFamily="18" charset="0"/>
              </a:rPr>
              <a:t>non-ionic detergent </a:t>
            </a:r>
            <a:r>
              <a:rPr lang="en-US" sz="2400" dirty="0" smtClean="0">
                <a:latin typeface="Calibri" pitchFamily="34" charset="0"/>
                <a:cs typeface="Times New Roman" pitchFamily="18" charset="0"/>
              </a:rPr>
              <a:t>sand rinsed at </a:t>
            </a:r>
            <a:r>
              <a:rPr lang="en-US" sz="2400" b="1" dirty="0" smtClean="0">
                <a:solidFill>
                  <a:srgbClr val="0D11B3"/>
                </a:solidFill>
                <a:latin typeface="Calibri" pitchFamily="34" charset="0"/>
                <a:cs typeface="Times New Roman" pitchFamily="18" charset="0"/>
              </a:rPr>
              <a:t>three times(five is better) </a:t>
            </a:r>
            <a:r>
              <a:rPr lang="en-US" sz="2400" dirty="0" smtClean="0">
                <a:latin typeface="Calibri" pitchFamily="34" charset="0"/>
                <a:cs typeface="Times New Roman" pitchFamily="18" charset="0"/>
              </a:rPr>
              <a:t>with distilled or de-ionized water before autoclaving.</a:t>
            </a:r>
          </a:p>
          <a:p>
            <a:pPr>
              <a:lnSpc>
                <a:spcPct val="150000"/>
              </a:lnSpc>
              <a:buNone/>
            </a:pPr>
            <a:r>
              <a:rPr lang="en-US" sz="2400" b="1" dirty="0" smtClean="0">
                <a:solidFill>
                  <a:srgbClr val="0D11B3"/>
                </a:solidFill>
                <a:latin typeface="Calibri" pitchFamily="34" charset="0"/>
                <a:cs typeface="Times New Roman" pitchFamily="18" charset="0"/>
              </a:rPr>
              <a:t>New bottles require the same preparation</a:t>
            </a:r>
            <a:r>
              <a:rPr lang="en-US" sz="2400" dirty="0" smtClean="0">
                <a:latin typeface="Calibri" pitchFamily="34" charset="0"/>
                <a:cs typeface="Times New Roman" pitchFamily="18" charset="0"/>
              </a:rPr>
              <a:t>.</a:t>
            </a:r>
          </a:p>
          <a:p>
            <a:pPr>
              <a:lnSpc>
                <a:spcPct val="150000"/>
              </a:lnSpc>
              <a:buClr>
                <a:srgbClr val="7030A0"/>
              </a:buClr>
              <a:buFont typeface="Courier New" pitchFamily="49" charset="0"/>
              <a:buChar char="o"/>
            </a:pPr>
            <a:r>
              <a:rPr lang="en-US" sz="2400" dirty="0" smtClean="0">
                <a:latin typeface="Calibri" pitchFamily="34" charset="0"/>
                <a:cs typeface="Times New Roman" pitchFamily="18" charset="0"/>
              </a:rPr>
              <a:t>If distilled de-ionized water is not available, clean chlorine free water may be used.</a:t>
            </a:r>
          </a:p>
          <a:p>
            <a:pPr>
              <a:lnSpc>
                <a:spcPct val="150000"/>
              </a:lnSpc>
              <a:buClr>
                <a:srgbClr val="0066FF"/>
              </a:buClr>
              <a:buFont typeface="Courier New" pitchFamily="49" charset="0"/>
              <a:buChar char="o"/>
            </a:pPr>
            <a:r>
              <a:rPr lang="en-US" sz="2400" dirty="0" smtClean="0">
                <a:latin typeface="Calibri" pitchFamily="34" charset="0"/>
                <a:cs typeface="Times New Roman" pitchFamily="18" charset="0"/>
              </a:rPr>
              <a:t>When we collect water samples high in copper or zinc and wastewater samples high in heavy metals, use sample bottles containing a chelating agent that will reduce metal toxicity.</a:t>
            </a:r>
          </a:p>
          <a:p>
            <a:pPr>
              <a:buNone/>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84</a:t>
            </a:fld>
            <a:endParaRPr lang="am-ET"/>
          </a:p>
        </p:txBody>
      </p:sp>
      <p:sp>
        <p:nvSpPr>
          <p:cNvPr id="7" name="Date Placeholder 6"/>
          <p:cNvSpPr>
            <a:spLocks noGrp="1"/>
          </p:cNvSpPr>
          <p:nvPr>
            <p:ph type="dt" sz="half" idx="10"/>
          </p:nvPr>
        </p:nvSpPr>
        <p:spPr/>
        <p:txBody>
          <a:bodyPr/>
          <a:lstStyle/>
          <a:p>
            <a:fld id="{EC93854F-E3C9-4790-ACE8-FAC3C1E08CEC}" type="datetime1">
              <a:rPr lang="en-US" smtClean="0"/>
              <a:pPr/>
              <a:t>3/23/2020</a:t>
            </a:fld>
            <a:endParaRPr lang="am-ET"/>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t>Con--</a:t>
            </a:r>
            <a:endParaRPr lang="am-ET" sz="2400" dirty="0"/>
          </a:p>
        </p:txBody>
      </p:sp>
      <p:sp>
        <p:nvSpPr>
          <p:cNvPr id="3" name="Content Placeholder 2"/>
          <p:cNvSpPr>
            <a:spLocks noGrp="1"/>
          </p:cNvSpPr>
          <p:nvPr>
            <p:ph idx="1"/>
          </p:nvPr>
        </p:nvSpPr>
        <p:spPr>
          <a:xfrm>
            <a:off x="457200" y="762000"/>
            <a:ext cx="8229600" cy="5562600"/>
          </a:xfrm>
        </p:spPr>
        <p:txBody>
          <a:bodyPr>
            <a:normAutofit/>
          </a:bodyPr>
          <a:lstStyle/>
          <a:p>
            <a:pPr>
              <a:lnSpc>
                <a:spcPct val="150000"/>
              </a:lnSpc>
              <a:buNone/>
            </a:pPr>
            <a:r>
              <a:rPr lang="en-US" sz="2400" dirty="0" smtClean="0">
                <a:latin typeface="Calibri" pitchFamily="34" charset="0"/>
                <a:cs typeface="Times New Roman" pitchFamily="18" charset="0"/>
              </a:rPr>
              <a:t>the </a:t>
            </a:r>
            <a:r>
              <a:rPr lang="en-US" sz="2400" dirty="0" smtClean="0">
                <a:solidFill>
                  <a:srgbClr val="0D11B3"/>
                </a:solidFill>
                <a:latin typeface="Calibri" pitchFamily="34" charset="0"/>
                <a:cs typeface="Times New Roman" pitchFamily="18" charset="0"/>
              </a:rPr>
              <a:t>container be clearly labeled </a:t>
            </a:r>
            <a:r>
              <a:rPr lang="en-US" sz="2400" dirty="0" smtClean="0">
                <a:latin typeface="Calibri" pitchFamily="34" charset="0"/>
                <a:cs typeface="Times New Roman" pitchFamily="18" charset="0"/>
              </a:rPr>
              <a:t>with</a:t>
            </a:r>
          </a:p>
          <a:p>
            <a:pPr>
              <a:lnSpc>
                <a:spcPct val="150000"/>
              </a:lnSpc>
              <a:buFont typeface="Wingdings" pitchFamily="2" charset="2"/>
              <a:buChar char="v"/>
            </a:pPr>
            <a:r>
              <a:rPr lang="en-US" sz="2400" dirty="0" smtClean="0">
                <a:latin typeface="Calibri" pitchFamily="34" charset="0"/>
                <a:cs typeface="Times New Roman" pitchFamily="18" charset="0"/>
              </a:rPr>
              <a:t>The </a:t>
            </a:r>
            <a:r>
              <a:rPr lang="en-US" sz="2400" dirty="0" smtClean="0">
                <a:solidFill>
                  <a:srgbClr val="0D11B3"/>
                </a:solidFill>
                <a:latin typeface="Calibri" pitchFamily="34" charset="0"/>
                <a:cs typeface="Times New Roman" pitchFamily="18" charset="0"/>
              </a:rPr>
              <a:t>name, concentration and quantity of the preservative chemical,  volume of the sample </a:t>
            </a:r>
            <a:r>
              <a:rPr lang="en-US" sz="2400" dirty="0" smtClean="0">
                <a:latin typeface="Calibri" pitchFamily="34" charset="0"/>
                <a:cs typeface="Times New Roman" pitchFamily="18" charset="0"/>
              </a:rPr>
              <a:t> </a:t>
            </a:r>
            <a:r>
              <a:rPr lang="en-US" sz="2400" dirty="0" smtClean="0">
                <a:solidFill>
                  <a:srgbClr val="0D11B3"/>
                </a:solidFill>
                <a:latin typeface="Calibri" pitchFamily="34" charset="0"/>
                <a:cs typeface="Times New Roman" pitchFamily="18" charset="0"/>
              </a:rPr>
              <a:t>variables </a:t>
            </a:r>
            <a:r>
              <a:rPr lang="en-US" sz="2400" dirty="0" smtClean="0">
                <a:latin typeface="Calibri" pitchFamily="34" charset="0"/>
                <a:cs typeface="Times New Roman" pitchFamily="18" charset="0"/>
              </a:rPr>
              <a:t>is to be analyzed.</a:t>
            </a:r>
          </a:p>
          <a:p>
            <a:pPr>
              <a:lnSpc>
                <a:spcPct val="150000"/>
              </a:lnSpc>
              <a:buFont typeface="Wingdings" pitchFamily="2" charset="2"/>
              <a:buChar char="v"/>
            </a:pPr>
            <a:r>
              <a:rPr lang="en-US" sz="2400" dirty="0" smtClean="0">
                <a:latin typeface="Calibri" pitchFamily="34" charset="0"/>
                <a:cs typeface="Times New Roman" pitchFamily="18" charset="0"/>
              </a:rPr>
              <a:t>If preservatives are not added to containers in the laboratory, the chemicals, pipettes, and directions for adding preservatives must be included in the kit of supplies and equipment taken on the sampling expedition</a:t>
            </a:r>
          </a:p>
          <a:p>
            <a:pPr>
              <a:lnSpc>
                <a:spcPct val="150000"/>
              </a:lnSpc>
            </a:pP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85</a:t>
            </a:fld>
            <a:endParaRPr lang="am-ET"/>
          </a:p>
        </p:txBody>
      </p:sp>
      <p:sp>
        <p:nvSpPr>
          <p:cNvPr id="7" name="Date Placeholder 6"/>
          <p:cNvSpPr>
            <a:spLocks noGrp="1"/>
          </p:cNvSpPr>
          <p:nvPr>
            <p:ph type="dt" sz="half" idx="10"/>
          </p:nvPr>
        </p:nvSpPr>
        <p:spPr/>
        <p:txBody>
          <a:bodyPr/>
          <a:lstStyle/>
          <a:p>
            <a:fld id="{23D378A5-1C62-4289-A738-D257BE546366}" type="datetime1">
              <a:rPr lang="en-US" smtClean="0"/>
              <a:pPr/>
              <a:t>3/23/2020</a:t>
            </a:fld>
            <a:endParaRPr lang="am-E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400" dirty="0" smtClean="0">
                <a:latin typeface="Calibri" pitchFamily="34" charset="0"/>
                <a:cs typeface="Times New Roman" pitchFamily="18" charset="0"/>
              </a:rPr>
              <a:t> </a:t>
            </a:r>
            <a:r>
              <a:rPr lang="en-US" sz="2800" dirty="0" smtClean="0">
                <a:latin typeface="Calibri" pitchFamily="34" charset="0"/>
                <a:cs typeface="Times New Roman" pitchFamily="18" charset="0"/>
              </a:rPr>
              <a:t>treated water entering the distribution.</a:t>
            </a:r>
            <a:endParaRPr lang="am-ET" sz="2400" dirty="0">
              <a:cs typeface="Times New Roman"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Font typeface="Wingdings" pitchFamily="2" charset="2"/>
              <a:buChar char="v"/>
            </a:pPr>
            <a:r>
              <a:rPr lang="en-US" sz="2400" dirty="0" smtClean="0">
                <a:latin typeface="Calibri" pitchFamily="34" charset="0"/>
                <a:cs typeface="Times New Roman" pitchFamily="18" charset="0"/>
              </a:rPr>
              <a:t> Any source of water that have treatment should be examined daily for </a:t>
            </a:r>
            <a:r>
              <a:rPr lang="en-US" sz="2400" b="1" dirty="0" smtClean="0">
                <a:solidFill>
                  <a:srgbClr val="0D11B3"/>
                </a:solidFill>
                <a:latin typeface="Calibri" pitchFamily="34" charset="0"/>
                <a:cs typeface="Times New Roman" pitchFamily="18" charset="0"/>
              </a:rPr>
              <a:t>Coliform organisms,</a:t>
            </a:r>
          </a:p>
          <a:p>
            <a:pPr>
              <a:lnSpc>
                <a:spcPct val="150000"/>
              </a:lnSpc>
              <a:buFont typeface="Wingdings" pitchFamily="2" charset="2"/>
              <a:buChar char="v"/>
            </a:pPr>
            <a:r>
              <a:rPr lang="en-US" sz="2400" dirty="0" smtClean="0">
                <a:latin typeface="Calibri" pitchFamily="34" charset="0"/>
                <a:cs typeface="Times New Roman" pitchFamily="18" charset="0"/>
              </a:rPr>
              <a:t>The sample should be taken at the point at which the water enters the distributions system</a:t>
            </a:r>
          </a:p>
          <a:p>
            <a:pPr>
              <a:lnSpc>
                <a:spcPct val="150000"/>
              </a:lnSpc>
              <a:buFont typeface="Wingdings" pitchFamily="2" charset="2"/>
              <a:buChar char="v"/>
            </a:pPr>
            <a:r>
              <a:rPr lang="en-US" sz="2400" dirty="0" smtClean="0">
                <a:latin typeface="Calibri" pitchFamily="34" charset="0"/>
                <a:cs typeface="Times New Roman" pitchFamily="18" charset="0"/>
              </a:rPr>
              <a:t>In piped water supplies, contamination of the distribution system increases with the length of pipe work and the number of plumbing systems attached it</a:t>
            </a: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86</a:t>
            </a:fld>
            <a:endParaRPr lang="am-ET"/>
          </a:p>
        </p:txBody>
      </p:sp>
      <p:sp>
        <p:nvSpPr>
          <p:cNvPr id="7" name="Date Placeholder 6"/>
          <p:cNvSpPr>
            <a:spLocks noGrp="1"/>
          </p:cNvSpPr>
          <p:nvPr>
            <p:ph type="dt" sz="half" idx="10"/>
          </p:nvPr>
        </p:nvSpPr>
        <p:spPr/>
        <p:txBody>
          <a:bodyPr/>
          <a:lstStyle/>
          <a:p>
            <a:fld id="{20CC1024-82A9-4F2B-8BA5-74E0DA18DB1B}" type="datetime1">
              <a:rPr lang="en-US" smtClean="0"/>
              <a:pPr/>
              <a:t>3/23/2020</a:t>
            </a:fld>
            <a:endParaRPr lang="am-ET"/>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2400" dirty="0" smtClean="0"/>
              <a:t>Cont-</a:t>
            </a:r>
            <a:endParaRPr lang="am-ET" sz="2400"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pPr>
            <a:r>
              <a:rPr lang="en-US" sz="2400" dirty="0" smtClean="0">
                <a:latin typeface="Calibri" pitchFamily="34" charset="0"/>
                <a:cs typeface="Times New Roman" pitchFamily="18" charset="0"/>
              </a:rPr>
              <a:t>The following minimum sampling frequencies are recommended for waters in the distribution system</a:t>
            </a: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87</a:t>
            </a:fld>
            <a:endParaRPr lang="am-ET"/>
          </a:p>
        </p:txBody>
      </p:sp>
      <p:graphicFrame>
        <p:nvGraphicFramePr>
          <p:cNvPr id="7" name="Table 6"/>
          <p:cNvGraphicFramePr>
            <a:graphicFrameLocks noGrp="1"/>
          </p:cNvGraphicFramePr>
          <p:nvPr/>
        </p:nvGraphicFramePr>
        <p:xfrm>
          <a:off x="533400" y="2590800"/>
          <a:ext cx="8153401" cy="3505199"/>
        </p:xfrm>
        <a:graphic>
          <a:graphicData uri="http://schemas.openxmlformats.org/drawingml/2006/table">
            <a:tbl>
              <a:tblPr firstRow="1" bandRow="1">
                <a:tableStyleId>{5C22544A-7EE6-4342-B048-85BDC9FD1C3A}</a:tableStyleId>
              </a:tblPr>
              <a:tblGrid>
                <a:gridCol w="3159443"/>
                <a:gridCol w="4993958"/>
              </a:tblGrid>
              <a:tr h="92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Times New Roman" pitchFamily="18" charset="0"/>
                          <a:ea typeface="+mn-ea"/>
                          <a:cs typeface="Times New Roman" pitchFamily="18" charset="0"/>
                        </a:rPr>
                        <a:t>Population served	</a:t>
                      </a:r>
                    </a:p>
                    <a:p>
                      <a:endParaRPr lang="am-ET" sz="2400" dirty="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lt1"/>
                          </a:solidFill>
                          <a:latin typeface="Times New Roman" pitchFamily="18" charset="0"/>
                          <a:ea typeface="+mn-ea"/>
                          <a:cs typeface="Times New Roman" pitchFamily="18" charset="0"/>
                        </a:rPr>
                        <a:t>Minimum number of samples.	</a:t>
                      </a:r>
                    </a:p>
                    <a:p>
                      <a:endParaRPr lang="am-ET" sz="2400" dirty="0">
                        <a:cs typeface="Times New Roman" pitchFamily="18" charset="0"/>
                      </a:endParaRPr>
                    </a:p>
                  </a:txBody>
                  <a:tcPr/>
                </a:tc>
              </a:tr>
              <a:tr h="7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D11B3"/>
                          </a:solidFill>
                          <a:latin typeface="Times New Roman" pitchFamily="18" charset="0"/>
                          <a:ea typeface="+mn-ea"/>
                          <a:cs typeface="Times New Roman" pitchFamily="18" charset="0"/>
                        </a:rPr>
                        <a:t>Less than 5000 pop.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D11B3"/>
                          </a:solidFill>
                          <a:latin typeface="Times New Roman" pitchFamily="18" charset="0"/>
                          <a:ea typeface="+mn-ea"/>
                          <a:cs typeface="Times New Roman" pitchFamily="18" charset="0"/>
                        </a:rPr>
                        <a:t>1 sample for month.	</a:t>
                      </a:r>
                    </a:p>
                  </a:txBody>
                  <a:tcPr/>
                </a:tc>
              </a:tr>
              <a:tr h="92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m-ET" sz="2400" b="1" kern="1200" baseline="0" dirty="0" smtClean="0">
                          <a:solidFill>
                            <a:srgbClr val="0D11B3"/>
                          </a:solidFill>
                          <a:latin typeface="+mn-lt"/>
                          <a:ea typeface="+mn-ea"/>
                          <a:cs typeface="Times New Roman" pitchFamily="18" charset="0"/>
                        </a:rPr>
                        <a:t>5000-100,000.	</a:t>
                      </a:r>
                    </a:p>
                    <a:p>
                      <a:endParaRPr lang="am-ET" sz="2400" dirty="0">
                        <a:solidFill>
                          <a:srgbClr val="0D11B3"/>
                        </a:solidFill>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D11B3"/>
                          </a:solidFill>
                          <a:latin typeface="Times New Roman" pitchFamily="18" charset="0"/>
                          <a:ea typeface="+mn-ea"/>
                          <a:cs typeface="Times New Roman" pitchFamily="18" charset="0"/>
                        </a:rPr>
                        <a:t>1sample/5000 pop/month.	</a:t>
                      </a:r>
                    </a:p>
                  </a:txBody>
                  <a:tcPr/>
                </a:tc>
              </a:tr>
              <a:tr h="92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D11B3"/>
                          </a:solidFill>
                          <a:latin typeface="Times New Roman" pitchFamily="18" charset="0"/>
                          <a:ea typeface="+mn-ea"/>
                          <a:cs typeface="Times New Roman" pitchFamily="18" charset="0"/>
                        </a:rPr>
                        <a:t>More than100,000	</a:t>
                      </a:r>
                    </a:p>
                    <a:p>
                      <a:endParaRPr lang="am-ET" sz="2400" dirty="0">
                        <a:solidFill>
                          <a:srgbClr val="0D11B3"/>
                        </a:solidFill>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rgbClr val="0D11B3"/>
                          </a:solidFill>
                          <a:latin typeface="Times New Roman" pitchFamily="18" charset="0"/>
                          <a:ea typeface="+mn-ea"/>
                          <a:cs typeface="Times New Roman" pitchFamily="18" charset="0"/>
                        </a:rPr>
                        <a:t>1sample/10,000 pop/month	</a:t>
                      </a:r>
                    </a:p>
                    <a:p>
                      <a:endParaRPr lang="am-ET" sz="2400" dirty="0">
                        <a:solidFill>
                          <a:srgbClr val="0D11B3"/>
                        </a:solidFill>
                        <a:cs typeface="Times New Roman" pitchFamily="18" charset="0"/>
                      </a:endParaRPr>
                    </a:p>
                  </a:txBody>
                  <a:tcPr/>
                </a:tc>
              </a:tr>
            </a:tbl>
          </a:graphicData>
        </a:graphic>
      </p:graphicFrame>
      <p:sp>
        <p:nvSpPr>
          <p:cNvPr id="8" name="Date Placeholder 7"/>
          <p:cNvSpPr>
            <a:spLocks noGrp="1"/>
          </p:cNvSpPr>
          <p:nvPr>
            <p:ph type="dt" sz="half" idx="10"/>
          </p:nvPr>
        </p:nvSpPr>
        <p:spPr/>
        <p:txBody>
          <a:bodyPr/>
          <a:lstStyle/>
          <a:p>
            <a:fld id="{EE5166C9-7CAF-4359-8C29-29E626CDE9BF}" type="datetime1">
              <a:rPr lang="en-US" smtClean="0"/>
              <a:pPr/>
              <a:t>3/23/2020</a:t>
            </a:fld>
            <a:endParaRPr lang="am-E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2400" dirty="0" smtClean="0">
                <a:latin typeface="Calibri" pitchFamily="34" charset="0"/>
              </a:rPr>
              <a:t>Untreated water and unpiped supplies</a:t>
            </a:r>
            <a:r>
              <a:rPr lang="en-US" sz="2400" dirty="0" smtClean="0"/>
              <a:t>.</a:t>
            </a:r>
            <a:endParaRPr lang="am-ET" sz="2400"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400" dirty="0" smtClean="0">
                <a:latin typeface="Calibri" pitchFamily="34" charset="0"/>
                <a:cs typeface="Times New Roman" pitchFamily="18" charset="0"/>
              </a:rPr>
              <a:t>The quality of water will vary with both </a:t>
            </a:r>
            <a:r>
              <a:rPr lang="en-US" sz="2400" dirty="0" smtClean="0">
                <a:solidFill>
                  <a:srgbClr val="0D11B3"/>
                </a:solidFill>
                <a:latin typeface="Calibri" pitchFamily="34" charset="0"/>
                <a:cs typeface="Times New Roman" pitchFamily="18" charset="0"/>
              </a:rPr>
              <a:t>season and proximity to source of population. </a:t>
            </a:r>
          </a:p>
          <a:p>
            <a:pPr>
              <a:lnSpc>
                <a:spcPct val="150000"/>
              </a:lnSpc>
            </a:pPr>
            <a:r>
              <a:rPr lang="en-US" sz="2400" dirty="0" smtClean="0">
                <a:latin typeface="Calibri" pitchFamily="34" charset="0"/>
                <a:cs typeface="Times New Roman" pitchFamily="18" charset="0"/>
              </a:rPr>
              <a:t>The frequency of sampling for bacteriological examination of particular water should therefore be established by the appropriate control agency and it should reflect local circumstances including the results of </a:t>
            </a:r>
            <a:r>
              <a:rPr lang="en-US" sz="2400" b="1" dirty="0" smtClean="0">
                <a:solidFill>
                  <a:srgbClr val="0D11B3"/>
                </a:solidFill>
                <a:latin typeface="Calibri" pitchFamily="34" charset="0"/>
                <a:cs typeface="Times New Roman" pitchFamily="18" charset="0"/>
              </a:rPr>
              <a:t>sanitary surveys</a:t>
            </a:r>
            <a:r>
              <a:rPr lang="en-US" sz="2400" dirty="0" smtClean="0">
                <a:latin typeface="Calibri" pitchFamily="34" charset="0"/>
                <a:cs typeface="Times New Roman" pitchFamily="18" charset="0"/>
              </a:rPr>
              <a:t>.</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88</a:t>
            </a:fld>
            <a:endParaRPr lang="am-ET"/>
          </a:p>
        </p:txBody>
      </p:sp>
      <p:sp>
        <p:nvSpPr>
          <p:cNvPr id="7" name="Date Placeholder 6"/>
          <p:cNvSpPr>
            <a:spLocks noGrp="1"/>
          </p:cNvSpPr>
          <p:nvPr>
            <p:ph type="dt" sz="half" idx="10"/>
          </p:nvPr>
        </p:nvSpPr>
        <p:spPr/>
        <p:txBody>
          <a:bodyPr/>
          <a:lstStyle/>
          <a:p>
            <a:fld id="{7ABBB899-64E3-4D77-A647-18C67C2E4D1E}" type="datetime1">
              <a:rPr lang="en-US" smtClean="0"/>
              <a:pPr/>
              <a:t>3/23/2020</a:t>
            </a:fld>
            <a:endParaRPr lang="am-E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latin typeface="Calibri" pitchFamily="34" charset="0"/>
                <a:cs typeface="Times New Roman" pitchFamily="18" charset="0"/>
              </a:rPr>
              <a:t>Untreated water and un piped supplies</a:t>
            </a:r>
            <a:endParaRPr lang="am-ET" sz="2400" dirty="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2400" dirty="0" smtClean="0">
                <a:latin typeface="Calibri" pitchFamily="34" charset="0"/>
                <a:cs typeface="Times New Roman" pitchFamily="18" charset="0"/>
              </a:rPr>
              <a:t>Sampling from a tap or pump outlet</a:t>
            </a:r>
          </a:p>
          <a:p>
            <a:pPr>
              <a:buNone/>
            </a:pPr>
            <a:r>
              <a:rPr lang="en-US" sz="2400" dirty="0" smtClean="0">
                <a:solidFill>
                  <a:srgbClr val="0000FF"/>
                </a:solidFill>
                <a:latin typeface="Calibri" pitchFamily="34" charset="0"/>
                <a:cs typeface="Times New Roman" pitchFamily="18" charset="0"/>
              </a:rPr>
              <a:t>A. Clean the tap</a:t>
            </a:r>
          </a:p>
          <a:p>
            <a:r>
              <a:rPr lang="en-US" sz="2400" dirty="0" smtClean="0">
                <a:latin typeface="Calibri" pitchFamily="34" charset="0"/>
                <a:cs typeface="Times New Roman" pitchFamily="18" charset="0"/>
              </a:rPr>
              <a:t>Remove from the tap any attachments that may cause</a:t>
            </a:r>
          </a:p>
          <a:p>
            <a:r>
              <a:rPr lang="en-US" sz="2400" dirty="0" smtClean="0">
                <a:latin typeface="Calibri" pitchFamily="34" charset="0"/>
                <a:cs typeface="Times New Roman" pitchFamily="18" charset="0"/>
              </a:rPr>
              <a:t>splashing ,</a:t>
            </a:r>
          </a:p>
          <a:p>
            <a:r>
              <a:rPr lang="en-US" sz="2400" dirty="0" smtClean="0">
                <a:latin typeface="Calibri" pitchFamily="34" charset="0"/>
                <a:cs typeface="Times New Roman" pitchFamily="18" charset="0"/>
              </a:rPr>
              <a:t>Using a clean cloth, wipe the outlet to remove  any dirt.</a:t>
            </a:r>
          </a:p>
          <a:p>
            <a:pPr>
              <a:lnSpc>
                <a:spcPct val="150000"/>
              </a:lnSpc>
            </a:pPr>
            <a:endParaRPr lang="en-US" sz="2400" dirty="0" smtClean="0">
              <a:latin typeface="Calibri" pitchFamily="34"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89</a:t>
            </a:fld>
            <a:endParaRPr lang="am-ET"/>
          </a:p>
        </p:txBody>
      </p:sp>
      <p:sp>
        <p:nvSpPr>
          <p:cNvPr id="7" name="Date Placeholder 6"/>
          <p:cNvSpPr>
            <a:spLocks noGrp="1"/>
          </p:cNvSpPr>
          <p:nvPr>
            <p:ph type="dt" sz="half" idx="10"/>
          </p:nvPr>
        </p:nvSpPr>
        <p:spPr/>
        <p:txBody>
          <a:bodyPr/>
          <a:lstStyle/>
          <a:p>
            <a:fld id="{1175F9E9-6596-4518-AC02-F3EF1BEDC2AA}" type="datetime1">
              <a:rPr lang="en-US" smtClean="0"/>
              <a:pPr/>
              <a:t>3/23/2020</a:t>
            </a:fld>
            <a:endParaRPr lang="am-ET"/>
          </a:p>
        </p:txBody>
      </p:sp>
      <p:pic>
        <p:nvPicPr>
          <p:cNvPr id="8" name="Picture 3"/>
          <p:cNvPicPr>
            <a:picLocks noChangeAspect="1" noChangeArrowheads="1"/>
          </p:cNvPicPr>
          <p:nvPr/>
        </p:nvPicPr>
        <p:blipFill>
          <a:blip r:embed="rId2" cstate="print"/>
          <a:srcRect/>
          <a:stretch>
            <a:fillRect/>
          </a:stretch>
        </p:blipFill>
        <p:spPr bwMode="auto">
          <a:xfrm>
            <a:off x="1143000" y="3505200"/>
            <a:ext cx="6629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200"/>
          </a:xfrm>
        </p:spPr>
        <p:txBody>
          <a:bodyPr>
            <a:normAutofit/>
          </a:bodyPr>
          <a:lstStyle/>
          <a:p>
            <a:r>
              <a:rPr lang="en-US" sz="2400" b="1" dirty="0" smtClean="0">
                <a:latin typeface="Calibri" pitchFamily="34" charset="0"/>
              </a:rPr>
              <a:t>General lab safety rules </a:t>
            </a:r>
            <a:endParaRPr lang="en-US" sz="2400" b="1" dirty="0">
              <a:latin typeface="Calibri" pitchFamily="34" charset="0"/>
            </a:endParaRPr>
          </a:p>
        </p:txBody>
      </p:sp>
      <p:sp>
        <p:nvSpPr>
          <p:cNvPr id="3" name="Content Placeholder 2"/>
          <p:cNvSpPr>
            <a:spLocks noGrp="1"/>
          </p:cNvSpPr>
          <p:nvPr>
            <p:ph idx="1"/>
          </p:nvPr>
        </p:nvSpPr>
        <p:spPr>
          <a:xfrm>
            <a:off x="304800" y="609600"/>
            <a:ext cx="8534400" cy="5715000"/>
          </a:xfrm>
        </p:spPr>
        <p:txBody>
          <a:bodyPr>
            <a:noAutofit/>
          </a:bodyPr>
          <a:lstStyle/>
          <a:p>
            <a:pPr lvl="0">
              <a:lnSpc>
                <a:spcPct val="170000"/>
              </a:lnSpc>
              <a:spcBef>
                <a:spcPts val="0"/>
              </a:spcBef>
              <a:buBlip>
                <a:blip r:embed="rId2"/>
              </a:buBlip>
            </a:pPr>
            <a:r>
              <a:rPr lang="en-US" sz="2400" dirty="0">
                <a:latin typeface="Calibri" pitchFamily="34" charset="0"/>
                <a:ea typeface="Calibri"/>
                <a:cs typeface="Times New Roman" pitchFamily="18" charset="0"/>
              </a:rPr>
              <a:t>Always </a:t>
            </a:r>
            <a:r>
              <a:rPr lang="en-US" sz="2400" dirty="0" smtClean="0">
                <a:latin typeface="Calibri" pitchFamily="34" charset="0"/>
                <a:ea typeface="Calibri"/>
                <a:cs typeface="Times New Roman" pitchFamily="18" charset="0"/>
              </a:rPr>
              <a:t>wear protective </a:t>
            </a:r>
            <a:r>
              <a:rPr lang="en-US" sz="2400" dirty="0">
                <a:latin typeface="Calibri" pitchFamily="34" charset="0"/>
                <a:ea typeface="Calibri"/>
                <a:cs typeface="Times New Roman" pitchFamily="18" charset="0"/>
              </a:rPr>
              <a:t>clothing when working with chemicals </a:t>
            </a:r>
            <a:endParaRPr lang="en-US" sz="2400" dirty="0" smtClean="0">
              <a:latin typeface="Calibri" pitchFamily="34" charset="0"/>
              <a:ea typeface="Calibri"/>
              <a:cs typeface="Times New Roman" pitchFamily="18" charset="0"/>
            </a:endParaRPr>
          </a:p>
          <a:p>
            <a:pPr lvl="0">
              <a:lnSpc>
                <a:spcPct val="170000"/>
              </a:lnSpc>
              <a:spcBef>
                <a:spcPts val="0"/>
              </a:spcBef>
              <a:buBlip>
                <a:blip r:embed="rId2"/>
              </a:buBlip>
            </a:pPr>
            <a:r>
              <a:rPr lang="en-US" sz="2400" dirty="0">
                <a:latin typeface="Calibri" pitchFamily="34" charset="0"/>
                <a:ea typeface="Calibri"/>
                <a:cs typeface="Times New Roman" pitchFamily="18" charset="0"/>
              </a:rPr>
              <a:t>Shorts and sandals should not be worn in the lab at any time. </a:t>
            </a:r>
          </a:p>
          <a:p>
            <a:pPr lvl="0">
              <a:lnSpc>
                <a:spcPct val="170000"/>
              </a:lnSpc>
              <a:spcBef>
                <a:spcPts val="0"/>
              </a:spcBef>
              <a:buBlip>
                <a:blip r:embed="rId2"/>
              </a:buBlip>
            </a:pPr>
            <a:r>
              <a:rPr lang="en-US" sz="2400" dirty="0">
                <a:latin typeface="Calibri" pitchFamily="34" charset="0"/>
                <a:ea typeface="Calibri"/>
                <a:cs typeface="Times New Roman" pitchFamily="18" charset="0"/>
              </a:rPr>
              <a:t>Always tie back loose </a:t>
            </a:r>
            <a:r>
              <a:rPr lang="en-US" sz="2400" dirty="0" smtClean="0">
                <a:latin typeface="Calibri" pitchFamily="34" charset="0"/>
                <a:ea typeface="Calibri"/>
                <a:cs typeface="Times New Roman" pitchFamily="18" charset="0"/>
              </a:rPr>
              <a:t>hair and clothes. </a:t>
            </a:r>
            <a:endParaRPr lang="en-US" sz="2400" dirty="0">
              <a:latin typeface="Calibri" pitchFamily="34" charset="0"/>
              <a:ea typeface="Calibri"/>
              <a:cs typeface="Times New Roman" pitchFamily="18" charset="0"/>
            </a:endParaRPr>
          </a:p>
          <a:p>
            <a:pPr lvl="0">
              <a:lnSpc>
                <a:spcPct val="170000"/>
              </a:lnSpc>
              <a:spcBef>
                <a:spcPts val="0"/>
              </a:spcBef>
              <a:buBlip>
                <a:blip r:embed="rId2"/>
              </a:buBlip>
            </a:pPr>
            <a:r>
              <a:rPr lang="en-US" sz="2400" dirty="0">
                <a:latin typeface="Calibri" pitchFamily="34" charset="0"/>
                <a:ea typeface="Calibri"/>
                <a:cs typeface="Times New Roman" pitchFamily="18" charset="0"/>
              </a:rPr>
              <a:t>Always wear googles or safety glasses to prevent getting materials </a:t>
            </a:r>
            <a:r>
              <a:rPr lang="en-US" sz="2400" dirty="0" smtClean="0">
                <a:latin typeface="Calibri" pitchFamily="34" charset="0"/>
                <a:ea typeface="Calibri"/>
                <a:cs typeface="Times New Roman" pitchFamily="18" charset="0"/>
              </a:rPr>
              <a:t>in to </a:t>
            </a:r>
            <a:r>
              <a:rPr lang="en-US" sz="2400" dirty="0">
                <a:latin typeface="Calibri" pitchFamily="34" charset="0"/>
                <a:ea typeface="Calibri"/>
                <a:cs typeface="Times New Roman" pitchFamily="18" charset="0"/>
              </a:rPr>
              <a:t>your eyes</a:t>
            </a:r>
          </a:p>
          <a:p>
            <a:pPr lvl="0">
              <a:lnSpc>
                <a:spcPct val="170000"/>
              </a:lnSpc>
              <a:spcBef>
                <a:spcPts val="0"/>
              </a:spcBef>
              <a:buBlip>
                <a:blip r:embed="rId2"/>
              </a:buBlip>
            </a:pPr>
            <a:r>
              <a:rPr lang="en-US" sz="2400" dirty="0">
                <a:latin typeface="Calibri" pitchFamily="34" charset="0"/>
                <a:ea typeface="Calibri"/>
                <a:cs typeface="Times New Roman" pitchFamily="18" charset="0"/>
              </a:rPr>
              <a:t>Always read the labels on chemicals and </a:t>
            </a:r>
            <a:r>
              <a:rPr lang="en-US" sz="2400" dirty="0" smtClean="0">
                <a:latin typeface="Calibri" pitchFamily="34" charset="0"/>
                <a:ea typeface="Calibri"/>
                <a:cs typeface="Times New Roman" pitchFamily="18" charset="0"/>
              </a:rPr>
              <a:t>notice </a:t>
            </a:r>
            <a:r>
              <a:rPr lang="en-US" sz="2400" dirty="0">
                <a:latin typeface="Calibri" pitchFamily="34" charset="0"/>
                <a:ea typeface="Calibri"/>
                <a:cs typeface="Times New Roman" pitchFamily="18" charset="0"/>
              </a:rPr>
              <a:t>all </a:t>
            </a:r>
            <a:r>
              <a:rPr lang="en-US" sz="2400" dirty="0" smtClean="0">
                <a:latin typeface="Calibri" pitchFamily="34" charset="0"/>
                <a:ea typeface="Calibri"/>
                <a:cs typeface="Times New Roman" pitchFamily="18" charset="0"/>
              </a:rPr>
              <a:t>warnings</a:t>
            </a:r>
          </a:p>
          <a:p>
            <a:pPr lvl="0">
              <a:lnSpc>
                <a:spcPct val="170000"/>
              </a:lnSpc>
              <a:spcBef>
                <a:spcPts val="0"/>
              </a:spcBef>
              <a:buBlip>
                <a:blip r:embed="rId2"/>
              </a:buBlip>
            </a:pPr>
            <a:r>
              <a:rPr lang="en-US" sz="2400" dirty="0" smtClean="0">
                <a:latin typeface="Calibri" pitchFamily="34" charset="0"/>
                <a:ea typeface="Calibri"/>
                <a:cs typeface="Times New Roman" pitchFamily="18" charset="0"/>
              </a:rPr>
              <a:t> </a:t>
            </a:r>
            <a:r>
              <a:rPr lang="en-US" sz="2400" dirty="0" smtClean="0">
                <a:solidFill>
                  <a:prstClr val="black"/>
                </a:solidFill>
                <a:latin typeface="Calibri" pitchFamily="34" charset="0"/>
                <a:ea typeface="Calibri"/>
                <a:cs typeface="Times New Roman" pitchFamily="18" charset="0"/>
              </a:rPr>
              <a:t>Never look directly in to a test tube or flask. Look at the contents from the side </a:t>
            </a:r>
          </a:p>
          <a:p>
            <a:pPr lvl="0">
              <a:lnSpc>
                <a:spcPct val="170000"/>
              </a:lnSpc>
              <a:spcBef>
                <a:spcPts val="0"/>
              </a:spcBef>
              <a:buBlip>
                <a:blip r:embed="rId2"/>
              </a:buBlip>
            </a:pPr>
            <a:r>
              <a:rPr lang="en-US" sz="2400" dirty="0" smtClean="0">
                <a:solidFill>
                  <a:prstClr val="black"/>
                </a:solidFill>
                <a:latin typeface="Calibri" pitchFamily="34" charset="0"/>
                <a:ea typeface="Calibri"/>
                <a:cs typeface="Times New Roman" pitchFamily="18" charset="0"/>
              </a:rPr>
              <a:t>Never play around or during experiments </a:t>
            </a:r>
          </a:p>
          <a:p>
            <a:pPr lvl="0">
              <a:lnSpc>
                <a:spcPct val="170000"/>
              </a:lnSpc>
              <a:spcBef>
                <a:spcPts val="0"/>
              </a:spcBef>
              <a:spcAft>
                <a:spcPts val="1000"/>
              </a:spcAft>
              <a:buBlip>
                <a:blip r:embed="rId2"/>
              </a:buBlip>
            </a:pPr>
            <a:r>
              <a:rPr lang="en-US" sz="2400" dirty="0" smtClean="0">
                <a:solidFill>
                  <a:prstClr val="black"/>
                </a:solidFill>
                <a:latin typeface="Calibri" pitchFamily="34" charset="0"/>
                <a:ea typeface="Calibri"/>
                <a:cs typeface="Times New Roman" pitchFamily="18" charset="0"/>
              </a:rPr>
              <a:t>Always wash your hands after handling lab materials</a:t>
            </a:r>
            <a:endParaRPr lang="en-US" sz="2400" dirty="0">
              <a:latin typeface="Calibri" pitchFamily="34" charset="0"/>
              <a:ea typeface="Calibri"/>
              <a:cs typeface="Times New Roman" pitchFamily="18" charset="0"/>
            </a:endParaRPr>
          </a:p>
          <a:p>
            <a:pPr marL="0" indent="0">
              <a:lnSpc>
                <a:spcPct val="170000"/>
              </a:lnSpc>
              <a:buBlip>
                <a:blip r:embed="rId2"/>
              </a:buBlip>
            </a:pP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6D1ADD43-453B-4765-AF10-21CD59B38B3F}" type="slidenum">
              <a:rPr lang="en-US" smtClean="0">
                <a:solidFill>
                  <a:prstClr val="black">
                    <a:tint val="75000"/>
                  </a:prstClr>
                </a:solidFill>
              </a:rPr>
              <a:pPr/>
              <a:t>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t>Alebachew shi.                   Biological analysis</a:t>
            </a:r>
            <a:endParaRPr lang="am-ET"/>
          </a:p>
        </p:txBody>
      </p:sp>
      <p:sp>
        <p:nvSpPr>
          <p:cNvPr id="7" name="Date Placeholder 6"/>
          <p:cNvSpPr>
            <a:spLocks noGrp="1"/>
          </p:cNvSpPr>
          <p:nvPr>
            <p:ph type="dt" sz="half" idx="10"/>
          </p:nvPr>
        </p:nvSpPr>
        <p:spPr/>
        <p:txBody>
          <a:bodyPr/>
          <a:lstStyle/>
          <a:p>
            <a:fld id="{55A1F92D-505C-41C5-A666-A907BE5AA0E3}" type="datetime1">
              <a:rPr lang="en-US" smtClean="0"/>
              <a:pPr/>
              <a:t>3/23/2020</a:t>
            </a:fld>
            <a:endParaRPr lang="am-ET"/>
          </a:p>
        </p:txBody>
      </p:sp>
    </p:spTree>
    <p:extLst>
      <p:ext uri="{BB962C8B-B14F-4D97-AF65-F5344CB8AC3E}">
        <p14:creationId xmlns="" xmlns:p14="http://schemas.microsoft.com/office/powerpoint/2010/main" val="19760468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Con--</a:t>
            </a: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90</a:t>
            </a:fld>
            <a:endParaRPr lang="am-ET"/>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2819400"/>
            <a:ext cx="4448175" cy="1904999"/>
          </a:xfrm>
          <a:prstGeom prst="rect">
            <a:avLst/>
          </a:prstGeom>
          <a:noFill/>
          <a:ln w="9525">
            <a:noFill/>
            <a:miter lim="800000"/>
            <a:headEnd/>
            <a:tailEnd/>
          </a:ln>
        </p:spPr>
      </p:pic>
      <p:sp>
        <p:nvSpPr>
          <p:cNvPr id="8" name="Rectangle 7"/>
          <p:cNvSpPr/>
          <p:nvPr/>
        </p:nvSpPr>
        <p:spPr>
          <a:xfrm>
            <a:off x="381000" y="1143000"/>
            <a:ext cx="8763000" cy="1754326"/>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B. </a:t>
            </a:r>
            <a:r>
              <a:rPr lang="en-US" sz="2400" dirty="0" smtClean="0">
                <a:solidFill>
                  <a:srgbClr val="0D11B3"/>
                </a:solidFill>
                <a:latin typeface="Calibri" pitchFamily="34" charset="0"/>
                <a:cs typeface="Times New Roman" pitchFamily="18" charset="0"/>
              </a:rPr>
              <a:t>Open the tap</a:t>
            </a:r>
          </a:p>
          <a:p>
            <a:pPr>
              <a:lnSpc>
                <a:spcPct val="150000"/>
              </a:lnSpc>
            </a:pPr>
            <a:r>
              <a:rPr lang="en-US" sz="2400" dirty="0" smtClean="0">
                <a:latin typeface="Calibri" pitchFamily="34" charset="0"/>
                <a:cs typeface="Times New Roman" pitchFamily="18" charset="0"/>
              </a:rPr>
              <a:t>Turn on the tap at maximum flow and let the water run for 1–2 minutes</a:t>
            </a:r>
            <a:r>
              <a:rPr lang="en-US" sz="2000" b="1" dirty="0" smtClean="0">
                <a:latin typeface="Calibri" pitchFamily="34" charset="0"/>
                <a:cs typeface="Times New Roman" pitchFamily="18" charset="0"/>
              </a:rPr>
              <a:t>.</a:t>
            </a:r>
          </a:p>
        </p:txBody>
      </p:sp>
      <p:sp>
        <p:nvSpPr>
          <p:cNvPr id="9" name="Rectangle 8"/>
          <p:cNvSpPr/>
          <p:nvPr/>
        </p:nvSpPr>
        <p:spPr>
          <a:xfrm>
            <a:off x="0" y="4876800"/>
            <a:ext cx="8839200" cy="1200329"/>
          </a:xfrm>
          <a:prstGeom prst="rect">
            <a:avLst/>
          </a:prstGeom>
        </p:spPr>
        <p:txBody>
          <a:bodyPr wrap="square">
            <a:spAutoFit/>
          </a:bodyPr>
          <a:lstStyle/>
          <a:p>
            <a:r>
              <a:rPr lang="en-US" sz="2400" dirty="0" smtClean="0">
                <a:latin typeface="Calibri" pitchFamily="34" charset="0"/>
                <a:cs typeface="Times New Roman" pitchFamily="18" charset="0"/>
              </a:rPr>
              <a:t>Note: Some investigators do not continue to stages C and D but take the sample at this stage; in this case, the tap should not be adjusted or turned off, but left to run at maximum flow. </a:t>
            </a:r>
          </a:p>
        </p:txBody>
      </p:sp>
      <p:sp>
        <p:nvSpPr>
          <p:cNvPr id="10" name="Date Placeholder 9"/>
          <p:cNvSpPr>
            <a:spLocks noGrp="1"/>
          </p:cNvSpPr>
          <p:nvPr>
            <p:ph type="dt" sz="half" idx="10"/>
          </p:nvPr>
        </p:nvSpPr>
        <p:spPr/>
        <p:txBody>
          <a:bodyPr/>
          <a:lstStyle/>
          <a:p>
            <a:fld id="{1891F6C1-FC03-4685-9219-0A7E96BD8137}" type="datetime1">
              <a:rPr lang="en-US" smtClean="0"/>
              <a:pPr/>
              <a:t>3/23/2020</a:t>
            </a:fld>
            <a:endParaRPr lang="am-E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a:t>
            </a:r>
            <a:endParaRPr lang="am-ET" sz="2400" dirty="0"/>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400" dirty="0" smtClean="0">
                <a:latin typeface="Calibri" pitchFamily="34" charset="0"/>
                <a:cs typeface="Times New Roman" pitchFamily="18" charset="0"/>
              </a:rPr>
              <a:t>The results obtained in this way will provide information on the quality of the water as consumed.</a:t>
            </a:r>
          </a:p>
          <a:p>
            <a:pPr>
              <a:lnSpc>
                <a:spcPct val="150000"/>
              </a:lnSpc>
            </a:pPr>
            <a:r>
              <a:rPr lang="en-US" sz="2400" dirty="0" smtClean="0">
                <a:latin typeface="Calibri" pitchFamily="34" charset="0"/>
                <a:cs typeface="Times New Roman" pitchFamily="18" charset="0"/>
              </a:rPr>
              <a:t>If the procedure is continued to stages C and D, however, the results represent the quality of the water excluding contamination by the tap</a:t>
            </a:r>
          </a:p>
          <a:p>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91</a:t>
            </a:fld>
            <a:endParaRPr lang="am-ET"/>
          </a:p>
        </p:txBody>
      </p:sp>
      <p:sp>
        <p:nvSpPr>
          <p:cNvPr id="7" name="Date Placeholder 6"/>
          <p:cNvSpPr>
            <a:spLocks noGrp="1"/>
          </p:cNvSpPr>
          <p:nvPr>
            <p:ph type="dt" sz="half" idx="10"/>
          </p:nvPr>
        </p:nvSpPr>
        <p:spPr/>
        <p:txBody>
          <a:bodyPr/>
          <a:lstStyle/>
          <a:p>
            <a:fld id="{ECA5E322-2A10-4996-AE0B-A1069384C894}" type="datetime1">
              <a:rPr lang="en-US" smtClean="0"/>
              <a:pPr/>
              <a:t>3/23/2020</a:t>
            </a:fld>
            <a:endParaRPr lang="am-E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b="1" dirty="0" smtClean="0"/>
              <a:t/>
            </a:r>
            <a:br>
              <a:rPr lang="en-US" sz="2400" b="1" dirty="0" smtClean="0"/>
            </a:br>
            <a:r>
              <a:rPr lang="en-US" sz="2400" b="1" dirty="0" smtClean="0">
                <a:latin typeface="Calibri" pitchFamily="34" charset="0"/>
              </a:rPr>
              <a:t>C. Sterilize the tap</a:t>
            </a:r>
            <a:br>
              <a:rPr lang="en-US" sz="2400" b="1" dirty="0" smtClean="0">
                <a:latin typeface="Calibri" pitchFamily="34" charset="0"/>
              </a:rPr>
            </a:b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92</a:t>
            </a:fld>
            <a:endParaRPr lang="am-ET"/>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590800"/>
            <a:ext cx="8001000" cy="3429000"/>
          </a:xfrm>
          <a:prstGeom prst="rect">
            <a:avLst/>
          </a:prstGeom>
          <a:noFill/>
          <a:ln w="9525">
            <a:noFill/>
            <a:miter lim="800000"/>
            <a:headEnd/>
            <a:tailEnd/>
          </a:ln>
        </p:spPr>
      </p:pic>
      <p:sp>
        <p:nvSpPr>
          <p:cNvPr id="8" name="Rectangle 7"/>
          <p:cNvSpPr/>
          <p:nvPr/>
        </p:nvSpPr>
        <p:spPr>
          <a:xfrm>
            <a:off x="609600" y="990600"/>
            <a:ext cx="7696200" cy="1754326"/>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Sterilize the tap for a minute with the flame from a gas</a:t>
            </a:r>
          </a:p>
          <a:p>
            <a:pPr>
              <a:lnSpc>
                <a:spcPct val="150000"/>
              </a:lnSpc>
            </a:pPr>
            <a:r>
              <a:rPr lang="en-US" sz="2400" dirty="0" smtClean="0">
                <a:latin typeface="Calibri" pitchFamily="34" charset="0"/>
                <a:cs typeface="Times New Roman" pitchFamily="18" charset="0"/>
              </a:rPr>
              <a:t>burner, cigarette lighter, or an ignited alcohol-soaked</a:t>
            </a:r>
          </a:p>
          <a:p>
            <a:pPr>
              <a:lnSpc>
                <a:spcPct val="150000"/>
              </a:lnSpc>
            </a:pPr>
            <a:r>
              <a:rPr lang="en-US" sz="2400" dirty="0" smtClean="0">
                <a:latin typeface="Calibri" pitchFamily="34" charset="0"/>
                <a:cs typeface="Times New Roman" pitchFamily="18" charset="0"/>
              </a:rPr>
              <a:t>cotton-wool swab</a:t>
            </a:r>
            <a:endParaRPr lang="am-ET" sz="2400" dirty="0">
              <a:cs typeface="Times New Roman" pitchFamily="18" charset="0"/>
            </a:endParaRPr>
          </a:p>
        </p:txBody>
      </p:sp>
      <p:sp>
        <p:nvSpPr>
          <p:cNvPr id="9" name="Date Placeholder 8"/>
          <p:cNvSpPr>
            <a:spLocks noGrp="1"/>
          </p:cNvSpPr>
          <p:nvPr>
            <p:ph type="dt" sz="half" idx="10"/>
          </p:nvPr>
        </p:nvSpPr>
        <p:spPr/>
        <p:txBody>
          <a:bodyPr/>
          <a:lstStyle/>
          <a:p>
            <a:fld id="{B2FA12E6-17F4-4072-98B6-AAA3A42D2890}" type="datetime1">
              <a:rPr lang="en-US" smtClean="0"/>
              <a:pPr/>
              <a:t>3/23/2020</a:t>
            </a:fld>
            <a:endParaRPr lang="am-E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pitchFamily="34" charset="0"/>
                <a:cs typeface="Times New Roman" pitchFamily="18" charset="0"/>
              </a:rPr>
              <a:t>D.</a:t>
            </a:r>
            <a:r>
              <a:rPr lang="en-US" sz="2400" b="1" dirty="0" smtClean="0">
                <a:latin typeface="Calibri" pitchFamily="34" charset="0"/>
                <a:cs typeface="Times New Roman" pitchFamily="18" charset="0"/>
              </a:rPr>
              <a:t> Open the tap before sampling</a:t>
            </a:r>
            <a:endParaRPr lang="am-ET" sz="2400" dirty="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93</a:t>
            </a:fld>
            <a:endParaRPr lang="am-ET"/>
          </a:p>
        </p:txBody>
      </p:sp>
      <p:sp>
        <p:nvSpPr>
          <p:cNvPr id="8" name="Rectangle 7"/>
          <p:cNvSpPr/>
          <p:nvPr/>
        </p:nvSpPr>
        <p:spPr>
          <a:xfrm>
            <a:off x="152400" y="1371600"/>
            <a:ext cx="8229600" cy="1754326"/>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Carefully turn on the tap and allow the water to flow for1–2minutes at a medium flow rate.</a:t>
            </a:r>
          </a:p>
          <a:p>
            <a:pPr>
              <a:lnSpc>
                <a:spcPct val="150000"/>
              </a:lnSpc>
            </a:pPr>
            <a:r>
              <a:rPr lang="en-US" sz="2400" dirty="0" smtClean="0">
                <a:latin typeface="Calibri" pitchFamily="34" charset="0"/>
                <a:cs typeface="Times New Roman" pitchFamily="18" charset="0"/>
              </a:rPr>
              <a:t>Do not adjust the flow after it has been set.</a:t>
            </a:r>
          </a:p>
        </p:txBody>
      </p:sp>
      <p:pic>
        <p:nvPicPr>
          <p:cNvPr id="4100" name="Picture 4"/>
          <p:cNvPicPr>
            <a:picLocks noGrp="1" noChangeAspect="1" noChangeArrowheads="1"/>
          </p:cNvPicPr>
          <p:nvPr>
            <p:ph idx="1"/>
          </p:nvPr>
        </p:nvPicPr>
        <p:blipFill>
          <a:blip r:embed="rId2" cstate="print"/>
          <a:srcRect/>
          <a:stretch>
            <a:fillRect/>
          </a:stretch>
        </p:blipFill>
        <p:spPr bwMode="auto">
          <a:xfrm>
            <a:off x="685800" y="3200400"/>
            <a:ext cx="7467600" cy="31242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C18B3D1E-129F-4779-8223-7DF97EC584D4}" type="datetime1">
              <a:rPr lang="en-US" smtClean="0"/>
              <a:pPr/>
              <a:t>3/23/2020</a:t>
            </a:fld>
            <a:endParaRPr lang="am-E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Calibri" pitchFamily="34" charset="0"/>
              </a:rPr>
              <a:t>E. Open the sterilized bottle</a:t>
            </a:r>
            <a:br>
              <a:rPr lang="en-US" sz="2400" b="1" dirty="0" smtClean="0">
                <a:latin typeface="Calibri" pitchFamily="34" charset="0"/>
              </a:rPr>
            </a:b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94</a:t>
            </a:fld>
            <a:endParaRPr lang="am-ET"/>
          </a:p>
        </p:txBody>
      </p:sp>
      <p:pic>
        <p:nvPicPr>
          <p:cNvPr id="5124" name="Picture 4"/>
          <p:cNvPicPr>
            <a:picLocks noGrp="1" noChangeAspect="1" noChangeArrowheads="1"/>
          </p:cNvPicPr>
          <p:nvPr>
            <p:ph idx="1"/>
          </p:nvPr>
        </p:nvPicPr>
        <p:blipFill>
          <a:blip r:embed="rId2" cstate="print"/>
          <a:srcRect/>
          <a:stretch>
            <a:fillRect/>
          </a:stretch>
        </p:blipFill>
        <p:spPr bwMode="auto">
          <a:xfrm>
            <a:off x="1524000" y="2667001"/>
            <a:ext cx="6248399" cy="3276600"/>
          </a:xfrm>
          <a:prstGeom prst="rect">
            <a:avLst/>
          </a:prstGeom>
          <a:noFill/>
          <a:ln w="9525">
            <a:noFill/>
            <a:miter lim="800000"/>
            <a:headEnd/>
            <a:tailEnd/>
          </a:ln>
        </p:spPr>
      </p:pic>
      <p:sp>
        <p:nvSpPr>
          <p:cNvPr id="11" name="Rectangle 10"/>
          <p:cNvSpPr/>
          <p:nvPr/>
        </p:nvSpPr>
        <p:spPr>
          <a:xfrm>
            <a:off x="685800" y="1295400"/>
            <a:ext cx="6781800" cy="1384995"/>
          </a:xfrm>
          <a:prstGeom prst="rect">
            <a:avLst/>
          </a:prstGeom>
        </p:spPr>
        <p:txBody>
          <a:bodyPr wrap="square">
            <a:spAutoFit/>
          </a:bodyPr>
          <a:lstStyle/>
          <a:p>
            <a:pPr>
              <a:lnSpc>
                <a:spcPct val="150000"/>
              </a:lnSpc>
            </a:pPr>
            <a:r>
              <a:rPr lang="en-US" sz="2800" dirty="0" smtClean="0">
                <a:latin typeface="Calibri" pitchFamily="34" charset="0"/>
                <a:cs typeface="Times New Roman" pitchFamily="18" charset="0"/>
              </a:rPr>
              <a:t>Take out a bottle and carefully      </a:t>
            </a:r>
          </a:p>
          <a:p>
            <a:pPr>
              <a:lnSpc>
                <a:spcPct val="150000"/>
              </a:lnSpc>
            </a:pPr>
            <a:r>
              <a:rPr lang="en-US" sz="2800" dirty="0" smtClean="0">
                <a:latin typeface="Calibri" pitchFamily="34" charset="0"/>
                <a:cs typeface="Times New Roman" pitchFamily="18" charset="0"/>
              </a:rPr>
              <a:t>unscrew the cap or pull out the stopper</a:t>
            </a:r>
            <a:r>
              <a:rPr lang="en-US" sz="2400" dirty="0" smtClean="0">
                <a:latin typeface="Calibri" pitchFamily="34" charset="0"/>
                <a:cs typeface="Times New Roman" pitchFamily="18" charset="0"/>
              </a:rPr>
              <a:t>.</a:t>
            </a:r>
            <a:endParaRPr lang="am-ET" sz="2400" dirty="0">
              <a:cs typeface="Times New Roman" pitchFamily="18" charset="0"/>
            </a:endParaRPr>
          </a:p>
        </p:txBody>
      </p:sp>
      <p:sp>
        <p:nvSpPr>
          <p:cNvPr id="8" name="Date Placeholder 7"/>
          <p:cNvSpPr>
            <a:spLocks noGrp="1"/>
          </p:cNvSpPr>
          <p:nvPr>
            <p:ph type="dt" sz="half" idx="10"/>
          </p:nvPr>
        </p:nvSpPr>
        <p:spPr/>
        <p:txBody>
          <a:bodyPr/>
          <a:lstStyle/>
          <a:p>
            <a:fld id="{7DBB0493-FB1E-4845-BCCB-4A774BA498E9}" type="datetime1">
              <a:rPr lang="en-US" smtClean="0"/>
              <a:pPr/>
              <a:t>3/23/2020</a:t>
            </a:fld>
            <a:endParaRPr lang="am-ET"/>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F. Fill the bottle</a:t>
            </a:r>
            <a:br>
              <a:rPr lang="en-US" sz="2400" dirty="0" smtClean="0">
                <a:latin typeface="Calibri" pitchFamily="34" charset="0"/>
              </a:rPr>
            </a:b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95</a:t>
            </a:fld>
            <a:endParaRPr lang="am-ET"/>
          </a:p>
        </p:txBody>
      </p:sp>
      <p:pic>
        <p:nvPicPr>
          <p:cNvPr id="6146" name="Picture 2"/>
          <p:cNvPicPr>
            <a:picLocks noGrp="1" noChangeAspect="1" noChangeArrowheads="1"/>
          </p:cNvPicPr>
          <p:nvPr>
            <p:ph idx="1"/>
          </p:nvPr>
        </p:nvPicPr>
        <p:blipFill>
          <a:blip r:embed="rId2" cstate="print"/>
          <a:srcRect/>
          <a:stretch>
            <a:fillRect/>
          </a:stretch>
        </p:blipFill>
        <p:spPr bwMode="auto">
          <a:xfrm>
            <a:off x="838200" y="2971800"/>
            <a:ext cx="7696200" cy="3124200"/>
          </a:xfrm>
          <a:prstGeom prst="rect">
            <a:avLst/>
          </a:prstGeom>
          <a:noFill/>
          <a:ln w="9525">
            <a:noFill/>
            <a:miter lim="800000"/>
            <a:headEnd/>
            <a:tailEnd/>
          </a:ln>
        </p:spPr>
      </p:pic>
      <p:sp>
        <p:nvSpPr>
          <p:cNvPr id="8" name="Rectangle 7"/>
          <p:cNvSpPr/>
          <p:nvPr/>
        </p:nvSpPr>
        <p:spPr>
          <a:xfrm>
            <a:off x="304800" y="1066800"/>
            <a:ext cx="8458200" cy="1754326"/>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While holding the cap and protective cover face Downwards (to prevent entry of dust, which may Contaminate the sample), immediately hold the bottle under the water jet, and fill.</a:t>
            </a:r>
            <a:endParaRPr lang="am-ET" sz="2400" dirty="0">
              <a:cs typeface="Times New Roman" pitchFamily="18" charset="0"/>
            </a:endParaRPr>
          </a:p>
        </p:txBody>
      </p:sp>
      <p:sp>
        <p:nvSpPr>
          <p:cNvPr id="9" name="Date Placeholder 8"/>
          <p:cNvSpPr>
            <a:spLocks noGrp="1"/>
          </p:cNvSpPr>
          <p:nvPr>
            <p:ph type="dt" sz="half" idx="10"/>
          </p:nvPr>
        </p:nvSpPr>
        <p:spPr/>
        <p:txBody>
          <a:bodyPr/>
          <a:lstStyle/>
          <a:p>
            <a:fld id="{A559C67C-8073-4ED7-8D60-F52F40A9E5C8}" type="datetime1">
              <a:rPr lang="en-US" smtClean="0"/>
              <a:pPr/>
              <a:t>3/23/2020</a:t>
            </a:fld>
            <a:endParaRPr lang="am-ET"/>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96</a:t>
            </a:fld>
            <a:endParaRPr lang="am-ET"/>
          </a:p>
        </p:txBody>
      </p:sp>
      <p:pic>
        <p:nvPicPr>
          <p:cNvPr id="7170" name="Picture 2"/>
          <p:cNvPicPr>
            <a:picLocks noGrp="1" noChangeAspect="1" noChangeArrowheads="1"/>
          </p:cNvPicPr>
          <p:nvPr>
            <p:ph idx="1"/>
          </p:nvPr>
        </p:nvPicPr>
        <p:blipFill>
          <a:blip r:embed="rId2" cstate="print"/>
          <a:srcRect/>
          <a:stretch>
            <a:fillRect/>
          </a:stretch>
        </p:blipFill>
        <p:spPr bwMode="auto">
          <a:xfrm>
            <a:off x="914400" y="2286000"/>
            <a:ext cx="7239000" cy="3962400"/>
          </a:xfrm>
          <a:prstGeom prst="rect">
            <a:avLst/>
          </a:prstGeom>
          <a:noFill/>
          <a:ln w="9525">
            <a:noFill/>
            <a:miter lim="800000"/>
            <a:headEnd/>
            <a:tailEnd/>
          </a:ln>
        </p:spPr>
      </p:pic>
      <p:sp>
        <p:nvSpPr>
          <p:cNvPr id="8" name="Rectangle 7"/>
          <p:cNvSpPr/>
          <p:nvPr/>
        </p:nvSpPr>
        <p:spPr>
          <a:xfrm>
            <a:off x="304800" y="762000"/>
            <a:ext cx="8610600" cy="1261884"/>
          </a:xfrm>
          <a:prstGeom prst="rect">
            <a:avLst/>
          </a:prstGeom>
        </p:spPr>
        <p:txBody>
          <a:bodyPr wrap="square">
            <a:spAutoFit/>
          </a:bodyPr>
          <a:lstStyle/>
          <a:p>
            <a:endParaRPr lang="am-ET" sz="2000" dirty="0" smtClean="0"/>
          </a:p>
          <a:p>
            <a:r>
              <a:rPr lang="en-US" sz="2800" dirty="0" smtClean="0">
                <a:latin typeface="Calibri" pitchFamily="34" charset="0"/>
                <a:cs typeface="Times New Roman" pitchFamily="18" charset="0"/>
              </a:rPr>
              <a:t>Small air space should be left to make shaking before analysis easier</a:t>
            </a:r>
            <a:r>
              <a:rPr lang="en-US" sz="2000" b="1" dirty="0" smtClean="0">
                <a:latin typeface="Calibri" pitchFamily="34" charset="0"/>
              </a:rPr>
              <a:t>.</a:t>
            </a:r>
          </a:p>
        </p:txBody>
      </p:sp>
      <p:sp>
        <p:nvSpPr>
          <p:cNvPr id="7" name="Date Placeholder 6"/>
          <p:cNvSpPr>
            <a:spLocks noGrp="1"/>
          </p:cNvSpPr>
          <p:nvPr>
            <p:ph type="dt" sz="half" idx="10"/>
          </p:nvPr>
        </p:nvSpPr>
        <p:spPr/>
        <p:txBody>
          <a:bodyPr/>
          <a:lstStyle/>
          <a:p>
            <a:fld id="{E9FAD2F1-D1B9-4D60-A70A-C6848906C195}" type="datetime1">
              <a:rPr lang="en-US" smtClean="0"/>
              <a:pPr/>
              <a:t>3/23/2020</a:t>
            </a:fld>
            <a:endParaRPr lang="am-E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G. </a:t>
            </a:r>
            <a:r>
              <a:rPr lang="en-US" sz="2400" b="1" dirty="0" smtClean="0">
                <a:latin typeface="Calibri" pitchFamily="34" charset="0"/>
              </a:rPr>
              <a:t>Stopper or cap the bottle</a:t>
            </a:r>
            <a:br>
              <a:rPr lang="en-US" sz="2400" b="1" dirty="0" smtClean="0">
                <a:latin typeface="Calibri" pitchFamily="34" charset="0"/>
              </a:rPr>
            </a:b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97</a:t>
            </a:fld>
            <a:endParaRPr lang="am-ET"/>
          </a:p>
        </p:txBody>
      </p:sp>
      <p:pic>
        <p:nvPicPr>
          <p:cNvPr id="8194" name="Picture 2"/>
          <p:cNvPicPr>
            <a:picLocks noGrp="1" noChangeAspect="1" noChangeArrowheads="1"/>
          </p:cNvPicPr>
          <p:nvPr>
            <p:ph idx="1"/>
          </p:nvPr>
        </p:nvPicPr>
        <p:blipFill>
          <a:blip r:embed="rId2" cstate="print"/>
          <a:srcRect/>
          <a:stretch>
            <a:fillRect/>
          </a:stretch>
        </p:blipFill>
        <p:spPr bwMode="auto">
          <a:xfrm>
            <a:off x="685800" y="2209801"/>
            <a:ext cx="7391400" cy="2057399"/>
          </a:xfrm>
          <a:prstGeom prst="rect">
            <a:avLst/>
          </a:prstGeom>
          <a:noFill/>
          <a:ln w="9525">
            <a:noFill/>
            <a:miter lim="800000"/>
            <a:headEnd/>
            <a:tailEnd/>
          </a:ln>
        </p:spPr>
      </p:pic>
      <p:sp>
        <p:nvSpPr>
          <p:cNvPr id="8" name="Rectangle 7"/>
          <p:cNvSpPr/>
          <p:nvPr/>
        </p:nvSpPr>
        <p:spPr>
          <a:xfrm>
            <a:off x="304800" y="1371600"/>
            <a:ext cx="8382000" cy="830997"/>
          </a:xfrm>
          <a:prstGeom prst="rect">
            <a:avLst/>
          </a:prstGeom>
        </p:spPr>
        <p:txBody>
          <a:bodyPr wrap="square">
            <a:spAutoFit/>
          </a:bodyPr>
          <a:lstStyle/>
          <a:p>
            <a:r>
              <a:rPr lang="en-US" sz="2400" dirty="0" smtClean="0">
                <a:latin typeface="Calibri" pitchFamily="34" charset="0"/>
                <a:cs typeface="Times New Roman" pitchFamily="18" charset="0"/>
              </a:rPr>
              <a:t>Place the stopper in the bottle or screw on the cap and fix the brown paper protective cover in place  with the string</a:t>
            </a:r>
            <a:r>
              <a:rPr lang="en-US" sz="2400" b="1" dirty="0" smtClean="0">
                <a:latin typeface="Calibri" pitchFamily="34" charset="0"/>
                <a:cs typeface="Times New Roman" pitchFamily="18" charset="0"/>
              </a:rPr>
              <a:t>. </a:t>
            </a:r>
            <a:endParaRPr lang="am-ET" sz="2400" dirty="0">
              <a:cs typeface="Times New Roman" pitchFamily="18" charset="0"/>
            </a:endParaRPr>
          </a:p>
        </p:txBody>
      </p:sp>
      <p:sp>
        <p:nvSpPr>
          <p:cNvPr id="9" name="Rectangle 8"/>
          <p:cNvSpPr/>
          <p:nvPr/>
        </p:nvSpPr>
        <p:spPr>
          <a:xfrm>
            <a:off x="0" y="4419600"/>
            <a:ext cx="8839200" cy="1938992"/>
          </a:xfrm>
          <a:prstGeom prst="rect">
            <a:avLst/>
          </a:prstGeom>
        </p:spPr>
        <p:txBody>
          <a:bodyPr wrap="square">
            <a:spAutoFit/>
          </a:bodyPr>
          <a:lstStyle/>
          <a:p>
            <a:r>
              <a:rPr lang="en-US" sz="2400" dirty="0" smtClean="0">
                <a:latin typeface="Calibri" pitchFamily="34" charset="0"/>
                <a:cs typeface="Times New Roman" pitchFamily="18" charset="0"/>
              </a:rPr>
              <a:t>Sampling from a water course or reservoir Open the sterilized bottle as described in section 1A.</a:t>
            </a:r>
          </a:p>
          <a:p>
            <a:endParaRPr lang="am-ET" sz="2400" dirty="0" smtClean="0">
              <a:cs typeface="Times New Roman" pitchFamily="18" charset="0"/>
            </a:endParaRPr>
          </a:p>
          <a:p>
            <a:r>
              <a:rPr lang="en-US" sz="2400" dirty="0" smtClean="0">
                <a:latin typeface="Calibri" pitchFamily="34" charset="0"/>
                <a:cs typeface="Times New Roman" pitchFamily="18" charset="0"/>
              </a:rPr>
              <a:t>A. Fill the bottle Holding the bottle by the lower part, submerge it to a depth of about 20cm,with the mouth facings lightly upwards.</a:t>
            </a:r>
          </a:p>
        </p:txBody>
      </p:sp>
      <p:sp>
        <p:nvSpPr>
          <p:cNvPr id="10" name="Date Placeholder 9"/>
          <p:cNvSpPr>
            <a:spLocks noGrp="1"/>
          </p:cNvSpPr>
          <p:nvPr>
            <p:ph type="dt" sz="half" idx="10"/>
          </p:nvPr>
        </p:nvSpPr>
        <p:spPr/>
        <p:txBody>
          <a:bodyPr/>
          <a:lstStyle/>
          <a:p>
            <a:fld id="{F394FAD0-F4FC-4ED7-BC4C-4CDDEBD3DCFD}" type="datetime1">
              <a:rPr lang="en-US" smtClean="0"/>
              <a:pPr/>
              <a:t>3/23/2020</a:t>
            </a:fld>
            <a:endParaRPr lang="am-E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98</a:t>
            </a:fld>
            <a:endParaRPr lang="am-ET"/>
          </a:p>
        </p:txBody>
      </p:sp>
      <p:pic>
        <p:nvPicPr>
          <p:cNvPr id="9218" name="Picture 2"/>
          <p:cNvPicPr>
            <a:picLocks noGrp="1" noChangeAspect="1" noChangeArrowheads="1"/>
          </p:cNvPicPr>
          <p:nvPr>
            <p:ph idx="1"/>
          </p:nvPr>
        </p:nvPicPr>
        <p:blipFill>
          <a:blip r:embed="rId2" cstate="print"/>
          <a:srcRect/>
          <a:stretch>
            <a:fillRect/>
          </a:stretch>
        </p:blipFill>
        <p:spPr bwMode="auto">
          <a:xfrm>
            <a:off x="533400" y="2895600"/>
            <a:ext cx="6934200" cy="3124200"/>
          </a:xfrm>
          <a:prstGeom prst="rect">
            <a:avLst/>
          </a:prstGeom>
          <a:noFill/>
          <a:ln w="9525">
            <a:noFill/>
            <a:miter lim="800000"/>
            <a:headEnd/>
            <a:tailEnd/>
          </a:ln>
        </p:spPr>
      </p:pic>
      <p:sp>
        <p:nvSpPr>
          <p:cNvPr id="8" name="Rectangle 7"/>
          <p:cNvSpPr/>
          <p:nvPr/>
        </p:nvSpPr>
        <p:spPr>
          <a:xfrm>
            <a:off x="228600" y="838200"/>
            <a:ext cx="8610600" cy="2308324"/>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If there is a current, the bottle mouth should face towards the current.</a:t>
            </a:r>
          </a:p>
          <a:p>
            <a:pPr>
              <a:lnSpc>
                <a:spcPct val="150000"/>
              </a:lnSpc>
            </a:pPr>
            <a:r>
              <a:rPr lang="en-US" sz="2400" dirty="0" smtClean="0">
                <a:latin typeface="Calibri" pitchFamily="34" charset="0"/>
                <a:cs typeface="Times New Roman" pitchFamily="18" charset="0"/>
              </a:rPr>
              <a:t>The bottle should then be capped or stoppered as described previously.</a:t>
            </a:r>
          </a:p>
        </p:txBody>
      </p:sp>
      <p:sp>
        <p:nvSpPr>
          <p:cNvPr id="7" name="Date Placeholder 6"/>
          <p:cNvSpPr>
            <a:spLocks noGrp="1"/>
          </p:cNvSpPr>
          <p:nvPr>
            <p:ph type="dt" sz="half" idx="10"/>
          </p:nvPr>
        </p:nvSpPr>
        <p:spPr/>
        <p:txBody>
          <a:bodyPr/>
          <a:lstStyle/>
          <a:p>
            <a:fld id="{DD2CC2B6-124A-4918-9931-92B75FD2BC8D}" type="datetime1">
              <a:rPr lang="en-US" smtClean="0"/>
              <a:pPr/>
              <a:t>3/23/2020</a:t>
            </a:fld>
            <a:endParaRPr lang="am-E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a:t>
            </a:r>
            <a:endParaRPr lang="am-ET" sz="2400" dirty="0"/>
          </a:p>
        </p:txBody>
      </p:sp>
      <p:sp>
        <p:nvSpPr>
          <p:cNvPr id="5" name="Footer Placeholder 4"/>
          <p:cNvSpPr>
            <a:spLocks noGrp="1"/>
          </p:cNvSpPr>
          <p:nvPr>
            <p:ph type="ftr" sz="quarter" idx="11"/>
          </p:nvPr>
        </p:nvSpPr>
        <p:spPr/>
        <p:txBody>
          <a:bodyPr/>
          <a:lstStyle/>
          <a:p>
            <a:r>
              <a:rPr lang="en-US" dirty="0" smtClean="0"/>
              <a:t>Alebachew shi.                   Biological analysis</a:t>
            </a:r>
            <a:endParaRPr lang="am-ET"/>
          </a:p>
        </p:txBody>
      </p:sp>
      <p:sp>
        <p:nvSpPr>
          <p:cNvPr id="6" name="Slide Number Placeholder 5"/>
          <p:cNvSpPr>
            <a:spLocks noGrp="1"/>
          </p:cNvSpPr>
          <p:nvPr>
            <p:ph type="sldNum" sz="quarter" idx="12"/>
          </p:nvPr>
        </p:nvSpPr>
        <p:spPr/>
        <p:txBody>
          <a:bodyPr/>
          <a:lstStyle/>
          <a:p>
            <a:fld id="{38892470-FFE8-40F8-B874-A8762D35D72D}" type="slidenum">
              <a:rPr lang="am-ET" smtClean="0"/>
              <a:pPr/>
              <a:t>99</a:t>
            </a:fld>
            <a:endParaRPr lang="am-ET"/>
          </a:p>
        </p:txBody>
      </p:sp>
      <p:pic>
        <p:nvPicPr>
          <p:cNvPr id="10242" name="Picture 2"/>
          <p:cNvPicPr>
            <a:picLocks noGrp="1" noChangeAspect="1" noChangeArrowheads="1"/>
          </p:cNvPicPr>
          <p:nvPr>
            <p:ph idx="1"/>
          </p:nvPr>
        </p:nvPicPr>
        <p:blipFill>
          <a:blip r:embed="rId2" cstate="print"/>
          <a:srcRect/>
          <a:stretch>
            <a:fillRect/>
          </a:stretch>
        </p:blipFill>
        <p:spPr bwMode="auto">
          <a:xfrm>
            <a:off x="990600" y="3352800"/>
            <a:ext cx="6629400" cy="2895600"/>
          </a:xfrm>
          <a:prstGeom prst="rect">
            <a:avLst/>
          </a:prstGeom>
          <a:noFill/>
          <a:ln w="9525">
            <a:noFill/>
            <a:miter lim="800000"/>
            <a:headEnd/>
            <a:tailEnd/>
          </a:ln>
        </p:spPr>
      </p:pic>
      <p:sp>
        <p:nvSpPr>
          <p:cNvPr id="8" name="Rectangle 7"/>
          <p:cNvSpPr/>
          <p:nvPr/>
        </p:nvSpPr>
        <p:spPr>
          <a:xfrm>
            <a:off x="381000" y="1295400"/>
            <a:ext cx="8458200" cy="1754326"/>
          </a:xfrm>
          <a:prstGeom prst="rect">
            <a:avLst/>
          </a:prstGeom>
        </p:spPr>
        <p:txBody>
          <a:bodyPr wrap="square">
            <a:spAutoFit/>
          </a:bodyPr>
          <a:lstStyle/>
          <a:p>
            <a:pPr>
              <a:lnSpc>
                <a:spcPct val="150000"/>
              </a:lnSpc>
            </a:pPr>
            <a:r>
              <a:rPr lang="en-US" sz="2400" dirty="0" smtClean="0">
                <a:latin typeface="Calibri" pitchFamily="34" charset="0"/>
                <a:cs typeface="Times New Roman" pitchFamily="18" charset="0"/>
              </a:rPr>
              <a:t>Sampling from </a:t>
            </a:r>
            <a:r>
              <a:rPr lang="en-US" sz="2400" b="1" dirty="0" smtClean="0">
                <a:solidFill>
                  <a:srgbClr val="0D11B3"/>
                </a:solidFill>
                <a:latin typeface="Calibri" pitchFamily="34" charset="0"/>
                <a:cs typeface="Times New Roman" pitchFamily="18" charset="0"/>
              </a:rPr>
              <a:t>dug wells and Similar sources</a:t>
            </a:r>
          </a:p>
          <a:p>
            <a:pPr>
              <a:lnSpc>
                <a:spcPct val="150000"/>
              </a:lnSpc>
            </a:pPr>
            <a:r>
              <a:rPr lang="en-US" sz="2400" dirty="0" smtClean="0">
                <a:latin typeface="Calibri" pitchFamily="34" charset="0"/>
                <a:cs typeface="Times New Roman" pitchFamily="18" charset="0"/>
              </a:rPr>
              <a:t>A. </a:t>
            </a:r>
            <a:r>
              <a:rPr lang="en-US" sz="2400" b="1" dirty="0" smtClean="0">
                <a:latin typeface="Calibri" pitchFamily="34" charset="0"/>
                <a:cs typeface="Times New Roman" pitchFamily="18" charset="0"/>
              </a:rPr>
              <a:t>Prepare the bottle</a:t>
            </a:r>
          </a:p>
          <a:p>
            <a:pPr>
              <a:lnSpc>
                <a:spcPct val="150000"/>
              </a:lnSpc>
            </a:pPr>
            <a:r>
              <a:rPr lang="en-US" sz="2400" dirty="0" smtClean="0">
                <a:latin typeface="Calibri" pitchFamily="34" charset="0"/>
                <a:cs typeface="Times New Roman" pitchFamily="18" charset="0"/>
              </a:rPr>
              <a:t>With a piece of string, attach a clean weight to the sampling bottle</a:t>
            </a:r>
            <a:r>
              <a:rPr lang="en-US" b="1" dirty="0" smtClean="0">
                <a:latin typeface="Calibri" pitchFamily="34" charset="0"/>
              </a:rPr>
              <a:t>.</a:t>
            </a:r>
            <a:endParaRPr lang="am-ET" dirty="0"/>
          </a:p>
        </p:txBody>
      </p:sp>
      <p:sp>
        <p:nvSpPr>
          <p:cNvPr id="9" name="Date Placeholder 8"/>
          <p:cNvSpPr>
            <a:spLocks noGrp="1"/>
          </p:cNvSpPr>
          <p:nvPr>
            <p:ph type="dt" sz="half" idx="10"/>
          </p:nvPr>
        </p:nvSpPr>
        <p:spPr/>
        <p:txBody>
          <a:bodyPr/>
          <a:lstStyle/>
          <a:p>
            <a:fld id="{F19EE03E-4D42-415D-9071-F2FE5CFC308B}" type="datetime1">
              <a:rPr lang="en-US" smtClean="0"/>
              <a:pPr/>
              <a:t>3/23/2020</a:t>
            </a:fld>
            <a:endParaRPr lang="am-E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8585</Words>
  <Application>Microsoft Office PowerPoint</Application>
  <PresentationFormat>On-screen Show (4:3)</PresentationFormat>
  <Paragraphs>1217</Paragraphs>
  <Slides>130</Slides>
  <Notes>3</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Office Theme</vt:lpstr>
      <vt:lpstr>  college of Health Science  Department of Environmental Health Science  Environmental Biological Analysis  For 2rd yr Environmental Health Students                          Course code- Envh3141 Et CTS credits: 3(27hrs) by Alebachew Shimelash(Bsc.MPH in Env’al)       March, 2020  Debre Markos, Ethiopia   </vt:lpstr>
      <vt:lpstr>Slide 2</vt:lpstr>
      <vt:lpstr>Introduction </vt:lpstr>
      <vt:lpstr>Slide 4</vt:lpstr>
      <vt:lpstr>Slide 5</vt:lpstr>
      <vt:lpstr>Slide 6</vt:lpstr>
      <vt:lpstr>Slide 7</vt:lpstr>
      <vt:lpstr>Safety in the Laboratory </vt:lpstr>
      <vt:lpstr>General lab safety rules </vt:lpstr>
      <vt:lpstr>Lab safety rules…</vt:lpstr>
      <vt:lpstr>Lab safety rules…</vt:lpstr>
      <vt:lpstr>Working alone in the laboratory</vt:lpstr>
      <vt:lpstr>Slide 13</vt:lpstr>
      <vt:lpstr>  Quality assurance </vt:lpstr>
      <vt:lpstr> Quality assurance </vt:lpstr>
      <vt:lpstr>Quality control</vt:lpstr>
      <vt:lpstr>Standard operating procedure</vt:lpstr>
      <vt:lpstr>Standard solution </vt:lpstr>
      <vt:lpstr>Standard solution </vt:lpstr>
      <vt:lpstr>Standard solution </vt:lpstr>
      <vt:lpstr>Standard solution </vt:lpstr>
      <vt:lpstr>Standardization of Acids and Bases</vt:lpstr>
      <vt:lpstr>Standardization of Acids and Bases</vt:lpstr>
      <vt:lpstr>Preparation of standard solution </vt:lpstr>
      <vt:lpstr> Preparation of standard solution  </vt:lpstr>
      <vt:lpstr>Preparation of standard solution</vt:lpstr>
      <vt:lpstr>Preparation of standard solution</vt:lpstr>
      <vt:lpstr>Preparation of standard solution</vt:lpstr>
      <vt:lpstr>Preparation of standard solution</vt:lpstr>
      <vt:lpstr>Chapter 2</vt:lpstr>
      <vt:lpstr>Instruments and Equipment used in Biological Analysis </vt:lpstr>
      <vt:lpstr>Microscopes</vt:lpstr>
      <vt:lpstr> Microscopes are used for </vt:lpstr>
      <vt:lpstr>Slide 34</vt:lpstr>
      <vt:lpstr>Slide 35</vt:lpstr>
      <vt:lpstr>Slide 36</vt:lpstr>
      <vt:lpstr>Slide 37</vt:lpstr>
      <vt:lpstr>Slide 38</vt:lpstr>
      <vt:lpstr>Slide 39</vt:lpstr>
      <vt:lpstr>Slide 40</vt:lpstr>
      <vt:lpstr>Equipments Used for Sampling and Identification of Macroinvertebrates</vt:lpstr>
      <vt:lpstr>Equipments for Zooplankton and Phytoplankton </vt:lpstr>
      <vt:lpstr> Operation of Equipments </vt:lpstr>
      <vt:lpstr>Autoclaves</vt:lpstr>
      <vt:lpstr>Slide 45</vt:lpstr>
      <vt:lpstr>Culture Tubes</vt:lpstr>
      <vt:lpstr>Hot air sterilizing oven</vt:lpstr>
      <vt:lpstr>Optical Counting Equipment</vt:lpstr>
      <vt:lpstr>Sample bottles</vt:lpstr>
      <vt:lpstr>Sterilization of materials</vt:lpstr>
      <vt:lpstr> Water/wastewater Sampling, Transportation and Storage </vt:lpstr>
      <vt:lpstr>Water Sampling for Microbial Examination</vt:lpstr>
      <vt:lpstr>Sampling for Microbial Examination…</vt:lpstr>
      <vt:lpstr>Actions needed during sampling </vt:lpstr>
      <vt:lpstr>Slide 55</vt:lpstr>
      <vt:lpstr>Identification of Data…</vt:lpstr>
      <vt:lpstr>Identification of Data…</vt:lpstr>
      <vt:lpstr>Slide 58</vt:lpstr>
      <vt:lpstr> Sampling methods transportation and storage for various environmental parameter  </vt:lpstr>
      <vt:lpstr>Cont--</vt:lpstr>
      <vt:lpstr>Collecting sample requirements</vt:lpstr>
      <vt:lpstr>Field work and sampling.</vt:lpstr>
      <vt:lpstr>Check list for preparing for field work.</vt:lpstr>
      <vt:lpstr>Con---</vt:lpstr>
      <vt:lpstr>Sampling. </vt:lpstr>
      <vt:lpstr>Slide 66</vt:lpstr>
      <vt:lpstr>F.  Onsite testing</vt:lpstr>
      <vt:lpstr>G. Transport.</vt:lpstr>
      <vt:lpstr>Collection of water samples.</vt:lpstr>
      <vt:lpstr>B. Holding time and temperature</vt:lpstr>
      <vt:lpstr> B. Holding time and temperature.</vt:lpstr>
      <vt:lpstr>C.  Sample size and frequency of sampling.</vt:lpstr>
      <vt:lpstr>D.  Water Sampling Techniques </vt:lpstr>
      <vt:lpstr>2. Composite  samples.</vt:lpstr>
      <vt:lpstr>Composite Samples</vt:lpstr>
      <vt:lpstr>3. Discharge integrated</vt:lpstr>
      <vt:lpstr>Slide 77</vt:lpstr>
      <vt:lpstr>Environmental sampling techniques</vt:lpstr>
      <vt:lpstr>Slide 79</vt:lpstr>
      <vt:lpstr>Sample preservation </vt:lpstr>
      <vt:lpstr>Good sampling practices</vt:lpstr>
      <vt:lpstr>Chlorinated water sample.  </vt:lpstr>
      <vt:lpstr>  Wastewater. </vt:lpstr>
      <vt:lpstr>  Unchlorinated water samples  </vt:lpstr>
      <vt:lpstr>Con--</vt:lpstr>
      <vt:lpstr> treated water entering the distribution.</vt:lpstr>
      <vt:lpstr>Cont-</vt:lpstr>
      <vt:lpstr>Untreated water and unpiped supplies.</vt:lpstr>
      <vt:lpstr>Untreated water and un piped supplies</vt:lpstr>
      <vt:lpstr>Con--</vt:lpstr>
      <vt:lpstr>Con--</vt:lpstr>
      <vt:lpstr> C. Sterilize the tap </vt:lpstr>
      <vt:lpstr>D. Open the tap before sampling</vt:lpstr>
      <vt:lpstr>E. Open the sterilized bottle </vt:lpstr>
      <vt:lpstr> F. Fill the bottle </vt:lpstr>
      <vt:lpstr>Slide 96</vt:lpstr>
      <vt:lpstr> G. Stopper or cap the bottle </vt:lpstr>
      <vt:lpstr>Slide 98</vt:lpstr>
      <vt:lpstr>Con--</vt:lpstr>
      <vt:lpstr>Slide 100</vt:lpstr>
      <vt:lpstr>Slide 101</vt:lpstr>
      <vt:lpstr>Slide 102</vt:lpstr>
      <vt:lpstr>Slide 103</vt:lpstr>
      <vt:lpstr>Slide 104</vt:lpstr>
      <vt:lpstr>Sampling procedure for surface water</vt:lpstr>
      <vt:lpstr>Surface water and wastewater sampling</vt:lpstr>
      <vt:lpstr>Sampling surface water </vt:lpstr>
      <vt:lpstr>Slide 108</vt:lpstr>
      <vt:lpstr>Information to be supplied with water samples.</vt:lpstr>
      <vt:lpstr>Suggested form to accompany water samples.</vt:lpstr>
      <vt:lpstr>Soil and sediment sampling</vt:lpstr>
      <vt:lpstr>Soil sampling</vt:lpstr>
      <vt:lpstr>Soil sampling</vt:lpstr>
      <vt:lpstr>Soil sampling</vt:lpstr>
      <vt:lpstr>Soil sampling</vt:lpstr>
      <vt:lpstr>Soil sampling</vt:lpstr>
      <vt:lpstr>Soil sampling</vt:lpstr>
      <vt:lpstr>Soil sampling</vt:lpstr>
      <vt:lpstr>Soil sampling</vt:lpstr>
      <vt:lpstr>Soil sampling</vt:lpstr>
      <vt:lpstr>Soil sampling</vt:lpstr>
      <vt:lpstr>Soil sampling</vt:lpstr>
      <vt:lpstr>Soil sampling</vt:lpstr>
      <vt:lpstr>Soil sampling</vt:lpstr>
      <vt:lpstr>Air and stack emission sampling</vt:lpstr>
      <vt:lpstr>Indoor air</vt:lpstr>
      <vt:lpstr>Indoor air</vt:lpstr>
      <vt:lpstr>HARD SURFACE SAMPLING (SPONGES OR SWABS)</vt:lpstr>
      <vt:lpstr>Sampling with sponge</vt:lpstr>
      <vt:lpstr>SAMPLING WITH SWAB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college of Health Science  Department of Environmental Health Science  Environmental Biological Analysis  For 2rd yr Environmental Health Students                          Course code- Envh3141 Et CTS credits: 3(27hrs) by Alebachew Shimelash(Bsc.MPH in Env’al)       March, 2020  Debre Markos, Ethiopia   </dc:title>
  <dc:creator>Alebachew</dc:creator>
  <cp:lastModifiedBy>Alebachew </cp:lastModifiedBy>
  <cp:revision>1</cp:revision>
  <dcterms:created xsi:type="dcterms:W3CDTF">2020-03-23T06:12:49Z</dcterms:created>
  <dcterms:modified xsi:type="dcterms:W3CDTF">2020-03-23T06:14:17Z</dcterms:modified>
</cp:coreProperties>
</file>