
<file path=[Content_Types].xml><?xml version="1.0" encoding="utf-8"?>
<Types xmlns="http://schemas.openxmlformats.org/package/2006/content-types">
  <Default Extension="gif" ContentType="image/gif"/>
  <Default Extension="png" ContentType="image/png"/>
  <Default Extension="rels" ContentType="application/vnd.openxmlformats-package.relationships+xml"/>
  <Default Extension="xml" ContentType="application/xml"/>
  <Default Extension="jpeg" ContentType="image/jpeg"/>
  <Override PartName="/ppt/slides/slide31.xml" ContentType="application/vnd.openxmlformats-officedocument.presentationml.slide+xml"/>
  <Override PartName="/ppt/slides/slide129.xml" ContentType="application/vnd.openxmlformats-officedocument.presentationml.slide+xml"/>
  <Override PartName="/ppt/slides/slide320.xml" ContentType="application/vnd.openxmlformats-officedocument.presentationml.slide+xml"/>
  <Override PartName="/ppt/slides/slide296.xml" ContentType="application/vnd.openxmlformats-officedocument.presentationml.slide+xml"/>
  <Override PartName="/ppt/slides/slide254.xml" ContentType="application/vnd.openxmlformats-officedocument.presentationml.slide+xml"/>
  <Override PartName="/ppt/slides/slide13.xml" ContentType="application/vnd.openxmlformats-officedocument.presentationml.slide+xml"/>
  <Override PartName="/ppt/slides/slide79.xml" ContentType="application/vnd.openxmlformats-officedocument.presentationml.slide+xml"/>
  <Override PartName="/ppt/slides/slide14.xml" ContentType="application/vnd.openxmlformats-officedocument.presentationml.slide+xml"/>
  <Override PartName="/ppt/slides/slide195.xml" ContentType="application/vnd.openxmlformats-officedocument.presentationml.slide+xml"/>
  <Override PartName="/ppt/slides/slide100.xml" ContentType="application/vnd.openxmlformats-officedocument.presentationml.slide+xml"/>
  <Override PartName="/ppt/slides/slide36.xml" ContentType="application/vnd.openxmlformats-officedocument.presentationml.slide+xml"/>
  <Override PartName="/ppt/slides/slide301.xml" ContentType="application/vnd.openxmlformats-officedocument.presentationml.slide+xml"/>
  <Override PartName="/ppt/slides/slide264.xml" ContentType="application/vnd.openxmlformats-officedocument.presentationml.slide+xml"/>
  <Override PartName="/ppt/slideLayouts/slideLayout1.xml" ContentType="application/vnd.openxmlformats-officedocument.presentationml.slideLayout+xml"/>
  <Override PartName="/ppt/slides/slide274.xml" ContentType="application/vnd.openxmlformats-officedocument.presentationml.slide+xml"/>
  <Override PartName="/ppt/slides/slide127.xml" ContentType="application/vnd.openxmlformats-officedocument.presentationml.slide+xml"/>
  <Override PartName="/ppt/slides/slide118.xml" ContentType="application/vnd.openxmlformats-officedocument.presentationml.slide+xml"/>
  <Override PartName="/ppt/slides/slide61.xml" ContentType="application/vnd.openxmlformats-officedocument.presentationml.slide+xml"/>
  <Override PartName="/ppt/slides/slide244.xml" ContentType="application/vnd.openxmlformats-officedocument.presentationml.slide+xml"/>
  <Override PartName="/ppt/slides/slide109.xml" ContentType="application/vnd.openxmlformats-officedocument.presentationml.slide+xml"/>
  <Override PartName="/ppt/slides/slide119.xml" ContentType="application/vnd.openxmlformats-officedocument.presentationml.slide+xml"/>
  <Override PartName="/ppt/slides/slide26.xml" ContentType="application/vnd.openxmlformats-officedocument.presentationml.slide+xml"/>
  <Override PartName="/ppt/slides/slide198.xml" ContentType="application/vnd.openxmlformats-officedocument.presentationml.slide+xml"/>
  <Override PartName="/ppt/slides/slide295.xml" ContentType="application/vnd.openxmlformats-officedocument.presentationml.slide+xml"/>
  <Override PartName="/ppt/slides/slide242.xml" ContentType="application/vnd.openxmlformats-officedocument.presentationml.slide+xml"/>
  <Override PartName="/ppt/slides/slide277.xml" ContentType="application/vnd.openxmlformats-officedocument.presentationml.slide+xml"/>
  <Override PartName="/ppt/slides/slide287.xml" ContentType="application/vnd.openxmlformats-officedocument.presentationml.slide+xml"/>
  <Override PartName="/ppt/slides/slide233.xml" ContentType="application/vnd.openxmlformats-officedocument.presentationml.slide+xml"/>
  <Override PartName="/ppt/notesSlides/notesSlide5.xml" ContentType="application/vnd.openxmlformats-officedocument.presentationml.notesSlide+xml"/>
  <Override PartName="/ppt/slides/slide222.xml" ContentType="application/vnd.openxmlformats-officedocument.presentationml.slide+xml"/>
  <Override PartName="/ppt/slides/slide197.xml" ContentType="application/vnd.openxmlformats-officedocument.presentationml.slide+xml"/>
  <Override PartName="/ppt/slides/slide10.xml" ContentType="application/vnd.openxmlformats-officedocument.presentationml.slide+xml"/>
  <Override PartName="/ppt/slides/slide115.xml" ContentType="application/vnd.openxmlformats-officedocument.presentationml.slide+xml"/>
  <Override PartName="/ppt/slides/slide69.xml" ContentType="application/vnd.openxmlformats-officedocument.presentationml.slide+xml"/>
  <Override PartName="/ppt/slides/slide39.xml" ContentType="application/vnd.openxmlformats-officedocument.presentationml.slide+xml"/>
  <Override PartName="/ppt/slides/slide317.xml" ContentType="application/vnd.openxmlformats-officedocument.presentationml.slide+xml"/>
  <Override PartName="/ppt/slides/slide267.xml" ContentType="application/vnd.openxmlformats-officedocument.presentationml.slide+xml"/>
  <Override PartName="/ppt/notesSlides/notesSlide6.xml" ContentType="application/vnd.openxmlformats-officedocument.presentationml.notesSlide+xml"/>
  <Override PartName="/ppt/slides/slide1.xml" ContentType="application/vnd.openxmlformats-officedocument.presentationml.slide+xml"/>
  <Override PartName="/ppt/slideLayouts/slideLayout2.xml" ContentType="application/vnd.openxmlformats-officedocument.presentationml.slideLayout+xml"/>
  <Override PartName="/ppt/slides/slide252.xml" ContentType="application/vnd.openxmlformats-officedocument.presentationml.slide+xml"/>
  <Override PartName="/ppt/slides/slide149.xml" ContentType="application/vnd.openxmlformats-officedocument.presentationml.slide+xml"/>
  <Override PartName="/ppt/slides/slide23.xml" ContentType="application/vnd.openxmlformats-officedocument.presentationml.slide+xml"/>
  <Override PartName="/ppt/slides/slide309.xml" ContentType="application/vnd.openxmlformats-officedocument.presentationml.slide+xml"/>
  <Override PartName="/ppt/slides/slide188.xml" ContentType="application/vnd.openxmlformats-officedocument.presentationml.slide+xml"/>
  <Override PartName="/ppt/slides/slide232.xml" ContentType="application/vnd.openxmlformats-officedocument.presentationml.slide+xml"/>
  <Override PartName="/ppt/slides/slide179.xml" ContentType="application/vnd.openxmlformats-officedocument.presentationml.slide+xml"/>
  <Override PartName="/ppt/slides/slide33.xml" ContentType="application/vnd.openxmlformats-officedocument.presentationml.slide+xml"/>
  <Override PartName="/ppt/notesSlides/notesSlide7.xml" ContentType="application/vnd.openxmlformats-officedocument.presentationml.notesSlide+xml"/>
  <Override PartName="/ppt/slides/slide80.xml" ContentType="application/vnd.openxmlformats-officedocument.presentationml.slide+xml"/>
  <Override PartName="/ppt/slides/slide202.xml" ContentType="application/vnd.openxmlformats-officedocument.presentationml.slide+xml"/>
  <Override PartName="/ppt/slides/slide51.xml" ContentType="application/vnd.openxmlformats-officedocument.presentationml.slide+xml"/>
  <Override PartName="/ppt/slides/slide116.xml" ContentType="application/vnd.openxmlformats-officedocument.presentationml.slide+xml"/>
  <Override PartName="/ppt/slides/slide111.xml" ContentType="application/vnd.openxmlformats-officedocument.presentationml.slide+xml"/>
  <Override PartName="/ppt/slides/slide52.xml" ContentType="application/vnd.openxmlformats-officedocument.presentationml.slide+xml"/>
  <Override PartName="/ppt/slides/slide12.xml" ContentType="application/vnd.openxmlformats-officedocument.presentationml.slide+xml"/>
  <Override PartName="/ppt/slides/slide243.xml" ContentType="application/vnd.openxmlformats-officedocument.presentationml.slide+xml"/>
  <Override PartName="/ppt/slides/slide178.xml" ContentType="application/vnd.openxmlformats-officedocument.presentationml.slide+xml"/>
  <Override PartName="/ppt/slides/slide237.xml" ContentType="application/vnd.openxmlformats-officedocument.presentationml.slide+xml"/>
  <Override PartName="/ppt/slides/slide99.xml" ContentType="application/vnd.openxmlformats-officedocument.presentationml.slide+xml"/>
  <Override PartName="/ppt/slides/slide19.xml" ContentType="application/vnd.openxmlformats-officedocument.presentationml.slide+xml"/>
  <Override PartName="/ppt/slides/slide58.xml" ContentType="application/vnd.openxmlformats-officedocument.presentationml.slide+xml"/>
  <Override PartName="/ppt/slides/slide174.xml" ContentType="application/vnd.openxmlformats-officedocument.presentationml.slide+xml"/>
  <Override PartName="/ppt/slides/slide155.xml" ContentType="application/vnd.openxmlformats-officedocument.presentationml.slide+xml"/>
  <Override PartName="/ppt/slides/slide300.xml" ContentType="application/vnd.openxmlformats-officedocument.presentationml.slide+xml"/>
  <Override PartName="/ppt/slides/slide323.xml" ContentType="application/vnd.openxmlformats-officedocument.presentationml.slide+xml"/>
  <Override PartName="/ppt/slides/slide307.xml" ContentType="application/vnd.openxmlformats-officedocument.presentationml.slide+xml"/>
  <Override PartName="/ppt/slides/slide9.xml" ContentType="application/vnd.openxmlformats-officedocument.presentationml.slide+xml"/>
  <Override PartName="/ppt/slides/slide281.xml" ContentType="application/vnd.openxmlformats-officedocument.presentationml.slide+xml"/>
  <Override PartName="/ppt/slides/slide248.xml" ContentType="application/vnd.openxmlformats-officedocument.presentationml.slide+xml"/>
  <Override PartName="/ppt/slides/slide133.xml" ContentType="application/vnd.openxmlformats-officedocument.presentationml.slide+xml"/>
  <Override PartName="/ppt/slides/slide102.xml" ContentType="application/vnd.openxmlformats-officedocument.presentationml.slide+xml"/>
  <Override PartName="/ppt/slides/slide247.xml" ContentType="application/vnd.openxmlformats-officedocument.presentationml.slide+xml"/>
  <Override PartName="/ppt/slides/slide313.xml" ContentType="application/vnd.openxmlformats-officedocument.presentationml.slide+xml"/>
  <Override PartName="/ppt/slides/slide82.xml" ContentType="application/vnd.openxmlformats-officedocument.presentationml.slide+xml"/>
  <Override PartName="/ppt/slides/slide210.xml" ContentType="application/vnd.openxmlformats-officedocument.presentationml.slide+xml"/>
  <Override PartName="/ppt/slides/slide318.xml" ContentType="application/vnd.openxmlformats-officedocument.presentationml.slide+xml"/>
  <Override PartName="/ppt/slides/slide176.xml" ContentType="application/vnd.openxmlformats-officedocument.presentationml.slide+xml"/>
  <Override PartName="/ppt/slides/slide201.xml" ContentType="application/vnd.openxmlformats-officedocument.presentationml.slide+xml"/>
  <Override PartName="/ppt/slides/slide186.xml" ContentType="application/vnd.openxmlformats-officedocument.presentationml.slide+xml"/>
  <Override PartName="/ppt/slides/slide95.xml" ContentType="application/vnd.openxmlformats-officedocument.presentationml.slide+xml"/>
  <Override PartName="/ppt/slides/slide30.xml" ContentType="application/vnd.openxmlformats-officedocument.presentationml.slide+xml"/>
  <Override PartName="/ppt/slides/slide333.xml" ContentType="application/vnd.openxmlformats-officedocument.presentationml.slide+xml"/>
  <Override PartName="/ppt/slides/slide137.xml" ContentType="application/vnd.openxmlformats-officedocument.presentationml.slide+xml"/>
  <Override PartName="/ppt/slides/slide272.xml" ContentType="application/vnd.openxmlformats-officedocument.presentationml.slide+xml"/>
  <Override PartName="/ppt/slides/slide284.xml" ContentType="application/vnd.openxmlformats-officedocument.presentationml.slide+xml"/>
  <Override PartName="/ppt/slides/slide128.xml" ContentType="application/vnd.openxmlformats-officedocument.presentationml.slide+xml"/>
  <Override PartName="/ppt/presentation.xml" ContentType="application/vnd.openxmlformats-officedocument.presentationml.presentation.main+xml"/>
  <Override PartName="/ppt/slideLayouts/slideLayout6.xml" ContentType="application/vnd.openxmlformats-officedocument.presentationml.slideLayout+xml"/>
  <Override PartName="/ppt/slides/slide113.xml" ContentType="application/vnd.openxmlformats-officedocument.presentationml.slide+xml"/>
  <Override PartName="/ppt/slides/slide42.xml" ContentType="application/vnd.openxmlformats-officedocument.presentationml.slide+xml"/>
  <Override PartName="/ppt/slides/slide144.xml" ContentType="application/vnd.openxmlformats-officedocument.presentationml.slide+xml"/>
  <Override PartName="/ppt/slides/slide299.xml" ContentType="application/vnd.openxmlformats-officedocument.presentationml.slide+xml"/>
  <Override PartName="/ppt/slides/slide136.xml" ContentType="application/vnd.openxmlformats-officedocument.presentationml.slide+xml"/>
  <Override PartName="/ppt/slides/slide121.xml" ContentType="application/vnd.openxmlformats-officedocument.presentationml.slide+xml"/>
  <Override PartName="/ppt/slides/slide183.xml" ContentType="application/vnd.openxmlformats-officedocument.presentationml.slide+xml"/>
  <Override PartName="/ppt/slideLayouts/slideLayout8.xml" ContentType="application/vnd.openxmlformats-officedocument.presentationml.slideLayout+xml"/>
  <Override PartName="/ppt/slides/slide230.xml" ContentType="application/vnd.openxmlformats-officedocument.presentationml.slide+xml"/>
  <Override PartName="/ppt/slides/slide219.xml" ContentType="application/vnd.openxmlformats-officedocument.presentationml.slide+xml"/>
  <Override PartName="/ppt/slides/slide67.xml" ContentType="application/vnd.openxmlformats-officedocument.presentationml.slide+xml"/>
  <Override PartName="/ppt/slides/slide207.xml" ContentType="application/vnd.openxmlformats-officedocument.presentationml.slide+xml"/>
  <Override PartName="/ppt/slides/slide308.xml" ContentType="application/vnd.openxmlformats-officedocument.presentationml.slide+xml"/>
  <Override PartName="/ppt/slides/slide266.xml" ContentType="application/vnd.openxmlformats-officedocument.presentationml.slide+xml"/>
  <Override PartName="/ppt/slides/slide196.xml" ContentType="application/vnd.openxmlformats-officedocument.presentationml.slide+xml"/>
  <Override PartName="/ppt/slides/slide132.xml" ContentType="application/vnd.openxmlformats-officedocument.presentationml.slide+xml"/>
  <Override PartName="/ppt/slides/slide18.xml" ContentType="application/vnd.openxmlformats-officedocument.presentationml.slide+xml"/>
  <Override PartName="/ppt/slides/slide283.xml" ContentType="application/vnd.openxmlformats-officedocument.presentationml.slide+xml"/>
  <Override PartName="/ppt/slides/slide245.xml" ContentType="application/vnd.openxmlformats-officedocument.presentationml.slide+xml"/>
  <Override PartName="/ppt/slides/slide76.xml" ContentType="application/vnd.openxmlformats-officedocument.presentationml.slide+xml"/>
  <Override PartName="/ppt/slides/slide114.xml" ContentType="application/vnd.openxmlformats-officedocument.presentationml.slide+xml"/>
  <Override PartName="/ppt/slides/slide259.xml" ContentType="application/vnd.openxmlformats-officedocument.presentationml.slide+xml"/>
  <Override PartName="/ppt/slides/slide180.xml" ContentType="application/vnd.openxmlformats-officedocument.presentationml.slide+xml"/>
  <Override PartName="/ppt/slides/slide282.xml" ContentType="application/vnd.openxmlformats-officedocument.presentationml.slide+xml"/>
  <Override PartName="/ppt/slides/slide238.xml" ContentType="application/vnd.openxmlformats-officedocument.presentationml.slide+xml"/>
  <Override PartName="/ppt/slides/slide223.xml" ContentType="application/vnd.openxmlformats-officedocument.presentationml.slide+xml"/>
  <Override PartName="/ppt/slides/slide146.xml" ContentType="application/vnd.openxmlformats-officedocument.presentationml.slide+xml"/>
  <Override PartName="/ppt/slides/slide211.xml" ContentType="application/vnd.openxmlformats-officedocument.presentationml.slide+xml"/>
  <Override PartName="/ppt/slides/slide66.xml" ContentType="application/vnd.openxmlformats-officedocument.presentationml.slide+xml"/>
  <Override PartName="/ppt/slides/slide231.xml" ContentType="application/vnd.openxmlformats-officedocument.presentationml.slide+xml"/>
  <Override PartName="/ppt/slides/slide191.xml" ContentType="application/vnd.openxmlformats-officedocument.presentationml.slide+xml"/>
  <Override PartName="/ppt/slides/slide96.xml" ContentType="application/vnd.openxmlformats-officedocument.presentationml.slide+xml"/>
  <Override PartName="/ppt/slides/slide177.xml" ContentType="application/vnd.openxmlformats-officedocument.presentationml.slide+xml"/>
  <Override PartName="/ppt/slides/slide89.xml" ContentType="application/vnd.openxmlformats-officedocument.presentationml.slide+xml"/>
  <Override PartName="/ppt/slides/slide268.xml" ContentType="application/vnd.openxmlformats-officedocument.presentationml.slide+xml"/>
  <Override PartName="/ppt/slides/slide93.xml" ContentType="application/vnd.openxmlformats-officedocument.presentationml.slide+xml"/>
  <Override PartName="/ppt/slides/slide285.xml" ContentType="application/vnd.openxmlformats-officedocument.presentationml.slide+xml"/>
  <Override PartName="/ppt/slides/slide98.xml" ContentType="application/vnd.openxmlformats-officedocument.presentationml.slide+xml"/>
  <Override PartName="/ppt/slides/slide255.xml" ContentType="application/vnd.openxmlformats-officedocument.presentationml.slide+xml"/>
  <Override PartName="/ppt/slides/slide7.xml" ContentType="application/vnd.openxmlformats-officedocument.presentationml.slide+xml"/>
  <Override PartName="/ppt/notesSlides/notesSlide11.xml" ContentType="application/vnd.openxmlformats-officedocument.presentationml.notesSlide+xml"/>
  <Override PartName="/ppt/slides/slide289.xml" ContentType="application/vnd.openxmlformats-officedocument.presentationml.slide+xml"/>
  <Override PartName="/ppt/notesSlides/notesSlide9.xml" ContentType="application/vnd.openxmlformats-officedocument.presentationml.notesSlide+xml"/>
  <Override PartName="/ppt/slides/slide184.xml" ContentType="application/vnd.openxmlformats-officedocument.presentationml.slide+xml"/>
  <Override PartName="/ppt/slides/slide250.xml" ContentType="application/vnd.openxmlformats-officedocument.presentationml.slide+xml"/>
  <Override PartName="/ppt/slides/slide279.xml" ContentType="application/vnd.openxmlformats-officedocument.presentationml.slide+xml"/>
  <Override PartName="/ppt/slides/slide97.xml" ContentType="application/vnd.openxmlformats-officedocument.presentationml.slide+xml"/>
  <Override PartName="/ppt/slides/slide34.xml" ContentType="application/vnd.openxmlformats-officedocument.presentationml.slide+xml"/>
  <Override PartName="/ppt/slides/slide150.xml" ContentType="application/vnd.openxmlformats-officedocument.presentationml.slide+xml"/>
  <Override PartName="/ppt/slides/slide130.xml" ContentType="application/vnd.openxmlformats-officedocument.presentationml.slide+xml"/>
  <Override PartName="/ppt/slides/slide108.xml" ContentType="application/vnd.openxmlformats-officedocument.presentationml.slide+xml"/>
  <Override PartName="/ppt/slides/slide91.xml" ContentType="application/vnd.openxmlformats-officedocument.presentationml.slide+xml"/>
  <Override PartName="/ppt/slides/slide227.xml" ContentType="application/vnd.openxmlformats-officedocument.presentationml.slide+xml"/>
  <Override PartName="/ppt/slides/slide256.xml" ContentType="application/vnd.openxmlformats-officedocument.presentationml.slide+xml"/>
  <Override PartName="/ppt/slideLayouts/slideLayout3.xml" ContentType="application/vnd.openxmlformats-officedocument.presentationml.slideLayout+xml"/>
  <Override PartName="/ppt/slides/slide74.xml" ContentType="application/vnd.openxmlformats-officedocument.presentationml.slide+xml"/>
  <Override PartName="/ppt/slides/slide104.xml" ContentType="application/vnd.openxmlformats-officedocument.presentationml.slide+xml"/>
  <Override PartName="/ppt/slides/slide246.xml" ContentType="application/vnd.openxmlformats-officedocument.presentationml.slide+xml"/>
  <Override PartName="/ppt/slides/slide208.xml" ContentType="application/vnd.openxmlformats-officedocument.presentationml.slide+xml"/>
  <Override PartName="/ppt/slides/slide228.xml" ContentType="application/vnd.openxmlformats-officedocument.presentationml.slide+xml"/>
  <Override PartName="/ppt/slides/slide297.xml" ContentType="application/vnd.openxmlformats-officedocument.presentationml.slide+xml"/>
  <Override PartName="/ppt/slides/slide306.xml" ContentType="application/vnd.openxmlformats-officedocument.presentationml.slide+xml"/>
  <Override PartName="/ppt/slides/slide81.xml" ContentType="application/vnd.openxmlformats-officedocument.presentationml.slide+xml"/>
  <Override PartName="/ppt/slides/slide141.xml" ContentType="application/vnd.openxmlformats-officedocument.presentationml.slide+xml"/>
  <Override PartName="/ppt/slides/slide143.xml" ContentType="application/vnd.openxmlformats-officedocument.presentationml.slide+xml"/>
  <Override PartName="/ppt/slides/slide59.xml" ContentType="application/vnd.openxmlformats-officedocument.presentationml.slide+xml"/>
  <Override PartName="/ppt/slides/slide147.xml" ContentType="application/vnd.openxmlformats-officedocument.presentationml.slide+xml"/>
  <Override PartName="/ppt/slides/slide275.xml" ContentType="application/vnd.openxmlformats-officedocument.presentationml.slide+xml"/>
  <Override PartName="/ppt/slides/slide48.xml" ContentType="application/vnd.openxmlformats-officedocument.presentationml.slide+xml"/>
  <Override PartName="/ppt/slides/slide169.xml" ContentType="application/vnd.openxmlformats-officedocument.presentationml.slide+xml"/>
  <Override PartName="/ppt/slides/slide20.xml" ContentType="application/vnd.openxmlformats-officedocument.presentationml.slide+xml"/>
  <Override PartName="/ppt/slideLayouts/slideLayout11.xml" ContentType="application/vnd.openxmlformats-officedocument.presentationml.slideLayout+xml"/>
  <Override PartName="/ppt/slides/slide303.xml" ContentType="application/vnd.openxmlformats-officedocument.presentationml.slide+xml"/>
  <Override PartName="/ppt/slides/slide263.xml" ContentType="application/vnd.openxmlformats-officedocument.presentationml.slide+xml"/>
  <Override PartName="/ppt/slides/slide206.xml" ContentType="application/vnd.openxmlformats-officedocument.presentationml.slide+xml"/>
  <Override PartName="/ppt/slides/slide240.xml" ContentType="application/vnd.openxmlformats-officedocument.presentationml.slide+xml"/>
  <Override PartName="/ppt/slides/slide200.xml" ContentType="application/vnd.openxmlformats-officedocument.presentationml.slide+xml"/>
  <Override PartName="/ppt/slides/slide159.xml" ContentType="application/vnd.openxmlformats-officedocument.presentationml.slide+xml"/>
  <Override PartName="/ppt/slides/slide216.xml" ContentType="application/vnd.openxmlformats-officedocument.presentationml.slide+xml"/>
  <Override PartName="/ppt/slides/slide167.xml" ContentType="application/vnd.openxmlformats-officedocument.presentationml.slide+xml"/>
  <Override PartName="/ppt/slides/slide332.xml" ContentType="application/vnd.openxmlformats-officedocument.presentationml.slide+xml"/>
  <Override PartName="/ppt/slides/slide328.xml" ContentType="application/vnd.openxmlformats-officedocument.presentationml.slide+xml"/>
  <Override PartName="/ppt/slides/slide156.xml" ContentType="application/vnd.openxmlformats-officedocument.presentationml.slide+xml"/>
  <Override PartName="/ppt/slides/slide304.xml" ContentType="application/vnd.openxmlformats-officedocument.presentationml.slide+xml"/>
  <Override PartName="/ppt/slides/slide241.xml" ContentType="application/vnd.openxmlformats-officedocument.presentationml.slide+xml"/>
  <Override PartName="/ppt/slides/slide2.xml" ContentType="application/vnd.openxmlformats-officedocument.presentationml.slide+xml"/>
  <Override PartName="/ppt/slides/slide171.xml" ContentType="application/vnd.openxmlformats-officedocument.presentationml.slide+xml"/>
  <Override PartName="/ppt/slides/slide290.xml" ContentType="application/vnd.openxmlformats-officedocument.presentationml.slide+xml"/>
  <Override PartName="/ppt/slides/slide47.xml" ContentType="application/vnd.openxmlformats-officedocument.presentationml.slide+xml"/>
  <Override PartName="/ppt/slides/slide29.xml" ContentType="application/vnd.openxmlformats-officedocument.presentationml.slide+xml"/>
  <Override PartName="/ppt/slides/slide229.xml" ContentType="application/vnd.openxmlformats-officedocument.presentationml.slide+xml"/>
  <Override PartName="/ppt/slides/slide138.xml" ContentType="application/vnd.openxmlformats-officedocument.presentationml.slide+xml"/>
  <Override PartName="/ppt/theme/theme1.xml" ContentType="application/vnd.openxmlformats-officedocument.theme+xml"/>
  <Override PartName="/ppt/slides/slide271.xml" ContentType="application/vnd.openxmlformats-officedocument.presentationml.slide+xml"/>
  <Override PartName="/ppt/slides/slide145.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56.xml" ContentType="application/vnd.openxmlformats-officedocument.presentationml.slide+xml"/>
  <Override PartName="/ppt/slides/slide15.xml" ContentType="application/vnd.openxmlformats-officedocument.presentationml.slide+xml"/>
  <Override PartName="/ppt/slides/slide288.xml" ContentType="application/vnd.openxmlformats-officedocument.presentationml.slide+xml"/>
  <Override PartName="/ppt/slides/slide192.xml" ContentType="application/vnd.openxmlformats-officedocument.presentationml.slide+xml"/>
  <Override PartName="/ppt/slides/slide173.xml" ContentType="application/vnd.openxmlformats-officedocument.presentationml.slide+xml"/>
  <Override PartName="/ppt/slides/slide234.xml" ContentType="application/vnd.openxmlformats-officedocument.presentationml.slide+xml"/>
  <Override PartName="/ppt/slides/slide57.xml" ContentType="application/vnd.openxmlformats-officedocument.presentationml.slide+xml"/>
  <Override PartName="/ppt/slides/slide311.xml" ContentType="application/vnd.openxmlformats-officedocument.presentationml.slide+xml"/>
  <Override PartName="/ppt/slides/slide327.xml" ContentType="application/vnd.openxmlformats-officedocument.presentationml.slide+xml"/>
  <Override PartName="/ppt/slides/slide70.xml" ContentType="application/vnd.openxmlformats-officedocument.presentationml.slide+xml"/>
  <Override PartName="/ppt/slides/slide163.xml" ContentType="application/vnd.openxmlformats-officedocument.presentationml.slide+xml"/>
  <Override PartName="/ppt/slides/slide218.xml" ContentType="application/vnd.openxmlformats-officedocument.presentationml.slide+xml"/>
  <Override PartName="/ppt/slides/slide292.xml" ContentType="application/vnd.openxmlformats-officedocument.presentationml.slide+xml"/>
  <Override PartName="/ppt/slides/slide278.xml" ContentType="application/vnd.openxmlformats-officedocument.presentationml.slide+xml"/>
  <Override PartName="/ppt/slides/slide72.xml" ContentType="application/vnd.openxmlformats-officedocument.presentationml.slide+xml"/>
  <Override PartName="/ppt/slides/slide294.xml" ContentType="application/vnd.openxmlformats-officedocument.presentationml.slide+xml"/>
  <Override PartName="/ppt/slides/slide8.xml" ContentType="application/vnd.openxmlformats-officedocument.presentationml.slide+xml"/>
  <Override PartName="/ppt/slides/slide166.xml" ContentType="application/vnd.openxmlformats-officedocument.presentationml.slide+xml"/>
  <Override PartName="/ppt/slides/slide258.xml" ContentType="application/vnd.openxmlformats-officedocument.presentationml.slide+xml"/>
  <Override PartName="/ppt/slides/slide153.xml" ContentType="application/vnd.openxmlformats-officedocument.presentationml.slide+xml"/>
  <Override PartName="/ppt/slides/slide38.xml" ContentType="application/vnd.openxmlformats-officedocument.presentationml.slide+xml"/>
  <Override PartName="/ppt/slideLayouts/slideLayout5.xml" ContentType="application/vnd.openxmlformats-officedocument.presentationml.slideLayout+xml"/>
  <Override PartName="/ppt/slides/slide189.xml" ContentType="application/vnd.openxmlformats-officedocument.presentationml.slide+xml"/>
  <Override PartName="/ppt/slides/slide165.xml" ContentType="application/vnd.openxmlformats-officedocument.presentationml.slide+xml"/>
  <Override PartName="/ppt/slides/slide43.xml" ContentType="application/vnd.openxmlformats-officedocument.presentationml.slide+xml"/>
  <Override PartName="/ppt/slideLayouts/slideLayout10.xml" ContentType="application/vnd.openxmlformats-officedocument.presentationml.slideLayout+xml"/>
  <Override PartName="/ppt/slides/slide83.xml" ContentType="application/vnd.openxmlformats-officedocument.presentationml.slide+xml"/>
  <Override PartName="/ppt/slides/slide335.xml" ContentType="application/vnd.openxmlformats-officedocument.presentationml.slide+xml"/>
  <Override PartName="/ppt/slides/slide329.xml" ContentType="application/vnd.openxmlformats-officedocument.presentationml.slide+xml"/>
  <Override PartName="/ppt/slides/slide260.xml" ContentType="application/vnd.openxmlformats-officedocument.presentationml.slide+xml"/>
  <Override PartName="/ppt/slides/slide77.xml" ContentType="application/vnd.openxmlformats-officedocument.presentationml.slide+xml"/>
  <Override PartName="/ppt/slides/slide64.xml" ContentType="application/vnd.openxmlformats-officedocument.presentationml.slide+xml"/>
  <Override PartName="/ppt/slides/slide280.xml" ContentType="application/vnd.openxmlformats-officedocument.presentationml.slide+xml"/>
  <Override PartName="/ppt/slides/slide269.xml" ContentType="application/vnd.openxmlformats-officedocument.presentationml.slide+xml"/>
  <Override PartName="/ppt/slides/slide236.xml" ContentType="application/vnd.openxmlformats-officedocument.presentationml.slide+xml"/>
  <Override PartName="/ppt/slides/slide212.xml" ContentType="application/vnd.openxmlformats-officedocument.presentationml.slide+xml"/>
  <Override PartName="/ppt/slides/slide126.xml" ContentType="application/vnd.openxmlformats-officedocument.presentationml.slide+xml"/>
  <Override PartName="/ppt/slides/slide276.xml" ContentType="application/vnd.openxmlformats-officedocument.presentationml.slide+xml"/>
  <Override PartName="/ppt/slides/slide41.xml" ContentType="application/vnd.openxmlformats-officedocument.presentationml.slide+xml"/>
  <Override PartName="/ppt/slides/slide16.xml" ContentType="application/vnd.openxmlformats-officedocument.presentationml.slide+xml"/>
  <Override PartName="/ppt/slides/slide209.xml" ContentType="application/vnd.openxmlformats-officedocument.presentationml.slide+xml"/>
  <Override PartName="/ppt/slides/slide205.xml" ContentType="application/vnd.openxmlformats-officedocument.presentationml.slide+xml"/>
  <Override PartName="/ppt/slides/slide157.xml" ContentType="application/vnd.openxmlformats-officedocument.presentationml.slide+xml"/>
  <Override PartName="/ppt/slides/slide187.xml" ContentType="application/vnd.openxmlformats-officedocument.presentationml.slide+xml"/>
  <Override PartName="/ppt/slides/slide321.xml" ContentType="application/vnd.openxmlformats-officedocument.presentationml.slide+xml"/>
  <Override PartName="/ppt/slides/slide286.xml" ContentType="application/vnd.openxmlformats-officedocument.presentationml.slide+xml"/>
  <Override PartName="/ppt/slides/slide86.xml" ContentType="application/vnd.openxmlformats-officedocument.presentationml.slide+xml"/>
  <Override PartName="/ppt/notesMasters/notesMaster1.xml" ContentType="application/vnd.openxmlformats-officedocument.presentationml.notesMaster+xml"/>
  <Override PartName="/ppt/slides/slide44.xml" ContentType="application/vnd.openxmlformats-officedocument.presentationml.slide+xml"/>
  <Override PartName="/ppt/slides/slide154.xml" ContentType="application/vnd.openxmlformats-officedocument.presentationml.slide+xml"/>
  <Override PartName="/ppt/slides/slide325.xml" ContentType="application/vnd.openxmlformats-officedocument.presentationml.slide+xml"/>
  <Override PartName="/ppt/slides/slide27.xml" ContentType="application/vnd.openxmlformats-officedocument.presentationml.slide+xml"/>
  <Override PartName="/ppt/slides/slide135.xml" ContentType="application/vnd.openxmlformats-officedocument.presentationml.slide+xml"/>
  <Override PartName="/ppt/slides/slide90.xml" ContentType="application/vnd.openxmlformats-officedocument.presentationml.slide+xml"/>
  <Override PartName="/ppt/slides/slide224.xml" ContentType="application/vnd.openxmlformats-officedocument.presentationml.slide+xml"/>
  <Override PartName="/ppt/slides/slide160.xml" ContentType="application/vnd.openxmlformats-officedocument.presentationml.slide+xml"/>
  <Override PartName="/ppt/slides/slide125.xml" ContentType="application/vnd.openxmlformats-officedocument.presentationml.slide+xml"/>
  <Override PartName="/ppt/slides/slide40.xml" ContentType="application/vnd.openxmlformats-officedocument.presentationml.slide+xml"/>
  <Override PartName="/ppt/slides/slide273.xml" ContentType="application/vnd.openxmlformats-officedocument.presentationml.slide+xml"/>
  <Override PartName="/ppt/notesSlides/notesSlide3.xml" ContentType="application/vnd.openxmlformats-officedocument.presentationml.notesSlide+xml"/>
  <Override PartName="/ppt/slides/slide193.xml" ContentType="application/vnd.openxmlformats-officedocument.presentationml.slide+xml"/>
  <Override PartName="/ppt/slides/slide151.xml" ContentType="application/vnd.openxmlformats-officedocument.presentationml.slide+xml"/>
  <Override PartName="/ppt/slides/slide94.xml" ContentType="application/vnd.openxmlformats-officedocument.presentationml.slide+xml"/>
  <Override PartName="/ppt/notesSlides/notesSlide8.xml" ContentType="application/vnd.openxmlformats-officedocument.presentationml.notesSlide+xml"/>
  <Override PartName="/ppt/slides/slide319.xml" ContentType="application/vnd.openxmlformats-officedocument.presentationml.slide+xml"/>
  <Override PartName="/ppt/slides/slide226.xml" ContentType="application/vnd.openxmlformats-officedocument.presentationml.slide+xml"/>
  <Override PartName="/docProps/core.xml" ContentType="application/vnd.openxmlformats-package.core-properties+xml"/>
  <Override PartName="/ppt/slides/slide220.xml" ContentType="application/vnd.openxmlformats-officedocument.presentationml.slide+xml"/>
  <Override PartName="/ppt/slides/slide161.xml" ContentType="application/vnd.openxmlformats-officedocument.presentationml.slide+xml"/>
  <Override PartName="/ppt/slides/slide107.xml" ContentType="application/vnd.openxmlformats-officedocument.presentationml.slide+xml"/>
  <Override PartName="/ppt/slides/slide6.xml" ContentType="application/vnd.openxmlformats-officedocument.presentationml.slide+xml"/>
  <Override PartName="/ppt/slides/slide261.xml" ContentType="application/vnd.openxmlformats-officedocument.presentationml.slide+xml"/>
  <Override PartName="/ppt/slides/slide101.xml" ContentType="application/vnd.openxmlformats-officedocument.presentationml.slide+xml"/>
  <Override PartName="/ppt/slides/slide324.xml" ContentType="application/vnd.openxmlformats-officedocument.presentationml.slide+xml"/>
  <Override PartName="/ppt/slides/slide110.xml" ContentType="application/vnd.openxmlformats-officedocument.presentationml.slide+xml"/>
  <Override PartName="/ppt/slides/slide204.xml" ContentType="application/vnd.openxmlformats-officedocument.presentationml.slide+xml"/>
  <Override PartName="/ppt/slides/slide22.xml" ContentType="application/vnd.openxmlformats-officedocument.presentationml.slide+xml"/>
  <Override PartName="/ppt/slides/slide336.xml" ContentType="application/vnd.openxmlformats-officedocument.presentationml.slide+xml"/>
  <Override PartName="/ppt/slides/slide331.xml" ContentType="application/vnd.openxmlformats-officedocument.presentationml.slide+xml"/>
  <Override PartName="/ppt/slides/slide63.xml" ContentType="application/vnd.openxmlformats-officedocument.presentationml.slide+xml"/>
  <Override PartName="/ppt/slides/slide46.xml" ContentType="application/vnd.openxmlformats-officedocument.presentationml.slide+xml"/>
  <Override PartName="/ppt/slideMasters/slideMaster1.xml" ContentType="application/vnd.openxmlformats-officedocument.presentationml.slideMaster+xml"/>
  <Override PartName="/ppt/slides/slide265.xml" ContentType="application/vnd.openxmlformats-officedocument.presentationml.slide+xml"/>
  <Override PartName="/ppt/slides/slide213.xml" ContentType="application/vnd.openxmlformats-officedocument.presentationml.slide+xml"/>
  <Override PartName="/ppt/slides/slide158.xml" ContentType="application/vnd.openxmlformats-officedocument.presentationml.slide+xml"/>
  <Override PartName="/ppt/slides/slide326.xml" ContentType="application/vnd.openxmlformats-officedocument.presentationml.slide+xml"/>
  <Override PartName="/ppt/slides/slide103.xml" ContentType="application/vnd.openxmlformats-officedocument.presentationml.slide+xml"/>
  <Override PartName="/ppt/slides/slide215.xml" ContentType="application/vnd.openxmlformats-officedocument.presentationml.slide+xml"/>
  <Override PartName="/ppt/slides/slide249.xml" ContentType="application/vnd.openxmlformats-officedocument.presentationml.slide+xml"/>
  <Override PartName="/ppt/slides/slide302.xml" ContentType="application/vnd.openxmlformats-officedocument.presentationml.slide+xml"/>
  <Override PartName="/ppt/slides/slide172.xml" ContentType="application/vnd.openxmlformats-officedocument.presentationml.slide+xml"/>
  <Override PartName="/ppt/slides/slide152.xml" ContentType="application/vnd.openxmlformats-officedocument.presentationml.slide+xml"/>
  <Override PartName="/ppt/slides/slide315.xml" ContentType="application/vnd.openxmlformats-officedocument.presentationml.slide+xml"/>
  <Override PartName="/ppt/slides/slide168.xml" ContentType="application/vnd.openxmlformats-officedocument.presentationml.slide+xml"/>
  <Override PartName="/ppt/slides/slide32.xml" ContentType="application/vnd.openxmlformats-officedocument.presentationml.slide+xml"/>
  <Override PartName="/ppt/slides/slide5.xml" ContentType="application/vnd.openxmlformats-officedocument.presentationml.slide+xml"/>
  <Override PartName="/ppt/slides/slide88.xml" ContentType="application/vnd.openxmlformats-officedocument.presentationml.slide+xml"/>
  <Override PartName="/ppt/slides/slide85.xml" ContentType="application/vnd.openxmlformats-officedocument.presentationml.slide+xml"/>
  <Override PartName="/ppt/slides/slide175.xml" ContentType="application/vnd.openxmlformats-officedocument.presentationml.slide+xml"/>
  <Override PartName="/ppt/slides/slide239.xml" ContentType="application/vnd.openxmlformats-officedocument.presentationml.slide+xml"/>
  <Override PartName="/ppt/slides/slide164.xml" ContentType="application/vnd.openxmlformats-officedocument.presentationml.slide+xml"/>
  <Override PartName="/ppt/slides/slide140.xml" ContentType="application/vnd.openxmlformats-officedocument.presentationml.slide+xml"/>
  <Override PartName="/ppt/slides/slide334.xml" ContentType="application/vnd.openxmlformats-officedocument.presentationml.slide+xml"/>
  <Override PartName="/ppt/slides/slide120.xml" ContentType="application/vnd.openxmlformats-officedocument.presentationml.slide+xml"/>
  <Override PartName="/ppt/slides/slide293.xml" ContentType="application/vnd.openxmlformats-officedocument.presentationml.slide+xml"/>
  <Override PartName="/ppt/slides/slide24.xml" ContentType="application/vnd.openxmlformats-officedocument.presentationml.slide+xml"/>
  <Override PartName="/ppt/slides/slide134.xml" ContentType="application/vnd.openxmlformats-officedocument.presentationml.slide+xml"/>
  <Override PartName="/ppt/slides/slide262.xml" ContentType="application/vnd.openxmlformats-officedocument.presentationml.slide+xml"/>
  <Override PartName="/ppt/slides/slide123.xml" ContentType="application/vnd.openxmlformats-officedocument.presentationml.slide+xml"/>
  <Override PartName="/ppt/slides/slide142.xml" ContentType="application/vnd.openxmlformats-officedocument.presentationml.slide+xml"/>
  <Override PartName="/ppt/slides/slide312.xml" ContentType="application/vnd.openxmlformats-officedocument.presentationml.slide+xml"/>
  <Override PartName="/ppt/slides/slide131.xml" ContentType="application/vnd.openxmlformats-officedocument.presentationml.slide+xml"/>
  <Override PartName="/ppt/slides/slide65.xml" ContentType="application/vnd.openxmlformats-officedocument.presentationml.slide+xml"/>
  <Override PartName="/ppt/slides/slide28.xml" ContentType="application/vnd.openxmlformats-officedocument.presentationml.slide+xml"/>
  <Override PartName="/ppt/notesSlides/notesSlide1.xml" ContentType="application/vnd.openxmlformats-officedocument.presentationml.notesSlide+xml"/>
  <Override PartName="/ppt/notesSlides/notesSlide10.xml" ContentType="application/vnd.openxmlformats-officedocument.presentationml.notesSlide+xml"/>
  <Override PartName="/ppt/slides/slide190.xml" ContentType="application/vnd.openxmlformats-officedocument.presentationml.slide+xml"/>
  <Override PartName="/ppt/slides/slide322.xml" ContentType="application/vnd.openxmlformats-officedocument.presentationml.slide+xml"/>
  <Override PartName="/ppt/slides/slide106.xml" ContentType="application/vnd.openxmlformats-officedocument.presentationml.slide+xml"/>
  <Override PartName="/ppt/slides/slide87.xml" ContentType="application/vnd.openxmlformats-officedocument.presentationml.slide+xml"/>
  <Override PartName="/ppt/slides/slide316.xml" ContentType="application/vnd.openxmlformats-officedocument.presentationml.slide+xml"/>
  <Override PartName="/ppt/slides/slide105.xml" ContentType="application/vnd.openxmlformats-officedocument.presentationml.slide+xml"/>
  <Override PartName="/ppt/slides/slide112.xml" ContentType="application/vnd.openxmlformats-officedocument.presentationml.slide+xml"/>
  <Override PartName="/ppt/slides/slide305.xml" ContentType="application/vnd.openxmlformats-officedocument.presentationml.slide+xml"/>
  <Override PartName="/ppt/slideLayouts/slideLayout4.xml" ContentType="application/vnd.openxmlformats-officedocument.presentationml.slideLayout+xml"/>
  <Override PartName="/ppt/slides/slide257.xml" ContentType="application/vnd.openxmlformats-officedocument.presentationml.slide+xml"/>
  <Override PartName="/ppt/slides/slide53.xml" ContentType="application/vnd.openxmlformats-officedocument.presentationml.slide+xml"/>
  <Override PartName="/ppt/slides/slide4.xml" ContentType="application/vnd.openxmlformats-officedocument.presentationml.slide+xml"/>
  <Override PartName="/ppt/slides/slide194.xml" ContentType="application/vnd.openxmlformats-officedocument.presentationml.slide+xml"/>
  <Override PartName="/ppt/slides/slide84.xml" ContentType="application/vnd.openxmlformats-officedocument.presentationml.slide+xml"/>
  <Override PartName="/ppt/slides/slide170.xml" ContentType="application/vnd.openxmlformats-officedocument.presentationml.slide+xml"/>
  <Override PartName="/ppt/notesSlides/notesSlide4.xml" ContentType="application/vnd.openxmlformats-officedocument.presentationml.notesSlide+xml"/>
  <Override PartName="/ppt/slides/slide235.xml" ContentType="application/vnd.openxmlformats-officedocument.presentationml.slide+xml"/>
  <Override PartName="/ppt/slides/slide314.xml" ContentType="application/vnd.openxmlformats-officedocument.presentationml.slide+xml"/>
  <Override PartName="/ppt/slides/slide253.xml" ContentType="application/vnd.openxmlformats-officedocument.presentationml.slide+xml"/>
  <Override PartName="/ppt/slides/slide199.xml" ContentType="application/vnd.openxmlformats-officedocument.presentationml.slide+xml"/>
  <Override PartName="/ppt/slides/slide214.xml" ContentType="application/vnd.openxmlformats-officedocument.presentationml.slide+xml"/>
  <Override PartName="/ppt/slides/slide73.xml" ContentType="application/vnd.openxmlformats-officedocument.presentationml.slide+xml"/>
  <Override PartName="/ppt/slides/slide298.xml" ContentType="application/vnd.openxmlformats-officedocument.presentationml.slide+xml"/>
  <Override PartName="/ppt/slides/slide182.xml" ContentType="application/vnd.openxmlformats-officedocument.presentationml.slide+xml"/>
  <Override PartName="/ppt/slides/slide75.xml" ContentType="application/vnd.openxmlformats-officedocument.presentationml.slide+xml"/>
  <Override PartName="/ppt/slides/slide37.xml" ContentType="application/vnd.openxmlformats-officedocument.presentationml.slide+xml"/>
  <Override PartName="/ppt/notesSlides/notesSlide2.xml" ContentType="application/vnd.openxmlformats-officedocument.presentationml.notesSlide+xml"/>
  <Override PartName="/ppt/slides/slide55.xml" ContentType="application/vnd.openxmlformats-officedocument.presentationml.slide+xml"/>
  <Override PartName="/ppt/slides/slide60.xml" ContentType="application/vnd.openxmlformats-officedocument.presentationml.slide+xml"/>
  <Override PartName="/ppt/slides/slide291.xml" ContentType="application/vnd.openxmlformats-officedocument.presentationml.slide+xml"/>
  <Override PartName="/ppt/slides/slide251.xml" ContentType="application/vnd.openxmlformats-officedocument.presentationml.slide+xml"/>
  <Override PartName="/ppt/slides/slide49.xml" ContentType="application/vnd.openxmlformats-officedocument.presentationml.slide+xml"/>
  <Override PartName="/ppt/slides/slide21.xml" ContentType="application/vnd.openxmlformats-officedocument.presentationml.slide+xml"/>
  <Override PartName="/ppt/slides/slide78.xml" ContentType="application/vnd.openxmlformats-officedocument.presentationml.slide+xml"/>
  <Override PartName="/ppt/slideLayouts/slideLayout9.xml" ContentType="application/vnd.openxmlformats-officedocument.presentationml.slideLayout+xml"/>
  <Override PartName="/ppt/slides/slide221.xml" ContentType="application/vnd.openxmlformats-officedocument.presentationml.slide+xml"/>
  <Override PartName="/ppt/slides/slide122.xml" ContentType="application/vnd.openxmlformats-officedocument.presentationml.slide+xml"/>
  <Override PartName="/ppt/slides/slide330.xml" ContentType="application/vnd.openxmlformats-officedocument.presentationml.slide+xml"/>
  <Override PartName="/ppt/slides/slide45.xml" ContentType="application/vnd.openxmlformats-officedocument.presentationml.slide+xml"/>
  <Override PartName="/ppt/presProps.xml" ContentType="application/vnd.openxmlformats-officedocument.presentationml.presProps+xml"/>
  <Override PartName="/ppt/slides/slide217.xml" ContentType="application/vnd.openxmlformats-officedocument.presentationml.slide+xml"/>
  <Override PartName="/ppt/slides/slide124.xml" ContentType="application/vnd.openxmlformats-officedocument.presentationml.slide+xml"/>
  <Override PartName="/ppt/slides/slide139.xml" ContentType="application/vnd.openxmlformats-officedocument.presentationml.slide+xml"/>
  <Override PartName="/ppt/slides/slide185.xml" ContentType="application/vnd.openxmlformats-officedocument.presentationml.slide+xml"/>
  <Override PartName="/ppt/slides/slide17.xml" ContentType="application/vnd.openxmlformats-officedocument.presentationml.slide+xml"/>
  <Override PartName="/ppt/slides/slide11.xml" ContentType="application/vnd.openxmlformats-officedocument.presentationml.slide+xml"/>
  <Override PartName="/ppt/slides/slide148.xml" ContentType="application/vnd.openxmlformats-officedocument.presentationml.slide+xml"/>
  <Override PartName="/ppt/slides/slide225.xml" ContentType="application/vnd.openxmlformats-officedocument.presentationml.slide+xml"/>
  <Override PartName="/ppt/slides/slide162.xml" ContentType="application/vnd.openxmlformats-officedocument.presentationml.slide+xml"/>
  <Override PartName="/ppt/slides/slide92.xml" ContentType="application/vnd.openxmlformats-officedocument.presentationml.slide+xml"/>
  <Override PartName="/ppt/slides/slide310.xml" ContentType="application/vnd.openxmlformats-officedocument.presentationml.slide+xml"/>
  <Override PartName="/ppt/slides/slide50.xml" ContentType="application/vnd.openxmlformats-officedocument.presentationml.slide+xml"/>
  <Override PartName="/ppt/slides/slide3.xml" ContentType="application/vnd.openxmlformats-officedocument.presentationml.slide+xml"/>
  <Override PartName="/ppt/slides/slide35.xml" ContentType="application/vnd.openxmlformats-officedocument.presentationml.slide+xml"/>
  <Override PartName="/ppt/slides/slide181.xml" ContentType="application/vnd.openxmlformats-officedocument.presentationml.slide+xml"/>
  <Override PartName="/ppt/slides/slide117.xml" ContentType="application/vnd.openxmlformats-officedocument.presentationml.slide+xml"/>
  <Override PartName="/ppt/slideLayouts/slideLayout7.xml" ContentType="application/vnd.openxmlformats-officedocument.presentationml.slideLayout+xml"/>
  <Override PartName="/ppt/slides/slide270.xml" ContentType="application/vnd.openxmlformats-officedocument.presentationml.slide+xml"/>
  <Override PartName="/ppt/slides/slide68.xml" ContentType="application/vnd.openxmlformats-officedocument.presentationml.slide+xml"/>
  <Override PartName="/ppt/slides/slide54.xml" ContentType="application/vnd.openxmlformats-officedocument.presentationml.slide+xml"/>
  <Override PartName="/ppt/slides/slide25.xml" ContentType="application/vnd.openxmlformats-officedocument.presentationml.slide+xml"/>
  <Override PartName="/ppt/slides/slide203.xml" ContentType="application/vnd.openxmlformats-officedocument.presentationml.slide+xml"/>
</Types>
</file>

<file path=_rels/.rels><?xml version="1.0" encoding="UTF-8" standalone="yes"?>
<Relationships xmlns="http://schemas.openxmlformats.org/package/2006/relationships"><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p="http://schemas.openxmlformats.org/presentationml/2006/main" xmlns:a="http://schemas.openxmlformats.org/drawingml/2006/main" xmlns:r="http://schemas.openxmlformats.org/officeDocument/2006/relationships">
  <p:sldMasterIdLst>
    <p:sldMasterId id="2147483659" r:id="rId3"/>
  </p:sld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299" r:id="rId47"/>
    <p:sldId id="300" r:id="rId48"/>
    <p:sldId id="301" r:id="rId49"/>
    <p:sldId id="302" r:id="rId50"/>
    <p:sldId id="303" r:id="rId51"/>
    <p:sldId id="304" r:id="rId52"/>
    <p:sldId id="305" r:id="rId53"/>
    <p:sldId id="306" r:id="rId54"/>
    <p:sldId id="307" r:id="rId55"/>
    <p:sldId id="308" r:id="rId56"/>
    <p:sldId id="309" r:id="rId57"/>
    <p:sldId id="310" r:id="rId58"/>
    <p:sldId id="311" r:id="rId59"/>
    <p:sldId id="312" r:id="rId60"/>
    <p:sldId id="313" r:id="rId61"/>
    <p:sldId id="314" r:id="rId62"/>
    <p:sldId id="315" r:id="rId63"/>
    <p:sldId id="316" r:id="rId64"/>
    <p:sldId id="317" r:id="rId65"/>
    <p:sldId id="318" r:id="rId66"/>
    <p:sldId id="319" r:id="rId67"/>
    <p:sldId id="320" r:id="rId68"/>
    <p:sldId id="321" r:id="rId69"/>
    <p:sldId id="322" r:id="rId70"/>
    <p:sldId id="323" r:id="rId71"/>
    <p:sldId id="324" r:id="rId72"/>
    <p:sldId id="325" r:id="rId73"/>
    <p:sldId id="326" r:id="rId74"/>
    <p:sldId id="327" r:id="rId75"/>
    <p:sldId id="328" r:id="rId76"/>
    <p:sldId id="329" r:id="rId77"/>
    <p:sldId id="330" r:id="rId78"/>
    <p:sldId id="331" r:id="rId79"/>
    <p:sldId id="332" r:id="rId80"/>
    <p:sldId id="333" r:id="rId81"/>
    <p:sldId id="334" r:id="rId82"/>
    <p:sldId id="335" r:id="rId83"/>
    <p:sldId id="336" r:id="rId84"/>
    <p:sldId id="337" r:id="rId85"/>
    <p:sldId id="338" r:id="rId86"/>
    <p:sldId id="339" r:id="rId87"/>
    <p:sldId id="340" r:id="rId88"/>
    <p:sldId id="341" r:id="rId89"/>
    <p:sldId id="342" r:id="rId90"/>
    <p:sldId id="343" r:id="rId91"/>
    <p:sldId id="344" r:id="rId92"/>
    <p:sldId id="345" r:id="rId93"/>
    <p:sldId id="346" r:id="rId94"/>
    <p:sldId id="347" r:id="rId95"/>
    <p:sldId id="348" r:id="rId96"/>
    <p:sldId id="349" r:id="rId97"/>
    <p:sldId id="350" r:id="rId98"/>
    <p:sldId id="351" r:id="rId99"/>
    <p:sldId id="352" r:id="rId100"/>
    <p:sldId id="353" r:id="rId101"/>
    <p:sldId id="354" r:id="rId102"/>
    <p:sldId id="355" r:id="rId103"/>
    <p:sldId id="356" r:id="rId104"/>
    <p:sldId id="357" r:id="rId105"/>
    <p:sldId id="358" r:id="rId106"/>
    <p:sldId id="359" r:id="rId107"/>
    <p:sldId id="360" r:id="rId108"/>
    <p:sldId id="361" r:id="rId109"/>
    <p:sldId id="362" r:id="rId110"/>
    <p:sldId id="363" r:id="rId111"/>
    <p:sldId id="364" r:id="rId112"/>
    <p:sldId id="365" r:id="rId113"/>
    <p:sldId id="366" r:id="rId114"/>
    <p:sldId id="367" r:id="rId115"/>
    <p:sldId id="368" r:id="rId116"/>
    <p:sldId id="369" r:id="rId117"/>
    <p:sldId id="370" r:id="rId118"/>
    <p:sldId id="371" r:id="rId119"/>
    <p:sldId id="372" r:id="rId120"/>
    <p:sldId id="373" r:id="rId121"/>
    <p:sldId id="374" r:id="rId122"/>
    <p:sldId id="375" r:id="rId123"/>
    <p:sldId id="376" r:id="rId124"/>
    <p:sldId id="377" r:id="rId125"/>
    <p:sldId id="378" r:id="rId126"/>
    <p:sldId id="379" r:id="rId127"/>
    <p:sldId id="380" r:id="rId128"/>
    <p:sldId id="381" r:id="rId129"/>
    <p:sldId id="382" r:id="rId130"/>
    <p:sldId id="383" r:id="rId131"/>
    <p:sldId id="384" r:id="rId132"/>
    <p:sldId id="385" r:id="rId133"/>
    <p:sldId id="386" r:id="rId134"/>
    <p:sldId id="387" r:id="rId135"/>
    <p:sldId id="388" r:id="rId136"/>
    <p:sldId id="389" r:id="rId137"/>
    <p:sldId id="390" r:id="rId138"/>
    <p:sldId id="391" r:id="rId139"/>
    <p:sldId id="392" r:id="rId140"/>
    <p:sldId id="393" r:id="rId141"/>
    <p:sldId id="394" r:id="rId142"/>
    <p:sldId id="395" r:id="rId143"/>
    <p:sldId id="396" r:id="rId144"/>
    <p:sldId id="397" r:id="rId145"/>
    <p:sldId id="398" r:id="rId146"/>
    <p:sldId id="399" r:id="rId147"/>
    <p:sldId id="400" r:id="rId148"/>
    <p:sldId id="401" r:id="rId149"/>
    <p:sldId id="402" r:id="rId150"/>
    <p:sldId id="403" r:id="rId151"/>
    <p:sldId id="404" r:id="rId152"/>
    <p:sldId id="405" r:id="rId153"/>
    <p:sldId id="406" r:id="rId154"/>
    <p:sldId id="407" r:id="rId155"/>
    <p:sldId id="408" r:id="rId156"/>
    <p:sldId id="409" r:id="rId157"/>
    <p:sldId id="410" r:id="rId158"/>
    <p:sldId id="411" r:id="rId159"/>
    <p:sldId id="412" r:id="rId160"/>
    <p:sldId id="413" r:id="rId161"/>
    <p:sldId id="414" r:id="rId162"/>
    <p:sldId id="415" r:id="rId163"/>
    <p:sldId id="416" r:id="rId164"/>
    <p:sldId id="417" r:id="rId165"/>
    <p:sldId id="418" r:id="rId166"/>
    <p:sldId id="419" r:id="rId167"/>
    <p:sldId id="420" r:id="rId168"/>
    <p:sldId id="421" r:id="rId169"/>
    <p:sldId id="422" r:id="rId170"/>
    <p:sldId id="423" r:id="rId171"/>
    <p:sldId id="424" r:id="rId172"/>
    <p:sldId id="425" r:id="rId173"/>
    <p:sldId id="426" r:id="rId174"/>
    <p:sldId id="427" r:id="rId175"/>
    <p:sldId id="428" r:id="rId176"/>
    <p:sldId id="429" r:id="rId177"/>
    <p:sldId id="430" r:id="rId178"/>
    <p:sldId id="431" r:id="rId179"/>
    <p:sldId id="432" r:id="rId180"/>
    <p:sldId id="433" r:id="rId181"/>
    <p:sldId id="434" r:id="rId182"/>
    <p:sldId id="435" r:id="rId183"/>
    <p:sldId id="436" r:id="rId184"/>
    <p:sldId id="437" r:id="rId185"/>
    <p:sldId id="438" r:id="rId186"/>
    <p:sldId id="439" r:id="rId187"/>
    <p:sldId id="440" r:id="rId188"/>
    <p:sldId id="441" r:id="rId189"/>
    <p:sldId id="442" r:id="rId190"/>
    <p:sldId id="443" r:id="rId191"/>
    <p:sldId id="444" r:id="rId192"/>
    <p:sldId id="445" r:id="rId193"/>
    <p:sldId id="446" r:id="rId194"/>
    <p:sldId id="447" r:id="rId195"/>
    <p:sldId id="448" r:id="rId196"/>
    <p:sldId id="449" r:id="rId197"/>
    <p:sldId id="450" r:id="rId198"/>
    <p:sldId id="451" r:id="rId199"/>
    <p:sldId id="452" r:id="rId200"/>
    <p:sldId id="453" r:id="rId201"/>
    <p:sldId id="454" r:id="rId202"/>
    <p:sldId id="455" r:id="rId203"/>
    <p:sldId id="456" r:id="rId204"/>
    <p:sldId id="457" r:id="rId205"/>
    <p:sldId id="458" r:id="rId206"/>
    <p:sldId id="459" r:id="rId207"/>
    <p:sldId id="460" r:id="rId208"/>
    <p:sldId id="461" r:id="rId209"/>
    <p:sldId id="462" r:id="rId210"/>
    <p:sldId id="463" r:id="rId211"/>
    <p:sldId id="464" r:id="rId212"/>
    <p:sldId id="465" r:id="rId213"/>
    <p:sldId id="466" r:id="rId214"/>
    <p:sldId id="467" r:id="rId215"/>
    <p:sldId id="468" r:id="rId216"/>
    <p:sldId id="469" r:id="rId217"/>
    <p:sldId id="470" r:id="rId218"/>
    <p:sldId id="471" r:id="rId219"/>
    <p:sldId id="472" r:id="rId220"/>
    <p:sldId id="473" r:id="rId221"/>
    <p:sldId id="474" r:id="rId222"/>
    <p:sldId id="475" r:id="rId223"/>
    <p:sldId id="476" r:id="rId224"/>
    <p:sldId id="477" r:id="rId225"/>
    <p:sldId id="478" r:id="rId226"/>
    <p:sldId id="479" r:id="rId227"/>
    <p:sldId id="480" r:id="rId228"/>
    <p:sldId id="481" r:id="rId229"/>
    <p:sldId id="482" r:id="rId230"/>
    <p:sldId id="483" r:id="rId231"/>
    <p:sldId id="484" r:id="rId232"/>
    <p:sldId id="485" r:id="rId233"/>
    <p:sldId id="486" r:id="rId234"/>
    <p:sldId id="487" r:id="rId235"/>
    <p:sldId id="488" r:id="rId236"/>
    <p:sldId id="489" r:id="rId237"/>
    <p:sldId id="490" r:id="rId238"/>
    <p:sldId id="491" r:id="rId239"/>
    <p:sldId id="492" r:id="rId240"/>
    <p:sldId id="493" r:id="rId241"/>
    <p:sldId id="494" r:id="rId242"/>
    <p:sldId id="495" r:id="rId243"/>
    <p:sldId id="496" r:id="rId244"/>
    <p:sldId id="497" r:id="rId245"/>
    <p:sldId id="498" r:id="rId246"/>
    <p:sldId id="499" r:id="rId247"/>
    <p:sldId id="500" r:id="rId248"/>
    <p:sldId id="501" r:id="rId249"/>
    <p:sldId id="502" r:id="rId250"/>
    <p:sldId id="503" r:id="rId251"/>
    <p:sldId id="504" r:id="rId252"/>
    <p:sldId id="505" r:id="rId253"/>
    <p:sldId id="506" r:id="rId254"/>
    <p:sldId id="507" r:id="rId255"/>
    <p:sldId id="508" r:id="rId256"/>
    <p:sldId id="509" r:id="rId257"/>
    <p:sldId id="510" r:id="rId258"/>
    <p:sldId id="511" r:id="rId259"/>
    <p:sldId id="512" r:id="rId260"/>
    <p:sldId id="513" r:id="rId261"/>
    <p:sldId id="514" r:id="rId262"/>
    <p:sldId id="515" r:id="rId263"/>
    <p:sldId id="516" r:id="rId264"/>
    <p:sldId id="517" r:id="rId265"/>
    <p:sldId id="518" r:id="rId266"/>
    <p:sldId id="519" r:id="rId267"/>
    <p:sldId id="520" r:id="rId268"/>
    <p:sldId id="521" r:id="rId269"/>
    <p:sldId id="522" r:id="rId270"/>
    <p:sldId id="523" r:id="rId271"/>
    <p:sldId id="524" r:id="rId272"/>
    <p:sldId id="525" r:id="rId273"/>
    <p:sldId id="526" r:id="rId274"/>
    <p:sldId id="527" r:id="rId275"/>
    <p:sldId id="528" r:id="rId276"/>
    <p:sldId id="529" r:id="rId277"/>
    <p:sldId id="530" r:id="rId278"/>
    <p:sldId id="531" r:id="rId279"/>
    <p:sldId id="532" r:id="rId280"/>
    <p:sldId id="533" r:id="rId281"/>
    <p:sldId id="534" r:id="rId282"/>
    <p:sldId id="535" r:id="rId283"/>
    <p:sldId id="536" r:id="rId284"/>
    <p:sldId id="537" r:id="rId285"/>
    <p:sldId id="538" r:id="rId286"/>
    <p:sldId id="539" r:id="rId287"/>
    <p:sldId id="540" r:id="rId288"/>
    <p:sldId id="541" r:id="rId289"/>
    <p:sldId id="542" r:id="rId290"/>
    <p:sldId id="543" r:id="rId291"/>
    <p:sldId id="544" r:id="rId292"/>
    <p:sldId id="545" r:id="rId293"/>
    <p:sldId id="546" r:id="rId294"/>
    <p:sldId id="547" r:id="rId295"/>
    <p:sldId id="548" r:id="rId296"/>
    <p:sldId id="549" r:id="rId297"/>
    <p:sldId id="550" r:id="rId298"/>
    <p:sldId id="551" r:id="rId299"/>
    <p:sldId id="552" r:id="rId300"/>
    <p:sldId id="553" r:id="rId301"/>
    <p:sldId id="554" r:id="rId302"/>
    <p:sldId id="555" r:id="rId303"/>
    <p:sldId id="556" r:id="rId304"/>
    <p:sldId id="557" r:id="rId305"/>
    <p:sldId id="558" r:id="rId306"/>
    <p:sldId id="559" r:id="rId307"/>
    <p:sldId id="560" r:id="rId308"/>
    <p:sldId id="561" r:id="rId309"/>
    <p:sldId id="562" r:id="rId310"/>
    <p:sldId id="563" r:id="rId311"/>
    <p:sldId id="564" r:id="rId312"/>
    <p:sldId id="565" r:id="rId313"/>
    <p:sldId id="566" r:id="rId314"/>
    <p:sldId id="567" r:id="rId315"/>
    <p:sldId id="568" r:id="rId316"/>
    <p:sldId id="569" r:id="rId317"/>
    <p:sldId id="570" r:id="rId318"/>
    <p:sldId id="571" r:id="rId319"/>
    <p:sldId id="572" r:id="rId320"/>
    <p:sldId id="573" r:id="rId321"/>
    <p:sldId id="574" r:id="rId322"/>
    <p:sldId id="575" r:id="rId323"/>
    <p:sldId id="576" r:id="rId324"/>
    <p:sldId id="577" r:id="rId325"/>
    <p:sldId id="578" r:id="rId326"/>
    <p:sldId id="579" r:id="rId327"/>
    <p:sldId id="580" r:id="rId328"/>
    <p:sldId id="581" r:id="rId329"/>
    <p:sldId id="582" r:id="rId330"/>
    <p:sldId id="583" r:id="rId331"/>
    <p:sldId id="584" r:id="rId332"/>
    <p:sldId id="585" r:id="rId333"/>
    <p:sldId id="586" r:id="rId334"/>
    <p:sldId id="587" r:id="rId335"/>
    <p:sldId id="588" r:id="rId336"/>
    <p:sldId id="589" r:id="rId337"/>
    <p:sldId id="590" r:id="rId338"/>
    <p:sldId id="591" r:id="rId339"/>
  </p:sldIdLst>
  <p:sldSz cx="9144000" cy="6858000"/>
  <p:notesSz cx="6858000" cy="9144000"/>
</p:presentation>
</file>

<file path=ppt/presProps.xml><?xml version="1.0" encoding="utf-8"?>
<p:presentationPr xmlns:p="http://schemas.openxmlformats.org/presentationml/2006/main" xmlns:a="http://schemas.openxmlformats.org/drawingml/2006/main" xmlns:r="http://schemas.openxmlformats.org/officeDocument/2006/relationships"/>
</file>

<file path=ppt/_rels/presentation.xml.rels><?xml version="1.0" encoding="UTF-8" standalone="yes"?>
<Relationships xmlns="http://schemas.openxmlformats.org/package/2006/relationships"><Relationship Id="rId126" Type="http://schemas.openxmlformats.org/officeDocument/2006/relationships/slide" Target="slides/slide123.xml"/><Relationship Id="rId242" Type="http://schemas.openxmlformats.org/officeDocument/2006/relationships/slide" Target="slides/slide239.xml"/><Relationship Id="rId12" Type="http://schemas.openxmlformats.org/officeDocument/2006/relationships/slide" Target="slides/slide9.xml"/><Relationship Id="rId114" Type="http://schemas.openxmlformats.org/officeDocument/2006/relationships/slide" Target="slides/slide111.xml"/><Relationship Id="rId38" Type="http://schemas.openxmlformats.org/officeDocument/2006/relationships/slide" Target="slides/slide35.xml"/><Relationship Id="rId187" Type="http://schemas.openxmlformats.org/officeDocument/2006/relationships/slide" Target="slides/slide184.xml"/><Relationship Id="rId230" Type="http://schemas.openxmlformats.org/officeDocument/2006/relationships/slide" Target="slides/slide227.xml"/><Relationship Id="rId274" Type="http://schemas.openxmlformats.org/officeDocument/2006/relationships/slide" Target="slides/slide271.xml"/><Relationship Id="rId103" Type="http://schemas.openxmlformats.org/officeDocument/2006/relationships/slide" Target="slides/slide100.xml"/><Relationship Id="rId247" Type="http://schemas.openxmlformats.org/officeDocument/2006/relationships/slide" Target="slides/slide244.xml"/><Relationship Id="rId81" Type="http://schemas.openxmlformats.org/officeDocument/2006/relationships/slide" Target="slides/slide78.xml"/><Relationship Id="rId237" Type="http://schemas.openxmlformats.org/officeDocument/2006/relationships/slide" Target="slides/slide234.xml"/><Relationship Id="rId213" Type="http://schemas.openxmlformats.org/officeDocument/2006/relationships/slide" Target="slides/slide210.xml"/><Relationship Id="rId135" Type="http://schemas.openxmlformats.org/officeDocument/2006/relationships/slide" Target="slides/slide132.xml"/><Relationship Id="rId4" Type="http://schemas.openxmlformats.org/officeDocument/2006/relationships/slide" Target="slides/slide1.xml"/><Relationship Id="rId71" Type="http://schemas.openxmlformats.org/officeDocument/2006/relationships/slide" Target="slides/slide68.xml"/><Relationship Id="rId9" Type="http://schemas.openxmlformats.org/officeDocument/2006/relationships/slide" Target="slides/slide6.xml"/><Relationship Id="rId31" Type="http://schemas.openxmlformats.org/officeDocument/2006/relationships/slide" Target="slides/slide28.xml"/><Relationship Id="rId48" Type="http://schemas.openxmlformats.org/officeDocument/2006/relationships/slide" Target="slides/slide45.xml"/><Relationship Id="rId43" Type="http://schemas.openxmlformats.org/officeDocument/2006/relationships/slide" Target="slides/slide40.xml"/><Relationship Id="rId33" Type="http://schemas.openxmlformats.org/officeDocument/2006/relationships/slide" Target="slides/slide30.xml"/><Relationship Id="rId225" Type="http://schemas.openxmlformats.org/officeDocument/2006/relationships/slide" Target="slides/slide222.xml"/><Relationship Id="rId220" Type="http://schemas.openxmlformats.org/officeDocument/2006/relationships/slide" Target="slides/slide217.xml"/><Relationship Id="rId24" Type="http://schemas.openxmlformats.org/officeDocument/2006/relationships/slide" Target="slides/slide21.xml"/><Relationship Id="rId246" Type="http://schemas.openxmlformats.org/officeDocument/2006/relationships/slide" Target="slides/slide243.xml"/><Relationship Id="rId87" Type="http://schemas.openxmlformats.org/officeDocument/2006/relationships/slide" Target="slides/slide84.xml"/><Relationship Id="rId122" Type="http://schemas.openxmlformats.org/officeDocument/2006/relationships/slide" Target="slides/slide119.xml"/><Relationship Id="rId231" Type="http://schemas.openxmlformats.org/officeDocument/2006/relationships/slide" Target="slides/slide228.xml"/><Relationship Id="rId169" Type="http://schemas.openxmlformats.org/officeDocument/2006/relationships/slide" Target="slides/slide166.xml"/><Relationship Id="rId45" Type="http://schemas.openxmlformats.org/officeDocument/2006/relationships/slide" Target="slides/slide42.xml"/><Relationship Id="rId328" Type="http://schemas.openxmlformats.org/officeDocument/2006/relationships/slide" Target="slides/slide325.xml"/><Relationship Id="rId160" Type="http://schemas.openxmlformats.org/officeDocument/2006/relationships/slide" Target="slides/slide157.xml"/><Relationship Id="rId140" Type="http://schemas.openxmlformats.org/officeDocument/2006/relationships/slide" Target="slides/slide137.xml"/><Relationship Id="rId76" Type="http://schemas.openxmlformats.org/officeDocument/2006/relationships/slide" Target="slides/slide73.xml"/><Relationship Id="rId239" Type="http://schemas.openxmlformats.org/officeDocument/2006/relationships/slide" Target="slides/slide236.xml"/><Relationship Id="rId216" Type="http://schemas.openxmlformats.org/officeDocument/2006/relationships/slide" Target="slides/slide213.xml"/><Relationship Id="rId203" Type="http://schemas.openxmlformats.org/officeDocument/2006/relationships/slide" Target="slides/slide200.xml"/><Relationship Id="rId319" Type="http://schemas.openxmlformats.org/officeDocument/2006/relationships/slide" Target="slides/slide316.xml"/><Relationship Id="rId119" Type="http://schemas.openxmlformats.org/officeDocument/2006/relationships/slide" Target="slides/slide116.xml"/><Relationship Id="rId107" Type="http://schemas.openxmlformats.org/officeDocument/2006/relationships/slide" Target="slides/slide104.xml"/><Relationship Id="rId284" Type="http://schemas.openxmlformats.org/officeDocument/2006/relationships/slide" Target="slides/slide281.xml"/><Relationship Id="rId89" Type="http://schemas.openxmlformats.org/officeDocument/2006/relationships/slide" Target="slides/slide86.xml"/><Relationship Id="rId66" Type="http://schemas.openxmlformats.org/officeDocument/2006/relationships/slide" Target="slides/slide63.xml"/><Relationship Id="rId174" Type="http://schemas.openxmlformats.org/officeDocument/2006/relationships/slide" Target="slides/slide171.xml"/><Relationship Id="rId51" Type="http://schemas.openxmlformats.org/officeDocument/2006/relationships/slide" Target="slides/slide48.xml"/><Relationship Id="rId310" Type="http://schemas.openxmlformats.org/officeDocument/2006/relationships/slide" Target="slides/slide307.xml"/><Relationship Id="rId241" Type="http://schemas.openxmlformats.org/officeDocument/2006/relationships/slide" Target="slides/slide238.xml"/><Relationship Id="rId125" Type="http://schemas.openxmlformats.org/officeDocument/2006/relationships/slide" Target="slides/slide122.xml"/><Relationship Id="rId85" Type="http://schemas.openxmlformats.org/officeDocument/2006/relationships/slide" Target="slides/slide82.xml"/><Relationship Id="rId288" Type="http://schemas.openxmlformats.org/officeDocument/2006/relationships/slide" Target="slides/slide285.xml"/><Relationship Id="rId54" Type="http://schemas.openxmlformats.org/officeDocument/2006/relationships/slide" Target="slides/slide51.xml"/><Relationship Id="rId79" Type="http://schemas.openxmlformats.org/officeDocument/2006/relationships/slide" Target="slides/slide76.xml"/><Relationship Id="rId20" Type="http://schemas.openxmlformats.org/officeDocument/2006/relationships/slide" Target="slides/slide17.xml"/><Relationship Id="rId233" Type="http://schemas.openxmlformats.org/officeDocument/2006/relationships/slide" Target="slides/slide230.xml"/><Relationship Id="rId208" Type="http://schemas.openxmlformats.org/officeDocument/2006/relationships/slide" Target="slides/slide205.xml"/><Relationship Id="rId108" Type="http://schemas.openxmlformats.org/officeDocument/2006/relationships/slide" Target="slides/slide105.xml"/><Relationship Id="rId60" Type="http://schemas.openxmlformats.org/officeDocument/2006/relationships/slide" Target="slides/slide57.xml"/><Relationship Id="rId306" Type="http://schemas.openxmlformats.org/officeDocument/2006/relationships/slide" Target="slides/slide303.xml"/><Relationship Id="rId68" Type="http://schemas.openxmlformats.org/officeDocument/2006/relationships/slide" Target="slides/slide65.xml"/><Relationship Id="rId11" Type="http://schemas.openxmlformats.org/officeDocument/2006/relationships/slide" Target="slides/slide8.xml"/><Relationship Id="rId14" Type="http://schemas.openxmlformats.org/officeDocument/2006/relationships/slide" Target="slides/slide11.xml"/><Relationship Id="rId148" Type="http://schemas.openxmlformats.org/officeDocument/2006/relationships/slide" Target="slides/slide145.xml"/><Relationship Id="rId73" Type="http://schemas.openxmlformats.org/officeDocument/2006/relationships/slide" Target="slides/slide70.xml"/><Relationship Id="rId70" Type="http://schemas.openxmlformats.org/officeDocument/2006/relationships/slide" Target="slides/slide67.xml"/><Relationship Id="rId27" Type="http://schemas.openxmlformats.org/officeDocument/2006/relationships/slide" Target="slides/slide24.xml"/><Relationship Id="rId296" Type="http://schemas.openxmlformats.org/officeDocument/2006/relationships/slide" Target="slides/slide293.xml"/><Relationship Id="rId166" Type="http://schemas.openxmlformats.org/officeDocument/2006/relationships/slide" Target="slides/slide163.xml"/><Relationship Id="rId194" Type="http://schemas.openxmlformats.org/officeDocument/2006/relationships/slide" Target="slides/slide191.xml"/><Relationship Id="rId61" Type="http://schemas.openxmlformats.org/officeDocument/2006/relationships/slide" Target="slides/slide58.xml"/><Relationship Id="rId95" Type="http://schemas.openxmlformats.org/officeDocument/2006/relationships/slide" Target="slides/slide92.xml"/><Relationship Id="rId275" Type="http://schemas.openxmlformats.org/officeDocument/2006/relationships/slide" Target="slides/slide272.xml"/><Relationship Id="rId131" Type="http://schemas.openxmlformats.org/officeDocument/2006/relationships/slide" Target="slides/slide128.xml"/><Relationship Id="rId22" Type="http://schemas.openxmlformats.org/officeDocument/2006/relationships/slide" Target="slides/slide19.xml"/><Relationship Id="rId303" Type="http://schemas.openxmlformats.org/officeDocument/2006/relationships/slide" Target="slides/slide300.xml"/><Relationship Id="rId197" Type="http://schemas.openxmlformats.org/officeDocument/2006/relationships/slide" Target="slides/slide194.xml"/><Relationship Id="rId120" Type="http://schemas.openxmlformats.org/officeDocument/2006/relationships/slide" Target="slides/slide117.xml"/><Relationship Id="rId153" Type="http://schemas.openxmlformats.org/officeDocument/2006/relationships/slide" Target="slides/slide150.xml"/><Relationship Id="rId186" Type="http://schemas.openxmlformats.org/officeDocument/2006/relationships/slide" Target="slides/slide183.xml"/><Relationship Id="rId223" Type="http://schemas.openxmlformats.org/officeDocument/2006/relationships/slide" Target="slides/slide220.xml"/><Relationship Id="rId78" Type="http://schemas.openxmlformats.org/officeDocument/2006/relationships/slide" Target="slides/slide75.xml"/><Relationship Id="rId65" Type="http://schemas.openxmlformats.org/officeDocument/2006/relationships/slide" Target="slides/slide62.xml"/><Relationship Id="rId10" Type="http://schemas.openxmlformats.org/officeDocument/2006/relationships/slide" Target="slides/slide7.xml"/><Relationship Id="rId115" Type="http://schemas.openxmlformats.org/officeDocument/2006/relationships/slide" Target="slides/slide112.xml"/><Relationship Id="rId257" Type="http://schemas.openxmlformats.org/officeDocument/2006/relationships/slide" Target="slides/slide254.xml"/><Relationship Id="rId336" Type="http://schemas.openxmlformats.org/officeDocument/2006/relationships/slide" Target="slides/slide333.xml"/><Relationship Id="rId109" Type="http://schemas.openxmlformats.org/officeDocument/2006/relationships/slide" Target="slides/slide106.xml"/><Relationship Id="rId158" Type="http://schemas.openxmlformats.org/officeDocument/2006/relationships/slide" Target="slides/slide155.xml"/><Relationship Id="rId47" Type="http://schemas.openxmlformats.org/officeDocument/2006/relationships/slide" Target="slides/slide44.xml"/><Relationship Id="rId238" Type="http://schemas.openxmlformats.org/officeDocument/2006/relationships/slide" Target="slides/slide235.xml"/><Relationship Id="rId190" Type="http://schemas.openxmlformats.org/officeDocument/2006/relationships/slide" Target="slides/slide187.xml"/><Relationship Id="rId308" Type="http://schemas.openxmlformats.org/officeDocument/2006/relationships/slide" Target="slides/slide305.xml"/><Relationship Id="rId236" Type="http://schemas.openxmlformats.org/officeDocument/2006/relationships/slide" Target="slides/slide233.xml"/><Relationship Id="rId204" Type="http://schemas.openxmlformats.org/officeDocument/2006/relationships/slide" Target="slides/slide201.xml"/><Relationship Id="rId293" Type="http://schemas.openxmlformats.org/officeDocument/2006/relationships/slide" Target="slides/slide290.xml"/><Relationship Id="rId285" Type="http://schemas.openxmlformats.org/officeDocument/2006/relationships/slide" Target="slides/slide282.xml"/><Relationship Id="rId232" Type="http://schemas.openxmlformats.org/officeDocument/2006/relationships/slide" Target="slides/slide229.xml"/><Relationship Id="rId214" Type="http://schemas.openxmlformats.org/officeDocument/2006/relationships/slide" Target="slides/slide211.xml"/><Relationship Id="rId250" Type="http://schemas.openxmlformats.org/officeDocument/2006/relationships/slide" Target="slides/slide247.xml"/><Relationship Id="rId46" Type="http://schemas.openxmlformats.org/officeDocument/2006/relationships/slide" Target="slides/slide43.xml"/><Relationship Id="rId291" Type="http://schemas.openxmlformats.org/officeDocument/2006/relationships/slide" Target="slides/slide288.xml"/><Relationship Id="rId117" Type="http://schemas.openxmlformats.org/officeDocument/2006/relationships/slide" Target="slides/slide114.xml"/><Relationship Id="rId297" Type="http://schemas.openxmlformats.org/officeDocument/2006/relationships/slide" Target="slides/slide294.xml"/><Relationship Id="rId217" Type="http://schemas.openxmlformats.org/officeDocument/2006/relationships/slide" Target="slides/slide214.xml"/><Relationship Id="rId62" Type="http://schemas.openxmlformats.org/officeDocument/2006/relationships/slide" Target="slides/slide59.xml"/><Relationship Id="rId8" Type="http://schemas.openxmlformats.org/officeDocument/2006/relationships/slide" Target="slides/slide5.xml"/><Relationship Id="rId207" Type="http://schemas.openxmlformats.org/officeDocument/2006/relationships/slide" Target="slides/slide204.xml"/><Relationship Id="rId138" Type="http://schemas.openxmlformats.org/officeDocument/2006/relationships/slide" Target="slides/slide135.xml"/><Relationship Id="rId331" Type="http://schemas.openxmlformats.org/officeDocument/2006/relationships/slide" Target="slides/slide328.xml"/><Relationship Id="rId312" Type="http://schemas.openxmlformats.org/officeDocument/2006/relationships/slide" Target="slides/slide309.xml"/><Relationship Id="rId199" Type="http://schemas.openxmlformats.org/officeDocument/2006/relationships/slide" Target="slides/slide196.xml"/><Relationship Id="rId219" Type="http://schemas.openxmlformats.org/officeDocument/2006/relationships/slide" Target="slides/slide216.xml"/><Relationship Id="rId151" Type="http://schemas.openxmlformats.org/officeDocument/2006/relationships/slide" Target="slides/slide148.xml"/><Relationship Id="rId127" Type="http://schemas.openxmlformats.org/officeDocument/2006/relationships/slide" Target="slides/slide124.xml"/><Relationship Id="rId5" Type="http://schemas.openxmlformats.org/officeDocument/2006/relationships/slide" Target="slides/slide2.xml"/><Relationship Id="rId299" Type="http://schemas.openxmlformats.org/officeDocument/2006/relationships/slide" Target="slides/slide296.xml"/><Relationship Id="rId338" Type="http://schemas.openxmlformats.org/officeDocument/2006/relationships/slide" Target="slides/slide335.xml"/><Relationship Id="rId326" Type="http://schemas.openxmlformats.org/officeDocument/2006/relationships/slide" Target="slides/slide323.xml"/><Relationship Id="rId333" Type="http://schemas.openxmlformats.org/officeDocument/2006/relationships/slide" Target="slides/slide330.xml"/><Relationship Id="rId173" Type="http://schemas.openxmlformats.org/officeDocument/2006/relationships/slide" Target="slides/slide170.xml"/><Relationship Id="rId2" Type="http://schemas.openxmlformats.org/officeDocument/2006/relationships/notesMaster" Target="notesMasters/notesMaster1.xml"/><Relationship Id="rId171" Type="http://schemas.openxmlformats.org/officeDocument/2006/relationships/slide" Target="slides/slide168.xml"/><Relationship Id="rId249" Type="http://schemas.openxmlformats.org/officeDocument/2006/relationships/slide" Target="slides/slide246.xml"/><Relationship Id="rId193" Type="http://schemas.openxmlformats.org/officeDocument/2006/relationships/slide" Target="slides/slide190.xml"/><Relationship Id="rId116" Type="http://schemas.openxmlformats.org/officeDocument/2006/relationships/slide" Target="slides/slide113.xml"/><Relationship Id="rId263" Type="http://schemas.openxmlformats.org/officeDocument/2006/relationships/slide" Target="slides/slide260.xml"/><Relationship Id="rId96" Type="http://schemas.openxmlformats.org/officeDocument/2006/relationships/slide" Target="slides/slide93.xml"/><Relationship Id="rId198" Type="http://schemas.openxmlformats.org/officeDocument/2006/relationships/slide" Target="slides/slide195.xml"/><Relationship Id="rId110" Type="http://schemas.openxmlformats.org/officeDocument/2006/relationships/slide" Target="slides/slide107.xml"/><Relationship Id="rId123" Type="http://schemas.openxmlformats.org/officeDocument/2006/relationships/slide" Target="slides/slide120.xml"/><Relationship Id="rId57" Type="http://schemas.openxmlformats.org/officeDocument/2006/relationships/slide" Target="slides/slide54.xml"/><Relationship Id="rId128" Type="http://schemas.openxmlformats.org/officeDocument/2006/relationships/slide" Target="slides/slide125.xml"/><Relationship Id="rId41" Type="http://schemas.openxmlformats.org/officeDocument/2006/relationships/slide" Target="slides/slide38.xml"/><Relationship Id="rId56" Type="http://schemas.openxmlformats.org/officeDocument/2006/relationships/slide" Target="slides/slide53.xml"/><Relationship Id="rId185" Type="http://schemas.openxmlformats.org/officeDocument/2006/relationships/slide" Target="slides/slide182.xml"/><Relationship Id="rId100" Type="http://schemas.openxmlformats.org/officeDocument/2006/relationships/slide" Target="slides/slide97.xml"/><Relationship Id="rId301" Type="http://schemas.openxmlformats.org/officeDocument/2006/relationships/slide" Target="slides/slide298.xml"/><Relationship Id="rId287" Type="http://schemas.openxmlformats.org/officeDocument/2006/relationships/slide" Target="slides/slide284.xml"/><Relationship Id="rId206" Type="http://schemas.openxmlformats.org/officeDocument/2006/relationships/slide" Target="slides/slide203.xml"/><Relationship Id="rId97" Type="http://schemas.openxmlformats.org/officeDocument/2006/relationships/slide" Target="slides/slide94.xml"/><Relationship Id="rId177" Type="http://schemas.openxmlformats.org/officeDocument/2006/relationships/slide" Target="slides/slide174.xml"/><Relationship Id="rId165" Type="http://schemas.openxmlformats.org/officeDocument/2006/relationships/slide" Target="slides/slide162.xml"/><Relationship Id="rId294" Type="http://schemas.openxmlformats.org/officeDocument/2006/relationships/slide" Target="slides/slide291.xml"/><Relationship Id="rId211" Type="http://schemas.openxmlformats.org/officeDocument/2006/relationships/slide" Target="slides/slide208.xml"/><Relationship Id="rId282" Type="http://schemas.openxmlformats.org/officeDocument/2006/relationships/slide" Target="slides/slide279.xml"/><Relationship Id="rId106" Type="http://schemas.openxmlformats.org/officeDocument/2006/relationships/slide" Target="slides/slide103.xml"/><Relationship Id="rId280" Type="http://schemas.openxmlformats.org/officeDocument/2006/relationships/slide" Target="slides/slide277.xml"/><Relationship Id="rId149" Type="http://schemas.openxmlformats.org/officeDocument/2006/relationships/slide" Target="slides/slide146.xml"/><Relationship Id="rId252" Type="http://schemas.openxmlformats.org/officeDocument/2006/relationships/slide" Target="slides/slide249.xml"/><Relationship Id="rId124" Type="http://schemas.openxmlformats.org/officeDocument/2006/relationships/slide" Target="slides/slide121.xml"/><Relationship Id="rId69" Type="http://schemas.openxmlformats.org/officeDocument/2006/relationships/slide" Target="slides/slide66.xml"/><Relationship Id="rId327" Type="http://schemas.openxmlformats.org/officeDocument/2006/relationships/slide" Target="slides/slide324.xml"/><Relationship Id="rId53" Type="http://schemas.openxmlformats.org/officeDocument/2006/relationships/slide" Target="slides/slide50.xml"/><Relationship Id="rId111" Type="http://schemas.openxmlformats.org/officeDocument/2006/relationships/slide" Target="slides/slide108.xml"/><Relationship Id="rId340" Type="http://schemas.openxmlformats.org/officeDocument/2006/relationships/presProps" Target="presProps.xml"/><Relationship Id="rId272" Type="http://schemas.openxmlformats.org/officeDocument/2006/relationships/slide" Target="slides/slide269.xml"/><Relationship Id="rId143" Type="http://schemas.openxmlformats.org/officeDocument/2006/relationships/slide" Target="slides/slide140.xml"/><Relationship Id="rId83" Type="http://schemas.openxmlformats.org/officeDocument/2006/relationships/slide" Target="slides/slide80.xml"/><Relationship Id="rId212" Type="http://schemas.openxmlformats.org/officeDocument/2006/relationships/slide" Target="slides/slide209.xml"/><Relationship Id="rId172" Type="http://schemas.openxmlformats.org/officeDocument/2006/relationships/slide" Target="slides/slide169.xml"/><Relationship Id="rId139" Type="http://schemas.openxmlformats.org/officeDocument/2006/relationships/slide" Target="slides/slide136.xml"/><Relationship Id="rId1" Type="http://schemas.openxmlformats.org/officeDocument/2006/relationships/theme" Target="theme/theme1.xml"/><Relationship Id="rId18" Type="http://schemas.openxmlformats.org/officeDocument/2006/relationships/slide" Target="slides/slide15.xml"/><Relationship Id="rId324" Type="http://schemas.openxmlformats.org/officeDocument/2006/relationships/slide" Target="slides/slide321.xml"/><Relationship Id="rId300" Type="http://schemas.openxmlformats.org/officeDocument/2006/relationships/slide" Target="slides/slide297.xml"/><Relationship Id="rId289" Type="http://schemas.openxmlformats.org/officeDocument/2006/relationships/slide" Target="slides/slide286.xml"/><Relationship Id="rId92" Type="http://schemas.openxmlformats.org/officeDocument/2006/relationships/slide" Target="slides/slide89.xml"/><Relationship Id="rId315" Type="http://schemas.openxmlformats.org/officeDocument/2006/relationships/slide" Target="slides/slide312.xml"/><Relationship Id="rId210" Type="http://schemas.openxmlformats.org/officeDocument/2006/relationships/slide" Target="slides/slide207.xml"/><Relationship Id="rId192" Type="http://schemas.openxmlformats.org/officeDocument/2006/relationships/slide" Target="slides/slide189.xml"/><Relationship Id="rId137" Type="http://schemas.openxmlformats.org/officeDocument/2006/relationships/slide" Target="slides/slide134.xml"/><Relationship Id="rId157" Type="http://schemas.openxmlformats.org/officeDocument/2006/relationships/slide" Target="slides/slide154.xml"/><Relationship Id="rId313" Type="http://schemas.openxmlformats.org/officeDocument/2006/relationships/slide" Target="slides/slide310.xml"/><Relationship Id="rId21" Type="http://schemas.openxmlformats.org/officeDocument/2006/relationships/slide" Target="slides/slide18.xml"/><Relationship Id="rId63" Type="http://schemas.openxmlformats.org/officeDocument/2006/relationships/slide" Target="slides/slide60.xml"/><Relationship Id="rId146" Type="http://schemas.openxmlformats.org/officeDocument/2006/relationships/slide" Target="slides/slide143.xml"/><Relationship Id="rId179" Type="http://schemas.openxmlformats.org/officeDocument/2006/relationships/slide" Target="slides/slide176.xml"/><Relationship Id="rId268" Type="http://schemas.openxmlformats.org/officeDocument/2006/relationships/slide" Target="slides/slide265.xml"/><Relationship Id="rId55" Type="http://schemas.openxmlformats.org/officeDocument/2006/relationships/slide" Target="slides/slide52.xml"/><Relationship Id="rId3" Type="http://schemas.openxmlformats.org/officeDocument/2006/relationships/slideMaster" Target="slideMasters/slideMaster1.xml"/><Relationship Id="rId276" Type="http://schemas.openxmlformats.org/officeDocument/2006/relationships/slide" Target="slides/slide273.xml"/><Relationship Id="rId93" Type="http://schemas.openxmlformats.org/officeDocument/2006/relationships/slide" Target="slides/slide90.xml"/><Relationship Id="rId329" Type="http://schemas.openxmlformats.org/officeDocument/2006/relationships/slide" Target="slides/slide326.xml"/><Relationship Id="rId202" Type="http://schemas.openxmlformats.org/officeDocument/2006/relationships/slide" Target="slides/slide199.xml"/><Relationship Id="rId314" Type="http://schemas.openxmlformats.org/officeDocument/2006/relationships/slide" Target="slides/slide311.xml"/><Relationship Id="rId226" Type="http://schemas.openxmlformats.org/officeDocument/2006/relationships/slide" Target="slides/slide223.xml"/><Relationship Id="rId228" Type="http://schemas.openxmlformats.org/officeDocument/2006/relationships/slide" Target="slides/slide225.xml"/><Relationship Id="rId142" Type="http://schemas.openxmlformats.org/officeDocument/2006/relationships/slide" Target="slides/slide139.xml"/><Relationship Id="rId29" Type="http://schemas.openxmlformats.org/officeDocument/2006/relationships/slide" Target="slides/slide26.xml"/><Relationship Id="rId260" Type="http://schemas.openxmlformats.org/officeDocument/2006/relationships/slide" Target="slides/slide257.xml"/><Relationship Id="rId180" Type="http://schemas.openxmlformats.org/officeDocument/2006/relationships/slide" Target="slides/slide177.xml"/><Relationship Id="rId305" Type="http://schemas.openxmlformats.org/officeDocument/2006/relationships/slide" Target="slides/slide302.xml"/><Relationship Id="rId234" Type="http://schemas.openxmlformats.org/officeDocument/2006/relationships/slide" Target="slides/slide231.xml"/><Relationship Id="rId42" Type="http://schemas.openxmlformats.org/officeDocument/2006/relationships/slide" Target="slides/slide39.xml"/><Relationship Id="rId94" Type="http://schemas.openxmlformats.org/officeDocument/2006/relationships/slide" Target="slides/slide91.xml"/><Relationship Id="rId286" Type="http://schemas.openxmlformats.org/officeDocument/2006/relationships/slide" Target="slides/slide283.xml"/><Relationship Id="rId175" Type="http://schemas.openxmlformats.org/officeDocument/2006/relationships/slide" Target="slides/slide172.xml"/><Relationship Id="rId321" Type="http://schemas.openxmlformats.org/officeDocument/2006/relationships/slide" Target="slides/slide318.xml"/><Relationship Id="rId104" Type="http://schemas.openxmlformats.org/officeDocument/2006/relationships/slide" Target="slides/slide101.xml"/><Relationship Id="rId264" Type="http://schemas.openxmlformats.org/officeDocument/2006/relationships/slide" Target="slides/slide261.xml"/><Relationship Id="rId134" Type="http://schemas.openxmlformats.org/officeDocument/2006/relationships/slide" Target="slides/slide131.xml"/><Relationship Id="rId80" Type="http://schemas.openxmlformats.org/officeDocument/2006/relationships/slide" Target="slides/slide77.xml"/><Relationship Id="rId130" Type="http://schemas.openxmlformats.org/officeDocument/2006/relationships/slide" Target="slides/slide127.xml"/><Relationship Id="rId129" Type="http://schemas.openxmlformats.org/officeDocument/2006/relationships/slide" Target="slides/slide126.xml"/><Relationship Id="rId152" Type="http://schemas.openxmlformats.org/officeDocument/2006/relationships/slide" Target="slides/slide149.xml"/><Relationship Id="rId6" Type="http://schemas.openxmlformats.org/officeDocument/2006/relationships/slide" Target="slides/slide3.xml"/><Relationship Id="rId218" Type="http://schemas.openxmlformats.org/officeDocument/2006/relationships/slide" Target="slides/slide215.xml"/><Relationship Id="rId167" Type="http://schemas.openxmlformats.org/officeDocument/2006/relationships/slide" Target="slides/slide164.xml"/><Relationship Id="rId88" Type="http://schemas.openxmlformats.org/officeDocument/2006/relationships/slide" Target="slides/slide85.xml"/><Relationship Id="rId270" Type="http://schemas.openxmlformats.org/officeDocument/2006/relationships/slide" Target="slides/slide267.xml"/><Relationship Id="rId332" Type="http://schemas.openxmlformats.org/officeDocument/2006/relationships/slide" Target="slides/slide329.xml"/><Relationship Id="rId259" Type="http://schemas.openxmlformats.org/officeDocument/2006/relationships/slide" Target="slides/slide256.xml"/><Relationship Id="rId155" Type="http://schemas.openxmlformats.org/officeDocument/2006/relationships/slide" Target="slides/slide152.xml"/><Relationship Id="rId40" Type="http://schemas.openxmlformats.org/officeDocument/2006/relationships/slide" Target="slides/slide37.xml"/><Relationship Id="rId28" Type="http://schemas.openxmlformats.org/officeDocument/2006/relationships/slide" Target="slides/slide25.xml"/><Relationship Id="rId16" Type="http://schemas.openxmlformats.org/officeDocument/2006/relationships/slide" Target="slides/slide13.xml"/><Relationship Id="rId224" Type="http://schemas.openxmlformats.org/officeDocument/2006/relationships/slide" Target="slides/slide221.xml"/><Relationship Id="rId7" Type="http://schemas.openxmlformats.org/officeDocument/2006/relationships/slide" Target="slides/slide4.xml"/><Relationship Id="rId200" Type="http://schemas.openxmlformats.org/officeDocument/2006/relationships/slide" Target="slides/slide197.xml"/><Relationship Id="rId201" Type="http://schemas.openxmlformats.org/officeDocument/2006/relationships/slide" Target="slides/slide198.xml"/><Relationship Id="rId278" Type="http://schemas.openxmlformats.org/officeDocument/2006/relationships/slide" Target="slides/slide275.xml"/><Relationship Id="rId277" Type="http://schemas.openxmlformats.org/officeDocument/2006/relationships/slide" Target="slides/slide274.xml"/><Relationship Id="rId101" Type="http://schemas.openxmlformats.org/officeDocument/2006/relationships/slide" Target="slides/slide98.xml"/><Relationship Id="rId255" Type="http://schemas.openxmlformats.org/officeDocument/2006/relationships/slide" Target="slides/slide252.xml"/><Relationship Id="rId251" Type="http://schemas.openxmlformats.org/officeDocument/2006/relationships/slide" Target="slides/slide248.xml"/><Relationship Id="rId189" Type="http://schemas.openxmlformats.org/officeDocument/2006/relationships/slide" Target="slides/slide186.xml"/><Relationship Id="rId91" Type="http://schemas.openxmlformats.org/officeDocument/2006/relationships/slide" Target="slides/slide88.xml"/><Relationship Id="rId147" Type="http://schemas.openxmlformats.org/officeDocument/2006/relationships/slide" Target="slides/slide144.xml"/><Relationship Id="rId221" Type="http://schemas.openxmlformats.org/officeDocument/2006/relationships/slide" Target="slides/slide218.xml"/><Relationship Id="rId188" Type="http://schemas.openxmlformats.org/officeDocument/2006/relationships/slide" Target="slides/slide185.xml"/><Relationship Id="rId256" Type="http://schemas.openxmlformats.org/officeDocument/2006/relationships/slide" Target="slides/slide253.xml"/><Relationship Id="rId72" Type="http://schemas.openxmlformats.org/officeDocument/2006/relationships/slide" Target="slides/slide69.xml"/><Relationship Id="rId334" Type="http://schemas.openxmlformats.org/officeDocument/2006/relationships/slide" Target="slides/slide331.xml"/><Relationship Id="rId156" Type="http://schemas.openxmlformats.org/officeDocument/2006/relationships/slide" Target="slides/slide153.xml"/><Relationship Id="rId168" Type="http://schemas.openxmlformats.org/officeDocument/2006/relationships/slide" Target="slides/slide165.xml"/><Relationship Id="rId145" Type="http://schemas.openxmlformats.org/officeDocument/2006/relationships/slide" Target="slides/slide142.xml"/><Relationship Id="rId52" Type="http://schemas.openxmlformats.org/officeDocument/2006/relationships/slide" Target="slides/slide49.xml"/><Relationship Id="rId258" Type="http://schemas.openxmlformats.org/officeDocument/2006/relationships/slide" Target="slides/slide255.xml"/><Relationship Id="rId279" Type="http://schemas.openxmlformats.org/officeDocument/2006/relationships/slide" Target="slides/slide276.xml"/><Relationship Id="rId322" Type="http://schemas.openxmlformats.org/officeDocument/2006/relationships/slide" Target="slides/slide319.xml"/><Relationship Id="rId136" Type="http://schemas.openxmlformats.org/officeDocument/2006/relationships/slide" Target="slides/slide133.xml"/><Relationship Id="rId181" Type="http://schemas.openxmlformats.org/officeDocument/2006/relationships/slide" Target="slides/slide178.xml"/><Relationship Id="rId64" Type="http://schemas.openxmlformats.org/officeDocument/2006/relationships/slide" Target="slides/slide61.xml"/><Relationship Id="rId323" Type="http://schemas.openxmlformats.org/officeDocument/2006/relationships/slide" Target="slides/slide320.xml"/><Relationship Id="rId309" Type="http://schemas.openxmlformats.org/officeDocument/2006/relationships/slide" Target="slides/slide306.xml"/><Relationship Id="rId176" Type="http://schemas.openxmlformats.org/officeDocument/2006/relationships/slide" Target="slides/slide173.xml"/><Relationship Id="rId133" Type="http://schemas.openxmlformats.org/officeDocument/2006/relationships/slide" Target="slides/slide130.xml"/><Relationship Id="rId99" Type="http://schemas.openxmlformats.org/officeDocument/2006/relationships/slide" Target="slides/slide96.xml"/><Relationship Id="rId298" Type="http://schemas.openxmlformats.org/officeDocument/2006/relationships/slide" Target="slides/slide295.xml"/><Relationship Id="rId281" Type="http://schemas.openxmlformats.org/officeDocument/2006/relationships/slide" Target="slides/slide278.xml"/><Relationship Id="rId58" Type="http://schemas.openxmlformats.org/officeDocument/2006/relationships/slide" Target="slides/slide55.xml"/><Relationship Id="rId273" Type="http://schemas.openxmlformats.org/officeDocument/2006/relationships/slide" Target="slides/slide270.xml"/><Relationship Id="rId317" Type="http://schemas.openxmlformats.org/officeDocument/2006/relationships/slide" Target="slides/slide314.xml"/><Relationship Id="rId195" Type="http://schemas.openxmlformats.org/officeDocument/2006/relationships/slide" Target="slides/slide192.xml"/><Relationship Id="rId132" Type="http://schemas.openxmlformats.org/officeDocument/2006/relationships/slide" Target="slides/slide129.xml"/><Relationship Id="rId50" Type="http://schemas.openxmlformats.org/officeDocument/2006/relationships/slide" Target="slides/slide47.xml"/><Relationship Id="rId215" Type="http://schemas.openxmlformats.org/officeDocument/2006/relationships/slide" Target="slides/slide212.xml"/><Relationship Id="rId302" Type="http://schemas.openxmlformats.org/officeDocument/2006/relationships/slide" Target="slides/slide299.xml"/><Relationship Id="rId15" Type="http://schemas.openxmlformats.org/officeDocument/2006/relationships/slide" Target="slides/slide12.xml"/><Relationship Id="rId261" Type="http://schemas.openxmlformats.org/officeDocument/2006/relationships/slide" Target="slides/slide258.xml"/><Relationship Id="rId159" Type="http://schemas.openxmlformats.org/officeDocument/2006/relationships/slide" Target="slides/slide156.xml"/><Relationship Id="rId141" Type="http://schemas.openxmlformats.org/officeDocument/2006/relationships/slide" Target="slides/slide138.xml"/><Relationship Id="rId25" Type="http://schemas.openxmlformats.org/officeDocument/2006/relationships/slide" Target="slides/slide22.xml"/><Relationship Id="rId74" Type="http://schemas.openxmlformats.org/officeDocument/2006/relationships/slide" Target="slides/slide71.xml"/><Relationship Id="rId235" Type="http://schemas.openxmlformats.org/officeDocument/2006/relationships/slide" Target="slides/slide232.xml"/><Relationship Id="rId35" Type="http://schemas.openxmlformats.org/officeDocument/2006/relationships/slide" Target="slides/slide32.xml"/><Relationship Id="rId13" Type="http://schemas.openxmlformats.org/officeDocument/2006/relationships/slide" Target="slides/slide10.xml"/><Relationship Id="rId266" Type="http://schemas.openxmlformats.org/officeDocument/2006/relationships/slide" Target="slides/slide263.xml"/><Relationship Id="rId121" Type="http://schemas.openxmlformats.org/officeDocument/2006/relationships/slide" Target="slides/slide118.xml"/><Relationship Id="rId227" Type="http://schemas.openxmlformats.org/officeDocument/2006/relationships/slide" Target="slides/slide224.xml"/><Relationship Id="rId245" Type="http://schemas.openxmlformats.org/officeDocument/2006/relationships/slide" Target="slides/slide242.xml"/><Relationship Id="rId44" Type="http://schemas.openxmlformats.org/officeDocument/2006/relationships/slide" Target="slides/slide41.xml"/><Relationship Id="rId222" Type="http://schemas.openxmlformats.org/officeDocument/2006/relationships/slide" Target="slides/slide219.xml"/><Relationship Id="rId162" Type="http://schemas.openxmlformats.org/officeDocument/2006/relationships/slide" Target="slides/slide159.xml"/><Relationship Id="rId290" Type="http://schemas.openxmlformats.org/officeDocument/2006/relationships/slide" Target="slides/slide287.xml"/><Relationship Id="rId154" Type="http://schemas.openxmlformats.org/officeDocument/2006/relationships/slide" Target="slides/slide151.xml"/><Relationship Id="rId36" Type="http://schemas.openxmlformats.org/officeDocument/2006/relationships/slide" Target="slides/slide33.xml"/><Relationship Id="rId98" Type="http://schemas.openxmlformats.org/officeDocument/2006/relationships/slide" Target="slides/slide95.xml"/><Relationship Id="rId23" Type="http://schemas.openxmlformats.org/officeDocument/2006/relationships/slide" Target="slides/slide20.xml"/><Relationship Id="rId295" Type="http://schemas.openxmlformats.org/officeDocument/2006/relationships/slide" Target="slides/slide292.xml"/><Relationship Id="rId102" Type="http://schemas.openxmlformats.org/officeDocument/2006/relationships/slide" Target="slides/slide99.xml"/><Relationship Id="rId90" Type="http://schemas.openxmlformats.org/officeDocument/2006/relationships/slide" Target="slides/slide87.xml"/><Relationship Id="rId59" Type="http://schemas.openxmlformats.org/officeDocument/2006/relationships/slide" Target="slides/slide56.xml"/><Relationship Id="rId205" Type="http://schemas.openxmlformats.org/officeDocument/2006/relationships/slide" Target="slides/slide202.xml"/><Relationship Id="rId164" Type="http://schemas.openxmlformats.org/officeDocument/2006/relationships/slide" Target="slides/slide161.xml"/><Relationship Id="rId283" Type="http://schemas.openxmlformats.org/officeDocument/2006/relationships/slide" Target="slides/slide280.xml"/><Relationship Id="rId229" Type="http://schemas.openxmlformats.org/officeDocument/2006/relationships/slide" Target="slides/slide226.xml"/><Relationship Id="rId183" Type="http://schemas.openxmlformats.org/officeDocument/2006/relationships/slide" Target="slides/slide180.xml"/><Relationship Id="rId330" Type="http://schemas.openxmlformats.org/officeDocument/2006/relationships/slide" Target="slides/slide327.xml"/><Relationship Id="rId325" Type="http://schemas.openxmlformats.org/officeDocument/2006/relationships/slide" Target="slides/slide322.xml"/><Relationship Id="rId318" Type="http://schemas.openxmlformats.org/officeDocument/2006/relationships/slide" Target="slides/slide315.xml"/><Relationship Id="rId253" Type="http://schemas.openxmlformats.org/officeDocument/2006/relationships/slide" Target="slides/slide250.xml"/><Relationship Id="rId84" Type="http://schemas.openxmlformats.org/officeDocument/2006/relationships/slide" Target="slides/slide81.xml"/><Relationship Id="rId170" Type="http://schemas.openxmlformats.org/officeDocument/2006/relationships/slide" Target="slides/slide167.xml"/><Relationship Id="rId244" Type="http://schemas.openxmlformats.org/officeDocument/2006/relationships/slide" Target="slides/slide241.xml"/><Relationship Id="rId39" Type="http://schemas.openxmlformats.org/officeDocument/2006/relationships/slide" Target="slides/slide36.xml"/><Relationship Id="rId209" Type="http://schemas.openxmlformats.org/officeDocument/2006/relationships/slide" Target="slides/slide206.xml"/><Relationship Id="rId105" Type="http://schemas.openxmlformats.org/officeDocument/2006/relationships/slide" Target="slides/slide102.xml"/><Relationship Id="rId304" Type="http://schemas.openxmlformats.org/officeDocument/2006/relationships/slide" Target="slides/slide301.xml"/><Relationship Id="rId163" Type="http://schemas.openxmlformats.org/officeDocument/2006/relationships/slide" Target="slides/slide160.xml"/><Relationship Id="rId113" Type="http://schemas.openxmlformats.org/officeDocument/2006/relationships/slide" Target="slides/slide110.xml"/><Relationship Id="rId335" Type="http://schemas.openxmlformats.org/officeDocument/2006/relationships/slide" Target="slides/slide332.xml"/><Relationship Id="rId77" Type="http://schemas.openxmlformats.org/officeDocument/2006/relationships/slide" Target="slides/slide74.xml"/><Relationship Id="rId34" Type="http://schemas.openxmlformats.org/officeDocument/2006/relationships/slide" Target="slides/slide31.xml"/><Relationship Id="rId337" Type="http://schemas.openxmlformats.org/officeDocument/2006/relationships/slide" Target="slides/slide334.xml"/><Relationship Id="rId269" Type="http://schemas.openxmlformats.org/officeDocument/2006/relationships/slide" Target="slides/slide266.xml"/><Relationship Id="rId82" Type="http://schemas.openxmlformats.org/officeDocument/2006/relationships/slide" Target="slides/slide79.xml"/><Relationship Id="rId240" Type="http://schemas.openxmlformats.org/officeDocument/2006/relationships/slide" Target="slides/slide237.xml"/><Relationship Id="rId320" Type="http://schemas.openxmlformats.org/officeDocument/2006/relationships/slide" Target="slides/slide317.xml"/><Relationship Id="rId248" Type="http://schemas.openxmlformats.org/officeDocument/2006/relationships/slide" Target="slides/slide245.xml"/><Relationship Id="rId184" Type="http://schemas.openxmlformats.org/officeDocument/2006/relationships/slide" Target="slides/slide181.xml"/><Relationship Id="rId196" Type="http://schemas.openxmlformats.org/officeDocument/2006/relationships/slide" Target="slides/slide193.xml"/><Relationship Id="rId161" Type="http://schemas.openxmlformats.org/officeDocument/2006/relationships/slide" Target="slides/slide158.xml"/><Relationship Id="rId86" Type="http://schemas.openxmlformats.org/officeDocument/2006/relationships/slide" Target="slides/slide83.xml"/><Relationship Id="rId30" Type="http://schemas.openxmlformats.org/officeDocument/2006/relationships/slide" Target="slides/slide27.xml"/><Relationship Id="rId265" Type="http://schemas.openxmlformats.org/officeDocument/2006/relationships/slide" Target="slides/slide262.xml"/><Relationship Id="rId75" Type="http://schemas.openxmlformats.org/officeDocument/2006/relationships/slide" Target="slides/slide72.xml"/><Relationship Id="rId26" Type="http://schemas.openxmlformats.org/officeDocument/2006/relationships/slide" Target="slides/slide23.xml"/><Relationship Id="rId254" Type="http://schemas.openxmlformats.org/officeDocument/2006/relationships/slide" Target="slides/slide251.xml"/><Relationship Id="rId316" Type="http://schemas.openxmlformats.org/officeDocument/2006/relationships/slide" Target="slides/slide313.xml"/><Relationship Id="rId307" Type="http://schemas.openxmlformats.org/officeDocument/2006/relationships/slide" Target="slides/slide304.xml"/><Relationship Id="rId182" Type="http://schemas.openxmlformats.org/officeDocument/2006/relationships/slide" Target="slides/slide179.xml"/><Relationship Id="rId271" Type="http://schemas.openxmlformats.org/officeDocument/2006/relationships/slide" Target="slides/slide268.xml"/><Relationship Id="rId49" Type="http://schemas.openxmlformats.org/officeDocument/2006/relationships/slide" Target="slides/slide46.xml"/><Relationship Id="rId112" Type="http://schemas.openxmlformats.org/officeDocument/2006/relationships/slide" Target="slides/slide109.xml"/><Relationship Id="rId67" Type="http://schemas.openxmlformats.org/officeDocument/2006/relationships/slide" Target="slides/slide64.xml"/><Relationship Id="rId32" Type="http://schemas.openxmlformats.org/officeDocument/2006/relationships/slide" Target="slides/slide29.xml"/><Relationship Id="rId19" Type="http://schemas.openxmlformats.org/officeDocument/2006/relationships/slide" Target="slides/slide16.xml"/><Relationship Id="rId118" Type="http://schemas.openxmlformats.org/officeDocument/2006/relationships/slide" Target="slides/slide115.xml"/><Relationship Id="rId17" Type="http://schemas.openxmlformats.org/officeDocument/2006/relationships/slide" Target="slides/slide14.xml"/><Relationship Id="rId150" Type="http://schemas.openxmlformats.org/officeDocument/2006/relationships/slide" Target="slides/slide147.xml"/><Relationship Id="rId243" Type="http://schemas.openxmlformats.org/officeDocument/2006/relationships/slide" Target="slides/slide240.xml"/><Relationship Id="rId191" Type="http://schemas.openxmlformats.org/officeDocument/2006/relationships/slide" Target="slides/slide188.xml"/><Relationship Id="rId292" Type="http://schemas.openxmlformats.org/officeDocument/2006/relationships/slide" Target="slides/slide289.xml"/><Relationship Id="rId311" Type="http://schemas.openxmlformats.org/officeDocument/2006/relationships/slide" Target="slides/slide308.xml"/><Relationship Id="rId178" Type="http://schemas.openxmlformats.org/officeDocument/2006/relationships/slide" Target="slides/slide175.xml"/><Relationship Id="rId144" Type="http://schemas.openxmlformats.org/officeDocument/2006/relationships/slide" Target="slides/slide141.xml"/><Relationship Id="rId37" Type="http://schemas.openxmlformats.org/officeDocument/2006/relationships/slide" Target="slides/slide34.xml"/><Relationship Id="rId339" Type="http://schemas.openxmlformats.org/officeDocument/2006/relationships/slide" Target="slides/slide336.xml"/><Relationship Id="rId262" Type="http://schemas.openxmlformats.org/officeDocument/2006/relationships/slide" Target="slides/slide259.xml"/><Relationship Id="rId267" Type="http://schemas.openxmlformats.org/officeDocument/2006/relationships/slide" Target="slides/slide26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p="http://schemas.openxmlformats.org/presentationml/2006/main" xmlns:a="http://schemas.openxmlformats.org/drawing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sp>
        <p:nvSpPr>
          <p:cNvPr id="2" name=""/>
          <p:cNvSpPr/>
          <p:nvPr>
            <p:ph type="hdr" sz="quarter" idx="0"/>
          </p:nvPr>
        </p:nvSpPr>
        <p:spPr>
          <a:xfrm>
            <a:off x="0" y="0"/>
            <a:ext cx="2971800" cy="457200"/>
          </a:xfrm>
          <a:prstGeom prst="rect">
            <a:avLst/>
          </a:prstGeom>
          <a:noFill/>
          <a:ln>
            <a:noFill/>
          </a:ln>
        </p:spPr>
        <p:txBody>
          <a:bodyPr wrap="square" anchor="t"/>
          <a:p/>
        </p:txBody>
      </p:sp>
      <p:sp>
        <p:nvSpPr>
          <p:cNvPr id="3" name=""/>
          <p:cNvSpPr/>
          <p:nvPr>
            <p:ph type="dt" idx="1"/>
          </p:nvPr>
        </p:nvSpPr>
        <p:spPr>
          <a:xfrm>
            <a:off x="3884612" y="0"/>
            <a:ext cx="2971800" cy="457200"/>
          </a:xfrm>
          <a:prstGeom prst="rect">
            <a:avLst/>
          </a:prstGeom>
          <a:noFill/>
          <a:ln>
            <a:noFill/>
          </a:ln>
        </p:spPr>
        <p:txBody>
          <a:bodyPr wrap="square" anchor="t"/>
          <a:lstStyle>
            <a:lvl1pPr lvl="0" algn="r">
              <a:defRPr sz="1200"/>
            </a:lvl1pPr>
          </a:lstStyle>
          <a:p/>
        </p:txBody>
      </p:sp>
      <p:sp>
        <p:nvSpPr>
          <p:cNvPr id="4" name=""/>
          <p:cNvSpPr/>
          <p:nvPr>
            <p:ph type="sldImg" idx="2"/>
          </p:nvPr>
        </p:nvSpPr>
        <p:spPr>
          <a:xfrm>
            <a:off x="1143000" y="685800"/>
            <a:ext cx="4572000" cy="3429000"/>
          </a:xfrm>
          <a:prstGeom prst="rect">
            <a:avLst/>
          </a:prstGeom>
          <a:noFill/>
          <a:ln w="12700">
            <a:solidFill>
              <a:srgbClr val="000000"/>
            </a:solidFill>
          </a:ln>
        </p:spPr>
        <p:txBody>
          <a:bodyPr wrap="square" anchor="ctr"/>
          <a:p/>
        </p:txBody>
      </p:sp>
      <p:sp>
        <p:nvSpPr>
          <p:cNvPr id="5" name=""/>
          <p:cNvSpPr/>
          <p:nvPr>
            <p:ph type="body" sz="quarter" idx="3"/>
          </p:nvPr>
        </p:nvSpPr>
        <p:spPr>
          <a:xfrm>
            <a:off x="685800" y="4343400"/>
            <a:ext cx="5486400" cy="4114800"/>
          </a:xfrm>
          <a:prstGeom prst="rect">
            <a:avLst/>
          </a:prstGeom>
          <a:noFill/>
          <a:ln>
            <a:noFill/>
          </a:ln>
        </p:spPr>
        <p:txBody>
          <a:bodyPr wrap="square" anchor="t"/>
          <a:p>
            <a:pPr lvl="0"/>
            <a:r>
              <a:rPr/>
              <a:t>Click to edit Master text styles</a:t>
            </a:r>
          </a:p>
          <a:p>
            <a:pPr lvl="1"/>
            <a:r>
              <a:rPr/>
              <a:t>Second level</a:t>
            </a:r>
          </a:p>
          <a:p>
            <a:pPr lvl="2"/>
            <a:r>
              <a:rPr/>
              <a:t>Third level</a:t>
            </a:r>
          </a:p>
          <a:p>
            <a:pPr lvl="3"/>
            <a:r>
              <a:rPr/>
              <a:t>Fourth level</a:t>
            </a:r>
          </a:p>
          <a:p>
            <a:pPr lvl="4"/>
            <a:r>
              <a:rPr/>
              <a:t>Fifth level</a:t>
            </a:r>
          </a:p>
        </p:txBody>
      </p:sp>
      <p:sp>
        <p:nvSpPr>
          <p:cNvPr id="6" name=""/>
          <p:cNvSpPr/>
          <p:nvPr>
            <p:ph type="ftr" sz="quarter" idx="4"/>
          </p:nvPr>
        </p:nvSpPr>
        <p:spPr>
          <a:xfrm>
            <a:off x="0" y="8685212"/>
            <a:ext cx="2971800" cy="457200"/>
          </a:xfrm>
          <a:prstGeom prst="rect">
            <a:avLst/>
          </a:prstGeom>
          <a:noFill/>
          <a:ln>
            <a:noFill/>
          </a:ln>
        </p:spPr>
        <p:txBody>
          <a:bodyPr wrap="square" anchor="b"/>
          <a:lstStyle>
            <a:lvl1pPr lvl="0">
              <a:defRPr sz="1200"/>
            </a:lvl1pPr>
          </a:lstStyle>
          <a:p/>
        </p:txBody>
      </p:sp>
      <p:sp>
        <p:nvSpPr>
          <p:cNvPr id="7" name=""/>
          <p:cNvSpPr/>
          <p:nvPr>
            <p:ph type="sldNum" sz="quarter" idx="5"/>
          </p:nvPr>
        </p:nvSpPr>
        <p:spPr>
          <a:xfrm>
            <a:off x="3884612" y="8685212"/>
            <a:ext cx="2971800" cy="457200"/>
          </a:xfrm>
          <a:prstGeom prst="rect">
            <a:avLst/>
          </a:prstGeom>
          <a:noFill/>
          <a:ln>
            <a:noFill/>
          </a:ln>
        </p:spPr>
        <p:txBody>
          <a:bodyPr wrap="square" anchor="b"/>
          <a:lstStyle>
            <a:lvl1pPr lvl="0" algn="r">
              <a:defRPr sz="1200"/>
            </a:lvl1pPr>
          </a:lstStyle>
          <a:p>
            <a:fld id="{8B38DBA3-52F9-4AF4-A6A4-FA4D7DB2F99C}" type="slidenum">
              <a:t>&lt;#&gt;</a:t>
            </a:fld>
          </a:p>
        </p:txBody>
      </p:sp>
    </p:spTree>
  </p:cSld>
  <p:clrMap bg1="lt1" tx1="dk1" bg2="lt2" tx2="dk2" accent1="accent1" accent2="accent2" accent3="accent3" accent4="accent4" accent5="accent5" accent6="accent6" hlink="hlink" folHlink="folHlink"/>
</p:notesMaster>
</file>

<file path=ppt/notesSlides/_rels/notesSlide1.xml.rels><?xml version="1.0" encoding="UTF-8" standalone="yes"?>
<Relationships xmlns="http://schemas.openxmlformats.org/package/2006/relationships"></Relationships>
</file>

<file path=ppt/notesSlides/_rels/notesSlide10.xml.rels><?xml version="1.0" encoding="UTF-8" standalone="yes"?>
<Relationships xmlns="http://schemas.openxmlformats.org/package/2006/relationships"></Relationships>
</file>

<file path=ppt/notesSlides/_rels/notesSlide11.xml.rels><?xml version="1.0" encoding="UTF-8" standalone="yes"?>
<Relationships xmlns="http://schemas.openxmlformats.org/package/2006/relationships"></Relationships>
</file>

<file path=ppt/notesSlides/_rels/notesSlide2.xml.rels><?xml version="1.0" encoding="UTF-8" standalone="yes"?>
<Relationships xmlns="http://schemas.openxmlformats.org/package/2006/relationships"></Relationships>
</file>

<file path=ppt/notesSlides/_rels/notesSlide3.xml.rels><?xml version="1.0" encoding="UTF-8" standalone="yes"?>
<Relationships xmlns="http://schemas.openxmlformats.org/package/2006/relationships"></Relationships>
</file>

<file path=ppt/notesSlides/_rels/notesSlide4.xml.rels><?xml version="1.0" encoding="UTF-8" standalone="yes"?>
<Relationships xmlns="http://schemas.openxmlformats.org/package/2006/relationships"></Relationships>
</file>

<file path=ppt/notesSlides/_rels/notesSlide5.xml.rels><?xml version="1.0" encoding="UTF-8" standalone="yes"?>
<Relationships xmlns="http://schemas.openxmlformats.org/package/2006/relationships"></Relationships>
</file>

<file path=ppt/notesSlides/_rels/notesSlide6.xml.rels><?xml version="1.0" encoding="UTF-8" standalone="yes"?>
<Relationships xmlns="http://schemas.openxmlformats.org/package/2006/relationships"></Relationships>
</file>

<file path=ppt/notesSlides/_rels/notesSlide7.xml.rels><?xml version="1.0" encoding="UTF-8" standalone="yes"?>
<Relationships xmlns="http://schemas.openxmlformats.org/package/2006/relationships"></Relationships>
</file>

<file path=ppt/notesSlides/_rels/notesSlide8.xml.rels><?xml version="1.0" encoding="UTF-8" standalone="yes"?>
<Relationships xmlns="http://schemas.openxmlformats.org/package/2006/relationships"></Relationships>
</file>

<file path=ppt/notesSlides/_rels/notesSlide9.xml.rels><?xml version="1.0" encoding="UTF-8" standalone="yes"?>
<Relationships xmlns="http://schemas.openxmlformats.org/package/2006/relationships"></Relationships>
</file>

<file path=ppt/notesSlides/notesSlide1.xml><?xml version="1.0" encoding="utf-8"?>
<p:notes xmlns:p="http://schemas.openxmlformats.org/presentationml/2006/main" xmlns:a="http://schemas.openxmlformats.org/drawingml/2006/main" xmlns:r="http://schemas.openxmlformats.org/officeDocument/2006/relationships">
  <p:cSld>
    <p:bg>
      <p:bgPr>
        <a:solidFill>
          <a:srgbClr val="000000"/>
        </a:solidFill>
      </p:bgPr>
    </p:bg>
    <p:spTree>
      <p:nvGrpSpPr>
        <p:cNvPr id="1" name=""/>
        <p:cNvGrpSpPr/>
        <p:nvPr/>
      </p:nvGrpSpPr>
      <p:grpSpPr>
        <a:xfrm>
          <a:off x="0" y="0"/>
          <a:ext cx="0" cy="0"/>
          <a:chOff x="0" y="0"/>
          <a:chExt cx="0" cy="0"/>
        </a:xfrm>
      </p:grpSpPr>
      <p:sp>
        <p:nvSpPr>
          <p:cNvPr id="2" name=""/>
          <p:cNvSpPr txBox="1"/>
          <p:nvPr>
            <p:ph type="sldImg" idx="0"/>
          </p:nvPr>
        </p:nvSpPr>
        <p:spPr>
          <a:xfrm>
            <a:off x="0" y="0"/>
            <a:ext cx="0" cy="0"/>
          </a:xfrm>
          <a:prstGeom prst="rect"/>
          <a:noFill/>
          <a:ln>
            <a:noFill/>
          </a:ln>
        </p:spPr>
        <p:txBody>
          <a:bodyPr wrap="square" anchor="t"/>
          <a:p/>
        </p:txBody>
      </p:sp>
      <p:sp>
        <p:nvSpPr>
          <p:cNvPr id="3" name=""/>
          <p:cNvSpPr txBox="1"/>
          <p:nvPr>
            <p:ph type="body" idx="1"/>
          </p:nvPr>
        </p:nvSpPr>
        <p:spPr>
          <a:xfrm>
            <a:off x="0" y="0"/>
            <a:ext cx="0" cy="0"/>
          </a:xfrm>
          <a:prstGeom prst="rect"/>
          <a:noFill/>
          <a:ln>
            <a:noFill/>
          </a:ln>
        </p:spPr>
        <p:txBody>
          <a:bodyPr wrap="square" anchor="t"/>
          <a:p>
            <a:pPr lvl="0"/>
          </a:p>
        </p:txBody>
      </p:sp>
    </p:spTree>
  </p:cSld>
</p:notes>
</file>

<file path=ppt/notesSlides/notesSlide10.xml><?xml version="1.0" encoding="utf-8"?>
<p:notes xmlns:p="http://schemas.openxmlformats.org/presentationml/2006/main" xmlns:a="http://schemas.openxmlformats.org/drawingml/2006/main" xmlns:r="http://schemas.openxmlformats.org/officeDocument/2006/relationships">
  <p:cSld>
    <p:bg>
      <p:bgPr>
        <a:solidFill>
          <a:srgbClr val="000000"/>
        </a:solidFill>
      </p:bgPr>
    </p:bg>
    <p:spTree>
      <p:nvGrpSpPr>
        <p:cNvPr id="1" name=""/>
        <p:cNvGrpSpPr/>
        <p:nvPr/>
      </p:nvGrpSpPr>
      <p:grpSpPr>
        <a:xfrm>
          <a:off x="0" y="0"/>
          <a:ext cx="0" cy="0"/>
          <a:chOff x="0" y="0"/>
          <a:chExt cx="0" cy="0"/>
        </a:xfrm>
      </p:grpSpPr>
      <p:sp>
        <p:nvSpPr>
          <p:cNvPr id="2" name=""/>
          <p:cNvSpPr txBox="1"/>
          <p:nvPr>
            <p:ph type="sldImg" idx="0"/>
          </p:nvPr>
        </p:nvSpPr>
        <p:spPr>
          <a:xfrm>
            <a:off x="0" y="0"/>
            <a:ext cx="0" cy="0"/>
          </a:xfrm>
          <a:prstGeom prst="rect"/>
          <a:noFill/>
          <a:ln>
            <a:noFill/>
          </a:ln>
        </p:spPr>
        <p:txBody>
          <a:bodyPr wrap="square" anchor="t"/>
          <a:p/>
        </p:txBody>
      </p:sp>
      <p:sp>
        <p:nvSpPr>
          <p:cNvPr id="3" name=""/>
          <p:cNvSpPr txBox="1"/>
          <p:nvPr>
            <p:ph type="body" idx="1"/>
          </p:nvPr>
        </p:nvSpPr>
        <p:spPr>
          <a:xfrm>
            <a:off x="0" y="0"/>
            <a:ext cx="0" cy="0"/>
          </a:xfrm>
          <a:prstGeom prst="rect"/>
          <a:noFill/>
          <a:ln>
            <a:noFill/>
          </a:ln>
        </p:spPr>
        <p:txBody>
          <a:bodyPr wrap="square" anchor="t"/>
          <a:p>
            <a:pPr lvl="0" algn="l" marL="342900" indent="0">
              <a:lnSpc>
                <a:spcPct val="100000"/>
              </a:lnSpc>
              <a:spcBef>
                <a:spcPct val="20000"/>
              </a:spcBef>
              <a:buFont typeface="Arial"/>
              <a:buChar char="•"/>
            </a:pPr>
            <a:r>
              <a:rPr sz="3200" b="0" i="0" u="none" strike="noStrike" baseline="0">
                <a:solidFill>
                  <a:srgbClr val="000000"/>
                </a:solidFill>
                <a:latin typeface="Calibri"/>
              </a:rPr>
              <a:t>Normally, a chemical impulse precipitates the release of acetylcholine from vesicles on the nerve terminal at the myoneural junction. </a:t>
            </a:r>
          </a:p>
          <a:p>
            <a:pPr lvl="0" algn="l" marL="342900" indent="0">
              <a:lnSpc>
                <a:spcPct val="100000"/>
              </a:lnSpc>
              <a:spcBef>
                <a:spcPct val="20000"/>
              </a:spcBef>
              <a:buFont typeface="Arial"/>
              <a:buChar char="•"/>
            </a:pPr>
            <a:r>
              <a:rPr sz="3200" b="0" i="0" u="none" strike="noStrike" baseline="0">
                <a:solidFill>
                  <a:srgbClr val="000000"/>
                </a:solidFill>
                <a:latin typeface="Calibri"/>
              </a:rPr>
              <a:t>The acetylcholine attaches to receptor sites on the motor endplate and stimulates muscle contraction. </a:t>
            </a:r>
          </a:p>
          <a:p>
            <a:pPr lvl="0" algn="l" marL="342900" indent="0">
              <a:lnSpc>
                <a:spcPct val="100000"/>
              </a:lnSpc>
              <a:spcBef>
                <a:spcPct val="20000"/>
              </a:spcBef>
              <a:buFont typeface="Arial"/>
              <a:buChar char="•"/>
            </a:pPr>
            <a:r>
              <a:rPr sz="3200" b="0" i="0" u="none" strike="noStrike" baseline="0">
                <a:solidFill>
                  <a:srgbClr val="000000"/>
                </a:solidFill>
                <a:latin typeface="Calibri"/>
              </a:rPr>
              <a:t>Continuous binding of acetylcholine to the receptor site is required for muscular contraction to be sustained.</a:t>
            </a:r>
          </a:p>
          <a:p>
            <a:pPr lvl="0"/>
          </a:p>
        </p:txBody>
      </p:sp>
      <p:sp>
        <p:nvSpPr>
          <p:cNvPr id="4" name=""/>
          <p:cNvSpPr txBox="1"/>
          <p:nvPr>
            <p:ph type="sldNum" idx="10"/>
          </p:nvPr>
        </p:nvSpPr>
        <p:spPr>
          <a:xfrm>
            <a:off x="0" y="0"/>
            <a:ext cx="0" cy="0"/>
          </a:xfrm>
          <a:prstGeom prst="rect"/>
          <a:noFill/>
          <a:ln>
            <a:noFill/>
          </a:ln>
        </p:spPr>
        <p:txBody>
          <a:bodyPr wrap="square" anchor="t"/>
          <a:lstStyle>
            <a:lvl1pPr lvl="0">
              <a:defRPr>
                <a:latin typeface="Calibri"/>
              </a:defRPr>
            </a:lvl1pPr>
          </a:lstStyle>
          <a:p>
            <a:fld id="{8B38DBA3-52F9-4AF4-A6A4-FA4D7DB2F99C}" type="slidenum">
              <a:t>&lt;#&gt;</a:t>
            </a:fld>
          </a:p>
        </p:txBody>
      </p:sp>
    </p:spTree>
  </p:cSld>
</p:notes>
</file>

<file path=ppt/notesSlides/notesSlide11.xml><?xml version="1.0" encoding="utf-8"?>
<p:notes xmlns:p="http://schemas.openxmlformats.org/presentationml/2006/main" xmlns:a="http://schemas.openxmlformats.org/drawingml/2006/main" xmlns:r="http://schemas.openxmlformats.org/officeDocument/2006/relationships">
  <p:cSld>
    <p:bg>
      <p:bgPr>
        <a:solidFill>
          <a:srgbClr val="000000"/>
        </a:solidFill>
      </p:bgPr>
    </p:bg>
    <p:spTree>
      <p:nvGrpSpPr>
        <p:cNvPr id="1" name=""/>
        <p:cNvGrpSpPr/>
        <p:nvPr/>
      </p:nvGrpSpPr>
      <p:grpSpPr>
        <a:xfrm>
          <a:off x="0" y="0"/>
          <a:ext cx="0" cy="0"/>
          <a:chOff x="0" y="0"/>
          <a:chExt cx="0" cy="0"/>
        </a:xfrm>
      </p:grpSpPr>
      <p:sp>
        <p:nvSpPr>
          <p:cNvPr id="2" name=""/>
          <p:cNvSpPr txBox="1"/>
          <p:nvPr>
            <p:ph type="sldImg" idx="0"/>
          </p:nvPr>
        </p:nvSpPr>
        <p:spPr>
          <a:xfrm>
            <a:off x="0" y="0"/>
            <a:ext cx="0" cy="0"/>
          </a:xfrm>
          <a:prstGeom prst="rect"/>
          <a:noFill/>
          <a:ln>
            <a:noFill/>
          </a:ln>
        </p:spPr>
        <p:txBody>
          <a:bodyPr wrap="square" anchor="t"/>
          <a:p/>
        </p:txBody>
      </p:sp>
      <p:sp>
        <p:nvSpPr>
          <p:cNvPr id="3" name=""/>
          <p:cNvSpPr txBox="1"/>
          <p:nvPr>
            <p:ph type="body" idx="1"/>
          </p:nvPr>
        </p:nvSpPr>
        <p:spPr>
          <a:xfrm>
            <a:off x="0" y="0"/>
            <a:ext cx="0" cy="0"/>
          </a:xfrm>
          <a:prstGeom prst="rect"/>
          <a:noFill/>
          <a:ln>
            <a:noFill/>
          </a:ln>
        </p:spPr>
        <p:txBody>
          <a:bodyPr wrap="square" anchor="t"/>
          <a:p>
            <a:pPr lvl="0" algn="l" marL="342900" indent="0">
              <a:lnSpc>
                <a:spcPct val="100000"/>
              </a:lnSpc>
              <a:spcBef>
                <a:spcPct val="20000"/>
              </a:spcBef>
              <a:buFont typeface="Arial"/>
              <a:buChar char="•"/>
            </a:pPr>
            <a:r>
              <a:rPr sz="3200" b="0" i="0" u="none" strike="noStrike" baseline="0">
                <a:solidFill>
                  <a:srgbClr val="000000"/>
                </a:solidFill>
                <a:latin typeface="Calibri"/>
              </a:rPr>
              <a:t>Neck rigidity: Any attempts at flexion of the head are difficult because of spasms in the muscles of the neck. Forceful flexion causes severe pain.</a:t>
            </a:r>
          </a:p>
          <a:p>
            <a:pPr lvl="0" algn="l" marL="342900" indent="0">
              <a:lnSpc>
                <a:spcPct val="100000"/>
              </a:lnSpc>
              <a:spcBef>
                <a:spcPct val="20000"/>
              </a:spcBef>
              <a:buFont typeface="Arial"/>
              <a:buChar char="•"/>
            </a:pPr>
            <a:r>
              <a:rPr sz="3200" b="0" i="0" u="none" strike="noStrike" baseline="0">
                <a:solidFill>
                  <a:srgbClr val="000000"/>
                </a:solidFill>
                <a:latin typeface="Calibri"/>
              </a:rPr>
              <a:t>Positive </a:t>
            </a:r>
            <a:r>
              <a:rPr sz="3200" b="0" i="0" u="none" strike="noStrike" baseline="0">
                <a:solidFill>
                  <a:srgbClr val="000000"/>
                </a:solidFill>
                <a:latin typeface="Calibri"/>
              </a:rPr>
              <a:t>Kernig's</a:t>
            </a:r>
            <a:r>
              <a:rPr sz="3200" b="0" i="0" u="none" strike="noStrike" baseline="0">
                <a:solidFill>
                  <a:srgbClr val="000000"/>
                </a:solidFill>
                <a:latin typeface="Calibri"/>
              </a:rPr>
              <a:t> sign: When the patient is lying with the thigh flexed on the abdomen, the leg cannot be completely extended.</a:t>
            </a:r>
          </a:p>
          <a:p>
            <a:pPr lvl="0"/>
            <a:r>
              <a:rPr>
                <a:latin typeface="Calibri"/>
              </a:rPr>
              <a:t>Photophobia (extreme sensitivity to light): This finding is common, although the cause is unclear.</a:t>
            </a:r>
          </a:p>
          <a:p>
            <a:pPr lvl="0"/>
          </a:p>
        </p:txBody>
      </p:sp>
      <p:sp>
        <p:nvSpPr>
          <p:cNvPr id="4" name=""/>
          <p:cNvSpPr txBox="1"/>
          <p:nvPr>
            <p:ph type="sldNum" idx="10"/>
          </p:nvPr>
        </p:nvSpPr>
        <p:spPr>
          <a:xfrm>
            <a:off x="0" y="0"/>
            <a:ext cx="0" cy="0"/>
          </a:xfrm>
          <a:prstGeom prst="rect"/>
          <a:noFill/>
          <a:ln>
            <a:noFill/>
          </a:ln>
        </p:spPr>
        <p:txBody>
          <a:bodyPr wrap="square" anchor="t"/>
          <a:lstStyle>
            <a:lvl1pPr lvl="0">
              <a:defRPr>
                <a:latin typeface="Calibri"/>
              </a:defRPr>
            </a:lvl1pPr>
          </a:lstStyle>
          <a:p>
            <a:fld id="{8B38DBA3-52F9-4AF4-A6A4-FA4D7DB2F99C}" type="slidenum">
              <a:t>&lt;#&gt;</a:t>
            </a:fld>
          </a:p>
        </p:txBody>
      </p:sp>
    </p:spTree>
  </p:cSld>
</p:notes>
</file>

<file path=ppt/notesSlides/notesSlide2.xml><?xml version="1.0" encoding="utf-8"?>
<p:notes xmlns:p="http://schemas.openxmlformats.org/presentationml/2006/main" xmlns:a="http://schemas.openxmlformats.org/drawingml/2006/main" xmlns:r="http://schemas.openxmlformats.org/officeDocument/2006/relationships">
  <p:cSld>
    <p:bg>
      <p:bgPr>
        <a:solidFill>
          <a:srgbClr val="000000"/>
        </a:solidFill>
      </p:bgPr>
    </p:bg>
    <p:spTree>
      <p:nvGrpSpPr>
        <p:cNvPr id="1" name=""/>
        <p:cNvGrpSpPr/>
        <p:nvPr/>
      </p:nvGrpSpPr>
      <p:grpSpPr>
        <a:xfrm>
          <a:off x="0" y="0"/>
          <a:ext cx="0" cy="0"/>
          <a:chOff x="0" y="0"/>
          <a:chExt cx="0" cy="0"/>
        </a:xfrm>
      </p:grpSpPr>
      <p:sp>
        <p:nvSpPr>
          <p:cNvPr id="2" name=""/>
          <p:cNvSpPr txBox="1"/>
          <p:nvPr>
            <p:ph type="sldImg" idx="0"/>
          </p:nvPr>
        </p:nvSpPr>
        <p:spPr>
          <a:xfrm>
            <a:off x="0" y="0"/>
            <a:ext cx="0" cy="0"/>
          </a:xfrm>
          <a:prstGeom prst="rect"/>
          <a:noFill/>
          <a:ln>
            <a:noFill/>
          </a:ln>
        </p:spPr>
        <p:txBody>
          <a:bodyPr wrap="square" anchor="t"/>
          <a:p/>
        </p:txBody>
      </p:sp>
      <p:sp>
        <p:nvSpPr>
          <p:cNvPr id="3" name=""/>
          <p:cNvSpPr txBox="1"/>
          <p:nvPr>
            <p:ph type="body" idx="1"/>
          </p:nvPr>
        </p:nvSpPr>
        <p:spPr>
          <a:xfrm>
            <a:off x="0" y="0"/>
            <a:ext cx="0" cy="0"/>
          </a:xfrm>
          <a:prstGeom prst="rect"/>
          <a:noFill/>
          <a:ln>
            <a:noFill/>
          </a:ln>
        </p:spPr>
        <p:txBody>
          <a:bodyPr wrap="square" anchor="t"/>
          <a:p>
            <a:pPr lvl="0"/>
          </a:p>
        </p:txBody>
      </p:sp>
    </p:spTree>
  </p:cSld>
</p:notes>
</file>

<file path=ppt/notesSlides/notesSlide3.xml><?xml version="1.0" encoding="utf-8"?>
<p:notes xmlns:p="http://schemas.openxmlformats.org/presentationml/2006/main" xmlns:a="http://schemas.openxmlformats.org/drawingml/2006/main" xmlns:r="http://schemas.openxmlformats.org/officeDocument/2006/relationships">
  <p:cSld>
    <p:bg>
      <p:bgPr>
        <a:solidFill>
          <a:srgbClr val="000000"/>
        </a:solidFill>
      </p:bgPr>
    </p:bg>
    <p:spTree>
      <p:nvGrpSpPr>
        <p:cNvPr id="1" name=""/>
        <p:cNvGrpSpPr/>
        <p:nvPr/>
      </p:nvGrpSpPr>
      <p:grpSpPr>
        <a:xfrm>
          <a:off x="0" y="0"/>
          <a:ext cx="0" cy="0"/>
          <a:chOff x="0" y="0"/>
          <a:chExt cx="0" cy="0"/>
        </a:xfrm>
      </p:grpSpPr>
      <p:sp>
        <p:nvSpPr>
          <p:cNvPr id="2" name=""/>
          <p:cNvSpPr txBox="1"/>
          <p:nvPr>
            <p:ph type="sldImg" idx="0"/>
          </p:nvPr>
        </p:nvSpPr>
        <p:spPr>
          <a:xfrm>
            <a:off x="0" y="0"/>
            <a:ext cx="0" cy="0"/>
          </a:xfrm>
          <a:prstGeom prst="rect"/>
          <a:noFill/>
          <a:ln>
            <a:noFill/>
          </a:ln>
        </p:spPr>
        <p:txBody>
          <a:bodyPr wrap="square" anchor="t"/>
          <a:p/>
        </p:txBody>
      </p:sp>
      <p:sp>
        <p:nvSpPr>
          <p:cNvPr id="3" name=""/>
          <p:cNvSpPr txBox="1"/>
          <p:nvPr>
            <p:ph type="body" idx="1"/>
          </p:nvPr>
        </p:nvSpPr>
        <p:spPr>
          <a:xfrm>
            <a:off x="0" y="0"/>
            <a:ext cx="0" cy="0"/>
          </a:xfrm>
          <a:prstGeom prst="rect"/>
          <a:noFill/>
          <a:ln>
            <a:noFill/>
          </a:ln>
        </p:spPr>
        <p:txBody>
          <a:bodyPr wrap="square" anchor="t"/>
          <a:p>
            <a:pPr lvl="0"/>
            <a:r>
              <a:rPr>
                <a:latin typeface="Calibri"/>
              </a:rPr>
              <a:t>Respiratory failure may develop shortly after the patient becomes unconscious. If the patient cannot maintain effective respirations, care (insertion of an airway, mechanical ventilation) is initiated to provide adequate ventilation and protect the airway.</a:t>
            </a:r>
          </a:p>
          <a:p>
            <a:pPr lvl="0"/>
          </a:p>
        </p:txBody>
      </p:sp>
      <p:sp>
        <p:nvSpPr>
          <p:cNvPr id="4" name=""/>
          <p:cNvSpPr txBox="1"/>
          <p:nvPr>
            <p:ph type="sldNum" idx="10"/>
          </p:nvPr>
        </p:nvSpPr>
        <p:spPr>
          <a:xfrm>
            <a:off x="0" y="0"/>
            <a:ext cx="0" cy="0"/>
          </a:xfrm>
          <a:prstGeom prst="rect"/>
          <a:noFill/>
          <a:ln>
            <a:noFill/>
          </a:ln>
        </p:spPr>
        <p:txBody>
          <a:bodyPr wrap="square" anchor="t"/>
          <a:lstStyle>
            <a:lvl1pPr lvl="0">
              <a:defRPr>
                <a:latin typeface="Calibri"/>
              </a:defRPr>
            </a:lvl1pPr>
          </a:lstStyle>
          <a:p>
            <a:fld id="{8B38DBA3-52F9-4AF4-A6A4-FA4D7DB2F99C}" type="slidenum">
              <a:t>&lt;#&gt;</a:t>
            </a:fld>
          </a:p>
        </p:txBody>
      </p:sp>
    </p:spTree>
  </p:cSld>
</p:notes>
</file>

<file path=ppt/notesSlides/notesSlide4.xml><?xml version="1.0" encoding="utf-8"?>
<p:notes xmlns:p="http://schemas.openxmlformats.org/presentationml/2006/main" xmlns:a="http://schemas.openxmlformats.org/drawingml/2006/main" xmlns:r="http://schemas.openxmlformats.org/officeDocument/2006/relationships">
  <p:cSld>
    <p:bg>
      <p:bgPr>
        <a:solidFill>
          <a:srgbClr val="000000"/>
        </a:solidFill>
      </p:bgPr>
    </p:bg>
    <p:spTree>
      <p:nvGrpSpPr>
        <p:cNvPr id="1" name=""/>
        <p:cNvGrpSpPr/>
        <p:nvPr/>
      </p:nvGrpSpPr>
      <p:grpSpPr>
        <a:xfrm>
          <a:off x="0" y="0"/>
          <a:ext cx="0" cy="0"/>
          <a:chOff x="0" y="0"/>
          <a:chExt cx="0" cy="0"/>
        </a:xfrm>
      </p:grpSpPr>
      <p:sp>
        <p:nvSpPr>
          <p:cNvPr id="2" name=""/>
          <p:cNvSpPr txBox="1"/>
          <p:nvPr>
            <p:ph type="sldImg" idx="0"/>
          </p:nvPr>
        </p:nvSpPr>
        <p:spPr>
          <a:xfrm>
            <a:off x="0" y="0"/>
            <a:ext cx="0" cy="0"/>
          </a:xfrm>
          <a:prstGeom prst="rect"/>
          <a:noFill/>
          <a:ln>
            <a:noFill/>
          </a:ln>
        </p:spPr>
        <p:txBody>
          <a:bodyPr wrap="square" anchor="t"/>
          <a:p/>
        </p:txBody>
      </p:sp>
      <p:sp>
        <p:nvSpPr>
          <p:cNvPr id="3" name=""/>
          <p:cNvSpPr txBox="1"/>
          <p:nvPr>
            <p:ph type="body" idx="1"/>
          </p:nvPr>
        </p:nvSpPr>
        <p:spPr>
          <a:xfrm>
            <a:off x="0" y="0"/>
            <a:ext cx="0" cy="0"/>
          </a:xfrm>
          <a:prstGeom prst="rect"/>
          <a:noFill/>
          <a:ln>
            <a:noFill/>
          </a:ln>
        </p:spPr>
        <p:txBody>
          <a:bodyPr wrap="square" anchor="t"/>
          <a:p>
            <a:pPr lvl="0"/>
          </a:p>
        </p:txBody>
      </p:sp>
      <p:sp>
        <p:nvSpPr>
          <p:cNvPr id="4" name=""/>
          <p:cNvSpPr txBox="1"/>
          <p:nvPr>
            <p:ph type="sldNum" idx="10"/>
          </p:nvPr>
        </p:nvSpPr>
        <p:spPr>
          <a:xfrm>
            <a:off x="0" y="0"/>
            <a:ext cx="0" cy="0"/>
          </a:xfrm>
          <a:prstGeom prst="rect"/>
          <a:noFill/>
          <a:ln>
            <a:noFill/>
          </a:ln>
        </p:spPr>
        <p:txBody>
          <a:bodyPr wrap="square" anchor="t"/>
          <a:lstStyle>
            <a:lvl1pPr lvl="0">
              <a:defRPr>
                <a:latin typeface="Calibri"/>
              </a:defRPr>
            </a:lvl1pPr>
          </a:lstStyle>
          <a:p>
            <a:fld id="{8B38DBA3-52F9-4AF4-A6A4-FA4D7DB2F99C}" type="slidenum">
              <a:t>&lt;#&gt;</a:t>
            </a:fld>
          </a:p>
        </p:txBody>
      </p:sp>
    </p:spTree>
  </p:cSld>
</p:notes>
</file>

<file path=ppt/notesSlides/notesSlide5.xml><?xml version="1.0" encoding="utf-8"?>
<p:notes xmlns:p="http://schemas.openxmlformats.org/presentationml/2006/main" xmlns:a="http://schemas.openxmlformats.org/drawingml/2006/main" xmlns:r="http://schemas.openxmlformats.org/officeDocument/2006/relationships">
  <p:cSld>
    <p:bg>
      <p:bgPr>
        <a:solidFill>
          <a:srgbClr val="000000"/>
        </a:solidFill>
      </p:bgPr>
    </p:bg>
    <p:spTree>
      <p:nvGrpSpPr>
        <p:cNvPr id="1" name=""/>
        <p:cNvGrpSpPr/>
        <p:nvPr/>
      </p:nvGrpSpPr>
      <p:grpSpPr>
        <a:xfrm>
          <a:off x="0" y="0"/>
          <a:ext cx="0" cy="0"/>
          <a:chOff x="0" y="0"/>
          <a:chExt cx="0" cy="0"/>
        </a:xfrm>
      </p:grpSpPr>
      <p:sp>
        <p:nvSpPr>
          <p:cNvPr id="2" name=""/>
          <p:cNvSpPr txBox="1"/>
          <p:nvPr>
            <p:ph type="sldImg" idx="0"/>
          </p:nvPr>
        </p:nvSpPr>
        <p:spPr>
          <a:xfrm>
            <a:off x="0" y="0"/>
            <a:ext cx="0" cy="0"/>
          </a:xfrm>
          <a:prstGeom prst="rect"/>
          <a:noFill/>
          <a:ln>
            <a:noFill/>
          </a:ln>
        </p:spPr>
        <p:txBody>
          <a:bodyPr wrap="square" anchor="t"/>
          <a:p/>
        </p:txBody>
      </p:sp>
      <p:sp>
        <p:nvSpPr>
          <p:cNvPr id="3" name=""/>
          <p:cNvSpPr txBox="1"/>
          <p:nvPr>
            <p:ph type="body" idx="1"/>
          </p:nvPr>
        </p:nvSpPr>
        <p:spPr>
          <a:xfrm>
            <a:off x="0" y="0"/>
            <a:ext cx="0" cy="0"/>
          </a:xfrm>
          <a:prstGeom prst="rect"/>
          <a:noFill/>
          <a:ln>
            <a:noFill/>
          </a:ln>
        </p:spPr>
        <p:txBody>
          <a:bodyPr wrap="square" anchor="t"/>
          <a:p>
            <a:pPr lvl="0"/>
            <a:r>
              <a:rPr>
                <a:latin typeface="Calibri"/>
              </a:rPr>
              <a:t> ICP is usually measured in the lateral ventricles, with the normal pressure being 10 to 20 mm Hg.</a:t>
            </a:r>
          </a:p>
          <a:p>
            <a:pPr lvl="0"/>
          </a:p>
        </p:txBody>
      </p:sp>
      <p:sp>
        <p:nvSpPr>
          <p:cNvPr id="4" name=""/>
          <p:cNvSpPr txBox="1"/>
          <p:nvPr>
            <p:ph type="sldNum" idx="10"/>
          </p:nvPr>
        </p:nvSpPr>
        <p:spPr>
          <a:xfrm>
            <a:off x="0" y="0"/>
            <a:ext cx="0" cy="0"/>
          </a:xfrm>
          <a:prstGeom prst="rect"/>
          <a:noFill/>
          <a:ln>
            <a:noFill/>
          </a:ln>
        </p:spPr>
        <p:txBody>
          <a:bodyPr wrap="square" anchor="t"/>
          <a:lstStyle>
            <a:lvl1pPr lvl="0">
              <a:defRPr>
                <a:latin typeface="Calibri"/>
              </a:defRPr>
            </a:lvl1pPr>
          </a:lstStyle>
          <a:p>
            <a:fld id="{8B38DBA3-52F9-4AF4-A6A4-FA4D7DB2F99C}" type="slidenum">
              <a:t>&lt;#&gt;</a:t>
            </a:fld>
          </a:p>
        </p:txBody>
      </p:sp>
    </p:spTree>
  </p:cSld>
</p:notes>
</file>

<file path=ppt/notesSlides/notesSlide6.xml><?xml version="1.0" encoding="utf-8"?>
<p:notes xmlns:p="http://schemas.openxmlformats.org/presentationml/2006/main" xmlns:a="http://schemas.openxmlformats.org/drawingml/2006/main" xmlns:r="http://schemas.openxmlformats.org/officeDocument/2006/relationships">
  <p:cSld>
    <p:bg>
      <p:bgPr>
        <a:solidFill>
          <a:srgbClr val="000000"/>
        </a:solidFill>
      </p:bgPr>
    </p:bg>
    <p:spTree>
      <p:nvGrpSpPr>
        <p:cNvPr id="1" name=""/>
        <p:cNvGrpSpPr/>
        <p:nvPr/>
      </p:nvGrpSpPr>
      <p:grpSpPr>
        <a:xfrm>
          <a:off x="0" y="0"/>
          <a:ext cx="0" cy="0"/>
          <a:chOff x="0" y="0"/>
          <a:chExt cx="0" cy="0"/>
        </a:xfrm>
      </p:grpSpPr>
      <p:sp>
        <p:nvSpPr>
          <p:cNvPr id="2" name=""/>
          <p:cNvSpPr txBox="1"/>
          <p:nvPr>
            <p:ph type="sldImg" idx="0"/>
          </p:nvPr>
        </p:nvSpPr>
        <p:spPr>
          <a:xfrm>
            <a:off x="0" y="0"/>
            <a:ext cx="0" cy="0"/>
          </a:xfrm>
          <a:prstGeom prst="rect"/>
          <a:noFill/>
          <a:ln>
            <a:noFill/>
          </a:ln>
        </p:spPr>
        <p:txBody>
          <a:bodyPr wrap="square" anchor="t"/>
          <a:p/>
        </p:txBody>
      </p:sp>
      <p:sp>
        <p:nvSpPr>
          <p:cNvPr id="3" name=""/>
          <p:cNvSpPr txBox="1"/>
          <p:nvPr>
            <p:ph type="body" idx="1"/>
          </p:nvPr>
        </p:nvSpPr>
        <p:spPr>
          <a:xfrm>
            <a:off x="0" y="0"/>
            <a:ext cx="0" cy="0"/>
          </a:xfrm>
          <a:prstGeom prst="rect"/>
          <a:noFill/>
          <a:ln>
            <a:noFill/>
          </a:ln>
        </p:spPr>
        <p:txBody>
          <a:bodyPr wrap="square" anchor="t"/>
          <a:p>
            <a:pPr lvl="0"/>
            <a:r>
              <a:rPr>
                <a:latin typeface="Calibri"/>
              </a:rPr>
              <a:t>Without such changes, ICP will begin to rise. </a:t>
            </a:r>
          </a:p>
        </p:txBody>
      </p:sp>
      <p:sp>
        <p:nvSpPr>
          <p:cNvPr id="4" name=""/>
          <p:cNvSpPr txBox="1"/>
          <p:nvPr>
            <p:ph type="sldNum" idx="10"/>
          </p:nvPr>
        </p:nvSpPr>
        <p:spPr>
          <a:xfrm>
            <a:off x="0" y="0"/>
            <a:ext cx="0" cy="0"/>
          </a:xfrm>
          <a:prstGeom prst="rect"/>
          <a:noFill/>
          <a:ln>
            <a:noFill/>
          </a:ln>
        </p:spPr>
        <p:txBody>
          <a:bodyPr wrap="square" anchor="t"/>
          <a:lstStyle>
            <a:lvl1pPr lvl="0">
              <a:defRPr>
                <a:latin typeface="Calibri"/>
              </a:defRPr>
            </a:lvl1pPr>
          </a:lstStyle>
          <a:p>
            <a:fld id="{8B38DBA3-52F9-4AF4-A6A4-FA4D7DB2F99C}" type="slidenum">
              <a:t>&lt;#&gt;</a:t>
            </a:fld>
          </a:p>
        </p:txBody>
      </p:sp>
    </p:spTree>
  </p:cSld>
</p:notes>
</file>

<file path=ppt/notesSlides/notesSlide7.xml><?xml version="1.0" encoding="utf-8"?>
<p:notes xmlns:p="http://schemas.openxmlformats.org/presentationml/2006/main" xmlns:a="http://schemas.openxmlformats.org/drawingml/2006/main" xmlns:r="http://schemas.openxmlformats.org/officeDocument/2006/relationships">
  <p:cSld>
    <p:bg>
      <p:bgPr>
        <a:solidFill>
          <a:srgbClr val="000000"/>
        </a:solidFill>
      </p:bgPr>
    </p:bg>
    <p:spTree>
      <p:nvGrpSpPr>
        <p:cNvPr id="1" name=""/>
        <p:cNvGrpSpPr/>
        <p:nvPr/>
      </p:nvGrpSpPr>
      <p:grpSpPr>
        <a:xfrm>
          <a:off x="0" y="0"/>
          <a:ext cx="0" cy="0"/>
          <a:chOff x="0" y="0"/>
          <a:chExt cx="0" cy="0"/>
        </a:xfrm>
      </p:grpSpPr>
      <p:sp>
        <p:nvSpPr>
          <p:cNvPr id="2" name=""/>
          <p:cNvSpPr txBox="1"/>
          <p:nvPr>
            <p:ph type="sldImg" idx="0"/>
          </p:nvPr>
        </p:nvSpPr>
        <p:spPr>
          <a:xfrm>
            <a:off x="0" y="0"/>
            <a:ext cx="0" cy="0"/>
          </a:xfrm>
          <a:prstGeom prst="rect"/>
          <a:noFill/>
          <a:ln>
            <a:noFill/>
          </a:ln>
        </p:spPr>
        <p:txBody>
          <a:bodyPr wrap="square" anchor="t"/>
          <a:p/>
        </p:txBody>
      </p:sp>
      <p:sp>
        <p:nvSpPr>
          <p:cNvPr id="3" name=""/>
          <p:cNvSpPr txBox="1"/>
          <p:nvPr>
            <p:ph type="body" idx="1"/>
          </p:nvPr>
        </p:nvSpPr>
        <p:spPr>
          <a:xfrm>
            <a:off x="0" y="0"/>
            <a:ext cx="0" cy="0"/>
          </a:xfrm>
          <a:prstGeom prst="rect"/>
          <a:noFill/>
          <a:ln>
            <a:noFill/>
          </a:ln>
        </p:spPr>
        <p:txBody>
          <a:bodyPr wrap="square" anchor="t"/>
          <a:p>
            <a:pPr lvl="0"/>
            <a:r>
              <a:rPr>
                <a:latin typeface="Calibri"/>
              </a:rPr>
              <a:t>Brain stem herniation results from an excessive increase in ICP in which the pressure builds in the cranial vault and the brain tissue presses down on the brain stem.</a:t>
            </a:r>
          </a:p>
          <a:p>
            <a:pPr lvl="0"/>
            <a:r>
              <a:rPr>
                <a:latin typeface="Calibri"/>
              </a:rPr>
              <a:t>Diabetes insipidus is the result of decreased secretion of antidiuretic hormone (ADH). </a:t>
            </a:r>
          </a:p>
          <a:p>
            <a:pPr lvl="0"/>
          </a:p>
        </p:txBody>
      </p:sp>
      <p:sp>
        <p:nvSpPr>
          <p:cNvPr id="4" name=""/>
          <p:cNvSpPr txBox="1"/>
          <p:nvPr>
            <p:ph type="sldNum" idx="10"/>
          </p:nvPr>
        </p:nvSpPr>
        <p:spPr>
          <a:xfrm>
            <a:off x="0" y="0"/>
            <a:ext cx="0" cy="0"/>
          </a:xfrm>
          <a:prstGeom prst="rect"/>
          <a:noFill/>
          <a:ln>
            <a:noFill/>
          </a:ln>
        </p:spPr>
        <p:txBody>
          <a:bodyPr wrap="square" anchor="t"/>
          <a:lstStyle>
            <a:lvl1pPr lvl="0">
              <a:defRPr>
                <a:latin typeface="Calibri"/>
              </a:defRPr>
            </a:lvl1pPr>
          </a:lstStyle>
          <a:p>
            <a:fld id="{8B38DBA3-52F9-4AF4-A6A4-FA4D7DB2F99C}" type="slidenum">
              <a:t>&lt;#&gt;</a:t>
            </a:fld>
          </a:p>
        </p:txBody>
      </p:sp>
    </p:spTree>
  </p:cSld>
</p:notes>
</file>

<file path=ppt/notesSlides/notesSlide8.xml><?xml version="1.0" encoding="utf-8"?>
<p:notes xmlns:p="http://schemas.openxmlformats.org/presentationml/2006/main" xmlns:a="http://schemas.openxmlformats.org/drawingml/2006/main" xmlns:r="http://schemas.openxmlformats.org/officeDocument/2006/relationships">
  <p:cSld>
    <p:bg>
      <p:bgPr>
        <a:solidFill>
          <a:srgbClr val="000000"/>
        </a:solidFill>
      </p:bgPr>
    </p:bg>
    <p:spTree>
      <p:nvGrpSpPr>
        <p:cNvPr id="1" name=""/>
        <p:cNvGrpSpPr/>
        <p:nvPr/>
      </p:nvGrpSpPr>
      <p:grpSpPr>
        <a:xfrm>
          <a:off x="0" y="0"/>
          <a:ext cx="0" cy="0"/>
          <a:chOff x="0" y="0"/>
          <a:chExt cx="0" cy="0"/>
        </a:xfrm>
      </p:grpSpPr>
      <p:sp>
        <p:nvSpPr>
          <p:cNvPr id="2" name=""/>
          <p:cNvSpPr txBox="1"/>
          <p:nvPr>
            <p:ph type="sldImg" idx="0"/>
          </p:nvPr>
        </p:nvSpPr>
        <p:spPr>
          <a:xfrm>
            <a:off x="0" y="0"/>
            <a:ext cx="0" cy="0"/>
          </a:xfrm>
          <a:prstGeom prst="rect"/>
          <a:noFill/>
          <a:ln>
            <a:noFill/>
          </a:ln>
        </p:spPr>
        <p:txBody>
          <a:bodyPr wrap="square" anchor="t"/>
          <a:p/>
        </p:txBody>
      </p:sp>
      <p:sp>
        <p:nvSpPr>
          <p:cNvPr id="3" name=""/>
          <p:cNvSpPr txBox="1"/>
          <p:nvPr>
            <p:ph type="body" idx="1"/>
          </p:nvPr>
        </p:nvSpPr>
        <p:spPr>
          <a:xfrm>
            <a:off x="0" y="0"/>
            <a:ext cx="0" cy="0"/>
          </a:xfrm>
          <a:prstGeom prst="rect"/>
          <a:noFill/>
          <a:ln>
            <a:noFill/>
          </a:ln>
        </p:spPr>
        <p:txBody>
          <a:bodyPr wrap="square" anchor="t"/>
          <a:p>
            <a:pPr lvl="0" algn="l" marL="342900" indent="0">
              <a:lnSpc>
                <a:spcPct val="100000"/>
              </a:lnSpc>
              <a:spcBef>
                <a:spcPct val="20000"/>
              </a:spcBef>
              <a:buFont typeface="Arial"/>
              <a:buChar char="•"/>
            </a:pPr>
            <a:r>
              <a:rPr sz="3200" b="0" i="0" u="none" strike="noStrike" baseline="0">
                <a:solidFill>
                  <a:srgbClr val="000000"/>
                </a:solidFill>
                <a:latin typeface="Calibri"/>
              </a:rPr>
              <a:t>Demyelination refers to the destruction of myelin, the fatty and protein material that surrounds certain nerve fibers in the brain and spinal cord; it results in impaired transmission of nerve impulses. </a:t>
            </a:r>
          </a:p>
          <a:p>
            <a:pPr lvl="0"/>
          </a:p>
        </p:txBody>
      </p:sp>
      <p:sp>
        <p:nvSpPr>
          <p:cNvPr id="4" name=""/>
          <p:cNvSpPr txBox="1"/>
          <p:nvPr>
            <p:ph type="sldNum" idx="10"/>
          </p:nvPr>
        </p:nvSpPr>
        <p:spPr>
          <a:xfrm>
            <a:off x="0" y="0"/>
            <a:ext cx="0" cy="0"/>
          </a:xfrm>
          <a:prstGeom prst="rect"/>
          <a:noFill/>
          <a:ln>
            <a:noFill/>
          </a:ln>
        </p:spPr>
        <p:txBody>
          <a:bodyPr wrap="square" anchor="t"/>
          <a:lstStyle>
            <a:lvl1pPr lvl="0">
              <a:defRPr>
                <a:latin typeface="Calibri"/>
              </a:defRPr>
            </a:lvl1pPr>
          </a:lstStyle>
          <a:p>
            <a:fld id="{8B38DBA3-52F9-4AF4-A6A4-FA4D7DB2F99C}" type="slidenum">
              <a:t>&lt;#&gt;</a:t>
            </a:fld>
          </a:p>
        </p:txBody>
      </p:sp>
    </p:spTree>
  </p:cSld>
</p:notes>
</file>

<file path=ppt/notesSlides/notesSlide9.xml><?xml version="1.0" encoding="utf-8"?>
<p:notes xmlns:p="http://schemas.openxmlformats.org/presentationml/2006/main" xmlns:a="http://schemas.openxmlformats.org/drawingml/2006/main" xmlns:r="http://schemas.openxmlformats.org/officeDocument/2006/relationships">
  <p:cSld>
    <p:bg>
      <p:bgPr>
        <a:solidFill>
          <a:srgbClr val="000000"/>
        </a:solidFill>
      </p:bgPr>
    </p:bg>
    <p:spTree>
      <p:nvGrpSpPr>
        <p:cNvPr id="1" name=""/>
        <p:cNvGrpSpPr/>
        <p:nvPr/>
      </p:nvGrpSpPr>
      <p:grpSpPr>
        <a:xfrm>
          <a:off x="0" y="0"/>
          <a:ext cx="0" cy="0"/>
          <a:chOff x="0" y="0"/>
          <a:chExt cx="0" cy="0"/>
        </a:xfrm>
      </p:grpSpPr>
      <p:sp>
        <p:nvSpPr>
          <p:cNvPr id="2" name=""/>
          <p:cNvSpPr txBox="1"/>
          <p:nvPr>
            <p:ph type="sldImg" idx="0"/>
          </p:nvPr>
        </p:nvSpPr>
        <p:spPr>
          <a:xfrm>
            <a:off x="0" y="0"/>
            <a:ext cx="0" cy="0"/>
          </a:xfrm>
          <a:prstGeom prst="rect"/>
          <a:noFill/>
          <a:ln>
            <a:noFill/>
          </a:ln>
        </p:spPr>
        <p:txBody>
          <a:bodyPr wrap="square" anchor="t"/>
          <a:p/>
        </p:txBody>
      </p:sp>
      <p:sp>
        <p:nvSpPr>
          <p:cNvPr id="3" name=""/>
          <p:cNvSpPr txBox="1"/>
          <p:nvPr>
            <p:ph type="body" idx="1"/>
          </p:nvPr>
        </p:nvSpPr>
        <p:spPr>
          <a:xfrm>
            <a:off x="0" y="0"/>
            <a:ext cx="0" cy="0"/>
          </a:xfrm>
          <a:prstGeom prst="rect"/>
          <a:noFill/>
          <a:ln>
            <a:noFill/>
          </a:ln>
        </p:spPr>
        <p:txBody>
          <a:bodyPr wrap="square" anchor="t"/>
          <a:p>
            <a:pPr lvl="0" algn="l" marL="342900" indent="0">
              <a:lnSpc>
                <a:spcPct val="100000"/>
              </a:lnSpc>
              <a:spcBef>
                <a:spcPct val="20000"/>
              </a:spcBef>
              <a:buFont typeface="Arial"/>
              <a:buChar char="•"/>
            </a:pPr>
            <a:r>
              <a:rPr sz="3200" b="0" i="0" u="none" strike="noStrike" baseline="0">
                <a:solidFill>
                  <a:srgbClr val="000000"/>
                </a:solidFill>
                <a:latin typeface="Calibri"/>
              </a:rPr>
              <a:t>A specific virus capable of initiating the autoimmune response has not been identified.</a:t>
            </a:r>
          </a:p>
          <a:p>
            <a:pPr lvl="0"/>
          </a:p>
        </p:txBody>
      </p:sp>
      <p:sp>
        <p:nvSpPr>
          <p:cNvPr id="4" name=""/>
          <p:cNvSpPr txBox="1"/>
          <p:nvPr>
            <p:ph type="sldNum" idx="10"/>
          </p:nvPr>
        </p:nvSpPr>
        <p:spPr>
          <a:xfrm>
            <a:off x="0" y="0"/>
            <a:ext cx="0" cy="0"/>
          </a:xfrm>
          <a:prstGeom prst="rect"/>
          <a:noFill/>
          <a:ln>
            <a:noFill/>
          </a:ln>
        </p:spPr>
        <p:txBody>
          <a:bodyPr wrap="square" anchor="t"/>
          <a:lstStyle>
            <a:lvl1pPr lvl="0">
              <a:defRPr>
                <a:latin typeface="Calibri"/>
              </a:defRPr>
            </a:lvl1pPr>
          </a:lstStyle>
          <a:p>
            <a:fld id="{8B38DBA3-52F9-4AF4-A6A4-FA4D7DB2F99C}" type="slidenum">
              <a:t>&lt;#&gt;</a:t>
            </a:fld>
          </a:p>
        </p:txBody>
      </p:sp>
    </p:spTree>
  </p:cSld>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p="http://schemas.openxmlformats.org/presentationml/2006/main" xmlns:a="http://schemas.openxmlformats.org/drawingml/2006/main" xmlns:r="http://schemas.openxmlformats.org/officeDocument/2006/relationships">
  <p:cSld name="Title and Content">
    <p:spTree>
      <p:nvGrpSpPr>
        <p:cNvPr id="1" name=""/>
        <p:cNvGrpSpPr/>
        <p:nvPr/>
      </p:nvGrpSpPr>
      <p:grpSpPr>
        <a:xfrm>
          <a:off x="0" y="0"/>
          <a:ext cx="0" cy="0"/>
          <a:chOff x="0" y="0"/>
          <a:chExt cx="0" cy="0"/>
        </a:xfrm>
      </p:grpSpPr>
      <p:sp>
        <p:nvSpPr>
          <p:cNvPr id="2" name=""/>
          <p:cNvSpPr txBox="1"/>
          <p:nvPr>
            <p:ph type="title" idx="0"/>
          </p:nvPr>
        </p:nvSpPr>
        <p:spPr>
          <a:xfrm>
            <a:off x="457200" y="274637"/>
            <a:ext cx="8229600" cy="1143000"/>
          </a:xfrm>
          <a:prstGeom prst="rect"/>
          <a:noFill/>
          <a:ln>
            <a:noFill/>
          </a:ln>
        </p:spPr>
        <p:txBody>
          <a:bodyPr wrap="square" anchor="ctr"/>
          <a:p>
            <a:pPr lvl="0"/>
            <a:r>
              <a:rPr>
                <a:latin typeface="Calibri"/>
              </a:rPr>
              <a:t>Click to edit Master title style</a:t>
            </a:r>
          </a:p>
        </p:txBody>
      </p:sp>
      <p:sp>
        <p:nvSpPr>
          <p:cNvPr id="3" name=""/>
          <p:cNvSpPr txBox="1"/>
          <p:nvPr>
            <p:ph type="body" idx="1"/>
          </p:nvPr>
        </p:nvSpPr>
        <p:spPr>
          <a:xfrm>
            <a:off x="457200" y="1600200"/>
            <a:ext cx="8229600" cy="4525962"/>
          </a:xfrm>
          <a:prstGeom prst="rect"/>
          <a:noFill/>
          <a:ln>
            <a:noFill/>
          </a:ln>
        </p:spPr>
        <p:txBody>
          <a:bodyPr wrap="square" anchor="t"/>
          <a:p>
            <a:pPr lvl="0"/>
            <a:r>
              <a:rPr>
                <a:latin typeface="Calibri"/>
              </a:rPr>
              <a:t>Click to edit Master text styles</a:t>
            </a:r>
          </a:p>
          <a:p>
            <a:pPr lvl="1"/>
            <a:r>
              <a:rPr>
                <a:latin typeface="Calibri"/>
              </a:rPr>
              <a:t>Second level</a:t>
            </a:r>
          </a:p>
          <a:p>
            <a:pPr lvl="2"/>
            <a:r>
              <a:rPr>
                <a:latin typeface="Calibri"/>
              </a:rPr>
              <a:t>Third level</a:t>
            </a:r>
          </a:p>
          <a:p>
            <a:pPr lvl="3"/>
            <a:r>
              <a:rPr>
                <a:latin typeface="Calibri"/>
              </a:rPr>
              <a:t>Fourth level</a:t>
            </a:r>
          </a:p>
          <a:p>
            <a:pPr lvl="4"/>
            <a:r>
              <a:rPr>
                <a:latin typeface="Calibri"/>
              </a:rPr>
              <a:t>Fifth level</a:t>
            </a:r>
          </a:p>
        </p:txBody>
      </p:sp>
      <p:sp>
        <p:nvSpPr>
          <p:cNvPr id="4" name=""/>
          <p:cNvSpPr txBox="1"/>
          <p:nvPr>
            <p:ph type="dt" idx="10"/>
          </p:nvPr>
        </p:nvSpPr>
        <p:spPr>
          <a:xfrm>
            <a:off x="457200" y="6356350"/>
            <a:ext cx="2133600" cy="365125"/>
          </a:xfrm>
          <a:prstGeom prst="rect"/>
          <a:noFill/>
          <a:ln>
            <a:noFill/>
          </a:ln>
        </p:spPr>
        <p:txBody>
          <a:bodyPr wrap="square" anchor="ctr"/>
          <a:lstStyle>
            <a:lvl1pPr lvl="0" algn="l">
              <a:defRPr sz="1200">
                <a:solidFill>
                  <a:srgbClr val="3F3F3F"/>
                </a:solidFill>
                <a:latin typeface="Calibri"/>
              </a:defRPr>
            </a:lvl1pPr>
          </a:lstStyle>
          <a:p/>
        </p:txBody>
      </p:sp>
      <p:sp>
        <p:nvSpPr>
          <p:cNvPr id="5" name=""/>
          <p:cNvSpPr txBox="1"/>
          <p:nvPr>
            <p:ph type="ftr" idx="11"/>
          </p:nvPr>
        </p:nvSpPr>
        <p:spPr>
          <a:xfrm>
            <a:off x="3124200" y="6356350"/>
            <a:ext cx="2895600" cy="365125"/>
          </a:xfrm>
          <a:prstGeom prst="rect"/>
          <a:noFill/>
          <a:ln>
            <a:noFill/>
          </a:ln>
        </p:spPr>
        <p:txBody>
          <a:bodyPr wrap="square" anchor="ctr"/>
          <a:lstStyle>
            <a:lvl1pPr lvl="0" algn="ctr">
              <a:defRPr sz="1200">
                <a:solidFill>
                  <a:srgbClr val="3F3F3F"/>
                </a:solidFill>
                <a:latin typeface="Calibri"/>
              </a:defRPr>
            </a:lvl1pPr>
          </a:lstStyle>
          <a:p/>
        </p:txBody>
      </p:sp>
      <p:sp>
        <p:nvSpPr>
          <p:cNvPr id="6" name=""/>
          <p:cNvSpPr txBox="1"/>
          <p:nvPr>
            <p:ph type="sldNum" idx="12"/>
          </p:nvPr>
        </p:nvSpPr>
        <p:spPr>
          <a:xfrm>
            <a:off x="6553200" y="6356350"/>
            <a:ext cx="2133600" cy="365125"/>
          </a:xfrm>
          <a:prstGeom prst="rect"/>
          <a:noFill/>
          <a:ln>
            <a:noFill/>
          </a:ln>
        </p:spPr>
        <p:txBody>
          <a:bodyPr wrap="square" anchor="ctr"/>
          <a:lstStyle>
            <a:lvl1pPr lvl="0" algn="r">
              <a:defRPr sz="1200">
                <a:solidFill>
                  <a:srgbClr val="3F3F3F"/>
                </a:solidFill>
                <a:latin typeface="Calibri"/>
              </a:defRPr>
            </a:lvl1pPr>
          </a:lstStyle>
          <a:p>
            <a:fld id="{8B38DBA3-52F9-4AF4-A6A4-FA4D7DB2F99C}" type="slidenum">
              <a:t>&lt;#&gt;</a:t>
            </a:fld>
          </a:p>
        </p:txBody>
      </p:sp>
    </p:spTree>
  </p:cSld>
</p:sldLayout>
</file>

<file path=ppt/slideLayouts/slideLayout10.xml><?xml version="1.0" encoding="utf-8"?>
<p:sldLayout xmlns:p="http://schemas.openxmlformats.org/presentationml/2006/main" xmlns:a="http://schemas.openxmlformats.org/drawingml/2006/main" xmlns:r="http://schemas.openxmlformats.org/officeDocument/2006/relationships">
  <p:cSld name="Title Slide">
    <p:spTree>
      <p:nvGrpSpPr>
        <p:cNvPr id="1" name=""/>
        <p:cNvGrpSpPr/>
        <p:nvPr/>
      </p:nvGrpSpPr>
      <p:grpSpPr>
        <a:xfrm>
          <a:off x="0" y="0"/>
          <a:ext cx="0" cy="0"/>
          <a:chOff x="0" y="0"/>
          <a:chExt cx="0" cy="0"/>
        </a:xfrm>
      </p:grpSpPr>
      <p:sp>
        <p:nvSpPr>
          <p:cNvPr id="2" name=""/>
          <p:cNvSpPr txBox="1"/>
          <p:nvPr>
            <p:ph type="ctrTitle" idx="0"/>
          </p:nvPr>
        </p:nvSpPr>
        <p:spPr>
          <a:xfrm>
            <a:off x="685800" y="2130425"/>
            <a:ext cx="7772400" cy="1470025"/>
          </a:xfrm>
          <a:prstGeom prst="rect"/>
          <a:noFill/>
          <a:ln>
            <a:noFill/>
          </a:ln>
        </p:spPr>
        <p:txBody>
          <a:bodyPr wrap="square" anchor="t"/>
          <a:lstStyle>
            <a:lvl1pPr lvl="0" algn="ctr" marL="0" indent="0">
              <a:lnSpc>
                <a:spcPct val="100000"/>
              </a:lnSpc>
              <a:buNone/>
              <a:defRPr sz="4400" b="0" i="0" u="none" strike="noStrike" baseline="0">
                <a:solidFill>
                  <a:srgbClr val="000000"/>
                </a:solidFill>
                <a:latin typeface="Arial"/>
              </a:defRPr>
            </a:lvl1pPr>
          </a:lstStyle>
          <a:p>
            <a:pPr lvl="0"/>
            <a:r>
              <a:rPr>
                <a:latin typeface="Calibri"/>
              </a:rPr>
              <a:t>Click to edit Master title style</a:t>
            </a:r>
          </a:p>
        </p:txBody>
      </p:sp>
      <p:sp>
        <p:nvSpPr>
          <p:cNvPr id="3" name=""/>
          <p:cNvSpPr txBox="1"/>
          <p:nvPr>
            <p:ph type="subTitle" idx="1"/>
          </p:nvPr>
        </p:nvSpPr>
        <p:spPr>
          <a:xfrm>
            <a:off x="1371600" y="3886200"/>
            <a:ext cx="6400800" cy="1752600"/>
          </a:xfrm>
          <a:prstGeom prst="rect"/>
          <a:noFill/>
          <a:ln>
            <a:noFill/>
          </a:ln>
        </p:spPr>
        <p:txBody>
          <a:bodyPr wrap="square" anchor="t"/>
          <a:p>
            <a:pPr lvl="0" algn="ctr" marL="0" indent="0">
              <a:buNone/>
            </a:pPr>
            <a:r>
              <a:rPr>
                <a:solidFill>
                  <a:srgbClr val="3F3F3F"/>
                </a:solidFill>
                <a:latin typeface="Calibri"/>
              </a:rPr>
              <a:t>Click to edit Master subtitle style</a:t>
            </a:r>
          </a:p>
        </p:txBody>
      </p:sp>
      <p:sp>
        <p:nvSpPr>
          <p:cNvPr id="4" name=""/>
          <p:cNvSpPr txBox="1"/>
          <p:nvPr>
            <p:ph type="dt" idx="10"/>
          </p:nvPr>
        </p:nvSpPr>
        <p:spPr>
          <a:xfrm>
            <a:off x="457200" y="6356350"/>
            <a:ext cx="2133600" cy="365125"/>
          </a:xfrm>
          <a:prstGeom prst="rect"/>
          <a:noFill/>
          <a:ln>
            <a:noFill/>
          </a:ln>
        </p:spPr>
        <p:txBody>
          <a:bodyPr wrap="square" anchor="ctr"/>
          <a:lstStyle>
            <a:lvl1pPr lvl="0" algn="l">
              <a:defRPr sz="1200">
                <a:solidFill>
                  <a:srgbClr val="3F3F3F"/>
                </a:solidFill>
                <a:latin typeface="Calibri"/>
              </a:defRPr>
            </a:lvl1pPr>
          </a:lstStyle>
          <a:p/>
        </p:txBody>
      </p:sp>
      <p:sp>
        <p:nvSpPr>
          <p:cNvPr id="5" name=""/>
          <p:cNvSpPr txBox="1"/>
          <p:nvPr>
            <p:ph type="ftr" idx="11"/>
          </p:nvPr>
        </p:nvSpPr>
        <p:spPr>
          <a:xfrm>
            <a:off x="3124200" y="6356350"/>
            <a:ext cx="2895600" cy="365125"/>
          </a:xfrm>
          <a:prstGeom prst="rect"/>
          <a:noFill/>
          <a:ln>
            <a:noFill/>
          </a:ln>
        </p:spPr>
        <p:txBody>
          <a:bodyPr wrap="square" anchor="ctr"/>
          <a:lstStyle>
            <a:lvl1pPr lvl="0" algn="ctr">
              <a:defRPr sz="1200">
                <a:solidFill>
                  <a:srgbClr val="3F3F3F"/>
                </a:solidFill>
                <a:latin typeface="Calibri"/>
              </a:defRPr>
            </a:lvl1pPr>
          </a:lstStyle>
          <a:p/>
        </p:txBody>
      </p:sp>
      <p:sp>
        <p:nvSpPr>
          <p:cNvPr id="6" name=""/>
          <p:cNvSpPr txBox="1"/>
          <p:nvPr>
            <p:ph type="sldNum" idx="12"/>
          </p:nvPr>
        </p:nvSpPr>
        <p:spPr>
          <a:xfrm>
            <a:off x="6553200" y="6356350"/>
            <a:ext cx="2133600" cy="365125"/>
          </a:xfrm>
          <a:prstGeom prst="rect"/>
          <a:noFill/>
          <a:ln>
            <a:noFill/>
          </a:ln>
        </p:spPr>
        <p:txBody>
          <a:bodyPr wrap="square" anchor="ctr"/>
          <a:lstStyle>
            <a:lvl1pPr lvl="0" algn="r">
              <a:defRPr sz="1200">
                <a:solidFill>
                  <a:srgbClr val="3F3F3F"/>
                </a:solidFill>
                <a:latin typeface="Calibri"/>
              </a:defRPr>
            </a:lvl1pPr>
          </a:lstStyle>
          <a:p>
            <a:fld id="{8B38DBA3-52F9-4AF4-A6A4-FA4D7DB2F99C}" type="slidenum">
              <a:t>&lt;#&gt;</a:t>
            </a:fld>
          </a:p>
        </p:txBody>
      </p:sp>
    </p:spTree>
  </p:cSld>
</p:sldLayout>
</file>

<file path=ppt/slideLayouts/slideLayout11.xml><?xml version="1.0" encoding="utf-8"?>
<p:sldLayout xmlns:p="http://schemas.openxmlformats.org/presentationml/2006/main" xmlns:a="http://schemas.openxmlformats.org/drawingml/2006/main" xmlns:r="http://schemas.openxmlformats.org/officeDocument/2006/relationships">
  <p:cSld name="Blank">
    <p:spTree>
      <p:nvGrpSpPr>
        <p:cNvPr id="1" name=""/>
        <p:cNvGrpSpPr/>
        <p:nvPr/>
      </p:nvGrpSpPr>
      <p:grpSpPr>
        <a:xfrm>
          <a:off x="0" y="0"/>
          <a:ext cx="0" cy="0"/>
          <a:chOff x="0" y="0"/>
          <a:chExt cx="0" cy="0"/>
        </a:xfrm>
      </p:grpSpPr>
      <p:sp>
        <p:nvSpPr>
          <p:cNvPr id="2" name=""/>
          <p:cNvSpPr txBox="1"/>
          <p:nvPr>
            <p:ph type="dt" idx="10"/>
          </p:nvPr>
        </p:nvSpPr>
        <p:spPr>
          <a:xfrm>
            <a:off x="457200" y="6356350"/>
            <a:ext cx="2133600" cy="365125"/>
          </a:xfrm>
          <a:prstGeom prst="rect"/>
          <a:noFill/>
          <a:ln>
            <a:noFill/>
          </a:ln>
        </p:spPr>
        <p:txBody>
          <a:bodyPr wrap="square" anchor="ctr"/>
          <a:lstStyle>
            <a:lvl1pPr lvl="0" algn="l">
              <a:defRPr sz="1200">
                <a:solidFill>
                  <a:srgbClr val="3F3F3F"/>
                </a:solidFill>
                <a:latin typeface="Calibri"/>
              </a:defRPr>
            </a:lvl1pPr>
          </a:lstStyle>
          <a:p/>
        </p:txBody>
      </p:sp>
      <p:sp>
        <p:nvSpPr>
          <p:cNvPr id="3" name=""/>
          <p:cNvSpPr txBox="1"/>
          <p:nvPr>
            <p:ph type="ftr" idx="11"/>
          </p:nvPr>
        </p:nvSpPr>
        <p:spPr>
          <a:xfrm>
            <a:off x="3124200" y="6356350"/>
            <a:ext cx="2895600" cy="365125"/>
          </a:xfrm>
          <a:prstGeom prst="rect"/>
          <a:noFill/>
          <a:ln>
            <a:noFill/>
          </a:ln>
        </p:spPr>
        <p:txBody>
          <a:bodyPr wrap="square" anchor="ctr"/>
          <a:lstStyle>
            <a:lvl1pPr lvl="0" algn="ctr">
              <a:defRPr sz="1200">
                <a:solidFill>
                  <a:srgbClr val="3F3F3F"/>
                </a:solidFill>
                <a:latin typeface="Calibri"/>
              </a:defRPr>
            </a:lvl1pPr>
          </a:lstStyle>
          <a:p/>
        </p:txBody>
      </p:sp>
      <p:sp>
        <p:nvSpPr>
          <p:cNvPr id="4" name=""/>
          <p:cNvSpPr txBox="1"/>
          <p:nvPr>
            <p:ph type="sldNum" idx="12"/>
          </p:nvPr>
        </p:nvSpPr>
        <p:spPr>
          <a:xfrm>
            <a:off x="6553200" y="6356350"/>
            <a:ext cx="2133600" cy="365125"/>
          </a:xfrm>
          <a:prstGeom prst="rect"/>
          <a:noFill/>
          <a:ln>
            <a:noFill/>
          </a:ln>
        </p:spPr>
        <p:txBody>
          <a:bodyPr wrap="square" anchor="ctr"/>
          <a:lstStyle>
            <a:lvl1pPr lvl="0" algn="r">
              <a:defRPr sz="1200">
                <a:solidFill>
                  <a:srgbClr val="3F3F3F"/>
                </a:solidFill>
                <a:latin typeface="Calibri"/>
              </a:defRPr>
            </a:lvl1pPr>
          </a:lstStyle>
          <a:p>
            <a:fld id="{8B38DBA3-52F9-4AF4-A6A4-FA4D7DB2F99C}" type="slidenum">
              <a:t>&lt;#&gt;</a:t>
            </a:fld>
          </a:p>
        </p:txBody>
      </p:sp>
    </p:spTree>
  </p:cSld>
</p:sldLayout>
</file>

<file path=ppt/slideLayouts/slideLayout2.xml><?xml version="1.0" encoding="utf-8"?>
<p:sldLayout xmlns:p="http://schemas.openxmlformats.org/presentationml/2006/main" xmlns:a="http://schemas.openxmlformats.org/drawingml/2006/main" xmlns:r="http://schemas.openxmlformats.org/officeDocument/2006/relationships">
  <p:cSld name="Title and Vertical Text">
    <p:spTree>
      <p:nvGrpSpPr>
        <p:cNvPr id="1" name=""/>
        <p:cNvGrpSpPr/>
        <p:nvPr/>
      </p:nvGrpSpPr>
      <p:grpSpPr>
        <a:xfrm>
          <a:off x="0" y="0"/>
          <a:ext cx="0" cy="0"/>
          <a:chOff x="0" y="0"/>
          <a:chExt cx="0" cy="0"/>
        </a:xfrm>
      </p:grpSpPr>
      <p:sp>
        <p:nvSpPr>
          <p:cNvPr id="2" name=""/>
          <p:cNvSpPr txBox="1"/>
          <p:nvPr>
            <p:ph type="title" idx="0"/>
          </p:nvPr>
        </p:nvSpPr>
        <p:spPr>
          <a:xfrm>
            <a:off x="457200" y="274637"/>
            <a:ext cx="8229600" cy="1143000"/>
          </a:xfrm>
          <a:prstGeom prst="rect"/>
          <a:noFill/>
          <a:ln>
            <a:noFill/>
          </a:ln>
        </p:spPr>
        <p:txBody>
          <a:bodyPr wrap="square" anchor="ctr"/>
          <a:p>
            <a:pPr lvl="0"/>
            <a:r>
              <a:rPr>
                <a:latin typeface="Calibri"/>
              </a:rPr>
              <a:t>Click to edit Master title style</a:t>
            </a:r>
          </a:p>
        </p:txBody>
      </p:sp>
      <p:sp>
        <p:nvSpPr>
          <p:cNvPr id="3" name=""/>
          <p:cNvSpPr txBox="1"/>
          <p:nvPr>
            <p:ph type="body" idx="1"/>
          </p:nvPr>
        </p:nvSpPr>
        <p:spPr>
          <a:xfrm>
            <a:off x="457200" y="1600200"/>
            <a:ext cx="8229600" cy="4525962"/>
          </a:xfrm>
          <a:prstGeom prst="rect"/>
          <a:noFill/>
          <a:ln>
            <a:noFill/>
          </a:ln>
        </p:spPr>
        <p:txBody>
          <a:bodyPr wrap="square" anchor="t"/>
          <a:p>
            <a:pPr lvl="0"/>
            <a:r>
              <a:rPr>
                <a:latin typeface="Calibri"/>
              </a:rPr>
              <a:t>Click to edit Master text styles</a:t>
            </a:r>
          </a:p>
          <a:p>
            <a:pPr lvl="1"/>
            <a:r>
              <a:rPr>
                <a:latin typeface="Calibri"/>
              </a:rPr>
              <a:t>Second level</a:t>
            </a:r>
          </a:p>
          <a:p>
            <a:pPr lvl="2"/>
            <a:r>
              <a:rPr>
                <a:latin typeface="Calibri"/>
              </a:rPr>
              <a:t>Third level</a:t>
            </a:r>
          </a:p>
          <a:p>
            <a:pPr lvl="3"/>
            <a:r>
              <a:rPr>
                <a:latin typeface="Calibri"/>
              </a:rPr>
              <a:t>Fourth level</a:t>
            </a:r>
          </a:p>
          <a:p>
            <a:pPr lvl="4"/>
            <a:r>
              <a:rPr>
                <a:latin typeface="Calibri"/>
              </a:rPr>
              <a:t>Fifth level</a:t>
            </a:r>
          </a:p>
        </p:txBody>
      </p:sp>
      <p:sp>
        <p:nvSpPr>
          <p:cNvPr id="4" name=""/>
          <p:cNvSpPr txBox="1"/>
          <p:nvPr>
            <p:ph type="dt" idx="10"/>
          </p:nvPr>
        </p:nvSpPr>
        <p:spPr>
          <a:xfrm>
            <a:off x="457200" y="6356350"/>
            <a:ext cx="2133600" cy="365125"/>
          </a:xfrm>
          <a:prstGeom prst="rect"/>
          <a:noFill/>
          <a:ln>
            <a:noFill/>
          </a:ln>
        </p:spPr>
        <p:txBody>
          <a:bodyPr wrap="square" anchor="ctr"/>
          <a:lstStyle>
            <a:lvl1pPr lvl="0" algn="l">
              <a:defRPr sz="1200">
                <a:solidFill>
                  <a:srgbClr val="3F3F3F"/>
                </a:solidFill>
                <a:latin typeface="Calibri"/>
              </a:defRPr>
            </a:lvl1pPr>
          </a:lstStyle>
          <a:p/>
        </p:txBody>
      </p:sp>
      <p:sp>
        <p:nvSpPr>
          <p:cNvPr id="5" name=""/>
          <p:cNvSpPr txBox="1"/>
          <p:nvPr>
            <p:ph type="ftr" idx="11"/>
          </p:nvPr>
        </p:nvSpPr>
        <p:spPr>
          <a:xfrm>
            <a:off x="3124200" y="6356350"/>
            <a:ext cx="2895600" cy="365125"/>
          </a:xfrm>
          <a:prstGeom prst="rect"/>
          <a:noFill/>
          <a:ln>
            <a:noFill/>
          </a:ln>
        </p:spPr>
        <p:txBody>
          <a:bodyPr wrap="square" anchor="ctr"/>
          <a:lstStyle>
            <a:lvl1pPr lvl="0" algn="ctr">
              <a:defRPr sz="1200">
                <a:solidFill>
                  <a:srgbClr val="3F3F3F"/>
                </a:solidFill>
                <a:latin typeface="Calibri"/>
              </a:defRPr>
            </a:lvl1pPr>
          </a:lstStyle>
          <a:p/>
        </p:txBody>
      </p:sp>
      <p:sp>
        <p:nvSpPr>
          <p:cNvPr id="6" name=""/>
          <p:cNvSpPr txBox="1"/>
          <p:nvPr>
            <p:ph type="sldNum" idx="12"/>
          </p:nvPr>
        </p:nvSpPr>
        <p:spPr>
          <a:xfrm>
            <a:off x="6553200" y="6356350"/>
            <a:ext cx="2133600" cy="365125"/>
          </a:xfrm>
          <a:prstGeom prst="rect"/>
          <a:noFill/>
          <a:ln>
            <a:noFill/>
          </a:ln>
        </p:spPr>
        <p:txBody>
          <a:bodyPr wrap="square" anchor="ctr"/>
          <a:lstStyle>
            <a:lvl1pPr lvl="0" algn="r">
              <a:defRPr sz="1200">
                <a:solidFill>
                  <a:srgbClr val="3F3F3F"/>
                </a:solidFill>
                <a:latin typeface="Calibri"/>
              </a:defRPr>
            </a:lvl1pPr>
          </a:lstStyle>
          <a:p>
            <a:fld id="{8B38DBA3-52F9-4AF4-A6A4-FA4D7DB2F99C}" type="slidenum">
              <a:t>&lt;#&gt;</a:t>
            </a:fld>
          </a:p>
        </p:txBody>
      </p:sp>
    </p:spTree>
  </p:cSld>
</p:sldLayout>
</file>

<file path=ppt/slideLayouts/slideLayout3.xml><?xml version="1.0" encoding="utf-8"?>
<p:sldLayout xmlns:p="http://schemas.openxmlformats.org/presentationml/2006/main" xmlns:a="http://schemas.openxmlformats.org/drawingml/2006/main" xmlns:r="http://schemas.openxmlformats.org/officeDocument/2006/relationships">
  <p:cSld name="Comparison">
    <p:spTree>
      <p:nvGrpSpPr>
        <p:cNvPr id="1" name=""/>
        <p:cNvGrpSpPr/>
        <p:nvPr/>
      </p:nvGrpSpPr>
      <p:grpSpPr>
        <a:xfrm>
          <a:off x="0" y="0"/>
          <a:ext cx="0" cy="0"/>
          <a:chOff x="0" y="0"/>
          <a:chExt cx="0" cy="0"/>
        </a:xfrm>
      </p:grpSpPr>
      <p:sp>
        <p:nvSpPr>
          <p:cNvPr id="2" name=""/>
          <p:cNvSpPr txBox="1"/>
          <p:nvPr>
            <p:ph type="title" idx="0"/>
          </p:nvPr>
        </p:nvSpPr>
        <p:spPr>
          <a:xfrm>
            <a:off x="457200" y="274637"/>
            <a:ext cx="8229600" cy="1143000"/>
          </a:xfrm>
          <a:prstGeom prst="rect"/>
          <a:noFill/>
          <a:ln>
            <a:noFill/>
          </a:ln>
        </p:spPr>
        <p:txBody>
          <a:bodyPr wrap="square" anchor="ctr"/>
          <a:p>
            <a:pPr lvl="0"/>
            <a:r>
              <a:rPr>
                <a:latin typeface="Calibri"/>
              </a:rPr>
              <a:t>Click to edit Master title style</a:t>
            </a:r>
          </a:p>
        </p:txBody>
      </p:sp>
      <p:sp>
        <p:nvSpPr>
          <p:cNvPr id="3" name=""/>
          <p:cNvSpPr txBox="1"/>
          <p:nvPr>
            <p:ph type="body" idx="1"/>
          </p:nvPr>
        </p:nvSpPr>
        <p:spPr>
          <a:xfrm>
            <a:off x="457200" y="1535112"/>
            <a:ext cx="4040187" cy="638175"/>
          </a:xfrm>
          <a:prstGeom prst="rect"/>
          <a:noFill/>
          <a:ln>
            <a:noFill/>
          </a:ln>
        </p:spPr>
        <p:txBody>
          <a:bodyPr wrap="square" anchor="b"/>
          <a:p>
            <a:pPr lvl="0" marL="0" indent="0">
              <a:buNone/>
            </a:pPr>
            <a:r>
              <a:rPr sz="2400" b="1" i="0" u="none" strike="noStrike">
                <a:latin typeface="Calibri"/>
              </a:rPr>
              <a:t>Click to edit Master text styles</a:t>
            </a:r>
          </a:p>
        </p:txBody>
      </p:sp>
      <p:sp>
        <p:nvSpPr>
          <p:cNvPr id="4" name=""/>
          <p:cNvSpPr txBox="1"/>
          <p:nvPr>
            <p:ph type="body" idx="2"/>
          </p:nvPr>
        </p:nvSpPr>
        <p:spPr>
          <a:xfrm>
            <a:off x="457200" y="2174875"/>
            <a:ext cx="4040187" cy="3951287"/>
          </a:xfrm>
          <a:prstGeom prst="rect"/>
          <a:noFill/>
          <a:ln>
            <a:noFill/>
          </a:ln>
        </p:spPr>
        <p:txBody>
          <a:bodyPr wrap="square" anchor="t"/>
          <a:p>
            <a:pPr lvl="0"/>
            <a:r>
              <a:rPr sz="2400">
                <a:latin typeface="Calibri"/>
              </a:rPr>
              <a:t>Click to edit Master text styles</a:t>
            </a:r>
          </a:p>
          <a:p>
            <a:pPr lvl="1"/>
            <a:r>
              <a:rPr sz="2000">
                <a:latin typeface="Calibri"/>
              </a:rPr>
              <a:t>Second level</a:t>
            </a:r>
          </a:p>
          <a:p>
            <a:pPr lvl="2"/>
            <a:r>
              <a:rPr sz="1800">
                <a:latin typeface="Calibri"/>
              </a:rPr>
              <a:t>Third level</a:t>
            </a:r>
          </a:p>
          <a:p>
            <a:pPr lvl="3"/>
            <a:r>
              <a:rPr sz="1600">
                <a:latin typeface="Calibri"/>
              </a:rPr>
              <a:t>Fourth level</a:t>
            </a:r>
          </a:p>
          <a:p>
            <a:pPr lvl="4"/>
            <a:r>
              <a:rPr sz="1600">
                <a:latin typeface="Calibri"/>
              </a:rPr>
              <a:t>Fifth level</a:t>
            </a:r>
          </a:p>
        </p:txBody>
      </p:sp>
      <p:sp>
        <p:nvSpPr>
          <p:cNvPr id="5" name=""/>
          <p:cNvSpPr txBox="1"/>
          <p:nvPr>
            <p:ph type="body" idx="3"/>
          </p:nvPr>
        </p:nvSpPr>
        <p:spPr>
          <a:xfrm>
            <a:off x="4645025" y="1535112"/>
            <a:ext cx="4041775" cy="638175"/>
          </a:xfrm>
          <a:prstGeom prst="rect"/>
          <a:noFill/>
          <a:ln>
            <a:noFill/>
          </a:ln>
        </p:spPr>
        <p:txBody>
          <a:bodyPr wrap="square" anchor="b"/>
          <a:p>
            <a:pPr lvl="0" marL="0" indent="0">
              <a:buNone/>
            </a:pPr>
            <a:r>
              <a:rPr sz="2400" b="1" i="0" u="none" strike="noStrike">
                <a:latin typeface="Calibri"/>
              </a:rPr>
              <a:t>Click to edit Master text styles</a:t>
            </a:r>
          </a:p>
        </p:txBody>
      </p:sp>
      <p:sp>
        <p:nvSpPr>
          <p:cNvPr id="6" name=""/>
          <p:cNvSpPr txBox="1"/>
          <p:nvPr>
            <p:ph type="body" idx="4"/>
          </p:nvPr>
        </p:nvSpPr>
        <p:spPr>
          <a:xfrm>
            <a:off x="4645025" y="2174875"/>
            <a:ext cx="4041775" cy="3951287"/>
          </a:xfrm>
          <a:prstGeom prst="rect"/>
          <a:noFill/>
          <a:ln>
            <a:noFill/>
          </a:ln>
        </p:spPr>
        <p:txBody>
          <a:bodyPr wrap="square" anchor="t"/>
          <a:p>
            <a:pPr lvl="0"/>
            <a:r>
              <a:rPr sz="2400">
                <a:latin typeface="Calibri"/>
              </a:rPr>
              <a:t>Click to edit Master text styles</a:t>
            </a:r>
          </a:p>
          <a:p>
            <a:pPr lvl="1"/>
            <a:r>
              <a:rPr sz="2000">
                <a:latin typeface="Calibri"/>
              </a:rPr>
              <a:t>Second level</a:t>
            </a:r>
          </a:p>
          <a:p>
            <a:pPr lvl="2"/>
            <a:r>
              <a:rPr sz="1800">
                <a:latin typeface="Calibri"/>
              </a:rPr>
              <a:t>Third level</a:t>
            </a:r>
          </a:p>
          <a:p>
            <a:pPr lvl="3"/>
            <a:r>
              <a:rPr sz="1600">
                <a:latin typeface="Calibri"/>
              </a:rPr>
              <a:t>Fourth level</a:t>
            </a:r>
          </a:p>
          <a:p>
            <a:pPr lvl="4"/>
            <a:r>
              <a:rPr sz="1600">
                <a:latin typeface="Calibri"/>
              </a:rPr>
              <a:t>Fifth level</a:t>
            </a:r>
          </a:p>
        </p:txBody>
      </p:sp>
      <p:sp>
        <p:nvSpPr>
          <p:cNvPr id="7" name=""/>
          <p:cNvSpPr txBox="1"/>
          <p:nvPr>
            <p:ph type="dt" idx="10"/>
          </p:nvPr>
        </p:nvSpPr>
        <p:spPr>
          <a:xfrm>
            <a:off x="457200" y="6356350"/>
            <a:ext cx="2133600" cy="365125"/>
          </a:xfrm>
          <a:prstGeom prst="rect"/>
          <a:noFill/>
          <a:ln>
            <a:noFill/>
          </a:ln>
        </p:spPr>
        <p:txBody>
          <a:bodyPr wrap="square" anchor="ctr"/>
          <a:lstStyle>
            <a:lvl1pPr lvl="0" algn="l">
              <a:defRPr sz="1200">
                <a:solidFill>
                  <a:srgbClr val="3F3F3F"/>
                </a:solidFill>
                <a:latin typeface="Calibri"/>
              </a:defRPr>
            </a:lvl1pPr>
          </a:lstStyle>
          <a:p/>
        </p:txBody>
      </p:sp>
      <p:sp>
        <p:nvSpPr>
          <p:cNvPr id="8" name=""/>
          <p:cNvSpPr txBox="1"/>
          <p:nvPr>
            <p:ph type="ftr" idx="11"/>
          </p:nvPr>
        </p:nvSpPr>
        <p:spPr>
          <a:xfrm>
            <a:off x="3124200" y="6356350"/>
            <a:ext cx="2895600" cy="365125"/>
          </a:xfrm>
          <a:prstGeom prst="rect"/>
          <a:noFill/>
          <a:ln>
            <a:noFill/>
          </a:ln>
        </p:spPr>
        <p:txBody>
          <a:bodyPr wrap="square" anchor="ctr"/>
          <a:lstStyle>
            <a:lvl1pPr lvl="0" algn="ctr">
              <a:defRPr sz="1200">
                <a:solidFill>
                  <a:srgbClr val="3F3F3F"/>
                </a:solidFill>
                <a:latin typeface="Calibri"/>
              </a:defRPr>
            </a:lvl1pPr>
          </a:lstStyle>
          <a:p/>
        </p:txBody>
      </p:sp>
      <p:sp>
        <p:nvSpPr>
          <p:cNvPr id="9" name=""/>
          <p:cNvSpPr txBox="1"/>
          <p:nvPr>
            <p:ph type="sldNum" idx="12"/>
          </p:nvPr>
        </p:nvSpPr>
        <p:spPr>
          <a:xfrm>
            <a:off x="6553200" y="6356350"/>
            <a:ext cx="2133600" cy="365125"/>
          </a:xfrm>
          <a:prstGeom prst="rect"/>
          <a:noFill/>
          <a:ln>
            <a:noFill/>
          </a:ln>
        </p:spPr>
        <p:txBody>
          <a:bodyPr wrap="square" anchor="ctr"/>
          <a:lstStyle>
            <a:lvl1pPr lvl="0" algn="r">
              <a:defRPr sz="1200">
                <a:solidFill>
                  <a:srgbClr val="3F3F3F"/>
                </a:solidFill>
                <a:latin typeface="Calibri"/>
              </a:defRPr>
            </a:lvl1pPr>
          </a:lstStyle>
          <a:p>
            <a:fld id="{8B38DBA3-52F9-4AF4-A6A4-FA4D7DB2F99C}" type="slidenum">
              <a:t>&lt;#&gt;</a:t>
            </a:fld>
          </a:p>
        </p:txBody>
      </p:sp>
    </p:spTree>
  </p:cSld>
</p:sldLayout>
</file>

<file path=ppt/slideLayouts/slideLayout4.xml><?xml version="1.0" encoding="utf-8"?>
<p:sldLayout xmlns:p="http://schemas.openxmlformats.org/presentationml/2006/main" xmlns:a="http://schemas.openxmlformats.org/drawingml/2006/main" xmlns:r="http://schemas.openxmlformats.org/officeDocument/2006/relationships">
  <p:cSld name="Content with Caption">
    <p:spTree>
      <p:nvGrpSpPr>
        <p:cNvPr id="1" name=""/>
        <p:cNvGrpSpPr/>
        <p:nvPr/>
      </p:nvGrpSpPr>
      <p:grpSpPr>
        <a:xfrm>
          <a:off x="0" y="0"/>
          <a:ext cx="0" cy="0"/>
          <a:chOff x="0" y="0"/>
          <a:chExt cx="0" cy="0"/>
        </a:xfrm>
      </p:grpSpPr>
      <p:sp>
        <p:nvSpPr>
          <p:cNvPr id="2" name=""/>
          <p:cNvSpPr txBox="1"/>
          <p:nvPr>
            <p:ph type="title" idx="0"/>
          </p:nvPr>
        </p:nvSpPr>
        <p:spPr>
          <a:xfrm>
            <a:off x="457200" y="273050"/>
            <a:ext cx="3008312" cy="1162050"/>
          </a:xfrm>
          <a:prstGeom prst="rect"/>
          <a:noFill/>
          <a:ln>
            <a:noFill/>
          </a:ln>
        </p:spPr>
        <p:txBody>
          <a:bodyPr wrap="square" anchor="b"/>
          <a:p>
            <a:pPr lvl="0" algn="l"/>
            <a:r>
              <a:rPr sz="2000" b="1" i="0" u="none" strike="noStrike">
                <a:latin typeface="Calibri"/>
              </a:rPr>
              <a:t>Click to edit Master title style</a:t>
            </a:r>
          </a:p>
        </p:txBody>
      </p:sp>
      <p:sp>
        <p:nvSpPr>
          <p:cNvPr id="3" name=""/>
          <p:cNvSpPr txBox="1"/>
          <p:nvPr>
            <p:ph type="body" idx="1"/>
          </p:nvPr>
        </p:nvSpPr>
        <p:spPr>
          <a:xfrm>
            <a:off x="3575050" y="273050"/>
            <a:ext cx="5111750" cy="5853112"/>
          </a:xfrm>
          <a:prstGeom prst="rect"/>
          <a:noFill/>
          <a:ln>
            <a:noFill/>
          </a:ln>
        </p:spPr>
        <p:txBody>
          <a:bodyPr wrap="square" anchor="t"/>
          <a:p>
            <a:pPr lvl="0"/>
            <a:r>
              <a:rPr sz="3200">
                <a:latin typeface="Calibri"/>
              </a:rPr>
              <a:t>Click to edit Master text styles</a:t>
            </a:r>
          </a:p>
          <a:p>
            <a:pPr lvl="1"/>
            <a:r>
              <a:rPr sz="2800">
                <a:latin typeface="Calibri"/>
              </a:rPr>
              <a:t>Second level</a:t>
            </a:r>
          </a:p>
          <a:p>
            <a:pPr lvl="2"/>
            <a:r>
              <a:rPr sz="2400">
                <a:latin typeface="Calibri"/>
              </a:rPr>
              <a:t>Third level</a:t>
            </a:r>
          </a:p>
          <a:p>
            <a:pPr lvl="3"/>
            <a:r>
              <a:rPr sz="2000">
                <a:latin typeface="Calibri"/>
              </a:rPr>
              <a:t>Fourth level</a:t>
            </a:r>
          </a:p>
          <a:p>
            <a:pPr lvl="4"/>
            <a:r>
              <a:rPr sz="2000">
                <a:latin typeface="Calibri"/>
              </a:rPr>
              <a:t>Fifth level</a:t>
            </a:r>
          </a:p>
        </p:txBody>
      </p:sp>
      <p:sp>
        <p:nvSpPr>
          <p:cNvPr id="4" name=""/>
          <p:cNvSpPr txBox="1"/>
          <p:nvPr>
            <p:ph type="body" idx="2"/>
          </p:nvPr>
        </p:nvSpPr>
        <p:spPr>
          <a:xfrm>
            <a:off x="457200" y="1435100"/>
            <a:ext cx="3008312" cy="4691062"/>
          </a:xfrm>
          <a:prstGeom prst="rect"/>
          <a:noFill/>
          <a:ln>
            <a:noFill/>
          </a:ln>
        </p:spPr>
        <p:txBody>
          <a:bodyPr wrap="square" anchor="t"/>
          <a:p>
            <a:pPr lvl="0" marL="0" indent="0">
              <a:buNone/>
            </a:pPr>
            <a:r>
              <a:rPr sz="1400">
                <a:latin typeface="Calibri"/>
              </a:rPr>
              <a:t>Click to edit Master text styles</a:t>
            </a:r>
          </a:p>
        </p:txBody>
      </p:sp>
      <p:sp>
        <p:nvSpPr>
          <p:cNvPr id="5" name=""/>
          <p:cNvSpPr txBox="1"/>
          <p:nvPr>
            <p:ph type="dt" idx="10"/>
          </p:nvPr>
        </p:nvSpPr>
        <p:spPr>
          <a:xfrm>
            <a:off x="457200" y="6356350"/>
            <a:ext cx="2133600" cy="365125"/>
          </a:xfrm>
          <a:prstGeom prst="rect"/>
          <a:noFill/>
          <a:ln>
            <a:noFill/>
          </a:ln>
        </p:spPr>
        <p:txBody>
          <a:bodyPr wrap="square" anchor="ctr"/>
          <a:lstStyle>
            <a:lvl1pPr lvl="0" algn="l">
              <a:defRPr sz="1200">
                <a:solidFill>
                  <a:srgbClr val="3F3F3F"/>
                </a:solidFill>
                <a:latin typeface="Calibri"/>
              </a:defRPr>
            </a:lvl1pPr>
          </a:lstStyle>
          <a:p/>
        </p:txBody>
      </p:sp>
      <p:sp>
        <p:nvSpPr>
          <p:cNvPr id="6" name=""/>
          <p:cNvSpPr txBox="1"/>
          <p:nvPr>
            <p:ph type="ftr" idx="11"/>
          </p:nvPr>
        </p:nvSpPr>
        <p:spPr>
          <a:xfrm>
            <a:off x="3124200" y="6356350"/>
            <a:ext cx="2895600" cy="365125"/>
          </a:xfrm>
          <a:prstGeom prst="rect"/>
          <a:noFill/>
          <a:ln>
            <a:noFill/>
          </a:ln>
        </p:spPr>
        <p:txBody>
          <a:bodyPr wrap="square" anchor="ctr"/>
          <a:lstStyle>
            <a:lvl1pPr lvl="0" algn="ctr">
              <a:defRPr sz="1200">
                <a:solidFill>
                  <a:srgbClr val="3F3F3F"/>
                </a:solidFill>
                <a:latin typeface="Calibri"/>
              </a:defRPr>
            </a:lvl1pPr>
          </a:lstStyle>
          <a:p/>
        </p:txBody>
      </p:sp>
      <p:sp>
        <p:nvSpPr>
          <p:cNvPr id="7" name=""/>
          <p:cNvSpPr txBox="1"/>
          <p:nvPr>
            <p:ph type="sldNum" idx="12"/>
          </p:nvPr>
        </p:nvSpPr>
        <p:spPr>
          <a:xfrm>
            <a:off x="6553200" y="6356350"/>
            <a:ext cx="2133600" cy="365125"/>
          </a:xfrm>
          <a:prstGeom prst="rect"/>
          <a:noFill/>
          <a:ln>
            <a:noFill/>
          </a:ln>
        </p:spPr>
        <p:txBody>
          <a:bodyPr wrap="square" anchor="ctr"/>
          <a:lstStyle>
            <a:lvl1pPr lvl="0" algn="r">
              <a:defRPr sz="1200">
                <a:solidFill>
                  <a:srgbClr val="3F3F3F"/>
                </a:solidFill>
                <a:latin typeface="Calibri"/>
              </a:defRPr>
            </a:lvl1pPr>
          </a:lstStyle>
          <a:p>
            <a:fld id="{8B38DBA3-52F9-4AF4-A6A4-FA4D7DB2F99C}" type="slidenum">
              <a:t>&lt;#&gt;</a:t>
            </a:fld>
          </a:p>
        </p:txBody>
      </p:sp>
    </p:spTree>
  </p:cSld>
</p:sldLayout>
</file>

<file path=ppt/slideLayouts/slideLayout5.xml><?xml version="1.0" encoding="utf-8"?>
<p:sldLayout xmlns:p="http://schemas.openxmlformats.org/presentationml/2006/main" xmlns:a="http://schemas.openxmlformats.org/drawingml/2006/main" xmlns:r="http://schemas.openxmlformats.org/officeDocument/2006/relationships">
  <p:cSld name="Two Content">
    <p:spTree>
      <p:nvGrpSpPr>
        <p:cNvPr id="1" name=""/>
        <p:cNvGrpSpPr/>
        <p:nvPr/>
      </p:nvGrpSpPr>
      <p:grpSpPr>
        <a:xfrm>
          <a:off x="0" y="0"/>
          <a:ext cx="0" cy="0"/>
          <a:chOff x="0" y="0"/>
          <a:chExt cx="0" cy="0"/>
        </a:xfrm>
      </p:grpSpPr>
      <p:sp>
        <p:nvSpPr>
          <p:cNvPr id="2" name=""/>
          <p:cNvSpPr txBox="1"/>
          <p:nvPr>
            <p:ph type="title" idx="0"/>
          </p:nvPr>
        </p:nvSpPr>
        <p:spPr>
          <a:xfrm>
            <a:off x="457200" y="274637"/>
            <a:ext cx="8229600" cy="1143000"/>
          </a:xfrm>
          <a:prstGeom prst="rect"/>
          <a:noFill/>
          <a:ln>
            <a:noFill/>
          </a:ln>
        </p:spPr>
        <p:txBody>
          <a:bodyPr wrap="square" anchor="ctr"/>
          <a:p>
            <a:pPr lvl="0"/>
            <a:r>
              <a:rPr>
                <a:latin typeface="Calibri"/>
              </a:rPr>
              <a:t>Click to edit Master title style</a:t>
            </a:r>
          </a:p>
        </p:txBody>
      </p:sp>
      <p:sp>
        <p:nvSpPr>
          <p:cNvPr id="3" name=""/>
          <p:cNvSpPr txBox="1"/>
          <p:nvPr>
            <p:ph type="body" idx="1"/>
          </p:nvPr>
        </p:nvSpPr>
        <p:spPr>
          <a:xfrm>
            <a:off x="457200" y="1600200"/>
            <a:ext cx="4038600" cy="4525962"/>
          </a:xfrm>
          <a:prstGeom prst="rect"/>
          <a:noFill/>
          <a:ln>
            <a:noFill/>
          </a:ln>
        </p:spPr>
        <p:txBody>
          <a:bodyPr wrap="square" anchor="t"/>
          <a:p>
            <a:pPr lvl="0"/>
            <a:r>
              <a:rPr sz="2800">
                <a:latin typeface="Calibri"/>
              </a:rPr>
              <a:t>Click to edit Master text styles</a:t>
            </a:r>
          </a:p>
          <a:p>
            <a:pPr lvl="1"/>
            <a:r>
              <a:rPr sz="2400">
                <a:latin typeface="Calibri"/>
              </a:rPr>
              <a:t>Second level</a:t>
            </a:r>
          </a:p>
          <a:p>
            <a:pPr lvl="2"/>
            <a:r>
              <a:rPr sz="2000">
                <a:latin typeface="Calibri"/>
              </a:rPr>
              <a:t>Third level</a:t>
            </a:r>
          </a:p>
          <a:p>
            <a:pPr lvl="3"/>
            <a:r>
              <a:rPr sz="1800">
                <a:latin typeface="Calibri"/>
              </a:rPr>
              <a:t>Fourth level</a:t>
            </a:r>
          </a:p>
          <a:p>
            <a:pPr lvl="4"/>
            <a:r>
              <a:rPr sz="1800">
                <a:latin typeface="Calibri"/>
              </a:rPr>
              <a:t>Fifth level</a:t>
            </a:r>
          </a:p>
        </p:txBody>
      </p:sp>
      <p:sp>
        <p:nvSpPr>
          <p:cNvPr id="4" name=""/>
          <p:cNvSpPr txBox="1"/>
          <p:nvPr>
            <p:ph type="body" idx="2"/>
          </p:nvPr>
        </p:nvSpPr>
        <p:spPr>
          <a:xfrm>
            <a:off x="4648200" y="1600200"/>
            <a:ext cx="4038600" cy="4525962"/>
          </a:xfrm>
          <a:prstGeom prst="rect"/>
          <a:noFill/>
          <a:ln>
            <a:noFill/>
          </a:ln>
        </p:spPr>
        <p:txBody>
          <a:bodyPr wrap="square" anchor="t"/>
          <a:p>
            <a:pPr lvl="0"/>
            <a:r>
              <a:rPr sz="2800">
                <a:latin typeface="Calibri"/>
              </a:rPr>
              <a:t>Click to edit Master text styles</a:t>
            </a:r>
          </a:p>
          <a:p>
            <a:pPr lvl="1"/>
            <a:r>
              <a:rPr sz="2400">
                <a:latin typeface="Calibri"/>
              </a:rPr>
              <a:t>Second level</a:t>
            </a:r>
          </a:p>
          <a:p>
            <a:pPr lvl="2"/>
            <a:r>
              <a:rPr sz="2000">
                <a:latin typeface="Calibri"/>
              </a:rPr>
              <a:t>Third level</a:t>
            </a:r>
          </a:p>
          <a:p>
            <a:pPr lvl="3"/>
            <a:r>
              <a:rPr sz="1800">
                <a:latin typeface="Calibri"/>
              </a:rPr>
              <a:t>Fourth level</a:t>
            </a:r>
          </a:p>
          <a:p>
            <a:pPr lvl="4"/>
            <a:r>
              <a:rPr sz="1800">
                <a:latin typeface="Calibri"/>
              </a:rPr>
              <a:t>Fifth level</a:t>
            </a:r>
          </a:p>
        </p:txBody>
      </p:sp>
      <p:sp>
        <p:nvSpPr>
          <p:cNvPr id="5" name=""/>
          <p:cNvSpPr txBox="1"/>
          <p:nvPr>
            <p:ph type="dt" idx="10"/>
          </p:nvPr>
        </p:nvSpPr>
        <p:spPr>
          <a:xfrm>
            <a:off x="457200" y="6356350"/>
            <a:ext cx="2133600" cy="365125"/>
          </a:xfrm>
          <a:prstGeom prst="rect"/>
          <a:noFill/>
          <a:ln>
            <a:noFill/>
          </a:ln>
        </p:spPr>
        <p:txBody>
          <a:bodyPr wrap="square" anchor="ctr"/>
          <a:lstStyle>
            <a:lvl1pPr lvl="0" algn="l">
              <a:defRPr sz="1200">
                <a:solidFill>
                  <a:srgbClr val="3F3F3F"/>
                </a:solidFill>
                <a:latin typeface="Calibri"/>
              </a:defRPr>
            </a:lvl1pPr>
          </a:lstStyle>
          <a:p/>
        </p:txBody>
      </p:sp>
      <p:sp>
        <p:nvSpPr>
          <p:cNvPr id="6" name=""/>
          <p:cNvSpPr txBox="1"/>
          <p:nvPr>
            <p:ph type="ftr" idx="11"/>
          </p:nvPr>
        </p:nvSpPr>
        <p:spPr>
          <a:xfrm>
            <a:off x="3124200" y="6356350"/>
            <a:ext cx="2895600" cy="365125"/>
          </a:xfrm>
          <a:prstGeom prst="rect"/>
          <a:noFill/>
          <a:ln>
            <a:noFill/>
          </a:ln>
        </p:spPr>
        <p:txBody>
          <a:bodyPr wrap="square" anchor="ctr"/>
          <a:lstStyle>
            <a:lvl1pPr lvl="0" algn="ctr">
              <a:defRPr sz="1200">
                <a:solidFill>
                  <a:srgbClr val="3F3F3F"/>
                </a:solidFill>
                <a:latin typeface="Calibri"/>
              </a:defRPr>
            </a:lvl1pPr>
          </a:lstStyle>
          <a:p/>
        </p:txBody>
      </p:sp>
      <p:sp>
        <p:nvSpPr>
          <p:cNvPr id="7" name=""/>
          <p:cNvSpPr txBox="1"/>
          <p:nvPr>
            <p:ph type="sldNum" idx="12"/>
          </p:nvPr>
        </p:nvSpPr>
        <p:spPr>
          <a:xfrm>
            <a:off x="6553200" y="6356350"/>
            <a:ext cx="2133600" cy="365125"/>
          </a:xfrm>
          <a:prstGeom prst="rect"/>
          <a:noFill/>
          <a:ln>
            <a:noFill/>
          </a:ln>
        </p:spPr>
        <p:txBody>
          <a:bodyPr wrap="square" anchor="ctr"/>
          <a:lstStyle>
            <a:lvl1pPr lvl="0" algn="r">
              <a:defRPr sz="1200">
                <a:solidFill>
                  <a:srgbClr val="3F3F3F"/>
                </a:solidFill>
                <a:latin typeface="Calibri"/>
              </a:defRPr>
            </a:lvl1pPr>
          </a:lstStyle>
          <a:p>
            <a:fld id="{8B38DBA3-52F9-4AF4-A6A4-FA4D7DB2F99C}" type="slidenum">
              <a:t>&lt;#&gt;</a:t>
            </a:fld>
          </a:p>
        </p:txBody>
      </p:sp>
    </p:spTree>
  </p:cSld>
</p:sldLayout>
</file>

<file path=ppt/slideLayouts/slideLayout6.xml><?xml version="1.0" encoding="utf-8"?>
<p:sldLayout xmlns:p="http://schemas.openxmlformats.org/presentationml/2006/main" xmlns:a="http://schemas.openxmlformats.org/drawingml/2006/main" xmlns:r="http://schemas.openxmlformats.org/officeDocument/2006/relationships">
  <p:cSld name="Picture with Caption">
    <p:spTree>
      <p:nvGrpSpPr>
        <p:cNvPr id="1" name=""/>
        <p:cNvGrpSpPr/>
        <p:nvPr/>
      </p:nvGrpSpPr>
      <p:grpSpPr>
        <a:xfrm>
          <a:off x="0" y="0"/>
          <a:ext cx="0" cy="0"/>
          <a:chOff x="0" y="0"/>
          <a:chExt cx="0" cy="0"/>
        </a:xfrm>
      </p:grpSpPr>
      <p:sp>
        <p:nvSpPr>
          <p:cNvPr id="2" name=""/>
          <p:cNvSpPr txBox="1"/>
          <p:nvPr>
            <p:ph type="title" idx="0"/>
          </p:nvPr>
        </p:nvSpPr>
        <p:spPr>
          <a:xfrm>
            <a:off x="1792287" y="4800600"/>
            <a:ext cx="5486400" cy="566737"/>
          </a:xfrm>
          <a:prstGeom prst="rect"/>
          <a:noFill/>
          <a:ln>
            <a:noFill/>
          </a:ln>
        </p:spPr>
        <p:txBody>
          <a:bodyPr wrap="square" anchor="b"/>
          <a:p>
            <a:pPr lvl="0" algn="l"/>
            <a:r>
              <a:rPr sz="2000" b="1" i="0" u="none" strike="noStrike">
                <a:latin typeface="Calibri"/>
              </a:rPr>
              <a:t>Click to edit Master title style</a:t>
            </a:r>
          </a:p>
        </p:txBody>
      </p:sp>
      <p:sp>
        <p:nvSpPr>
          <p:cNvPr id="3" name=""/>
          <p:cNvSpPr txBox="1"/>
          <p:nvPr>
            <p:ph type="obj" idx="1"/>
          </p:nvPr>
        </p:nvSpPr>
        <p:spPr>
          <a:xfrm>
            <a:off x="1792287" y="612775"/>
            <a:ext cx="5486400" cy="4114800"/>
          </a:xfrm>
          <a:prstGeom prst="rect"/>
          <a:noFill/>
          <a:ln>
            <a:noFill/>
          </a:ln>
        </p:spPr>
        <p:txBody>
          <a:bodyPr wrap="square" anchor="t"/>
          <a:p>
            <a:pPr lvl="0" algn="l" marL="0" indent="0">
              <a:lnSpc>
                <a:spcPct val="100000"/>
              </a:lnSpc>
              <a:buNone/>
            </a:pPr>
          </a:p>
        </p:txBody>
      </p:sp>
      <p:sp>
        <p:nvSpPr>
          <p:cNvPr id="4" name=""/>
          <p:cNvSpPr txBox="1"/>
          <p:nvPr>
            <p:ph type="body" idx="2"/>
          </p:nvPr>
        </p:nvSpPr>
        <p:spPr>
          <a:xfrm>
            <a:off x="1792287" y="5367337"/>
            <a:ext cx="5486400" cy="803275"/>
          </a:xfrm>
          <a:prstGeom prst="rect"/>
          <a:noFill/>
          <a:ln>
            <a:noFill/>
          </a:ln>
        </p:spPr>
        <p:txBody>
          <a:bodyPr wrap="square" anchor="t"/>
          <a:p>
            <a:pPr lvl="0" marL="0" indent="0">
              <a:buNone/>
            </a:pPr>
            <a:r>
              <a:rPr sz="1400">
                <a:latin typeface="Calibri"/>
              </a:rPr>
              <a:t>Click to edit Master text styles</a:t>
            </a:r>
          </a:p>
        </p:txBody>
      </p:sp>
      <p:sp>
        <p:nvSpPr>
          <p:cNvPr id="5" name=""/>
          <p:cNvSpPr txBox="1"/>
          <p:nvPr>
            <p:ph type="dt" idx="10"/>
          </p:nvPr>
        </p:nvSpPr>
        <p:spPr>
          <a:xfrm>
            <a:off x="457200" y="6356350"/>
            <a:ext cx="2133600" cy="365125"/>
          </a:xfrm>
          <a:prstGeom prst="rect"/>
          <a:noFill/>
          <a:ln>
            <a:noFill/>
          </a:ln>
        </p:spPr>
        <p:txBody>
          <a:bodyPr wrap="square" anchor="ctr"/>
          <a:lstStyle>
            <a:lvl1pPr lvl="0" algn="l">
              <a:defRPr sz="1200">
                <a:solidFill>
                  <a:srgbClr val="3F3F3F"/>
                </a:solidFill>
                <a:latin typeface="Calibri"/>
              </a:defRPr>
            </a:lvl1pPr>
          </a:lstStyle>
          <a:p/>
        </p:txBody>
      </p:sp>
      <p:sp>
        <p:nvSpPr>
          <p:cNvPr id="6" name=""/>
          <p:cNvSpPr txBox="1"/>
          <p:nvPr>
            <p:ph type="ftr" idx="11"/>
          </p:nvPr>
        </p:nvSpPr>
        <p:spPr>
          <a:xfrm>
            <a:off x="3124200" y="6356350"/>
            <a:ext cx="2895600" cy="365125"/>
          </a:xfrm>
          <a:prstGeom prst="rect"/>
          <a:noFill/>
          <a:ln>
            <a:noFill/>
          </a:ln>
        </p:spPr>
        <p:txBody>
          <a:bodyPr wrap="square" anchor="ctr"/>
          <a:lstStyle>
            <a:lvl1pPr lvl="0" algn="ctr">
              <a:defRPr sz="1200">
                <a:solidFill>
                  <a:srgbClr val="3F3F3F"/>
                </a:solidFill>
                <a:latin typeface="Calibri"/>
              </a:defRPr>
            </a:lvl1pPr>
          </a:lstStyle>
          <a:p/>
        </p:txBody>
      </p:sp>
      <p:sp>
        <p:nvSpPr>
          <p:cNvPr id="7" name=""/>
          <p:cNvSpPr txBox="1"/>
          <p:nvPr>
            <p:ph type="sldNum" idx="12"/>
          </p:nvPr>
        </p:nvSpPr>
        <p:spPr>
          <a:xfrm>
            <a:off x="6553200" y="6356350"/>
            <a:ext cx="2133600" cy="365125"/>
          </a:xfrm>
          <a:prstGeom prst="rect"/>
          <a:noFill/>
          <a:ln>
            <a:noFill/>
          </a:ln>
        </p:spPr>
        <p:txBody>
          <a:bodyPr wrap="square" anchor="ctr"/>
          <a:lstStyle>
            <a:lvl1pPr lvl="0" algn="r">
              <a:defRPr sz="1200">
                <a:solidFill>
                  <a:srgbClr val="3F3F3F"/>
                </a:solidFill>
                <a:latin typeface="Calibri"/>
              </a:defRPr>
            </a:lvl1pPr>
          </a:lstStyle>
          <a:p>
            <a:fld id="{8B38DBA3-52F9-4AF4-A6A4-FA4D7DB2F99C}" type="slidenum">
              <a:t>&lt;#&gt;</a:t>
            </a:fld>
          </a:p>
        </p:txBody>
      </p:sp>
    </p:spTree>
  </p:cSld>
</p:sldLayout>
</file>

<file path=ppt/slideLayouts/slideLayout7.xml><?xml version="1.0" encoding="utf-8"?>
<p:sldLayout xmlns:p="http://schemas.openxmlformats.org/presentationml/2006/main" xmlns:a="http://schemas.openxmlformats.org/drawingml/2006/main" xmlns:r="http://schemas.openxmlformats.org/officeDocument/2006/relationships">
  <p:cSld name="Section Header">
    <p:spTree>
      <p:nvGrpSpPr>
        <p:cNvPr id="1" name=""/>
        <p:cNvGrpSpPr/>
        <p:nvPr/>
      </p:nvGrpSpPr>
      <p:grpSpPr>
        <a:xfrm>
          <a:off x="0" y="0"/>
          <a:ext cx="0" cy="0"/>
          <a:chOff x="0" y="0"/>
          <a:chExt cx="0" cy="0"/>
        </a:xfrm>
      </p:grpSpPr>
      <p:sp>
        <p:nvSpPr>
          <p:cNvPr id="2" name=""/>
          <p:cNvSpPr txBox="1"/>
          <p:nvPr>
            <p:ph type="title" idx="0"/>
          </p:nvPr>
        </p:nvSpPr>
        <p:spPr>
          <a:xfrm>
            <a:off x="722312" y="4406900"/>
            <a:ext cx="7772400" cy="1362075"/>
          </a:xfrm>
          <a:prstGeom prst="rect"/>
          <a:noFill/>
          <a:ln>
            <a:noFill/>
          </a:ln>
        </p:spPr>
        <p:txBody>
          <a:bodyPr wrap="square" anchor="t"/>
          <a:p>
            <a:pPr lvl="0" algn="l"/>
            <a:r>
              <a:rPr sz="4000" b="1" i="0" u="none" strike="noStrike">
                <a:latin typeface="Calibri"/>
              </a:rPr>
              <a:t>Click to edit Master title style</a:t>
            </a:r>
          </a:p>
        </p:txBody>
      </p:sp>
      <p:sp>
        <p:nvSpPr>
          <p:cNvPr id="3" name=""/>
          <p:cNvSpPr txBox="1"/>
          <p:nvPr>
            <p:ph type="body" idx="1"/>
          </p:nvPr>
        </p:nvSpPr>
        <p:spPr>
          <a:xfrm>
            <a:off x="722312" y="2906712"/>
            <a:ext cx="7772400" cy="1498600"/>
          </a:xfrm>
          <a:prstGeom prst="rect"/>
          <a:noFill/>
          <a:ln>
            <a:noFill/>
          </a:ln>
        </p:spPr>
        <p:txBody>
          <a:bodyPr wrap="square" anchor="b"/>
          <a:p>
            <a:pPr lvl="0" marL="0" indent="0">
              <a:buNone/>
            </a:pPr>
            <a:r>
              <a:rPr sz="2000">
                <a:solidFill>
                  <a:srgbClr val="3F3F3F"/>
                </a:solidFill>
                <a:latin typeface="Calibri"/>
              </a:rPr>
              <a:t>Click to edit Master text styles</a:t>
            </a:r>
          </a:p>
        </p:txBody>
      </p:sp>
      <p:sp>
        <p:nvSpPr>
          <p:cNvPr id="4" name=""/>
          <p:cNvSpPr txBox="1"/>
          <p:nvPr>
            <p:ph type="dt" idx="10"/>
          </p:nvPr>
        </p:nvSpPr>
        <p:spPr>
          <a:xfrm>
            <a:off x="457200" y="6356350"/>
            <a:ext cx="2133600" cy="365125"/>
          </a:xfrm>
          <a:prstGeom prst="rect"/>
          <a:noFill/>
          <a:ln>
            <a:noFill/>
          </a:ln>
        </p:spPr>
        <p:txBody>
          <a:bodyPr wrap="square" anchor="ctr"/>
          <a:lstStyle>
            <a:lvl1pPr lvl="0" algn="l">
              <a:defRPr sz="1200">
                <a:solidFill>
                  <a:srgbClr val="3F3F3F"/>
                </a:solidFill>
                <a:latin typeface="Calibri"/>
              </a:defRPr>
            </a:lvl1pPr>
          </a:lstStyle>
          <a:p/>
        </p:txBody>
      </p:sp>
      <p:sp>
        <p:nvSpPr>
          <p:cNvPr id="5" name=""/>
          <p:cNvSpPr txBox="1"/>
          <p:nvPr>
            <p:ph type="ftr" idx="11"/>
          </p:nvPr>
        </p:nvSpPr>
        <p:spPr>
          <a:xfrm>
            <a:off x="3124200" y="6356350"/>
            <a:ext cx="2895600" cy="365125"/>
          </a:xfrm>
          <a:prstGeom prst="rect"/>
          <a:noFill/>
          <a:ln>
            <a:noFill/>
          </a:ln>
        </p:spPr>
        <p:txBody>
          <a:bodyPr wrap="square" anchor="ctr"/>
          <a:lstStyle>
            <a:lvl1pPr lvl="0" algn="ctr">
              <a:defRPr sz="1200">
                <a:solidFill>
                  <a:srgbClr val="3F3F3F"/>
                </a:solidFill>
                <a:latin typeface="Calibri"/>
              </a:defRPr>
            </a:lvl1pPr>
          </a:lstStyle>
          <a:p/>
        </p:txBody>
      </p:sp>
      <p:sp>
        <p:nvSpPr>
          <p:cNvPr id="6" name=""/>
          <p:cNvSpPr txBox="1"/>
          <p:nvPr>
            <p:ph type="sldNum" idx="12"/>
          </p:nvPr>
        </p:nvSpPr>
        <p:spPr>
          <a:xfrm>
            <a:off x="6553200" y="6356350"/>
            <a:ext cx="2133600" cy="365125"/>
          </a:xfrm>
          <a:prstGeom prst="rect"/>
          <a:noFill/>
          <a:ln>
            <a:noFill/>
          </a:ln>
        </p:spPr>
        <p:txBody>
          <a:bodyPr wrap="square" anchor="ctr"/>
          <a:lstStyle>
            <a:lvl1pPr lvl="0" algn="r">
              <a:defRPr sz="1200">
                <a:solidFill>
                  <a:srgbClr val="3F3F3F"/>
                </a:solidFill>
                <a:latin typeface="Calibri"/>
              </a:defRPr>
            </a:lvl1pPr>
          </a:lstStyle>
          <a:p>
            <a:fld id="{8B38DBA3-52F9-4AF4-A6A4-FA4D7DB2F99C}" type="slidenum">
              <a:t>&lt;#&gt;</a:t>
            </a:fld>
          </a:p>
        </p:txBody>
      </p:sp>
    </p:spTree>
  </p:cSld>
</p:sldLayout>
</file>

<file path=ppt/slideLayouts/slideLayout8.xml><?xml version="1.0" encoding="utf-8"?>
<p:sldLayout xmlns:p="http://schemas.openxmlformats.org/presentationml/2006/main" xmlns:a="http://schemas.openxmlformats.org/drawingml/2006/main" xmlns:r="http://schemas.openxmlformats.org/officeDocument/2006/relationships">
  <p:cSld name="Title Only">
    <p:spTree>
      <p:nvGrpSpPr>
        <p:cNvPr id="1" name=""/>
        <p:cNvGrpSpPr/>
        <p:nvPr/>
      </p:nvGrpSpPr>
      <p:grpSpPr>
        <a:xfrm>
          <a:off x="0" y="0"/>
          <a:ext cx="0" cy="0"/>
          <a:chOff x="0" y="0"/>
          <a:chExt cx="0" cy="0"/>
        </a:xfrm>
      </p:grpSpPr>
      <p:sp>
        <p:nvSpPr>
          <p:cNvPr id="2" name=""/>
          <p:cNvSpPr txBox="1"/>
          <p:nvPr>
            <p:ph type="title" idx="0"/>
          </p:nvPr>
        </p:nvSpPr>
        <p:spPr>
          <a:xfrm>
            <a:off x="457200" y="274637"/>
            <a:ext cx="8229600" cy="1143000"/>
          </a:xfrm>
          <a:prstGeom prst="rect"/>
          <a:noFill/>
          <a:ln>
            <a:noFill/>
          </a:ln>
        </p:spPr>
        <p:txBody>
          <a:bodyPr wrap="square" anchor="ctr"/>
          <a:p>
            <a:pPr lvl="0"/>
            <a:r>
              <a:rPr>
                <a:latin typeface="Calibri"/>
              </a:rPr>
              <a:t>Click to edit Master title style</a:t>
            </a:r>
          </a:p>
        </p:txBody>
      </p:sp>
      <p:sp>
        <p:nvSpPr>
          <p:cNvPr id="3" name=""/>
          <p:cNvSpPr txBox="1"/>
          <p:nvPr>
            <p:ph type="dt" idx="10"/>
          </p:nvPr>
        </p:nvSpPr>
        <p:spPr>
          <a:xfrm>
            <a:off x="457200" y="6356350"/>
            <a:ext cx="2133600" cy="365125"/>
          </a:xfrm>
          <a:prstGeom prst="rect"/>
          <a:noFill/>
          <a:ln>
            <a:noFill/>
          </a:ln>
        </p:spPr>
        <p:txBody>
          <a:bodyPr wrap="square" anchor="ctr"/>
          <a:lstStyle>
            <a:lvl1pPr lvl="0" algn="l">
              <a:defRPr sz="1200">
                <a:solidFill>
                  <a:srgbClr val="3F3F3F"/>
                </a:solidFill>
                <a:latin typeface="Calibri"/>
              </a:defRPr>
            </a:lvl1pPr>
          </a:lstStyle>
          <a:p/>
        </p:txBody>
      </p:sp>
      <p:sp>
        <p:nvSpPr>
          <p:cNvPr id="4" name=""/>
          <p:cNvSpPr txBox="1"/>
          <p:nvPr>
            <p:ph type="ftr" idx="11"/>
          </p:nvPr>
        </p:nvSpPr>
        <p:spPr>
          <a:xfrm>
            <a:off x="3124200" y="6356350"/>
            <a:ext cx="2895600" cy="365125"/>
          </a:xfrm>
          <a:prstGeom prst="rect"/>
          <a:noFill/>
          <a:ln>
            <a:noFill/>
          </a:ln>
        </p:spPr>
        <p:txBody>
          <a:bodyPr wrap="square" anchor="ctr"/>
          <a:lstStyle>
            <a:lvl1pPr lvl="0" algn="ctr">
              <a:defRPr sz="1200">
                <a:solidFill>
                  <a:srgbClr val="3F3F3F"/>
                </a:solidFill>
                <a:latin typeface="Calibri"/>
              </a:defRPr>
            </a:lvl1pPr>
          </a:lstStyle>
          <a:p/>
        </p:txBody>
      </p:sp>
      <p:sp>
        <p:nvSpPr>
          <p:cNvPr id="5" name=""/>
          <p:cNvSpPr txBox="1"/>
          <p:nvPr>
            <p:ph type="sldNum" idx="12"/>
          </p:nvPr>
        </p:nvSpPr>
        <p:spPr>
          <a:xfrm>
            <a:off x="6553200" y="6356350"/>
            <a:ext cx="2133600" cy="365125"/>
          </a:xfrm>
          <a:prstGeom prst="rect"/>
          <a:noFill/>
          <a:ln>
            <a:noFill/>
          </a:ln>
        </p:spPr>
        <p:txBody>
          <a:bodyPr wrap="square" anchor="ctr"/>
          <a:lstStyle>
            <a:lvl1pPr lvl="0" algn="r">
              <a:defRPr sz="1200">
                <a:solidFill>
                  <a:srgbClr val="3F3F3F"/>
                </a:solidFill>
                <a:latin typeface="Calibri"/>
              </a:defRPr>
            </a:lvl1pPr>
          </a:lstStyle>
          <a:p>
            <a:fld id="{8B38DBA3-52F9-4AF4-A6A4-FA4D7DB2F99C}" type="slidenum">
              <a:t>&lt;#&gt;</a:t>
            </a:fld>
          </a:p>
        </p:txBody>
      </p:sp>
    </p:spTree>
  </p:cSld>
</p:sldLayout>
</file>

<file path=ppt/slideLayouts/slideLayout9.xml><?xml version="1.0" encoding="utf-8"?>
<p:sldLayout xmlns:p="http://schemas.openxmlformats.org/presentationml/2006/main" xmlns:a="http://schemas.openxmlformats.org/drawingml/2006/main" xmlns:r="http://schemas.openxmlformats.org/officeDocument/2006/relationships">
  <p:cSld name="Vertical Title and Text">
    <p:spTree>
      <p:nvGrpSpPr>
        <p:cNvPr id="1" name=""/>
        <p:cNvGrpSpPr/>
        <p:nvPr/>
      </p:nvGrpSpPr>
      <p:grpSpPr>
        <a:xfrm>
          <a:off x="0" y="0"/>
          <a:ext cx="0" cy="0"/>
          <a:chOff x="0" y="0"/>
          <a:chExt cx="0" cy="0"/>
        </a:xfrm>
      </p:grpSpPr>
      <p:sp>
        <p:nvSpPr>
          <p:cNvPr id="2" name=""/>
          <p:cNvSpPr txBox="1"/>
          <p:nvPr>
            <p:ph type="title" idx="0"/>
          </p:nvPr>
        </p:nvSpPr>
        <p:spPr>
          <a:xfrm>
            <a:off x="6629400" y="274637"/>
            <a:ext cx="2057400" cy="5851525"/>
          </a:xfrm>
          <a:prstGeom prst="rect"/>
          <a:noFill/>
          <a:ln>
            <a:noFill/>
          </a:ln>
        </p:spPr>
        <p:txBody>
          <a:bodyPr wrap="square" anchor="ctr"/>
          <a:p>
            <a:pPr lvl="0"/>
            <a:r>
              <a:rPr>
                <a:latin typeface="Calibri"/>
              </a:rPr>
              <a:t>Click to edit Master title style</a:t>
            </a:r>
          </a:p>
        </p:txBody>
      </p:sp>
      <p:sp>
        <p:nvSpPr>
          <p:cNvPr id="3" name=""/>
          <p:cNvSpPr txBox="1"/>
          <p:nvPr>
            <p:ph type="body" idx="1"/>
          </p:nvPr>
        </p:nvSpPr>
        <p:spPr>
          <a:xfrm>
            <a:off x="457200" y="274637"/>
            <a:ext cx="6019800" cy="5851525"/>
          </a:xfrm>
          <a:prstGeom prst="rect"/>
          <a:noFill/>
          <a:ln>
            <a:noFill/>
          </a:ln>
        </p:spPr>
        <p:txBody>
          <a:bodyPr wrap="square" anchor="t"/>
          <a:p>
            <a:pPr lvl="0"/>
            <a:r>
              <a:rPr>
                <a:latin typeface="Calibri"/>
              </a:rPr>
              <a:t>Click to edit Master text styles</a:t>
            </a:r>
          </a:p>
          <a:p>
            <a:pPr lvl="1"/>
            <a:r>
              <a:rPr>
                <a:latin typeface="Calibri"/>
              </a:rPr>
              <a:t>Second level</a:t>
            </a:r>
          </a:p>
          <a:p>
            <a:pPr lvl="2"/>
            <a:r>
              <a:rPr>
                <a:latin typeface="Calibri"/>
              </a:rPr>
              <a:t>Third level</a:t>
            </a:r>
          </a:p>
          <a:p>
            <a:pPr lvl="3"/>
            <a:r>
              <a:rPr>
                <a:latin typeface="Calibri"/>
              </a:rPr>
              <a:t>Fourth level</a:t>
            </a:r>
          </a:p>
          <a:p>
            <a:pPr lvl="4"/>
            <a:r>
              <a:rPr>
                <a:latin typeface="Calibri"/>
              </a:rPr>
              <a:t>Fifth level</a:t>
            </a:r>
          </a:p>
        </p:txBody>
      </p:sp>
      <p:sp>
        <p:nvSpPr>
          <p:cNvPr id="4" name=""/>
          <p:cNvSpPr txBox="1"/>
          <p:nvPr>
            <p:ph type="dt" idx="10"/>
          </p:nvPr>
        </p:nvSpPr>
        <p:spPr>
          <a:xfrm>
            <a:off x="457200" y="6356350"/>
            <a:ext cx="2133600" cy="365125"/>
          </a:xfrm>
          <a:prstGeom prst="rect"/>
          <a:noFill/>
          <a:ln>
            <a:noFill/>
          </a:ln>
        </p:spPr>
        <p:txBody>
          <a:bodyPr wrap="square" anchor="ctr"/>
          <a:lstStyle>
            <a:lvl1pPr lvl="0" algn="l">
              <a:defRPr sz="1200">
                <a:solidFill>
                  <a:srgbClr val="3F3F3F"/>
                </a:solidFill>
                <a:latin typeface="Calibri"/>
              </a:defRPr>
            </a:lvl1pPr>
          </a:lstStyle>
          <a:p/>
        </p:txBody>
      </p:sp>
      <p:sp>
        <p:nvSpPr>
          <p:cNvPr id="5" name=""/>
          <p:cNvSpPr txBox="1"/>
          <p:nvPr>
            <p:ph type="ftr" idx="11"/>
          </p:nvPr>
        </p:nvSpPr>
        <p:spPr>
          <a:xfrm>
            <a:off x="3124200" y="6356350"/>
            <a:ext cx="2895600" cy="365125"/>
          </a:xfrm>
          <a:prstGeom prst="rect"/>
          <a:noFill/>
          <a:ln>
            <a:noFill/>
          </a:ln>
        </p:spPr>
        <p:txBody>
          <a:bodyPr wrap="square" anchor="ctr"/>
          <a:lstStyle>
            <a:lvl1pPr lvl="0" algn="ctr">
              <a:defRPr sz="1200">
                <a:solidFill>
                  <a:srgbClr val="3F3F3F"/>
                </a:solidFill>
                <a:latin typeface="Calibri"/>
              </a:defRPr>
            </a:lvl1pPr>
          </a:lstStyle>
          <a:p/>
        </p:txBody>
      </p:sp>
      <p:sp>
        <p:nvSpPr>
          <p:cNvPr id="6" name=""/>
          <p:cNvSpPr txBox="1"/>
          <p:nvPr>
            <p:ph type="sldNum" idx="12"/>
          </p:nvPr>
        </p:nvSpPr>
        <p:spPr>
          <a:xfrm>
            <a:off x="6553200" y="6356350"/>
            <a:ext cx="2133600" cy="365125"/>
          </a:xfrm>
          <a:prstGeom prst="rect"/>
          <a:noFill/>
          <a:ln>
            <a:noFill/>
          </a:ln>
        </p:spPr>
        <p:txBody>
          <a:bodyPr wrap="square" anchor="ctr"/>
          <a:lstStyle>
            <a:lvl1pPr lvl="0" algn="r">
              <a:defRPr sz="1200">
                <a:solidFill>
                  <a:srgbClr val="3F3F3F"/>
                </a:solidFill>
                <a:latin typeface="Calibri"/>
              </a:defRPr>
            </a:lvl1pPr>
          </a:lstStyle>
          <a:p>
            <a:fld id="{8B38DBA3-52F9-4AF4-A6A4-FA4D7DB2F99C}" type="slidenum">
              <a:t>&lt;#&gt;</a:t>
            </a:fld>
          </a:p>
        </p:txBody>
      </p:sp>
    </p:spTree>
  </p:cSld>
</p:sldLayout>
</file>

<file path=ppt/slideMasters/_rels/slideMaster1.xml.rels><?xml version="1.0" encoding="UTF-8" standalone="yes"?>
<Relationships xmlns="http://schemas.openxmlformats.org/package/2006/relationships"><Relationship Id="rId2" Type="http://schemas.openxmlformats.org/officeDocument/2006/relationships/slideLayout" Target="../slideLayouts/slideLayout2.xml"/><Relationship Id="rId10" Type="http://schemas.openxmlformats.org/officeDocument/2006/relationships/slideLayout" Target="../slideLayouts/slideLayout10.xml"/><Relationship Id="rId5" Type="http://schemas.openxmlformats.org/officeDocument/2006/relationships/slideLayout" Target="../slideLayouts/slideLayout5.xml"/><Relationship Id="rId12" Type="http://schemas.openxmlformats.org/officeDocument/2006/relationships/theme" Target="../theme/theme1.xml"/><Relationship Id="rId8" Type="http://schemas.openxmlformats.org/officeDocument/2006/relationships/slideLayout" Target="../slideLayouts/slideLayout8.xml"/><Relationship Id="rId4" Type="http://schemas.openxmlformats.org/officeDocument/2006/relationships/slideLayout" Target="../slideLayouts/slideLayout4.xml"/><Relationship Id="rId9" Type="http://schemas.openxmlformats.org/officeDocument/2006/relationships/slideLayout" Target="../slideLayouts/slideLayout9.xml"/><Relationship Id="rId3" Type="http://schemas.openxmlformats.org/officeDocument/2006/relationships/slideLayout" Target="../slideLayouts/slideLayout3.xml"/><Relationship Id="rId6" Type="http://schemas.openxmlformats.org/officeDocument/2006/relationships/slideLayout" Target="../slideLayouts/slideLayout6.xml"/><Relationship Id="rId11" Type="http://schemas.openxmlformats.org/officeDocument/2006/relationships/slideLayout" Target="../slideLayouts/slideLayout11.xml"/><Relationship Id="rId7" Type="http://schemas.openxmlformats.org/officeDocument/2006/relationships/slideLayout" Target="../slideLayouts/slideLayout7.xml"/><Relationship Id="rId1" Type="http://schemas.openxmlformats.org/officeDocument/2006/relationships/slideLayout" Target="../slideLayouts/slideLayout1.xml"/></Relationships>
</file>

<file path=ppt/slideMasters/slideMaster1.xml><?xml version="1.0" encoding="utf-8"?>
<p:sldMaster xmlns:p="http://schemas.openxmlformats.org/presentationml/2006/main" xmlns:a="http://schemas.openxmlformats.org/drawing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sp>
        <p:nvSpPr>
          <p:cNvPr id="2" name=""/>
          <p:cNvSpPr txBox="1"/>
          <p:nvPr>
            <p:ph type="title" idx="0"/>
          </p:nvPr>
        </p:nvSpPr>
        <p:spPr>
          <a:xfrm>
            <a:off x="457200" y="274637"/>
            <a:ext cx="8229600" cy="1143000"/>
          </a:xfrm>
          <a:prstGeom prst="rect"/>
          <a:noFill/>
          <a:ln>
            <a:noFill/>
          </a:ln>
        </p:spPr>
        <p:txBody>
          <a:bodyPr wrap="square" anchor="ctr"/>
          <a:p>
            <a:pPr lvl="0"/>
            <a:r>
              <a:rPr>
                <a:latin typeface="Calibri"/>
              </a:rPr>
              <a:t>Click to edit Master title style</a:t>
            </a:r>
          </a:p>
        </p:txBody>
      </p:sp>
      <p:sp>
        <p:nvSpPr>
          <p:cNvPr id="3" name=""/>
          <p:cNvSpPr txBox="1"/>
          <p:nvPr>
            <p:ph type="body" idx="1"/>
          </p:nvPr>
        </p:nvSpPr>
        <p:spPr>
          <a:xfrm>
            <a:off x="457200" y="1600200"/>
            <a:ext cx="8229600" cy="4525962"/>
          </a:xfrm>
          <a:prstGeom prst="rect"/>
          <a:noFill/>
          <a:ln>
            <a:noFill/>
          </a:ln>
        </p:spPr>
        <p:txBody>
          <a:bodyPr wrap="square" anchor="t"/>
          <a:p>
            <a:pPr lvl="0"/>
            <a:r>
              <a:rPr>
                <a:latin typeface="Calibri"/>
              </a:rPr>
              <a:t>Click to edit Master text styles</a:t>
            </a:r>
          </a:p>
          <a:p>
            <a:pPr lvl="1"/>
            <a:r>
              <a:rPr>
                <a:latin typeface="Calibri"/>
              </a:rPr>
              <a:t>Second level</a:t>
            </a:r>
          </a:p>
          <a:p>
            <a:pPr lvl="2"/>
            <a:r>
              <a:rPr>
                <a:latin typeface="Calibri"/>
              </a:rPr>
              <a:t>Third level</a:t>
            </a:r>
          </a:p>
          <a:p>
            <a:pPr lvl="3"/>
            <a:r>
              <a:rPr>
                <a:latin typeface="Calibri"/>
              </a:rPr>
              <a:t>Fourth level</a:t>
            </a:r>
          </a:p>
          <a:p>
            <a:pPr lvl="4"/>
            <a:r>
              <a:rPr>
                <a:latin typeface="Calibri"/>
              </a:rPr>
              <a:t>Fifth level</a:t>
            </a:r>
          </a:p>
        </p:txBody>
      </p:sp>
      <p:sp>
        <p:nvSpPr>
          <p:cNvPr id="4" name=""/>
          <p:cNvSpPr txBox="1"/>
          <p:nvPr>
            <p:ph type="dt" idx="2"/>
          </p:nvPr>
        </p:nvSpPr>
        <p:spPr>
          <a:xfrm>
            <a:off x="457200" y="6356350"/>
            <a:ext cx="2133600" cy="365125"/>
          </a:xfrm>
          <a:prstGeom prst="rect"/>
          <a:noFill/>
          <a:ln>
            <a:noFill/>
          </a:ln>
        </p:spPr>
        <p:txBody>
          <a:bodyPr wrap="square" anchor="ctr"/>
          <a:lstStyle>
            <a:lvl1pPr lvl="0" algn="l">
              <a:defRPr sz="1200">
                <a:solidFill>
                  <a:srgbClr val="3F3F3F"/>
                </a:solidFill>
                <a:latin typeface="Calibri"/>
              </a:defRPr>
            </a:lvl1pPr>
          </a:lstStyle>
          <a:p/>
        </p:txBody>
      </p:sp>
      <p:sp>
        <p:nvSpPr>
          <p:cNvPr id="5" name=""/>
          <p:cNvSpPr txBox="1"/>
          <p:nvPr>
            <p:ph type="ftr" idx="3"/>
          </p:nvPr>
        </p:nvSpPr>
        <p:spPr>
          <a:xfrm>
            <a:off x="3124200" y="6356350"/>
            <a:ext cx="2895600" cy="365125"/>
          </a:xfrm>
          <a:prstGeom prst="rect"/>
          <a:noFill/>
          <a:ln>
            <a:noFill/>
          </a:ln>
        </p:spPr>
        <p:txBody>
          <a:bodyPr wrap="square" anchor="ctr"/>
          <a:lstStyle>
            <a:lvl1pPr lvl="0" algn="ctr">
              <a:defRPr sz="1200">
                <a:solidFill>
                  <a:srgbClr val="3F3F3F"/>
                </a:solidFill>
                <a:latin typeface="Calibri"/>
              </a:defRPr>
            </a:lvl1pPr>
          </a:lstStyle>
          <a:p/>
        </p:txBody>
      </p:sp>
      <p:sp>
        <p:nvSpPr>
          <p:cNvPr id="6" name=""/>
          <p:cNvSpPr txBox="1"/>
          <p:nvPr>
            <p:ph type="sldNum" idx="4"/>
          </p:nvPr>
        </p:nvSpPr>
        <p:spPr>
          <a:xfrm>
            <a:off x="6553200" y="6356350"/>
            <a:ext cx="2133600" cy="365125"/>
          </a:xfrm>
          <a:prstGeom prst="rect"/>
          <a:noFill/>
          <a:ln>
            <a:noFill/>
          </a:ln>
        </p:spPr>
        <p:txBody>
          <a:bodyPr wrap="square" anchor="ctr"/>
          <a:lstStyle>
            <a:lvl1pPr lvl="0" algn="r">
              <a:defRPr sz="1200">
                <a:solidFill>
                  <a:srgbClr val="3F3F3F"/>
                </a:solidFill>
                <a:latin typeface="Calibri"/>
              </a:defRPr>
            </a:lvl1pPr>
          </a:lstStyle>
          <a:p>
            <a:fld id="{8B38DBA3-52F9-4AF4-A6A4-FA4D7DB2F99C}" type="slidenum">
              <a:t>&lt;#&gt;</a:t>
            </a:fld>
          </a:p>
        </p:txBody>
      </p:sp>
    </p:spTree>
  </p:cSld>
  <p:clrMap bg1="lt1" tx1="dk1" bg2="lt2" tx2="dk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txStyles>
    <p:titleStyle>
      <a:lvl1pPr lvl="0" algn="ctr" marL="0" indent="0">
        <a:lnSpc>
          <a:spcPct val="100000"/>
        </a:lnSpc>
        <a:buNone/>
        <a:defRPr sz="4400" b="0" i="0" u="none" strike="noStrike" baseline="0">
          <a:solidFill>
            <a:srgbClr val="000000"/>
          </a:solidFill>
          <a:latin typeface="Arial"/>
        </a:defRPr>
      </a:lvl1pPr>
    </p:titleStyle>
    <p:bodyStyle>
      <a:lvl1pPr lvl="0" algn="l" marL="342900" indent="0">
        <a:lnSpc>
          <a:spcPct val="100000"/>
        </a:lnSpc>
        <a:spcBef>
          <a:spcPct val="20000"/>
        </a:spcBef>
        <a:buFont typeface="Arial"/>
        <a:buChar char="•"/>
        <a:defRPr sz="3200" b="0" i="0" u="none" strike="noStrike" baseline="0">
          <a:solidFill>
            <a:srgbClr val="000000"/>
          </a:solidFill>
          <a:latin typeface="Arial"/>
        </a:defRPr>
      </a:lvl1pPr>
      <a:lvl2pPr lvl="1" algn="l" marL="742950" indent="457200">
        <a:lnSpc>
          <a:spcPct val="100000"/>
        </a:lnSpc>
        <a:spcBef>
          <a:spcPct val="20000"/>
        </a:spcBef>
        <a:buFont typeface="Arial"/>
        <a:buChar char="–"/>
        <a:defRPr sz="2800" b="0" i="0" u="none" strike="noStrike" baseline="0">
          <a:solidFill>
            <a:srgbClr val="000000"/>
          </a:solidFill>
          <a:latin typeface="Arial"/>
        </a:defRPr>
      </a:lvl2pPr>
      <a:lvl3pPr lvl="2" algn="l" marL="1143000" indent="914400">
        <a:lnSpc>
          <a:spcPct val="100000"/>
        </a:lnSpc>
        <a:spcBef>
          <a:spcPct val="20000"/>
        </a:spcBef>
        <a:buFont typeface="Arial"/>
        <a:buChar char="•"/>
        <a:defRPr sz="2400" b="0" i="0" u="none" strike="noStrike" baseline="0">
          <a:solidFill>
            <a:srgbClr val="000000"/>
          </a:solidFill>
          <a:latin typeface="Arial"/>
        </a:defRPr>
      </a:lvl3pPr>
      <a:lvl4pPr lvl="3" algn="l" marL="1600200" indent="1371600">
        <a:lnSpc>
          <a:spcPct val="100000"/>
        </a:lnSpc>
        <a:spcBef>
          <a:spcPct val="20000"/>
        </a:spcBef>
        <a:buFont typeface="Arial"/>
        <a:buChar char="–"/>
        <a:defRPr sz="2000" b="0" i="0" u="none" strike="noStrike" baseline="0">
          <a:solidFill>
            <a:srgbClr val="000000"/>
          </a:solidFill>
          <a:latin typeface="Arial"/>
        </a:defRPr>
      </a:lvl4pPr>
      <a:lvl5pPr lvl="4" algn="l" marL="2057400" indent="1828800">
        <a:lnSpc>
          <a:spcPct val="100000"/>
        </a:lnSpc>
        <a:spcBef>
          <a:spcPct val="20000"/>
        </a:spcBef>
        <a:buFont typeface="Arial"/>
        <a:buChar char="»"/>
        <a:defRPr sz="2000" b="0" i="0" u="none" strike="noStrike" baseline="0">
          <a:solidFill>
            <a:srgbClr val="000000"/>
          </a:solidFill>
          <a:latin typeface="Arial"/>
        </a:defRPr>
      </a:lvl5pPr>
      <a:lvl6pPr lvl="5" algn="l" marL="2514600" indent="2286000">
        <a:lnSpc>
          <a:spcPct val="100000"/>
        </a:lnSpc>
        <a:spcBef>
          <a:spcPct val="20000"/>
        </a:spcBef>
        <a:buFont typeface="Arial"/>
        <a:buChar char="•"/>
        <a:defRPr sz="2000" b="0" i="0" u="none" strike="noStrike" baseline="0">
          <a:solidFill>
            <a:srgbClr val="000000"/>
          </a:solidFill>
          <a:latin typeface="Arial"/>
        </a:defRPr>
      </a:lvl6pPr>
      <a:lvl7pPr lvl="6" algn="l" marL="2971800" indent="2743200">
        <a:lnSpc>
          <a:spcPct val="100000"/>
        </a:lnSpc>
        <a:spcBef>
          <a:spcPct val="20000"/>
        </a:spcBef>
        <a:buFont typeface="Arial"/>
        <a:buChar char="•"/>
        <a:defRPr sz="2000" b="0" i="0" u="none" strike="noStrike" baseline="0">
          <a:solidFill>
            <a:srgbClr val="000000"/>
          </a:solidFill>
          <a:latin typeface="Arial"/>
        </a:defRPr>
      </a:lvl7pPr>
      <a:lvl8pPr lvl="7" algn="l" marL="3429000" indent="3200400">
        <a:lnSpc>
          <a:spcPct val="100000"/>
        </a:lnSpc>
        <a:spcBef>
          <a:spcPct val="20000"/>
        </a:spcBef>
        <a:buFont typeface="Arial"/>
        <a:buChar char="•"/>
        <a:defRPr sz="2000" b="0" i="0" u="none" strike="noStrike" baseline="0">
          <a:solidFill>
            <a:srgbClr val="000000"/>
          </a:solidFill>
          <a:latin typeface="Arial"/>
        </a:defRPr>
      </a:lvl8pPr>
      <a:lvl9pPr lvl="8" algn="l" marL="3886200" indent="3657600">
        <a:lnSpc>
          <a:spcPct val="100000"/>
        </a:lnSpc>
        <a:spcBef>
          <a:spcPct val="20000"/>
        </a:spcBef>
        <a:buFont typeface="Arial"/>
        <a:buChar char="•"/>
        <a:defRPr sz="2000" b="0" i="0" u="none" strike="noStrike" baseline="0">
          <a:solidFill>
            <a:srgbClr val="000000"/>
          </a:solidFill>
          <a:latin typeface="Arial"/>
        </a:defRPr>
      </a:lvl9pPr>
    </p:bodyStyle>
    <p:otherStyle>
      <a:lvl1pPr lvl="0" algn="l" marL="0" indent="0">
        <a:lnSpc>
          <a:spcPct val="100000"/>
        </a:lnSpc>
        <a:buNone/>
        <a:defRPr sz="1800" b="0" i="0" u="none" strike="noStrike" baseline="0">
          <a:solidFill>
            <a:srgbClr val="000000"/>
          </a:solidFill>
          <a:latin typeface="Arial"/>
        </a:defRPr>
      </a:lvl1pPr>
      <a:lvl2pPr lvl="1" algn="l" marL="457200" indent="457200">
        <a:lnSpc>
          <a:spcPct val="100000"/>
        </a:lnSpc>
        <a:buNone/>
        <a:defRPr sz="1800" b="0" i="0" u="none" strike="noStrike" baseline="0">
          <a:solidFill>
            <a:srgbClr val="000000"/>
          </a:solidFill>
          <a:latin typeface="Arial"/>
        </a:defRPr>
      </a:lvl2pPr>
      <a:lvl3pPr lvl="2" algn="l" marL="914400" indent="914400">
        <a:lnSpc>
          <a:spcPct val="100000"/>
        </a:lnSpc>
        <a:buNone/>
        <a:defRPr sz="1800" b="0" i="0" u="none" strike="noStrike" baseline="0">
          <a:solidFill>
            <a:srgbClr val="000000"/>
          </a:solidFill>
          <a:latin typeface="Arial"/>
        </a:defRPr>
      </a:lvl3pPr>
      <a:lvl4pPr lvl="3" algn="l" marL="1371600" indent="1371600">
        <a:lnSpc>
          <a:spcPct val="100000"/>
        </a:lnSpc>
        <a:buNone/>
        <a:defRPr sz="1800" b="0" i="0" u="none" strike="noStrike" baseline="0">
          <a:solidFill>
            <a:srgbClr val="000000"/>
          </a:solidFill>
          <a:latin typeface="Arial"/>
        </a:defRPr>
      </a:lvl4pPr>
      <a:lvl5pPr lvl="4" algn="l" marL="1828800" indent="1828800">
        <a:lnSpc>
          <a:spcPct val="100000"/>
        </a:lnSpc>
        <a:buNone/>
        <a:defRPr sz="1800" b="0" i="0" u="none" strike="noStrike" baseline="0">
          <a:solidFill>
            <a:srgbClr val="000000"/>
          </a:solidFill>
          <a:latin typeface="Arial"/>
        </a:defRPr>
      </a:lvl5pPr>
      <a:lvl6pPr lvl="5" algn="l" marL="2286000" indent="2286000">
        <a:lnSpc>
          <a:spcPct val="100000"/>
        </a:lnSpc>
        <a:buNone/>
        <a:defRPr sz="1800" b="0" i="0" u="none" strike="noStrike" baseline="0">
          <a:solidFill>
            <a:srgbClr val="000000"/>
          </a:solidFill>
          <a:latin typeface="Arial"/>
        </a:defRPr>
      </a:lvl6pPr>
      <a:lvl7pPr lvl="6" algn="l" marL="2743200" indent="2743200">
        <a:lnSpc>
          <a:spcPct val="100000"/>
        </a:lnSpc>
        <a:buNone/>
        <a:defRPr sz="1800" b="0" i="0" u="none" strike="noStrike" baseline="0">
          <a:solidFill>
            <a:srgbClr val="000000"/>
          </a:solidFill>
          <a:latin typeface="Arial"/>
        </a:defRPr>
      </a:lvl7pPr>
      <a:lvl8pPr lvl="7" algn="l" marL="3200400" indent="3200400">
        <a:lnSpc>
          <a:spcPct val="100000"/>
        </a:lnSpc>
        <a:buNone/>
        <a:defRPr sz="1800" b="0" i="0" u="none" strike="noStrike" baseline="0">
          <a:solidFill>
            <a:srgbClr val="000000"/>
          </a:solidFill>
          <a:latin typeface="Arial"/>
        </a:defRPr>
      </a:lvl8pPr>
      <a:lvl9pPr lvl="8" algn="l" marL="3657600" indent="3657600">
        <a:lnSpc>
          <a:spcPct val="100000"/>
        </a:lnSpc>
        <a:buNone/>
        <a:defRPr sz="1800" b="0" i="0" u="none" strike="noStrike" baseline="0">
          <a:solidFill>
            <a:srgbClr val="000000"/>
          </a:solidFill>
          <a:latin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5" Type="http://schemas.openxmlformats.org/officeDocument/2006/relationships/slideLayout" Target="../slideLayouts/slideLayout10.xml"/><Relationship Id="rId4" Type="http://schemas.openxmlformats.org/officeDocument/2006/relationships/image" Target="../media/image4.jpeg"/><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3" Type="http://schemas.openxmlformats.org/officeDocument/2006/relationships/slide" Target="../slides/slide102.xml"/><Relationship Id="rId2" Type="http://schemas.openxmlformats.org/officeDocument/2006/relationships/notesSlide" Target="../notesSlides/notesSlide3.xml"/><Relationship Id="rId4" Type="http://schemas.openxmlformats.org/officeDocument/2006/relationships/notesMaster" Target="../notesMasters/notesMaster1.xml"/><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3" Type="http://schemas.openxmlformats.org/officeDocument/2006/relationships/slide" Target="../slides/slide105.xml"/><Relationship Id="rId2" Type="http://schemas.openxmlformats.org/officeDocument/2006/relationships/notesSlide" Target="../notesSlides/notesSlide4.xml"/><Relationship Id="rId4" Type="http://schemas.openxmlformats.org/officeDocument/2006/relationships/notesMaster" Target="../notesMasters/notesMaster1.xml"/><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3" Type="http://schemas.openxmlformats.org/officeDocument/2006/relationships/slide" Target="../slides/slide108.xml"/><Relationship Id="rId2" Type="http://schemas.openxmlformats.org/officeDocument/2006/relationships/notesSlide" Target="../notesSlides/notesSlide5.xml"/><Relationship Id="rId4" Type="http://schemas.openxmlformats.org/officeDocument/2006/relationships/notesMaster" Target="../notesMasters/notesMaster1.xml"/><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3" Type="http://schemas.openxmlformats.org/officeDocument/2006/relationships/slide" Target="../slides/slide109.xml"/><Relationship Id="rId2" Type="http://schemas.openxmlformats.org/officeDocument/2006/relationships/notesSlide" Target="../notesSlides/notesSlide6.xml"/><Relationship Id="rId4" Type="http://schemas.openxmlformats.org/officeDocument/2006/relationships/notesMaster" Target="../notesMasters/notesMaster1.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7.png"/></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3" Type="http://schemas.openxmlformats.org/officeDocument/2006/relationships/slide" Target="../slides/slide121.xml"/><Relationship Id="rId2" Type="http://schemas.openxmlformats.org/officeDocument/2006/relationships/notesSlide" Target="../notesSlides/notesSlide7.xml"/><Relationship Id="rId4" Type="http://schemas.openxmlformats.org/officeDocument/2006/relationships/notesMaster" Target="../notesMasters/notesMaster1.xml"/><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8.png"/></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9.jpeg"/></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0.png"/></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1.png"/></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2.png"/></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3.png"/></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8.png"/></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5.png"/></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NULL"/></Relationships>
</file>

<file path=ppt/slides/_rels/slide19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NUL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9.png"/></Relationships>
</file>

<file path=ppt/slides/_rels/slide200.xml.rels><?xml version="1.0" encoding="UTF-8" standalone="yes"?>
<Relationships xmlns="http://schemas.openxmlformats.org/package/2006/relationships"><Relationship Id="rId3" Type="http://schemas.openxmlformats.org/officeDocument/2006/relationships/slide" Target="../slides/slide200.xml"/><Relationship Id="rId2" Type="http://schemas.openxmlformats.org/officeDocument/2006/relationships/notesSlide" Target="../notesSlides/notesSlide8.xml"/><Relationship Id="rId4" Type="http://schemas.openxmlformats.org/officeDocument/2006/relationships/notesMaster" Target="../notesMasters/notesMaster1.xml"/><Relationship Id="rId1" Type="http://schemas.openxmlformats.org/officeDocument/2006/relationships/slideLayout" Target="../slideLayouts/slideLayout1.xml"/></Relationships>
</file>

<file path=ppt/slides/_rels/slide201.xml.rels><?xml version="1.0" encoding="UTF-8" standalone="yes"?>
<Relationships xmlns="http://schemas.openxmlformats.org/package/2006/relationships"><Relationship Id="rId3" Type="http://schemas.openxmlformats.org/officeDocument/2006/relationships/slide" Target="../slides/slide201.xml"/><Relationship Id="rId2" Type="http://schemas.openxmlformats.org/officeDocument/2006/relationships/notesSlide" Target="../notesSlides/notesSlide9.xml"/><Relationship Id="rId4" Type="http://schemas.openxmlformats.org/officeDocument/2006/relationships/notesMaster" Target="../notesMasters/notesMaster1.xml"/><Relationship Id="rId1" Type="http://schemas.openxmlformats.org/officeDocument/2006/relationships/slideLayout" Target="../slideLayouts/slideLayout1.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6.png"/></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8.jpeg"/><Relationship Id="rId1" Type="http://schemas.openxmlformats.org/officeDocument/2006/relationships/image" Target="../media/image27.jpeg"/></Relationships>
</file>

<file path=ppt/slides/_rels/slide217.xml.rels><?xml version="1.0" encoding="UTF-8" standalone="yes"?>
<Relationships xmlns="http://schemas.openxmlformats.org/package/2006/relationships"><Relationship Id="rId3" Type="http://schemas.openxmlformats.org/officeDocument/2006/relationships/slide" Target="../slides/slide217.xml"/><Relationship Id="rId2" Type="http://schemas.openxmlformats.org/officeDocument/2006/relationships/notesSlide" Target="../notesSlides/notesSlide10.xml"/><Relationship Id="rId4" Type="http://schemas.openxmlformats.org/officeDocument/2006/relationships/notesMaster" Target="../notesMasters/notesMaster1.xml"/><Relationship Id="rId1" Type="http://schemas.openxmlformats.org/officeDocument/2006/relationships/slideLayout" Target="../slideLayouts/slideLayout1.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9.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0.png"/></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0.png"/></Relationships>
</file>

<file path=ppt/slides/_rels/slide24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1.png"/></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2.png"/></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2.png"/><Relationship Id="rId5" Type="http://schemas.openxmlformats.org/officeDocument/2006/relationships/slide" Target="../slides/slide26.xml"/><Relationship Id="rId6" Type="http://schemas.openxmlformats.org/officeDocument/2006/relationships/notesMaster" Target="../notesMasters/notesMaster1.xml"/><Relationship Id="rId4" Type="http://schemas.openxmlformats.org/officeDocument/2006/relationships/notesSlide" Target="../notesSlides/notesSlide1.xml"/><Relationship Id="rId1" Type="http://schemas.openxmlformats.org/officeDocument/2006/relationships/image" Target="../media/image11.png"/></Relationships>
</file>

<file path=ppt/slides/_rels/slide2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8.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image" Target="../media/image33.png"/></Relationships>
</file>

<file path=ppt/slides/_rels/slide2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slide" Target="../slides/slide27.xml"/><Relationship Id="rId2" Type="http://schemas.openxmlformats.org/officeDocument/2006/relationships/notesSlide" Target="../notesSlides/notesSlide2.xml"/><Relationship Id="rId4" Type="http://schemas.openxmlformats.org/officeDocument/2006/relationships/notesMaster" Target="../notesMasters/notesMaster1.xml"/><Relationship Id="rId1" Type="http://schemas.openxmlformats.org/officeDocument/2006/relationships/slideLayout" Target="../slideLayouts/slideLayout1.xml"/></Relationships>
</file>

<file path=ppt/slides/_rels/slide2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3.png"/></Relationships>
</file>

<file path=ppt/slides/_rels/slide290.xml.rels><?xml version="1.0" encoding="UTF-8" standalone="yes"?>
<Relationships xmlns="http://schemas.openxmlformats.org/package/2006/relationships"><Relationship Id="rId3" Type="http://schemas.openxmlformats.org/officeDocument/2006/relationships/slide" Target="../slides/slide290.xml"/><Relationship Id="rId2" Type="http://schemas.openxmlformats.org/officeDocument/2006/relationships/notesSlide" Target="../notesSlides/notesSlide11.xml"/><Relationship Id="rId4" Type="http://schemas.openxmlformats.org/officeDocument/2006/relationships/notesMaster" Target="../notesMasters/notesMaster1.xml"/><Relationship Id="rId1" Type="http://schemas.openxmlformats.org/officeDocument/2006/relationships/slideLayout" Target="../slideLayouts/slideLayout1.xml"/></Relationships>
</file>

<file path=ppt/slides/_rels/slide2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4.png"/></Relationships>
</file>

<file path=ppt/slides/_rels/slide3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6.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image" Target="../media/image34.gi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5.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5.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6.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6.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7.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NULL"/></Relationships>
</file>

<file path=ppt/slides/_rels/slide7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NULL"/></Relationships>
</file>

<file path=ppt/slides/_rels/slide7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NULL"/></Relationships>
</file>

<file path=ppt/slides/_rels/slide7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NUL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NULL"/></Relationships>
</file>

<file path=ppt/slides/_rels/slide8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NUL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NULL"/></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id="2" name=""/>
          <p:cNvPicPr/>
          <p:nvPr/>
        </p:nvPicPr>
        <p:blipFill>
          <a:blip r:embed="rId1"/>
          <a:srcRect/>
          <a:stretch>
            <a:fillRect/>
          </a:stretch>
        </p:blipFill>
        <p:spPr>
          <a:xfrm>
            <a:off x="4965700" y="-242888"/>
            <a:ext cx="4178300" cy="5568950"/>
          </a:xfrm>
          <a:prstGeom prst="rect"/>
          <a:noFill/>
          <a:ln>
            <a:noFill/>
          </a:ln>
        </p:spPr>
      </p:pic>
      <p:pic>
        <p:nvPicPr>
          <p:cNvPr id="3" name=""/>
          <p:cNvPicPr/>
          <p:nvPr/>
        </p:nvPicPr>
        <p:blipFill>
          <a:blip r:embed="rId2"/>
          <a:srcRect/>
          <a:stretch>
            <a:fillRect/>
          </a:stretch>
        </p:blipFill>
        <p:spPr>
          <a:xfrm>
            <a:off x="-179388" y="-228600"/>
            <a:ext cx="5360988" cy="7145337"/>
          </a:xfrm>
          <a:prstGeom prst="rect"/>
          <a:noFill/>
          <a:ln>
            <a:noFill/>
          </a:ln>
        </p:spPr>
      </p:pic>
      <p:pic>
        <p:nvPicPr>
          <p:cNvPr id="4" name=""/>
          <p:cNvPicPr/>
          <p:nvPr/>
        </p:nvPicPr>
        <p:blipFill>
          <a:blip r:embed="rId3"/>
          <a:srcRect/>
          <a:stretch>
            <a:fillRect/>
          </a:stretch>
        </p:blipFill>
        <p:spPr>
          <a:xfrm>
            <a:off x="5148262" y="5300662"/>
            <a:ext cx="2085975" cy="1565275"/>
          </a:xfrm>
          <a:prstGeom prst="rect"/>
          <a:noFill/>
          <a:ln>
            <a:noFill/>
          </a:ln>
        </p:spPr>
      </p:pic>
      <p:pic>
        <p:nvPicPr>
          <p:cNvPr id="5" name=""/>
          <p:cNvPicPr/>
          <p:nvPr/>
        </p:nvPicPr>
        <p:blipFill>
          <a:blip r:embed="rId4"/>
          <a:srcRect/>
          <a:stretch>
            <a:fillRect/>
          </a:stretch>
        </p:blipFill>
        <p:spPr>
          <a:xfrm>
            <a:off x="7092950" y="5300662"/>
            <a:ext cx="2087562" cy="1584325"/>
          </a:xfrm>
          <a:prstGeom prst="rect"/>
          <a:noFill/>
          <a:ln>
            <a:noFill/>
          </a:ln>
        </p:spPr>
      </p:pic>
      <p:sp>
        <p:nvSpPr>
          <p:cNvPr id="6" name=""/>
          <p:cNvSpPr txBox="1"/>
          <p:nvPr>
            <p:ph type="dt" idx="10"/>
          </p:nvPr>
        </p:nvSpPr>
        <p:spPr>
          <a:xfrm>
            <a:off x="457200" y="6356350"/>
            <a:ext cx="2133600" cy="365125"/>
          </a:xfrm>
          <a:prstGeom prst="rect"/>
          <a:noFill/>
          <a:ln>
            <a:noFill/>
          </a:ln>
        </p:spPr>
        <p:txBody>
          <a:bodyPr wrap="square" anchor="ctr"/>
          <a:lstStyle>
            <a:lvl1pPr lvl="0" algn="l">
              <a:defRPr sz="1200">
                <a:solidFill>
                  <a:srgbClr val="3F3F3F"/>
                </a:solidFill>
                <a:latin typeface="Calibri"/>
              </a:defRPr>
            </a:lvl1pPr>
          </a:lstStyle>
          <a:p/>
        </p:txBody>
      </p:sp>
      <p:sp>
        <p:nvSpPr>
          <p:cNvPr id="7" name=""/>
          <p:cNvSpPr txBox="1"/>
          <p:nvPr>
            <p:ph type="sldNum" idx="12"/>
          </p:nvPr>
        </p:nvSpPr>
        <p:spPr>
          <a:xfrm>
            <a:off x="6553200" y="6356350"/>
            <a:ext cx="2133600" cy="365125"/>
          </a:xfrm>
          <a:prstGeom prst="rect"/>
          <a:noFill/>
          <a:ln>
            <a:noFill/>
          </a:ln>
        </p:spPr>
        <p:txBody>
          <a:bodyPr wrap="square" anchor="ctr"/>
          <a:lstStyle>
            <a:lvl1pPr lvl="0" algn="r">
              <a:defRPr sz="1200">
                <a:solidFill>
                  <a:srgbClr val="3F3F3F"/>
                </a:solidFill>
                <a:latin typeface="Calibri"/>
              </a:defRPr>
            </a:lvl1pPr>
          </a:lstStyle>
          <a:p>
            <a:fld id="{8B38DBA3-52F9-4AF4-A6A4-FA4D7DB2F99C}" type="slidenum">
              <a:t>&lt;#&gt;</a:t>
            </a:fld>
          </a:p>
        </p:txBody>
      </p:sp>
      <p:sp>
        <p:nvSpPr>
          <p:cNvPr id="8" name=""/>
          <p:cNvSpPr/>
          <p:nvPr/>
        </p:nvSpPr>
        <p:spPr>
          <a:xfrm>
            <a:off x="381000" y="1719262"/>
            <a:ext cx="7924800" cy="3416300"/>
          </a:xfrm>
          <a:prstGeom prst="rect">
            <a:avLst/>
          </a:prstGeom>
        </p:spPr>
        <p:txBody>
          <a:bodyPr wrap="square" anchor="t"/>
          <a:p>
            <a:pPr lvl="0" algn="ctr" marL="0" indent="0">
              <a:lnSpc>
                <a:spcPct val="100000"/>
              </a:lnSpc>
              <a:buNone/>
            </a:pPr>
            <a:r>
              <a:rPr sz="3600" b="1" i="0" u="none" strike="noStrike" baseline="0">
                <a:solidFill>
                  <a:srgbClr val="FFFFFF"/>
                </a:solidFill>
                <a:latin typeface="Calibri"/>
              </a:rPr>
              <a:t>DISORDERS OF THE NERVOUS </a:t>
            </a:r>
          </a:p>
          <a:p>
            <a:pPr lvl="0" algn="ctr" marL="0" indent="0">
              <a:lnSpc>
                <a:spcPct val="100000"/>
              </a:lnSpc>
              <a:buNone/>
            </a:pPr>
            <a:r>
              <a:rPr sz="3600" b="1" i="0" u="none" strike="noStrike" baseline="0">
                <a:solidFill>
                  <a:srgbClr val="FFFFFF"/>
                </a:solidFill>
                <a:latin typeface="Calibri"/>
              </a:rPr>
              <a:t>SYSTEM</a:t>
            </a:r>
          </a:p>
          <a:p>
            <a:pPr lvl="0" algn="ctr" marL="0" indent="0">
              <a:lnSpc>
                <a:spcPct val="100000"/>
              </a:lnSpc>
              <a:buNone/>
            </a:pPr>
          </a:p>
          <a:p>
            <a:pPr lvl="0" algn="ctr" marL="0" indent="0">
              <a:lnSpc>
                <a:spcPct val="100000"/>
              </a:lnSpc>
              <a:buNone/>
            </a:pPr>
          </a:p>
          <a:p>
            <a:pPr lvl="0" algn="ctr" marL="0" indent="0">
              <a:lnSpc>
                <a:spcPct val="100000"/>
              </a:lnSpc>
              <a:buNone/>
            </a:pPr>
          </a:p>
          <a:p>
            <a:pPr lvl="0" algn="ctr" marL="0" indent="0">
              <a:lnSpc>
                <a:spcPct val="100000"/>
              </a:lnSpc>
              <a:buNone/>
            </a:pPr>
          </a:p>
          <a:p>
            <a:pPr lvl="0" algn="ctr" marL="0" indent="0">
              <a:lnSpc>
                <a:spcPct val="100000"/>
              </a:lnSpc>
              <a:buNone/>
            </a:pPr>
            <a:r>
              <a:rPr sz="3600" b="1" i="0" u="none" strike="noStrike" baseline="0">
                <a:solidFill>
                  <a:srgbClr val="60497B"/>
                </a:solidFill>
                <a:latin typeface="Calibri"/>
              </a:rPr>
              <a:t>By.  Fentahun Minwuyelet </a:t>
            </a:r>
          </a:p>
          <a:p>
            <a:pPr lvl="0" algn="ctr" marL="0" indent="0">
              <a:lnSpc>
                <a:spcPct val="100000"/>
              </a:lnSpc>
              <a:buNone/>
            </a:pPr>
            <a:r>
              <a:rPr sz="3600" b="1" i="0" u="none" strike="noStrike" baseline="0">
                <a:solidFill>
                  <a:srgbClr val="60497B"/>
                </a:solidFill>
                <a:latin typeface="Calibri"/>
              </a:rPr>
              <a:t>(BSC, MSC in AHN)</a:t>
            </a:r>
          </a:p>
        </p:txBody>
      </p:sp>
      <p:sp>
        <p:nvSpPr>
          <p:cNvPr id="9" name=""/>
          <p:cNvSpPr txBox="1"/>
          <p:nvPr>
            <p:ph type="ftr" idx="11"/>
          </p:nvPr>
        </p:nvSpPr>
        <p:spPr>
          <a:xfrm>
            <a:off x="3124200" y="6356350"/>
            <a:ext cx="2895600" cy="365125"/>
          </a:xfrm>
          <a:prstGeom prst="rect"/>
          <a:noFill/>
          <a:ln>
            <a:noFill/>
          </a:ln>
        </p:spPr>
        <p:txBody>
          <a:bodyPr wrap="square" anchor="ctr"/>
          <a:lstStyle>
            <a:lvl1pPr lvl="0" algn="ctr">
              <a:defRPr sz="1200">
                <a:solidFill>
                  <a:srgbClr val="3F3F3F"/>
                </a:solidFill>
                <a:latin typeface="Calibri"/>
              </a:defRPr>
            </a:lvl1pPr>
          </a:lstStyle>
          <a:p/>
        </p:txBody>
      </p:sp>
    </p:spTree>
  </p:cSld>
</p:sld>
</file>

<file path=ppt/slides/slide1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title" idx="0"/>
          </p:nvPr>
        </p:nvSpPr>
        <p:spPr>
          <a:xfrm>
            <a:off x="457200" y="274637"/>
            <a:ext cx="8229600" cy="1143000"/>
          </a:xfrm>
          <a:prstGeom prst="rect"/>
          <a:noFill/>
          <a:ln>
            <a:noFill/>
          </a:ln>
        </p:spPr>
        <p:txBody>
          <a:bodyPr wrap="square" anchor="ctr"/>
          <a:p>
            <a:pPr lvl="0"/>
            <a:r>
              <a:rPr b="1" i="0" u="none" strike="noStrike">
                <a:solidFill>
                  <a:srgbClr val="000000"/>
                </a:solidFill>
                <a:latin typeface="Calibri"/>
              </a:rPr>
              <a:t>Central Nervous …</a:t>
            </a:r>
          </a:p>
        </p:txBody>
      </p:sp>
      <p:sp>
        <p:nvSpPr>
          <p:cNvPr id="3" name=""/>
          <p:cNvSpPr txBox="1"/>
          <p:nvPr>
            <p:ph type="dt" idx="10"/>
          </p:nvPr>
        </p:nvSpPr>
        <p:spPr>
          <a:xfrm>
            <a:off x="457200" y="6356350"/>
            <a:ext cx="2133600" cy="365125"/>
          </a:xfrm>
          <a:prstGeom prst="rect"/>
          <a:noFill/>
          <a:ln>
            <a:noFill/>
          </a:ln>
        </p:spPr>
        <p:txBody>
          <a:bodyPr wrap="square" anchor="ctr"/>
          <a:lstStyle>
            <a:lvl1pPr lvl="0" algn="l">
              <a:defRPr sz="1200">
                <a:solidFill>
                  <a:srgbClr val="3F3F3F"/>
                </a:solidFill>
                <a:latin typeface="Calibri"/>
              </a:defRPr>
            </a:lvl1pPr>
          </a:lstStyle>
          <a:p/>
        </p:txBody>
      </p:sp>
      <p:sp>
        <p:nvSpPr>
          <p:cNvPr id="4" name=""/>
          <p:cNvSpPr txBox="1"/>
          <p:nvPr>
            <p:ph type="sldNum" idx="12"/>
          </p:nvPr>
        </p:nvSpPr>
        <p:spPr>
          <a:xfrm>
            <a:off x="6553200" y="6356350"/>
            <a:ext cx="2133600" cy="365125"/>
          </a:xfrm>
          <a:prstGeom prst="rect"/>
          <a:noFill/>
          <a:ln>
            <a:noFill/>
          </a:ln>
        </p:spPr>
        <p:txBody>
          <a:bodyPr wrap="square" anchor="ctr"/>
          <a:lstStyle>
            <a:lvl1pPr lvl="0" algn="r">
              <a:defRPr sz="1200">
                <a:solidFill>
                  <a:srgbClr val="3F3F3F"/>
                </a:solidFill>
                <a:latin typeface="Calibri"/>
              </a:defRPr>
            </a:lvl1pPr>
          </a:lstStyle>
          <a:p>
            <a:fld id="{8B38DBA3-52F9-4AF4-A6A4-FA4D7DB2F99C}" type="slidenum">
              <a:t>&lt;#&gt;</a:t>
            </a:fld>
          </a:p>
        </p:txBody>
      </p:sp>
      <p:sp>
        <p:nvSpPr>
          <p:cNvPr id="5" name=""/>
          <p:cNvSpPr txBox="1"/>
          <p:nvPr>
            <p:ph type="body" idx="1"/>
          </p:nvPr>
        </p:nvSpPr>
        <p:spPr>
          <a:xfrm>
            <a:off x="457200" y="1600200"/>
            <a:ext cx="8229600" cy="4525962"/>
          </a:xfrm>
          <a:prstGeom prst="rect"/>
          <a:noFill/>
          <a:ln>
            <a:noFill/>
          </a:ln>
        </p:spPr>
        <p:txBody>
          <a:bodyPr wrap="square" anchor="t"/>
          <a:p>
            <a:pPr lvl="0">
              <a:buFont typeface="Wingdings"/>
              <a:buChar char="§"/>
            </a:pPr>
            <a:r>
              <a:rPr b="1" i="0" u="none" strike="noStrike">
                <a:latin typeface="Times New Roman"/>
              </a:rPr>
              <a:t>Ascending</a:t>
            </a:r>
            <a:r>
              <a:rPr>
                <a:latin typeface="Times New Roman"/>
              </a:rPr>
              <a:t> tracts within the spinal cord carry sensory information from the body, </a:t>
            </a:r>
            <a:r>
              <a:rPr>
                <a:solidFill>
                  <a:srgbClr val="FF0000"/>
                </a:solidFill>
                <a:latin typeface="Times New Roman"/>
              </a:rPr>
              <a:t>upwards</a:t>
            </a:r>
            <a:r>
              <a:rPr>
                <a:latin typeface="Times New Roman"/>
              </a:rPr>
              <a:t> to the brain, such as </a:t>
            </a:r>
            <a:r>
              <a:rPr>
                <a:solidFill>
                  <a:srgbClr val="FF0000"/>
                </a:solidFill>
                <a:latin typeface="Times New Roman"/>
              </a:rPr>
              <a:t>touch, skin temperature, pain and joint position</a:t>
            </a:r>
            <a:r>
              <a:rPr>
                <a:latin typeface="Times New Roman"/>
              </a:rPr>
              <a:t>.</a:t>
            </a:r>
          </a:p>
          <a:p>
            <a:pPr lvl="0">
              <a:buFont typeface="Wingdings"/>
              <a:buChar char="§"/>
            </a:pPr>
          </a:p>
          <a:p>
            <a:pPr lvl="1">
              <a:buFont typeface="Wingdings"/>
              <a:buChar char="§"/>
            </a:pPr>
          </a:p>
          <a:p>
            <a:pPr lvl="1">
              <a:buFont typeface="Wingdings"/>
              <a:buChar char="§"/>
            </a:pPr>
          </a:p>
          <a:p>
            <a:pPr lvl="0">
              <a:buFont typeface="Wingdings"/>
              <a:buChar char="§"/>
            </a:pPr>
            <a:r>
              <a:rPr b="1" i="0" u="none" strike="noStrike">
                <a:latin typeface="Times New Roman"/>
              </a:rPr>
              <a:t>Descending</a:t>
            </a:r>
            <a:r>
              <a:rPr>
                <a:latin typeface="Times New Roman"/>
              </a:rPr>
              <a:t> tracts within the spinal cord carry information from the brain downwards to initiate movement and control body functions</a:t>
            </a:r>
            <a:r>
              <a:rPr sz="2800">
                <a:latin typeface="Times New Roman"/>
              </a:rPr>
              <a:t>.</a:t>
            </a:r>
          </a:p>
          <a:p>
            <a:pPr lvl="0"/>
          </a:p>
        </p:txBody>
      </p:sp>
      <p:sp>
        <p:nvSpPr>
          <p:cNvPr id="6" name=""/>
          <p:cNvSpPr txBox="1"/>
          <p:nvPr>
            <p:ph type="ftr" idx="11"/>
          </p:nvPr>
        </p:nvSpPr>
        <p:spPr>
          <a:xfrm>
            <a:off x="3124200" y="6356350"/>
            <a:ext cx="2895600" cy="365125"/>
          </a:xfrm>
          <a:prstGeom prst="rect"/>
          <a:noFill/>
          <a:ln>
            <a:noFill/>
          </a:ln>
        </p:spPr>
        <p:txBody>
          <a:bodyPr wrap="square" anchor="ctr"/>
          <a:lstStyle>
            <a:lvl1pPr lvl="0" algn="ctr">
              <a:defRPr sz="1200">
                <a:solidFill>
                  <a:srgbClr val="3F3F3F"/>
                </a:solidFill>
                <a:latin typeface="Calibri"/>
              </a:defRPr>
            </a:lvl1pPr>
          </a:lstStyle>
          <a:p/>
        </p:txBody>
      </p:sp>
    </p:spTree>
  </p:cSld>
</p:sld>
</file>

<file path=ppt/slides/slide10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title" idx="0"/>
          </p:nvPr>
        </p:nvSpPr>
        <p:spPr>
          <a:xfrm>
            <a:off x="0" y="0"/>
            <a:ext cx="9144000" cy="1417637"/>
          </a:xfrm>
          <a:prstGeom prst="rect"/>
          <a:solidFill>
            <a:srgbClr val="FFFFFF"/>
          </a:solidFill>
          <a:ln>
            <a:noFill/>
          </a:ln>
        </p:spPr>
        <p:txBody>
          <a:bodyPr wrap="square" anchor="ctr">
            <a:normAutofit fontScale="90000"/>
          </a:bodyPr>
          <a:br/>
          <a:p>
            <a:pPr lvl="0"/>
            <a:r>
              <a:rPr b="1" i="0" u="none" strike="noStrike">
                <a:latin typeface="Times New Roman"/>
              </a:rPr>
              <a:t>Assessment </a:t>
            </a:r>
            <a:r>
              <a:rPr b="1" i="0" u="none" strike="noStrike">
                <a:latin typeface="Times New Roman"/>
              </a:rPr>
              <a:t>and Diagnostic </a:t>
            </a:r>
            <a:r>
              <a:rPr b="1" i="0" u="none" strike="noStrike">
                <a:latin typeface="Times New Roman"/>
              </a:rPr>
              <a:t>…</a:t>
            </a:r>
            <a:br/>
          </a:p>
        </p:txBody>
      </p:sp>
      <p:sp>
        <p:nvSpPr>
          <p:cNvPr id="3" name=""/>
          <p:cNvSpPr txBox="1"/>
          <p:nvPr>
            <p:ph type="body" idx="1"/>
          </p:nvPr>
        </p:nvSpPr>
        <p:spPr>
          <a:xfrm>
            <a:off x="455612" y="1600200"/>
            <a:ext cx="8461375" cy="4525962"/>
          </a:xfrm>
          <a:prstGeom prst="rect"/>
          <a:noFill/>
          <a:ln>
            <a:noFill/>
          </a:ln>
        </p:spPr>
        <p:txBody>
          <a:bodyPr wrap="square" anchor="t">
            <a:normAutofit fontScale="85000" lnSpcReduction="10000"/>
          </a:bodyPr>
          <a:p>
            <a:pPr lvl="1">
              <a:buFont typeface="Wingdings"/>
              <a:buChar char="Ø"/>
            </a:pPr>
            <a:r>
              <a:rPr sz="3200">
                <a:latin typeface="Times New Roman"/>
              </a:rPr>
              <a:t>The </a:t>
            </a:r>
            <a:r>
              <a:rPr sz="3200">
                <a:latin typeface="Times New Roman"/>
              </a:rPr>
              <a:t>patient's responses are rated on a scale from 3 to 15. </a:t>
            </a:r>
          </a:p>
          <a:p>
            <a:pPr lvl="1">
              <a:buFont typeface="Wingdings"/>
              <a:buChar char="Ø"/>
            </a:pPr>
            <a:r>
              <a:rPr sz="3200">
                <a:latin typeface="Times New Roman"/>
              </a:rPr>
              <a:t>The Score shows us:</a:t>
            </a:r>
          </a:p>
          <a:p>
            <a:pPr lvl="2">
              <a:buFont typeface="Wingdings"/>
              <a:buChar char="Ø"/>
            </a:pPr>
            <a:r>
              <a:rPr b="1" i="0" u="none" strike="noStrike">
                <a:latin typeface="Times New Roman"/>
              </a:rPr>
              <a:t>Sever: 3-8</a:t>
            </a:r>
          </a:p>
          <a:p>
            <a:pPr lvl="2">
              <a:buFont typeface="Wingdings"/>
              <a:buChar char="Ø"/>
            </a:pPr>
            <a:r>
              <a:rPr b="1" i="0" u="none" strike="noStrike">
                <a:latin typeface="Times New Roman"/>
              </a:rPr>
              <a:t>Moderate: 9-12</a:t>
            </a:r>
          </a:p>
          <a:p>
            <a:pPr lvl="2">
              <a:buFont typeface="Wingdings"/>
              <a:buChar char="Ø"/>
            </a:pPr>
            <a:r>
              <a:rPr b="1" i="0" u="none" strike="noStrike">
                <a:latin typeface="Times New Roman"/>
              </a:rPr>
              <a:t>Mild:  13-15</a:t>
            </a:r>
          </a:p>
          <a:p>
            <a:pPr lvl="1">
              <a:buFont typeface="Wingdings"/>
              <a:buChar char="Ø"/>
            </a:pPr>
            <a:r>
              <a:rPr sz="3200">
                <a:latin typeface="Times New Roman"/>
              </a:rPr>
              <a:t>A </a:t>
            </a:r>
            <a:r>
              <a:rPr sz="3200">
                <a:latin typeface="Times New Roman"/>
              </a:rPr>
              <a:t>score of 3 indicates </a:t>
            </a:r>
            <a:r>
              <a:rPr sz="3200">
                <a:solidFill>
                  <a:srgbClr val="FF0000"/>
                </a:solidFill>
                <a:latin typeface="Times New Roman"/>
              </a:rPr>
              <a:t>severe impairment </a:t>
            </a:r>
            <a:r>
              <a:rPr sz="3200">
                <a:latin typeface="Times New Roman"/>
              </a:rPr>
              <a:t>of neurologic function, </a:t>
            </a:r>
            <a:r>
              <a:rPr sz="3200" b="1" i="0" u="none" strike="noStrike">
                <a:solidFill>
                  <a:srgbClr val="FF0000"/>
                </a:solidFill>
                <a:latin typeface="Times New Roman"/>
              </a:rPr>
              <a:t>brain death</a:t>
            </a:r>
            <a:r>
              <a:rPr sz="3200">
                <a:latin typeface="Times New Roman"/>
              </a:rPr>
              <a:t>, or pharmacologic inhibition of the neurologic response. </a:t>
            </a:r>
          </a:p>
          <a:p>
            <a:pPr lvl="1">
              <a:buFont typeface="Wingdings"/>
              <a:buChar char="Ø"/>
            </a:pPr>
            <a:r>
              <a:rPr sz="3200">
                <a:latin typeface="Times New Roman"/>
              </a:rPr>
              <a:t>A </a:t>
            </a:r>
            <a:r>
              <a:rPr sz="3200">
                <a:latin typeface="Times New Roman"/>
              </a:rPr>
              <a:t>score of 15 indicates that the patient is fully </a:t>
            </a:r>
            <a:r>
              <a:rPr sz="3200">
                <a:latin typeface="Times New Roman"/>
              </a:rPr>
              <a:t>responsive.</a:t>
            </a:r>
          </a:p>
        </p:txBody>
      </p:sp>
      <p:sp>
        <p:nvSpPr>
          <p:cNvPr id="4" name=""/>
          <p:cNvSpPr txBox="1"/>
          <p:nvPr>
            <p:ph type="ftr" idx="11"/>
          </p:nvPr>
        </p:nvSpPr>
        <p:spPr>
          <a:xfrm>
            <a:off x="3124200" y="6356350"/>
            <a:ext cx="2895600" cy="365125"/>
          </a:xfrm>
          <a:prstGeom prst="rect"/>
          <a:noFill/>
          <a:ln>
            <a:noFill/>
          </a:ln>
        </p:spPr>
        <p:txBody>
          <a:bodyPr wrap="square" anchor="ctr"/>
          <a:lstStyle>
            <a:lvl1pPr lvl="0" algn="ctr">
              <a:defRPr sz="1200">
                <a:solidFill>
                  <a:srgbClr val="3F3F3F"/>
                </a:solidFill>
                <a:latin typeface="Calibri"/>
              </a:defRPr>
            </a:lvl1pPr>
          </a:lstStyle>
          <a:p/>
        </p:txBody>
      </p:sp>
      <p:sp>
        <p:nvSpPr>
          <p:cNvPr id="5" name=""/>
          <p:cNvSpPr txBox="1"/>
          <p:nvPr>
            <p:ph type="sldNum" idx="12"/>
          </p:nvPr>
        </p:nvSpPr>
        <p:spPr>
          <a:xfrm>
            <a:off x="6553200" y="6356350"/>
            <a:ext cx="2133600" cy="365125"/>
          </a:xfrm>
          <a:prstGeom prst="rect"/>
          <a:noFill/>
          <a:ln>
            <a:noFill/>
          </a:ln>
        </p:spPr>
        <p:txBody>
          <a:bodyPr wrap="square" anchor="ctr"/>
          <a:lstStyle>
            <a:lvl1pPr lvl="0" algn="r">
              <a:defRPr sz="1200">
                <a:solidFill>
                  <a:srgbClr val="3F3F3F"/>
                </a:solidFill>
                <a:latin typeface="Calibri"/>
              </a:defRPr>
            </a:lvl1pPr>
          </a:lstStyle>
          <a:p>
            <a:fld id="{8B38DBA3-52F9-4AF4-A6A4-FA4D7DB2F99C}" type="slidenum">
              <a:t>&lt;#&gt;</a:t>
            </a:fld>
          </a:p>
        </p:txBody>
      </p:sp>
      <p:sp>
        <p:nvSpPr>
          <p:cNvPr id="6" name=""/>
          <p:cNvSpPr txBox="1"/>
          <p:nvPr>
            <p:ph type="dt" idx="10"/>
          </p:nvPr>
        </p:nvSpPr>
        <p:spPr>
          <a:xfrm>
            <a:off x="457200" y="6356350"/>
            <a:ext cx="2133600" cy="365125"/>
          </a:xfrm>
          <a:prstGeom prst="rect"/>
          <a:noFill/>
          <a:ln>
            <a:noFill/>
          </a:ln>
        </p:spPr>
        <p:txBody>
          <a:bodyPr wrap="square" anchor="ctr"/>
          <a:lstStyle>
            <a:lvl1pPr lvl="0" algn="l">
              <a:defRPr sz="1200">
                <a:solidFill>
                  <a:srgbClr val="3F3F3F"/>
                </a:solidFill>
                <a:latin typeface="Calibri"/>
              </a:defRPr>
            </a:lvl1pPr>
          </a:lstStyle>
          <a:p/>
        </p:txBody>
      </p:sp>
    </p:spTree>
  </p:cSld>
</p:sld>
</file>

<file path=ppt/slides/slide10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title" idx="0"/>
          </p:nvPr>
        </p:nvSpPr>
        <p:spPr>
          <a:xfrm>
            <a:off x="0" y="0"/>
            <a:ext cx="9144000" cy="822325"/>
          </a:xfrm>
          <a:prstGeom prst="rect"/>
          <a:solidFill>
            <a:srgbClr val="FFFFFF"/>
          </a:solidFill>
          <a:ln>
            <a:noFill/>
          </a:ln>
        </p:spPr>
        <p:txBody>
          <a:bodyPr wrap="square" anchor="ctr">
            <a:normAutofit fontScale="90000"/>
          </a:bodyPr>
          <a:br/>
          <a:p>
            <a:pPr lvl="0"/>
            <a:r>
              <a:rPr b="1" i="0" u="none" strike="noStrike">
                <a:latin typeface="Times New Roman"/>
              </a:rPr>
              <a:t>Assessment </a:t>
            </a:r>
            <a:r>
              <a:rPr b="1" i="0" u="none" strike="noStrike">
                <a:latin typeface="Times New Roman"/>
              </a:rPr>
              <a:t>and Diagnostic …</a:t>
            </a:r>
            <a:br/>
          </a:p>
        </p:txBody>
      </p:sp>
      <p:sp>
        <p:nvSpPr>
          <p:cNvPr id="3" name=""/>
          <p:cNvSpPr txBox="1"/>
          <p:nvPr>
            <p:ph type="body" idx="1"/>
          </p:nvPr>
        </p:nvSpPr>
        <p:spPr>
          <a:xfrm>
            <a:off x="207962" y="1187450"/>
            <a:ext cx="8934450" cy="5167312"/>
          </a:xfrm>
          <a:prstGeom prst="rect"/>
          <a:noFill/>
          <a:ln>
            <a:noFill/>
          </a:ln>
        </p:spPr>
        <p:txBody>
          <a:bodyPr wrap="square" anchor="t"/>
          <a:p>
            <a:pPr lvl="0">
              <a:buFont typeface="Wingdings"/>
              <a:buChar char="ü"/>
            </a:pPr>
            <a:r>
              <a:rPr>
                <a:latin typeface="Times New Roman"/>
              </a:rPr>
              <a:t>Common </a:t>
            </a:r>
            <a:r>
              <a:rPr>
                <a:latin typeface="Times New Roman"/>
              </a:rPr>
              <a:t>diagnostic procedures used to identify the cause of unconsciousness include </a:t>
            </a:r>
            <a:r>
              <a:rPr b="1" i="0" u="none" strike="noStrike">
                <a:solidFill>
                  <a:srgbClr val="0000CC"/>
                </a:solidFill>
                <a:latin typeface="Times New Roman"/>
              </a:rPr>
              <a:t>CT </a:t>
            </a:r>
            <a:r>
              <a:rPr b="1" i="0" u="none" strike="noStrike">
                <a:solidFill>
                  <a:srgbClr val="0000CC"/>
                </a:solidFill>
                <a:latin typeface="Times New Roman"/>
              </a:rPr>
              <a:t>scanning, </a:t>
            </a:r>
            <a:r>
              <a:rPr b="1" i="0" u="none" strike="noStrike">
                <a:solidFill>
                  <a:srgbClr val="0000CC"/>
                </a:solidFill>
                <a:latin typeface="Times New Roman"/>
              </a:rPr>
              <a:t>MRI, </a:t>
            </a:r>
            <a:r>
              <a:rPr b="1" i="0" u="none" strike="noStrike">
                <a:solidFill>
                  <a:srgbClr val="0000CC"/>
                </a:solidFill>
                <a:latin typeface="Times New Roman"/>
              </a:rPr>
              <a:t>and </a:t>
            </a:r>
            <a:r>
              <a:rPr b="1" i="0" u="none" strike="noStrike">
                <a:solidFill>
                  <a:srgbClr val="0000CC"/>
                </a:solidFill>
                <a:latin typeface="Times New Roman"/>
              </a:rPr>
              <a:t>EEG.</a:t>
            </a:r>
          </a:p>
          <a:p>
            <a:pPr lvl="0">
              <a:buFont typeface="Wingdings"/>
              <a:buChar char="ü"/>
            </a:pPr>
            <a:r>
              <a:rPr>
                <a:latin typeface="Times New Roman"/>
              </a:rPr>
              <a:t>Laboratory tests include analysis of blood glucose, electrolytes, serum ammonia, and liver function tests; </a:t>
            </a:r>
            <a:r>
              <a:rPr>
                <a:latin typeface="Times New Roman"/>
              </a:rPr>
              <a:t>BUN levels</a:t>
            </a:r>
            <a:r>
              <a:rPr>
                <a:latin typeface="Times New Roman"/>
              </a:rPr>
              <a:t>; </a:t>
            </a:r>
            <a:r>
              <a:rPr>
                <a:latin typeface="Times New Roman"/>
              </a:rPr>
              <a:t>calcium </a:t>
            </a:r>
            <a:r>
              <a:rPr>
                <a:latin typeface="Times New Roman"/>
              </a:rPr>
              <a:t>level; and </a:t>
            </a:r>
            <a:r>
              <a:rPr>
                <a:latin typeface="Times New Roman"/>
              </a:rPr>
              <a:t>PTT and PT. </a:t>
            </a:r>
          </a:p>
          <a:p>
            <a:pPr lvl="0">
              <a:buFont typeface="Wingdings"/>
              <a:buChar char="ü"/>
            </a:pPr>
            <a:r>
              <a:rPr>
                <a:latin typeface="Times New Roman"/>
              </a:rPr>
              <a:t>Other studies may be used to evaluate </a:t>
            </a:r>
            <a:r>
              <a:rPr>
                <a:solidFill>
                  <a:srgbClr val="FF0000"/>
                </a:solidFill>
                <a:latin typeface="Times New Roman"/>
              </a:rPr>
              <a:t>serum ketones, alcohol and drug concentrations, and arterial blood gases.</a:t>
            </a:r>
          </a:p>
          <a:p>
            <a:pPr lvl="0">
              <a:buFont typeface="Wingdings"/>
              <a:buChar char="ü"/>
            </a:pPr>
          </a:p>
          <a:p>
            <a:pPr lvl="0">
              <a:buFont typeface="Wingdings"/>
              <a:buChar char="ü"/>
            </a:pPr>
          </a:p>
          <a:p>
            <a:pPr lvl="0">
              <a:buFont typeface="Wingdings"/>
              <a:buChar char="ü"/>
            </a:pPr>
          </a:p>
          <a:p>
            <a:pPr lvl="0" marL="0" indent="0">
              <a:buFont typeface="Wingdings"/>
              <a:buChar char="ü"/>
            </a:pPr>
          </a:p>
        </p:txBody>
      </p:sp>
      <p:sp>
        <p:nvSpPr>
          <p:cNvPr id="4" name=""/>
          <p:cNvSpPr txBox="1"/>
          <p:nvPr>
            <p:ph type="ftr" idx="11"/>
          </p:nvPr>
        </p:nvSpPr>
        <p:spPr>
          <a:xfrm>
            <a:off x="3124200" y="6356350"/>
            <a:ext cx="2895600" cy="365125"/>
          </a:xfrm>
          <a:prstGeom prst="rect"/>
          <a:noFill/>
          <a:ln>
            <a:noFill/>
          </a:ln>
        </p:spPr>
        <p:txBody>
          <a:bodyPr wrap="square" anchor="ctr"/>
          <a:lstStyle>
            <a:lvl1pPr lvl="0" algn="ctr">
              <a:defRPr sz="1200">
                <a:solidFill>
                  <a:srgbClr val="3F3F3F"/>
                </a:solidFill>
                <a:latin typeface="Times New Roman"/>
              </a:defRPr>
            </a:lvl1pPr>
          </a:lstStyle>
          <a:p/>
        </p:txBody>
      </p:sp>
      <p:sp>
        <p:nvSpPr>
          <p:cNvPr id="5" name=""/>
          <p:cNvSpPr txBox="1"/>
          <p:nvPr>
            <p:ph type="sldNum" idx="12"/>
          </p:nvPr>
        </p:nvSpPr>
        <p:spPr>
          <a:xfrm>
            <a:off x="6553200" y="6356350"/>
            <a:ext cx="2133600" cy="365125"/>
          </a:xfrm>
          <a:prstGeom prst="rect"/>
          <a:noFill/>
          <a:ln>
            <a:noFill/>
          </a:ln>
        </p:spPr>
        <p:txBody>
          <a:bodyPr wrap="square" anchor="ctr"/>
          <a:lstStyle>
            <a:lvl1pPr lvl="0" algn="r">
              <a:defRPr sz="1200">
                <a:solidFill>
                  <a:srgbClr val="3F3F3F"/>
                </a:solidFill>
                <a:latin typeface="Times New Roman"/>
              </a:defRPr>
            </a:lvl1pPr>
          </a:lstStyle>
          <a:p>
            <a:fld id="{8B38DBA3-52F9-4AF4-A6A4-FA4D7DB2F99C}" type="slidenum">
              <a:t>&lt;#&gt;</a:t>
            </a:fld>
          </a:p>
        </p:txBody>
      </p:sp>
      <p:sp>
        <p:nvSpPr>
          <p:cNvPr id="6" name=""/>
          <p:cNvSpPr txBox="1"/>
          <p:nvPr>
            <p:ph type="dt" idx="10"/>
          </p:nvPr>
        </p:nvSpPr>
        <p:spPr>
          <a:xfrm>
            <a:off x="457200" y="6356350"/>
            <a:ext cx="2133600" cy="365125"/>
          </a:xfrm>
          <a:prstGeom prst="rect"/>
          <a:noFill/>
          <a:ln>
            <a:noFill/>
          </a:ln>
        </p:spPr>
        <p:txBody>
          <a:bodyPr wrap="square" anchor="ctr"/>
          <a:lstStyle>
            <a:lvl1pPr lvl="0" algn="l">
              <a:defRPr sz="1200">
                <a:solidFill>
                  <a:srgbClr val="3F3F3F"/>
                </a:solidFill>
                <a:latin typeface="Calibri"/>
              </a:defRPr>
            </a:lvl1pPr>
          </a:lstStyle>
          <a:p/>
        </p:txBody>
      </p:sp>
    </p:spTree>
  </p:cSld>
</p:sld>
</file>

<file path=ppt/slides/slide10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title" idx="0"/>
          </p:nvPr>
        </p:nvSpPr>
        <p:spPr>
          <a:xfrm>
            <a:off x="0" y="0"/>
            <a:ext cx="9144000" cy="1219200"/>
          </a:xfrm>
          <a:prstGeom prst="rect"/>
          <a:solidFill>
            <a:srgbClr val="FFFFFF"/>
          </a:solidFill>
          <a:ln>
            <a:noFill/>
          </a:ln>
        </p:spPr>
        <p:txBody>
          <a:bodyPr wrap="square" anchor="ctr">
            <a:normAutofit fontScale="90000"/>
          </a:bodyPr>
          <a:br/>
          <a:p>
            <a:pPr lvl="0"/>
            <a:r>
              <a:rPr b="1" i="0" u="none" strike="noStrike">
                <a:latin typeface="Times New Roman"/>
              </a:rPr>
              <a:t>Complications</a:t>
            </a:r>
            <a:br/>
          </a:p>
        </p:txBody>
      </p:sp>
      <p:sp>
        <p:nvSpPr>
          <p:cNvPr id="3" name=""/>
          <p:cNvSpPr txBox="1"/>
          <p:nvPr>
            <p:ph type="body" idx="1"/>
          </p:nvPr>
        </p:nvSpPr>
        <p:spPr>
          <a:xfrm>
            <a:off x="207962" y="1219200"/>
            <a:ext cx="8789988" cy="4906962"/>
          </a:xfrm>
          <a:prstGeom prst="rect"/>
          <a:noFill/>
          <a:ln>
            <a:noFill/>
          </a:ln>
        </p:spPr>
        <p:txBody>
          <a:bodyPr wrap="square" anchor="t"/>
          <a:p>
            <a:pPr lvl="0"/>
            <a:r>
              <a:rPr>
                <a:latin typeface="Times New Roman"/>
              </a:rPr>
              <a:t>R</a:t>
            </a:r>
            <a:r>
              <a:rPr>
                <a:latin typeface="Times New Roman"/>
              </a:rPr>
              <a:t>espiratory failure </a:t>
            </a:r>
          </a:p>
          <a:p>
            <a:pPr lvl="0"/>
            <a:r>
              <a:rPr>
                <a:latin typeface="Times New Roman"/>
              </a:rPr>
              <a:t>Pneumonia </a:t>
            </a:r>
          </a:p>
          <a:p>
            <a:pPr lvl="0"/>
            <a:r>
              <a:rPr>
                <a:latin typeface="Times New Roman"/>
              </a:rPr>
              <a:t>Aspiration</a:t>
            </a:r>
          </a:p>
          <a:p>
            <a:pPr lvl="0"/>
            <a:r>
              <a:rPr>
                <a:latin typeface="Times New Roman"/>
              </a:rPr>
              <a:t>C</a:t>
            </a:r>
            <a:r>
              <a:rPr>
                <a:latin typeface="Times New Roman"/>
              </a:rPr>
              <a:t>omplications </a:t>
            </a:r>
            <a:r>
              <a:rPr>
                <a:latin typeface="Times New Roman"/>
              </a:rPr>
              <a:t>associated with </a:t>
            </a:r>
            <a:r>
              <a:rPr>
                <a:solidFill>
                  <a:srgbClr val="FF0000"/>
                </a:solidFill>
                <a:latin typeface="Times New Roman"/>
              </a:rPr>
              <a:t>immobility, </a:t>
            </a:r>
            <a:r>
              <a:rPr>
                <a:latin typeface="Times New Roman"/>
              </a:rPr>
              <a:t>such </a:t>
            </a:r>
            <a:r>
              <a:rPr>
                <a:latin typeface="Times New Roman"/>
              </a:rPr>
              <a:t>as</a:t>
            </a:r>
          </a:p>
          <a:p>
            <a:pPr lvl="1">
              <a:buFont typeface="Wingdings"/>
              <a:buChar char="Ø"/>
            </a:pPr>
            <a:r>
              <a:rPr>
                <a:latin typeface="Times New Roman"/>
              </a:rPr>
              <a:t>Pressure  </a:t>
            </a:r>
            <a:r>
              <a:rPr>
                <a:latin typeface="Times New Roman"/>
              </a:rPr>
              <a:t>ulcers, </a:t>
            </a:r>
          </a:p>
          <a:p>
            <a:pPr lvl="1">
              <a:buFont typeface="Wingdings"/>
              <a:buChar char="Ø"/>
            </a:pPr>
            <a:r>
              <a:rPr>
                <a:latin typeface="Times New Roman"/>
              </a:rPr>
              <a:t>Venous  </a:t>
            </a:r>
            <a:r>
              <a:rPr>
                <a:latin typeface="Times New Roman"/>
              </a:rPr>
              <a:t>stasis, </a:t>
            </a:r>
          </a:p>
          <a:p>
            <a:pPr lvl="1">
              <a:buFont typeface="Wingdings"/>
              <a:buChar char="Ø"/>
            </a:pPr>
            <a:r>
              <a:rPr>
                <a:latin typeface="Times New Roman"/>
              </a:rPr>
              <a:t>Musculoskeletal </a:t>
            </a:r>
            <a:r>
              <a:rPr>
                <a:latin typeface="Times New Roman"/>
              </a:rPr>
              <a:t>deterioration, and </a:t>
            </a:r>
          </a:p>
          <a:p>
            <a:pPr lvl="1">
              <a:buFont typeface="Wingdings"/>
              <a:buChar char="Ø"/>
            </a:pPr>
            <a:r>
              <a:rPr>
                <a:latin typeface="Times New Roman"/>
              </a:rPr>
              <a:t>Disturbed  </a:t>
            </a:r>
            <a:r>
              <a:rPr>
                <a:latin typeface="Times New Roman"/>
              </a:rPr>
              <a:t>gastrointestinal functioning</a:t>
            </a:r>
            <a:r>
              <a:rPr>
                <a:solidFill>
                  <a:srgbClr val="0000CC"/>
                </a:solidFill>
                <a:latin typeface="Times New Roman"/>
              </a:rPr>
              <a:t>. </a:t>
            </a:r>
          </a:p>
          <a:p>
            <a:pPr lvl="0"/>
          </a:p>
        </p:txBody>
      </p:sp>
      <p:sp>
        <p:nvSpPr>
          <p:cNvPr id="4" name=""/>
          <p:cNvSpPr txBox="1"/>
          <p:nvPr>
            <p:ph type="ftr" idx="11"/>
          </p:nvPr>
        </p:nvSpPr>
        <p:spPr>
          <a:xfrm>
            <a:off x="3124200" y="6356350"/>
            <a:ext cx="2895600" cy="365125"/>
          </a:xfrm>
          <a:prstGeom prst="rect"/>
          <a:noFill/>
          <a:ln>
            <a:noFill/>
          </a:ln>
        </p:spPr>
        <p:txBody>
          <a:bodyPr wrap="square" anchor="ctr"/>
          <a:lstStyle>
            <a:lvl1pPr lvl="0" algn="ctr">
              <a:defRPr sz="1200">
                <a:solidFill>
                  <a:srgbClr val="3F3F3F"/>
                </a:solidFill>
                <a:latin typeface="Calibri"/>
              </a:defRPr>
            </a:lvl1pPr>
          </a:lstStyle>
          <a:p/>
        </p:txBody>
      </p:sp>
      <p:sp>
        <p:nvSpPr>
          <p:cNvPr id="5" name=""/>
          <p:cNvSpPr txBox="1"/>
          <p:nvPr>
            <p:ph type="sldNum" idx="12"/>
          </p:nvPr>
        </p:nvSpPr>
        <p:spPr>
          <a:xfrm>
            <a:off x="6553200" y="6356350"/>
            <a:ext cx="2133600" cy="365125"/>
          </a:xfrm>
          <a:prstGeom prst="rect"/>
          <a:noFill/>
          <a:ln>
            <a:noFill/>
          </a:ln>
        </p:spPr>
        <p:txBody>
          <a:bodyPr wrap="square" anchor="ctr"/>
          <a:lstStyle>
            <a:lvl1pPr lvl="0" algn="r">
              <a:defRPr sz="1200">
                <a:solidFill>
                  <a:srgbClr val="3F3F3F"/>
                </a:solidFill>
                <a:latin typeface="Calibri"/>
              </a:defRPr>
            </a:lvl1pPr>
          </a:lstStyle>
          <a:p>
            <a:fld id="{8B38DBA3-52F9-4AF4-A6A4-FA4D7DB2F99C}" type="slidenum">
              <a:t>&lt;#&gt;</a:t>
            </a:fld>
          </a:p>
        </p:txBody>
      </p:sp>
      <p:sp>
        <p:nvSpPr>
          <p:cNvPr id="6" name=""/>
          <p:cNvSpPr txBox="1"/>
          <p:nvPr>
            <p:ph type="dt" idx="10"/>
          </p:nvPr>
        </p:nvSpPr>
        <p:spPr>
          <a:xfrm>
            <a:off x="457200" y="6356350"/>
            <a:ext cx="2133600" cy="365125"/>
          </a:xfrm>
          <a:prstGeom prst="rect"/>
          <a:noFill/>
          <a:ln>
            <a:noFill/>
          </a:ln>
        </p:spPr>
        <p:txBody>
          <a:bodyPr wrap="square" anchor="ctr"/>
          <a:lstStyle>
            <a:lvl1pPr lvl="0" algn="l">
              <a:defRPr sz="1200">
                <a:solidFill>
                  <a:srgbClr val="3F3F3F"/>
                </a:solidFill>
                <a:latin typeface="Calibri"/>
              </a:defRPr>
            </a:lvl1pPr>
          </a:lstStyle>
          <a:p/>
        </p:txBody>
      </p:sp>
    </p:spTree>
  </p:cSld>
</p:sld>
</file>

<file path=ppt/slides/slide10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title" idx="0"/>
          </p:nvPr>
        </p:nvSpPr>
        <p:spPr>
          <a:xfrm>
            <a:off x="457200" y="274637"/>
            <a:ext cx="8229600" cy="1143000"/>
          </a:xfrm>
          <a:prstGeom prst="rect"/>
          <a:noFill/>
          <a:ln>
            <a:noFill/>
          </a:ln>
        </p:spPr>
        <p:txBody>
          <a:bodyPr wrap="square" anchor="ctr">
            <a:normAutofit fontScale="90000"/>
          </a:bodyPr>
          <a:p>
            <a:pPr lvl="0" marL="342900" indent="0">
              <a:spcBef>
                <a:spcPct val="20000"/>
              </a:spcBef>
            </a:pPr>
            <a:r>
              <a:rPr sz="4000" b="1" i="0" u="none" strike="noStrike">
                <a:solidFill>
                  <a:srgbClr val="000000"/>
                </a:solidFill>
                <a:latin typeface="Times New Roman"/>
              </a:rPr>
              <a:t>Medical Management</a:t>
            </a:r>
            <a:br/>
          </a:p>
        </p:txBody>
      </p:sp>
      <p:sp>
        <p:nvSpPr>
          <p:cNvPr id="3" name=""/>
          <p:cNvSpPr txBox="1"/>
          <p:nvPr>
            <p:ph type="body" idx="1"/>
          </p:nvPr>
        </p:nvSpPr>
        <p:spPr>
          <a:xfrm>
            <a:off x="255587" y="1282700"/>
            <a:ext cx="8710613" cy="4841875"/>
          </a:xfrm>
          <a:prstGeom prst="rect"/>
          <a:noFill/>
          <a:ln>
            <a:noFill/>
          </a:ln>
        </p:spPr>
        <p:txBody>
          <a:bodyPr wrap="square" anchor="t"/>
          <a:p>
            <a:pPr lvl="0">
              <a:buFont typeface="Wingdings"/>
              <a:buChar char="ü"/>
            </a:pPr>
            <a:r>
              <a:rPr>
                <a:latin typeface="Times New Roman"/>
              </a:rPr>
              <a:t>The </a:t>
            </a:r>
            <a:r>
              <a:rPr>
                <a:latin typeface="Times New Roman"/>
              </a:rPr>
              <a:t>first </a:t>
            </a:r>
            <a:r>
              <a:rPr>
                <a:latin typeface="Times New Roman"/>
              </a:rPr>
              <a:t>priority </a:t>
            </a:r>
            <a:r>
              <a:rPr b="1" i="0" u="none" strike="noStrike">
                <a:latin typeface="Times New Roman"/>
              </a:rPr>
              <a:t>ABCD</a:t>
            </a:r>
            <a:r>
              <a:rPr>
                <a:latin typeface="Times New Roman"/>
              </a:rPr>
              <a:t> </a:t>
            </a:r>
            <a:r>
              <a:rPr>
                <a:latin typeface="Times New Roman"/>
              </a:rPr>
              <a:t>of treatment for the patient with altered LOC is to </a:t>
            </a:r>
            <a:r>
              <a:rPr>
                <a:latin typeface="Times New Roman"/>
              </a:rPr>
              <a:t>maintain </a:t>
            </a:r>
            <a:r>
              <a:rPr>
                <a:latin typeface="Times New Roman"/>
              </a:rPr>
              <a:t>a patent airway. </a:t>
            </a:r>
          </a:p>
          <a:p>
            <a:pPr lvl="0">
              <a:buFont typeface="Wingdings"/>
              <a:buChar char="ü"/>
            </a:pPr>
            <a:r>
              <a:rPr>
                <a:latin typeface="Times New Roman"/>
              </a:rPr>
              <a:t>The </a:t>
            </a:r>
            <a:r>
              <a:rPr>
                <a:latin typeface="Times New Roman"/>
              </a:rPr>
              <a:t>patient may be orally or nasally intubated, or a tracheostomy may be performed</a:t>
            </a:r>
            <a:r>
              <a:rPr>
                <a:latin typeface="Times New Roman"/>
              </a:rPr>
              <a:t>.</a:t>
            </a:r>
          </a:p>
          <a:p>
            <a:pPr lvl="0">
              <a:buFont typeface="Wingdings"/>
              <a:buChar char="ü"/>
            </a:pPr>
            <a:r>
              <a:rPr>
                <a:latin typeface="Times New Roman"/>
              </a:rPr>
              <a:t> </a:t>
            </a:r>
            <a:r>
              <a:rPr>
                <a:latin typeface="Times New Roman"/>
              </a:rPr>
              <a:t>Until the ability of the patient to breathe on his or her own is determined, </a:t>
            </a:r>
            <a:r>
              <a:rPr>
                <a:solidFill>
                  <a:srgbClr val="FF0000"/>
                </a:solidFill>
                <a:latin typeface="Times New Roman"/>
              </a:rPr>
              <a:t>a mechanical ventilator is used to maintain adequate oxygenation and ventilation. </a:t>
            </a:r>
          </a:p>
        </p:txBody>
      </p:sp>
      <p:sp>
        <p:nvSpPr>
          <p:cNvPr id="4" name=""/>
          <p:cNvSpPr txBox="1"/>
          <p:nvPr>
            <p:ph type="ftr" idx="11"/>
          </p:nvPr>
        </p:nvSpPr>
        <p:spPr>
          <a:xfrm>
            <a:off x="3124200" y="6356350"/>
            <a:ext cx="2895600" cy="365125"/>
          </a:xfrm>
          <a:prstGeom prst="rect"/>
          <a:noFill/>
          <a:ln>
            <a:noFill/>
          </a:ln>
        </p:spPr>
        <p:txBody>
          <a:bodyPr wrap="square" anchor="ctr"/>
          <a:lstStyle>
            <a:lvl1pPr lvl="0" algn="ctr">
              <a:defRPr sz="1200">
                <a:solidFill>
                  <a:srgbClr val="3F3F3F"/>
                </a:solidFill>
                <a:latin typeface="Calibri"/>
              </a:defRPr>
            </a:lvl1pPr>
          </a:lstStyle>
          <a:p/>
        </p:txBody>
      </p:sp>
      <p:sp>
        <p:nvSpPr>
          <p:cNvPr id="5" name=""/>
          <p:cNvSpPr txBox="1"/>
          <p:nvPr>
            <p:ph type="sldNum" idx="12"/>
          </p:nvPr>
        </p:nvSpPr>
        <p:spPr>
          <a:xfrm>
            <a:off x="6553200" y="6356350"/>
            <a:ext cx="2133600" cy="365125"/>
          </a:xfrm>
          <a:prstGeom prst="rect"/>
          <a:noFill/>
          <a:ln>
            <a:noFill/>
          </a:ln>
        </p:spPr>
        <p:txBody>
          <a:bodyPr wrap="square" anchor="ctr"/>
          <a:lstStyle>
            <a:lvl1pPr lvl="0" algn="r">
              <a:defRPr sz="1200">
                <a:solidFill>
                  <a:srgbClr val="3F3F3F"/>
                </a:solidFill>
                <a:latin typeface="Calibri"/>
              </a:defRPr>
            </a:lvl1pPr>
          </a:lstStyle>
          <a:p>
            <a:fld id="{8B38DBA3-52F9-4AF4-A6A4-FA4D7DB2F99C}" type="slidenum">
              <a:t>&lt;#&gt;</a:t>
            </a:fld>
          </a:p>
        </p:txBody>
      </p:sp>
      <p:sp>
        <p:nvSpPr>
          <p:cNvPr id="6" name=""/>
          <p:cNvSpPr txBox="1"/>
          <p:nvPr>
            <p:ph type="dt" idx="10"/>
          </p:nvPr>
        </p:nvSpPr>
        <p:spPr>
          <a:xfrm>
            <a:off x="457200" y="6356350"/>
            <a:ext cx="2133600" cy="365125"/>
          </a:xfrm>
          <a:prstGeom prst="rect"/>
          <a:noFill/>
          <a:ln>
            <a:noFill/>
          </a:ln>
        </p:spPr>
        <p:txBody>
          <a:bodyPr wrap="square" anchor="ctr"/>
          <a:lstStyle>
            <a:lvl1pPr lvl="0" algn="l">
              <a:defRPr sz="1200">
                <a:solidFill>
                  <a:srgbClr val="3F3F3F"/>
                </a:solidFill>
                <a:latin typeface="Calibri"/>
              </a:defRPr>
            </a:lvl1pPr>
          </a:lstStyle>
          <a:p/>
        </p:txBody>
      </p:sp>
    </p:spTree>
  </p:cSld>
</p:sld>
</file>

<file path=ppt/slides/slide10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title" idx="0"/>
          </p:nvPr>
        </p:nvSpPr>
        <p:spPr>
          <a:xfrm>
            <a:off x="457200" y="274637"/>
            <a:ext cx="8229600" cy="1143000"/>
          </a:xfrm>
          <a:prstGeom prst="rect"/>
          <a:noFill/>
          <a:ln>
            <a:noFill/>
          </a:ln>
        </p:spPr>
        <p:txBody>
          <a:bodyPr wrap="square" anchor="ctr"/>
          <a:p>
            <a:pPr lvl="0"/>
            <a:r>
              <a:rPr>
                <a:latin typeface="Calibri"/>
              </a:rPr>
              <a:t>Medical </a:t>
            </a:r>
            <a:r>
              <a:rPr>
                <a:latin typeface="Calibri"/>
              </a:rPr>
              <a:t>Management…</a:t>
            </a:r>
          </a:p>
        </p:txBody>
      </p:sp>
      <p:sp>
        <p:nvSpPr>
          <p:cNvPr id="3" name=""/>
          <p:cNvSpPr txBox="1"/>
          <p:nvPr>
            <p:ph type="body" idx="1"/>
          </p:nvPr>
        </p:nvSpPr>
        <p:spPr>
          <a:xfrm>
            <a:off x="457200" y="1417637"/>
            <a:ext cx="8686800" cy="4708525"/>
          </a:xfrm>
          <a:prstGeom prst="rect"/>
          <a:noFill/>
          <a:ln>
            <a:noFill/>
          </a:ln>
        </p:spPr>
        <p:txBody>
          <a:bodyPr wrap="square" anchor="t"/>
          <a:p>
            <a:pPr lvl="0">
              <a:buFont typeface="Wingdings"/>
              <a:buChar char="Ø"/>
            </a:pPr>
            <a:r>
              <a:rPr>
                <a:latin typeface="Times New Roman"/>
              </a:rPr>
              <a:t>The circulatory status </a:t>
            </a:r>
            <a:r>
              <a:rPr>
                <a:latin typeface="Times New Roman"/>
              </a:rPr>
              <a:t>(BP, HR) </a:t>
            </a:r>
            <a:r>
              <a:rPr>
                <a:latin typeface="Times New Roman"/>
              </a:rPr>
              <a:t>is monitored to ensure </a:t>
            </a:r>
            <a:r>
              <a:rPr>
                <a:solidFill>
                  <a:srgbClr val="FF0000"/>
                </a:solidFill>
                <a:latin typeface="Times New Roman"/>
              </a:rPr>
              <a:t>adequate perfusion to the body and brain</a:t>
            </a:r>
            <a:r>
              <a:rPr>
                <a:solidFill>
                  <a:srgbClr val="FF0000"/>
                </a:solidFill>
                <a:latin typeface="Times New Roman"/>
              </a:rPr>
              <a:t>.</a:t>
            </a:r>
          </a:p>
          <a:p>
            <a:pPr lvl="0">
              <a:buFont typeface="Wingdings"/>
              <a:buChar char="Ø"/>
            </a:pPr>
            <a:r>
              <a:rPr>
                <a:latin typeface="Times New Roman"/>
              </a:rPr>
              <a:t>An IV </a:t>
            </a:r>
            <a:r>
              <a:rPr>
                <a:latin typeface="Times New Roman"/>
              </a:rPr>
              <a:t>catheter is inserted to provide access for IV fluids and medications. </a:t>
            </a:r>
          </a:p>
          <a:p>
            <a:pPr lvl="0">
              <a:buFont typeface="Wingdings"/>
              <a:buChar char="Ø"/>
            </a:pPr>
            <a:r>
              <a:rPr>
                <a:latin typeface="Times New Roman"/>
              </a:rPr>
              <a:t>Neurologic </a:t>
            </a:r>
            <a:r>
              <a:rPr>
                <a:latin typeface="Times New Roman"/>
              </a:rPr>
              <a:t>care focuses on the specific neurologic pathology, if known. </a:t>
            </a:r>
          </a:p>
        </p:txBody>
      </p:sp>
      <p:sp>
        <p:nvSpPr>
          <p:cNvPr id="4" name=""/>
          <p:cNvSpPr txBox="1"/>
          <p:nvPr>
            <p:ph type="ftr" idx="11"/>
          </p:nvPr>
        </p:nvSpPr>
        <p:spPr>
          <a:xfrm>
            <a:off x="3124200" y="6356350"/>
            <a:ext cx="2895600" cy="365125"/>
          </a:xfrm>
          <a:prstGeom prst="rect"/>
          <a:noFill/>
          <a:ln>
            <a:noFill/>
          </a:ln>
        </p:spPr>
        <p:txBody>
          <a:bodyPr wrap="square" anchor="ctr"/>
          <a:lstStyle>
            <a:lvl1pPr lvl="0" algn="ctr">
              <a:defRPr sz="1200">
                <a:solidFill>
                  <a:srgbClr val="3F3F3F"/>
                </a:solidFill>
                <a:latin typeface="Calibri"/>
              </a:defRPr>
            </a:lvl1pPr>
          </a:lstStyle>
          <a:p/>
        </p:txBody>
      </p:sp>
      <p:sp>
        <p:nvSpPr>
          <p:cNvPr id="5" name=""/>
          <p:cNvSpPr txBox="1"/>
          <p:nvPr>
            <p:ph type="sldNum" idx="12"/>
          </p:nvPr>
        </p:nvSpPr>
        <p:spPr>
          <a:xfrm>
            <a:off x="6553200" y="6356350"/>
            <a:ext cx="2133600" cy="365125"/>
          </a:xfrm>
          <a:prstGeom prst="rect"/>
          <a:noFill/>
          <a:ln>
            <a:noFill/>
          </a:ln>
        </p:spPr>
        <p:txBody>
          <a:bodyPr wrap="square" anchor="ctr"/>
          <a:lstStyle>
            <a:lvl1pPr lvl="0" algn="r">
              <a:defRPr sz="1200">
                <a:solidFill>
                  <a:srgbClr val="3F3F3F"/>
                </a:solidFill>
                <a:latin typeface="Calibri"/>
              </a:defRPr>
            </a:lvl1pPr>
          </a:lstStyle>
          <a:p>
            <a:fld id="{8B38DBA3-52F9-4AF4-A6A4-FA4D7DB2F99C}" type="slidenum">
              <a:t>&lt;#&gt;</a:t>
            </a:fld>
          </a:p>
        </p:txBody>
      </p:sp>
      <p:sp>
        <p:nvSpPr>
          <p:cNvPr id="6" name=""/>
          <p:cNvSpPr txBox="1"/>
          <p:nvPr>
            <p:ph type="dt" idx="10"/>
          </p:nvPr>
        </p:nvSpPr>
        <p:spPr>
          <a:xfrm>
            <a:off x="457200" y="6356350"/>
            <a:ext cx="2133600" cy="365125"/>
          </a:xfrm>
          <a:prstGeom prst="rect"/>
          <a:noFill/>
          <a:ln>
            <a:noFill/>
          </a:ln>
        </p:spPr>
        <p:txBody>
          <a:bodyPr wrap="square" anchor="ctr"/>
          <a:lstStyle>
            <a:lvl1pPr lvl="0" algn="l">
              <a:defRPr sz="1200">
                <a:solidFill>
                  <a:srgbClr val="3F3F3F"/>
                </a:solidFill>
                <a:latin typeface="Calibri"/>
              </a:defRPr>
            </a:lvl1pPr>
          </a:lstStyle>
          <a:p/>
        </p:txBody>
      </p:sp>
    </p:spTree>
  </p:cSld>
</p:sld>
</file>

<file path=ppt/slides/slide10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body" idx="1"/>
          </p:nvPr>
        </p:nvSpPr>
        <p:spPr>
          <a:xfrm>
            <a:off x="457200" y="685800"/>
            <a:ext cx="8229600" cy="5440362"/>
          </a:xfrm>
          <a:prstGeom prst="rect"/>
          <a:noFill/>
          <a:ln>
            <a:noFill/>
          </a:ln>
        </p:spPr>
        <p:txBody>
          <a:bodyPr wrap="square" anchor="t">
            <a:normAutofit fontScale="92000" lnSpcReduction="10000"/>
          </a:bodyPr>
          <a:p>
            <a:pPr lvl="0" algn="ctr">
              <a:buNone/>
            </a:pPr>
            <a:r>
              <a:rPr sz="3600" b="1" i="0" u="none" strike="noStrike">
                <a:latin typeface="Times New Roman"/>
              </a:rPr>
              <a:t>Nursing interventions</a:t>
            </a:r>
          </a:p>
          <a:p>
            <a:pPr lvl="0">
              <a:buFont typeface="Wingdings"/>
              <a:buChar char="Ø"/>
            </a:pPr>
            <a:r>
              <a:rPr sz="3600">
                <a:latin typeface="Times New Roman"/>
              </a:rPr>
              <a:t>Maintaining  patent airway</a:t>
            </a:r>
          </a:p>
          <a:p>
            <a:pPr lvl="0">
              <a:buFont typeface="Wingdings"/>
              <a:buChar char="Ø"/>
            </a:pPr>
            <a:r>
              <a:rPr sz="3600">
                <a:latin typeface="Times New Roman"/>
              </a:rPr>
              <a:t>Maintaining fluid balance</a:t>
            </a:r>
          </a:p>
          <a:p>
            <a:pPr lvl="0">
              <a:buFont typeface="Wingdings"/>
              <a:buChar char="Ø"/>
            </a:pPr>
            <a:r>
              <a:rPr sz="3600">
                <a:latin typeface="Times New Roman"/>
              </a:rPr>
              <a:t>Managing  nutritional needs</a:t>
            </a:r>
          </a:p>
          <a:p>
            <a:pPr lvl="0">
              <a:buFont typeface="Wingdings"/>
              <a:buChar char="Ø"/>
            </a:pPr>
            <a:r>
              <a:rPr sz="3600">
                <a:latin typeface="Times New Roman"/>
              </a:rPr>
              <a:t>Providing mouth care</a:t>
            </a:r>
          </a:p>
          <a:p>
            <a:pPr lvl="0">
              <a:buFont typeface="Wingdings"/>
              <a:buChar char="Ø"/>
            </a:pPr>
            <a:r>
              <a:rPr sz="3600">
                <a:latin typeface="Times New Roman"/>
              </a:rPr>
              <a:t>Measuring vital signs</a:t>
            </a:r>
          </a:p>
          <a:p>
            <a:pPr lvl="0">
              <a:buFont typeface="Wingdings"/>
              <a:buChar char="Ø"/>
            </a:pPr>
            <a:r>
              <a:rPr sz="3600">
                <a:latin typeface="Times New Roman"/>
              </a:rPr>
              <a:t>Maintain skin and joint integrity</a:t>
            </a:r>
          </a:p>
          <a:p>
            <a:pPr lvl="2">
              <a:buFont typeface="Wingdings"/>
              <a:buChar char="ü"/>
            </a:pPr>
            <a:r>
              <a:rPr sz="3200">
                <a:latin typeface="Times New Roman"/>
              </a:rPr>
              <a:t>Frequent positioning</a:t>
            </a:r>
          </a:p>
          <a:p>
            <a:pPr lvl="2">
              <a:buFont typeface="Wingdings"/>
              <a:buChar char="ü"/>
            </a:pPr>
            <a:r>
              <a:rPr sz="3200">
                <a:latin typeface="Times New Roman"/>
              </a:rPr>
              <a:t>Providing back care and bed bath</a:t>
            </a:r>
          </a:p>
          <a:p>
            <a:pPr lvl="2">
              <a:buFont typeface="Wingdings"/>
              <a:buChar char="ü"/>
            </a:pPr>
            <a:r>
              <a:rPr sz="3200">
                <a:latin typeface="Times New Roman"/>
              </a:rPr>
              <a:t>Passive Exercise to move joints</a:t>
            </a:r>
          </a:p>
        </p:txBody>
      </p:sp>
      <p:sp>
        <p:nvSpPr>
          <p:cNvPr id="3" name=""/>
          <p:cNvSpPr txBox="1"/>
          <p:nvPr>
            <p:ph type="dt" idx="10"/>
          </p:nvPr>
        </p:nvSpPr>
        <p:spPr>
          <a:xfrm>
            <a:off x="457200" y="6356350"/>
            <a:ext cx="2133600" cy="365125"/>
          </a:xfrm>
          <a:prstGeom prst="rect"/>
          <a:noFill/>
          <a:ln>
            <a:noFill/>
          </a:ln>
        </p:spPr>
        <p:txBody>
          <a:bodyPr wrap="square" anchor="ctr"/>
          <a:lstStyle>
            <a:lvl1pPr lvl="0" algn="l">
              <a:defRPr sz="1200">
                <a:solidFill>
                  <a:srgbClr val="3F3F3F"/>
                </a:solidFill>
                <a:latin typeface="Calibri"/>
              </a:defRPr>
            </a:lvl1pPr>
          </a:lstStyle>
          <a:p/>
        </p:txBody>
      </p:sp>
      <p:sp>
        <p:nvSpPr>
          <p:cNvPr id="4" name=""/>
          <p:cNvSpPr txBox="1"/>
          <p:nvPr>
            <p:ph type="sldNum" idx="12"/>
          </p:nvPr>
        </p:nvSpPr>
        <p:spPr>
          <a:xfrm>
            <a:off x="6553200" y="6356350"/>
            <a:ext cx="2133600" cy="365125"/>
          </a:xfrm>
          <a:prstGeom prst="rect"/>
          <a:noFill/>
          <a:ln>
            <a:noFill/>
          </a:ln>
        </p:spPr>
        <p:txBody>
          <a:bodyPr wrap="square" anchor="ctr"/>
          <a:lstStyle>
            <a:lvl1pPr lvl="0" algn="r">
              <a:defRPr sz="1200">
                <a:solidFill>
                  <a:srgbClr val="3F3F3F"/>
                </a:solidFill>
                <a:latin typeface="Calibri"/>
              </a:defRPr>
            </a:lvl1pPr>
          </a:lstStyle>
          <a:p>
            <a:fld id="{8B38DBA3-52F9-4AF4-A6A4-FA4D7DB2F99C}" type="slidenum">
              <a:t>&lt;#&gt;</a:t>
            </a:fld>
          </a:p>
        </p:txBody>
      </p:sp>
      <p:sp>
        <p:nvSpPr>
          <p:cNvPr id="5" name=""/>
          <p:cNvSpPr txBox="1"/>
          <p:nvPr>
            <p:ph type="ftr" idx="11"/>
          </p:nvPr>
        </p:nvSpPr>
        <p:spPr>
          <a:xfrm>
            <a:off x="3124200" y="6356350"/>
            <a:ext cx="2895600" cy="365125"/>
          </a:xfrm>
          <a:prstGeom prst="rect"/>
          <a:noFill/>
          <a:ln>
            <a:noFill/>
          </a:ln>
        </p:spPr>
        <p:txBody>
          <a:bodyPr wrap="square" anchor="ctr"/>
          <a:lstStyle>
            <a:lvl1pPr lvl="0" algn="ctr">
              <a:defRPr sz="1200">
                <a:solidFill>
                  <a:srgbClr val="3F3F3F"/>
                </a:solidFill>
                <a:latin typeface="Calibri"/>
              </a:defRPr>
            </a:lvl1pPr>
          </a:lstStyle>
          <a:p/>
        </p:txBody>
      </p:sp>
    </p:spTree>
  </p:cSld>
</p:sld>
</file>

<file path=ppt/slides/slide10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title" idx="0"/>
          </p:nvPr>
        </p:nvSpPr>
        <p:spPr>
          <a:xfrm>
            <a:off x="457200" y="274637"/>
            <a:ext cx="8229600" cy="1143000"/>
          </a:xfrm>
          <a:prstGeom prst="rect"/>
          <a:noFill/>
          <a:ln>
            <a:noFill/>
          </a:ln>
        </p:spPr>
        <p:txBody>
          <a:bodyPr wrap="square" anchor="ctr"/>
          <a:p>
            <a:pPr lvl="0"/>
            <a:r>
              <a:rPr>
                <a:latin typeface="Times New Roman"/>
              </a:rPr>
              <a:t>Nursing interventions….</a:t>
            </a:r>
          </a:p>
        </p:txBody>
      </p:sp>
      <p:sp>
        <p:nvSpPr>
          <p:cNvPr id="3" name=""/>
          <p:cNvSpPr txBox="1"/>
          <p:nvPr>
            <p:ph type="body" idx="1"/>
          </p:nvPr>
        </p:nvSpPr>
        <p:spPr>
          <a:xfrm>
            <a:off x="457200" y="1600200"/>
            <a:ext cx="8229600" cy="4525962"/>
          </a:xfrm>
          <a:prstGeom prst="rect"/>
          <a:noFill/>
          <a:ln>
            <a:noFill/>
          </a:ln>
        </p:spPr>
        <p:txBody>
          <a:bodyPr wrap="square" anchor="t"/>
          <a:p>
            <a:pPr lvl="1">
              <a:buFont typeface="Wingdings"/>
              <a:buChar char="ü"/>
            </a:pPr>
            <a:r>
              <a:rPr sz="2800">
                <a:latin typeface="Times New Roman"/>
              </a:rPr>
              <a:t>Preserving corneal integrity</a:t>
            </a:r>
          </a:p>
          <a:p>
            <a:pPr lvl="2">
              <a:buFont typeface="Wingdings"/>
              <a:buChar char="§"/>
            </a:pPr>
            <a:r>
              <a:rPr sz="2800">
                <a:latin typeface="Times New Roman"/>
              </a:rPr>
              <a:t>Cover the eye or use protective ointments</a:t>
            </a:r>
          </a:p>
          <a:p>
            <a:pPr lvl="1">
              <a:buFont typeface="Wingdings"/>
              <a:buChar char="ü"/>
            </a:pPr>
            <a:r>
              <a:rPr sz="2800">
                <a:latin typeface="Times New Roman"/>
              </a:rPr>
              <a:t>Achieve thermoregulation</a:t>
            </a:r>
          </a:p>
          <a:p>
            <a:pPr lvl="1">
              <a:buFont typeface="Wingdings"/>
              <a:buChar char="ü"/>
            </a:pPr>
            <a:r>
              <a:rPr sz="2800">
                <a:latin typeface="Times New Roman"/>
              </a:rPr>
              <a:t>Prevent  &amp; manage fever and hypothermia</a:t>
            </a:r>
          </a:p>
          <a:p>
            <a:pPr lvl="1">
              <a:buFont typeface="Wingdings"/>
              <a:buChar char="ü"/>
            </a:pPr>
            <a:r>
              <a:rPr sz="2800">
                <a:latin typeface="Times New Roman"/>
              </a:rPr>
              <a:t>Promote bowel and urinary elimination</a:t>
            </a:r>
          </a:p>
          <a:p>
            <a:pPr lvl="1">
              <a:buFont typeface="Wingdings"/>
              <a:buChar char="ü"/>
            </a:pPr>
            <a:r>
              <a:rPr sz="2800">
                <a:latin typeface="Times New Roman"/>
              </a:rPr>
              <a:t>Provide sensory stimulation</a:t>
            </a:r>
          </a:p>
          <a:p>
            <a:pPr lvl="1">
              <a:buFont typeface="Wingdings"/>
              <a:buChar char="ü"/>
            </a:pPr>
            <a:r>
              <a:rPr sz="2800">
                <a:latin typeface="Times New Roman"/>
              </a:rPr>
              <a:t>Monitoring and managing Potential complications</a:t>
            </a:r>
          </a:p>
        </p:txBody>
      </p:sp>
      <p:sp>
        <p:nvSpPr>
          <p:cNvPr id="4" name=""/>
          <p:cNvSpPr txBox="1"/>
          <p:nvPr>
            <p:ph type="dt" idx="10"/>
          </p:nvPr>
        </p:nvSpPr>
        <p:spPr>
          <a:xfrm>
            <a:off x="457200" y="6356350"/>
            <a:ext cx="2133600" cy="365125"/>
          </a:xfrm>
          <a:prstGeom prst="rect"/>
          <a:noFill/>
          <a:ln>
            <a:noFill/>
          </a:ln>
        </p:spPr>
        <p:txBody>
          <a:bodyPr wrap="square" anchor="ctr"/>
          <a:lstStyle>
            <a:lvl1pPr lvl="0" algn="l">
              <a:defRPr sz="1200">
                <a:solidFill>
                  <a:srgbClr val="3F3F3F"/>
                </a:solidFill>
                <a:latin typeface="Calibri"/>
              </a:defRPr>
            </a:lvl1pPr>
          </a:lstStyle>
          <a:p/>
        </p:txBody>
      </p:sp>
      <p:sp>
        <p:nvSpPr>
          <p:cNvPr id="5" name=""/>
          <p:cNvSpPr txBox="1"/>
          <p:nvPr>
            <p:ph type="sldNum" idx="12"/>
          </p:nvPr>
        </p:nvSpPr>
        <p:spPr>
          <a:xfrm>
            <a:off x="6553200" y="6356350"/>
            <a:ext cx="2133600" cy="365125"/>
          </a:xfrm>
          <a:prstGeom prst="rect"/>
          <a:noFill/>
          <a:ln>
            <a:noFill/>
          </a:ln>
        </p:spPr>
        <p:txBody>
          <a:bodyPr wrap="square" anchor="ctr"/>
          <a:lstStyle>
            <a:lvl1pPr lvl="0" algn="r">
              <a:defRPr sz="1200">
                <a:solidFill>
                  <a:srgbClr val="3F3F3F"/>
                </a:solidFill>
                <a:latin typeface="Calibri"/>
              </a:defRPr>
            </a:lvl1pPr>
          </a:lstStyle>
          <a:p>
            <a:fld id="{8B38DBA3-52F9-4AF4-A6A4-FA4D7DB2F99C}" type="slidenum">
              <a:t>&lt;#&gt;</a:t>
            </a:fld>
          </a:p>
        </p:txBody>
      </p:sp>
      <p:sp>
        <p:nvSpPr>
          <p:cNvPr id="6" name=""/>
          <p:cNvSpPr txBox="1"/>
          <p:nvPr>
            <p:ph type="ftr" idx="11"/>
          </p:nvPr>
        </p:nvSpPr>
        <p:spPr>
          <a:xfrm>
            <a:off x="3124200" y="6356350"/>
            <a:ext cx="2895600" cy="365125"/>
          </a:xfrm>
          <a:prstGeom prst="rect"/>
          <a:noFill/>
          <a:ln>
            <a:noFill/>
          </a:ln>
        </p:spPr>
        <p:txBody>
          <a:bodyPr wrap="square" anchor="ctr"/>
          <a:lstStyle>
            <a:lvl1pPr lvl="0" algn="ctr">
              <a:defRPr sz="1200">
                <a:solidFill>
                  <a:srgbClr val="3F3F3F"/>
                </a:solidFill>
                <a:latin typeface="Calibri"/>
              </a:defRPr>
            </a:lvl1pPr>
          </a:lstStyle>
          <a:p/>
        </p:txBody>
      </p:sp>
    </p:spTree>
  </p:cSld>
</p:sld>
</file>

<file path=ppt/slides/slide10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dt" idx="10"/>
          </p:nvPr>
        </p:nvSpPr>
        <p:spPr>
          <a:xfrm>
            <a:off x="457200" y="6356350"/>
            <a:ext cx="2133600" cy="365125"/>
          </a:xfrm>
          <a:prstGeom prst="rect"/>
          <a:noFill/>
          <a:ln>
            <a:noFill/>
          </a:ln>
        </p:spPr>
        <p:txBody>
          <a:bodyPr wrap="square" anchor="ctr"/>
          <a:lstStyle>
            <a:lvl1pPr lvl="0" algn="l">
              <a:defRPr sz="1200">
                <a:solidFill>
                  <a:srgbClr val="3F3F3F"/>
                </a:solidFill>
                <a:latin typeface="Calibri"/>
              </a:defRPr>
            </a:lvl1pPr>
          </a:lstStyle>
          <a:p/>
        </p:txBody>
      </p:sp>
      <p:sp>
        <p:nvSpPr>
          <p:cNvPr id="3" name=""/>
          <p:cNvSpPr txBox="1"/>
          <p:nvPr>
            <p:ph type="ftr" idx="11"/>
          </p:nvPr>
        </p:nvSpPr>
        <p:spPr>
          <a:xfrm>
            <a:off x="3124200" y="6356350"/>
            <a:ext cx="2895600" cy="365125"/>
          </a:xfrm>
          <a:prstGeom prst="rect"/>
          <a:noFill/>
          <a:ln>
            <a:noFill/>
          </a:ln>
        </p:spPr>
        <p:txBody>
          <a:bodyPr wrap="square" anchor="ctr"/>
          <a:lstStyle>
            <a:lvl1pPr lvl="0" algn="ctr">
              <a:defRPr sz="1200">
                <a:solidFill>
                  <a:srgbClr val="3F3F3F"/>
                </a:solidFill>
                <a:latin typeface="Calibri"/>
              </a:defRPr>
            </a:lvl1pPr>
          </a:lstStyle>
          <a:p/>
        </p:txBody>
      </p:sp>
      <p:sp>
        <p:nvSpPr>
          <p:cNvPr id="4" name=""/>
          <p:cNvSpPr txBox="1"/>
          <p:nvPr>
            <p:ph type="sldNum" idx="12"/>
          </p:nvPr>
        </p:nvSpPr>
        <p:spPr>
          <a:xfrm>
            <a:off x="6553200" y="6356350"/>
            <a:ext cx="2133600" cy="365125"/>
          </a:xfrm>
          <a:prstGeom prst="rect"/>
          <a:noFill/>
          <a:ln>
            <a:noFill/>
          </a:ln>
        </p:spPr>
        <p:txBody>
          <a:bodyPr wrap="square" anchor="ctr"/>
          <a:lstStyle>
            <a:lvl1pPr lvl="0" algn="r">
              <a:defRPr sz="1200">
                <a:solidFill>
                  <a:srgbClr val="3F3F3F"/>
                </a:solidFill>
                <a:latin typeface="Calibri"/>
              </a:defRPr>
            </a:lvl1pPr>
          </a:lstStyle>
          <a:p>
            <a:fld id="{8B38DBA3-52F9-4AF4-A6A4-FA4D7DB2F99C}" type="slidenum">
              <a:t>&lt;#&gt;</a:t>
            </a:fld>
          </a:p>
        </p:txBody>
      </p:sp>
      <p:sp>
        <p:nvSpPr>
          <p:cNvPr id="5" name=""/>
          <p:cNvSpPr/>
          <p:nvPr/>
        </p:nvSpPr>
        <p:spPr>
          <a:xfrm>
            <a:off x="304800" y="2967037"/>
            <a:ext cx="8610600" cy="584200"/>
          </a:xfrm>
          <a:prstGeom prst="rect">
            <a:avLst/>
          </a:prstGeom>
          <a:noFill/>
        </p:spPr>
        <p:txBody>
          <a:bodyPr wrap="square" anchor="t"/>
          <a:p>
            <a:pPr lvl="0" algn="ctr" marL="0" indent="0">
              <a:lnSpc>
                <a:spcPct val="100000"/>
              </a:lnSpc>
              <a:buNone/>
            </a:pPr>
            <a:r>
              <a:rPr sz="3200" b="1" i="0" u="none" strike="noStrike" baseline="0">
                <a:solidFill>
                  <a:srgbClr val="191320"/>
                </a:solidFill>
                <a:latin typeface="Times New Roman"/>
              </a:rPr>
              <a:t>Increased Intracranial Pressure</a:t>
            </a:r>
          </a:p>
        </p:txBody>
      </p:sp>
    </p:spTree>
  </p:cSld>
</p:sld>
</file>

<file path=ppt/slides/slide10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title" idx="0"/>
          </p:nvPr>
        </p:nvSpPr>
        <p:spPr>
          <a:xfrm>
            <a:off x="0" y="0"/>
            <a:ext cx="9144000" cy="938212"/>
          </a:xfrm>
          <a:prstGeom prst="rect"/>
          <a:solidFill>
            <a:srgbClr val="00B050"/>
          </a:solidFill>
          <a:ln>
            <a:noFill/>
          </a:ln>
        </p:spPr>
        <p:txBody>
          <a:bodyPr wrap="square" anchor="ctr">
            <a:normAutofit fontScale="90000"/>
          </a:bodyPr>
          <a:br/>
          <a:p>
            <a:pPr lvl="0"/>
            <a:r>
              <a:rPr b="1" i="0" u="none" strike="noStrike">
                <a:latin typeface="Times New Roman"/>
              </a:rPr>
              <a:t>Increased </a:t>
            </a:r>
            <a:r>
              <a:rPr b="1" i="0" u="none" strike="noStrike">
                <a:latin typeface="Times New Roman"/>
              </a:rPr>
              <a:t>Intracranial Pressure</a:t>
            </a:r>
            <a:br/>
          </a:p>
        </p:txBody>
      </p:sp>
      <p:sp>
        <p:nvSpPr>
          <p:cNvPr id="3" name=""/>
          <p:cNvSpPr txBox="1"/>
          <p:nvPr>
            <p:ph type="body" idx="1"/>
          </p:nvPr>
        </p:nvSpPr>
        <p:spPr>
          <a:xfrm>
            <a:off x="455612" y="1346200"/>
            <a:ext cx="8229600" cy="4778375"/>
          </a:xfrm>
          <a:prstGeom prst="rect"/>
          <a:noFill/>
          <a:ln>
            <a:noFill/>
          </a:ln>
        </p:spPr>
        <p:txBody>
          <a:bodyPr wrap="square" anchor="t"/>
          <a:p>
            <a:pPr lvl="0">
              <a:buClr>
                <a:srgbClr val="FF0000"/>
              </a:buClr>
            </a:pPr>
            <a:r>
              <a:rPr>
                <a:latin typeface="Times New Roman"/>
              </a:rPr>
              <a:t>The </a:t>
            </a:r>
            <a:r>
              <a:rPr>
                <a:latin typeface="Times New Roman"/>
              </a:rPr>
              <a:t>rigid cranial vault contains </a:t>
            </a:r>
            <a:r>
              <a:rPr b="1" i="0" u="none" strike="noStrike">
                <a:solidFill>
                  <a:srgbClr val="FF0000"/>
                </a:solidFill>
                <a:latin typeface="Times New Roman"/>
              </a:rPr>
              <a:t>brain tissue </a:t>
            </a:r>
            <a:r>
              <a:rPr>
                <a:latin typeface="Times New Roman"/>
              </a:rPr>
              <a:t>(1400 g), </a:t>
            </a:r>
            <a:r>
              <a:rPr b="1" i="0" u="none" strike="noStrike">
                <a:latin typeface="Times New Roman"/>
              </a:rPr>
              <a:t>blood</a:t>
            </a:r>
            <a:r>
              <a:rPr>
                <a:latin typeface="Times New Roman"/>
              </a:rPr>
              <a:t> (75 mL), and </a:t>
            </a:r>
            <a:r>
              <a:rPr b="1" i="0" u="none" strike="noStrike">
                <a:latin typeface="Times New Roman"/>
              </a:rPr>
              <a:t>CSF</a:t>
            </a:r>
            <a:r>
              <a:rPr>
                <a:latin typeface="Times New Roman"/>
              </a:rPr>
              <a:t> (75 mL). </a:t>
            </a:r>
          </a:p>
          <a:p>
            <a:pPr lvl="0">
              <a:buClr>
                <a:srgbClr val="FF0000"/>
              </a:buClr>
            </a:pPr>
            <a:r>
              <a:rPr>
                <a:latin typeface="Times New Roman"/>
              </a:rPr>
              <a:t>The </a:t>
            </a:r>
            <a:r>
              <a:rPr b="1" i="0" u="none" strike="noStrike">
                <a:latin typeface="Times New Roman"/>
              </a:rPr>
              <a:t>volume</a:t>
            </a:r>
            <a:r>
              <a:rPr>
                <a:latin typeface="Times New Roman"/>
              </a:rPr>
              <a:t> and </a:t>
            </a:r>
            <a:r>
              <a:rPr b="1" i="0" u="none" strike="noStrike">
                <a:latin typeface="Times New Roman"/>
              </a:rPr>
              <a:t>pressure</a:t>
            </a:r>
            <a:r>
              <a:rPr>
                <a:latin typeface="Times New Roman"/>
              </a:rPr>
              <a:t> of these three components are usually in a state of equilibrium and produce the ICP</a:t>
            </a:r>
            <a:r>
              <a:rPr>
                <a:latin typeface="Times New Roman"/>
              </a:rPr>
              <a:t>.</a:t>
            </a:r>
          </a:p>
          <a:p>
            <a:pPr lvl="0">
              <a:buClr>
                <a:srgbClr val="FF0000"/>
              </a:buClr>
            </a:pPr>
            <a:r>
              <a:rPr>
                <a:latin typeface="Times New Roman"/>
              </a:rPr>
              <a:t> ICP is usually measured in the lateral ventricles, with the normal pressure being </a:t>
            </a:r>
            <a:r>
              <a:rPr b="1" i="0" u="none" strike="noStrike">
                <a:solidFill>
                  <a:srgbClr val="FF0000"/>
                </a:solidFill>
                <a:latin typeface="Times New Roman"/>
              </a:rPr>
              <a:t>10 to 20 mm Hg.</a:t>
            </a:r>
          </a:p>
          <a:p>
            <a:pPr lvl="0"/>
          </a:p>
          <a:p>
            <a:pPr lvl="0" marL="0" indent="0">
              <a:buNone/>
            </a:pPr>
          </a:p>
          <a:p>
            <a:pPr lvl="0"/>
          </a:p>
        </p:txBody>
      </p:sp>
      <p:sp>
        <p:nvSpPr>
          <p:cNvPr id="4" name=""/>
          <p:cNvSpPr txBox="1"/>
          <p:nvPr>
            <p:ph type="ftr" idx="11"/>
          </p:nvPr>
        </p:nvSpPr>
        <p:spPr>
          <a:xfrm>
            <a:off x="3124200" y="6356350"/>
            <a:ext cx="2895600" cy="365125"/>
          </a:xfrm>
          <a:prstGeom prst="rect"/>
          <a:noFill/>
          <a:ln>
            <a:noFill/>
          </a:ln>
        </p:spPr>
        <p:txBody>
          <a:bodyPr wrap="square" anchor="ctr"/>
          <a:lstStyle>
            <a:lvl1pPr lvl="0" algn="ctr">
              <a:defRPr sz="1200">
                <a:solidFill>
                  <a:srgbClr val="3F3F3F"/>
                </a:solidFill>
                <a:latin typeface="Calibri"/>
              </a:defRPr>
            </a:lvl1pPr>
          </a:lstStyle>
          <a:p/>
        </p:txBody>
      </p:sp>
      <p:sp>
        <p:nvSpPr>
          <p:cNvPr id="5" name=""/>
          <p:cNvSpPr txBox="1"/>
          <p:nvPr>
            <p:ph type="sldNum" idx="12"/>
          </p:nvPr>
        </p:nvSpPr>
        <p:spPr>
          <a:xfrm>
            <a:off x="6553200" y="6356350"/>
            <a:ext cx="2133600" cy="365125"/>
          </a:xfrm>
          <a:prstGeom prst="rect"/>
          <a:noFill/>
          <a:ln>
            <a:noFill/>
          </a:ln>
        </p:spPr>
        <p:txBody>
          <a:bodyPr wrap="square" anchor="ctr"/>
          <a:lstStyle>
            <a:lvl1pPr lvl="0" algn="r">
              <a:defRPr sz="1200">
                <a:solidFill>
                  <a:srgbClr val="3F3F3F"/>
                </a:solidFill>
                <a:latin typeface="Calibri"/>
              </a:defRPr>
            </a:lvl1pPr>
          </a:lstStyle>
          <a:p>
            <a:fld id="{8B38DBA3-52F9-4AF4-A6A4-FA4D7DB2F99C}" type="slidenum">
              <a:t>&lt;#&gt;</a:t>
            </a:fld>
          </a:p>
        </p:txBody>
      </p:sp>
      <p:sp>
        <p:nvSpPr>
          <p:cNvPr id="6" name=""/>
          <p:cNvSpPr txBox="1"/>
          <p:nvPr>
            <p:ph type="dt" idx="10"/>
          </p:nvPr>
        </p:nvSpPr>
        <p:spPr>
          <a:xfrm>
            <a:off x="457200" y="6356350"/>
            <a:ext cx="2133600" cy="365125"/>
          </a:xfrm>
          <a:prstGeom prst="rect"/>
          <a:noFill/>
          <a:ln>
            <a:noFill/>
          </a:ln>
        </p:spPr>
        <p:txBody>
          <a:bodyPr wrap="square" anchor="ctr"/>
          <a:lstStyle>
            <a:lvl1pPr lvl="0" algn="l">
              <a:defRPr sz="1200">
                <a:solidFill>
                  <a:srgbClr val="3F3F3F"/>
                </a:solidFill>
                <a:latin typeface="Calibri"/>
              </a:defRPr>
            </a:lvl1pPr>
          </a:lstStyle>
          <a:p/>
        </p:txBody>
      </p:sp>
    </p:spTree>
  </p:cSld>
</p:sld>
</file>

<file path=ppt/slides/slide10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title" idx="0"/>
          </p:nvPr>
        </p:nvSpPr>
        <p:spPr>
          <a:xfrm>
            <a:off x="457200" y="274637"/>
            <a:ext cx="8229600" cy="1143000"/>
          </a:xfrm>
          <a:prstGeom prst="rect"/>
          <a:noFill/>
          <a:ln>
            <a:noFill/>
          </a:ln>
        </p:spPr>
        <p:txBody>
          <a:bodyPr wrap="square" anchor="ctr"/>
          <a:p>
            <a:pPr lvl="0"/>
            <a:r>
              <a:rPr>
                <a:latin typeface="Times New Roman"/>
              </a:rPr>
              <a:t>ICP….</a:t>
            </a:r>
          </a:p>
        </p:txBody>
      </p:sp>
      <p:sp>
        <p:nvSpPr>
          <p:cNvPr id="3" name=""/>
          <p:cNvSpPr txBox="1"/>
          <p:nvPr>
            <p:ph type="body" idx="1"/>
          </p:nvPr>
        </p:nvSpPr>
        <p:spPr>
          <a:xfrm>
            <a:off x="457200" y="1600200"/>
            <a:ext cx="8229600" cy="4525962"/>
          </a:xfrm>
          <a:prstGeom prst="rect"/>
          <a:noFill/>
          <a:ln>
            <a:noFill/>
          </a:ln>
        </p:spPr>
        <p:txBody>
          <a:bodyPr wrap="square" anchor="t"/>
          <a:p>
            <a:pPr lvl="0">
              <a:buFont typeface="Wingdings"/>
              <a:buChar char="v"/>
            </a:pPr>
            <a:r>
              <a:rPr sz="3600">
                <a:latin typeface="Times New Roman"/>
              </a:rPr>
              <a:t>Because brain tissue has </a:t>
            </a:r>
            <a:r>
              <a:rPr sz="3600" b="1" i="0" u="none" strike="noStrike">
                <a:latin typeface="Times New Roman"/>
              </a:rPr>
              <a:t>limited space </a:t>
            </a:r>
            <a:r>
              <a:rPr sz="3600">
                <a:latin typeface="Times New Roman"/>
              </a:rPr>
              <a:t>to expand, </a:t>
            </a:r>
            <a:r>
              <a:rPr sz="3600" b="0" i="1" u="none" strike="noStrike">
                <a:solidFill>
                  <a:srgbClr val="FF0000"/>
                </a:solidFill>
                <a:latin typeface="Times New Roman"/>
              </a:rPr>
              <a:t>compensation</a:t>
            </a:r>
            <a:r>
              <a:rPr sz="3600">
                <a:latin typeface="Times New Roman"/>
              </a:rPr>
              <a:t> typically is accomplished by </a:t>
            </a:r>
          </a:p>
          <a:p>
            <a:pPr lvl="1">
              <a:buFont typeface="Wingdings"/>
              <a:buChar char="Ø"/>
            </a:pPr>
            <a:r>
              <a:rPr sz="3200">
                <a:latin typeface="Times New Roman"/>
              </a:rPr>
              <a:t>Displacing  or shifting CSF, </a:t>
            </a:r>
          </a:p>
          <a:p>
            <a:pPr lvl="1">
              <a:buFont typeface="Wingdings"/>
              <a:buChar char="Ø"/>
            </a:pPr>
            <a:r>
              <a:rPr sz="3200">
                <a:latin typeface="Times New Roman"/>
              </a:rPr>
              <a:t>Increasing  the absorption or diminishing the production of CSF, or </a:t>
            </a:r>
          </a:p>
          <a:p>
            <a:pPr lvl="1">
              <a:buFont typeface="Wingdings"/>
              <a:buChar char="Ø"/>
            </a:pPr>
            <a:r>
              <a:rPr sz="3200">
                <a:latin typeface="Times New Roman"/>
              </a:rPr>
              <a:t>Decreasing  cerebral blood volume. </a:t>
            </a:r>
          </a:p>
        </p:txBody>
      </p:sp>
      <p:sp>
        <p:nvSpPr>
          <p:cNvPr id="4" name=""/>
          <p:cNvSpPr txBox="1"/>
          <p:nvPr>
            <p:ph type="ftr" idx="11"/>
          </p:nvPr>
        </p:nvSpPr>
        <p:spPr>
          <a:xfrm>
            <a:off x="3124200" y="6356350"/>
            <a:ext cx="2895600" cy="365125"/>
          </a:xfrm>
          <a:prstGeom prst="rect"/>
          <a:noFill/>
          <a:ln>
            <a:noFill/>
          </a:ln>
        </p:spPr>
        <p:txBody>
          <a:bodyPr wrap="square" anchor="ctr"/>
          <a:lstStyle>
            <a:lvl1pPr lvl="0" algn="ctr">
              <a:defRPr sz="1200">
                <a:solidFill>
                  <a:srgbClr val="3F3F3F"/>
                </a:solidFill>
                <a:latin typeface="Times New Roman"/>
              </a:defRPr>
            </a:lvl1pPr>
          </a:lstStyle>
          <a:p/>
        </p:txBody>
      </p:sp>
      <p:sp>
        <p:nvSpPr>
          <p:cNvPr id="5" name=""/>
          <p:cNvSpPr txBox="1"/>
          <p:nvPr>
            <p:ph type="sldNum" idx="12"/>
          </p:nvPr>
        </p:nvSpPr>
        <p:spPr>
          <a:xfrm>
            <a:off x="6553200" y="6356350"/>
            <a:ext cx="2133600" cy="365125"/>
          </a:xfrm>
          <a:prstGeom prst="rect"/>
          <a:noFill/>
          <a:ln>
            <a:noFill/>
          </a:ln>
        </p:spPr>
        <p:txBody>
          <a:bodyPr wrap="square" anchor="ctr"/>
          <a:lstStyle>
            <a:lvl1pPr lvl="0" algn="r">
              <a:defRPr sz="1200">
                <a:solidFill>
                  <a:srgbClr val="3F3F3F"/>
                </a:solidFill>
                <a:latin typeface="Times New Roman"/>
              </a:defRPr>
            </a:lvl1pPr>
          </a:lstStyle>
          <a:p>
            <a:fld id="{8B38DBA3-52F9-4AF4-A6A4-FA4D7DB2F99C}" type="slidenum">
              <a:t>&lt;#&gt;</a:t>
            </a:fld>
          </a:p>
        </p:txBody>
      </p:sp>
      <p:sp>
        <p:nvSpPr>
          <p:cNvPr id="6" name=""/>
          <p:cNvSpPr txBox="1"/>
          <p:nvPr>
            <p:ph type="dt" idx="10"/>
          </p:nvPr>
        </p:nvSpPr>
        <p:spPr>
          <a:xfrm>
            <a:off x="457200" y="6356350"/>
            <a:ext cx="2133600" cy="365125"/>
          </a:xfrm>
          <a:prstGeom prst="rect"/>
          <a:noFill/>
          <a:ln>
            <a:noFill/>
          </a:ln>
        </p:spPr>
        <p:txBody>
          <a:bodyPr wrap="square" anchor="ctr"/>
          <a:lstStyle>
            <a:lvl1pPr lvl="0" algn="l">
              <a:defRPr sz="1200">
                <a:solidFill>
                  <a:srgbClr val="3F3F3F"/>
                </a:solidFill>
                <a:latin typeface="Calibri"/>
              </a:defRPr>
            </a:lvl1pPr>
          </a:lstStyle>
          <a:p/>
        </p:txBody>
      </p:sp>
    </p:spTree>
  </p:cSld>
</p:sld>
</file>

<file path=ppt/slides/slide1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title" idx="0"/>
          </p:nvPr>
        </p:nvSpPr>
        <p:spPr>
          <a:xfrm>
            <a:off x="457200" y="274637"/>
            <a:ext cx="8229600" cy="1143000"/>
          </a:xfrm>
          <a:prstGeom prst="rect"/>
          <a:noFill/>
          <a:ln>
            <a:noFill/>
          </a:ln>
        </p:spPr>
        <p:txBody>
          <a:bodyPr wrap="square" anchor="ctr"/>
          <a:p>
            <a:pPr lvl="0"/>
            <a:r>
              <a:rPr sz="3200" b="1" i="0" u="none" strike="noStrike">
                <a:solidFill>
                  <a:srgbClr val="000000"/>
                </a:solidFill>
                <a:latin typeface="Times New Roman"/>
              </a:rPr>
              <a:t>Peripheral Nervous System</a:t>
            </a:r>
          </a:p>
        </p:txBody>
      </p:sp>
      <p:sp>
        <p:nvSpPr>
          <p:cNvPr id="3" name=""/>
          <p:cNvSpPr txBox="1"/>
          <p:nvPr>
            <p:ph type="dt" idx="10"/>
          </p:nvPr>
        </p:nvSpPr>
        <p:spPr>
          <a:xfrm>
            <a:off x="457200" y="6356350"/>
            <a:ext cx="2133600" cy="365125"/>
          </a:xfrm>
          <a:prstGeom prst="rect"/>
          <a:noFill/>
          <a:ln>
            <a:noFill/>
          </a:ln>
        </p:spPr>
        <p:txBody>
          <a:bodyPr wrap="square" anchor="ctr"/>
          <a:lstStyle>
            <a:lvl1pPr lvl="0" algn="l">
              <a:defRPr sz="1200">
                <a:solidFill>
                  <a:srgbClr val="3F3F3F"/>
                </a:solidFill>
                <a:latin typeface="Times New Roman"/>
              </a:defRPr>
            </a:lvl1pPr>
          </a:lstStyle>
          <a:p/>
        </p:txBody>
      </p:sp>
      <p:sp>
        <p:nvSpPr>
          <p:cNvPr id="4" name=""/>
          <p:cNvSpPr txBox="1"/>
          <p:nvPr>
            <p:ph type="sldNum" idx="12"/>
          </p:nvPr>
        </p:nvSpPr>
        <p:spPr>
          <a:xfrm>
            <a:off x="6553200" y="6356350"/>
            <a:ext cx="2133600" cy="365125"/>
          </a:xfrm>
          <a:prstGeom prst="rect"/>
          <a:noFill/>
          <a:ln>
            <a:noFill/>
          </a:ln>
        </p:spPr>
        <p:txBody>
          <a:bodyPr wrap="square" anchor="ctr"/>
          <a:lstStyle>
            <a:lvl1pPr lvl="0" algn="r">
              <a:defRPr sz="1200">
                <a:solidFill>
                  <a:srgbClr val="3F3F3F"/>
                </a:solidFill>
                <a:latin typeface="Times New Roman"/>
              </a:defRPr>
            </a:lvl1pPr>
          </a:lstStyle>
          <a:p>
            <a:fld id="{8B38DBA3-52F9-4AF4-A6A4-FA4D7DB2F99C}" type="slidenum">
              <a:t>&lt;#&gt;</a:t>
            </a:fld>
          </a:p>
        </p:txBody>
      </p:sp>
      <p:sp>
        <p:nvSpPr>
          <p:cNvPr id="5" name=""/>
          <p:cNvSpPr txBox="1"/>
          <p:nvPr>
            <p:ph type="body" idx="1"/>
          </p:nvPr>
        </p:nvSpPr>
        <p:spPr>
          <a:xfrm>
            <a:off x="457200" y="1600200"/>
            <a:ext cx="8229600" cy="4525962"/>
          </a:xfrm>
          <a:prstGeom prst="rect"/>
          <a:noFill/>
          <a:ln>
            <a:noFill/>
          </a:ln>
        </p:spPr>
        <p:txBody>
          <a:bodyPr wrap="square" anchor="t"/>
          <a:p>
            <a:pPr lvl="0">
              <a:buFont typeface="Wingdings"/>
              <a:buChar char="v"/>
            </a:pPr>
            <a:r>
              <a:rPr sz="3600" b="1" i="0" u="none" strike="noStrike">
                <a:latin typeface="Times New Roman"/>
              </a:rPr>
              <a:t>Carries:</a:t>
            </a:r>
          </a:p>
          <a:p>
            <a:pPr lvl="1">
              <a:buFont typeface="Wingdings"/>
              <a:buChar char="§"/>
            </a:pPr>
            <a:r>
              <a:rPr sz="3300">
                <a:latin typeface="Times New Roman"/>
              </a:rPr>
              <a:t> sensory messages to central nervous system (CNS)</a:t>
            </a:r>
          </a:p>
          <a:p>
            <a:pPr lvl="1">
              <a:buFont typeface="Wingdings"/>
              <a:buChar char="§"/>
            </a:pPr>
          </a:p>
          <a:p>
            <a:pPr lvl="1">
              <a:buFont typeface="Wingdings"/>
              <a:buChar char="§"/>
            </a:pPr>
            <a:r>
              <a:rPr sz="3300">
                <a:latin typeface="Times New Roman"/>
              </a:rPr>
              <a:t>motor function messages from </a:t>
            </a:r>
            <a:r>
              <a:rPr sz="3300" b="1" i="0" u="none" strike="noStrike">
                <a:latin typeface="Times New Roman"/>
              </a:rPr>
              <a:t>CNS to muscles and glands</a:t>
            </a:r>
          </a:p>
          <a:p>
            <a:pPr lvl="1">
              <a:buFont typeface="Wingdings"/>
              <a:buChar char="§"/>
            </a:pPr>
          </a:p>
          <a:p>
            <a:pPr lvl="1">
              <a:buFont typeface="Wingdings"/>
              <a:buChar char="§"/>
            </a:pPr>
            <a:r>
              <a:rPr sz="3300">
                <a:latin typeface="Times New Roman"/>
              </a:rPr>
              <a:t>autonomic messages to </a:t>
            </a:r>
            <a:r>
              <a:rPr sz="3300" b="1" i="0" u="none" strike="noStrike">
                <a:latin typeface="Times New Roman"/>
              </a:rPr>
              <a:t>internal organs </a:t>
            </a:r>
            <a:r>
              <a:rPr sz="3300">
                <a:latin typeface="Times New Roman"/>
              </a:rPr>
              <a:t>and blood vessels</a:t>
            </a:r>
          </a:p>
          <a:p>
            <a:pPr lvl="0">
              <a:buNone/>
            </a:pPr>
          </a:p>
        </p:txBody>
      </p:sp>
      <p:sp>
        <p:nvSpPr>
          <p:cNvPr id="6" name=""/>
          <p:cNvSpPr txBox="1"/>
          <p:nvPr>
            <p:ph type="ftr" idx="11"/>
          </p:nvPr>
        </p:nvSpPr>
        <p:spPr>
          <a:xfrm>
            <a:off x="3124200" y="6356350"/>
            <a:ext cx="2895600" cy="365125"/>
          </a:xfrm>
          <a:prstGeom prst="rect"/>
          <a:noFill/>
          <a:ln>
            <a:noFill/>
          </a:ln>
        </p:spPr>
        <p:txBody>
          <a:bodyPr wrap="square" anchor="ctr"/>
          <a:lstStyle>
            <a:lvl1pPr lvl="0" algn="ctr">
              <a:defRPr sz="1200">
                <a:solidFill>
                  <a:srgbClr val="3F3F3F"/>
                </a:solidFill>
                <a:latin typeface="Times New Roman"/>
              </a:defRPr>
            </a:lvl1pPr>
          </a:lstStyle>
          <a:p/>
        </p:txBody>
      </p:sp>
    </p:spTree>
  </p:cSld>
</p:sld>
</file>

<file path=ppt/slides/slide11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title" idx="0"/>
          </p:nvPr>
        </p:nvSpPr>
        <p:spPr>
          <a:xfrm>
            <a:off x="457200" y="274637"/>
            <a:ext cx="8229600" cy="1143000"/>
          </a:xfrm>
          <a:prstGeom prst="rect"/>
          <a:noFill/>
          <a:ln>
            <a:noFill/>
          </a:ln>
        </p:spPr>
        <p:txBody>
          <a:bodyPr wrap="square" anchor="ctr"/>
          <a:p>
            <a:pPr lvl="0"/>
            <a:r>
              <a:rPr>
                <a:latin typeface="Times New Roman"/>
              </a:rPr>
              <a:t>ICP…</a:t>
            </a:r>
          </a:p>
        </p:txBody>
      </p:sp>
      <p:sp>
        <p:nvSpPr>
          <p:cNvPr id="3" name=""/>
          <p:cNvSpPr txBox="1"/>
          <p:nvPr>
            <p:ph type="body" idx="1"/>
          </p:nvPr>
        </p:nvSpPr>
        <p:spPr>
          <a:xfrm>
            <a:off x="457200" y="1600200"/>
            <a:ext cx="8229600" cy="4525962"/>
          </a:xfrm>
          <a:prstGeom prst="rect"/>
          <a:noFill/>
          <a:ln>
            <a:noFill/>
          </a:ln>
        </p:spPr>
        <p:txBody>
          <a:bodyPr wrap="square" anchor="t"/>
          <a:p>
            <a:pPr lvl="0">
              <a:buFont typeface="Wingdings"/>
              <a:buChar char="Ø"/>
            </a:pPr>
            <a:r>
              <a:rPr b="1" i="0" u="none" strike="noStrike">
                <a:solidFill>
                  <a:srgbClr val="FF0000"/>
                </a:solidFill>
                <a:latin typeface="Times New Roman"/>
              </a:rPr>
              <a:t>Under normal </a:t>
            </a:r>
            <a:r>
              <a:rPr>
                <a:latin typeface="Times New Roman"/>
              </a:rPr>
              <a:t>circumstances, minor changes in blood volume and CSF volume occur constantly due to:-</a:t>
            </a:r>
          </a:p>
          <a:p>
            <a:pPr lvl="1"/>
            <a:r>
              <a:rPr>
                <a:latin typeface="Times New Roman"/>
              </a:rPr>
              <a:t>Alterations  in intrathoracic &amp; abdominal pressure (coughing, sneezing, straining), </a:t>
            </a:r>
          </a:p>
          <a:p>
            <a:pPr lvl="1"/>
            <a:r>
              <a:rPr>
                <a:latin typeface="Times New Roman"/>
              </a:rPr>
              <a:t>Posture  or position </a:t>
            </a:r>
          </a:p>
          <a:p>
            <a:pPr lvl="1"/>
            <a:r>
              <a:rPr>
                <a:latin typeface="Times New Roman"/>
              </a:rPr>
              <a:t>Blood  pressure</a:t>
            </a:r>
          </a:p>
          <a:p>
            <a:pPr lvl="1"/>
            <a:r>
              <a:rPr>
                <a:latin typeface="Times New Roman"/>
              </a:rPr>
              <a:t>Systemic  oxygen and carbon dioxide levels others.</a:t>
            </a:r>
          </a:p>
        </p:txBody>
      </p:sp>
      <p:sp>
        <p:nvSpPr>
          <p:cNvPr id="4" name=""/>
          <p:cNvSpPr txBox="1"/>
          <p:nvPr>
            <p:ph type="ftr" idx="11"/>
          </p:nvPr>
        </p:nvSpPr>
        <p:spPr>
          <a:xfrm>
            <a:off x="3124200" y="6356350"/>
            <a:ext cx="2895600" cy="365125"/>
          </a:xfrm>
          <a:prstGeom prst="rect"/>
          <a:noFill/>
          <a:ln>
            <a:noFill/>
          </a:ln>
        </p:spPr>
        <p:txBody>
          <a:bodyPr wrap="square" anchor="ctr"/>
          <a:lstStyle>
            <a:lvl1pPr lvl="0" algn="ctr">
              <a:defRPr sz="1200">
                <a:solidFill>
                  <a:srgbClr val="3F3F3F"/>
                </a:solidFill>
                <a:latin typeface="Times New Roman"/>
              </a:defRPr>
            </a:lvl1pPr>
          </a:lstStyle>
          <a:p/>
        </p:txBody>
      </p:sp>
      <p:sp>
        <p:nvSpPr>
          <p:cNvPr id="5" name=""/>
          <p:cNvSpPr txBox="1"/>
          <p:nvPr>
            <p:ph type="sldNum" idx="12"/>
          </p:nvPr>
        </p:nvSpPr>
        <p:spPr>
          <a:xfrm>
            <a:off x="6553200" y="6356350"/>
            <a:ext cx="2133600" cy="365125"/>
          </a:xfrm>
          <a:prstGeom prst="rect"/>
          <a:noFill/>
          <a:ln>
            <a:noFill/>
          </a:ln>
        </p:spPr>
        <p:txBody>
          <a:bodyPr wrap="square" anchor="ctr"/>
          <a:lstStyle>
            <a:lvl1pPr lvl="0" algn="r">
              <a:defRPr sz="1200">
                <a:solidFill>
                  <a:srgbClr val="3F3F3F"/>
                </a:solidFill>
                <a:latin typeface="Times New Roman"/>
              </a:defRPr>
            </a:lvl1pPr>
          </a:lstStyle>
          <a:p>
            <a:fld id="{8B38DBA3-52F9-4AF4-A6A4-FA4D7DB2F99C}" type="slidenum">
              <a:t>&lt;#&gt;</a:t>
            </a:fld>
          </a:p>
        </p:txBody>
      </p:sp>
      <p:sp>
        <p:nvSpPr>
          <p:cNvPr id="6" name=""/>
          <p:cNvSpPr txBox="1"/>
          <p:nvPr>
            <p:ph type="dt" idx="10"/>
          </p:nvPr>
        </p:nvSpPr>
        <p:spPr>
          <a:xfrm>
            <a:off x="457200" y="6356350"/>
            <a:ext cx="2133600" cy="365125"/>
          </a:xfrm>
          <a:prstGeom prst="rect"/>
          <a:noFill/>
          <a:ln>
            <a:noFill/>
          </a:ln>
        </p:spPr>
        <p:txBody>
          <a:bodyPr wrap="square" anchor="ctr"/>
          <a:lstStyle>
            <a:lvl1pPr lvl="0" algn="l">
              <a:defRPr sz="1200">
                <a:solidFill>
                  <a:srgbClr val="3F3F3F"/>
                </a:solidFill>
                <a:latin typeface="Calibri"/>
              </a:defRPr>
            </a:lvl1pPr>
          </a:lstStyle>
          <a:p/>
        </p:txBody>
      </p:sp>
    </p:spTree>
  </p:cSld>
</p:sld>
</file>

<file path=ppt/slides/slide11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title" idx="0"/>
          </p:nvPr>
        </p:nvSpPr>
        <p:spPr>
          <a:xfrm>
            <a:off x="457200" y="274637"/>
            <a:ext cx="8229600" cy="1143000"/>
          </a:xfrm>
          <a:prstGeom prst="rect"/>
          <a:noFill/>
          <a:ln>
            <a:noFill/>
          </a:ln>
        </p:spPr>
        <p:txBody>
          <a:bodyPr wrap="square" anchor="ctr"/>
          <a:p>
            <a:pPr lvl="0"/>
            <a:r>
              <a:rPr b="1" i="0" u="none" strike="noStrike">
                <a:latin typeface="Times New Roman"/>
              </a:rPr>
              <a:t>Etiology Increased ICP</a:t>
            </a:r>
          </a:p>
        </p:txBody>
      </p:sp>
      <p:sp>
        <p:nvSpPr>
          <p:cNvPr id="3" name=""/>
          <p:cNvSpPr txBox="1"/>
          <p:nvPr>
            <p:ph type="body" idx="1"/>
          </p:nvPr>
        </p:nvSpPr>
        <p:spPr>
          <a:xfrm>
            <a:off x="457200" y="1600200"/>
            <a:ext cx="8229600" cy="4525962"/>
          </a:xfrm>
          <a:prstGeom prst="rect"/>
          <a:noFill/>
          <a:ln>
            <a:noFill/>
          </a:ln>
        </p:spPr>
        <p:txBody>
          <a:bodyPr wrap="square" anchor="t">
            <a:normAutofit fontScale="92000" lnSpcReduction="20000"/>
          </a:bodyPr>
          <a:p>
            <a:pPr lvl="0">
              <a:buFont typeface="Wingdings"/>
              <a:buChar char="v"/>
            </a:pPr>
            <a:r>
              <a:rPr b="1" i="0" u="none" strike="noStrike">
                <a:latin typeface="Times New Roman"/>
              </a:rPr>
              <a:t>The following are some of causes of increased ICP:</a:t>
            </a:r>
          </a:p>
          <a:p>
            <a:pPr lvl="1"/>
            <a:r>
              <a:rPr>
                <a:latin typeface="Times New Roman"/>
              </a:rPr>
              <a:t>Brain Injury </a:t>
            </a:r>
          </a:p>
          <a:p>
            <a:pPr lvl="1"/>
            <a:r>
              <a:rPr>
                <a:latin typeface="Times New Roman"/>
              </a:rPr>
              <a:t>High CSF</a:t>
            </a:r>
          </a:p>
          <a:p>
            <a:pPr lvl="1"/>
            <a:r>
              <a:rPr>
                <a:latin typeface="Times New Roman"/>
              </a:rPr>
              <a:t>Brain tumors</a:t>
            </a:r>
          </a:p>
          <a:p>
            <a:pPr lvl="1"/>
            <a:r>
              <a:rPr>
                <a:latin typeface="Times New Roman"/>
              </a:rPr>
              <a:t>Bleeding in the brain( subarachnoid </a:t>
            </a:r>
            <a:r>
              <a:rPr>
                <a:latin typeface="Times New Roman"/>
              </a:rPr>
              <a:t>homorrhage</a:t>
            </a:r>
            <a:r>
              <a:rPr>
                <a:latin typeface="Times New Roman"/>
              </a:rPr>
              <a:t>)  </a:t>
            </a:r>
          </a:p>
          <a:p>
            <a:pPr lvl="1"/>
            <a:r>
              <a:rPr>
                <a:latin typeface="Times New Roman"/>
              </a:rPr>
              <a:t>Hematoma</a:t>
            </a:r>
          </a:p>
          <a:p>
            <a:pPr lvl="1"/>
            <a:r>
              <a:rPr>
                <a:latin typeface="Times New Roman"/>
              </a:rPr>
              <a:t>Hydrocephalus </a:t>
            </a:r>
          </a:p>
          <a:p>
            <a:pPr lvl="1"/>
            <a:r>
              <a:rPr>
                <a:latin typeface="Times New Roman"/>
              </a:rPr>
              <a:t>Meningitis/encephalitis</a:t>
            </a:r>
          </a:p>
          <a:p>
            <a:pPr lvl="1"/>
            <a:r>
              <a:rPr>
                <a:latin typeface="Times New Roman"/>
              </a:rPr>
              <a:t>Toxins</a:t>
            </a:r>
          </a:p>
          <a:p>
            <a:pPr lvl="1"/>
            <a:r>
              <a:rPr>
                <a:latin typeface="Times New Roman"/>
              </a:rPr>
              <a:t>Stroke, epilepsy, aneurysm, hypoxia   </a:t>
            </a:r>
          </a:p>
        </p:txBody>
      </p:sp>
      <p:sp>
        <p:nvSpPr>
          <p:cNvPr id="4" name=""/>
          <p:cNvSpPr txBox="1"/>
          <p:nvPr>
            <p:ph type="dt" idx="10"/>
          </p:nvPr>
        </p:nvSpPr>
        <p:spPr>
          <a:xfrm>
            <a:off x="457200" y="6356350"/>
            <a:ext cx="2133600" cy="365125"/>
          </a:xfrm>
          <a:prstGeom prst="rect"/>
          <a:noFill/>
          <a:ln>
            <a:noFill/>
          </a:ln>
        </p:spPr>
        <p:txBody>
          <a:bodyPr wrap="square" anchor="ctr"/>
          <a:lstStyle>
            <a:lvl1pPr lvl="0" algn="l">
              <a:defRPr sz="1200">
                <a:solidFill>
                  <a:srgbClr val="3F3F3F"/>
                </a:solidFill>
                <a:latin typeface="Calibri"/>
              </a:defRPr>
            </a:lvl1pPr>
          </a:lstStyle>
          <a:p/>
        </p:txBody>
      </p:sp>
      <p:sp>
        <p:nvSpPr>
          <p:cNvPr id="5" name=""/>
          <p:cNvSpPr txBox="1"/>
          <p:nvPr>
            <p:ph type="sldNum" idx="12"/>
          </p:nvPr>
        </p:nvSpPr>
        <p:spPr>
          <a:xfrm>
            <a:off x="6553200" y="6356350"/>
            <a:ext cx="2133600" cy="365125"/>
          </a:xfrm>
          <a:prstGeom prst="rect"/>
          <a:noFill/>
          <a:ln>
            <a:noFill/>
          </a:ln>
        </p:spPr>
        <p:txBody>
          <a:bodyPr wrap="square" anchor="ctr"/>
          <a:lstStyle>
            <a:lvl1pPr lvl="0" algn="r">
              <a:defRPr sz="1200">
                <a:solidFill>
                  <a:srgbClr val="3F3F3F"/>
                </a:solidFill>
                <a:latin typeface="Calibri"/>
              </a:defRPr>
            </a:lvl1pPr>
          </a:lstStyle>
          <a:p>
            <a:fld id="{8B38DBA3-52F9-4AF4-A6A4-FA4D7DB2F99C}" type="slidenum">
              <a:t>&lt;#&gt;</a:t>
            </a:fld>
          </a:p>
        </p:txBody>
      </p:sp>
      <p:sp>
        <p:nvSpPr>
          <p:cNvPr id="6" name=""/>
          <p:cNvSpPr txBox="1"/>
          <p:nvPr>
            <p:ph type="ftr" idx="11"/>
          </p:nvPr>
        </p:nvSpPr>
        <p:spPr>
          <a:xfrm>
            <a:off x="3124200" y="6356350"/>
            <a:ext cx="2895600" cy="365125"/>
          </a:xfrm>
          <a:prstGeom prst="rect"/>
          <a:noFill/>
          <a:ln>
            <a:noFill/>
          </a:ln>
        </p:spPr>
        <p:txBody>
          <a:bodyPr wrap="square" anchor="ctr"/>
          <a:lstStyle>
            <a:lvl1pPr lvl="0" algn="ctr">
              <a:defRPr sz="1200">
                <a:solidFill>
                  <a:srgbClr val="3F3F3F"/>
                </a:solidFill>
                <a:latin typeface="Calibri"/>
              </a:defRPr>
            </a:lvl1pPr>
          </a:lstStyle>
          <a:p/>
        </p:txBody>
      </p:sp>
    </p:spTree>
  </p:cSld>
</p:sld>
</file>

<file path=ppt/slides/slide11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title" idx="0"/>
          </p:nvPr>
        </p:nvSpPr>
        <p:spPr>
          <a:xfrm>
            <a:off x="457200" y="274637"/>
            <a:ext cx="8229600" cy="1143000"/>
          </a:xfrm>
          <a:prstGeom prst="rect"/>
          <a:noFill/>
          <a:ln>
            <a:noFill/>
          </a:ln>
        </p:spPr>
        <p:txBody>
          <a:bodyPr wrap="square" anchor="ctr">
            <a:normAutofit fontScale="90000"/>
          </a:bodyPr>
          <a:p>
            <a:pPr lvl="0" marL="342900" indent="0">
              <a:spcBef>
                <a:spcPct val="20000"/>
              </a:spcBef>
            </a:pPr>
            <a:r>
              <a:rPr sz="4000" b="1" i="0" u="none" strike="noStrike">
                <a:solidFill>
                  <a:srgbClr val="000000"/>
                </a:solidFill>
                <a:latin typeface="Times New Roman"/>
              </a:rPr>
              <a:t>Pathophysiology</a:t>
            </a:r>
            <a:br/>
          </a:p>
        </p:txBody>
      </p:sp>
      <p:sp>
        <p:nvSpPr>
          <p:cNvPr id="3" name=""/>
          <p:cNvSpPr txBox="1"/>
          <p:nvPr>
            <p:ph type="body" idx="1"/>
          </p:nvPr>
        </p:nvSpPr>
        <p:spPr>
          <a:xfrm>
            <a:off x="328612" y="993775"/>
            <a:ext cx="8648700" cy="5130800"/>
          </a:xfrm>
          <a:prstGeom prst="rect"/>
          <a:noFill/>
          <a:ln>
            <a:noFill/>
          </a:ln>
        </p:spPr>
        <p:txBody>
          <a:bodyPr wrap="square" anchor="t">
            <a:normAutofit lnSpcReduction="10000"/>
          </a:bodyPr>
          <a:p>
            <a:pPr lvl="0">
              <a:lnSpc>
                <a:spcPct val="150000"/>
              </a:lnSpc>
              <a:buFont typeface="Wingdings"/>
              <a:buChar char="ü"/>
            </a:pPr>
            <a:r>
              <a:rPr>
                <a:latin typeface="Times New Roman"/>
              </a:rPr>
              <a:t>Increased </a:t>
            </a:r>
            <a:r>
              <a:rPr>
                <a:latin typeface="Times New Roman"/>
              </a:rPr>
              <a:t>ICP affects many patients with </a:t>
            </a:r>
            <a:r>
              <a:rPr>
                <a:solidFill>
                  <a:srgbClr val="FF0000"/>
                </a:solidFill>
                <a:latin typeface="Times New Roman"/>
              </a:rPr>
              <a:t>acute neurologic </a:t>
            </a:r>
            <a:r>
              <a:rPr>
                <a:solidFill>
                  <a:srgbClr val="FF0000"/>
                </a:solidFill>
                <a:latin typeface="Times New Roman"/>
              </a:rPr>
              <a:t>conditions. </a:t>
            </a:r>
          </a:p>
          <a:p>
            <a:pPr lvl="0">
              <a:lnSpc>
                <a:spcPct val="150000"/>
              </a:lnSpc>
              <a:buFont typeface="Wingdings"/>
              <a:buChar char="ü"/>
            </a:pPr>
            <a:r>
              <a:rPr>
                <a:latin typeface="Times New Roman"/>
              </a:rPr>
              <a:t>Although </a:t>
            </a:r>
            <a:r>
              <a:rPr>
                <a:latin typeface="Times New Roman"/>
              </a:rPr>
              <a:t>elevated ICP is most commonly associated with </a:t>
            </a:r>
            <a:r>
              <a:rPr>
                <a:solidFill>
                  <a:srgbClr val="0000CC"/>
                </a:solidFill>
                <a:latin typeface="Times New Roman"/>
              </a:rPr>
              <a:t>head injury, </a:t>
            </a:r>
            <a:r>
              <a:rPr>
                <a:latin typeface="Times New Roman"/>
              </a:rPr>
              <a:t>it also may be seen as a secondary effect in other conditions, such as </a:t>
            </a:r>
            <a:r>
              <a:rPr>
                <a:solidFill>
                  <a:srgbClr val="FF0000"/>
                </a:solidFill>
                <a:latin typeface="Times New Roman"/>
              </a:rPr>
              <a:t>brain tumors, subarachnoid hemorrhage, and toxic and viral </a:t>
            </a:r>
            <a:r>
              <a:rPr>
                <a:solidFill>
                  <a:srgbClr val="FF0000"/>
                </a:solidFill>
                <a:latin typeface="Times New Roman"/>
              </a:rPr>
              <a:t>encephalopathy. </a:t>
            </a:r>
          </a:p>
        </p:txBody>
      </p:sp>
      <p:sp>
        <p:nvSpPr>
          <p:cNvPr id="4" name=""/>
          <p:cNvSpPr txBox="1"/>
          <p:nvPr>
            <p:ph type="ftr" idx="11"/>
          </p:nvPr>
        </p:nvSpPr>
        <p:spPr>
          <a:xfrm>
            <a:off x="3124200" y="6356350"/>
            <a:ext cx="2895600" cy="365125"/>
          </a:xfrm>
          <a:prstGeom prst="rect"/>
          <a:noFill/>
          <a:ln>
            <a:noFill/>
          </a:ln>
        </p:spPr>
        <p:txBody>
          <a:bodyPr wrap="square" anchor="ctr"/>
          <a:lstStyle>
            <a:lvl1pPr lvl="0" algn="ctr">
              <a:defRPr sz="1200">
                <a:solidFill>
                  <a:srgbClr val="3F3F3F"/>
                </a:solidFill>
                <a:latin typeface="Times New Roman"/>
              </a:defRPr>
            </a:lvl1pPr>
          </a:lstStyle>
          <a:p/>
        </p:txBody>
      </p:sp>
      <p:sp>
        <p:nvSpPr>
          <p:cNvPr id="5" name=""/>
          <p:cNvSpPr txBox="1"/>
          <p:nvPr>
            <p:ph type="sldNum" idx="12"/>
          </p:nvPr>
        </p:nvSpPr>
        <p:spPr>
          <a:xfrm>
            <a:off x="6553200" y="6356350"/>
            <a:ext cx="2133600" cy="365125"/>
          </a:xfrm>
          <a:prstGeom prst="rect"/>
          <a:noFill/>
          <a:ln>
            <a:noFill/>
          </a:ln>
        </p:spPr>
        <p:txBody>
          <a:bodyPr wrap="square" anchor="ctr"/>
          <a:lstStyle>
            <a:lvl1pPr lvl="0" algn="r">
              <a:defRPr sz="1200">
                <a:solidFill>
                  <a:srgbClr val="3F3F3F"/>
                </a:solidFill>
                <a:latin typeface="Times New Roman"/>
              </a:defRPr>
            </a:lvl1pPr>
          </a:lstStyle>
          <a:p>
            <a:fld id="{8B38DBA3-52F9-4AF4-A6A4-FA4D7DB2F99C}" type="slidenum">
              <a:t>&lt;#&gt;</a:t>
            </a:fld>
          </a:p>
        </p:txBody>
      </p:sp>
      <p:sp>
        <p:nvSpPr>
          <p:cNvPr id="6" name=""/>
          <p:cNvSpPr txBox="1"/>
          <p:nvPr>
            <p:ph type="dt" idx="10"/>
          </p:nvPr>
        </p:nvSpPr>
        <p:spPr>
          <a:xfrm>
            <a:off x="457200" y="6356350"/>
            <a:ext cx="2133600" cy="365125"/>
          </a:xfrm>
          <a:prstGeom prst="rect"/>
          <a:noFill/>
          <a:ln>
            <a:noFill/>
          </a:ln>
        </p:spPr>
        <p:txBody>
          <a:bodyPr wrap="square" anchor="ctr"/>
          <a:lstStyle>
            <a:lvl1pPr lvl="0" algn="l">
              <a:defRPr sz="1200">
                <a:solidFill>
                  <a:srgbClr val="3F3F3F"/>
                </a:solidFill>
                <a:latin typeface="Calibri"/>
              </a:defRPr>
            </a:lvl1pPr>
          </a:lstStyle>
          <a:p/>
        </p:txBody>
      </p:sp>
    </p:spTree>
  </p:cSld>
</p:sld>
</file>

<file path=ppt/slides/slide11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title" idx="0"/>
          </p:nvPr>
        </p:nvSpPr>
        <p:spPr>
          <a:xfrm>
            <a:off x="457200" y="274637"/>
            <a:ext cx="8229600" cy="1143000"/>
          </a:xfrm>
          <a:prstGeom prst="rect"/>
          <a:noFill/>
          <a:ln>
            <a:noFill/>
          </a:ln>
        </p:spPr>
        <p:txBody>
          <a:bodyPr wrap="square" anchor="ctr">
            <a:normAutofit fontScale="90000"/>
          </a:bodyPr>
          <a:p>
            <a:pPr lvl="0"/>
            <a:r>
              <a:rPr>
                <a:latin typeface="Times New Roman"/>
              </a:rPr>
              <a:t>Pathophysiology…</a:t>
            </a:r>
            <a:br/>
          </a:p>
        </p:txBody>
      </p:sp>
      <p:sp>
        <p:nvSpPr>
          <p:cNvPr id="3" name=""/>
          <p:cNvSpPr txBox="1"/>
          <p:nvPr>
            <p:ph type="body" idx="1"/>
          </p:nvPr>
        </p:nvSpPr>
        <p:spPr>
          <a:xfrm>
            <a:off x="455612" y="1169987"/>
            <a:ext cx="8493125" cy="4954588"/>
          </a:xfrm>
          <a:prstGeom prst="rect"/>
          <a:noFill/>
          <a:ln>
            <a:noFill/>
          </a:ln>
        </p:spPr>
        <p:txBody>
          <a:bodyPr wrap="square" anchor="t"/>
          <a:p>
            <a:pPr lvl="0">
              <a:lnSpc>
                <a:spcPct val="150000"/>
              </a:lnSpc>
              <a:buFont typeface="Wingdings"/>
              <a:buChar char="Ø"/>
            </a:pPr>
            <a:r>
              <a:rPr>
                <a:latin typeface="Times New Roman"/>
              </a:rPr>
              <a:t>Increased ICP from any cause </a:t>
            </a:r>
            <a:r>
              <a:rPr b="1" i="1" u="none" strike="noStrike">
                <a:latin typeface="Times New Roman"/>
              </a:rPr>
              <a:t>decreases cerebral perfusion</a:t>
            </a:r>
            <a:r>
              <a:rPr>
                <a:solidFill>
                  <a:srgbClr val="0000CC"/>
                </a:solidFill>
                <a:latin typeface="Times New Roman"/>
              </a:rPr>
              <a:t>,</a:t>
            </a:r>
            <a:r>
              <a:rPr>
                <a:solidFill>
                  <a:srgbClr val="0000CC"/>
                </a:solidFill>
                <a:latin typeface="Times New Roman"/>
              </a:rPr>
              <a:t> </a:t>
            </a:r>
            <a:r>
              <a:rPr>
                <a:latin typeface="Times New Roman"/>
              </a:rPr>
              <a:t>stimulates </a:t>
            </a:r>
            <a:r>
              <a:rPr>
                <a:solidFill>
                  <a:srgbClr val="0070C0"/>
                </a:solidFill>
                <a:latin typeface="Times New Roman"/>
              </a:rPr>
              <a:t>further swelling </a:t>
            </a:r>
            <a:r>
              <a:rPr b="1" i="0" u="none" strike="noStrike">
                <a:solidFill>
                  <a:srgbClr val="0070C0"/>
                </a:solidFill>
                <a:latin typeface="Times New Roman"/>
              </a:rPr>
              <a:t>(edema), </a:t>
            </a:r>
            <a:r>
              <a:rPr>
                <a:latin typeface="Times New Roman"/>
              </a:rPr>
              <a:t>and may shift brain tissue through openings in the rigid </a:t>
            </a:r>
            <a:r>
              <a:rPr>
                <a:latin typeface="Times New Roman"/>
              </a:rPr>
              <a:t>dura</a:t>
            </a:r>
            <a:r>
              <a:rPr>
                <a:latin typeface="Times New Roman"/>
              </a:rPr>
              <a:t>, resulting in </a:t>
            </a:r>
            <a:r>
              <a:rPr>
                <a:solidFill>
                  <a:srgbClr val="FF0000"/>
                </a:solidFill>
                <a:latin typeface="Times New Roman"/>
              </a:rPr>
              <a:t>herniation, a dire and frequently fatal event.</a:t>
            </a:r>
          </a:p>
          <a:p>
            <a:pPr lvl="0"/>
          </a:p>
        </p:txBody>
      </p:sp>
      <p:sp>
        <p:nvSpPr>
          <p:cNvPr id="4" name=""/>
          <p:cNvSpPr txBox="1"/>
          <p:nvPr>
            <p:ph type="ftr" idx="11"/>
          </p:nvPr>
        </p:nvSpPr>
        <p:spPr>
          <a:xfrm>
            <a:off x="3124200" y="6356350"/>
            <a:ext cx="2895600" cy="365125"/>
          </a:xfrm>
          <a:prstGeom prst="rect"/>
          <a:noFill/>
          <a:ln>
            <a:noFill/>
          </a:ln>
        </p:spPr>
        <p:txBody>
          <a:bodyPr wrap="square" anchor="ctr"/>
          <a:lstStyle>
            <a:lvl1pPr lvl="0" algn="ctr">
              <a:defRPr sz="1200">
                <a:solidFill>
                  <a:srgbClr val="3F3F3F"/>
                </a:solidFill>
                <a:latin typeface="Times New Roman"/>
              </a:defRPr>
            </a:lvl1pPr>
          </a:lstStyle>
          <a:p/>
        </p:txBody>
      </p:sp>
      <p:sp>
        <p:nvSpPr>
          <p:cNvPr id="5" name=""/>
          <p:cNvSpPr txBox="1"/>
          <p:nvPr>
            <p:ph type="sldNum" idx="12"/>
          </p:nvPr>
        </p:nvSpPr>
        <p:spPr>
          <a:xfrm>
            <a:off x="6553200" y="6356350"/>
            <a:ext cx="2133600" cy="365125"/>
          </a:xfrm>
          <a:prstGeom prst="rect"/>
          <a:noFill/>
          <a:ln>
            <a:noFill/>
          </a:ln>
        </p:spPr>
        <p:txBody>
          <a:bodyPr wrap="square" anchor="ctr"/>
          <a:lstStyle>
            <a:lvl1pPr lvl="0" algn="r">
              <a:defRPr sz="1200">
                <a:solidFill>
                  <a:srgbClr val="3F3F3F"/>
                </a:solidFill>
                <a:latin typeface="Times New Roman"/>
              </a:defRPr>
            </a:lvl1pPr>
          </a:lstStyle>
          <a:p>
            <a:fld id="{8B38DBA3-52F9-4AF4-A6A4-FA4D7DB2F99C}" type="slidenum">
              <a:t>&lt;#&gt;</a:t>
            </a:fld>
          </a:p>
        </p:txBody>
      </p:sp>
      <p:sp>
        <p:nvSpPr>
          <p:cNvPr id="6" name=""/>
          <p:cNvSpPr txBox="1"/>
          <p:nvPr>
            <p:ph type="dt" idx="10"/>
          </p:nvPr>
        </p:nvSpPr>
        <p:spPr>
          <a:xfrm>
            <a:off x="457200" y="6356350"/>
            <a:ext cx="2133600" cy="365125"/>
          </a:xfrm>
          <a:prstGeom prst="rect"/>
          <a:noFill/>
          <a:ln>
            <a:noFill/>
          </a:ln>
        </p:spPr>
        <p:txBody>
          <a:bodyPr wrap="square" anchor="ctr"/>
          <a:lstStyle>
            <a:lvl1pPr lvl="0" algn="l">
              <a:defRPr sz="1200">
                <a:solidFill>
                  <a:srgbClr val="3F3F3F"/>
                </a:solidFill>
                <a:latin typeface="Calibri"/>
              </a:defRPr>
            </a:lvl1pPr>
          </a:lstStyle>
          <a:p/>
        </p:txBody>
      </p:sp>
    </p:spTree>
  </p:cSld>
</p:sld>
</file>

<file path=ppt/slides/slide11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title" idx="0"/>
          </p:nvPr>
        </p:nvSpPr>
        <p:spPr>
          <a:xfrm>
            <a:off x="457200" y="274637"/>
            <a:ext cx="8229600" cy="1143000"/>
          </a:xfrm>
          <a:prstGeom prst="rect"/>
          <a:noFill/>
          <a:ln>
            <a:noFill/>
          </a:ln>
        </p:spPr>
        <p:txBody>
          <a:bodyPr wrap="square" anchor="ctr">
            <a:normAutofit fontScale="90000"/>
          </a:bodyPr>
          <a:p>
            <a:pPr lvl="0"/>
            <a:r>
              <a:rPr>
                <a:solidFill>
                  <a:srgbClr val="000000"/>
                </a:solidFill>
                <a:latin typeface="Times New Roman"/>
              </a:rPr>
              <a:t>Pathophysiology…</a:t>
            </a:r>
            <a:br/>
          </a:p>
        </p:txBody>
      </p:sp>
      <p:sp>
        <p:nvSpPr>
          <p:cNvPr id="3" name=""/>
          <p:cNvSpPr txBox="1"/>
          <p:nvPr>
            <p:ph type="body" idx="1"/>
          </p:nvPr>
        </p:nvSpPr>
        <p:spPr>
          <a:xfrm>
            <a:off x="455612" y="1282700"/>
            <a:ext cx="8566150" cy="4841875"/>
          </a:xfrm>
          <a:prstGeom prst="rect"/>
          <a:noFill/>
          <a:ln>
            <a:noFill/>
          </a:ln>
        </p:spPr>
        <p:txBody>
          <a:bodyPr wrap="square" anchor="t"/>
          <a:p>
            <a:pPr lvl="0" marL="0" indent="0">
              <a:buFont typeface="Wingdings"/>
              <a:buChar char="v"/>
            </a:pPr>
            <a:r>
              <a:rPr b="1" i="0" u="none" strike="noStrike">
                <a:latin typeface="Times New Roman"/>
              </a:rPr>
              <a:t>Decreased Cerebral Blood Flow</a:t>
            </a:r>
          </a:p>
          <a:p>
            <a:pPr lvl="0">
              <a:buFont typeface="Wingdings"/>
              <a:buChar char="Ø"/>
            </a:pPr>
            <a:r>
              <a:rPr>
                <a:latin typeface="Times New Roman"/>
              </a:rPr>
              <a:t>Increased ICP may significantly </a:t>
            </a:r>
            <a:r>
              <a:rPr b="1" i="0" u="none" strike="noStrike">
                <a:solidFill>
                  <a:srgbClr val="0070C0"/>
                </a:solidFill>
                <a:latin typeface="Times New Roman"/>
              </a:rPr>
              <a:t>reduce cerebral blood flow</a:t>
            </a:r>
            <a:r>
              <a:rPr>
                <a:latin typeface="Times New Roman"/>
              </a:rPr>
              <a:t>, resulting in </a:t>
            </a:r>
            <a:r>
              <a:rPr>
                <a:solidFill>
                  <a:srgbClr val="FF0000"/>
                </a:solidFill>
                <a:latin typeface="Times New Roman"/>
              </a:rPr>
              <a:t>ischemia and cell death. </a:t>
            </a:r>
          </a:p>
          <a:p>
            <a:pPr lvl="0">
              <a:buFont typeface="Wingdings"/>
              <a:buChar char="Ø"/>
            </a:pPr>
            <a:r>
              <a:rPr>
                <a:latin typeface="Times New Roman"/>
              </a:rPr>
              <a:t>In </a:t>
            </a:r>
            <a:r>
              <a:rPr>
                <a:latin typeface="Times New Roman"/>
              </a:rPr>
              <a:t>the early stages of cerebral ischemia, the vasomotor centers are stimulated and the </a:t>
            </a:r>
            <a:r>
              <a:rPr b="1" i="0" u="none" strike="noStrike">
                <a:solidFill>
                  <a:srgbClr val="0070C0"/>
                </a:solidFill>
                <a:latin typeface="Times New Roman"/>
              </a:rPr>
              <a:t>systemic pressure rises </a:t>
            </a:r>
            <a:r>
              <a:rPr>
                <a:latin typeface="Times New Roman"/>
              </a:rPr>
              <a:t>to maintain cerebral blood </a:t>
            </a:r>
            <a:r>
              <a:rPr>
                <a:latin typeface="Times New Roman"/>
              </a:rPr>
              <a:t>flow for compensation. </a:t>
            </a:r>
          </a:p>
        </p:txBody>
      </p:sp>
      <p:sp>
        <p:nvSpPr>
          <p:cNvPr id="4" name=""/>
          <p:cNvSpPr txBox="1"/>
          <p:nvPr>
            <p:ph type="ftr" idx="11"/>
          </p:nvPr>
        </p:nvSpPr>
        <p:spPr>
          <a:xfrm>
            <a:off x="3124200" y="6356350"/>
            <a:ext cx="2895600" cy="365125"/>
          </a:xfrm>
          <a:prstGeom prst="rect"/>
          <a:noFill/>
          <a:ln>
            <a:noFill/>
          </a:ln>
        </p:spPr>
        <p:txBody>
          <a:bodyPr wrap="square" anchor="ctr"/>
          <a:lstStyle>
            <a:lvl1pPr lvl="0" algn="ctr">
              <a:defRPr sz="1200">
                <a:solidFill>
                  <a:srgbClr val="3F3F3F"/>
                </a:solidFill>
                <a:latin typeface="Times New Roman"/>
              </a:defRPr>
            </a:lvl1pPr>
          </a:lstStyle>
          <a:p/>
        </p:txBody>
      </p:sp>
      <p:sp>
        <p:nvSpPr>
          <p:cNvPr id="5" name=""/>
          <p:cNvSpPr txBox="1"/>
          <p:nvPr>
            <p:ph type="sldNum" idx="12"/>
          </p:nvPr>
        </p:nvSpPr>
        <p:spPr>
          <a:xfrm>
            <a:off x="6553200" y="6356350"/>
            <a:ext cx="2133600" cy="365125"/>
          </a:xfrm>
          <a:prstGeom prst="rect"/>
          <a:noFill/>
          <a:ln>
            <a:noFill/>
          </a:ln>
        </p:spPr>
        <p:txBody>
          <a:bodyPr wrap="square" anchor="ctr"/>
          <a:lstStyle>
            <a:lvl1pPr lvl="0" algn="r">
              <a:defRPr sz="1200">
                <a:solidFill>
                  <a:srgbClr val="3F3F3F"/>
                </a:solidFill>
                <a:latin typeface="Times New Roman"/>
              </a:defRPr>
            </a:lvl1pPr>
          </a:lstStyle>
          <a:p>
            <a:fld id="{8B38DBA3-52F9-4AF4-A6A4-FA4D7DB2F99C}" type="slidenum">
              <a:t>&lt;#&gt;</a:t>
            </a:fld>
          </a:p>
        </p:txBody>
      </p:sp>
      <p:sp>
        <p:nvSpPr>
          <p:cNvPr id="6" name=""/>
          <p:cNvSpPr txBox="1"/>
          <p:nvPr>
            <p:ph type="dt" idx="10"/>
          </p:nvPr>
        </p:nvSpPr>
        <p:spPr>
          <a:xfrm>
            <a:off x="457200" y="6356350"/>
            <a:ext cx="2133600" cy="365125"/>
          </a:xfrm>
          <a:prstGeom prst="rect"/>
          <a:noFill/>
          <a:ln>
            <a:noFill/>
          </a:ln>
        </p:spPr>
        <p:txBody>
          <a:bodyPr wrap="square" anchor="ctr"/>
          <a:lstStyle>
            <a:lvl1pPr lvl="0" algn="l">
              <a:defRPr sz="1200">
                <a:solidFill>
                  <a:srgbClr val="3F3F3F"/>
                </a:solidFill>
                <a:latin typeface="Calibri"/>
              </a:defRPr>
            </a:lvl1pPr>
          </a:lstStyle>
          <a:p/>
        </p:txBody>
      </p:sp>
    </p:spTree>
  </p:cSld>
</p:sld>
</file>

<file path=ppt/slides/slide11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title" idx="0"/>
          </p:nvPr>
        </p:nvSpPr>
        <p:spPr>
          <a:xfrm>
            <a:off x="457200" y="274637"/>
            <a:ext cx="8229600" cy="1143000"/>
          </a:xfrm>
          <a:prstGeom prst="rect"/>
          <a:noFill/>
          <a:ln>
            <a:noFill/>
          </a:ln>
        </p:spPr>
        <p:txBody>
          <a:bodyPr wrap="square" anchor="ctr">
            <a:normAutofit fontScale="90000"/>
          </a:bodyPr>
          <a:p>
            <a:pPr lvl="0"/>
            <a:r>
              <a:rPr b="1" i="0" u="none" strike="noStrike">
                <a:latin typeface="Times New Roman"/>
              </a:rPr>
              <a:t>Pathophysiology…</a:t>
            </a:r>
            <a:br/>
          </a:p>
        </p:txBody>
      </p:sp>
      <p:sp>
        <p:nvSpPr>
          <p:cNvPr id="3" name=""/>
          <p:cNvSpPr txBox="1"/>
          <p:nvPr>
            <p:ph type="body" idx="1"/>
          </p:nvPr>
        </p:nvSpPr>
        <p:spPr>
          <a:xfrm>
            <a:off x="455612" y="1417637"/>
            <a:ext cx="8493125" cy="4708525"/>
          </a:xfrm>
          <a:prstGeom prst="rect"/>
          <a:noFill/>
          <a:ln>
            <a:noFill/>
          </a:ln>
        </p:spPr>
        <p:txBody>
          <a:bodyPr wrap="square" anchor="t"/>
          <a:p>
            <a:pPr lvl="0">
              <a:lnSpc>
                <a:spcPct val="150000"/>
              </a:lnSpc>
              <a:buFont typeface="Wingdings"/>
              <a:buChar char="Ø"/>
            </a:pPr>
            <a:r>
              <a:rPr>
                <a:latin typeface="Times New Roman"/>
              </a:rPr>
              <a:t>Usually, this is accompanied by </a:t>
            </a:r>
            <a:r>
              <a:rPr>
                <a:solidFill>
                  <a:srgbClr val="FF0000"/>
                </a:solidFill>
                <a:latin typeface="Times New Roman"/>
              </a:rPr>
              <a:t>a slow bounding pulse and respiratory irregularities. </a:t>
            </a:r>
          </a:p>
          <a:p>
            <a:pPr lvl="0">
              <a:lnSpc>
                <a:spcPct val="150000"/>
              </a:lnSpc>
              <a:buFont typeface="Wingdings"/>
              <a:buChar char="Ø"/>
            </a:pPr>
            <a:r>
              <a:rPr>
                <a:latin typeface="Times New Roman"/>
              </a:rPr>
              <a:t>These </a:t>
            </a:r>
            <a:r>
              <a:rPr>
                <a:latin typeface="Times New Roman"/>
              </a:rPr>
              <a:t>changes in </a:t>
            </a:r>
            <a:r>
              <a:rPr>
                <a:latin typeface="Times New Roman"/>
              </a:rPr>
              <a:t>BP, </a:t>
            </a:r>
            <a:r>
              <a:rPr>
                <a:latin typeface="Times New Roman"/>
              </a:rPr>
              <a:t>pulse, and respiration are important clinically because they suggest increased ICP</a:t>
            </a:r>
          </a:p>
          <a:p>
            <a:pPr lvl="0"/>
          </a:p>
        </p:txBody>
      </p:sp>
      <p:sp>
        <p:nvSpPr>
          <p:cNvPr id="4" name=""/>
          <p:cNvSpPr txBox="1"/>
          <p:nvPr>
            <p:ph type="ftr" idx="11"/>
          </p:nvPr>
        </p:nvSpPr>
        <p:spPr>
          <a:xfrm>
            <a:off x="3124200" y="6356350"/>
            <a:ext cx="2895600" cy="365125"/>
          </a:xfrm>
          <a:prstGeom prst="rect"/>
          <a:noFill/>
          <a:ln>
            <a:noFill/>
          </a:ln>
        </p:spPr>
        <p:txBody>
          <a:bodyPr wrap="square" anchor="ctr"/>
          <a:lstStyle>
            <a:lvl1pPr lvl="0" algn="ctr">
              <a:defRPr sz="1200">
                <a:solidFill>
                  <a:srgbClr val="3F3F3F"/>
                </a:solidFill>
                <a:latin typeface="Times New Roman"/>
              </a:defRPr>
            </a:lvl1pPr>
          </a:lstStyle>
          <a:p/>
        </p:txBody>
      </p:sp>
      <p:sp>
        <p:nvSpPr>
          <p:cNvPr id="5" name=""/>
          <p:cNvSpPr txBox="1"/>
          <p:nvPr>
            <p:ph type="sldNum" idx="12"/>
          </p:nvPr>
        </p:nvSpPr>
        <p:spPr>
          <a:xfrm>
            <a:off x="6553200" y="6356350"/>
            <a:ext cx="2133600" cy="365125"/>
          </a:xfrm>
          <a:prstGeom prst="rect"/>
          <a:noFill/>
          <a:ln>
            <a:noFill/>
          </a:ln>
        </p:spPr>
        <p:txBody>
          <a:bodyPr wrap="square" anchor="ctr"/>
          <a:lstStyle>
            <a:lvl1pPr lvl="0" algn="r">
              <a:defRPr sz="1200">
                <a:solidFill>
                  <a:srgbClr val="3F3F3F"/>
                </a:solidFill>
                <a:latin typeface="Times New Roman"/>
              </a:defRPr>
            </a:lvl1pPr>
          </a:lstStyle>
          <a:p>
            <a:fld id="{8B38DBA3-52F9-4AF4-A6A4-FA4D7DB2F99C}" type="slidenum">
              <a:t>&lt;#&gt;</a:t>
            </a:fld>
          </a:p>
        </p:txBody>
      </p:sp>
      <p:sp>
        <p:nvSpPr>
          <p:cNvPr id="6" name=""/>
          <p:cNvSpPr txBox="1"/>
          <p:nvPr>
            <p:ph type="dt" idx="10"/>
          </p:nvPr>
        </p:nvSpPr>
        <p:spPr>
          <a:xfrm>
            <a:off x="457200" y="6356350"/>
            <a:ext cx="2133600" cy="365125"/>
          </a:xfrm>
          <a:prstGeom prst="rect"/>
          <a:noFill/>
          <a:ln>
            <a:noFill/>
          </a:ln>
        </p:spPr>
        <p:txBody>
          <a:bodyPr wrap="square" anchor="ctr"/>
          <a:lstStyle>
            <a:lvl1pPr lvl="0" algn="l">
              <a:defRPr sz="1200">
                <a:solidFill>
                  <a:srgbClr val="3F3F3F"/>
                </a:solidFill>
                <a:latin typeface="Calibri"/>
              </a:defRPr>
            </a:lvl1pPr>
          </a:lstStyle>
          <a:p/>
        </p:txBody>
      </p:sp>
    </p:spTree>
  </p:cSld>
</p:sld>
</file>

<file path=ppt/slides/slide11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title" idx="0"/>
          </p:nvPr>
        </p:nvSpPr>
        <p:spPr>
          <a:xfrm>
            <a:off x="457200" y="274637"/>
            <a:ext cx="8229600" cy="1143000"/>
          </a:xfrm>
          <a:prstGeom prst="rect"/>
          <a:noFill/>
          <a:ln>
            <a:noFill/>
          </a:ln>
        </p:spPr>
        <p:txBody>
          <a:bodyPr wrap="square" anchor="ctr">
            <a:normAutofit fontScale="90000"/>
          </a:bodyPr>
          <a:p>
            <a:pPr lvl="0"/>
            <a:r>
              <a:rPr>
                <a:latin typeface="Times New Roman"/>
              </a:rPr>
              <a:t>Pathophysiology…</a:t>
            </a:r>
            <a:br/>
          </a:p>
        </p:txBody>
      </p:sp>
      <p:sp>
        <p:nvSpPr>
          <p:cNvPr id="3" name=""/>
          <p:cNvSpPr txBox="1"/>
          <p:nvPr>
            <p:ph type="body" idx="1"/>
          </p:nvPr>
        </p:nvSpPr>
        <p:spPr>
          <a:xfrm>
            <a:off x="457200" y="793750"/>
            <a:ext cx="8686800" cy="5330825"/>
          </a:xfrm>
          <a:prstGeom prst="rect"/>
          <a:noFill/>
          <a:ln>
            <a:noFill/>
          </a:ln>
        </p:spPr>
        <p:txBody>
          <a:bodyPr wrap="square" anchor="t"/>
          <a:p>
            <a:pPr lvl="0" marL="0" indent="0">
              <a:buFont typeface="Wingdings"/>
              <a:buChar char="v"/>
            </a:pPr>
            <a:r>
              <a:rPr b="1" i="0" u="none" strike="noStrike">
                <a:latin typeface="Times New Roman"/>
              </a:rPr>
              <a:t>Cerebral Edema</a:t>
            </a:r>
          </a:p>
          <a:p>
            <a:pPr lvl="0">
              <a:lnSpc>
                <a:spcPct val="150000"/>
              </a:lnSpc>
              <a:buFont typeface="Wingdings"/>
              <a:buChar char="ü"/>
            </a:pPr>
            <a:r>
              <a:rPr sz="2800">
                <a:latin typeface="Times New Roman"/>
              </a:rPr>
              <a:t>Edema </a:t>
            </a:r>
            <a:r>
              <a:rPr sz="2800">
                <a:latin typeface="Times New Roman"/>
              </a:rPr>
              <a:t>can occur in the gray, white, or interstitial matter. </a:t>
            </a:r>
          </a:p>
          <a:p>
            <a:pPr lvl="0">
              <a:lnSpc>
                <a:spcPct val="150000"/>
              </a:lnSpc>
              <a:buFont typeface="Wingdings"/>
              <a:buChar char="ü"/>
            </a:pPr>
            <a:r>
              <a:rPr sz="2800">
                <a:solidFill>
                  <a:srgbClr val="FF0000"/>
                </a:solidFill>
                <a:latin typeface="Times New Roman"/>
              </a:rPr>
              <a:t>As </a:t>
            </a:r>
            <a:r>
              <a:rPr sz="2800">
                <a:solidFill>
                  <a:srgbClr val="FF0000"/>
                </a:solidFill>
                <a:latin typeface="Times New Roman"/>
              </a:rPr>
              <a:t>brain tissue swells </a:t>
            </a:r>
            <a:r>
              <a:rPr sz="2800">
                <a:latin typeface="Times New Roman"/>
              </a:rPr>
              <a:t>within the rigid skull, several mechanisms attempt to compensate for the increasing ICP. </a:t>
            </a:r>
          </a:p>
          <a:p>
            <a:pPr lvl="0">
              <a:lnSpc>
                <a:spcPct val="150000"/>
              </a:lnSpc>
              <a:buFont typeface="Wingdings"/>
              <a:buChar char="ü"/>
            </a:pPr>
            <a:r>
              <a:rPr sz="2800">
                <a:latin typeface="Times New Roman"/>
              </a:rPr>
              <a:t>These </a:t>
            </a:r>
            <a:r>
              <a:rPr sz="2800" b="1" i="0" u="none" strike="noStrike">
                <a:solidFill>
                  <a:srgbClr val="0070C0"/>
                </a:solidFill>
                <a:latin typeface="Times New Roman"/>
              </a:rPr>
              <a:t>compensatory</a:t>
            </a:r>
            <a:r>
              <a:rPr sz="2800">
                <a:latin typeface="Times New Roman"/>
              </a:rPr>
              <a:t> mechanisms include </a:t>
            </a:r>
            <a:r>
              <a:rPr sz="2800">
                <a:latin typeface="Times New Roman"/>
              </a:rPr>
              <a:t>auto regulation </a:t>
            </a:r>
            <a:r>
              <a:rPr sz="2800">
                <a:latin typeface="Times New Roman"/>
              </a:rPr>
              <a:t>and </a:t>
            </a:r>
            <a:r>
              <a:rPr sz="2800">
                <a:solidFill>
                  <a:srgbClr val="0070C0"/>
                </a:solidFill>
                <a:latin typeface="Times New Roman"/>
              </a:rPr>
              <a:t>decreased production and flow of CSF.</a:t>
            </a:r>
          </a:p>
        </p:txBody>
      </p:sp>
      <p:sp>
        <p:nvSpPr>
          <p:cNvPr id="4" name=""/>
          <p:cNvSpPr txBox="1"/>
          <p:nvPr>
            <p:ph type="ftr" idx="11"/>
          </p:nvPr>
        </p:nvSpPr>
        <p:spPr>
          <a:xfrm>
            <a:off x="3124200" y="6356350"/>
            <a:ext cx="2895600" cy="365125"/>
          </a:xfrm>
          <a:prstGeom prst="rect"/>
          <a:noFill/>
          <a:ln>
            <a:noFill/>
          </a:ln>
        </p:spPr>
        <p:txBody>
          <a:bodyPr wrap="square" anchor="ctr"/>
          <a:lstStyle>
            <a:lvl1pPr lvl="0" algn="ctr">
              <a:defRPr sz="1200">
                <a:solidFill>
                  <a:srgbClr val="3F3F3F"/>
                </a:solidFill>
                <a:latin typeface="Times New Roman"/>
              </a:defRPr>
            </a:lvl1pPr>
          </a:lstStyle>
          <a:p/>
        </p:txBody>
      </p:sp>
      <p:sp>
        <p:nvSpPr>
          <p:cNvPr id="5" name=""/>
          <p:cNvSpPr txBox="1"/>
          <p:nvPr>
            <p:ph type="sldNum" idx="12"/>
          </p:nvPr>
        </p:nvSpPr>
        <p:spPr>
          <a:xfrm>
            <a:off x="6553200" y="6356350"/>
            <a:ext cx="2133600" cy="365125"/>
          </a:xfrm>
          <a:prstGeom prst="rect"/>
          <a:noFill/>
          <a:ln>
            <a:noFill/>
          </a:ln>
        </p:spPr>
        <p:txBody>
          <a:bodyPr wrap="square" anchor="ctr"/>
          <a:lstStyle>
            <a:lvl1pPr lvl="0" algn="r">
              <a:defRPr sz="1200">
                <a:solidFill>
                  <a:srgbClr val="3F3F3F"/>
                </a:solidFill>
                <a:latin typeface="Times New Roman"/>
              </a:defRPr>
            </a:lvl1pPr>
          </a:lstStyle>
          <a:p>
            <a:fld id="{8B38DBA3-52F9-4AF4-A6A4-FA4D7DB2F99C}" type="slidenum">
              <a:t>&lt;#&gt;</a:t>
            </a:fld>
          </a:p>
        </p:txBody>
      </p:sp>
      <p:sp>
        <p:nvSpPr>
          <p:cNvPr id="6" name=""/>
          <p:cNvSpPr txBox="1"/>
          <p:nvPr>
            <p:ph type="dt" idx="10"/>
          </p:nvPr>
        </p:nvSpPr>
        <p:spPr>
          <a:xfrm>
            <a:off x="457200" y="6356350"/>
            <a:ext cx="2133600" cy="365125"/>
          </a:xfrm>
          <a:prstGeom prst="rect"/>
          <a:noFill/>
          <a:ln>
            <a:noFill/>
          </a:ln>
        </p:spPr>
        <p:txBody>
          <a:bodyPr wrap="square" anchor="ctr"/>
          <a:lstStyle>
            <a:lvl1pPr lvl="0" algn="l">
              <a:defRPr sz="1200">
                <a:solidFill>
                  <a:srgbClr val="3F3F3F"/>
                </a:solidFill>
                <a:latin typeface="Calibri"/>
              </a:defRPr>
            </a:lvl1pPr>
          </a:lstStyle>
          <a:p/>
        </p:txBody>
      </p:sp>
    </p:spTree>
  </p:cSld>
</p:sld>
</file>

<file path=ppt/slides/slide11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title" idx="0"/>
          </p:nvPr>
        </p:nvSpPr>
        <p:spPr>
          <a:xfrm>
            <a:off x="457200" y="274637"/>
            <a:ext cx="8229600" cy="1143000"/>
          </a:xfrm>
          <a:prstGeom prst="rect"/>
          <a:noFill/>
          <a:ln>
            <a:noFill/>
          </a:ln>
        </p:spPr>
        <p:txBody>
          <a:bodyPr wrap="square" anchor="ctr">
            <a:normAutofit fontScale="90000"/>
          </a:bodyPr>
          <a:p>
            <a:pPr lvl="0"/>
            <a:r>
              <a:rPr b="1" i="0" u="none" strike="noStrike">
                <a:latin typeface="Times New Roman"/>
              </a:rPr>
              <a:t>Clinical Manifestations</a:t>
            </a:r>
            <a:br/>
          </a:p>
        </p:txBody>
      </p:sp>
      <p:sp>
        <p:nvSpPr>
          <p:cNvPr id="3" name=""/>
          <p:cNvSpPr txBox="1"/>
          <p:nvPr>
            <p:ph type="body" idx="1"/>
          </p:nvPr>
        </p:nvSpPr>
        <p:spPr>
          <a:xfrm>
            <a:off x="320675" y="1282700"/>
            <a:ext cx="8534400" cy="4841875"/>
          </a:xfrm>
          <a:prstGeom prst="rect"/>
          <a:noFill/>
          <a:ln>
            <a:noFill/>
          </a:ln>
        </p:spPr>
        <p:txBody>
          <a:bodyPr wrap="square" anchor="t"/>
          <a:p>
            <a:pPr lvl="0">
              <a:buClr>
                <a:srgbClr val="FF0000"/>
              </a:buClr>
              <a:buFont typeface="Times New Roman"/>
              <a:buChar char="♥"/>
            </a:pPr>
            <a:r>
              <a:rPr>
                <a:solidFill>
                  <a:srgbClr val="FF0000"/>
                </a:solidFill>
                <a:latin typeface="Times New Roman"/>
              </a:rPr>
              <a:t>N</a:t>
            </a:r>
            <a:r>
              <a:rPr>
                <a:solidFill>
                  <a:srgbClr val="FF0000"/>
                </a:solidFill>
                <a:latin typeface="Times New Roman"/>
              </a:rPr>
              <a:t>eural </a:t>
            </a:r>
            <a:r>
              <a:rPr>
                <a:solidFill>
                  <a:srgbClr val="FF0000"/>
                </a:solidFill>
                <a:latin typeface="Times New Roman"/>
              </a:rPr>
              <a:t>function is impaired</a:t>
            </a:r>
            <a:r>
              <a:rPr>
                <a:latin typeface="Times New Roman"/>
              </a:rPr>
              <a:t>; this may be manifested at </a:t>
            </a:r>
            <a:r>
              <a:rPr b="1" i="0" u="none" strike="noStrike">
                <a:solidFill>
                  <a:srgbClr val="0070C0"/>
                </a:solidFill>
                <a:latin typeface="Times New Roman"/>
              </a:rPr>
              <a:t>first by clinical changes in LOC </a:t>
            </a:r>
            <a:r>
              <a:rPr>
                <a:latin typeface="Times New Roman"/>
              </a:rPr>
              <a:t>and later by </a:t>
            </a:r>
            <a:r>
              <a:rPr>
                <a:solidFill>
                  <a:srgbClr val="FF0000"/>
                </a:solidFill>
                <a:latin typeface="Times New Roman"/>
              </a:rPr>
              <a:t>abnormal respiratory and vasomotor responses</a:t>
            </a:r>
            <a:r>
              <a:rPr>
                <a:solidFill>
                  <a:srgbClr val="FF0000"/>
                </a:solidFill>
                <a:latin typeface="Times New Roman"/>
              </a:rPr>
              <a:t>.</a:t>
            </a:r>
          </a:p>
          <a:p>
            <a:pPr lvl="0">
              <a:buClr>
                <a:srgbClr val="FF0000"/>
              </a:buClr>
              <a:buFont typeface="Times New Roman"/>
              <a:buChar char="♥"/>
            </a:pPr>
            <a:r>
              <a:rPr>
                <a:latin typeface="Times New Roman"/>
              </a:rPr>
              <a:t>Any sudden change in the patient's condition, such as </a:t>
            </a:r>
            <a:r>
              <a:rPr>
                <a:solidFill>
                  <a:srgbClr val="0000CC"/>
                </a:solidFill>
                <a:latin typeface="Times New Roman"/>
              </a:rPr>
              <a:t>restlessness</a:t>
            </a:r>
            <a:r>
              <a:rPr>
                <a:latin typeface="Times New Roman"/>
              </a:rPr>
              <a:t> (without apparent cause), </a:t>
            </a:r>
            <a:r>
              <a:rPr>
                <a:solidFill>
                  <a:srgbClr val="0000CC"/>
                </a:solidFill>
                <a:latin typeface="Times New Roman"/>
              </a:rPr>
              <a:t>confusion,</a:t>
            </a:r>
            <a:r>
              <a:rPr>
                <a:latin typeface="Times New Roman"/>
              </a:rPr>
              <a:t> or </a:t>
            </a:r>
            <a:r>
              <a:rPr>
                <a:solidFill>
                  <a:srgbClr val="0000CC"/>
                </a:solidFill>
                <a:latin typeface="Times New Roman"/>
              </a:rPr>
              <a:t>increasing drowsiness</a:t>
            </a:r>
            <a:r>
              <a:rPr>
                <a:latin typeface="Times New Roman"/>
              </a:rPr>
              <a:t>, has neurologic significance.</a:t>
            </a:r>
          </a:p>
          <a:p>
            <a:pPr lvl="0">
              <a:buClr>
                <a:srgbClr val="FF0000"/>
              </a:buClr>
              <a:buFont typeface="Times New Roman"/>
              <a:buChar char="♥"/>
            </a:pPr>
          </a:p>
        </p:txBody>
      </p:sp>
      <p:sp>
        <p:nvSpPr>
          <p:cNvPr id="4" name=""/>
          <p:cNvSpPr txBox="1"/>
          <p:nvPr>
            <p:ph type="ftr" idx="11"/>
          </p:nvPr>
        </p:nvSpPr>
        <p:spPr>
          <a:xfrm>
            <a:off x="3124200" y="6356350"/>
            <a:ext cx="2895600" cy="365125"/>
          </a:xfrm>
          <a:prstGeom prst="rect"/>
          <a:noFill/>
          <a:ln>
            <a:noFill/>
          </a:ln>
        </p:spPr>
        <p:txBody>
          <a:bodyPr wrap="square" anchor="ctr"/>
          <a:lstStyle>
            <a:lvl1pPr lvl="0" algn="ctr">
              <a:defRPr sz="1200">
                <a:solidFill>
                  <a:srgbClr val="3F3F3F"/>
                </a:solidFill>
                <a:latin typeface="Calibri"/>
              </a:defRPr>
            </a:lvl1pPr>
          </a:lstStyle>
          <a:p/>
        </p:txBody>
      </p:sp>
      <p:sp>
        <p:nvSpPr>
          <p:cNvPr id="5" name=""/>
          <p:cNvSpPr txBox="1"/>
          <p:nvPr>
            <p:ph type="sldNum" idx="12"/>
          </p:nvPr>
        </p:nvSpPr>
        <p:spPr>
          <a:xfrm>
            <a:off x="6553200" y="6356350"/>
            <a:ext cx="2133600" cy="365125"/>
          </a:xfrm>
          <a:prstGeom prst="rect"/>
          <a:noFill/>
          <a:ln>
            <a:noFill/>
          </a:ln>
        </p:spPr>
        <p:txBody>
          <a:bodyPr wrap="square" anchor="ctr"/>
          <a:lstStyle>
            <a:lvl1pPr lvl="0" algn="r">
              <a:defRPr sz="1200">
                <a:solidFill>
                  <a:srgbClr val="3F3F3F"/>
                </a:solidFill>
                <a:latin typeface="Calibri"/>
              </a:defRPr>
            </a:lvl1pPr>
          </a:lstStyle>
          <a:p>
            <a:fld id="{8B38DBA3-52F9-4AF4-A6A4-FA4D7DB2F99C}" type="slidenum">
              <a:t>&lt;#&gt;</a:t>
            </a:fld>
          </a:p>
        </p:txBody>
      </p:sp>
      <p:sp>
        <p:nvSpPr>
          <p:cNvPr id="6" name=""/>
          <p:cNvSpPr txBox="1"/>
          <p:nvPr>
            <p:ph type="dt" idx="10"/>
          </p:nvPr>
        </p:nvSpPr>
        <p:spPr>
          <a:xfrm>
            <a:off x="457200" y="6356350"/>
            <a:ext cx="2133600" cy="365125"/>
          </a:xfrm>
          <a:prstGeom prst="rect"/>
          <a:noFill/>
          <a:ln>
            <a:noFill/>
          </a:ln>
        </p:spPr>
        <p:txBody>
          <a:bodyPr wrap="square" anchor="ctr"/>
          <a:lstStyle>
            <a:lvl1pPr lvl="0" algn="l">
              <a:defRPr sz="1200">
                <a:solidFill>
                  <a:srgbClr val="3F3F3F"/>
                </a:solidFill>
                <a:latin typeface="Calibri"/>
              </a:defRPr>
            </a:lvl1pPr>
          </a:lstStyle>
          <a:p/>
        </p:txBody>
      </p:sp>
    </p:spTree>
  </p:cSld>
</p:sld>
</file>

<file path=ppt/slides/slide11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title" idx="0"/>
          </p:nvPr>
        </p:nvSpPr>
        <p:spPr>
          <a:xfrm>
            <a:off x="457200" y="274637"/>
            <a:ext cx="8229600" cy="1143000"/>
          </a:xfrm>
          <a:prstGeom prst="rect"/>
          <a:noFill/>
          <a:ln>
            <a:noFill/>
          </a:ln>
        </p:spPr>
        <p:txBody>
          <a:bodyPr wrap="square" anchor="ctr"/>
          <a:p>
            <a:pPr lvl="0"/>
            <a:r>
              <a:rPr b="1" i="0" u="none" strike="noStrike">
                <a:latin typeface="Times New Roman"/>
              </a:rPr>
              <a:t>Clinical </a:t>
            </a:r>
            <a:r>
              <a:rPr b="1" i="0" u="none" strike="noStrike">
                <a:latin typeface="Times New Roman"/>
              </a:rPr>
              <a:t>Manifestations…</a:t>
            </a:r>
          </a:p>
        </p:txBody>
      </p:sp>
      <p:sp>
        <p:nvSpPr>
          <p:cNvPr id="3" name=""/>
          <p:cNvSpPr txBox="1"/>
          <p:nvPr>
            <p:ph type="body" idx="1"/>
          </p:nvPr>
        </p:nvSpPr>
        <p:spPr>
          <a:xfrm>
            <a:off x="455612" y="1417637"/>
            <a:ext cx="8364538" cy="4708525"/>
          </a:xfrm>
          <a:prstGeom prst="rect"/>
          <a:noFill/>
          <a:ln>
            <a:noFill/>
          </a:ln>
        </p:spPr>
        <p:txBody>
          <a:bodyPr wrap="square" anchor="t"/>
          <a:p>
            <a:pPr lvl="0">
              <a:buClr>
                <a:srgbClr val="FF0000"/>
              </a:buClr>
              <a:buFont typeface="Times New Roman"/>
              <a:buChar char="♥"/>
            </a:pPr>
            <a:r>
              <a:rPr>
                <a:solidFill>
                  <a:srgbClr val="FF0000"/>
                </a:solidFill>
                <a:latin typeface="Times New Roman"/>
              </a:rPr>
              <a:t>These </a:t>
            </a:r>
            <a:r>
              <a:rPr>
                <a:solidFill>
                  <a:srgbClr val="FF0000"/>
                </a:solidFill>
                <a:latin typeface="Times New Roman"/>
              </a:rPr>
              <a:t>signs </a:t>
            </a:r>
            <a:r>
              <a:rPr>
                <a:latin typeface="Times New Roman"/>
              </a:rPr>
              <a:t>may result from compression of the brain due to swelling from hemorrhage or edema, an expanding intracranial lesion (hematoma or tumor), or a combination of both</a:t>
            </a:r>
            <a:r>
              <a:rPr>
                <a:latin typeface="Times New Roman"/>
              </a:rPr>
              <a:t>.</a:t>
            </a:r>
          </a:p>
          <a:p>
            <a:pPr lvl="0">
              <a:buClr>
                <a:srgbClr val="FF0000"/>
              </a:buClr>
              <a:buFont typeface="Times New Roman"/>
              <a:buChar char="♥"/>
            </a:pPr>
            <a:r>
              <a:rPr>
                <a:latin typeface="Times New Roman"/>
              </a:rPr>
              <a:t>As ICP increases, the patient becomes </a:t>
            </a:r>
            <a:r>
              <a:rPr>
                <a:latin typeface="Times New Roman"/>
              </a:rPr>
              <a:t>stuporous, </a:t>
            </a:r>
            <a:r>
              <a:rPr>
                <a:latin typeface="Times New Roman"/>
              </a:rPr>
              <a:t>reacting only to loud or </a:t>
            </a:r>
            <a:r>
              <a:rPr>
                <a:latin typeface="Times New Roman"/>
              </a:rPr>
              <a:t>painful </a:t>
            </a:r>
            <a:r>
              <a:rPr>
                <a:latin typeface="Times New Roman"/>
              </a:rPr>
              <a:t>stimuli</a:t>
            </a:r>
            <a:r>
              <a:rPr>
                <a:latin typeface="Times New Roman"/>
              </a:rPr>
              <a:t>.</a:t>
            </a:r>
          </a:p>
          <a:p>
            <a:pPr lvl="0">
              <a:buClr>
                <a:srgbClr val="FF0000"/>
              </a:buClr>
              <a:buFont typeface="Times New Roman"/>
              <a:buChar char="♥"/>
            </a:pPr>
            <a:r>
              <a:rPr>
                <a:latin typeface="Times New Roman"/>
              </a:rPr>
              <a:t>Motor deterioration like hemiplegic </a:t>
            </a:r>
          </a:p>
          <a:p>
            <a:pPr lvl="0">
              <a:buNone/>
            </a:pPr>
          </a:p>
          <a:p>
            <a:pPr lvl="0">
              <a:buClr>
                <a:srgbClr val="FF0000"/>
              </a:buClr>
              <a:buFont typeface="Times New Roman"/>
              <a:buChar char="♥"/>
            </a:pPr>
          </a:p>
          <a:p>
            <a:pPr lvl="0">
              <a:buClr>
                <a:srgbClr val="FF0000"/>
              </a:buClr>
              <a:buFont typeface="Times New Roman"/>
              <a:buChar char="♥"/>
            </a:pPr>
          </a:p>
        </p:txBody>
      </p:sp>
      <p:sp>
        <p:nvSpPr>
          <p:cNvPr id="4" name=""/>
          <p:cNvSpPr txBox="1"/>
          <p:nvPr>
            <p:ph type="ftr" idx="11"/>
          </p:nvPr>
        </p:nvSpPr>
        <p:spPr>
          <a:xfrm>
            <a:off x="3124200" y="6356350"/>
            <a:ext cx="2895600" cy="365125"/>
          </a:xfrm>
          <a:prstGeom prst="rect"/>
          <a:noFill/>
          <a:ln>
            <a:noFill/>
          </a:ln>
        </p:spPr>
        <p:txBody>
          <a:bodyPr wrap="square" anchor="ctr"/>
          <a:lstStyle>
            <a:lvl1pPr lvl="0" algn="ctr">
              <a:defRPr sz="1200">
                <a:solidFill>
                  <a:srgbClr val="3F3F3F"/>
                </a:solidFill>
                <a:latin typeface="Times New Roman"/>
              </a:defRPr>
            </a:lvl1pPr>
          </a:lstStyle>
          <a:p/>
        </p:txBody>
      </p:sp>
      <p:sp>
        <p:nvSpPr>
          <p:cNvPr id="5" name=""/>
          <p:cNvSpPr txBox="1"/>
          <p:nvPr>
            <p:ph type="sldNum" idx="12"/>
          </p:nvPr>
        </p:nvSpPr>
        <p:spPr>
          <a:xfrm>
            <a:off x="6553200" y="6356350"/>
            <a:ext cx="2133600" cy="365125"/>
          </a:xfrm>
          <a:prstGeom prst="rect"/>
          <a:noFill/>
          <a:ln>
            <a:noFill/>
          </a:ln>
        </p:spPr>
        <p:txBody>
          <a:bodyPr wrap="square" anchor="ctr"/>
          <a:lstStyle>
            <a:lvl1pPr lvl="0" algn="r">
              <a:defRPr sz="1200">
                <a:solidFill>
                  <a:srgbClr val="3F3F3F"/>
                </a:solidFill>
                <a:latin typeface="Times New Roman"/>
              </a:defRPr>
            </a:lvl1pPr>
          </a:lstStyle>
          <a:p>
            <a:fld id="{8B38DBA3-52F9-4AF4-A6A4-FA4D7DB2F99C}" type="slidenum">
              <a:t>&lt;#&gt;</a:t>
            </a:fld>
          </a:p>
        </p:txBody>
      </p:sp>
      <p:sp>
        <p:nvSpPr>
          <p:cNvPr id="6" name=""/>
          <p:cNvSpPr txBox="1"/>
          <p:nvPr>
            <p:ph type="dt" idx="10"/>
          </p:nvPr>
        </p:nvSpPr>
        <p:spPr>
          <a:xfrm>
            <a:off x="457200" y="6356350"/>
            <a:ext cx="2133600" cy="365125"/>
          </a:xfrm>
          <a:prstGeom prst="rect"/>
          <a:noFill/>
          <a:ln>
            <a:noFill/>
          </a:ln>
        </p:spPr>
        <p:txBody>
          <a:bodyPr wrap="square" anchor="ctr"/>
          <a:lstStyle>
            <a:lvl1pPr lvl="0" algn="l">
              <a:defRPr sz="1200">
                <a:solidFill>
                  <a:srgbClr val="3F3F3F"/>
                </a:solidFill>
                <a:latin typeface="Calibri"/>
              </a:defRPr>
            </a:lvl1pPr>
          </a:lstStyle>
          <a:p/>
        </p:txBody>
      </p:sp>
    </p:spTree>
  </p:cSld>
</p:sld>
</file>

<file path=ppt/slides/slide11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title" idx="0"/>
          </p:nvPr>
        </p:nvSpPr>
        <p:spPr>
          <a:xfrm>
            <a:off x="457200" y="274637"/>
            <a:ext cx="8229600" cy="1143000"/>
          </a:xfrm>
          <a:prstGeom prst="rect"/>
          <a:noFill/>
          <a:ln>
            <a:noFill/>
          </a:ln>
        </p:spPr>
        <p:txBody>
          <a:bodyPr wrap="square" anchor="ctr"/>
          <a:p>
            <a:pPr lvl="0"/>
            <a:r>
              <a:rPr>
                <a:latin typeface="Times New Roman"/>
              </a:rPr>
              <a:t>Clinical Manifestations….</a:t>
            </a:r>
          </a:p>
        </p:txBody>
      </p:sp>
      <p:sp>
        <p:nvSpPr>
          <p:cNvPr id="3" name=""/>
          <p:cNvSpPr txBox="1"/>
          <p:nvPr>
            <p:ph type="body" idx="1"/>
          </p:nvPr>
        </p:nvSpPr>
        <p:spPr>
          <a:xfrm>
            <a:off x="457200" y="1600200"/>
            <a:ext cx="8229600" cy="4525962"/>
          </a:xfrm>
          <a:prstGeom prst="rect"/>
          <a:noFill/>
          <a:ln>
            <a:noFill/>
          </a:ln>
        </p:spPr>
        <p:txBody>
          <a:bodyPr wrap="square" anchor="t">
            <a:normAutofit fontScale="92000" lnSpcReduction="10000"/>
          </a:bodyPr>
          <a:p>
            <a:pPr lvl="0">
              <a:lnSpc>
                <a:spcPct val="150000"/>
              </a:lnSpc>
              <a:buFont typeface="Wingdings"/>
              <a:buChar char="ü"/>
            </a:pPr>
            <a:r>
              <a:rPr>
                <a:latin typeface="Times New Roman"/>
              </a:rPr>
              <a:t>If </a:t>
            </a:r>
            <a:r>
              <a:rPr>
                <a:latin typeface="Times New Roman"/>
              </a:rPr>
              <a:t>the coma is profound, </a:t>
            </a:r>
            <a:r>
              <a:rPr>
                <a:solidFill>
                  <a:srgbClr val="0000CC"/>
                </a:solidFill>
                <a:latin typeface="Times New Roman"/>
              </a:rPr>
              <a:t>with the pupils dilated and fixed </a:t>
            </a:r>
            <a:r>
              <a:rPr>
                <a:solidFill>
                  <a:srgbClr val="0000CC"/>
                </a:solidFill>
                <a:latin typeface="Times New Roman"/>
              </a:rPr>
              <a:t> double vision, </a:t>
            </a:r>
          </a:p>
          <a:p>
            <a:pPr lvl="0">
              <a:lnSpc>
                <a:spcPct val="150000"/>
              </a:lnSpc>
              <a:buFont typeface="Wingdings"/>
              <a:buChar char="ü"/>
            </a:pPr>
            <a:r>
              <a:rPr>
                <a:solidFill>
                  <a:srgbClr val="0000CC"/>
                </a:solidFill>
                <a:latin typeface="Times New Roman"/>
              </a:rPr>
              <a:t>Head ache and vomiting </a:t>
            </a:r>
          </a:p>
          <a:p>
            <a:pPr lvl="0">
              <a:lnSpc>
                <a:spcPct val="150000"/>
              </a:lnSpc>
              <a:buFont typeface="Wingdings"/>
              <a:buChar char="ü"/>
            </a:pPr>
            <a:r>
              <a:rPr>
                <a:solidFill>
                  <a:srgbClr val="0000CC"/>
                </a:solidFill>
                <a:latin typeface="Times New Roman"/>
              </a:rPr>
              <a:t>Increased SBP &amp; decreased HR</a:t>
            </a:r>
          </a:p>
          <a:p>
            <a:pPr lvl="0">
              <a:lnSpc>
                <a:spcPct val="150000"/>
              </a:lnSpc>
              <a:buFont typeface="Wingdings"/>
              <a:buChar char="ü"/>
            </a:pPr>
            <a:r>
              <a:rPr>
                <a:solidFill>
                  <a:srgbClr val="0000CC"/>
                </a:solidFill>
                <a:latin typeface="Times New Roman"/>
              </a:rPr>
              <a:t>Respirations  </a:t>
            </a:r>
            <a:r>
              <a:rPr>
                <a:solidFill>
                  <a:srgbClr val="0000CC"/>
                </a:solidFill>
                <a:latin typeface="Times New Roman"/>
              </a:rPr>
              <a:t>impaired or absent</a:t>
            </a:r>
            <a:r>
              <a:rPr>
                <a:solidFill>
                  <a:srgbClr val="0000CC"/>
                </a:solidFill>
                <a:latin typeface="Times New Roman"/>
              </a:rPr>
              <a:t>,</a:t>
            </a:r>
          </a:p>
          <a:p>
            <a:pPr lvl="0">
              <a:lnSpc>
                <a:spcPct val="150000"/>
              </a:lnSpc>
              <a:buFont typeface="Wingdings"/>
              <a:buChar char="ü"/>
            </a:pPr>
            <a:r>
              <a:rPr>
                <a:solidFill>
                  <a:srgbClr val="0000CC"/>
                </a:solidFill>
                <a:latin typeface="Times New Roman"/>
              </a:rPr>
              <a:t>Death  </a:t>
            </a:r>
            <a:r>
              <a:rPr>
                <a:solidFill>
                  <a:srgbClr val="0000CC"/>
                </a:solidFill>
                <a:latin typeface="Times New Roman"/>
              </a:rPr>
              <a:t>is usually inevitable.</a:t>
            </a:r>
          </a:p>
          <a:p>
            <a:pPr lvl="0">
              <a:buFont typeface="Wingdings"/>
              <a:buChar char="ü"/>
            </a:pPr>
          </a:p>
        </p:txBody>
      </p:sp>
      <p:sp>
        <p:nvSpPr>
          <p:cNvPr id="4" name=""/>
          <p:cNvSpPr txBox="1"/>
          <p:nvPr>
            <p:ph type="ftr" idx="11"/>
          </p:nvPr>
        </p:nvSpPr>
        <p:spPr>
          <a:xfrm>
            <a:off x="3124200" y="6356350"/>
            <a:ext cx="2895600" cy="365125"/>
          </a:xfrm>
          <a:prstGeom prst="rect"/>
          <a:noFill/>
          <a:ln>
            <a:noFill/>
          </a:ln>
        </p:spPr>
        <p:txBody>
          <a:bodyPr wrap="square" anchor="ctr"/>
          <a:lstStyle>
            <a:lvl1pPr lvl="0" algn="ctr">
              <a:defRPr sz="1200">
                <a:solidFill>
                  <a:srgbClr val="3F3F3F"/>
                </a:solidFill>
                <a:latin typeface="Times New Roman"/>
              </a:defRPr>
            </a:lvl1pPr>
          </a:lstStyle>
          <a:p/>
        </p:txBody>
      </p:sp>
      <p:sp>
        <p:nvSpPr>
          <p:cNvPr id="5" name=""/>
          <p:cNvSpPr txBox="1"/>
          <p:nvPr>
            <p:ph type="sldNum" idx="12"/>
          </p:nvPr>
        </p:nvSpPr>
        <p:spPr>
          <a:xfrm>
            <a:off x="6553200" y="6356350"/>
            <a:ext cx="2133600" cy="365125"/>
          </a:xfrm>
          <a:prstGeom prst="rect"/>
          <a:noFill/>
          <a:ln>
            <a:noFill/>
          </a:ln>
        </p:spPr>
        <p:txBody>
          <a:bodyPr wrap="square" anchor="ctr"/>
          <a:lstStyle>
            <a:lvl1pPr lvl="0" algn="r">
              <a:defRPr sz="1200">
                <a:solidFill>
                  <a:srgbClr val="3F3F3F"/>
                </a:solidFill>
                <a:latin typeface="Times New Roman"/>
              </a:defRPr>
            </a:lvl1pPr>
          </a:lstStyle>
          <a:p>
            <a:fld id="{8B38DBA3-52F9-4AF4-A6A4-FA4D7DB2F99C}" type="slidenum">
              <a:t>&lt;#&gt;</a:t>
            </a:fld>
          </a:p>
        </p:txBody>
      </p:sp>
      <p:sp>
        <p:nvSpPr>
          <p:cNvPr id="6" name=""/>
          <p:cNvSpPr txBox="1"/>
          <p:nvPr>
            <p:ph type="dt" idx="10"/>
          </p:nvPr>
        </p:nvSpPr>
        <p:spPr>
          <a:xfrm>
            <a:off x="457200" y="6356350"/>
            <a:ext cx="2133600" cy="365125"/>
          </a:xfrm>
          <a:prstGeom prst="rect"/>
          <a:noFill/>
          <a:ln>
            <a:noFill/>
          </a:ln>
        </p:spPr>
        <p:txBody>
          <a:bodyPr wrap="square" anchor="ctr"/>
          <a:lstStyle>
            <a:lvl1pPr lvl="0" algn="l">
              <a:defRPr sz="1200">
                <a:solidFill>
                  <a:srgbClr val="3F3F3F"/>
                </a:solidFill>
                <a:latin typeface="Calibri"/>
              </a:defRPr>
            </a:lvl1pPr>
          </a:lstStyle>
          <a:p/>
        </p:txBody>
      </p:sp>
    </p:spTree>
  </p:cSld>
</p:sld>
</file>

<file path=ppt/slides/slide1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id="2" name=""/>
          <p:cNvPicPr/>
          <p:nvPr/>
        </p:nvPicPr>
        <p:blipFill>
          <a:blip r:embed="rId1"/>
          <a:srcRect l="25767" t="26040" r="6295" b="11457"/>
          <a:stretch>
            <a:fillRect/>
          </a:stretch>
        </p:blipFill>
        <p:spPr>
          <a:xfrm>
            <a:off x="228600" y="152400"/>
            <a:ext cx="8686800" cy="6323012"/>
          </a:xfrm>
          <a:prstGeom prst="rect"/>
          <a:noFill/>
          <a:ln>
            <a:noFill/>
          </a:ln>
        </p:spPr>
      </p:pic>
      <p:sp>
        <p:nvSpPr>
          <p:cNvPr id="3" name=""/>
          <p:cNvSpPr txBox="1"/>
          <p:nvPr>
            <p:ph type="dt" idx="10"/>
          </p:nvPr>
        </p:nvSpPr>
        <p:spPr>
          <a:xfrm>
            <a:off x="457200" y="6356350"/>
            <a:ext cx="2133600" cy="365125"/>
          </a:xfrm>
          <a:prstGeom prst="rect"/>
          <a:noFill/>
          <a:ln>
            <a:noFill/>
          </a:ln>
        </p:spPr>
        <p:txBody>
          <a:bodyPr wrap="square" anchor="ctr"/>
          <a:lstStyle>
            <a:lvl1pPr lvl="0" algn="l">
              <a:defRPr sz="1200">
                <a:solidFill>
                  <a:srgbClr val="3F3F3F"/>
                </a:solidFill>
                <a:latin typeface="Calibri"/>
              </a:defRPr>
            </a:lvl1pPr>
          </a:lstStyle>
          <a:p/>
        </p:txBody>
      </p:sp>
      <p:sp>
        <p:nvSpPr>
          <p:cNvPr id="4" name=""/>
          <p:cNvSpPr txBox="1"/>
          <p:nvPr>
            <p:ph type="sldNum" idx="12"/>
          </p:nvPr>
        </p:nvSpPr>
        <p:spPr>
          <a:xfrm>
            <a:off x="6553200" y="6356350"/>
            <a:ext cx="2133600" cy="365125"/>
          </a:xfrm>
          <a:prstGeom prst="rect"/>
          <a:noFill/>
          <a:ln>
            <a:noFill/>
          </a:ln>
        </p:spPr>
        <p:txBody>
          <a:bodyPr wrap="square" anchor="ctr"/>
          <a:lstStyle>
            <a:lvl1pPr lvl="0" algn="r">
              <a:defRPr sz="1200">
                <a:solidFill>
                  <a:srgbClr val="3F3F3F"/>
                </a:solidFill>
                <a:latin typeface="Calibri"/>
              </a:defRPr>
            </a:lvl1pPr>
          </a:lstStyle>
          <a:p>
            <a:fld id="{8B38DBA3-52F9-4AF4-A6A4-FA4D7DB2F99C}" type="slidenum">
              <a:t>&lt;#&gt;</a:t>
            </a:fld>
          </a:p>
        </p:txBody>
      </p:sp>
      <p:sp>
        <p:nvSpPr>
          <p:cNvPr id="5" name=""/>
          <p:cNvSpPr txBox="1"/>
          <p:nvPr>
            <p:ph type="ftr" idx="11"/>
          </p:nvPr>
        </p:nvSpPr>
        <p:spPr>
          <a:xfrm>
            <a:off x="3124200" y="6356350"/>
            <a:ext cx="2895600" cy="365125"/>
          </a:xfrm>
          <a:prstGeom prst="rect"/>
          <a:noFill/>
          <a:ln>
            <a:noFill/>
          </a:ln>
        </p:spPr>
        <p:txBody>
          <a:bodyPr wrap="square" anchor="ctr"/>
          <a:lstStyle>
            <a:lvl1pPr lvl="0" algn="ctr">
              <a:defRPr sz="1200">
                <a:solidFill>
                  <a:srgbClr val="3F3F3F"/>
                </a:solidFill>
                <a:latin typeface="Calibri"/>
              </a:defRPr>
            </a:lvl1pPr>
          </a:lstStyle>
          <a:p/>
        </p:txBody>
      </p:sp>
    </p:spTree>
  </p:cSld>
</p:sld>
</file>

<file path=ppt/slides/slide12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title" idx="0"/>
          </p:nvPr>
        </p:nvSpPr>
        <p:spPr>
          <a:xfrm>
            <a:off x="457200" y="274637"/>
            <a:ext cx="8229600" cy="1143000"/>
          </a:xfrm>
          <a:prstGeom prst="rect"/>
          <a:noFill/>
          <a:ln>
            <a:noFill/>
          </a:ln>
        </p:spPr>
        <p:txBody>
          <a:bodyPr wrap="square" anchor="ctr">
            <a:normAutofit fontScale="90000"/>
          </a:bodyPr>
          <a:br/>
          <a:p>
            <a:pPr lvl="0"/>
            <a:r>
              <a:rPr b="1" i="0" u="none" strike="noStrike">
                <a:latin typeface="Times New Roman"/>
              </a:rPr>
              <a:t>Assessment </a:t>
            </a:r>
            <a:r>
              <a:rPr b="1" i="0" u="none" strike="noStrike">
                <a:latin typeface="Times New Roman"/>
              </a:rPr>
              <a:t>and Diagnostic Findings</a:t>
            </a:r>
            <a:br/>
          </a:p>
        </p:txBody>
      </p:sp>
      <p:sp>
        <p:nvSpPr>
          <p:cNvPr id="3" name=""/>
          <p:cNvSpPr txBox="1"/>
          <p:nvPr>
            <p:ph type="body" idx="1"/>
          </p:nvPr>
        </p:nvSpPr>
        <p:spPr>
          <a:xfrm>
            <a:off x="457200" y="1447800"/>
            <a:ext cx="8505825" cy="4678362"/>
          </a:xfrm>
          <a:prstGeom prst="rect"/>
          <a:noFill/>
          <a:ln>
            <a:noFill/>
          </a:ln>
        </p:spPr>
        <p:txBody>
          <a:bodyPr wrap="square" anchor="t"/>
          <a:p>
            <a:pPr lvl="0">
              <a:lnSpc>
                <a:spcPct val="150000"/>
              </a:lnSpc>
              <a:buFont typeface="Wingdings"/>
              <a:buChar char="Ø"/>
            </a:pPr>
            <a:r>
              <a:rPr>
                <a:latin typeface="Times New Roman"/>
              </a:rPr>
              <a:t>The </a:t>
            </a:r>
            <a:r>
              <a:rPr>
                <a:latin typeface="Times New Roman"/>
              </a:rPr>
              <a:t>most common diagnostic tests are </a:t>
            </a:r>
            <a:r>
              <a:rPr>
                <a:solidFill>
                  <a:srgbClr val="0000CC"/>
                </a:solidFill>
                <a:latin typeface="Times New Roman"/>
              </a:rPr>
              <a:t>CT scanning and MRI</a:t>
            </a:r>
            <a:r>
              <a:rPr>
                <a:solidFill>
                  <a:srgbClr val="0000CC"/>
                </a:solidFill>
                <a:latin typeface="Times New Roman"/>
              </a:rPr>
              <a:t>.</a:t>
            </a:r>
          </a:p>
          <a:p>
            <a:pPr lvl="0">
              <a:lnSpc>
                <a:spcPct val="150000"/>
              </a:lnSpc>
              <a:buFont typeface="Wingdings"/>
              <a:buChar char="Ø"/>
            </a:pPr>
            <a:r>
              <a:rPr>
                <a:solidFill>
                  <a:srgbClr val="0000CC"/>
                </a:solidFill>
                <a:latin typeface="Times New Roman"/>
              </a:rPr>
              <a:t>Lumbar </a:t>
            </a:r>
            <a:r>
              <a:rPr>
                <a:solidFill>
                  <a:srgbClr val="0000CC"/>
                </a:solidFill>
                <a:latin typeface="Times New Roman"/>
              </a:rPr>
              <a:t>puncture is avoided in patients with increased ICP, </a:t>
            </a:r>
            <a:r>
              <a:rPr>
                <a:latin typeface="Times New Roman"/>
              </a:rPr>
              <a:t>because the sudden release of pressure in the lumbar area can cause the brain to herniate. </a:t>
            </a:r>
          </a:p>
          <a:p>
            <a:pPr lvl="0">
              <a:lnSpc>
                <a:spcPct val="150000"/>
              </a:lnSpc>
              <a:buFont typeface="Wingdings"/>
              <a:buChar char="Ø"/>
            </a:pPr>
          </a:p>
          <a:p>
            <a:pPr lvl="0">
              <a:lnSpc>
                <a:spcPct val="150000"/>
              </a:lnSpc>
              <a:buFont typeface="Wingdings"/>
              <a:buChar char="Ø"/>
            </a:pPr>
          </a:p>
        </p:txBody>
      </p:sp>
      <p:sp>
        <p:nvSpPr>
          <p:cNvPr id="4" name=""/>
          <p:cNvSpPr txBox="1"/>
          <p:nvPr>
            <p:ph type="ftr" idx="11"/>
          </p:nvPr>
        </p:nvSpPr>
        <p:spPr>
          <a:xfrm>
            <a:off x="3124200" y="6356350"/>
            <a:ext cx="2895600" cy="365125"/>
          </a:xfrm>
          <a:prstGeom prst="rect"/>
          <a:noFill/>
          <a:ln>
            <a:noFill/>
          </a:ln>
        </p:spPr>
        <p:txBody>
          <a:bodyPr wrap="square" anchor="ctr"/>
          <a:lstStyle>
            <a:lvl1pPr lvl="0" algn="ctr">
              <a:defRPr sz="1200">
                <a:solidFill>
                  <a:srgbClr val="3F3F3F"/>
                </a:solidFill>
                <a:latin typeface="Times New Roman"/>
              </a:defRPr>
            </a:lvl1pPr>
          </a:lstStyle>
          <a:p/>
        </p:txBody>
      </p:sp>
      <p:sp>
        <p:nvSpPr>
          <p:cNvPr id="5" name=""/>
          <p:cNvSpPr txBox="1"/>
          <p:nvPr>
            <p:ph type="sldNum" idx="12"/>
          </p:nvPr>
        </p:nvSpPr>
        <p:spPr>
          <a:xfrm>
            <a:off x="6553200" y="6356350"/>
            <a:ext cx="2133600" cy="365125"/>
          </a:xfrm>
          <a:prstGeom prst="rect"/>
          <a:noFill/>
          <a:ln>
            <a:noFill/>
          </a:ln>
        </p:spPr>
        <p:txBody>
          <a:bodyPr wrap="square" anchor="ctr"/>
          <a:lstStyle>
            <a:lvl1pPr lvl="0" algn="r">
              <a:defRPr sz="1200">
                <a:solidFill>
                  <a:srgbClr val="3F3F3F"/>
                </a:solidFill>
                <a:latin typeface="Times New Roman"/>
              </a:defRPr>
            </a:lvl1pPr>
          </a:lstStyle>
          <a:p>
            <a:fld id="{8B38DBA3-52F9-4AF4-A6A4-FA4D7DB2F99C}" type="slidenum">
              <a:t>&lt;#&gt;</a:t>
            </a:fld>
          </a:p>
        </p:txBody>
      </p:sp>
      <p:sp>
        <p:nvSpPr>
          <p:cNvPr id="6" name=""/>
          <p:cNvSpPr txBox="1"/>
          <p:nvPr>
            <p:ph type="dt" idx="10"/>
          </p:nvPr>
        </p:nvSpPr>
        <p:spPr>
          <a:xfrm>
            <a:off x="457200" y="6356350"/>
            <a:ext cx="2133600" cy="365125"/>
          </a:xfrm>
          <a:prstGeom prst="rect"/>
          <a:noFill/>
          <a:ln>
            <a:noFill/>
          </a:ln>
        </p:spPr>
        <p:txBody>
          <a:bodyPr wrap="square" anchor="ctr"/>
          <a:lstStyle>
            <a:lvl1pPr lvl="0" algn="l">
              <a:defRPr sz="1200">
                <a:solidFill>
                  <a:srgbClr val="3F3F3F"/>
                </a:solidFill>
                <a:latin typeface="Calibri"/>
              </a:defRPr>
            </a:lvl1pPr>
          </a:lstStyle>
          <a:p/>
        </p:txBody>
      </p:sp>
    </p:spTree>
  </p:cSld>
</p:sld>
</file>

<file path=ppt/slides/slide12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title" idx="0"/>
          </p:nvPr>
        </p:nvSpPr>
        <p:spPr>
          <a:xfrm>
            <a:off x="457200" y="274637"/>
            <a:ext cx="8229600" cy="1143000"/>
          </a:xfrm>
          <a:prstGeom prst="rect"/>
          <a:noFill/>
          <a:ln>
            <a:noFill/>
          </a:ln>
        </p:spPr>
        <p:txBody>
          <a:bodyPr wrap="square" anchor="ctr">
            <a:normAutofit fontScale="90000"/>
          </a:bodyPr>
          <a:p>
            <a:pPr lvl="0"/>
            <a:r>
              <a:rPr b="1" i="0" u="none" strike="noStrike">
                <a:latin typeface="Times New Roman"/>
              </a:rPr>
              <a:t>Complications</a:t>
            </a:r>
            <a:br/>
          </a:p>
        </p:txBody>
      </p:sp>
      <p:sp>
        <p:nvSpPr>
          <p:cNvPr id="3" name=""/>
          <p:cNvSpPr txBox="1"/>
          <p:nvPr>
            <p:ph type="body" idx="1"/>
          </p:nvPr>
        </p:nvSpPr>
        <p:spPr>
          <a:xfrm>
            <a:off x="455612" y="1417637"/>
            <a:ext cx="8524875" cy="4708525"/>
          </a:xfrm>
          <a:prstGeom prst="rect"/>
          <a:noFill/>
          <a:ln>
            <a:noFill/>
          </a:ln>
        </p:spPr>
        <p:txBody>
          <a:bodyPr wrap="square" anchor="t"/>
          <a:p>
            <a:pPr lvl="0">
              <a:buFont typeface="Wingdings"/>
              <a:buChar char="§"/>
            </a:pPr>
            <a:r>
              <a:rPr>
                <a:latin typeface="Times New Roman"/>
              </a:rPr>
              <a:t>B</a:t>
            </a:r>
            <a:r>
              <a:rPr>
                <a:latin typeface="Times New Roman"/>
              </a:rPr>
              <a:t>rain </a:t>
            </a:r>
            <a:r>
              <a:rPr>
                <a:latin typeface="Times New Roman"/>
              </a:rPr>
              <a:t>stem </a:t>
            </a:r>
            <a:r>
              <a:rPr>
                <a:latin typeface="Times New Roman"/>
              </a:rPr>
              <a:t>herniation</a:t>
            </a:r>
          </a:p>
          <a:p>
            <a:pPr lvl="0">
              <a:buFont typeface="Wingdings"/>
              <a:buChar char="§"/>
            </a:pPr>
            <a:r>
              <a:rPr>
                <a:latin typeface="Times New Roman"/>
              </a:rPr>
              <a:t>D</a:t>
            </a:r>
            <a:r>
              <a:rPr>
                <a:latin typeface="Times New Roman"/>
              </a:rPr>
              <a:t>iabetes insipidus </a:t>
            </a:r>
          </a:p>
          <a:p>
            <a:pPr lvl="0">
              <a:buFont typeface="Wingdings"/>
              <a:buChar char="§"/>
            </a:pPr>
            <a:r>
              <a:rPr>
                <a:latin typeface="Times New Roman"/>
              </a:rPr>
              <a:t>Syndrome </a:t>
            </a:r>
            <a:r>
              <a:rPr>
                <a:latin typeface="Times New Roman"/>
              </a:rPr>
              <a:t>of inappropriate antidiuretic </a:t>
            </a:r>
            <a:r>
              <a:rPr>
                <a:latin typeface="Times New Roman"/>
              </a:rPr>
              <a:t>hormone.</a:t>
            </a:r>
          </a:p>
          <a:p>
            <a:pPr lvl="0">
              <a:buFont typeface="Wingdings"/>
              <a:buChar char="§"/>
            </a:pPr>
          </a:p>
        </p:txBody>
      </p:sp>
      <p:sp>
        <p:nvSpPr>
          <p:cNvPr id="4" name=""/>
          <p:cNvSpPr txBox="1"/>
          <p:nvPr>
            <p:ph type="ftr" idx="11"/>
          </p:nvPr>
        </p:nvSpPr>
        <p:spPr>
          <a:xfrm>
            <a:off x="3124200" y="6356350"/>
            <a:ext cx="2895600" cy="365125"/>
          </a:xfrm>
          <a:prstGeom prst="rect"/>
          <a:noFill/>
          <a:ln>
            <a:noFill/>
          </a:ln>
        </p:spPr>
        <p:txBody>
          <a:bodyPr wrap="square" anchor="ctr"/>
          <a:lstStyle>
            <a:lvl1pPr lvl="0" algn="ctr">
              <a:defRPr sz="1200">
                <a:solidFill>
                  <a:srgbClr val="3F3F3F"/>
                </a:solidFill>
                <a:latin typeface="Calibri"/>
              </a:defRPr>
            </a:lvl1pPr>
          </a:lstStyle>
          <a:p/>
        </p:txBody>
      </p:sp>
      <p:sp>
        <p:nvSpPr>
          <p:cNvPr id="5" name=""/>
          <p:cNvSpPr txBox="1"/>
          <p:nvPr>
            <p:ph type="sldNum" idx="12"/>
          </p:nvPr>
        </p:nvSpPr>
        <p:spPr>
          <a:xfrm>
            <a:off x="6553200" y="6356350"/>
            <a:ext cx="2133600" cy="365125"/>
          </a:xfrm>
          <a:prstGeom prst="rect"/>
          <a:noFill/>
          <a:ln>
            <a:noFill/>
          </a:ln>
        </p:spPr>
        <p:txBody>
          <a:bodyPr wrap="square" anchor="ctr"/>
          <a:lstStyle>
            <a:lvl1pPr lvl="0" algn="r">
              <a:defRPr sz="1200">
                <a:solidFill>
                  <a:srgbClr val="3F3F3F"/>
                </a:solidFill>
                <a:latin typeface="Calibri"/>
              </a:defRPr>
            </a:lvl1pPr>
          </a:lstStyle>
          <a:p>
            <a:fld id="{8B38DBA3-52F9-4AF4-A6A4-FA4D7DB2F99C}" type="slidenum">
              <a:t>&lt;#&gt;</a:t>
            </a:fld>
          </a:p>
        </p:txBody>
      </p:sp>
      <p:sp>
        <p:nvSpPr>
          <p:cNvPr id="6" name=""/>
          <p:cNvSpPr txBox="1"/>
          <p:nvPr>
            <p:ph type="dt" idx="10"/>
          </p:nvPr>
        </p:nvSpPr>
        <p:spPr>
          <a:xfrm>
            <a:off x="457200" y="6356350"/>
            <a:ext cx="2133600" cy="365125"/>
          </a:xfrm>
          <a:prstGeom prst="rect"/>
          <a:noFill/>
          <a:ln>
            <a:noFill/>
          </a:ln>
        </p:spPr>
        <p:txBody>
          <a:bodyPr wrap="square" anchor="ctr"/>
          <a:lstStyle>
            <a:lvl1pPr lvl="0" algn="l">
              <a:defRPr sz="1200">
                <a:solidFill>
                  <a:srgbClr val="3F3F3F"/>
                </a:solidFill>
                <a:latin typeface="Calibri"/>
              </a:defRPr>
            </a:lvl1pPr>
          </a:lstStyle>
          <a:p/>
        </p:txBody>
      </p:sp>
    </p:spTree>
  </p:cSld>
</p:sld>
</file>

<file path=ppt/slides/slide12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title" idx="0"/>
          </p:nvPr>
        </p:nvSpPr>
        <p:spPr>
          <a:xfrm>
            <a:off x="457200" y="274637"/>
            <a:ext cx="8229600" cy="1143000"/>
          </a:xfrm>
          <a:prstGeom prst="rect"/>
          <a:noFill/>
          <a:ln>
            <a:noFill/>
          </a:ln>
        </p:spPr>
        <p:txBody>
          <a:bodyPr wrap="square" anchor="ctr">
            <a:normAutofit fontScale="90000"/>
          </a:bodyPr>
          <a:p>
            <a:pPr lvl="0"/>
            <a:r>
              <a:rPr b="1" i="0" u="none" strike="noStrike">
                <a:latin typeface="Times New Roman"/>
              </a:rPr>
              <a:t>Medical Management</a:t>
            </a:r>
            <a:br/>
          </a:p>
        </p:txBody>
      </p:sp>
      <p:sp>
        <p:nvSpPr>
          <p:cNvPr id="3" name=""/>
          <p:cNvSpPr txBox="1"/>
          <p:nvPr>
            <p:ph type="body" idx="1"/>
          </p:nvPr>
        </p:nvSpPr>
        <p:spPr>
          <a:xfrm>
            <a:off x="228600" y="865187"/>
            <a:ext cx="8763000" cy="5259388"/>
          </a:xfrm>
          <a:prstGeom prst="rect"/>
          <a:noFill/>
          <a:ln>
            <a:noFill/>
          </a:ln>
        </p:spPr>
        <p:txBody>
          <a:bodyPr wrap="square" anchor="t"/>
          <a:p>
            <a:pPr lvl="0">
              <a:buFont typeface="Wingdings"/>
              <a:buChar char="ü"/>
            </a:pPr>
            <a:r>
              <a:rPr>
                <a:latin typeface="Times New Roman"/>
              </a:rPr>
              <a:t>Increased </a:t>
            </a:r>
            <a:r>
              <a:rPr>
                <a:latin typeface="Times New Roman"/>
              </a:rPr>
              <a:t>ICP is a </a:t>
            </a:r>
            <a:r>
              <a:rPr b="1" i="0" u="none" strike="noStrike">
                <a:solidFill>
                  <a:srgbClr val="FF0000"/>
                </a:solidFill>
                <a:latin typeface="Times New Roman"/>
              </a:rPr>
              <a:t>true emergency </a:t>
            </a:r>
            <a:r>
              <a:rPr>
                <a:latin typeface="Times New Roman"/>
              </a:rPr>
              <a:t>and must be treated promptly. </a:t>
            </a:r>
          </a:p>
          <a:p>
            <a:pPr lvl="0">
              <a:buFont typeface="Wingdings"/>
              <a:buChar char="ü"/>
            </a:pPr>
            <a:r>
              <a:rPr>
                <a:latin typeface="Times New Roman"/>
              </a:rPr>
              <a:t>The  first Goal is </a:t>
            </a:r>
            <a:r>
              <a:rPr b="1" i="1" u="none" strike="noStrike">
                <a:solidFill>
                  <a:srgbClr val="0070C0"/>
                </a:solidFill>
                <a:latin typeface="Times New Roman"/>
              </a:rPr>
              <a:t>Urgently reduce the pressure </a:t>
            </a:r>
            <a:r>
              <a:rPr>
                <a:latin typeface="Times New Roman"/>
              </a:rPr>
              <a:t>inside the skull and next goal is to </a:t>
            </a:r>
            <a:r>
              <a:rPr b="1" i="0" u="none" strike="noStrike">
                <a:solidFill>
                  <a:srgbClr val="0070C0"/>
                </a:solidFill>
                <a:latin typeface="Times New Roman"/>
              </a:rPr>
              <a:t>address any underline cause</a:t>
            </a:r>
            <a:r>
              <a:rPr>
                <a:latin typeface="Times New Roman"/>
              </a:rPr>
              <a:t>. </a:t>
            </a:r>
          </a:p>
          <a:p>
            <a:pPr lvl="0">
              <a:buFont typeface="Wingdings"/>
              <a:buChar char="ü"/>
            </a:pPr>
            <a:r>
              <a:rPr>
                <a:latin typeface="Times New Roman"/>
              </a:rPr>
              <a:t>Immediate </a:t>
            </a:r>
            <a:r>
              <a:rPr>
                <a:latin typeface="Times New Roman"/>
              </a:rPr>
              <a:t>management to relieve increased ICP </a:t>
            </a:r>
            <a:r>
              <a:rPr>
                <a:latin typeface="Times New Roman"/>
              </a:rPr>
              <a:t>requires:</a:t>
            </a:r>
          </a:p>
          <a:p>
            <a:pPr lvl="1">
              <a:buFont typeface="Wingdings"/>
              <a:buChar char="ü"/>
            </a:pPr>
            <a:r>
              <a:rPr>
                <a:latin typeface="Times New Roman"/>
              </a:rPr>
              <a:t>Decreasing  </a:t>
            </a:r>
            <a:r>
              <a:rPr>
                <a:latin typeface="Times New Roman"/>
              </a:rPr>
              <a:t>cerebral edema, </a:t>
            </a:r>
          </a:p>
          <a:p>
            <a:pPr lvl="1">
              <a:buFont typeface="Wingdings"/>
              <a:buChar char="ü"/>
            </a:pPr>
            <a:r>
              <a:rPr>
                <a:latin typeface="Times New Roman"/>
              </a:rPr>
              <a:t>lowering the  </a:t>
            </a:r>
            <a:r>
              <a:rPr>
                <a:latin typeface="Times New Roman"/>
              </a:rPr>
              <a:t>volume of CSF, or </a:t>
            </a:r>
          </a:p>
          <a:p>
            <a:pPr lvl="1">
              <a:buFont typeface="Wingdings"/>
              <a:buChar char="ü"/>
            </a:pPr>
            <a:r>
              <a:rPr>
                <a:latin typeface="Times New Roman"/>
              </a:rPr>
              <a:t>Decreasing  </a:t>
            </a:r>
            <a:r>
              <a:rPr>
                <a:latin typeface="Times New Roman"/>
              </a:rPr>
              <a:t>cerebral blood volume while maintaining cerebral </a:t>
            </a:r>
            <a:r>
              <a:rPr>
                <a:latin typeface="Times New Roman"/>
              </a:rPr>
              <a:t>perfusion. </a:t>
            </a:r>
          </a:p>
        </p:txBody>
      </p:sp>
      <p:sp>
        <p:nvSpPr>
          <p:cNvPr id="4" name=""/>
          <p:cNvSpPr txBox="1"/>
          <p:nvPr>
            <p:ph type="ftr" idx="11"/>
          </p:nvPr>
        </p:nvSpPr>
        <p:spPr>
          <a:xfrm>
            <a:off x="3124200" y="6356350"/>
            <a:ext cx="2895600" cy="365125"/>
          </a:xfrm>
          <a:prstGeom prst="rect"/>
          <a:noFill/>
          <a:ln>
            <a:noFill/>
          </a:ln>
        </p:spPr>
        <p:txBody>
          <a:bodyPr wrap="square" anchor="ctr"/>
          <a:lstStyle>
            <a:lvl1pPr lvl="0" algn="ctr">
              <a:defRPr sz="1200">
                <a:solidFill>
                  <a:srgbClr val="3F3F3F"/>
                </a:solidFill>
                <a:latin typeface="Calibri"/>
              </a:defRPr>
            </a:lvl1pPr>
          </a:lstStyle>
          <a:p/>
        </p:txBody>
      </p:sp>
      <p:sp>
        <p:nvSpPr>
          <p:cNvPr id="5" name=""/>
          <p:cNvSpPr txBox="1"/>
          <p:nvPr>
            <p:ph type="sldNum" idx="12"/>
          </p:nvPr>
        </p:nvSpPr>
        <p:spPr>
          <a:xfrm>
            <a:off x="6553200" y="6356350"/>
            <a:ext cx="2133600" cy="365125"/>
          </a:xfrm>
          <a:prstGeom prst="rect"/>
          <a:noFill/>
          <a:ln>
            <a:noFill/>
          </a:ln>
        </p:spPr>
        <p:txBody>
          <a:bodyPr wrap="square" anchor="ctr"/>
          <a:lstStyle>
            <a:lvl1pPr lvl="0" algn="r">
              <a:defRPr sz="1200">
                <a:solidFill>
                  <a:srgbClr val="3F3F3F"/>
                </a:solidFill>
                <a:latin typeface="Calibri"/>
              </a:defRPr>
            </a:lvl1pPr>
          </a:lstStyle>
          <a:p>
            <a:fld id="{8B38DBA3-52F9-4AF4-A6A4-FA4D7DB2F99C}" type="slidenum">
              <a:t>&lt;#&gt;</a:t>
            </a:fld>
          </a:p>
        </p:txBody>
      </p:sp>
      <p:sp>
        <p:nvSpPr>
          <p:cNvPr id="6" name=""/>
          <p:cNvSpPr txBox="1"/>
          <p:nvPr>
            <p:ph type="dt" idx="10"/>
          </p:nvPr>
        </p:nvSpPr>
        <p:spPr>
          <a:xfrm>
            <a:off x="457200" y="6356350"/>
            <a:ext cx="2133600" cy="365125"/>
          </a:xfrm>
          <a:prstGeom prst="rect"/>
          <a:noFill/>
          <a:ln>
            <a:noFill/>
          </a:ln>
        </p:spPr>
        <p:txBody>
          <a:bodyPr wrap="square" anchor="ctr"/>
          <a:lstStyle>
            <a:lvl1pPr lvl="0" algn="l">
              <a:defRPr sz="1200">
                <a:solidFill>
                  <a:srgbClr val="3F3F3F"/>
                </a:solidFill>
                <a:latin typeface="Calibri"/>
              </a:defRPr>
            </a:lvl1pPr>
          </a:lstStyle>
          <a:p/>
        </p:txBody>
      </p:sp>
    </p:spTree>
  </p:cSld>
</p:sld>
</file>

<file path=ppt/slides/slide12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title" idx="0"/>
          </p:nvPr>
        </p:nvSpPr>
        <p:spPr>
          <a:xfrm>
            <a:off x="457200" y="274637"/>
            <a:ext cx="8229600" cy="1143000"/>
          </a:xfrm>
          <a:prstGeom prst="rect"/>
          <a:noFill/>
          <a:ln>
            <a:noFill/>
          </a:ln>
        </p:spPr>
        <p:txBody>
          <a:bodyPr wrap="square" anchor="ctr">
            <a:normAutofit fontScale="90000"/>
          </a:bodyPr>
          <a:p>
            <a:pPr lvl="0"/>
            <a:r>
              <a:rPr>
                <a:latin typeface="Times New Roman"/>
              </a:rPr>
              <a:t>Medical </a:t>
            </a:r>
            <a:r>
              <a:rPr>
                <a:latin typeface="Times New Roman"/>
              </a:rPr>
              <a:t>Management….</a:t>
            </a:r>
            <a:br/>
          </a:p>
        </p:txBody>
      </p:sp>
      <p:sp>
        <p:nvSpPr>
          <p:cNvPr id="3" name=""/>
          <p:cNvSpPr txBox="1"/>
          <p:nvPr>
            <p:ph type="body" idx="1"/>
          </p:nvPr>
        </p:nvSpPr>
        <p:spPr>
          <a:xfrm>
            <a:off x="127000" y="977900"/>
            <a:ext cx="8870950" cy="5146675"/>
          </a:xfrm>
          <a:prstGeom prst="rect"/>
          <a:noFill/>
          <a:ln>
            <a:noFill/>
          </a:ln>
        </p:spPr>
        <p:txBody>
          <a:bodyPr wrap="square" anchor="t"/>
          <a:p>
            <a:pPr lvl="0">
              <a:buFont typeface="Wingdings"/>
              <a:buChar char="ü"/>
            </a:pPr>
            <a:r>
              <a:rPr sz="2800">
                <a:latin typeface="Times New Roman"/>
              </a:rPr>
              <a:t>Effective treatment is to reduce pressure by draining the fluid through a </a:t>
            </a:r>
            <a:r>
              <a:rPr sz="2800" b="1" i="0" u="none" strike="noStrike">
                <a:solidFill>
                  <a:srgbClr val="FF0000"/>
                </a:solidFill>
                <a:latin typeface="Times New Roman"/>
              </a:rPr>
              <a:t>shunt tube  </a:t>
            </a:r>
            <a:r>
              <a:rPr sz="2800">
                <a:latin typeface="Times New Roman"/>
              </a:rPr>
              <a:t>surgically and </a:t>
            </a:r>
            <a:r>
              <a:rPr sz="2800" b="1" i="0" u="none" strike="noStrike">
                <a:solidFill>
                  <a:srgbClr val="FF0000"/>
                </a:solidFill>
                <a:latin typeface="Times New Roman"/>
              </a:rPr>
              <a:t>mannitol</a:t>
            </a:r>
            <a:r>
              <a:rPr sz="2800">
                <a:latin typeface="Times New Roman"/>
              </a:rPr>
              <a:t>  and </a:t>
            </a:r>
            <a:r>
              <a:rPr sz="2800" b="1" i="0" u="none" strike="noStrike">
                <a:solidFill>
                  <a:srgbClr val="FF0000"/>
                </a:solidFill>
                <a:latin typeface="Times New Roman"/>
              </a:rPr>
              <a:t>hypertonic saline </a:t>
            </a:r>
            <a:r>
              <a:rPr sz="2800">
                <a:latin typeface="Times New Roman"/>
              </a:rPr>
              <a:t>medication also lower pressure  </a:t>
            </a:r>
          </a:p>
          <a:p>
            <a:pPr lvl="0">
              <a:buFont typeface="Wingdings"/>
              <a:buChar char="ü"/>
            </a:pPr>
            <a:r>
              <a:rPr sz="2800">
                <a:latin typeface="Times New Roman"/>
              </a:rPr>
              <a:t>Administering </a:t>
            </a:r>
            <a:r>
              <a:rPr sz="2800">
                <a:solidFill>
                  <a:srgbClr val="0000CC"/>
                </a:solidFill>
                <a:latin typeface="Times New Roman"/>
              </a:rPr>
              <a:t>osmotic diuretics, restricting fluids, draining CSF, controlling fever, maintaining systemic </a:t>
            </a:r>
            <a:r>
              <a:rPr sz="2800">
                <a:solidFill>
                  <a:srgbClr val="0000CC"/>
                </a:solidFill>
                <a:latin typeface="Times New Roman"/>
              </a:rPr>
              <a:t>BP and </a:t>
            </a:r>
            <a:r>
              <a:rPr sz="2800">
                <a:solidFill>
                  <a:srgbClr val="0000CC"/>
                </a:solidFill>
                <a:latin typeface="Times New Roman"/>
              </a:rPr>
              <a:t>oxygenation, and reducing cellular metabolic demands. </a:t>
            </a:r>
          </a:p>
          <a:p>
            <a:pPr lvl="0">
              <a:buFont typeface="Wingdings"/>
              <a:buChar char="ü"/>
            </a:pPr>
            <a:r>
              <a:rPr sz="2800">
                <a:solidFill>
                  <a:srgbClr val="FF0000"/>
                </a:solidFill>
                <a:latin typeface="Times New Roman"/>
              </a:rPr>
              <a:t>Corticosteroids </a:t>
            </a:r>
            <a:r>
              <a:rPr sz="2800">
                <a:solidFill>
                  <a:srgbClr val="FF0000"/>
                </a:solidFill>
                <a:latin typeface="Times New Roman"/>
              </a:rPr>
              <a:t>are not </a:t>
            </a:r>
            <a:r>
              <a:rPr sz="2800">
                <a:latin typeface="Times New Roman"/>
              </a:rPr>
              <a:t>recommended in cases of increased ICP </a:t>
            </a:r>
            <a:r>
              <a:rPr sz="2800">
                <a:latin typeface="Times New Roman"/>
              </a:rPr>
              <a:t>resulted </a:t>
            </a:r>
            <a:r>
              <a:rPr sz="2800">
                <a:latin typeface="Times New Roman"/>
              </a:rPr>
              <a:t>from traumatic brain injury. </a:t>
            </a:r>
          </a:p>
        </p:txBody>
      </p:sp>
      <p:sp>
        <p:nvSpPr>
          <p:cNvPr id="4" name=""/>
          <p:cNvSpPr txBox="1"/>
          <p:nvPr>
            <p:ph type="ftr" idx="11"/>
          </p:nvPr>
        </p:nvSpPr>
        <p:spPr>
          <a:xfrm>
            <a:off x="3124200" y="6356350"/>
            <a:ext cx="2895600" cy="365125"/>
          </a:xfrm>
          <a:prstGeom prst="rect"/>
          <a:noFill/>
          <a:ln>
            <a:noFill/>
          </a:ln>
        </p:spPr>
        <p:txBody>
          <a:bodyPr wrap="square" anchor="ctr"/>
          <a:lstStyle>
            <a:lvl1pPr lvl="0" algn="ctr">
              <a:defRPr sz="1200">
                <a:solidFill>
                  <a:srgbClr val="3F3F3F"/>
                </a:solidFill>
                <a:latin typeface="Times New Roman"/>
              </a:defRPr>
            </a:lvl1pPr>
          </a:lstStyle>
          <a:p/>
        </p:txBody>
      </p:sp>
      <p:sp>
        <p:nvSpPr>
          <p:cNvPr id="5" name=""/>
          <p:cNvSpPr txBox="1"/>
          <p:nvPr>
            <p:ph type="sldNum" idx="12"/>
          </p:nvPr>
        </p:nvSpPr>
        <p:spPr>
          <a:xfrm>
            <a:off x="6553200" y="6356350"/>
            <a:ext cx="2133600" cy="365125"/>
          </a:xfrm>
          <a:prstGeom prst="rect"/>
          <a:noFill/>
          <a:ln>
            <a:noFill/>
          </a:ln>
        </p:spPr>
        <p:txBody>
          <a:bodyPr wrap="square" anchor="ctr"/>
          <a:lstStyle>
            <a:lvl1pPr lvl="0" algn="r">
              <a:defRPr sz="1200">
                <a:solidFill>
                  <a:srgbClr val="3F3F3F"/>
                </a:solidFill>
                <a:latin typeface="Times New Roman"/>
              </a:defRPr>
            </a:lvl1pPr>
          </a:lstStyle>
          <a:p>
            <a:fld id="{8B38DBA3-52F9-4AF4-A6A4-FA4D7DB2F99C}" type="slidenum">
              <a:t>&lt;#&gt;</a:t>
            </a:fld>
          </a:p>
        </p:txBody>
      </p:sp>
      <p:sp>
        <p:nvSpPr>
          <p:cNvPr id="6" name=""/>
          <p:cNvSpPr txBox="1"/>
          <p:nvPr>
            <p:ph type="dt" idx="10"/>
          </p:nvPr>
        </p:nvSpPr>
        <p:spPr>
          <a:xfrm>
            <a:off x="457200" y="6356350"/>
            <a:ext cx="2133600" cy="365125"/>
          </a:xfrm>
          <a:prstGeom prst="rect"/>
          <a:noFill/>
          <a:ln>
            <a:noFill/>
          </a:ln>
        </p:spPr>
        <p:txBody>
          <a:bodyPr wrap="square" anchor="ctr"/>
          <a:lstStyle>
            <a:lvl1pPr lvl="0" algn="l">
              <a:defRPr sz="1200">
                <a:solidFill>
                  <a:srgbClr val="3F3F3F"/>
                </a:solidFill>
                <a:latin typeface="Calibri"/>
              </a:defRPr>
            </a:lvl1pPr>
          </a:lstStyle>
          <a:p/>
        </p:txBody>
      </p:sp>
    </p:spTree>
  </p:cSld>
</p:sld>
</file>

<file path=ppt/slides/slide12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title" idx="0"/>
          </p:nvPr>
        </p:nvSpPr>
        <p:spPr>
          <a:xfrm>
            <a:off x="457200" y="274637"/>
            <a:ext cx="8229600" cy="1143000"/>
          </a:xfrm>
          <a:prstGeom prst="rect"/>
          <a:noFill/>
          <a:ln>
            <a:noFill/>
          </a:ln>
        </p:spPr>
        <p:txBody>
          <a:bodyPr wrap="square" anchor="ctr">
            <a:normAutofit fontScale="90000"/>
          </a:bodyPr>
          <a:p>
            <a:pPr lvl="0"/>
            <a:r>
              <a:rPr b="1" i="0" u="none" strike="noStrike">
                <a:latin typeface="Times New Roman"/>
              </a:rPr>
              <a:t>Medical </a:t>
            </a:r>
            <a:r>
              <a:rPr b="1" i="0" u="none" strike="noStrike">
                <a:latin typeface="Times New Roman"/>
              </a:rPr>
              <a:t>Management…</a:t>
            </a:r>
            <a:br/>
          </a:p>
        </p:txBody>
      </p:sp>
      <p:sp>
        <p:nvSpPr>
          <p:cNvPr id="3" name=""/>
          <p:cNvSpPr txBox="1"/>
          <p:nvPr>
            <p:ph type="body" idx="1"/>
          </p:nvPr>
        </p:nvSpPr>
        <p:spPr>
          <a:xfrm>
            <a:off x="457200" y="1138237"/>
            <a:ext cx="8521700" cy="4986338"/>
          </a:xfrm>
          <a:prstGeom prst="rect"/>
          <a:noFill/>
          <a:ln>
            <a:noFill/>
          </a:ln>
        </p:spPr>
        <p:txBody>
          <a:bodyPr wrap="square" anchor="t"/>
          <a:p>
            <a:pPr lvl="0" marL="0" indent="0">
              <a:buFont typeface="Wingdings"/>
              <a:buChar char="v"/>
            </a:pPr>
            <a:r>
              <a:rPr b="1" i="0" u="none" strike="noStrike">
                <a:solidFill>
                  <a:srgbClr val="FF0000"/>
                </a:solidFill>
                <a:latin typeface="Times New Roman"/>
              </a:rPr>
              <a:t>Decreasing Cerebral Edema</a:t>
            </a:r>
          </a:p>
          <a:p>
            <a:pPr lvl="0">
              <a:buFont typeface="Wingdings"/>
              <a:buChar char="Ø"/>
            </a:pPr>
            <a:r>
              <a:rPr>
                <a:latin typeface="Times New Roman"/>
              </a:rPr>
              <a:t>Osmotic diuretics such as </a:t>
            </a:r>
            <a:r>
              <a:rPr>
                <a:solidFill>
                  <a:srgbClr val="0000CC"/>
                </a:solidFill>
                <a:latin typeface="Times New Roman"/>
              </a:rPr>
              <a:t>mannitol</a:t>
            </a:r>
            <a:r>
              <a:rPr>
                <a:solidFill>
                  <a:srgbClr val="0000CC"/>
                </a:solidFill>
                <a:latin typeface="Times New Roman"/>
              </a:rPr>
              <a:t> </a:t>
            </a:r>
            <a:r>
              <a:rPr>
                <a:latin typeface="Times New Roman"/>
              </a:rPr>
              <a:t>may be administered to dehydrate the brain tissue and reduce cerebral edema. </a:t>
            </a:r>
          </a:p>
          <a:p>
            <a:pPr lvl="0">
              <a:buFont typeface="Wingdings"/>
              <a:buChar char="Ø"/>
            </a:pPr>
            <a:r>
              <a:rPr>
                <a:latin typeface="Times New Roman"/>
              </a:rPr>
              <a:t>If a brain tumor is the cause of the increased ICP, </a:t>
            </a:r>
            <a:r>
              <a:rPr>
                <a:solidFill>
                  <a:srgbClr val="0000CC"/>
                </a:solidFill>
                <a:latin typeface="Times New Roman"/>
              </a:rPr>
              <a:t>corticosteroids (</a:t>
            </a:r>
            <a:r>
              <a:rPr>
                <a:solidFill>
                  <a:srgbClr val="0000CC"/>
                </a:solidFill>
                <a:latin typeface="Times New Roman"/>
              </a:rPr>
              <a:t>eg</a:t>
            </a:r>
            <a:r>
              <a:rPr>
                <a:solidFill>
                  <a:srgbClr val="0000CC"/>
                </a:solidFill>
                <a:latin typeface="Times New Roman"/>
              </a:rPr>
              <a:t>, dexamethasone) </a:t>
            </a:r>
            <a:r>
              <a:rPr>
                <a:latin typeface="Times New Roman"/>
              </a:rPr>
              <a:t>help reduce the edema surrounding the tumor.</a:t>
            </a:r>
          </a:p>
          <a:p>
            <a:pPr lvl="0">
              <a:buFont typeface="Wingdings"/>
              <a:buChar char="Ø"/>
            </a:pPr>
            <a:r>
              <a:rPr>
                <a:latin typeface="Times New Roman"/>
              </a:rPr>
              <a:t>Another method for decreasing cerebral edema </a:t>
            </a:r>
            <a:r>
              <a:rPr>
                <a:solidFill>
                  <a:srgbClr val="0000CC"/>
                </a:solidFill>
                <a:latin typeface="Times New Roman"/>
              </a:rPr>
              <a:t>is fluid restriction. </a:t>
            </a:r>
          </a:p>
          <a:p>
            <a:pPr lvl="0">
              <a:buFont typeface="Wingdings"/>
              <a:buChar char="Ø"/>
            </a:pPr>
          </a:p>
          <a:p>
            <a:pPr lvl="0">
              <a:buFont typeface="Wingdings"/>
              <a:buChar char="Ø"/>
            </a:pPr>
          </a:p>
        </p:txBody>
      </p:sp>
      <p:sp>
        <p:nvSpPr>
          <p:cNvPr id="4" name=""/>
          <p:cNvSpPr txBox="1"/>
          <p:nvPr>
            <p:ph type="ftr" idx="11"/>
          </p:nvPr>
        </p:nvSpPr>
        <p:spPr>
          <a:xfrm>
            <a:off x="3124200" y="6356350"/>
            <a:ext cx="2895600" cy="365125"/>
          </a:xfrm>
          <a:prstGeom prst="rect"/>
          <a:noFill/>
          <a:ln>
            <a:noFill/>
          </a:ln>
        </p:spPr>
        <p:txBody>
          <a:bodyPr wrap="square" anchor="ctr"/>
          <a:lstStyle>
            <a:lvl1pPr lvl="0" algn="ctr">
              <a:defRPr sz="1200">
                <a:solidFill>
                  <a:srgbClr val="3F3F3F"/>
                </a:solidFill>
                <a:latin typeface="Times New Roman"/>
              </a:defRPr>
            </a:lvl1pPr>
          </a:lstStyle>
          <a:p/>
        </p:txBody>
      </p:sp>
      <p:sp>
        <p:nvSpPr>
          <p:cNvPr id="5" name=""/>
          <p:cNvSpPr txBox="1"/>
          <p:nvPr>
            <p:ph type="sldNum" idx="12"/>
          </p:nvPr>
        </p:nvSpPr>
        <p:spPr>
          <a:xfrm>
            <a:off x="6553200" y="6356350"/>
            <a:ext cx="2133600" cy="365125"/>
          </a:xfrm>
          <a:prstGeom prst="rect"/>
          <a:noFill/>
          <a:ln>
            <a:noFill/>
          </a:ln>
        </p:spPr>
        <p:txBody>
          <a:bodyPr wrap="square" anchor="ctr"/>
          <a:lstStyle>
            <a:lvl1pPr lvl="0" algn="r">
              <a:defRPr sz="1200">
                <a:solidFill>
                  <a:srgbClr val="3F3F3F"/>
                </a:solidFill>
                <a:latin typeface="Times New Roman"/>
              </a:defRPr>
            </a:lvl1pPr>
          </a:lstStyle>
          <a:p>
            <a:fld id="{8B38DBA3-52F9-4AF4-A6A4-FA4D7DB2F99C}" type="slidenum">
              <a:t>&lt;#&gt;</a:t>
            </a:fld>
          </a:p>
        </p:txBody>
      </p:sp>
      <p:sp>
        <p:nvSpPr>
          <p:cNvPr id="6" name=""/>
          <p:cNvSpPr txBox="1"/>
          <p:nvPr>
            <p:ph type="dt" idx="10"/>
          </p:nvPr>
        </p:nvSpPr>
        <p:spPr>
          <a:xfrm>
            <a:off x="457200" y="6356350"/>
            <a:ext cx="2133600" cy="365125"/>
          </a:xfrm>
          <a:prstGeom prst="rect"/>
          <a:noFill/>
          <a:ln>
            <a:noFill/>
          </a:ln>
        </p:spPr>
        <p:txBody>
          <a:bodyPr wrap="square" anchor="ctr"/>
          <a:lstStyle>
            <a:lvl1pPr lvl="0" algn="l">
              <a:defRPr sz="1200">
                <a:solidFill>
                  <a:srgbClr val="3F3F3F"/>
                </a:solidFill>
                <a:latin typeface="Calibri"/>
              </a:defRPr>
            </a:lvl1pPr>
          </a:lstStyle>
          <a:p/>
        </p:txBody>
      </p:sp>
    </p:spTree>
  </p:cSld>
</p:sld>
</file>

<file path=ppt/slides/slide12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title" idx="0"/>
          </p:nvPr>
        </p:nvSpPr>
        <p:spPr>
          <a:xfrm>
            <a:off x="457200" y="274637"/>
            <a:ext cx="8229600" cy="1143000"/>
          </a:xfrm>
          <a:prstGeom prst="rect"/>
          <a:noFill/>
          <a:ln>
            <a:noFill/>
          </a:ln>
        </p:spPr>
        <p:txBody>
          <a:bodyPr wrap="square" anchor="ctr">
            <a:normAutofit fontScale="90000"/>
          </a:bodyPr>
          <a:p>
            <a:pPr lvl="0"/>
            <a:r>
              <a:rPr b="1" i="0" u="none" strike="noStrike">
                <a:latin typeface="Times New Roman"/>
              </a:rPr>
              <a:t>Medical Management…</a:t>
            </a:r>
            <a:br/>
          </a:p>
        </p:txBody>
      </p:sp>
      <p:sp>
        <p:nvSpPr>
          <p:cNvPr id="3" name=""/>
          <p:cNvSpPr txBox="1"/>
          <p:nvPr>
            <p:ph type="body" idx="1"/>
          </p:nvPr>
        </p:nvSpPr>
        <p:spPr>
          <a:xfrm>
            <a:off x="457200" y="1025525"/>
            <a:ext cx="8229600" cy="5099050"/>
          </a:xfrm>
          <a:prstGeom prst="rect"/>
          <a:noFill/>
          <a:ln>
            <a:noFill/>
          </a:ln>
        </p:spPr>
        <p:txBody>
          <a:bodyPr wrap="square" anchor="t"/>
          <a:p>
            <a:pPr lvl="0" marL="0" indent="0">
              <a:buFont typeface="Wingdings"/>
              <a:buChar char="v"/>
            </a:pPr>
            <a:r>
              <a:rPr b="1" i="0" u="none" strike="noStrike">
                <a:solidFill>
                  <a:srgbClr val="FF0000"/>
                </a:solidFill>
                <a:latin typeface="Times New Roman"/>
              </a:rPr>
              <a:t>Controlling Fever</a:t>
            </a:r>
          </a:p>
          <a:p>
            <a:pPr lvl="0">
              <a:buFont typeface="Wingdings"/>
              <a:buChar char="Ø"/>
            </a:pPr>
            <a:r>
              <a:rPr>
                <a:latin typeface="Times New Roman"/>
              </a:rPr>
              <a:t>Preventing a temperature elevation is critical, because fever increases cerebral metabolism and the rate at which cerebral edema forms</a:t>
            </a:r>
            <a:r>
              <a:rPr>
                <a:latin typeface="Times New Roman"/>
              </a:rPr>
              <a:t>.</a:t>
            </a:r>
          </a:p>
          <a:p>
            <a:pPr lvl="0" marL="0" indent="0">
              <a:buFont typeface="Wingdings"/>
              <a:buChar char="v"/>
            </a:pPr>
            <a:r>
              <a:rPr b="1" i="0" u="none" strike="noStrike">
                <a:solidFill>
                  <a:srgbClr val="FF0000"/>
                </a:solidFill>
                <a:latin typeface="Times New Roman"/>
              </a:rPr>
              <a:t>Maintaining Oxygenation</a:t>
            </a:r>
          </a:p>
          <a:p>
            <a:pPr lvl="0">
              <a:buFont typeface="Wingdings"/>
              <a:buChar char="Ø"/>
            </a:pPr>
            <a:r>
              <a:rPr>
                <a:latin typeface="Times New Roman"/>
              </a:rPr>
              <a:t>Arterial blood gases and pulse oximetry are monitored to ensure that systemic oxygenation remains optimal. </a:t>
            </a:r>
          </a:p>
        </p:txBody>
      </p:sp>
      <p:sp>
        <p:nvSpPr>
          <p:cNvPr id="4" name=""/>
          <p:cNvSpPr txBox="1"/>
          <p:nvPr>
            <p:ph type="ftr" idx="11"/>
          </p:nvPr>
        </p:nvSpPr>
        <p:spPr>
          <a:xfrm>
            <a:off x="3124200" y="6356350"/>
            <a:ext cx="2895600" cy="365125"/>
          </a:xfrm>
          <a:prstGeom prst="rect"/>
          <a:noFill/>
          <a:ln>
            <a:noFill/>
          </a:ln>
        </p:spPr>
        <p:txBody>
          <a:bodyPr wrap="square" anchor="ctr"/>
          <a:lstStyle>
            <a:lvl1pPr lvl="0" algn="ctr">
              <a:defRPr sz="1200">
                <a:solidFill>
                  <a:srgbClr val="3F3F3F"/>
                </a:solidFill>
                <a:latin typeface="Times New Roman"/>
              </a:defRPr>
            </a:lvl1pPr>
          </a:lstStyle>
          <a:p/>
        </p:txBody>
      </p:sp>
      <p:sp>
        <p:nvSpPr>
          <p:cNvPr id="5" name=""/>
          <p:cNvSpPr txBox="1"/>
          <p:nvPr>
            <p:ph type="sldNum" idx="12"/>
          </p:nvPr>
        </p:nvSpPr>
        <p:spPr>
          <a:xfrm>
            <a:off x="6553200" y="6356350"/>
            <a:ext cx="2133600" cy="365125"/>
          </a:xfrm>
          <a:prstGeom prst="rect"/>
          <a:noFill/>
          <a:ln>
            <a:noFill/>
          </a:ln>
        </p:spPr>
        <p:txBody>
          <a:bodyPr wrap="square" anchor="ctr"/>
          <a:lstStyle>
            <a:lvl1pPr lvl="0" algn="r">
              <a:defRPr sz="1200">
                <a:solidFill>
                  <a:srgbClr val="3F3F3F"/>
                </a:solidFill>
                <a:latin typeface="Times New Roman"/>
              </a:defRPr>
            </a:lvl1pPr>
          </a:lstStyle>
          <a:p>
            <a:fld id="{8B38DBA3-52F9-4AF4-A6A4-FA4D7DB2F99C}" type="slidenum">
              <a:t>&lt;#&gt;</a:t>
            </a:fld>
          </a:p>
        </p:txBody>
      </p:sp>
      <p:sp>
        <p:nvSpPr>
          <p:cNvPr id="6" name=""/>
          <p:cNvSpPr txBox="1"/>
          <p:nvPr>
            <p:ph type="dt" idx="10"/>
          </p:nvPr>
        </p:nvSpPr>
        <p:spPr>
          <a:xfrm>
            <a:off x="457200" y="6356350"/>
            <a:ext cx="2133600" cy="365125"/>
          </a:xfrm>
          <a:prstGeom prst="rect"/>
          <a:noFill/>
          <a:ln>
            <a:noFill/>
          </a:ln>
        </p:spPr>
        <p:txBody>
          <a:bodyPr wrap="square" anchor="ctr"/>
          <a:lstStyle>
            <a:lvl1pPr lvl="0" algn="l">
              <a:defRPr sz="1200">
                <a:solidFill>
                  <a:srgbClr val="3F3F3F"/>
                </a:solidFill>
                <a:latin typeface="Calibri"/>
              </a:defRPr>
            </a:lvl1pPr>
          </a:lstStyle>
          <a:p/>
        </p:txBody>
      </p:sp>
    </p:spTree>
  </p:cSld>
</p:sld>
</file>

<file path=ppt/slides/slide12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title" idx="0"/>
          </p:nvPr>
        </p:nvSpPr>
        <p:spPr>
          <a:xfrm>
            <a:off x="457200" y="274637"/>
            <a:ext cx="8229600" cy="1143000"/>
          </a:xfrm>
          <a:prstGeom prst="rect"/>
          <a:noFill/>
          <a:ln>
            <a:noFill/>
          </a:ln>
        </p:spPr>
        <p:txBody>
          <a:bodyPr wrap="square" anchor="ctr"/>
          <a:p>
            <a:pPr lvl="0"/>
            <a:r>
              <a:rPr b="1" i="0" u="none" strike="noStrike">
                <a:latin typeface="Times New Roman"/>
              </a:rPr>
              <a:t>Medical Management…</a:t>
            </a:r>
          </a:p>
        </p:txBody>
      </p:sp>
      <p:sp>
        <p:nvSpPr>
          <p:cNvPr id="3" name=""/>
          <p:cNvSpPr txBox="1"/>
          <p:nvPr>
            <p:ph type="body" idx="1"/>
          </p:nvPr>
        </p:nvSpPr>
        <p:spPr>
          <a:xfrm>
            <a:off x="457200" y="1295400"/>
            <a:ext cx="8229600" cy="4953000"/>
          </a:xfrm>
          <a:prstGeom prst="rect"/>
          <a:noFill/>
          <a:ln>
            <a:noFill/>
          </a:ln>
        </p:spPr>
        <p:txBody>
          <a:bodyPr wrap="square" anchor="t">
            <a:normAutofit fontScale="92000"/>
          </a:bodyPr>
          <a:p>
            <a:pPr lvl="0">
              <a:buFont typeface="Wingdings"/>
              <a:buChar char="Ø"/>
            </a:pPr>
            <a:r>
              <a:rPr>
                <a:latin typeface="Times New Roman"/>
              </a:rPr>
              <a:t>Position patient 30-35◦ with head midline and no flexion neck and hips.</a:t>
            </a:r>
          </a:p>
          <a:p>
            <a:pPr lvl="0">
              <a:buFont typeface="Wingdings"/>
              <a:buChar char="Ø"/>
            </a:pPr>
            <a:r>
              <a:rPr>
                <a:latin typeface="Times New Roman"/>
              </a:rPr>
              <a:t>Monitor respiration like saturation, </a:t>
            </a:r>
            <a:r>
              <a:rPr b="1" i="0" u="none" strike="noStrike">
                <a:solidFill>
                  <a:srgbClr val="FF0000"/>
                </a:solidFill>
                <a:latin typeface="Times New Roman"/>
              </a:rPr>
              <a:t>ABG</a:t>
            </a:r>
            <a:r>
              <a:rPr>
                <a:latin typeface="Times New Roman"/>
              </a:rPr>
              <a:t>s to prevent hypoxia and hypercapnia as well as put the patient in mechanical ventilation</a:t>
            </a:r>
          </a:p>
          <a:p>
            <a:pPr lvl="0">
              <a:buFont typeface="Wingdings"/>
              <a:buChar char="Ø"/>
            </a:pPr>
            <a:r>
              <a:rPr>
                <a:latin typeface="Times New Roman"/>
              </a:rPr>
              <a:t>Avoid straining activities like vomiting , sneezing , coughing, and keep the environment quite.</a:t>
            </a:r>
          </a:p>
          <a:p>
            <a:pPr lvl="0">
              <a:buFont typeface="Wingdings"/>
              <a:buChar char="Ø"/>
            </a:pPr>
            <a:r>
              <a:rPr>
                <a:latin typeface="Times New Roman"/>
              </a:rPr>
              <a:t>If patient is unconscious: avoid over sedation, prevent constipation, clotting, provide nutrition, do ROM, suctioning.     </a:t>
            </a:r>
          </a:p>
        </p:txBody>
      </p:sp>
      <p:sp>
        <p:nvSpPr>
          <p:cNvPr id="4" name=""/>
          <p:cNvSpPr txBox="1"/>
          <p:nvPr>
            <p:ph type="dt" idx="10"/>
          </p:nvPr>
        </p:nvSpPr>
        <p:spPr>
          <a:xfrm>
            <a:off x="457200" y="6356350"/>
            <a:ext cx="2133600" cy="365125"/>
          </a:xfrm>
          <a:prstGeom prst="rect"/>
          <a:noFill/>
          <a:ln>
            <a:noFill/>
          </a:ln>
        </p:spPr>
        <p:txBody>
          <a:bodyPr wrap="square" anchor="ctr"/>
          <a:lstStyle>
            <a:lvl1pPr lvl="0" algn="l">
              <a:defRPr sz="1200">
                <a:solidFill>
                  <a:srgbClr val="3F3F3F"/>
                </a:solidFill>
                <a:latin typeface="Calibri"/>
              </a:defRPr>
            </a:lvl1pPr>
          </a:lstStyle>
          <a:p/>
        </p:txBody>
      </p:sp>
      <p:sp>
        <p:nvSpPr>
          <p:cNvPr id="5" name=""/>
          <p:cNvSpPr txBox="1"/>
          <p:nvPr>
            <p:ph type="sldNum" idx="12"/>
          </p:nvPr>
        </p:nvSpPr>
        <p:spPr>
          <a:xfrm>
            <a:off x="6553200" y="6356350"/>
            <a:ext cx="2133600" cy="365125"/>
          </a:xfrm>
          <a:prstGeom prst="rect"/>
          <a:noFill/>
          <a:ln>
            <a:noFill/>
          </a:ln>
        </p:spPr>
        <p:txBody>
          <a:bodyPr wrap="square" anchor="ctr"/>
          <a:lstStyle>
            <a:lvl1pPr lvl="0" algn="r">
              <a:defRPr sz="1200">
                <a:solidFill>
                  <a:srgbClr val="3F3F3F"/>
                </a:solidFill>
                <a:latin typeface="Calibri"/>
              </a:defRPr>
            </a:lvl1pPr>
          </a:lstStyle>
          <a:p>
            <a:fld id="{8B38DBA3-52F9-4AF4-A6A4-FA4D7DB2F99C}" type="slidenum">
              <a:t>&lt;#&gt;</a:t>
            </a:fld>
          </a:p>
        </p:txBody>
      </p:sp>
      <p:sp>
        <p:nvSpPr>
          <p:cNvPr id="6" name=""/>
          <p:cNvSpPr txBox="1"/>
          <p:nvPr>
            <p:ph type="ftr" idx="11"/>
          </p:nvPr>
        </p:nvSpPr>
        <p:spPr>
          <a:xfrm>
            <a:off x="3124200" y="6356350"/>
            <a:ext cx="2895600" cy="365125"/>
          </a:xfrm>
          <a:prstGeom prst="rect"/>
          <a:noFill/>
          <a:ln>
            <a:noFill/>
          </a:ln>
        </p:spPr>
        <p:txBody>
          <a:bodyPr wrap="square" anchor="ctr"/>
          <a:lstStyle>
            <a:lvl1pPr lvl="0" algn="ctr">
              <a:defRPr sz="1200">
                <a:solidFill>
                  <a:srgbClr val="3F3F3F"/>
                </a:solidFill>
                <a:latin typeface="Calibri"/>
              </a:defRPr>
            </a:lvl1pPr>
          </a:lstStyle>
          <a:p/>
        </p:txBody>
      </p:sp>
    </p:spTree>
  </p:cSld>
</p:sld>
</file>

<file path=ppt/slides/slide12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title" idx="0"/>
          </p:nvPr>
        </p:nvSpPr>
        <p:spPr>
          <a:xfrm>
            <a:off x="457200" y="152400"/>
            <a:ext cx="8229600" cy="914400"/>
          </a:xfrm>
          <a:prstGeom prst="rect"/>
          <a:solidFill>
            <a:srgbClr val="C4BD96"/>
          </a:solidFill>
          <a:ln>
            <a:noFill/>
          </a:ln>
        </p:spPr>
        <p:txBody>
          <a:bodyPr wrap="square" anchor="ctr"/>
          <a:p>
            <a:pPr lvl="0"/>
            <a:r>
              <a:rPr sz="4000" b="1" i="0" u="none" strike="noStrike">
                <a:latin typeface="Times New Roman"/>
              </a:rPr>
              <a:t>Cranial nerve disorders</a:t>
            </a:r>
          </a:p>
        </p:txBody>
      </p:sp>
      <p:sp>
        <p:nvSpPr>
          <p:cNvPr id="3" name=""/>
          <p:cNvSpPr txBox="1"/>
          <p:nvPr>
            <p:ph type="body" idx="1"/>
          </p:nvPr>
        </p:nvSpPr>
        <p:spPr>
          <a:xfrm>
            <a:off x="457200" y="1066800"/>
            <a:ext cx="8229600" cy="5791200"/>
          </a:xfrm>
          <a:prstGeom prst="rect"/>
          <a:noFill/>
          <a:ln>
            <a:noFill/>
          </a:ln>
        </p:spPr>
        <p:txBody>
          <a:bodyPr wrap="square" anchor="t">
            <a:normAutofit fontScale="92000" lnSpcReduction="10000"/>
          </a:bodyPr>
          <a:p>
            <a:pPr lvl="0">
              <a:buNone/>
            </a:pPr>
            <a:r>
              <a:rPr sz="3500" b="1" i="0" u="none" strike="noStrike">
                <a:latin typeface="Times New Roman"/>
              </a:rPr>
              <a:t>             Facial Palsy (Bell's palsy)</a:t>
            </a:r>
          </a:p>
          <a:p>
            <a:pPr lvl="0"/>
          </a:p>
          <a:p>
            <a:pPr lvl="1">
              <a:buFont typeface="Wingdings"/>
              <a:buChar char="Ø"/>
            </a:pPr>
            <a:r>
              <a:rPr sz="3900">
                <a:latin typeface="Times New Roman"/>
              </a:rPr>
              <a:t>Is  a disease of the </a:t>
            </a:r>
            <a:r>
              <a:rPr sz="3900">
                <a:latin typeface="Times New Roman"/>
              </a:rPr>
              <a:t>seventh cranial nerve </a:t>
            </a:r>
            <a:r>
              <a:rPr sz="3900">
                <a:latin typeface="Times New Roman"/>
              </a:rPr>
              <a:t>(facial) that produces </a:t>
            </a:r>
            <a:r>
              <a:rPr sz="3900" b="1" i="0" u="none" strike="noStrike">
                <a:latin typeface="Times New Roman"/>
              </a:rPr>
              <a:t>unilateral</a:t>
            </a:r>
            <a:r>
              <a:rPr sz="3900">
                <a:latin typeface="Times New Roman"/>
              </a:rPr>
              <a:t> facial weakness or paralysis</a:t>
            </a:r>
          </a:p>
          <a:p>
            <a:pPr lvl="1">
              <a:buFont typeface="Wingdings"/>
              <a:buChar char="Ø"/>
            </a:pPr>
            <a:r>
              <a:rPr sz="3900">
                <a:latin typeface="Times New Roman"/>
              </a:rPr>
              <a:t>It is common between ages 20 and 40 years</a:t>
            </a:r>
          </a:p>
          <a:p>
            <a:pPr lvl="1">
              <a:buFont typeface="Wingdings"/>
              <a:buChar char="Ø"/>
            </a:pPr>
            <a:r>
              <a:rPr sz="3800" b="1" i="1" u="none" strike="noStrike">
                <a:latin typeface="Times New Roman"/>
              </a:rPr>
              <a:t>It can r</a:t>
            </a:r>
            <a:r>
              <a:rPr sz="3800">
                <a:latin typeface="Times New Roman"/>
              </a:rPr>
              <a:t>esolves </a:t>
            </a:r>
            <a:r>
              <a:rPr sz="3800">
                <a:latin typeface="Times New Roman"/>
              </a:rPr>
              <a:t>spontaneously in  </a:t>
            </a:r>
            <a:r>
              <a:rPr sz="3800">
                <a:latin typeface="Times New Roman"/>
              </a:rPr>
              <a:t>80</a:t>
            </a:r>
            <a:r>
              <a:rPr sz="3800">
                <a:latin typeface="Times New Roman"/>
              </a:rPr>
              <a:t>% of </a:t>
            </a:r>
            <a:r>
              <a:rPr sz="3800">
                <a:latin typeface="Times New Roman"/>
              </a:rPr>
              <a:t>pts</a:t>
            </a:r>
            <a:r>
              <a:rPr sz="3800">
                <a:latin typeface="Times New Roman"/>
              </a:rPr>
              <a:t> with complete recovery in 18 weeks</a:t>
            </a:r>
          </a:p>
          <a:p>
            <a:pPr lvl="1"/>
          </a:p>
          <a:p>
            <a:pPr lvl="0">
              <a:buNone/>
            </a:pPr>
            <a:r>
              <a:rPr>
                <a:latin typeface="Times New Roman"/>
              </a:rPr>
              <a:t> </a:t>
            </a:r>
          </a:p>
          <a:p>
            <a:pPr lvl="0"/>
          </a:p>
        </p:txBody>
      </p:sp>
      <p:sp>
        <p:nvSpPr>
          <p:cNvPr id="4" name=""/>
          <p:cNvSpPr txBox="1"/>
          <p:nvPr>
            <p:ph type="dt" idx="10"/>
          </p:nvPr>
        </p:nvSpPr>
        <p:spPr>
          <a:xfrm>
            <a:off x="457200" y="6356350"/>
            <a:ext cx="2133600" cy="365125"/>
          </a:xfrm>
          <a:prstGeom prst="rect"/>
          <a:noFill/>
          <a:ln>
            <a:noFill/>
          </a:ln>
        </p:spPr>
        <p:txBody>
          <a:bodyPr wrap="square" anchor="ctr"/>
          <a:lstStyle>
            <a:lvl1pPr lvl="0" algn="l">
              <a:defRPr sz="1200">
                <a:solidFill>
                  <a:srgbClr val="3F3F3F"/>
                </a:solidFill>
                <a:latin typeface="Calibri"/>
              </a:defRPr>
            </a:lvl1pPr>
          </a:lstStyle>
          <a:p/>
        </p:txBody>
      </p:sp>
      <p:sp>
        <p:nvSpPr>
          <p:cNvPr id="5" name=""/>
          <p:cNvSpPr txBox="1"/>
          <p:nvPr>
            <p:ph type="sldNum" idx="12"/>
          </p:nvPr>
        </p:nvSpPr>
        <p:spPr>
          <a:xfrm>
            <a:off x="6553200" y="6356350"/>
            <a:ext cx="2133600" cy="365125"/>
          </a:xfrm>
          <a:prstGeom prst="rect"/>
          <a:noFill/>
          <a:ln>
            <a:noFill/>
          </a:ln>
        </p:spPr>
        <p:txBody>
          <a:bodyPr wrap="square" anchor="ctr"/>
          <a:lstStyle>
            <a:lvl1pPr lvl="0" algn="r">
              <a:defRPr sz="1200">
                <a:solidFill>
                  <a:srgbClr val="3F3F3F"/>
                </a:solidFill>
                <a:latin typeface="Calibri"/>
              </a:defRPr>
            </a:lvl1pPr>
          </a:lstStyle>
          <a:p>
            <a:fld id="{8B38DBA3-52F9-4AF4-A6A4-FA4D7DB2F99C}" type="slidenum">
              <a:t>&lt;#&gt;</a:t>
            </a:fld>
          </a:p>
        </p:txBody>
      </p:sp>
      <p:sp>
        <p:nvSpPr>
          <p:cNvPr id="6" name=""/>
          <p:cNvSpPr txBox="1"/>
          <p:nvPr>
            <p:ph type="ftr" idx="11"/>
          </p:nvPr>
        </p:nvSpPr>
        <p:spPr>
          <a:xfrm>
            <a:off x="3124200" y="6356350"/>
            <a:ext cx="2895600" cy="365125"/>
          </a:xfrm>
          <a:prstGeom prst="rect"/>
          <a:noFill/>
          <a:ln>
            <a:noFill/>
          </a:ln>
        </p:spPr>
        <p:txBody>
          <a:bodyPr wrap="square" anchor="ctr"/>
          <a:lstStyle>
            <a:lvl1pPr lvl="0" algn="ctr">
              <a:defRPr sz="1200">
                <a:solidFill>
                  <a:srgbClr val="3F3F3F"/>
                </a:solidFill>
                <a:latin typeface="Calibri"/>
              </a:defRPr>
            </a:lvl1pPr>
          </a:lstStyle>
          <a:p/>
        </p:txBody>
      </p:sp>
    </p:spTree>
  </p:cSld>
</p:sld>
</file>

<file path=ppt/slides/slide12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title" idx="0"/>
          </p:nvPr>
        </p:nvSpPr>
        <p:spPr>
          <a:xfrm>
            <a:off x="457200" y="274637"/>
            <a:ext cx="8229600" cy="1143000"/>
          </a:xfrm>
          <a:prstGeom prst="rect"/>
          <a:noFill/>
          <a:ln>
            <a:noFill/>
          </a:ln>
        </p:spPr>
        <p:txBody>
          <a:bodyPr wrap="square" anchor="ctr"/>
          <a:p>
            <a:pPr lvl="0"/>
            <a:r>
              <a:rPr b="1" i="0" u="none" strike="noStrike">
                <a:latin typeface="Times New Roman"/>
              </a:rPr>
              <a:t>Etiology</a:t>
            </a:r>
          </a:p>
        </p:txBody>
      </p:sp>
      <p:sp>
        <p:nvSpPr>
          <p:cNvPr id="3" name=""/>
          <p:cNvSpPr txBox="1"/>
          <p:nvPr>
            <p:ph type="body" idx="1"/>
          </p:nvPr>
        </p:nvSpPr>
        <p:spPr>
          <a:xfrm>
            <a:off x="457200" y="1600200"/>
            <a:ext cx="8229600" cy="4525962"/>
          </a:xfrm>
          <a:prstGeom prst="rect"/>
          <a:noFill/>
          <a:ln>
            <a:noFill/>
          </a:ln>
        </p:spPr>
        <p:txBody>
          <a:bodyPr wrap="square" anchor="t"/>
          <a:p>
            <a:pPr lvl="0" marL="742950" indent="0"/>
            <a:r>
              <a:rPr sz="4000">
                <a:latin typeface="Times New Roman"/>
              </a:rPr>
              <a:t>Infection</a:t>
            </a:r>
            <a:r>
              <a:rPr sz="4000">
                <a:latin typeface="Times New Roman"/>
              </a:rPr>
              <a:t>:- </a:t>
            </a:r>
            <a:r>
              <a:rPr sz="4000">
                <a:latin typeface="Times New Roman"/>
              </a:rPr>
              <a:t>viral like </a:t>
            </a:r>
            <a:r>
              <a:rPr sz="3200" b="1" i="0" u="none" strike="noStrike">
                <a:latin typeface="Times New Roman"/>
              </a:rPr>
              <a:t>herpes </a:t>
            </a:r>
            <a:r>
              <a:rPr sz="3200" b="1" i="0" u="none" strike="noStrike">
                <a:latin typeface="Times New Roman"/>
              </a:rPr>
              <a:t>simplex or Zoster virus</a:t>
            </a:r>
            <a:r>
              <a:rPr sz="3200">
                <a:latin typeface="Times New Roman"/>
              </a:rPr>
              <a:t>]</a:t>
            </a:r>
          </a:p>
          <a:p>
            <a:pPr lvl="0" marL="514350" indent="0"/>
            <a:r>
              <a:rPr sz="4000">
                <a:latin typeface="Times New Roman"/>
              </a:rPr>
              <a:t>2. Vascular</a:t>
            </a:r>
          </a:p>
          <a:p>
            <a:pPr lvl="0" marL="514350" indent="0"/>
            <a:r>
              <a:rPr sz="4000">
                <a:latin typeface="Times New Roman"/>
              </a:rPr>
              <a:t>3. tumor</a:t>
            </a:r>
          </a:p>
          <a:p>
            <a:pPr lvl="0" marL="514350" indent="0"/>
            <a:r>
              <a:rPr sz="4000">
                <a:latin typeface="Times New Roman"/>
              </a:rPr>
              <a:t>4. local traumatic </a:t>
            </a:r>
            <a:r>
              <a:rPr sz="4000">
                <a:latin typeface="Times New Roman"/>
              </a:rPr>
              <a:t>injury</a:t>
            </a:r>
          </a:p>
        </p:txBody>
      </p:sp>
      <p:pic>
        <p:nvPicPr>
          <p:cNvPr id="4" name=""/>
          <p:cNvPicPr/>
          <p:nvPr/>
        </p:nvPicPr>
        <p:blipFill>
          <a:blip r:embed="rId1"/>
          <a:srcRect/>
          <a:stretch>
            <a:fillRect/>
          </a:stretch>
        </p:blipFill>
        <p:spPr>
          <a:xfrm>
            <a:off x="5486400" y="2286000"/>
            <a:ext cx="3351212" cy="3962400"/>
          </a:xfrm>
          <a:prstGeom prst="rect"/>
          <a:solidFill>
            <a:srgbClr val="A32638"/>
          </a:solidFill>
          <a:ln w="38100">
            <a:solidFill>
              <a:srgbClr val="C41E3A"/>
            </a:solidFill>
          </a:ln>
        </p:spPr>
      </p:pic>
      <p:sp>
        <p:nvSpPr>
          <p:cNvPr id="5" name=""/>
          <p:cNvSpPr txBox="1"/>
          <p:nvPr>
            <p:ph type="dt" idx="10"/>
          </p:nvPr>
        </p:nvSpPr>
        <p:spPr>
          <a:xfrm>
            <a:off x="457200" y="6356350"/>
            <a:ext cx="2133600" cy="365125"/>
          </a:xfrm>
          <a:prstGeom prst="rect"/>
          <a:noFill/>
          <a:ln>
            <a:noFill/>
          </a:ln>
        </p:spPr>
        <p:txBody>
          <a:bodyPr wrap="square" anchor="ctr"/>
          <a:lstStyle>
            <a:lvl1pPr lvl="0" algn="l">
              <a:defRPr sz="1200">
                <a:solidFill>
                  <a:srgbClr val="3F3F3F"/>
                </a:solidFill>
                <a:latin typeface="Calibri"/>
              </a:defRPr>
            </a:lvl1pPr>
          </a:lstStyle>
          <a:p/>
        </p:txBody>
      </p:sp>
      <p:sp>
        <p:nvSpPr>
          <p:cNvPr id="6" name=""/>
          <p:cNvSpPr txBox="1"/>
          <p:nvPr>
            <p:ph type="sldNum" idx="12"/>
          </p:nvPr>
        </p:nvSpPr>
        <p:spPr>
          <a:xfrm>
            <a:off x="6553200" y="6356350"/>
            <a:ext cx="2133600" cy="365125"/>
          </a:xfrm>
          <a:prstGeom prst="rect"/>
          <a:noFill/>
          <a:ln>
            <a:noFill/>
          </a:ln>
        </p:spPr>
        <p:txBody>
          <a:bodyPr wrap="square" anchor="ctr"/>
          <a:lstStyle>
            <a:lvl1pPr lvl="0" algn="r">
              <a:defRPr sz="1200">
                <a:solidFill>
                  <a:srgbClr val="3F3F3F"/>
                </a:solidFill>
                <a:latin typeface="Calibri"/>
              </a:defRPr>
            </a:lvl1pPr>
          </a:lstStyle>
          <a:p>
            <a:fld id="{8B38DBA3-52F9-4AF4-A6A4-FA4D7DB2F99C}" type="slidenum">
              <a:t>&lt;#&gt;</a:t>
            </a:fld>
          </a:p>
        </p:txBody>
      </p:sp>
      <p:sp>
        <p:nvSpPr>
          <p:cNvPr id="7" name=""/>
          <p:cNvSpPr txBox="1"/>
          <p:nvPr>
            <p:ph type="ftr" idx="11"/>
          </p:nvPr>
        </p:nvSpPr>
        <p:spPr>
          <a:xfrm>
            <a:off x="3124200" y="6356350"/>
            <a:ext cx="2895600" cy="365125"/>
          </a:xfrm>
          <a:prstGeom prst="rect"/>
          <a:noFill/>
          <a:ln>
            <a:noFill/>
          </a:ln>
        </p:spPr>
        <p:txBody>
          <a:bodyPr wrap="square" anchor="ctr"/>
          <a:lstStyle>
            <a:lvl1pPr lvl="0" algn="ctr">
              <a:defRPr sz="1200">
                <a:solidFill>
                  <a:srgbClr val="3F3F3F"/>
                </a:solidFill>
                <a:latin typeface="Calibri"/>
              </a:defRPr>
            </a:lvl1pPr>
          </a:lstStyle>
          <a:p/>
        </p:txBody>
      </p:sp>
    </p:spTree>
  </p:cSld>
</p:sld>
</file>

<file path=ppt/slides/slide12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title" idx="0"/>
          </p:nvPr>
        </p:nvSpPr>
        <p:spPr>
          <a:xfrm>
            <a:off x="457200" y="274637"/>
            <a:ext cx="8229600" cy="1143000"/>
          </a:xfrm>
          <a:prstGeom prst="rect"/>
          <a:noFill/>
          <a:ln>
            <a:noFill/>
          </a:ln>
        </p:spPr>
        <p:txBody>
          <a:bodyPr wrap="square" anchor="ctr"/>
          <a:p>
            <a:pPr lvl="0"/>
            <a:r>
              <a:rPr b="1" i="0" u="none" strike="noStrike">
                <a:latin typeface="Times New Roman"/>
              </a:rPr>
              <a:t>Pathophysiology </a:t>
            </a:r>
          </a:p>
        </p:txBody>
      </p:sp>
      <p:sp>
        <p:nvSpPr>
          <p:cNvPr id="3" name=""/>
          <p:cNvSpPr txBox="1"/>
          <p:nvPr>
            <p:ph type="body" idx="1"/>
          </p:nvPr>
        </p:nvSpPr>
        <p:spPr>
          <a:xfrm>
            <a:off x="457200" y="1600200"/>
            <a:ext cx="8229600" cy="4525962"/>
          </a:xfrm>
          <a:prstGeom prst="rect"/>
          <a:noFill/>
          <a:ln>
            <a:noFill/>
          </a:ln>
        </p:spPr>
        <p:txBody>
          <a:bodyPr wrap="square" anchor="t"/>
          <a:p>
            <a:pPr lvl="0">
              <a:buFont typeface="Wingdings"/>
              <a:buChar char="Ø"/>
            </a:pPr>
            <a:r>
              <a:rPr sz="3900">
                <a:latin typeface="Times New Roman"/>
              </a:rPr>
              <a:t>Bell's </a:t>
            </a:r>
            <a:r>
              <a:rPr sz="3900">
                <a:latin typeface="Times New Roman"/>
              </a:rPr>
              <a:t>palsy results in a unilateral paralysis of the facial muscles of expression.</a:t>
            </a:r>
          </a:p>
          <a:p>
            <a:pPr lvl="0">
              <a:buFont typeface="Wingdings"/>
              <a:buChar char="Ø"/>
            </a:pPr>
            <a:r>
              <a:rPr sz="3900">
                <a:latin typeface="Times New Roman"/>
              </a:rPr>
              <a:t>Facial  paralysis may be </a:t>
            </a:r>
            <a:r>
              <a:rPr sz="3900">
                <a:solidFill>
                  <a:srgbClr val="FF0000"/>
                </a:solidFill>
                <a:latin typeface="Times New Roman"/>
              </a:rPr>
              <a:t>central or peripheral in origin</a:t>
            </a:r>
            <a:r>
              <a:rPr sz="3900">
                <a:latin typeface="Times New Roman"/>
              </a:rPr>
              <a:t>.  </a:t>
            </a:r>
          </a:p>
          <a:p>
            <a:pPr lvl="0">
              <a:buFont typeface="Wingdings"/>
              <a:buChar char="Ø"/>
            </a:pPr>
          </a:p>
        </p:txBody>
      </p:sp>
      <p:sp>
        <p:nvSpPr>
          <p:cNvPr id="4" name=""/>
          <p:cNvSpPr txBox="1"/>
          <p:nvPr>
            <p:ph type="dt" idx="10"/>
          </p:nvPr>
        </p:nvSpPr>
        <p:spPr>
          <a:xfrm>
            <a:off x="457200" y="6356350"/>
            <a:ext cx="2133600" cy="365125"/>
          </a:xfrm>
          <a:prstGeom prst="rect"/>
          <a:noFill/>
          <a:ln>
            <a:noFill/>
          </a:ln>
        </p:spPr>
        <p:txBody>
          <a:bodyPr wrap="square" anchor="ctr"/>
          <a:lstStyle>
            <a:lvl1pPr lvl="0" algn="l">
              <a:defRPr sz="1200">
                <a:solidFill>
                  <a:srgbClr val="3F3F3F"/>
                </a:solidFill>
                <a:latin typeface="Calibri"/>
              </a:defRPr>
            </a:lvl1pPr>
          </a:lstStyle>
          <a:p/>
        </p:txBody>
      </p:sp>
      <p:sp>
        <p:nvSpPr>
          <p:cNvPr id="5" name=""/>
          <p:cNvSpPr txBox="1"/>
          <p:nvPr>
            <p:ph type="sldNum" idx="12"/>
          </p:nvPr>
        </p:nvSpPr>
        <p:spPr>
          <a:xfrm>
            <a:off x="6553200" y="6356350"/>
            <a:ext cx="2133600" cy="365125"/>
          </a:xfrm>
          <a:prstGeom prst="rect"/>
          <a:noFill/>
          <a:ln>
            <a:noFill/>
          </a:ln>
        </p:spPr>
        <p:txBody>
          <a:bodyPr wrap="square" anchor="ctr"/>
          <a:lstStyle>
            <a:lvl1pPr lvl="0" algn="r">
              <a:defRPr sz="1200">
                <a:solidFill>
                  <a:srgbClr val="3F3F3F"/>
                </a:solidFill>
                <a:latin typeface="Calibri"/>
              </a:defRPr>
            </a:lvl1pPr>
          </a:lstStyle>
          <a:p>
            <a:fld id="{8B38DBA3-52F9-4AF4-A6A4-FA4D7DB2F99C}" type="slidenum">
              <a:t>&lt;#&gt;</a:t>
            </a:fld>
          </a:p>
        </p:txBody>
      </p:sp>
      <p:sp>
        <p:nvSpPr>
          <p:cNvPr id="6" name=""/>
          <p:cNvSpPr txBox="1"/>
          <p:nvPr>
            <p:ph type="ftr" idx="11"/>
          </p:nvPr>
        </p:nvSpPr>
        <p:spPr>
          <a:xfrm>
            <a:off x="3124200" y="6356350"/>
            <a:ext cx="2895600" cy="365125"/>
          </a:xfrm>
          <a:prstGeom prst="rect"/>
          <a:noFill/>
          <a:ln>
            <a:noFill/>
          </a:ln>
        </p:spPr>
        <p:txBody>
          <a:bodyPr wrap="square" anchor="ctr"/>
          <a:lstStyle>
            <a:lvl1pPr lvl="0" algn="ctr">
              <a:defRPr sz="1200">
                <a:solidFill>
                  <a:srgbClr val="3F3F3F"/>
                </a:solidFill>
                <a:latin typeface="Calibri"/>
              </a:defRPr>
            </a:lvl1pPr>
          </a:lstStyle>
          <a:p/>
        </p:txBody>
      </p:sp>
    </p:spTree>
  </p:cSld>
</p:sld>
</file>

<file path=ppt/slides/slide1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title" idx="0"/>
          </p:nvPr>
        </p:nvSpPr>
        <p:spPr>
          <a:xfrm>
            <a:off x="304800" y="304800"/>
            <a:ext cx="8229600" cy="762000"/>
          </a:xfrm>
          <a:prstGeom prst="rect"/>
          <a:noFill/>
          <a:ln>
            <a:noFill/>
          </a:ln>
        </p:spPr>
        <p:txBody>
          <a:bodyPr wrap="square" anchor="ctr">
            <a:normAutofit fontScale="90000"/>
          </a:bodyPr>
          <a:p>
            <a:pPr lvl="0"/>
            <a:r>
              <a:rPr b="1" i="0" u="none" strike="noStrike">
                <a:latin typeface="Times New Roman"/>
              </a:rPr>
              <a:t>The Autonomic nervous system</a:t>
            </a:r>
            <a:br/>
          </a:p>
        </p:txBody>
      </p:sp>
      <p:sp>
        <p:nvSpPr>
          <p:cNvPr id="3" name=""/>
          <p:cNvSpPr txBox="1"/>
          <p:nvPr>
            <p:ph type="body" idx="1"/>
          </p:nvPr>
        </p:nvSpPr>
        <p:spPr>
          <a:xfrm>
            <a:off x="304800" y="990600"/>
            <a:ext cx="8839200" cy="5486400"/>
          </a:xfrm>
          <a:prstGeom prst="rect"/>
          <a:noFill/>
          <a:ln>
            <a:noFill/>
          </a:ln>
        </p:spPr>
        <p:txBody>
          <a:bodyPr wrap="square" anchor="t"/>
          <a:p>
            <a:pPr lvl="1"/>
            <a:r>
              <a:rPr sz="3200">
                <a:latin typeface="Times New Roman"/>
              </a:rPr>
              <a:t>Innervates most body organs </a:t>
            </a:r>
          </a:p>
          <a:p>
            <a:pPr lvl="1"/>
            <a:r>
              <a:rPr sz="3200">
                <a:latin typeface="Times New Roman"/>
              </a:rPr>
              <a:t>Regulates the activities of internal organs such as the heart, lungs, blood vessels, digestive organs, and glands</a:t>
            </a:r>
          </a:p>
          <a:p>
            <a:pPr lvl="1"/>
            <a:r>
              <a:rPr sz="3200">
                <a:latin typeface="Times New Roman"/>
              </a:rPr>
              <a:t> Maintain and restore internal homeostasis</a:t>
            </a:r>
          </a:p>
          <a:p>
            <a:pPr lvl="1"/>
            <a:r>
              <a:rPr sz="3200">
                <a:latin typeface="Times New Roman"/>
              </a:rPr>
              <a:t>Controls and regulates involuntary body functions</a:t>
            </a:r>
          </a:p>
          <a:p>
            <a:pPr lvl="1"/>
            <a:r>
              <a:rPr sz="3200">
                <a:latin typeface="Times New Roman"/>
              </a:rPr>
              <a:t>Comprise the 	</a:t>
            </a:r>
          </a:p>
          <a:p>
            <a:pPr lvl="2"/>
            <a:r>
              <a:rPr sz="3200" b="1" i="0" u="none" strike="noStrike">
                <a:solidFill>
                  <a:srgbClr val="FF0000"/>
                </a:solidFill>
                <a:latin typeface="Times New Roman"/>
              </a:rPr>
              <a:t>Sympathetic and</a:t>
            </a:r>
          </a:p>
          <a:p>
            <a:pPr lvl="2"/>
            <a:r>
              <a:rPr sz="3200" b="1" i="0" u="none" strike="noStrike">
                <a:solidFill>
                  <a:srgbClr val="FF0000"/>
                </a:solidFill>
                <a:latin typeface="Times New Roman"/>
              </a:rPr>
              <a:t>Parasympathetic branches</a:t>
            </a:r>
          </a:p>
        </p:txBody>
      </p:sp>
      <p:sp>
        <p:nvSpPr>
          <p:cNvPr id="4" name=""/>
          <p:cNvSpPr txBox="1"/>
          <p:nvPr>
            <p:ph type="dt" idx="10"/>
          </p:nvPr>
        </p:nvSpPr>
        <p:spPr>
          <a:xfrm>
            <a:off x="457200" y="6356350"/>
            <a:ext cx="2133600" cy="365125"/>
          </a:xfrm>
          <a:prstGeom prst="rect"/>
          <a:noFill/>
          <a:ln>
            <a:noFill/>
          </a:ln>
        </p:spPr>
        <p:txBody>
          <a:bodyPr wrap="square" anchor="ctr"/>
          <a:lstStyle>
            <a:lvl1pPr lvl="0" algn="l">
              <a:defRPr sz="1200">
                <a:solidFill>
                  <a:srgbClr val="3F3F3F"/>
                </a:solidFill>
                <a:latin typeface="Times New Roman"/>
              </a:defRPr>
            </a:lvl1pPr>
          </a:lstStyle>
          <a:p/>
        </p:txBody>
      </p:sp>
      <p:sp>
        <p:nvSpPr>
          <p:cNvPr id="5" name=""/>
          <p:cNvSpPr txBox="1"/>
          <p:nvPr>
            <p:ph type="sldNum" idx="12"/>
          </p:nvPr>
        </p:nvSpPr>
        <p:spPr>
          <a:xfrm>
            <a:off x="6553200" y="6356350"/>
            <a:ext cx="2133600" cy="365125"/>
          </a:xfrm>
          <a:prstGeom prst="rect"/>
          <a:noFill/>
          <a:ln>
            <a:noFill/>
          </a:ln>
        </p:spPr>
        <p:txBody>
          <a:bodyPr wrap="square" anchor="ctr"/>
          <a:lstStyle>
            <a:lvl1pPr lvl="0" algn="r">
              <a:defRPr sz="1200">
                <a:solidFill>
                  <a:srgbClr val="3F3F3F"/>
                </a:solidFill>
                <a:latin typeface="Times New Roman"/>
              </a:defRPr>
            </a:lvl1pPr>
          </a:lstStyle>
          <a:p>
            <a:fld id="{8B38DBA3-52F9-4AF4-A6A4-FA4D7DB2F99C}" type="slidenum">
              <a:t>&lt;#&gt;</a:t>
            </a:fld>
          </a:p>
        </p:txBody>
      </p:sp>
      <p:sp>
        <p:nvSpPr>
          <p:cNvPr id="6" name=""/>
          <p:cNvSpPr txBox="1"/>
          <p:nvPr>
            <p:ph type="ftr" idx="11"/>
          </p:nvPr>
        </p:nvSpPr>
        <p:spPr>
          <a:xfrm>
            <a:off x="3124200" y="6356350"/>
            <a:ext cx="2895600" cy="365125"/>
          </a:xfrm>
          <a:prstGeom prst="rect"/>
          <a:noFill/>
          <a:ln>
            <a:noFill/>
          </a:ln>
        </p:spPr>
        <p:txBody>
          <a:bodyPr wrap="square" anchor="ctr"/>
          <a:lstStyle>
            <a:lvl1pPr lvl="0" algn="ctr">
              <a:defRPr sz="1200">
                <a:solidFill>
                  <a:srgbClr val="3F3F3F"/>
                </a:solidFill>
                <a:latin typeface="Times New Roman"/>
              </a:defRPr>
            </a:lvl1pPr>
          </a:lstStyle>
          <a:p/>
        </p:txBody>
      </p:sp>
    </p:spTree>
  </p:cSld>
</p:sld>
</file>

<file path=ppt/slides/slide13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body" idx="1"/>
          </p:nvPr>
        </p:nvSpPr>
        <p:spPr>
          <a:xfrm>
            <a:off x="457200" y="1143000"/>
            <a:ext cx="8229600" cy="4983162"/>
          </a:xfrm>
          <a:prstGeom prst="rect"/>
          <a:noFill/>
          <a:ln>
            <a:noFill/>
          </a:ln>
        </p:spPr>
        <p:txBody>
          <a:bodyPr wrap="square" anchor="t">
            <a:normAutofit fontScale="92000" lnSpcReduction="20000"/>
          </a:bodyPr>
          <a:p>
            <a:pPr lvl="1">
              <a:buNone/>
            </a:pPr>
            <a:r>
              <a:rPr sz="3200" b="1" i="0" u="none" strike="noStrike">
                <a:latin typeface="Times New Roman"/>
              </a:rPr>
              <a:t>If Central facial paralysis</a:t>
            </a:r>
          </a:p>
          <a:p>
            <a:pPr lvl="1">
              <a:buFont typeface="Wingdings"/>
              <a:buChar char="ü"/>
            </a:pPr>
            <a:r>
              <a:rPr sz="4000">
                <a:latin typeface="Times New Roman"/>
              </a:rPr>
              <a:t>Is</a:t>
            </a:r>
            <a:r>
              <a:rPr sz="5500">
                <a:latin typeface="Times New Roman"/>
              </a:rPr>
              <a:t> </a:t>
            </a:r>
            <a:r>
              <a:rPr sz="3400">
                <a:latin typeface="Times New Roman"/>
              </a:rPr>
              <a:t>an </a:t>
            </a:r>
            <a:r>
              <a:rPr sz="3400">
                <a:latin typeface="Times New Roman"/>
              </a:rPr>
              <a:t>upper motor neuron </a:t>
            </a:r>
            <a:r>
              <a:rPr sz="3400">
                <a:latin typeface="Times New Roman"/>
              </a:rPr>
              <a:t>paralysis or paresis</a:t>
            </a:r>
          </a:p>
          <a:p>
            <a:pPr lvl="1">
              <a:buFont typeface="Wingdings"/>
              <a:buChar char="ü"/>
            </a:pPr>
            <a:r>
              <a:rPr sz="3400">
                <a:latin typeface="Times New Roman"/>
              </a:rPr>
              <a:t> In this situation, the client </a:t>
            </a:r>
            <a:r>
              <a:rPr sz="3400" b="1" i="0" u="none" strike="noStrike">
                <a:solidFill>
                  <a:srgbClr val="FF0000"/>
                </a:solidFill>
                <a:latin typeface="Times New Roman"/>
              </a:rPr>
              <a:t>can not voluntarily </a:t>
            </a:r>
            <a:r>
              <a:rPr sz="3400">
                <a:solidFill>
                  <a:srgbClr val="FF0000"/>
                </a:solidFill>
                <a:latin typeface="Times New Roman"/>
              </a:rPr>
              <a:t>show  his or her teeth</a:t>
            </a:r>
            <a:r>
              <a:rPr sz="3400">
                <a:latin typeface="Times New Roman"/>
              </a:rPr>
              <a:t> on the paralyzed side </a:t>
            </a:r>
          </a:p>
          <a:p>
            <a:pPr lvl="1">
              <a:buFont typeface="Wingdings"/>
              <a:buChar char="ü"/>
            </a:pPr>
            <a:r>
              <a:rPr sz="3400" b="1" i="0" u="none" strike="noStrike">
                <a:latin typeface="Times New Roman"/>
              </a:rPr>
              <a:t>but can show </a:t>
            </a:r>
            <a:r>
              <a:rPr sz="3400">
                <a:latin typeface="Times New Roman"/>
              </a:rPr>
              <a:t>them with </a:t>
            </a:r>
            <a:r>
              <a:rPr sz="3400">
                <a:solidFill>
                  <a:srgbClr val="002060"/>
                </a:solidFill>
                <a:latin typeface="Times New Roman"/>
              </a:rPr>
              <a:t>emotional stimulation,  such as that causing smiles or laughter.  </a:t>
            </a:r>
          </a:p>
          <a:p>
            <a:pPr lvl="1">
              <a:buFont typeface="Wingdings"/>
              <a:buChar char="ü"/>
            </a:pPr>
            <a:r>
              <a:rPr sz="3400">
                <a:latin typeface="Times New Roman"/>
              </a:rPr>
              <a:t>This phenomenon is </a:t>
            </a:r>
            <a:r>
              <a:rPr sz="3400">
                <a:solidFill>
                  <a:srgbClr val="FF0000"/>
                </a:solidFill>
                <a:latin typeface="Times New Roman"/>
              </a:rPr>
              <a:t>called voluntary emotional dissociation</a:t>
            </a:r>
          </a:p>
          <a:p>
            <a:pPr lvl="2">
              <a:buFont typeface="Wingdings"/>
              <a:buChar char="ü"/>
            </a:pPr>
          </a:p>
          <a:p>
            <a:pPr lvl="1">
              <a:buFont typeface="Wingdings"/>
              <a:buChar char="ü"/>
            </a:pPr>
          </a:p>
          <a:p>
            <a:pPr lvl="0">
              <a:buFont typeface="Wingdings"/>
              <a:buChar char="ü"/>
            </a:pPr>
          </a:p>
          <a:p>
            <a:pPr lvl="0">
              <a:buFont typeface="Wingdings"/>
              <a:buChar char="ü"/>
            </a:pPr>
          </a:p>
        </p:txBody>
      </p:sp>
      <p:sp>
        <p:nvSpPr>
          <p:cNvPr id="3" name=""/>
          <p:cNvSpPr txBox="1"/>
          <p:nvPr>
            <p:ph type="dt" idx="10"/>
          </p:nvPr>
        </p:nvSpPr>
        <p:spPr>
          <a:xfrm>
            <a:off x="457200" y="6356350"/>
            <a:ext cx="2133600" cy="365125"/>
          </a:xfrm>
          <a:prstGeom prst="rect"/>
          <a:noFill/>
          <a:ln>
            <a:noFill/>
          </a:ln>
        </p:spPr>
        <p:txBody>
          <a:bodyPr wrap="square" anchor="ctr"/>
          <a:lstStyle>
            <a:lvl1pPr lvl="0" algn="l">
              <a:defRPr sz="1200">
                <a:solidFill>
                  <a:srgbClr val="3F3F3F"/>
                </a:solidFill>
                <a:latin typeface="Calibri"/>
              </a:defRPr>
            </a:lvl1pPr>
          </a:lstStyle>
          <a:p/>
        </p:txBody>
      </p:sp>
      <p:sp>
        <p:nvSpPr>
          <p:cNvPr id="4" name=""/>
          <p:cNvSpPr txBox="1"/>
          <p:nvPr>
            <p:ph type="sldNum" idx="12"/>
          </p:nvPr>
        </p:nvSpPr>
        <p:spPr>
          <a:xfrm>
            <a:off x="6553200" y="6356350"/>
            <a:ext cx="2133600" cy="365125"/>
          </a:xfrm>
          <a:prstGeom prst="rect"/>
          <a:noFill/>
          <a:ln>
            <a:noFill/>
          </a:ln>
        </p:spPr>
        <p:txBody>
          <a:bodyPr wrap="square" anchor="ctr"/>
          <a:lstStyle>
            <a:lvl1pPr lvl="0" algn="r">
              <a:defRPr sz="1200">
                <a:solidFill>
                  <a:srgbClr val="3F3F3F"/>
                </a:solidFill>
                <a:latin typeface="Calibri"/>
              </a:defRPr>
            </a:lvl1pPr>
          </a:lstStyle>
          <a:p>
            <a:fld id="{8B38DBA3-52F9-4AF4-A6A4-FA4D7DB2F99C}" type="slidenum">
              <a:t>&lt;#&gt;</a:t>
            </a:fld>
          </a:p>
        </p:txBody>
      </p:sp>
      <p:sp>
        <p:nvSpPr>
          <p:cNvPr id="5" name=""/>
          <p:cNvSpPr txBox="1"/>
          <p:nvPr>
            <p:ph type="ftr" idx="11"/>
          </p:nvPr>
        </p:nvSpPr>
        <p:spPr>
          <a:xfrm>
            <a:off x="3124200" y="6356350"/>
            <a:ext cx="2895600" cy="365125"/>
          </a:xfrm>
          <a:prstGeom prst="rect"/>
          <a:noFill/>
          <a:ln>
            <a:noFill/>
          </a:ln>
        </p:spPr>
        <p:txBody>
          <a:bodyPr wrap="square" anchor="ctr"/>
          <a:lstStyle>
            <a:lvl1pPr lvl="0" algn="ctr">
              <a:defRPr sz="1200">
                <a:solidFill>
                  <a:srgbClr val="3F3F3F"/>
                </a:solidFill>
                <a:latin typeface="Calibri"/>
              </a:defRPr>
            </a:lvl1pPr>
          </a:lstStyle>
          <a:p/>
        </p:txBody>
      </p:sp>
    </p:spTree>
  </p:cSld>
</p:sld>
</file>

<file path=ppt/slides/slide13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title" idx="0"/>
          </p:nvPr>
        </p:nvSpPr>
        <p:spPr>
          <a:xfrm>
            <a:off x="457200" y="274637"/>
            <a:ext cx="8229600" cy="1143000"/>
          </a:xfrm>
          <a:prstGeom prst="rect"/>
          <a:noFill/>
          <a:ln>
            <a:noFill/>
          </a:ln>
        </p:spPr>
        <p:txBody>
          <a:bodyPr wrap="square" anchor="ctr"/>
          <a:p>
            <a:pPr lvl="0"/>
            <a:r>
              <a:rPr>
                <a:latin typeface="Times New Roman"/>
              </a:rPr>
              <a:t>Continue</a:t>
            </a:r>
            <a:r>
              <a:rPr>
                <a:latin typeface="Calibri"/>
              </a:rPr>
              <a:t>…</a:t>
            </a:r>
          </a:p>
        </p:txBody>
      </p:sp>
      <p:sp>
        <p:nvSpPr>
          <p:cNvPr id="3" name=""/>
          <p:cNvSpPr txBox="1"/>
          <p:nvPr>
            <p:ph type="body" idx="1"/>
          </p:nvPr>
        </p:nvSpPr>
        <p:spPr>
          <a:xfrm>
            <a:off x="457200" y="1600200"/>
            <a:ext cx="8229600" cy="4525962"/>
          </a:xfrm>
          <a:prstGeom prst="rect"/>
          <a:noFill/>
          <a:ln>
            <a:noFill/>
          </a:ln>
        </p:spPr>
        <p:txBody>
          <a:bodyPr wrap="square" anchor="t"/>
          <a:p>
            <a:pPr lvl="0">
              <a:lnSpc>
                <a:spcPct val="150000"/>
              </a:lnSpc>
              <a:buFont typeface="Wingdings"/>
              <a:buChar char="Ø"/>
            </a:pPr>
            <a:r>
              <a:rPr sz="2800">
                <a:latin typeface="Times New Roman"/>
              </a:rPr>
              <a:t>Inflammatory reaction around the nerve usually at the internal auditory </a:t>
            </a:r>
            <a:r>
              <a:rPr sz="2800">
                <a:latin typeface="Times New Roman"/>
              </a:rPr>
              <a:t>meatus</a:t>
            </a:r>
            <a:r>
              <a:rPr sz="2800">
                <a:latin typeface="Times New Roman"/>
              </a:rPr>
              <a:t>, which   is often associated with infections </a:t>
            </a:r>
          </a:p>
          <a:p>
            <a:pPr lvl="0">
              <a:lnSpc>
                <a:spcPct val="150000"/>
              </a:lnSpc>
              <a:buFont typeface="Wingdings"/>
              <a:buChar char="Ø"/>
            </a:pPr>
            <a:r>
              <a:rPr sz="2800">
                <a:latin typeface="Times New Roman"/>
              </a:rPr>
              <a:t>Can  result from hemorrhage, tumor, meningitis, or local trauma.</a:t>
            </a:r>
          </a:p>
        </p:txBody>
      </p:sp>
      <p:sp>
        <p:nvSpPr>
          <p:cNvPr id="4" name=""/>
          <p:cNvSpPr txBox="1"/>
          <p:nvPr>
            <p:ph type="dt" idx="10"/>
          </p:nvPr>
        </p:nvSpPr>
        <p:spPr>
          <a:xfrm>
            <a:off x="457200" y="6356350"/>
            <a:ext cx="2133600" cy="365125"/>
          </a:xfrm>
          <a:prstGeom prst="rect"/>
          <a:noFill/>
          <a:ln>
            <a:noFill/>
          </a:ln>
        </p:spPr>
        <p:txBody>
          <a:bodyPr wrap="square" anchor="ctr"/>
          <a:lstStyle>
            <a:lvl1pPr lvl="0" algn="l">
              <a:defRPr sz="1200">
                <a:solidFill>
                  <a:srgbClr val="3F3F3F"/>
                </a:solidFill>
                <a:latin typeface="Calibri"/>
              </a:defRPr>
            </a:lvl1pPr>
          </a:lstStyle>
          <a:p/>
        </p:txBody>
      </p:sp>
      <p:sp>
        <p:nvSpPr>
          <p:cNvPr id="5" name=""/>
          <p:cNvSpPr txBox="1"/>
          <p:nvPr>
            <p:ph type="sldNum" idx="12"/>
          </p:nvPr>
        </p:nvSpPr>
        <p:spPr>
          <a:xfrm>
            <a:off x="6553200" y="6356350"/>
            <a:ext cx="2133600" cy="365125"/>
          </a:xfrm>
          <a:prstGeom prst="rect"/>
          <a:noFill/>
          <a:ln>
            <a:noFill/>
          </a:ln>
        </p:spPr>
        <p:txBody>
          <a:bodyPr wrap="square" anchor="ctr"/>
          <a:lstStyle>
            <a:lvl1pPr lvl="0" algn="r">
              <a:defRPr sz="1200">
                <a:solidFill>
                  <a:srgbClr val="3F3F3F"/>
                </a:solidFill>
                <a:latin typeface="Calibri"/>
              </a:defRPr>
            </a:lvl1pPr>
          </a:lstStyle>
          <a:p>
            <a:fld id="{8B38DBA3-52F9-4AF4-A6A4-FA4D7DB2F99C}" type="slidenum">
              <a:t>&lt;#&gt;</a:t>
            </a:fld>
          </a:p>
        </p:txBody>
      </p:sp>
      <p:sp>
        <p:nvSpPr>
          <p:cNvPr id="6" name=""/>
          <p:cNvSpPr txBox="1"/>
          <p:nvPr>
            <p:ph type="ftr" idx="11"/>
          </p:nvPr>
        </p:nvSpPr>
        <p:spPr>
          <a:xfrm>
            <a:off x="3124200" y="6356350"/>
            <a:ext cx="2895600" cy="365125"/>
          </a:xfrm>
          <a:prstGeom prst="rect"/>
          <a:noFill/>
          <a:ln>
            <a:noFill/>
          </a:ln>
        </p:spPr>
        <p:txBody>
          <a:bodyPr wrap="square" anchor="ctr"/>
          <a:lstStyle>
            <a:lvl1pPr lvl="0" algn="ctr">
              <a:defRPr sz="1200">
                <a:solidFill>
                  <a:srgbClr val="3F3F3F"/>
                </a:solidFill>
                <a:latin typeface="Calibri"/>
              </a:defRPr>
            </a:lvl1pPr>
          </a:lstStyle>
          <a:p/>
        </p:txBody>
      </p:sp>
    </p:spTree>
  </p:cSld>
</p:sld>
</file>

<file path=ppt/slides/slide13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title" idx="0"/>
          </p:nvPr>
        </p:nvSpPr>
        <p:spPr>
          <a:xfrm>
            <a:off x="457200" y="274637"/>
            <a:ext cx="8229600" cy="1143000"/>
          </a:xfrm>
          <a:prstGeom prst="rect"/>
          <a:noFill/>
          <a:ln>
            <a:noFill/>
          </a:ln>
        </p:spPr>
        <p:txBody>
          <a:bodyPr wrap="square" anchor="ctr"/>
          <a:p>
            <a:pPr lvl="0"/>
            <a:r>
              <a:rPr b="1" i="0" u="none" strike="noStrike">
                <a:latin typeface="Times New Roman"/>
              </a:rPr>
              <a:t>Clinical </a:t>
            </a:r>
            <a:r>
              <a:rPr b="1" i="0" u="none" strike="noStrike">
                <a:latin typeface="Times New Roman"/>
              </a:rPr>
              <a:t>manifestations</a:t>
            </a:r>
          </a:p>
        </p:txBody>
      </p:sp>
      <p:sp>
        <p:nvSpPr>
          <p:cNvPr id="3" name=""/>
          <p:cNvSpPr txBox="1"/>
          <p:nvPr>
            <p:ph type="body" idx="1"/>
          </p:nvPr>
        </p:nvSpPr>
        <p:spPr>
          <a:xfrm>
            <a:off x="457200" y="1600200"/>
            <a:ext cx="8229600" cy="4525962"/>
          </a:xfrm>
          <a:prstGeom prst="rect"/>
          <a:noFill/>
          <a:ln>
            <a:noFill/>
          </a:ln>
        </p:spPr>
        <p:txBody>
          <a:bodyPr wrap="square" anchor="t">
            <a:normAutofit fontScale="70000" lnSpcReduction="20000"/>
          </a:bodyPr>
          <a:p>
            <a:pPr lvl="0">
              <a:buFont typeface="Wingdings"/>
              <a:buChar char="v"/>
            </a:pPr>
            <a:r>
              <a:rPr>
                <a:latin typeface="Times New Roman"/>
              </a:rPr>
              <a:t>Typical assessment findings on the affected side include:</a:t>
            </a:r>
          </a:p>
          <a:p>
            <a:pPr lvl="1"/>
            <a:r>
              <a:rPr sz="2500">
                <a:latin typeface="Times New Roman"/>
              </a:rPr>
              <a:t>Unilateral </a:t>
            </a:r>
            <a:r>
              <a:rPr sz="2500">
                <a:latin typeface="Times New Roman"/>
              </a:rPr>
              <a:t>facial </a:t>
            </a:r>
            <a:r>
              <a:rPr sz="2500">
                <a:latin typeface="Times New Roman"/>
              </a:rPr>
              <a:t>weakness</a:t>
            </a:r>
          </a:p>
          <a:p>
            <a:pPr lvl="1"/>
            <a:r>
              <a:rPr sz="2800">
                <a:latin typeface="Times New Roman"/>
              </a:rPr>
              <a:t>Mouth </a:t>
            </a:r>
            <a:r>
              <a:rPr sz="2800">
                <a:latin typeface="Times New Roman"/>
              </a:rPr>
              <a:t>drooping </a:t>
            </a:r>
          </a:p>
          <a:p>
            <a:pPr lvl="1"/>
            <a:r>
              <a:rPr sz="2800">
                <a:latin typeface="Times New Roman"/>
              </a:rPr>
              <a:t>Drooling  </a:t>
            </a:r>
            <a:r>
              <a:rPr sz="2800">
                <a:latin typeface="Times New Roman"/>
              </a:rPr>
              <a:t>saliva </a:t>
            </a:r>
          </a:p>
          <a:p>
            <a:pPr lvl="1"/>
            <a:r>
              <a:rPr sz="2800">
                <a:latin typeface="Times New Roman"/>
              </a:rPr>
              <a:t>Distorted  face</a:t>
            </a:r>
          </a:p>
          <a:p>
            <a:pPr lvl="1"/>
            <a:r>
              <a:rPr sz="2800">
                <a:latin typeface="Times New Roman"/>
              </a:rPr>
              <a:t>Lost </a:t>
            </a:r>
            <a:r>
              <a:rPr sz="2800">
                <a:latin typeface="Times New Roman"/>
              </a:rPr>
              <a:t>of taste </a:t>
            </a:r>
          </a:p>
          <a:p>
            <a:pPr lvl="1"/>
            <a:r>
              <a:rPr sz="2800">
                <a:latin typeface="Times New Roman"/>
              </a:rPr>
              <a:t>Inability </a:t>
            </a:r>
            <a:r>
              <a:rPr sz="2800">
                <a:latin typeface="Times New Roman"/>
              </a:rPr>
              <a:t>to close </a:t>
            </a:r>
            <a:r>
              <a:rPr sz="2800">
                <a:latin typeface="Times New Roman"/>
              </a:rPr>
              <a:t>eyelid</a:t>
            </a:r>
          </a:p>
          <a:p>
            <a:pPr lvl="1"/>
            <a:r>
              <a:rPr sz="2800">
                <a:latin typeface="Times New Roman"/>
              </a:rPr>
              <a:t>Incomplete </a:t>
            </a:r>
            <a:r>
              <a:rPr sz="2800">
                <a:latin typeface="Times New Roman"/>
              </a:rPr>
              <a:t>eye </a:t>
            </a:r>
            <a:r>
              <a:rPr sz="2800">
                <a:latin typeface="Times New Roman"/>
              </a:rPr>
              <a:t>closure</a:t>
            </a:r>
          </a:p>
          <a:p>
            <a:pPr lvl="1"/>
            <a:r>
              <a:rPr sz="2800">
                <a:latin typeface="Times New Roman"/>
              </a:rPr>
              <a:t>Excessive tearing- </a:t>
            </a:r>
          </a:p>
          <a:p>
            <a:pPr lvl="2"/>
            <a:r>
              <a:rPr sz="2500">
                <a:latin typeface="Times New Roman"/>
              </a:rPr>
              <a:t>when </a:t>
            </a:r>
            <a:r>
              <a:rPr sz="2500">
                <a:latin typeface="Times New Roman"/>
              </a:rPr>
              <a:t>attempting to close the </a:t>
            </a:r>
            <a:r>
              <a:rPr sz="2500">
                <a:latin typeface="Times New Roman"/>
              </a:rPr>
              <a:t>eyes</a:t>
            </a:r>
          </a:p>
          <a:p>
            <a:pPr lvl="1"/>
            <a:r>
              <a:rPr sz="2800">
                <a:latin typeface="Times New Roman"/>
              </a:rPr>
              <a:t>Inability </a:t>
            </a:r>
            <a:r>
              <a:rPr sz="2800">
                <a:latin typeface="Times New Roman"/>
              </a:rPr>
              <a:t>to raise eyebrows, </a:t>
            </a:r>
          </a:p>
          <a:p>
            <a:pPr lvl="1"/>
            <a:r>
              <a:rPr sz="2800">
                <a:latin typeface="Times New Roman"/>
              </a:rPr>
              <a:t>Inability to puff </a:t>
            </a:r>
            <a:r>
              <a:rPr sz="2800">
                <a:latin typeface="Times New Roman"/>
              </a:rPr>
              <a:t>out the </a:t>
            </a:r>
            <a:r>
              <a:rPr sz="2800">
                <a:latin typeface="Times New Roman"/>
              </a:rPr>
              <a:t>cheek</a:t>
            </a:r>
          </a:p>
          <a:p>
            <a:pPr lvl="1"/>
            <a:r>
              <a:rPr sz="2800">
                <a:latin typeface="Times New Roman"/>
              </a:rPr>
              <a:t>Bell’s </a:t>
            </a:r>
            <a:r>
              <a:rPr sz="2800">
                <a:latin typeface="Times New Roman"/>
              </a:rPr>
              <a:t>phenomenon- </a:t>
            </a:r>
          </a:p>
          <a:p>
            <a:pPr lvl="2"/>
            <a:r>
              <a:rPr sz="2500">
                <a:latin typeface="Times New Roman"/>
              </a:rPr>
              <a:t>upward rolling </a:t>
            </a:r>
            <a:r>
              <a:rPr sz="2500">
                <a:latin typeface="Times New Roman"/>
              </a:rPr>
              <a:t>of the eyes when attempting to close  them</a:t>
            </a:r>
          </a:p>
          <a:p>
            <a:pPr lvl="1"/>
          </a:p>
          <a:p>
            <a:pPr lvl="0"/>
          </a:p>
        </p:txBody>
      </p:sp>
      <p:pic>
        <p:nvPicPr>
          <p:cNvPr id="4" name=""/>
          <p:cNvPicPr/>
          <p:nvPr/>
        </p:nvPicPr>
        <p:blipFill>
          <a:blip r:embed="rId1"/>
          <a:srcRect/>
          <a:stretch>
            <a:fillRect/>
          </a:stretch>
        </p:blipFill>
        <p:spPr>
          <a:xfrm>
            <a:off x="6340475" y="1295400"/>
            <a:ext cx="2649537" cy="4191000"/>
          </a:xfrm>
          <a:prstGeom prst="rect"/>
          <a:noFill/>
        </p:spPr>
      </p:pic>
      <p:sp>
        <p:nvSpPr>
          <p:cNvPr id="5" name=""/>
          <p:cNvSpPr txBox="1"/>
          <p:nvPr>
            <p:ph type="dt" idx="10"/>
          </p:nvPr>
        </p:nvSpPr>
        <p:spPr>
          <a:xfrm>
            <a:off x="457200" y="6356350"/>
            <a:ext cx="2133600" cy="365125"/>
          </a:xfrm>
          <a:prstGeom prst="rect"/>
          <a:noFill/>
          <a:ln>
            <a:noFill/>
          </a:ln>
        </p:spPr>
        <p:txBody>
          <a:bodyPr wrap="square" anchor="ctr"/>
          <a:lstStyle>
            <a:lvl1pPr lvl="0" algn="l">
              <a:defRPr sz="1200">
                <a:solidFill>
                  <a:srgbClr val="3F3F3F"/>
                </a:solidFill>
                <a:latin typeface="Calibri"/>
              </a:defRPr>
            </a:lvl1pPr>
          </a:lstStyle>
          <a:p/>
        </p:txBody>
      </p:sp>
      <p:sp>
        <p:nvSpPr>
          <p:cNvPr id="6" name=""/>
          <p:cNvSpPr txBox="1"/>
          <p:nvPr>
            <p:ph type="sldNum" idx="12"/>
          </p:nvPr>
        </p:nvSpPr>
        <p:spPr>
          <a:xfrm>
            <a:off x="6553200" y="6356350"/>
            <a:ext cx="2133600" cy="365125"/>
          </a:xfrm>
          <a:prstGeom prst="rect"/>
          <a:noFill/>
          <a:ln>
            <a:noFill/>
          </a:ln>
        </p:spPr>
        <p:txBody>
          <a:bodyPr wrap="square" anchor="ctr"/>
          <a:lstStyle>
            <a:lvl1pPr lvl="0" algn="r">
              <a:defRPr sz="1200">
                <a:solidFill>
                  <a:srgbClr val="3F3F3F"/>
                </a:solidFill>
                <a:latin typeface="Calibri"/>
              </a:defRPr>
            </a:lvl1pPr>
          </a:lstStyle>
          <a:p>
            <a:fld id="{8B38DBA3-52F9-4AF4-A6A4-FA4D7DB2F99C}" type="slidenum">
              <a:t>&lt;#&gt;</a:t>
            </a:fld>
          </a:p>
        </p:txBody>
      </p:sp>
      <p:sp>
        <p:nvSpPr>
          <p:cNvPr id="7" name=""/>
          <p:cNvSpPr txBox="1"/>
          <p:nvPr>
            <p:ph type="ftr" idx="11"/>
          </p:nvPr>
        </p:nvSpPr>
        <p:spPr>
          <a:xfrm>
            <a:off x="3124200" y="6356350"/>
            <a:ext cx="2895600" cy="365125"/>
          </a:xfrm>
          <a:prstGeom prst="rect"/>
          <a:noFill/>
          <a:ln>
            <a:noFill/>
          </a:ln>
        </p:spPr>
        <p:txBody>
          <a:bodyPr wrap="square" anchor="ctr"/>
          <a:lstStyle>
            <a:lvl1pPr lvl="0" algn="ctr">
              <a:defRPr sz="1200">
                <a:solidFill>
                  <a:srgbClr val="3F3F3F"/>
                </a:solidFill>
                <a:latin typeface="Calibri"/>
              </a:defRPr>
            </a:lvl1pPr>
          </a:lstStyle>
          <a:p/>
        </p:txBody>
      </p:sp>
    </p:spTree>
  </p:cSld>
</p:sld>
</file>

<file path=ppt/slides/slide13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title" idx="0"/>
          </p:nvPr>
        </p:nvSpPr>
        <p:spPr>
          <a:xfrm>
            <a:off x="457200" y="274637"/>
            <a:ext cx="8229600" cy="1143000"/>
          </a:xfrm>
          <a:prstGeom prst="rect"/>
          <a:noFill/>
          <a:ln>
            <a:noFill/>
          </a:ln>
        </p:spPr>
        <p:txBody>
          <a:bodyPr wrap="square" anchor="ctr"/>
          <a:p>
            <a:pPr lvl="0"/>
            <a:r>
              <a:rPr>
                <a:latin typeface="Times New Roman"/>
              </a:rPr>
              <a:t>Diagnosis</a:t>
            </a:r>
          </a:p>
        </p:txBody>
      </p:sp>
      <p:sp>
        <p:nvSpPr>
          <p:cNvPr id="3" name=""/>
          <p:cNvSpPr txBox="1"/>
          <p:nvPr>
            <p:ph type="body" idx="1"/>
          </p:nvPr>
        </p:nvSpPr>
        <p:spPr>
          <a:xfrm>
            <a:off x="457200" y="1600200"/>
            <a:ext cx="8229600" cy="4525962"/>
          </a:xfrm>
          <a:prstGeom prst="rect"/>
          <a:noFill/>
          <a:ln>
            <a:noFill/>
          </a:ln>
        </p:spPr>
        <p:txBody>
          <a:bodyPr wrap="square" anchor="t"/>
          <a:p>
            <a:pPr lvl="1">
              <a:lnSpc>
                <a:spcPct val="150000"/>
              </a:lnSpc>
              <a:buFont typeface="Wingdings"/>
              <a:buChar char="Ø"/>
            </a:pPr>
            <a:r>
              <a:rPr sz="4400">
                <a:latin typeface="Times New Roman"/>
              </a:rPr>
              <a:t>Careful  </a:t>
            </a:r>
            <a:r>
              <a:rPr sz="4400">
                <a:latin typeface="Times New Roman"/>
              </a:rPr>
              <a:t>Hx</a:t>
            </a:r>
            <a:r>
              <a:rPr sz="4400">
                <a:latin typeface="Times New Roman"/>
              </a:rPr>
              <a:t>/clinical presentation</a:t>
            </a:r>
          </a:p>
          <a:p>
            <a:pPr lvl="1">
              <a:lnSpc>
                <a:spcPct val="150000"/>
              </a:lnSpc>
              <a:buFont typeface="Wingdings"/>
              <a:buChar char="Ø"/>
            </a:pPr>
            <a:r>
              <a:rPr sz="3600">
                <a:latin typeface="Times New Roman"/>
              </a:rPr>
              <a:t>Electromyography </a:t>
            </a:r>
          </a:p>
        </p:txBody>
      </p:sp>
      <p:sp>
        <p:nvSpPr>
          <p:cNvPr id="4" name=""/>
          <p:cNvSpPr txBox="1"/>
          <p:nvPr>
            <p:ph type="dt" idx="10"/>
          </p:nvPr>
        </p:nvSpPr>
        <p:spPr>
          <a:xfrm>
            <a:off x="457200" y="6356350"/>
            <a:ext cx="2133600" cy="365125"/>
          </a:xfrm>
          <a:prstGeom prst="rect"/>
          <a:noFill/>
          <a:ln>
            <a:noFill/>
          </a:ln>
        </p:spPr>
        <p:txBody>
          <a:bodyPr wrap="square" anchor="ctr"/>
          <a:lstStyle>
            <a:lvl1pPr lvl="0" algn="l">
              <a:defRPr sz="1200">
                <a:solidFill>
                  <a:srgbClr val="3F3F3F"/>
                </a:solidFill>
                <a:latin typeface="Calibri"/>
              </a:defRPr>
            </a:lvl1pPr>
          </a:lstStyle>
          <a:p/>
        </p:txBody>
      </p:sp>
      <p:sp>
        <p:nvSpPr>
          <p:cNvPr id="5" name=""/>
          <p:cNvSpPr txBox="1"/>
          <p:nvPr>
            <p:ph type="sldNum" idx="12"/>
          </p:nvPr>
        </p:nvSpPr>
        <p:spPr>
          <a:xfrm>
            <a:off x="6553200" y="6356350"/>
            <a:ext cx="2133600" cy="365125"/>
          </a:xfrm>
          <a:prstGeom prst="rect"/>
          <a:noFill/>
          <a:ln>
            <a:noFill/>
          </a:ln>
        </p:spPr>
        <p:txBody>
          <a:bodyPr wrap="square" anchor="ctr"/>
          <a:lstStyle>
            <a:lvl1pPr lvl="0" algn="r">
              <a:defRPr sz="1200">
                <a:solidFill>
                  <a:srgbClr val="3F3F3F"/>
                </a:solidFill>
                <a:latin typeface="Calibri"/>
              </a:defRPr>
            </a:lvl1pPr>
          </a:lstStyle>
          <a:p>
            <a:fld id="{8B38DBA3-52F9-4AF4-A6A4-FA4D7DB2F99C}" type="slidenum">
              <a:t>&lt;#&gt;</a:t>
            </a:fld>
          </a:p>
        </p:txBody>
      </p:sp>
      <p:sp>
        <p:nvSpPr>
          <p:cNvPr id="6" name=""/>
          <p:cNvSpPr txBox="1"/>
          <p:nvPr>
            <p:ph type="ftr" idx="11"/>
          </p:nvPr>
        </p:nvSpPr>
        <p:spPr>
          <a:xfrm>
            <a:off x="3124200" y="6356350"/>
            <a:ext cx="2895600" cy="365125"/>
          </a:xfrm>
          <a:prstGeom prst="rect"/>
          <a:noFill/>
          <a:ln>
            <a:noFill/>
          </a:ln>
        </p:spPr>
        <p:txBody>
          <a:bodyPr wrap="square" anchor="ctr"/>
          <a:lstStyle>
            <a:lvl1pPr lvl="0" algn="ctr">
              <a:defRPr sz="1200">
                <a:solidFill>
                  <a:srgbClr val="3F3F3F"/>
                </a:solidFill>
                <a:latin typeface="Calibri"/>
              </a:defRPr>
            </a:lvl1pPr>
          </a:lstStyle>
          <a:p/>
        </p:txBody>
      </p:sp>
    </p:spTree>
  </p:cSld>
</p:sld>
</file>

<file path=ppt/slides/slide13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title" idx="0"/>
          </p:nvPr>
        </p:nvSpPr>
        <p:spPr>
          <a:xfrm>
            <a:off x="457200" y="152400"/>
            <a:ext cx="8229600" cy="838200"/>
          </a:xfrm>
          <a:prstGeom prst="rect"/>
          <a:noFill/>
          <a:ln>
            <a:noFill/>
          </a:ln>
        </p:spPr>
        <p:txBody>
          <a:bodyPr wrap="square" anchor="ctr"/>
          <a:p>
            <a:pPr lvl="0"/>
            <a:r>
              <a:rPr b="1" i="0" u="none" strike="noStrike">
                <a:latin typeface="Times New Roman"/>
              </a:rPr>
              <a:t>Medical &amp; nursing management</a:t>
            </a:r>
          </a:p>
        </p:txBody>
      </p:sp>
      <p:sp>
        <p:nvSpPr>
          <p:cNvPr id="3" name=""/>
          <p:cNvSpPr txBox="1"/>
          <p:nvPr>
            <p:ph type="body" idx="1"/>
          </p:nvPr>
        </p:nvSpPr>
        <p:spPr>
          <a:xfrm>
            <a:off x="228600" y="1219200"/>
            <a:ext cx="8458200" cy="5410200"/>
          </a:xfrm>
          <a:prstGeom prst="rect"/>
          <a:noFill/>
          <a:ln>
            <a:noFill/>
          </a:ln>
        </p:spPr>
        <p:txBody>
          <a:bodyPr wrap="square" anchor="t">
            <a:normAutofit fontScale="47000" lnSpcReduction="20000"/>
          </a:bodyPr>
          <a:p>
            <a:pPr lvl="1">
              <a:buFont typeface="Wingdings"/>
              <a:buChar char="Ø"/>
            </a:pPr>
            <a:r>
              <a:rPr sz="5900">
                <a:latin typeface="Times New Roman"/>
              </a:rPr>
              <a:t>Analgesics </a:t>
            </a:r>
            <a:r>
              <a:rPr sz="5900">
                <a:latin typeface="Times New Roman"/>
              </a:rPr>
              <a:t>if discomfort occurs from </a:t>
            </a:r>
            <a:r>
              <a:rPr sz="5900">
                <a:latin typeface="Times New Roman"/>
              </a:rPr>
              <a:t>hepetic</a:t>
            </a:r>
            <a:r>
              <a:rPr sz="5900">
                <a:latin typeface="Times New Roman"/>
              </a:rPr>
              <a:t> </a:t>
            </a:r>
            <a:r>
              <a:rPr sz="5900">
                <a:latin typeface="Times New Roman"/>
              </a:rPr>
              <a:t>lesion</a:t>
            </a:r>
          </a:p>
          <a:p>
            <a:pPr lvl="1">
              <a:buFont typeface="Wingdings"/>
              <a:buChar char="Ø"/>
            </a:pPr>
            <a:r>
              <a:rPr sz="5900">
                <a:latin typeface="Times New Roman"/>
              </a:rPr>
              <a:t>Corticosteroids </a:t>
            </a:r>
            <a:r>
              <a:rPr sz="5900">
                <a:latin typeface="Times New Roman"/>
              </a:rPr>
              <a:t>to decrease nerve tissue </a:t>
            </a:r>
            <a:r>
              <a:rPr sz="5900">
                <a:latin typeface="Times New Roman"/>
              </a:rPr>
              <a:t>edema</a:t>
            </a:r>
          </a:p>
          <a:p>
            <a:pPr lvl="1">
              <a:buFont typeface="Wingdings"/>
              <a:buChar char="Ø"/>
            </a:pPr>
            <a:r>
              <a:rPr sz="6400">
                <a:latin typeface="Times New Roman"/>
              </a:rPr>
              <a:t>Massage </a:t>
            </a:r>
            <a:r>
              <a:rPr sz="6400">
                <a:latin typeface="Times New Roman"/>
              </a:rPr>
              <a:t>the face to  maintain muscle </a:t>
            </a:r>
            <a:r>
              <a:rPr sz="6400">
                <a:latin typeface="Times New Roman"/>
              </a:rPr>
              <a:t>tone</a:t>
            </a:r>
          </a:p>
          <a:p>
            <a:pPr lvl="1">
              <a:buFont typeface="Wingdings"/>
              <a:buChar char="Ø"/>
            </a:pPr>
            <a:r>
              <a:rPr sz="6400">
                <a:latin typeface="Times New Roman"/>
              </a:rPr>
              <a:t>Give </a:t>
            </a:r>
            <a:r>
              <a:rPr sz="6400">
                <a:latin typeface="Times New Roman"/>
              </a:rPr>
              <a:t>frequent mouth </a:t>
            </a:r>
            <a:r>
              <a:rPr sz="6400">
                <a:latin typeface="Times New Roman"/>
              </a:rPr>
              <a:t>care</a:t>
            </a:r>
          </a:p>
          <a:p>
            <a:pPr lvl="1">
              <a:buFont typeface="Wingdings"/>
              <a:buChar char="Ø"/>
            </a:pPr>
            <a:r>
              <a:rPr sz="6400">
                <a:latin typeface="Times New Roman"/>
              </a:rPr>
              <a:t>Protect </a:t>
            </a:r>
            <a:r>
              <a:rPr sz="6400">
                <a:latin typeface="Times New Roman"/>
              </a:rPr>
              <a:t>the eye with an eye patch. Eyelid can be taped at night or apply TTC eye </a:t>
            </a:r>
            <a:r>
              <a:rPr sz="6400">
                <a:latin typeface="Times New Roman"/>
              </a:rPr>
              <a:t>ointment </a:t>
            </a:r>
            <a:r>
              <a:rPr sz="6600">
                <a:latin typeface="Times New Roman"/>
              </a:rPr>
              <a:t>artificial </a:t>
            </a:r>
            <a:r>
              <a:rPr sz="6600">
                <a:latin typeface="Times New Roman"/>
              </a:rPr>
              <a:t>tears </a:t>
            </a:r>
            <a:r>
              <a:rPr sz="6600">
                <a:latin typeface="Times New Roman"/>
              </a:rPr>
              <a:t>solutions, sunglasses</a:t>
            </a:r>
            <a:r>
              <a:rPr sz="6600">
                <a:latin typeface="Times New Roman"/>
              </a:rPr>
              <a:t>, </a:t>
            </a:r>
          </a:p>
          <a:p>
            <a:pPr lvl="1">
              <a:buFont typeface="Wingdings"/>
              <a:buChar char="Ø"/>
            </a:pPr>
            <a:r>
              <a:rPr sz="6400">
                <a:latin typeface="Times New Roman"/>
              </a:rPr>
              <a:t>Instruct </a:t>
            </a:r>
            <a:r>
              <a:rPr sz="6400">
                <a:latin typeface="Times New Roman"/>
              </a:rPr>
              <a:t>to </a:t>
            </a:r>
            <a:r>
              <a:rPr sz="6400" b="1" i="0" u="none" strike="noStrike">
                <a:latin typeface="Times New Roman"/>
              </a:rPr>
              <a:t>chew</a:t>
            </a:r>
            <a:r>
              <a:rPr sz="6400">
                <a:latin typeface="Times New Roman"/>
              </a:rPr>
              <a:t> on unaffected </a:t>
            </a:r>
            <a:r>
              <a:rPr sz="6400">
                <a:latin typeface="Times New Roman"/>
              </a:rPr>
              <a:t>side</a:t>
            </a:r>
          </a:p>
          <a:p>
            <a:pPr lvl="1">
              <a:buFont typeface="Wingdings"/>
              <a:buChar char="Ø"/>
            </a:pPr>
            <a:r>
              <a:rPr sz="6400">
                <a:latin typeface="Times New Roman"/>
              </a:rPr>
              <a:t>Watch </a:t>
            </a:r>
            <a:r>
              <a:rPr sz="6400">
                <a:latin typeface="Times New Roman"/>
              </a:rPr>
              <a:t>for adverse effects of steroids use</a:t>
            </a:r>
          </a:p>
          <a:p>
            <a:pPr lvl="0"/>
          </a:p>
        </p:txBody>
      </p:sp>
      <p:sp>
        <p:nvSpPr>
          <p:cNvPr id="4" name=""/>
          <p:cNvSpPr txBox="1"/>
          <p:nvPr>
            <p:ph type="dt" idx="10"/>
          </p:nvPr>
        </p:nvSpPr>
        <p:spPr>
          <a:xfrm>
            <a:off x="457200" y="6356350"/>
            <a:ext cx="2133600" cy="365125"/>
          </a:xfrm>
          <a:prstGeom prst="rect"/>
          <a:noFill/>
          <a:ln>
            <a:noFill/>
          </a:ln>
        </p:spPr>
        <p:txBody>
          <a:bodyPr wrap="square" anchor="ctr"/>
          <a:lstStyle>
            <a:lvl1pPr lvl="0" algn="l">
              <a:defRPr sz="1200">
                <a:solidFill>
                  <a:srgbClr val="3F3F3F"/>
                </a:solidFill>
                <a:latin typeface="Calibri"/>
              </a:defRPr>
            </a:lvl1pPr>
          </a:lstStyle>
          <a:p/>
        </p:txBody>
      </p:sp>
      <p:sp>
        <p:nvSpPr>
          <p:cNvPr id="5" name=""/>
          <p:cNvSpPr txBox="1"/>
          <p:nvPr>
            <p:ph type="sldNum" idx="12"/>
          </p:nvPr>
        </p:nvSpPr>
        <p:spPr>
          <a:xfrm>
            <a:off x="6553200" y="6356350"/>
            <a:ext cx="2133600" cy="365125"/>
          </a:xfrm>
          <a:prstGeom prst="rect"/>
          <a:noFill/>
          <a:ln>
            <a:noFill/>
          </a:ln>
        </p:spPr>
        <p:txBody>
          <a:bodyPr wrap="square" anchor="ctr"/>
          <a:lstStyle>
            <a:lvl1pPr lvl="0" algn="r">
              <a:defRPr sz="1200">
                <a:solidFill>
                  <a:srgbClr val="3F3F3F"/>
                </a:solidFill>
                <a:latin typeface="Calibri"/>
              </a:defRPr>
            </a:lvl1pPr>
          </a:lstStyle>
          <a:p>
            <a:fld id="{8B38DBA3-52F9-4AF4-A6A4-FA4D7DB2F99C}" type="slidenum">
              <a:t>&lt;#&gt;</a:t>
            </a:fld>
          </a:p>
        </p:txBody>
      </p:sp>
      <p:sp>
        <p:nvSpPr>
          <p:cNvPr id="6" name=""/>
          <p:cNvSpPr txBox="1"/>
          <p:nvPr>
            <p:ph type="ftr" idx="11"/>
          </p:nvPr>
        </p:nvSpPr>
        <p:spPr>
          <a:xfrm>
            <a:off x="3124200" y="6356350"/>
            <a:ext cx="2895600" cy="365125"/>
          </a:xfrm>
          <a:prstGeom prst="rect"/>
          <a:noFill/>
          <a:ln>
            <a:noFill/>
          </a:ln>
        </p:spPr>
        <p:txBody>
          <a:bodyPr wrap="square" anchor="ctr"/>
          <a:lstStyle>
            <a:lvl1pPr lvl="0" algn="ctr">
              <a:defRPr sz="1200">
                <a:solidFill>
                  <a:srgbClr val="3F3F3F"/>
                </a:solidFill>
                <a:latin typeface="Calibri"/>
              </a:defRPr>
            </a:lvl1pPr>
          </a:lstStyle>
          <a:p/>
        </p:txBody>
      </p:sp>
    </p:spTree>
  </p:cSld>
</p:sld>
</file>

<file path=ppt/slides/slide13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title" idx="0"/>
          </p:nvPr>
        </p:nvSpPr>
        <p:spPr>
          <a:xfrm>
            <a:off x="457200" y="274637"/>
            <a:ext cx="8229600" cy="790575"/>
          </a:xfrm>
          <a:prstGeom prst="rect"/>
          <a:noFill/>
          <a:ln>
            <a:noFill/>
          </a:ln>
        </p:spPr>
        <p:txBody>
          <a:bodyPr wrap="square" anchor="ctr"/>
          <a:p>
            <a:pPr lvl="0"/>
            <a:r>
              <a:rPr>
                <a:latin typeface="Calibri"/>
              </a:rPr>
              <a:t>Continue…</a:t>
            </a:r>
          </a:p>
        </p:txBody>
      </p:sp>
      <p:sp>
        <p:nvSpPr>
          <p:cNvPr id="3" name=""/>
          <p:cNvSpPr txBox="1"/>
          <p:nvPr>
            <p:ph type="body" idx="1"/>
          </p:nvPr>
        </p:nvSpPr>
        <p:spPr>
          <a:xfrm>
            <a:off x="457200" y="1219200"/>
            <a:ext cx="8229600" cy="4906962"/>
          </a:xfrm>
          <a:prstGeom prst="rect"/>
          <a:noFill/>
          <a:ln>
            <a:noFill/>
          </a:ln>
        </p:spPr>
        <p:txBody>
          <a:bodyPr wrap="square" anchor="t">
            <a:normAutofit fontScale="85000" lnSpcReduction="10000"/>
          </a:bodyPr>
          <a:p>
            <a:pPr lvl="0">
              <a:lnSpc>
                <a:spcPct val="170000"/>
              </a:lnSpc>
              <a:buFont typeface="Wingdings"/>
              <a:buChar char="Ø"/>
            </a:pPr>
            <a:r>
              <a:rPr sz="2800">
                <a:latin typeface="Times New Roman"/>
              </a:rPr>
              <a:t>Apply </a:t>
            </a:r>
            <a:r>
              <a:rPr sz="2800">
                <a:latin typeface="Times New Roman"/>
              </a:rPr>
              <a:t>moist heat to the affected side of the face-to reduce pain</a:t>
            </a:r>
          </a:p>
          <a:p>
            <a:pPr lvl="0">
              <a:lnSpc>
                <a:spcPct val="170000"/>
              </a:lnSpc>
              <a:buFont typeface="Wingdings"/>
              <a:buChar char="Ø"/>
            </a:pPr>
            <a:r>
              <a:rPr sz="2800">
                <a:latin typeface="Times New Roman"/>
              </a:rPr>
              <a:t>Help </a:t>
            </a:r>
            <a:r>
              <a:rPr sz="2800">
                <a:latin typeface="Times New Roman"/>
              </a:rPr>
              <a:t>the </a:t>
            </a:r>
            <a:r>
              <a:rPr sz="2800">
                <a:latin typeface="Times New Roman"/>
              </a:rPr>
              <a:t>pt</a:t>
            </a:r>
            <a:r>
              <a:rPr sz="2800">
                <a:latin typeface="Times New Roman"/>
              </a:rPr>
              <a:t> maintain muscle tone: massaging the face with a gentle upward motion 2-3x daily for 5-10mins</a:t>
            </a:r>
          </a:p>
          <a:p>
            <a:pPr lvl="0">
              <a:lnSpc>
                <a:spcPct val="170000"/>
              </a:lnSpc>
              <a:buFont typeface="Wingdings"/>
              <a:buChar char="Ø"/>
            </a:pPr>
            <a:r>
              <a:rPr sz="2800">
                <a:latin typeface="Times New Roman"/>
              </a:rPr>
              <a:t>Exercise </a:t>
            </a:r>
            <a:r>
              <a:rPr sz="2800">
                <a:latin typeface="Times New Roman"/>
              </a:rPr>
              <a:t>by grimacing in front  of a mirror</a:t>
            </a:r>
          </a:p>
          <a:p>
            <a:pPr lvl="0">
              <a:lnSpc>
                <a:spcPct val="170000"/>
              </a:lnSpc>
              <a:buFont typeface="Wingdings"/>
              <a:buChar char="Ø"/>
            </a:pPr>
            <a:r>
              <a:rPr sz="2800">
                <a:latin typeface="Times New Roman"/>
              </a:rPr>
              <a:t>Offer </a:t>
            </a:r>
            <a:r>
              <a:rPr sz="2800">
                <a:latin typeface="Times New Roman"/>
              </a:rPr>
              <a:t>psychological support </a:t>
            </a:r>
          </a:p>
          <a:p>
            <a:pPr lvl="0">
              <a:lnSpc>
                <a:spcPct val="170000"/>
              </a:lnSpc>
              <a:buFont typeface="Wingdings"/>
              <a:buChar char="Ø"/>
            </a:pPr>
            <a:r>
              <a:rPr sz="2800">
                <a:latin typeface="Times New Roman"/>
              </a:rPr>
              <a:t>Provide </a:t>
            </a:r>
            <a:r>
              <a:rPr sz="2800">
                <a:latin typeface="Times New Roman"/>
              </a:rPr>
              <a:t>a  soft, nutritionally balanced diet, eliminating hot foods &amp; fluids</a:t>
            </a:r>
          </a:p>
          <a:p>
            <a:pPr lvl="0"/>
          </a:p>
        </p:txBody>
      </p:sp>
      <p:sp>
        <p:nvSpPr>
          <p:cNvPr id="4" name=""/>
          <p:cNvSpPr txBox="1"/>
          <p:nvPr>
            <p:ph type="dt" idx="10"/>
          </p:nvPr>
        </p:nvSpPr>
        <p:spPr>
          <a:xfrm>
            <a:off x="457200" y="6356350"/>
            <a:ext cx="2133600" cy="365125"/>
          </a:xfrm>
          <a:prstGeom prst="rect"/>
          <a:noFill/>
          <a:ln>
            <a:noFill/>
          </a:ln>
        </p:spPr>
        <p:txBody>
          <a:bodyPr wrap="square" anchor="ctr"/>
          <a:lstStyle>
            <a:lvl1pPr lvl="0" algn="l">
              <a:defRPr sz="1200">
                <a:solidFill>
                  <a:srgbClr val="3F3F3F"/>
                </a:solidFill>
                <a:latin typeface="Calibri"/>
              </a:defRPr>
            </a:lvl1pPr>
          </a:lstStyle>
          <a:p/>
        </p:txBody>
      </p:sp>
      <p:sp>
        <p:nvSpPr>
          <p:cNvPr id="5" name=""/>
          <p:cNvSpPr txBox="1"/>
          <p:nvPr>
            <p:ph type="sldNum" idx="12"/>
          </p:nvPr>
        </p:nvSpPr>
        <p:spPr>
          <a:xfrm>
            <a:off x="6553200" y="6356350"/>
            <a:ext cx="2133600" cy="365125"/>
          </a:xfrm>
          <a:prstGeom prst="rect"/>
          <a:noFill/>
          <a:ln>
            <a:noFill/>
          </a:ln>
        </p:spPr>
        <p:txBody>
          <a:bodyPr wrap="square" anchor="ctr"/>
          <a:lstStyle>
            <a:lvl1pPr lvl="0" algn="r">
              <a:defRPr sz="1200">
                <a:solidFill>
                  <a:srgbClr val="3F3F3F"/>
                </a:solidFill>
                <a:latin typeface="Calibri"/>
              </a:defRPr>
            </a:lvl1pPr>
          </a:lstStyle>
          <a:p>
            <a:fld id="{8B38DBA3-52F9-4AF4-A6A4-FA4D7DB2F99C}" type="slidenum">
              <a:t>&lt;#&gt;</a:t>
            </a:fld>
          </a:p>
        </p:txBody>
      </p:sp>
      <p:sp>
        <p:nvSpPr>
          <p:cNvPr id="6" name=""/>
          <p:cNvSpPr txBox="1"/>
          <p:nvPr>
            <p:ph type="ftr" idx="11"/>
          </p:nvPr>
        </p:nvSpPr>
        <p:spPr>
          <a:xfrm>
            <a:off x="3124200" y="6356350"/>
            <a:ext cx="2895600" cy="365125"/>
          </a:xfrm>
          <a:prstGeom prst="rect"/>
          <a:noFill/>
          <a:ln>
            <a:noFill/>
          </a:ln>
        </p:spPr>
        <p:txBody>
          <a:bodyPr wrap="square" anchor="ctr"/>
          <a:lstStyle>
            <a:lvl1pPr lvl="0" algn="ctr">
              <a:defRPr sz="1200">
                <a:solidFill>
                  <a:srgbClr val="3F3F3F"/>
                </a:solidFill>
                <a:latin typeface="Calibri"/>
              </a:defRPr>
            </a:lvl1pPr>
          </a:lstStyle>
          <a:p/>
        </p:txBody>
      </p:sp>
    </p:spTree>
  </p:cSld>
</p:sld>
</file>

<file path=ppt/slides/slide13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title" idx="0"/>
          </p:nvPr>
        </p:nvSpPr>
        <p:spPr>
          <a:xfrm>
            <a:off x="457200" y="274637"/>
            <a:ext cx="8229600" cy="1143000"/>
          </a:xfrm>
          <a:prstGeom prst="rect"/>
          <a:noFill/>
          <a:ln>
            <a:noFill/>
          </a:ln>
        </p:spPr>
        <p:txBody>
          <a:bodyPr wrap="square" anchor="ctr"/>
          <a:p>
            <a:pPr lvl="0"/>
            <a:r>
              <a:rPr sz="4000" b="1" i="0" u="none" strike="noStrike">
                <a:latin typeface="Times New Roman"/>
              </a:rPr>
              <a:t>Complications </a:t>
            </a:r>
          </a:p>
        </p:txBody>
      </p:sp>
      <p:sp>
        <p:nvSpPr>
          <p:cNvPr id="3" name=""/>
          <p:cNvSpPr txBox="1"/>
          <p:nvPr>
            <p:ph type="body" idx="1"/>
          </p:nvPr>
        </p:nvSpPr>
        <p:spPr>
          <a:xfrm>
            <a:off x="457200" y="1600200"/>
            <a:ext cx="8229600" cy="4525962"/>
          </a:xfrm>
          <a:prstGeom prst="rect"/>
          <a:noFill/>
          <a:ln>
            <a:noFill/>
          </a:ln>
        </p:spPr>
        <p:txBody>
          <a:bodyPr wrap="square" anchor="t"/>
          <a:p>
            <a:pPr lvl="0">
              <a:buFont typeface="Wingdings"/>
              <a:buChar char="Ø"/>
            </a:pPr>
            <a:r>
              <a:rPr sz="3200">
                <a:latin typeface="Times New Roman"/>
              </a:rPr>
              <a:t>Corneal abrasion/ulcer</a:t>
            </a:r>
          </a:p>
          <a:p>
            <a:pPr lvl="0">
              <a:buFont typeface="Wingdings"/>
              <a:buChar char="Ø"/>
            </a:pPr>
            <a:r>
              <a:rPr sz="3200">
                <a:latin typeface="Times New Roman"/>
              </a:rPr>
              <a:t>Infection (masked by steroid use)</a:t>
            </a:r>
          </a:p>
          <a:p>
            <a:pPr lvl="0">
              <a:buFont typeface="Wingdings"/>
              <a:buChar char="Ø"/>
            </a:pPr>
            <a:r>
              <a:rPr sz="3200">
                <a:latin typeface="Times New Roman"/>
              </a:rPr>
              <a:t>Poor functional recovery</a:t>
            </a:r>
          </a:p>
          <a:p>
            <a:pPr lvl="0"/>
          </a:p>
        </p:txBody>
      </p:sp>
      <p:sp>
        <p:nvSpPr>
          <p:cNvPr id="4" name=""/>
          <p:cNvSpPr txBox="1"/>
          <p:nvPr>
            <p:ph type="dt" idx="10"/>
          </p:nvPr>
        </p:nvSpPr>
        <p:spPr>
          <a:xfrm>
            <a:off x="457200" y="6356350"/>
            <a:ext cx="2133600" cy="365125"/>
          </a:xfrm>
          <a:prstGeom prst="rect"/>
          <a:noFill/>
          <a:ln>
            <a:noFill/>
          </a:ln>
        </p:spPr>
        <p:txBody>
          <a:bodyPr wrap="square" anchor="ctr"/>
          <a:lstStyle>
            <a:lvl1pPr lvl="0" algn="l">
              <a:defRPr sz="1200">
                <a:solidFill>
                  <a:srgbClr val="3F3F3F"/>
                </a:solidFill>
                <a:latin typeface="Calibri"/>
              </a:defRPr>
            </a:lvl1pPr>
          </a:lstStyle>
          <a:p/>
        </p:txBody>
      </p:sp>
      <p:sp>
        <p:nvSpPr>
          <p:cNvPr id="5" name=""/>
          <p:cNvSpPr txBox="1"/>
          <p:nvPr>
            <p:ph type="sldNum" idx="12"/>
          </p:nvPr>
        </p:nvSpPr>
        <p:spPr>
          <a:xfrm>
            <a:off x="6553200" y="6356350"/>
            <a:ext cx="2133600" cy="365125"/>
          </a:xfrm>
          <a:prstGeom prst="rect"/>
          <a:noFill/>
          <a:ln>
            <a:noFill/>
          </a:ln>
        </p:spPr>
        <p:txBody>
          <a:bodyPr wrap="square" anchor="ctr"/>
          <a:lstStyle>
            <a:lvl1pPr lvl="0" algn="r">
              <a:defRPr sz="1200">
                <a:solidFill>
                  <a:srgbClr val="3F3F3F"/>
                </a:solidFill>
                <a:latin typeface="Calibri"/>
              </a:defRPr>
            </a:lvl1pPr>
          </a:lstStyle>
          <a:p>
            <a:fld id="{8B38DBA3-52F9-4AF4-A6A4-FA4D7DB2F99C}" type="slidenum">
              <a:t>&lt;#&gt;</a:t>
            </a:fld>
          </a:p>
        </p:txBody>
      </p:sp>
      <p:sp>
        <p:nvSpPr>
          <p:cNvPr id="6" name=""/>
          <p:cNvSpPr txBox="1"/>
          <p:nvPr>
            <p:ph type="ftr" idx="11"/>
          </p:nvPr>
        </p:nvSpPr>
        <p:spPr>
          <a:xfrm>
            <a:off x="3124200" y="6356350"/>
            <a:ext cx="2895600" cy="365125"/>
          </a:xfrm>
          <a:prstGeom prst="rect"/>
          <a:noFill/>
          <a:ln>
            <a:noFill/>
          </a:ln>
        </p:spPr>
        <p:txBody>
          <a:bodyPr wrap="square" anchor="ctr"/>
          <a:lstStyle>
            <a:lvl1pPr lvl="0" algn="ctr">
              <a:defRPr sz="1200">
                <a:solidFill>
                  <a:srgbClr val="3F3F3F"/>
                </a:solidFill>
                <a:latin typeface="Calibri"/>
              </a:defRPr>
            </a:lvl1pPr>
          </a:lstStyle>
          <a:p/>
        </p:txBody>
      </p:sp>
    </p:spTree>
  </p:cSld>
</p:sld>
</file>

<file path=ppt/slides/slide13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title" idx="0"/>
          </p:nvPr>
        </p:nvSpPr>
        <p:spPr>
          <a:xfrm>
            <a:off x="457200" y="274637"/>
            <a:ext cx="8229600" cy="1143000"/>
          </a:xfrm>
          <a:prstGeom prst="rect"/>
          <a:solidFill>
            <a:srgbClr val="F2DBDA"/>
          </a:solidFill>
          <a:ln>
            <a:noFill/>
          </a:ln>
        </p:spPr>
        <p:txBody>
          <a:bodyPr wrap="square" anchor="ctr"/>
          <a:p>
            <a:pPr lvl="0"/>
            <a:r>
              <a:rPr b="1" i="0" u="none" strike="noStrike">
                <a:solidFill>
                  <a:srgbClr val="7030A0"/>
                </a:solidFill>
                <a:latin typeface="Times New Roman"/>
              </a:rPr>
              <a:t>Guillain</a:t>
            </a:r>
            <a:r>
              <a:rPr b="1" i="0" u="none" strike="noStrike">
                <a:solidFill>
                  <a:srgbClr val="7030A0"/>
                </a:solidFill>
                <a:latin typeface="Times New Roman"/>
              </a:rPr>
              <a:t>–</a:t>
            </a:r>
            <a:r>
              <a:rPr b="1" i="0" u="none" strike="noStrike">
                <a:solidFill>
                  <a:srgbClr val="7030A0"/>
                </a:solidFill>
                <a:latin typeface="Times New Roman"/>
              </a:rPr>
              <a:t>Barré</a:t>
            </a:r>
            <a:r>
              <a:rPr b="1" i="0" u="none" strike="noStrike">
                <a:solidFill>
                  <a:srgbClr val="7030A0"/>
                </a:solidFill>
                <a:latin typeface="Times New Roman"/>
              </a:rPr>
              <a:t> syndrome</a:t>
            </a:r>
          </a:p>
        </p:txBody>
      </p:sp>
      <p:sp>
        <p:nvSpPr>
          <p:cNvPr id="3" name=""/>
          <p:cNvSpPr txBox="1"/>
          <p:nvPr>
            <p:ph type="body" idx="1"/>
          </p:nvPr>
        </p:nvSpPr>
        <p:spPr>
          <a:xfrm>
            <a:off x="457200" y="1600200"/>
            <a:ext cx="8229600" cy="4525962"/>
          </a:xfrm>
          <a:prstGeom prst="rect"/>
          <a:noFill/>
          <a:ln>
            <a:noFill/>
          </a:ln>
        </p:spPr>
        <p:txBody>
          <a:bodyPr wrap="square" anchor="t"/>
          <a:p>
            <a:pPr lvl="0"/>
            <a:r>
              <a:rPr sz="2800">
                <a:latin typeface="Times New Roman"/>
              </a:rPr>
              <a:t>Guillain-Barre Syndrome (GBS) is an acute condition that involves </a:t>
            </a:r>
            <a:r>
              <a:rPr sz="2800" b="1" i="0" u="none" strike="noStrike">
                <a:solidFill>
                  <a:srgbClr val="FF0000"/>
                </a:solidFill>
                <a:latin typeface="Times New Roman"/>
              </a:rPr>
              <a:t>progressive muscle weakness or </a:t>
            </a:r>
            <a:r>
              <a:rPr sz="2800" b="1" i="0" u="none" strike="noStrike">
                <a:solidFill>
                  <a:srgbClr val="FF0000"/>
                </a:solidFill>
                <a:latin typeface="Times New Roman"/>
              </a:rPr>
              <a:t>paralysis</a:t>
            </a:r>
          </a:p>
          <a:p>
            <a:pPr lvl="0"/>
            <a:r>
              <a:rPr sz="2800">
                <a:latin typeface="Times New Roman"/>
              </a:rPr>
              <a:t>It can affect anyone at any </a:t>
            </a:r>
            <a:r>
              <a:rPr sz="2800">
                <a:latin typeface="Times New Roman"/>
              </a:rPr>
              <a:t>age, but more common in adult and male gender</a:t>
            </a:r>
          </a:p>
          <a:p>
            <a:pPr lvl="0"/>
            <a:r>
              <a:rPr sz="2800">
                <a:latin typeface="Times New Roman"/>
              </a:rPr>
              <a:t>The syndrome can affect the nerves that control muscle movement as well as those that transmit </a:t>
            </a:r>
            <a:r>
              <a:rPr sz="2800" b="1" i="0" u="none" strike="noStrike">
                <a:latin typeface="Times New Roman"/>
              </a:rPr>
              <a:t>pain, temperature, and touch </a:t>
            </a:r>
            <a:r>
              <a:rPr sz="2800">
                <a:latin typeface="Times New Roman"/>
              </a:rPr>
              <a:t>sensation</a:t>
            </a:r>
          </a:p>
          <a:p>
            <a:pPr lvl="0">
              <a:buFont typeface="Wingdings"/>
              <a:buChar char="Ø"/>
            </a:pPr>
          </a:p>
          <a:p>
            <a:pPr lvl="0">
              <a:buFont typeface="Wingdings"/>
              <a:buChar char="Ø"/>
            </a:pPr>
          </a:p>
          <a:p>
            <a:pPr lvl="0">
              <a:buFont typeface="Wingdings"/>
              <a:buChar char="Ø"/>
            </a:pPr>
          </a:p>
        </p:txBody>
      </p:sp>
      <p:sp>
        <p:nvSpPr>
          <p:cNvPr id="4" name=""/>
          <p:cNvSpPr txBox="1"/>
          <p:nvPr>
            <p:ph type="dt" idx="10"/>
          </p:nvPr>
        </p:nvSpPr>
        <p:spPr>
          <a:xfrm>
            <a:off x="457200" y="6356350"/>
            <a:ext cx="2133600" cy="365125"/>
          </a:xfrm>
          <a:prstGeom prst="rect"/>
          <a:noFill/>
          <a:ln>
            <a:noFill/>
          </a:ln>
        </p:spPr>
        <p:txBody>
          <a:bodyPr wrap="square" anchor="ctr"/>
          <a:lstStyle>
            <a:lvl1pPr lvl="0" algn="l">
              <a:defRPr sz="1200">
                <a:solidFill>
                  <a:srgbClr val="3F3F3F"/>
                </a:solidFill>
                <a:latin typeface="Calibri"/>
              </a:defRPr>
            </a:lvl1pPr>
          </a:lstStyle>
          <a:p/>
        </p:txBody>
      </p:sp>
      <p:sp>
        <p:nvSpPr>
          <p:cNvPr id="5" name=""/>
          <p:cNvSpPr txBox="1"/>
          <p:nvPr>
            <p:ph type="sldNum" idx="12"/>
          </p:nvPr>
        </p:nvSpPr>
        <p:spPr>
          <a:xfrm>
            <a:off x="6553200" y="6356350"/>
            <a:ext cx="2133600" cy="365125"/>
          </a:xfrm>
          <a:prstGeom prst="rect"/>
          <a:noFill/>
          <a:ln>
            <a:noFill/>
          </a:ln>
        </p:spPr>
        <p:txBody>
          <a:bodyPr wrap="square" anchor="ctr"/>
          <a:lstStyle>
            <a:lvl1pPr lvl="0" algn="r">
              <a:defRPr sz="1200">
                <a:solidFill>
                  <a:srgbClr val="3F3F3F"/>
                </a:solidFill>
                <a:latin typeface="Calibri"/>
              </a:defRPr>
            </a:lvl1pPr>
          </a:lstStyle>
          <a:p>
            <a:fld id="{8B38DBA3-52F9-4AF4-A6A4-FA4D7DB2F99C}" type="slidenum">
              <a:t>&lt;#&gt;</a:t>
            </a:fld>
          </a:p>
        </p:txBody>
      </p:sp>
      <p:sp>
        <p:nvSpPr>
          <p:cNvPr id="6" name=""/>
          <p:cNvSpPr txBox="1"/>
          <p:nvPr>
            <p:ph type="ftr" idx="11"/>
          </p:nvPr>
        </p:nvSpPr>
        <p:spPr>
          <a:xfrm>
            <a:off x="3124200" y="6356350"/>
            <a:ext cx="2895600" cy="365125"/>
          </a:xfrm>
          <a:prstGeom prst="rect"/>
          <a:noFill/>
          <a:ln>
            <a:noFill/>
          </a:ln>
        </p:spPr>
        <p:txBody>
          <a:bodyPr wrap="square" anchor="ctr"/>
          <a:lstStyle>
            <a:lvl1pPr lvl="0" algn="ctr">
              <a:defRPr sz="1200">
                <a:solidFill>
                  <a:srgbClr val="3F3F3F"/>
                </a:solidFill>
                <a:latin typeface="Calibri"/>
              </a:defRPr>
            </a:lvl1pPr>
          </a:lstStyle>
          <a:p/>
        </p:txBody>
      </p:sp>
      <p:pic>
        <p:nvPicPr>
          <p:cNvPr id="7" name=""/>
          <p:cNvPicPr/>
          <p:nvPr/>
        </p:nvPicPr>
        <p:blipFill>
          <a:blip r:embed="rId1"/>
          <a:srcRect/>
          <a:stretch>
            <a:fillRect/>
          </a:stretch>
        </p:blipFill>
        <p:spPr>
          <a:xfrm>
            <a:off x="685800" y="5181600"/>
            <a:ext cx="7924800" cy="1676400"/>
          </a:xfrm>
          <a:prstGeom prst="rect"/>
          <a:noFill/>
          <a:ln>
            <a:noFill/>
          </a:ln>
        </p:spPr>
      </p:pic>
    </p:spTree>
  </p:cSld>
</p:sld>
</file>

<file path=ppt/slides/slide13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title" idx="0"/>
          </p:nvPr>
        </p:nvSpPr>
        <p:spPr>
          <a:xfrm>
            <a:off x="457200" y="274637"/>
            <a:ext cx="8229600" cy="1143000"/>
          </a:xfrm>
          <a:prstGeom prst="rect"/>
          <a:noFill/>
          <a:ln>
            <a:noFill/>
          </a:ln>
        </p:spPr>
        <p:txBody>
          <a:bodyPr wrap="square" anchor="ctr"/>
          <a:p>
            <a:pPr lvl="0"/>
            <a:r>
              <a:rPr b="1" i="0" u="none" strike="noStrike">
                <a:latin typeface="Times New Roman"/>
              </a:rPr>
              <a:t>Etiology</a:t>
            </a:r>
          </a:p>
        </p:txBody>
      </p:sp>
      <p:sp>
        <p:nvSpPr>
          <p:cNvPr id="3" name=""/>
          <p:cNvSpPr txBox="1"/>
          <p:nvPr>
            <p:ph type="body" idx="1"/>
          </p:nvPr>
        </p:nvSpPr>
        <p:spPr>
          <a:xfrm>
            <a:off x="228600" y="990600"/>
            <a:ext cx="8610600" cy="5211762"/>
          </a:xfrm>
          <a:prstGeom prst="rect"/>
          <a:noFill/>
          <a:ln>
            <a:noFill/>
          </a:ln>
        </p:spPr>
        <p:txBody>
          <a:bodyPr wrap="square" anchor="t"/>
          <a:p>
            <a:pPr lvl="0" marL="0" indent="0">
              <a:buFont typeface="Wingdings"/>
              <a:buChar char="Ø"/>
            </a:pPr>
          </a:p>
          <a:p>
            <a:pPr lvl="0">
              <a:buFont typeface="Wingdings"/>
              <a:buChar char="Ø"/>
            </a:pPr>
          </a:p>
          <a:p>
            <a:pPr lvl="0">
              <a:buFont typeface="Wingdings"/>
              <a:buChar char="Ø"/>
            </a:pPr>
            <a:r>
              <a:rPr sz="2800">
                <a:latin typeface="Times New Roman"/>
              </a:rPr>
              <a:t> It is an </a:t>
            </a:r>
            <a:r>
              <a:rPr sz="2800" b="1" i="0" u="none" strike="noStrike">
                <a:solidFill>
                  <a:srgbClr val="FF0000"/>
                </a:solidFill>
                <a:latin typeface="Times New Roman"/>
              </a:rPr>
              <a:t>autoimmune</a:t>
            </a:r>
            <a:r>
              <a:rPr sz="2800">
                <a:latin typeface="Times New Roman"/>
              </a:rPr>
              <a:t> disorder in which the body’s immune system attacks its own nervous system, causing inflammation that damages the cover (myelin sheath) of the nerve. </a:t>
            </a:r>
          </a:p>
          <a:p>
            <a:pPr lvl="0">
              <a:buFont typeface="Wingdings"/>
              <a:buChar char="Ø"/>
            </a:pPr>
          </a:p>
          <a:p>
            <a:pPr lvl="0">
              <a:buFont typeface="Wingdings"/>
              <a:buChar char="Ø"/>
            </a:pPr>
            <a:r>
              <a:rPr sz="2800">
                <a:latin typeface="Times New Roman"/>
              </a:rPr>
              <a:t>This damage (called </a:t>
            </a:r>
            <a:r>
              <a:rPr sz="2800" b="1" i="0" u="none" strike="noStrike">
                <a:latin typeface="Times New Roman"/>
              </a:rPr>
              <a:t>demyelinazation</a:t>
            </a:r>
            <a:r>
              <a:rPr sz="2800">
                <a:latin typeface="Times New Roman"/>
              </a:rPr>
              <a:t>) </a:t>
            </a:r>
            <a:r>
              <a:rPr sz="2800">
                <a:solidFill>
                  <a:srgbClr val="FF0000"/>
                </a:solidFill>
                <a:latin typeface="Times New Roman"/>
              </a:rPr>
              <a:t>slows or stops </a:t>
            </a:r>
            <a:r>
              <a:rPr sz="2800">
                <a:latin typeface="Times New Roman"/>
              </a:rPr>
              <a:t>the conduction of impulses through the nerve. </a:t>
            </a:r>
          </a:p>
          <a:p>
            <a:pPr lvl="0">
              <a:buFont typeface="Wingdings"/>
              <a:buChar char="Ø"/>
            </a:pPr>
            <a:r>
              <a:rPr sz="2800">
                <a:latin typeface="Times New Roman"/>
              </a:rPr>
              <a:t>The </a:t>
            </a:r>
            <a:r>
              <a:rPr sz="2800">
                <a:solidFill>
                  <a:srgbClr val="FF0000"/>
                </a:solidFill>
                <a:latin typeface="Times New Roman"/>
              </a:rPr>
              <a:t>exact cause of GBS</a:t>
            </a:r>
            <a:r>
              <a:rPr sz="2800">
                <a:latin typeface="Times New Roman"/>
              </a:rPr>
              <a:t> and why it affects one person and not another is not well understood</a:t>
            </a:r>
          </a:p>
        </p:txBody>
      </p:sp>
      <p:sp>
        <p:nvSpPr>
          <p:cNvPr id="4" name=""/>
          <p:cNvSpPr txBox="1"/>
          <p:nvPr>
            <p:ph type="dt" idx="10"/>
          </p:nvPr>
        </p:nvSpPr>
        <p:spPr>
          <a:xfrm>
            <a:off x="457200" y="6356350"/>
            <a:ext cx="2133600" cy="365125"/>
          </a:xfrm>
          <a:prstGeom prst="rect"/>
          <a:noFill/>
          <a:ln>
            <a:noFill/>
          </a:ln>
        </p:spPr>
        <p:txBody>
          <a:bodyPr wrap="square" anchor="ctr"/>
          <a:lstStyle>
            <a:lvl1pPr lvl="0" algn="l">
              <a:defRPr sz="1200">
                <a:solidFill>
                  <a:srgbClr val="3F3F3F"/>
                </a:solidFill>
                <a:latin typeface="Calibri"/>
              </a:defRPr>
            </a:lvl1pPr>
          </a:lstStyle>
          <a:p/>
        </p:txBody>
      </p:sp>
      <p:sp>
        <p:nvSpPr>
          <p:cNvPr id="5" name=""/>
          <p:cNvSpPr txBox="1"/>
          <p:nvPr>
            <p:ph type="sldNum" idx="12"/>
          </p:nvPr>
        </p:nvSpPr>
        <p:spPr>
          <a:xfrm>
            <a:off x="6553200" y="6356350"/>
            <a:ext cx="2133600" cy="365125"/>
          </a:xfrm>
          <a:prstGeom prst="rect"/>
          <a:noFill/>
          <a:ln>
            <a:noFill/>
          </a:ln>
        </p:spPr>
        <p:txBody>
          <a:bodyPr wrap="square" anchor="ctr"/>
          <a:lstStyle>
            <a:lvl1pPr lvl="0" algn="r">
              <a:defRPr sz="1200">
                <a:solidFill>
                  <a:srgbClr val="3F3F3F"/>
                </a:solidFill>
                <a:latin typeface="Calibri"/>
              </a:defRPr>
            </a:lvl1pPr>
          </a:lstStyle>
          <a:p>
            <a:fld id="{8B38DBA3-52F9-4AF4-A6A4-FA4D7DB2F99C}" type="slidenum">
              <a:t>&lt;#&gt;</a:t>
            </a:fld>
          </a:p>
        </p:txBody>
      </p:sp>
      <p:sp>
        <p:nvSpPr>
          <p:cNvPr id="6" name=""/>
          <p:cNvSpPr txBox="1"/>
          <p:nvPr>
            <p:ph type="ftr" idx="11"/>
          </p:nvPr>
        </p:nvSpPr>
        <p:spPr>
          <a:xfrm>
            <a:off x="3124200" y="6356350"/>
            <a:ext cx="2895600" cy="365125"/>
          </a:xfrm>
          <a:prstGeom prst="rect"/>
          <a:noFill/>
          <a:ln>
            <a:noFill/>
          </a:ln>
        </p:spPr>
        <p:txBody>
          <a:bodyPr wrap="square" anchor="ctr"/>
          <a:lstStyle>
            <a:lvl1pPr lvl="0" algn="ctr">
              <a:defRPr sz="1200">
                <a:solidFill>
                  <a:srgbClr val="3F3F3F"/>
                </a:solidFill>
                <a:latin typeface="Calibri"/>
              </a:defRPr>
            </a:lvl1pPr>
          </a:lstStyle>
          <a:p/>
        </p:txBody>
      </p:sp>
    </p:spTree>
  </p:cSld>
</p:sld>
</file>

<file path=ppt/slides/slide13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title" idx="0"/>
          </p:nvPr>
        </p:nvSpPr>
        <p:spPr>
          <a:xfrm>
            <a:off x="457200" y="274637"/>
            <a:ext cx="8229600" cy="866775"/>
          </a:xfrm>
          <a:prstGeom prst="rect"/>
          <a:noFill/>
          <a:ln>
            <a:noFill/>
          </a:ln>
        </p:spPr>
        <p:txBody>
          <a:bodyPr wrap="square" anchor="ctr"/>
          <a:p>
            <a:pPr lvl="0"/>
            <a:r>
              <a:rPr>
                <a:latin typeface="Calibri"/>
              </a:rPr>
              <a:t>Continue…</a:t>
            </a:r>
          </a:p>
        </p:txBody>
      </p:sp>
      <p:sp>
        <p:nvSpPr>
          <p:cNvPr id="3" name=""/>
          <p:cNvSpPr txBox="1"/>
          <p:nvPr>
            <p:ph type="body" idx="1"/>
          </p:nvPr>
        </p:nvSpPr>
        <p:spPr>
          <a:xfrm>
            <a:off x="457200" y="1295400"/>
            <a:ext cx="8229600" cy="4830762"/>
          </a:xfrm>
          <a:prstGeom prst="rect"/>
          <a:noFill/>
          <a:ln>
            <a:noFill/>
          </a:ln>
        </p:spPr>
        <p:txBody>
          <a:bodyPr wrap="square" anchor="t">
            <a:normAutofit fontScale="92000"/>
          </a:bodyPr>
          <a:p>
            <a:pPr lvl="0" marL="0" indent="0">
              <a:buFont typeface="Wingdings"/>
              <a:buChar char="Ø"/>
            </a:pPr>
          </a:p>
          <a:p>
            <a:pPr lvl="0">
              <a:buFont typeface="Wingdings"/>
              <a:buChar char="Ø"/>
            </a:pPr>
            <a:r>
              <a:rPr sz="3200">
                <a:latin typeface="Times New Roman"/>
              </a:rPr>
              <a:t> The autoimmune process may be spontaneous or may be triggered by some specific disease or exposure.</a:t>
            </a:r>
          </a:p>
          <a:p>
            <a:pPr lvl="0">
              <a:buFont typeface="Wingdings"/>
              <a:buChar char="Ø"/>
            </a:pPr>
          </a:p>
          <a:p>
            <a:pPr lvl="0">
              <a:buFont typeface="Wingdings"/>
              <a:buChar char="Ø"/>
            </a:pPr>
            <a:r>
              <a:rPr sz="3200">
                <a:latin typeface="Times New Roman"/>
              </a:rPr>
              <a:t> Cases have been seen in patients who have had various </a:t>
            </a:r>
            <a:r>
              <a:rPr sz="3200">
                <a:solidFill>
                  <a:srgbClr val="FF0000"/>
                </a:solidFill>
                <a:latin typeface="Times New Roman"/>
              </a:rPr>
              <a:t>viral and bacterial infections </a:t>
            </a:r>
            <a:r>
              <a:rPr sz="3200">
                <a:latin typeface="Times New Roman"/>
              </a:rPr>
              <a:t>including HIV infection, and in patients who recently had a vaccination (such as for rabies or swine flu).</a:t>
            </a:r>
          </a:p>
          <a:p>
            <a:pPr lvl="0">
              <a:buFont typeface="Wingdings"/>
              <a:buChar char="Ø"/>
            </a:pPr>
            <a:r>
              <a:rPr sz="3200">
                <a:latin typeface="Times New Roman"/>
              </a:rPr>
              <a:t> </a:t>
            </a:r>
            <a:r>
              <a:rPr sz="3200" b="1" i="0" u="none" strike="noStrike">
                <a:latin typeface="Times New Roman"/>
              </a:rPr>
              <a:t>Respiratory infections </a:t>
            </a:r>
            <a:r>
              <a:rPr sz="3200">
                <a:latin typeface="Times New Roman"/>
              </a:rPr>
              <a:t>are most frequently reported, followed by gastrointestinal </a:t>
            </a:r>
            <a:r>
              <a:rPr sz="3200">
                <a:latin typeface="Times New Roman"/>
              </a:rPr>
              <a:t>infections</a:t>
            </a:r>
          </a:p>
          <a:p>
            <a:pPr lvl="0">
              <a:buFont typeface="Wingdings"/>
              <a:buChar char="Ø"/>
            </a:pPr>
          </a:p>
        </p:txBody>
      </p:sp>
      <p:sp>
        <p:nvSpPr>
          <p:cNvPr id="4" name=""/>
          <p:cNvSpPr txBox="1"/>
          <p:nvPr>
            <p:ph type="dt" idx="10"/>
          </p:nvPr>
        </p:nvSpPr>
        <p:spPr>
          <a:xfrm>
            <a:off x="457200" y="6356350"/>
            <a:ext cx="2133600" cy="365125"/>
          </a:xfrm>
          <a:prstGeom prst="rect"/>
          <a:noFill/>
          <a:ln>
            <a:noFill/>
          </a:ln>
        </p:spPr>
        <p:txBody>
          <a:bodyPr wrap="square" anchor="ctr"/>
          <a:lstStyle>
            <a:lvl1pPr lvl="0" algn="l">
              <a:defRPr sz="1200">
                <a:solidFill>
                  <a:srgbClr val="3F3F3F"/>
                </a:solidFill>
                <a:latin typeface="Calibri"/>
              </a:defRPr>
            </a:lvl1pPr>
          </a:lstStyle>
          <a:p/>
        </p:txBody>
      </p:sp>
      <p:sp>
        <p:nvSpPr>
          <p:cNvPr id="5" name=""/>
          <p:cNvSpPr txBox="1"/>
          <p:nvPr>
            <p:ph type="sldNum" idx="12"/>
          </p:nvPr>
        </p:nvSpPr>
        <p:spPr>
          <a:xfrm>
            <a:off x="6553200" y="6356350"/>
            <a:ext cx="2133600" cy="365125"/>
          </a:xfrm>
          <a:prstGeom prst="rect"/>
          <a:noFill/>
          <a:ln>
            <a:noFill/>
          </a:ln>
        </p:spPr>
        <p:txBody>
          <a:bodyPr wrap="square" anchor="ctr"/>
          <a:lstStyle>
            <a:lvl1pPr lvl="0" algn="r">
              <a:defRPr sz="1200">
                <a:solidFill>
                  <a:srgbClr val="3F3F3F"/>
                </a:solidFill>
                <a:latin typeface="Calibri"/>
              </a:defRPr>
            </a:lvl1pPr>
          </a:lstStyle>
          <a:p>
            <a:fld id="{8B38DBA3-52F9-4AF4-A6A4-FA4D7DB2F99C}" type="slidenum">
              <a:t>&lt;#&gt;</a:t>
            </a:fld>
          </a:p>
        </p:txBody>
      </p:sp>
      <p:sp>
        <p:nvSpPr>
          <p:cNvPr id="6" name=""/>
          <p:cNvSpPr txBox="1"/>
          <p:nvPr>
            <p:ph type="ftr" idx="11"/>
          </p:nvPr>
        </p:nvSpPr>
        <p:spPr>
          <a:xfrm>
            <a:off x="3124200" y="6356350"/>
            <a:ext cx="2895600" cy="365125"/>
          </a:xfrm>
          <a:prstGeom prst="rect"/>
          <a:noFill/>
          <a:ln>
            <a:noFill/>
          </a:ln>
        </p:spPr>
        <p:txBody>
          <a:bodyPr wrap="square" anchor="ctr"/>
          <a:lstStyle>
            <a:lvl1pPr lvl="0" algn="ctr">
              <a:defRPr sz="1200">
                <a:solidFill>
                  <a:srgbClr val="3F3F3F"/>
                </a:solidFill>
                <a:latin typeface="Calibri"/>
              </a:defRPr>
            </a:lvl1pPr>
          </a:lstStyle>
          <a:p/>
        </p:txBody>
      </p:sp>
    </p:spTree>
  </p:cSld>
</p:sld>
</file>

<file path=ppt/slides/slide1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title" idx="0"/>
          </p:nvPr>
        </p:nvSpPr>
        <p:spPr>
          <a:xfrm>
            <a:off x="457200" y="274637"/>
            <a:ext cx="8229600" cy="1143000"/>
          </a:xfrm>
          <a:prstGeom prst="rect"/>
          <a:noFill/>
          <a:ln>
            <a:noFill/>
          </a:ln>
        </p:spPr>
        <p:txBody>
          <a:bodyPr wrap="square" anchor="ctr"/>
          <a:p>
            <a:pPr lvl="0"/>
            <a:r>
              <a:rPr>
                <a:latin typeface="Times New Roman"/>
              </a:rPr>
              <a:t>Continue…</a:t>
            </a:r>
          </a:p>
        </p:txBody>
      </p:sp>
      <p:sp>
        <p:nvSpPr>
          <p:cNvPr id="3" name=""/>
          <p:cNvSpPr txBox="1"/>
          <p:nvPr>
            <p:ph type="body" idx="1"/>
          </p:nvPr>
        </p:nvSpPr>
        <p:spPr>
          <a:xfrm>
            <a:off x="457200" y="1600200"/>
            <a:ext cx="8229600" cy="4525962"/>
          </a:xfrm>
          <a:prstGeom prst="rect"/>
          <a:noFill/>
          <a:ln>
            <a:noFill/>
          </a:ln>
        </p:spPr>
        <p:txBody>
          <a:bodyPr wrap="square" anchor="t">
            <a:normAutofit fontScale="70000" lnSpcReduction="20000"/>
          </a:bodyPr>
          <a:p>
            <a:pPr lvl="1"/>
            <a:r>
              <a:rPr sz="3900" b="1" i="0" u="none" strike="noStrike">
                <a:latin typeface="Times New Roman"/>
              </a:rPr>
              <a:t>SNS</a:t>
            </a:r>
          </a:p>
          <a:p>
            <a:pPr lvl="2"/>
            <a:r>
              <a:rPr sz="3900">
                <a:latin typeface="Times New Roman"/>
              </a:rPr>
              <a:t>Mainly excitatory</a:t>
            </a:r>
          </a:p>
          <a:p>
            <a:pPr lvl="2"/>
            <a:r>
              <a:rPr sz="3900">
                <a:latin typeface="Times New Roman"/>
              </a:rPr>
              <a:t>Initiates the ‘fight flight’ response to stress</a:t>
            </a:r>
          </a:p>
          <a:p>
            <a:pPr lvl="2"/>
            <a:r>
              <a:rPr sz="3900">
                <a:latin typeface="Times New Roman"/>
              </a:rPr>
              <a:t>Major neurotransmitter-</a:t>
            </a:r>
            <a:r>
              <a:rPr sz="3900">
                <a:solidFill>
                  <a:srgbClr val="FF0000"/>
                </a:solidFill>
                <a:latin typeface="Times New Roman"/>
              </a:rPr>
              <a:t>norepinephrin</a:t>
            </a:r>
          </a:p>
          <a:p>
            <a:pPr lvl="2">
              <a:buNone/>
            </a:pPr>
          </a:p>
          <a:p>
            <a:pPr lvl="1">
              <a:buClr>
                <a:srgbClr val="FF0000"/>
              </a:buClr>
              <a:buFont typeface="Times New Roman"/>
              <a:buChar char="♥"/>
            </a:pPr>
            <a:r>
              <a:rPr sz="3900" b="1" i="0" u="none" strike="noStrike">
                <a:latin typeface="Times New Roman"/>
              </a:rPr>
              <a:t>PSNS</a:t>
            </a:r>
          </a:p>
          <a:p>
            <a:pPr lvl="2"/>
            <a:r>
              <a:rPr sz="3500">
                <a:latin typeface="Times New Roman"/>
              </a:rPr>
              <a:t>Mainly regulatory</a:t>
            </a:r>
          </a:p>
          <a:p>
            <a:pPr lvl="2"/>
            <a:r>
              <a:rPr sz="3500">
                <a:latin typeface="Times New Roman"/>
              </a:rPr>
              <a:t>controls mostly visceral functions</a:t>
            </a:r>
          </a:p>
          <a:p>
            <a:pPr lvl="2"/>
            <a:r>
              <a:rPr sz="3500">
                <a:latin typeface="Times New Roman"/>
              </a:rPr>
              <a:t>Controls </a:t>
            </a:r>
            <a:r>
              <a:rPr sz="3500" b="1" i="0" u="none" strike="noStrike">
                <a:solidFill>
                  <a:srgbClr val="FF0000"/>
                </a:solidFill>
                <a:latin typeface="Times New Roman"/>
              </a:rPr>
              <a:t>secretary and excretory </a:t>
            </a:r>
            <a:r>
              <a:rPr sz="3500">
                <a:latin typeface="Times New Roman"/>
              </a:rPr>
              <a:t>functions</a:t>
            </a:r>
          </a:p>
          <a:p>
            <a:pPr lvl="2"/>
            <a:r>
              <a:rPr sz="3500">
                <a:latin typeface="Times New Roman"/>
              </a:rPr>
              <a:t>Its activity dominates the SNS when there is </a:t>
            </a:r>
            <a:r>
              <a:rPr sz="3500" b="1" i="0" u="none" strike="noStrike">
                <a:solidFill>
                  <a:srgbClr val="FF0000"/>
                </a:solidFill>
                <a:latin typeface="Times New Roman"/>
              </a:rPr>
              <a:t>no stress</a:t>
            </a:r>
          </a:p>
          <a:p>
            <a:pPr lvl="0"/>
          </a:p>
        </p:txBody>
      </p:sp>
      <p:sp>
        <p:nvSpPr>
          <p:cNvPr id="4" name=""/>
          <p:cNvSpPr txBox="1"/>
          <p:nvPr>
            <p:ph type="dt" idx="10"/>
          </p:nvPr>
        </p:nvSpPr>
        <p:spPr>
          <a:xfrm>
            <a:off x="457200" y="6356350"/>
            <a:ext cx="2133600" cy="365125"/>
          </a:xfrm>
          <a:prstGeom prst="rect"/>
          <a:noFill/>
          <a:ln>
            <a:noFill/>
          </a:ln>
        </p:spPr>
        <p:txBody>
          <a:bodyPr wrap="square" anchor="ctr"/>
          <a:lstStyle>
            <a:lvl1pPr lvl="0" algn="l">
              <a:defRPr sz="1200">
                <a:solidFill>
                  <a:srgbClr val="3F3F3F"/>
                </a:solidFill>
                <a:latin typeface="Times New Roman"/>
              </a:defRPr>
            </a:lvl1pPr>
          </a:lstStyle>
          <a:p/>
        </p:txBody>
      </p:sp>
      <p:sp>
        <p:nvSpPr>
          <p:cNvPr id="5" name=""/>
          <p:cNvSpPr txBox="1"/>
          <p:nvPr>
            <p:ph type="sldNum" idx="12"/>
          </p:nvPr>
        </p:nvSpPr>
        <p:spPr>
          <a:xfrm>
            <a:off x="6553200" y="6356350"/>
            <a:ext cx="2133600" cy="365125"/>
          </a:xfrm>
          <a:prstGeom prst="rect"/>
          <a:noFill/>
          <a:ln>
            <a:noFill/>
          </a:ln>
        </p:spPr>
        <p:txBody>
          <a:bodyPr wrap="square" anchor="ctr"/>
          <a:lstStyle>
            <a:lvl1pPr lvl="0" algn="r">
              <a:defRPr sz="1200">
                <a:solidFill>
                  <a:srgbClr val="3F3F3F"/>
                </a:solidFill>
                <a:latin typeface="Times New Roman"/>
              </a:defRPr>
            </a:lvl1pPr>
          </a:lstStyle>
          <a:p>
            <a:fld id="{8B38DBA3-52F9-4AF4-A6A4-FA4D7DB2F99C}" type="slidenum">
              <a:t>&lt;#&gt;</a:t>
            </a:fld>
          </a:p>
        </p:txBody>
      </p:sp>
      <p:sp>
        <p:nvSpPr>
          <p:cNvPr id="6" name=""/>
          <p:cNvSpPr txBox="1"/>
          <p:nvPr>
            <p:ph type="ftr" idx="11"/>
          </p:nvPr>
        </p:nvSpPr>
        <p:spPr>
          <a:xfrm>
            <a:off x="3124200" y="6356350"/>
            <a:ext cx="2895600" cy="365125"/>
          </a:xfrm>
          <a:prstGeom prst="rect"/>
          <a:noFill/>
          <a:ln>
            <a:noFill/>
          </a:ln>
        </p:spPr>
        <p:txBody>
          <a:bodyPr wrap="square" anchor="ctr"/>
          <a:lstStyle>
            <a:lvl1pPr lvl="0" algn="ctr">
              <a:defRPr sz="1200">
                <a:solidFill>
                  <a:srgbClr val="3F3F3F"/>
                </a:solidFill>
                <a:latin typeface="Times New Roman"/>
              </a:defRPr>
            </a:lvl1pPr>
          </a:lstStyle>
          <a:p/>
        </p:txBody>
      </p:sp>
    </p:spTree>
  </p:cSld>
</p:sld>
</file>

<file path=ppt/slides/slide14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title" idx="0"/>
          </p:nvPr>
        </p:nvSpPr>
        <p:spPr>
          <a:xfrm>
            <a:off x="457200" y="274637"/>
            <a:ext cx="8229600" cy="1143000"/>
          </a:xfrm>
          <a:prstGeom prst="rect"/>
          <a:noFill/>
          <a:ln>
            <a:noFill/>
          </a:ln>
        </p:spPr>
        <p:txBody>
          <a:bodyPr wrap="square" anchor="ctr"/>
          <a:p>
            <a:pPr lvl="0"/>
            <a:r>
              <a:rPr>
                <a:latin typeface="Times New Roman"/>
              </a:rPr>
              <a:t>Risk factors</a:t>
            </a:r>
          </a:p>
        </p:txBody>
      </p:sp>
      <p:sp>
        <p:nvSpPr>
          <p:cNvPr id="3" name=""/>
          <p:cNvSpPr txBox="1"/>
          <p:nvPr>
            <p:ph type="body" idx="1"/>
          </p:nvPr>
        </p:nvSpPr>
        <p:spPr>
          <a:xfrm>
            <a:off x="457200" y="1219200"/>
            <a:ext cx="8229600" cy="4906962"/>
          </a:xfrm>
          <a:prstGeom prst="rect"/>
          <a:noFill/>
          <a:ln>
            <a:noFill/>
          </a:ln>
        </p:spPr>
        <p:txBody>
          <a:bodyPr wrap="square" anchor="t">
            <a:normAutofit fontScale="77000" lnSpcReduction="20000"/>
          </a:bodyPr>
          <a:p>
            <a:pPr lvl="0">
              <a:buFont typeface="Wingdings"/>
              <a:buChar char="ü"/>
            </a:pPr>
            <a:r>
              <a:rPr>
                <a:latin typeface="Times New Roman"/>
              </a:rPr>
              <a:t>Infections ( campylobacter jejune).</a:t>
            </a:r>
          </a:p>
          <a:p>
            <a:pPr lvl="0">
              <a:buFont typeface="Wingdings"/>
              <a:buChar char="ü"/>
            </a:pPr>
            <a:r>
              <a:rPr>
                <a:latin typeface="Times New Roman"/>
              </a:rPr>
              <a:t>Influenza virus</a:t>
            </a:r>
          </a:p>
          <a:p>
            <a:pPr lvl="0">
              <a:buFont typeface="Wingdings"/>
              <a:buChar char="ü"/>
            </a:pPr>
            <a:r>
              <a:rPr>
                <a:latin typeface="Times New Roman"/>
              </a:rPr>
              <a:t>CMV</a:t>
            </a:r>
          </a:p>
          <a:p>
            <a:pPr lvl="0">
              <a:buFont typeface="Wingdings"/>
              <a:buChar char="ü"/>
            </a:pPr>
            <a:r>
              <a:rPr>
                <a:latin typeface="Times New Roman"/>
              </a:rPr>
              <a:t>EBV</a:t>
            </a:r>
          </a:p>
          <a:p>
            <a:pPr lvl="0">
              <a:buFont typeface="Wingdings"/>
              <a:buChar char="ü"/>
            </a:pPr>
            <a:r>
              <a:rPr>
                <a:latin typeface="Times New Roman"/>
              </a:rPr>
              <a:t>Zika</a:t>
            </a:r>
            <a:r>
              <a:rPr>
                <a:latin typeface="Times New Roman"/>
              </a:rPr>
              <a:t> virus</a:t>
            </a:r>
          </a:p>
          <a:p>
            <a:pPr lvl="0">
              <a:buFont typeface="Wingdings"/>
              <a:buChar char="ü"/>
            </a:pPr>
            <a:r>
              <a:rPr>
                <a:latin typeface="Times New Roman"/>
              </a:rPr>
              <a:t>HBV, A,B, C &amp;E</a:t>
            </a:r>
          </a:p>
          <a:p>
            <a:pPr lvl="0">
              <a:buFont typeface="Wingdings"/>
              <a:buChar char="ü"/>
            </a:pPr>
            <a:r>
              <a:rPr>
                <a:latin typeface="Times New Roman"/>
              </a:rPr>
              <a:t>HIV</a:t>
            </a:r>
          </a:p>
          <a:p>
            <a:pPr lvl="0">
              <a:buFont typeface="Wingdings"/>
              <a:buChar char="ü"/>
            </a:pPr>
            <a:r>
              <a:rPr>
                <a:latin typeface="Times New Roman"/>
              </a:rPr>
              <a:t>M. Pneumonia </a:t>
            </a:r>
          </a:p>
          <a:p>
            <a:pPr lvl="0">
              <a:buFont typeface="Wingdings"/>
              <a:buChar char="ü"/>
            </a:pPr>
            <a:r>
              <a:rPr>
                <a:latin typeface="Times New Roman"/>
              </a:rPr>
              <a:t>Surgery </a:t>
            </a:r>
          </a:p>
          <a:p>
            <a:pPr lvl="0">
              <a:buFont typeface="Wingdings"/>
              <a:buChar char="ü"/>
            </a:pPr>
            <a:r>
              <a:rPr>
                <a:latin typeface="Times New Roman"/>
              </a:rPr>
              <a:t>Hodgkin’s lymphoma</a:t>
            </a:r>
          </a:p>
          <a:p>
            <a:pPr lvl="0">
              <a:buFont typeface="Wingdings"/>
              <a:buChar char="ü"/>
            </a:pPr>
            <a:r>
              <a:rPr>
                <a:latin typeface="Times New Roman"/>
              </a:rPr>
              <a:t>Vaccine influenza</a:t>
            </a:r>
          </a:p>
          <a:p>
            <a:pPr lvl="0">
              <a:buFont typeface="Wingdings"/>
              <a:buChar char="ü"/>
            </a:pPr>
            <a:r>
              <a:rPr>
                <a:latin typeface="Times New Roman"/>
              </a:rPr>
              <a:t>Being male and adult</a:t>
            </a:r>
          </a:p>
        </p:txBody>
      </p:sp>
      <p:sp>
        <p:nvSpPr>
          <p:cNvPr id="4" name=""/>
          <p:cNvSpPr txBox="1"/>
          <p:nvPr>
            <p:ph type="dt" idx="10"/>
          </p:nvPr>
        </p:nvSpPr>
        <p:spPr>
          <a:xfrm>
            <a:off x="457200" y="6356350"/>
            <a:ext cx="2133600" cy="365125"/>
          </a:xfrm>
          <a:prstGeom prst="rect"/>
          <a:noFill/>
          <a:ln>
            <a:noFill/>
          </a:ln>
        </p:spPr>
        <p:txBody>
          <a:bodyPr wrap="square" anchor="ctr"/>
          <a:lstStyle>
            <a:lvl1pPr lvl="0" algn="l">
              <a:defRPr sz="1200">
                <a:solidFill>
                  <a:srgbClr val="3F3F3F"/>
                </a:solidFill>
                <a:latin typeface="Calibri"/>
              </a:defRPr>
            </a:lvl1pPr>
          </a:lstStyle>
          <a:p/>
        </p:txBody>
      </p:sp>
      <p:sp>
        <p:nvSpPr>
          <p:cNvPr id="5" name=""/>
          <p:cNvSpPr txBox="1"/>
          <p:nvPr>
            <p:ph type="sldNum" idx="12"/>
          </p:nvPr>
        </p:nvSpPr>
        <p:spPr>
          <a:xfrm>
            <a:off x="6553200" y="6356350"/>
            <a:ext cx="2133600" cy="365125"/>
          </a:xfrm>
          <a:prstGeom prst="rect"/>
          <a:noFill/>
          <a:ln>
            <a:noFill/>
          </a:ln>
        </p:spPr>
        <p:txBody>
          <a:bodyPr wrap="square" anchor="ctr"/>
          <a:lstStyle>
            <a:lvl1pPr lvl="0" algn="r">
              <a:defRPr sz="1200">
                <a:solidFill>
                  <a:srgbClr val="3F3F3F"/>
                </a:solidFill>
                <a:latin typeface="Calibri"/>
              </a:defRPr>
            </a:lvl1pPr>
          </a:lstStyle>
          <a:p>
            <a:fld id="{8B38DBA3-52F9-4AF4-A6A4-FA4D7DB2F99C}" type="slidenum">
              <a:t>&lt;#&gt;</a:t>
            </a:fld>
          </a:p>
        </p:txBody>
      </p:sp>
      <p:sp>
        <p:nvSpPr>
          <p:cNvPr id="6" name=""/>
          <p:cNvSpPr txBox="1"/>
          <p:nvPr>
            <p:ph type="ftr" idx="11"/>
          </p:nvPr>
        </p:nvSpPr>
        <p:spPr>
          <a:xfrm>
            <a:off x="3124200" y="6356350"/>
            <a:ext cx="2895600" cy="365125"/>
          </a:xfrm>
          <a:prstGeom prst="rect"/>
          <a:noFill/>
          <a:ln>
            <a:noFill/>
          </a:ln>
        </p:spPr>
        <p:txBody>
          <a:bodyPr wrap="square" anchor="ctr"/>
          <a:lstStyle>
            <a:lvl1pPr lvl="0" algn="ctr">
              <a:defRPr sz="1200">
                <a:solidFill>
                  <a:srgbClr val="3F3F3F"/>
                </a:solidFill>
                <a:latin typeface="Calibri"/>
              </a:defRPr>
            </a:lvl1pPr>
          </a:lstStyle>
          <a:p/>
        </p:txBody>
      </p:sp>
      <p:pic>
        <p:nvPicPr>
          <p:cNvPr id="7" name=""/>
          <p:cNvPicPr/>
          <p:nvPr/>
        </p:nvPicPr>
        <p:blipFill>
          <a:blip r:embed="rId1"/>
          <a:srcRect/>
          <a:stretch>
            <a:fillRect/>
          </a:stretch>
        </p:blipFill>
        <p:spPr>
          <a:xfrm>
            <a:off x="3581400" y="1600200"/>
            <a:ext cx="5562600" cy="3200400"/>
          </a:xfrm>
          <a:prstGeom prst="rect"/>
          <a:noFill/>
          <a:ln>
            <a:noFill/>
          </a:ln>
        </p:spPr>
      </p:pic>
    </p:spTree>
  </p:cSld>
</p:sld>
</file>

<file path=ppt/slides/slide14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title" idx="0"/>
          </p:nvPr>
        </p:nvSpPr>
        <p:spPr>
          <a:xfrm>
            <a:off x="457200" y="274637"/>
            <a:ext cx="8229600" cy="1143000"/>
          </a:xfrm>
          <a:prstGeom prst="rect"/>
          <a:noFill/>
          <a:ln>
            <a:noFill/>
          </a:ln>
        </p:spPr>
        <p:txBody>
          <a:bodyPr wrap="square" anchor="ctr"/>
          <a:p>
            <a:pPr lvl="0"/>
            <a:r>
              <a:rPr b="1" i="0" u="none" strike="noStrike">
                <a:latin typeface="Times New Roman"/>
              </a:rPr>
              <a:t>Pathophysiology </a:t>
            </a:r>
          </a:p>
        </p:txBody>
      </p:sp>
      <p:sp>
        <p:nvSpPr>
          <p:cNvPr id="3" name=""/>
          <p:cNvSpPr txBox="1"/>
          <p:nvPr>
            <p:ph type="body" idx="1"/>
          </p:nvPr>
        </p:nvSpPr>
        <p:spPr>
          <a:xfrm>
            <a:off x="457200" y="1600200"/>
            <a:ext cx="8229600" cy="4525962"/>
          </a:xfrm>
          <a:prstGeom prst="rect"/>
          <a:noFill/>
          <a:ln>
            <a:noFill/>
          </a:ln>
        </p:spPr>
        <p:txBody>
          <a:bodyPr wrap="square" anchor="t"/>
          <a:p>
            <a:pPr lvl="0">
              <a:buFont typeface="Wingdings"/>
              <a:buChar char="Ø"/>
            </a:pPr>
            <a:r>
              <a:rPr>
                <a:latin typeface="Times New Roman"/>
              </a:rPr>
              <a:t>Infectious  </a:t>
            </a:r>
            <a:r>
              <a:rPr>
                <a:latin typeface="Times New Roman"/>
              </a:rPr>
              <a:t>agents </a:t>
            </a:r>
          </a:p>
          <a:p>
            <a:pPr lvl="0">
              <a:buFont typeface="Wingdings"/>
              <a:buChar char="Ø"/>
            </a:pPr>
            <a:r>
              <a:rPr>
                <a:latin typeface="Times New Roman"/>
              </a:rPr>
              <a:t>Induce  antibodies production in immune system </a:t>
            </a:r>
          </a:p>
          <a:p>
            <a:pPr lvl="0">
              <a:buFont typeface="Wingdings"/>
              <a:buChar char="Ø"/>
            </a:pPr>
            <a:r>
              <a:rPr>
                <a:latin typeface="Times New Roman"/>
              </a:rPr>
              <a:t>cross-react with </a:t>
            </a:r>
            <a:r>
              <a:rPr>
                <a:latin typeface="Times New Roman"/>
              </a:rPr>
              <a:t>specific gangliosides and </a:t>
            </a:r>
            <a:r>
              <a:rPr>
                <a:latin typeface="Times New Roman"/>
              </a:rPr>
              <a:t>glycolipids,</a:t>
            </a:r>
          </a:p>
          <a:p>
            <a:pPr lvl="1">
              <a:buFont typeface="Wingdings"/>
              <a:buChar char="ü"/>
            </a:pPr>
            <a:r>
              <a:rPr>
                <a:latin typeface="Times New Roman"/>
              </a:rPr>
              <a:t>such </a:t>
            </a:r>
            <a:r>
              <a:rPr>
                <a:latin typeface="Times New Roman"/>
              </a:rPr>
              <a:t>as GM1 and GD1b, that are distributed throughout the myelin in the peripheral nervous </a:t>
            </a:r>
            <a:r>
              <a:rPr>
                <a:latin typeface="Times New Roman"/>
              </a:rPr>
              <a:t>system</a:t>
            </a:r>
          </a:p>
          <a:p>
            <a:pPr lvl="0">
              <a:buFont typeface="Wingdings"/>
              <a:buChar char="Ø"/>
            </a:pPr>
          </a:p>
        </p:txBody>
      </p:sp>
      <p:sp>
        <p:nvSpPr>
          <p:cNvPr id="4" name=""/>
          <p:cNvSpPr txBox="1"/>
          <p:nvPr>
            <p:ph type="dt" idx="10"/>
          </p:nvPr>
        </p:nvSpPr>
        <p:spPr>
          <a:xfrm>
            <a:off x="457200" y="6356350"/>
            <a:ext cx="2133600" cy="365125"/>
          </a:xfrm>
          <a:prstGeom prst="rect"/>
          <a:noFill/>
          <a:ln>
            <a:noFill/>
          </a:ln>
        </p:spPr>
        <p:txBody>
          <a:bodyPr wrap="square" anchor="ctr"/>
          <a:lstStyle>
            <a:lvl1pPr lvl="0" algn="l">
              <a:defRPr sz="1200">
                <a:solidFill>
                  <a:srgbClr val="3F3F3F"/>
                </a:solidFill>
                <a:latin typeface="Calibri"/>
              </a:defRPr>
            </a:lvl1pPr>
          </a:lstStyle>
          <a:p/>
        </p:txBody>
      </p:sp>
      <p:sp>
        <p:nvSpPr>
          <p:cNvPr id="5" name=""/>
          <p:cNvSpPr txBox="1"/>
          <p:nvPr>
            <p:ph type="sldNum" idx="12"/>
          </p:nvPr>
        </p:nvSpPr>
        <p:spPr>
          <a:xfrm>
            <a:off x="6553200" y="6356350"/>
            <a:ext cx="2133600" cy="365125"/>
          </a:xfrm>
          <a:prstGeom prst="rect"/>
          <a:noFill/>
          <a:ln>
            <a:noFill/>
          </a:ln>
        </p:spPr>
        <p:txBody>
          <a:bodyPr wrap="square" anchor="ctr"/>
          <a:lstStyle>
            <a:lvl1pPr lvl="0" algn="r">
              <a:defRPr sz="1200">
                <a:solidFill>
                  <a:srgbClr val="3F3F3F"/>
                </a:solidFill>
                <a:latin typeface="Calibri"/>
              </a:defRPr>
            </a:lvl1pPr>
          </a:lstStyle>
          <a:p>
            <a:fld id="{8B38DBA3-52F9-4AF4-A6A4-FA4D7DB2F99C}" type="slidenum">
              <a:t>&lt;#&gt;</a:t>
            </a:fld>
          </a:p>
        </p:txBody>
      </p:sp>
      <p:sp>
        <p:nvSpPr>
          <p:cNvPr id="6" name=""/>
          <p:cNvSpPr txBox="1"/>
          <p:nvPr>
            <p:ph type="ftr" idx="11"/>
          </p:nvPr>
        </p:nvSpPr>
        <p:spPr>
          <a:xfrm>
            <a:off x="3124200" y="6356350"/>
            <a:ext cx="2895600" cy="365125"/>
          </a:xfrm>
          <a:prstGeom prst="rect"/>
          <a:noFill/>
          <a:ln>
            <a:noFill/>
          </a:ln>
        </p:spPr>
        <p:txBody>
          <a:bodyPr wrap="square" anchor="ctr"/>
          <a:lstStyle>
            <a:lvl1pPr lvl="0" algn="ctr">
              <a:defRPr sz="1200">
                <a:solidFill>
                  <a:srgbClr val="3F3F3F"/>
                </a:solidFill>
                <a:latin typeface="Calibri"/>
              </a:defRPr>
            </a:lvl1pPr>
          </a:lstStyle>
          <a:p/>
        </p:txBody>
      </p:sp>
    </p:spTree>
  </p:cSld>
</p:sld>
</file>

<file path=ppt/slides/slide14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title" idx="0"/>
          </p:nvPr>
        </p:nvSpPr>
        <p:spPr>
          <a:xfrm>
            <a:off x="457200" y="274637"/>
            <a:ext cx="8229600" cy="1143000"/>
          </a:xfrm>
          <a:prstGeom prst="rect"/>
          <a:noFill/>
          <a:ln>
            <a:noFill/>
          </a:ln>
        </p:spPr>
        <p:txBody>
          <a:bodyPr wrap="square" anchor="ctr"/>
          <a:p>
            <a:pPr lvl="0"/>
            <a:r>
              <a:rPr>
                <a:latin typeface="Times New Roman"/>
              </a:rPr>
              <a:t>Patho</a:t>
            </a:r>
            <a:r>
              <a:rPr>
                <a:latin typeface="Calibri"/>
              </a:rPr>
              <a:t>. </a:t>
            </a:r>
            <a:r>
              <a:rPr>
                <a:latin typeface="Times New Roman"/>
              </a:rPr>
              <a:t>Continue</a:t>
            </a:r>
            <a:r>
              <a:rPr>
                <a:latin typeface="Calibri"/>
              </a:rPr>
              <a:t>….</a:t>
            </a:r>
          </a:p>
        </p:txBody>
      </p:sp>
      <p:sp>
        <p:nvSpPr>
          <p:cNvPr id="3" name=""/>
          <p:cNvSpPr txBox="1"/>
          <p:nvPr>
            <p:ph type="body" idx="1"/>
          </p:nvPr>
        </p:nvSpPr>
        <p:spPr>
          <a:xfrm>
            <a:off x="457200" y="1600200"/>
            <a:ext cx="8229600" cy="4525962"/>
          </a:xfrm>
          <a:prstGeom prst="rect"/>
          <a:noFill/>
          <a:ln>
            <a:noFill/>
          </a:ln>
        </p:spPr>
        <p:txBody>
          <a:bodyPr wrap="square" anchor="t">
            <a:normAutofit fontScale="92000" lnSpcReduction="10000"/>
          </a:bodyPr>
          <a:p>
            <a:pPr lvl="0">
              <a:buFont typeface="Wingdings"/>
              <a:buChar char="Ø"/>
            </a:pPr>
            <a:r>
              <a:rPr>
                <a:latin typeface="Times New Roman"/>
              </a:rPr>
              <a:t>Antibodies  that cross-react with </a:t>
            </a:r>
            <a:r>
              <a:rPr>
                <a:latin typeface="Times New Roman"/>
              </a:rPr>
              <a:t>ganglioside</a:t>
            </a:r>
            <a:r>
              <a:rPr>
                <a:latin typeface="Times New Roman"/>
              </a:rPr>
              <a:t> GM1 in myelin, resulting in </a:t>
            </a:r>
            <a:r>
              <a:rPr>
                <a:solidFill>
                  <a:srgbClr val="FF0000"/>
                </a:solidFill>
                <a:latin typeface="Times New Roman"/>
              </a:rPr>
              <a:t>immunologic damage </a:t>
            </a:r>
            <a:r>
              <a:rPr b="1" i="1" u="none" strike="noStrike">
                <a:latin typeface="Times New Roman"/>
              </a:rPr>
              <a:t>to the peripheral nervous system</a:t>
            </a:r>
          </a:p>
          <a:p>
            <a:pPr lvl="0">
              <a:buFont typeface="Wingdings"/>
              <a:buChar char="Ø"/>
            </a:pPr>
            <a:r>
              <a:rPr>
                <a:latin typeface="Times New Roman"/>
              </a:rPr>
              <a:t>lymphocytic infiltration of spinal roots and peripheral nerves (cranial nerves may be involved as well)</a:t>
            </a:r>
          </a:p>
          <a:p>
            <a:pPr lvl="0">
              <a:buFont typeface="Wingdings"/>
              <a:buChar char="Ø"/>
            </a:pPr>
            <a:r>
              <a:rPr>
                <a:latin typeface="Times New Roman"/>
              </a:rPr>
              <a:t>Results  in </a:t>
            </a:r>
            <a:r>
              <a:rPr>
                <a:solidFill>
                  <a:srgbClr val="FF0000"/>
                </a:solidFill>
                <a:latin typeface="Times New Roman"/>
              </a:rPr>
              <a:t>defects in the propagation of electrical </a:t>
            </a:r>
            <a:r>
              <a:rPr>
                <a:latin typeface="Times New Roman"/>
              </a:rPr>
              <a:t>nerve impulses, with eventual absence or profound delay in conduction, </a:t>
            </a:r>
            <a:r>
              <a:rPr b="1" i="0" u="none" strike="noStrike">
                <a:latin typeface="Times New Roman"/>
              </a:rPr>
              <a:t>causing flaccid paralysis</a:t>
            </a:r>
          </a:p>
        </p:txBody>
      </p:sp>
      <p:sp>
        <p:nvSpPr>
          <p:cNvPr id="4" name=""/>
          <p:cNvSpPr txBox="1"/>
          <p:nvPr>
            <p:ph type="dt" idx="10"/>
          </p:nvPr>
        </p:nvSpPr>
        <p:spPr>
          <a:xfrm>
            <a:off x="457200" y="6356350"/>
            <a:ext cx="2133600" cy="365125"/>
          </a:xfrm>
          <a:prstGeom prst="rect"/>
          <a:noFill/>
          <a:ln>
            <a:noFill/>
          </a:ln>
        </p:spPr>
        <p:txBody>
          <a:bodyPr wrap="square" anchor="ctr"/>
          <a:lstStyle>
            <a:lvl1pPr lvl="0" algn="l">
              <a:defRPr sz="1200">
                <a:solidFill>
                  <a:srgbClr val="3F3F3F"/>
                </a:solidFill>
                <a:latin typeface="Calibri"/>
              </a:defRPr>
            </a:lvl1pPr>
          </a:lstStyle>
          <a:p/>
        </p:txBody>
      </p:sp>
      <p:sp>
        <p:nvSpPr>
          <p:cNvPr id="5" name=""/>
          <p:cNvSpPr txBox="1"/>
          <p:nvPr>
            <p:ph type="sldNum" idx="12"/>
          </p:nvPr>
        </p:nvSpPr>
        <p:spPr>
          <a:xfrm>
            <a:off x="6553200" y="6356350"/>
            <a:ext cx="2133600" cy="365125"/>
          </a:xfrm>
          <a:prstGeom prst="rect"/>
          <a:noFill/>
          <a:ln>
            <a:noFill/>
          </a:ln>
        </p:spPr>
        <p:txBody>
          <a:bodyPr wrap="square" anchor="ctr"/>
          <a:lstStyle>
            <a:lvl1pPr lvl="0" algn="r">
              <a:defRPr sz="1200">
                <a:solidFill>
                  <a:srgbClr val="3F3F3F"/>
                </a:solidFill>
                <a:latin typeface="Calibri"/>
              </a:defRPr>
            </a:lvl1pPr>
          </a:lstStyle>
          <a:p>
            <a:fld id="{8B38DBA3-52F9-4AF4-A6A4-FA4D7DB2F99C}" type="slidenum">
              <a:t>&lt;#&gt;</a:t>
            </a:fld>
          </a:p>
        </p:txBody>
      </p:sp>
      <p:sp>
        <p:nvSpPr>
          <p:cNvPr id="6" name=""/>
          <p:cNvSpPr txBox="1"/>
          <p:nvPr>
            <p:ph type="ftr" idx="11"/>
          </p:nvPr>
        </p:nvSpPr>
        <p:spPr>
          <a:xfrm>
            <a:off x="3124200" y="6356350"/>
            <a:ext cx="2895600" cy="365125"/>
          </a:xfrm>
          <a:prstGeom prst="rect"/>
          <a:noFill/>
          <a:ln>
            <a:noFill/>
          </a:ln>
        </p:spPr>
        <p:txBody>
          <a:bodyPr wrap="square" anchor="ctr"/>
          <a:lstStyle>
            <a:lvl1pPr lvl="0" algn="ctr">
              <a:defRPr sz="1200">
                <a:solidFill>
                  <a:srgbClr val="3F3F3F"/>
                </a:solidFill>
                <a:latin typeface="Calibri"/>
              </a:defRPr>
            </a:lvl1pPr>
          </a:lstStyle>
          <a:p/>
        </p:txBody>
      </p:sp>
    </p:spTree>
  </p:cSld>
</p:sld>
</file>

<file path=ppt/slides/slide14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body" idx="1"/>
          </p:nvPr>
        </p:nvSpPr>
        <p:spPr>
          <a:xfrm>
            <a:off x="304800" y="533400"/>
            <a:ext cx="8610600" cy="6324600"/>
          </a:xfrm>
          <a:prstGeom prst="rect"/>
          <a:noFill/>
          <a:ln>
            <a:noFill/>
          </a:ln>
        </p:spPr>
        <p:txBody>
          <a:bodyPr wrap="square" anchor="t"/>
          <a:p>
            <a:pPr lvl="0" marL="0" indent="0">
              <a:buNone/>
            </a:pPr>
            <a:r>
              <a:rPr b="1" i="0" u="none" strike="noStrike">
                <a:latin typeface="Times New Roman"/>
              </a:rPr>
              <a:t>                      </a:t>
            </a:r>
            <a:r>
              <a:rPr sz="3200" b="1" i="0" u="none" strike="noStrike">
                <a:latin typeface="Times New Roman"/>
              </a:rPr>
              <a:t>Clinical manifestation</a:t>
            </a:r>
          </a:p>
          <a:p>
            <a:pPr lvl="0">
              <a:buFont typeface="Wingdings"/>
              <a:buChar char="ü"/>
            </a:pPr>
            <a:r>
              <a:rPr>
                <a:latin typeface="Times New Roman"/>
              </a:rPr>
              <a:t>Two-thirds of patients develop the neurologic symptoms </a:t>
            </a:r>
            <a:r>
              <a:rPr b="1" i="1" u="none" strike="noStrike">
                <a:latin typeface="Times New Roman"/>
              </a:rPr>
              <a:t>2-4 weeks after </a:t>
            </a:r>
            <a:r>
              <a:rPr>
                <a:latin typeface="Times New Roman"/>
              </a:rPr>
              <a:t>what appears to be a </a:t>
            </a:r>
            <a:r>
              <a:rPr>
                <a:solidFill>
                  <a:srgbClr val="FF0000"/>
                </a:solidFill>
                <a:latin typeface="Times New Roman"/>
              </a:rPr>
              <a:t>benign respiratory or gastrointestinal infection </a:t>
            </a:r>
          </a:p>
          <a:p>
            <a:pPr lvl="0">
              <a:buFont typeface="Wingdings"/>
              <a:buChar char="ü"/>
            </a:pPr>
            <a:r>
              <a:rPr>
                <a:solidFill>
                  <a:srgbClr val="000000"/>
                </a:solidFill>
                <a:latin typeface="Times New Roman"/>
              </a:rPr>
              <a:t>The </a:t>
            </a:r>
            <a:r>
              <a:rPr b="1" i="0" u="none" strike="noStrike">
                <a:solidFill>
                  <a:srgbClr val="000000"/>
                </a:solidFill>
                <a:latin typeface="Times New Roman"/>
              </a:rPr>
              <a:t>initial symptoms </a:t>
            </a:r>
            <a:r>
              <a:rPr>
                <a:solidFill>
                  <a:srgbClr val="000000"/>
                </a:solidFill>
                <a:latin typeface="Times New Roman"/>
              </a:rPr>
              <a:t>are fine </a:t>
            </a:r>
            <a:r>
              <a:rPr>
                <a:solidFill>
                  <a:srgbClr val="000000"/>
                </a:solidFill>
                <a:latin typeface="Times New Roman"/>
              </a:rPr>
              <a:t>paresthesias</a:t>
            </a:r>
            <a:r>
              <a:rPr>
                <a:solidFill>
                  <a:srgbClr val="000000"/>
                </a:solidFill>
                <a:latin typeface="Times New Roman"/>
              </a:rPr>
              <a:t> or tingling  in the </a:t>
            </a:r>
            <a:r>
              <a:rPr b="1" i="0" u="none" strike="noStrike">
                <a:solidFill>
                  <a:srgbClr val="0070C0"/>
                </a:solidFill>
                <a:latin typeface="Times New Roman"/>
              </a:rPr>
              <a:t>toes and fingertips</a:t>
            </a:r>
            <a:r>
              <a:rPr>
                <a:solidFill>
                  <a:srgbClr val="000000"/>
                </a:solidFill>
                <a:latin typeface="Times New Roman"/>
              </a:rPr>
              <a:t>, followed by lower extremity weakness </a:t>
            </a:r>
          </a:p>
          <a:p>
            <a:pPr lvl="0">
              <a:buFont typeface="Wingdings"/>
              <a:buChar char="ü"/>
            </a:pPr>
            <a:r>
              <a:rPr>
                <a:solidFill>
                  <a:srgbClr val="000000"/>
                </a:solidFill>
                <a:latin typeface="Times New Roman"/>
              </a:rPr>
              <a:t>That  may ascend over </a:t>
            </a:r>
            <a:r>
              <a:rPr b="1" i="0" u="none" strike="noStrike">
                <a:solidFill>
                  <a:srgbClr val="000000"/>
                </a:solidFill>
                <a:latin typeface="Times New Roman"/>
              </a:rPr>
              <a:t>hours to days </a:t>
            </a:r>
            <a:r>
              <a:rPr>
                <a:solidFill>
                  <a:srgbClr val="000000"/>
                </a:solidFill>
                <a:latin typeface="Times New Roman"/>
              </a:rPr>
              <a:t>to involve the arms, cranial nerves, and in severe cases the muscles of respiration </a:t>
            </a:r>
          </a:p>
          <a:p>
            <a:pPr lvl="1"/>
          </a:p>
        </p:txBody>
      </p:sp>
      <p:sp>
        <p:nvSpPr>
          <p:cNvPr id="3" name=""/>
          <p:cNvSpPr txBox="1"/>
          <p:nvPr>
            <p:ph type="dt" idx="10"/>
          </p:nvPr>
        </p:nvSpPr>
        <p:spPr>
          <a:xfrm>
            <a:off x="457200" y="6356350"/>
            <a:ext cx="2133600" cy="365125"/>
          </a:xfrm>
          <a:prstGeom prst="rect"/>
          <a:noFill/>
          <a:ln>
            <a:noFill/>
          </a:ln>
        </p:spPr>
        <p:txBody>
          <a:bodyPr wrap="square" anchor="ctr"/>
          <a:lstStyle>
            <a:lvl1pPr lvl="0" algn="l">
              <a:defRPr sz="1200">
                <a:solidFill>
                  <a:srgbClr val="3F3F3F"/>
                </a:solidFill>
                <a:latin typeface="Calibri"/>
              </a:defRPr>
            </a:lvl1pPr>
          </a:lstStyle>
          <a:p/>
        </p:txBody>
      </p:sp>
      <p:sp>
        <p:nvSpPr>
          <p:cNvPr id="4" name=""/>
          <p:cNvSpPr txBox="1"/>
          <p:nvPr>
            <p:ph type="sldNum" idx="12"/>
          </p:nvPr>
        </p:nvSpPr>
        <p:spPr>
          <a:xfrm>
            <a:off x="6553200" y="6356350"/>
            <a:ext cx="2133600" cy="365125"/>
          </a:xfrm>
          <a:prstGeom prst="rect"/>
          <a:noFill/>
          <a:ln>
            <a:noFill/>
          </a:ln>
        </p:spPr>
        <p:txBody>
          <a:bodyPr wrap="square" anchor="ctr"/>
          <a:lstStyle>
            <a:lvl1pPr lvl="0" algn="r">
              <a:defRPr sz="1200">
                <a:solidFill>
                  <a:srgbClr val="3F3F3F"/>
                </a:solidFill>
                <a:latin typeface="Calibri"/>
              </a:defRPr>
            </a:lvl1pPr>
          </a:lstStyle>
          <a:p>
            <a:fld id="{8B38DBA3-52F9-4AF4-A6A4-FA4D7DB2F99C}" type="slidenum">
              <a:t>&lt;#&gt;</a:t>
            </a:fld>
          </a:p>
        </p:txBody>
      </p:sp>
      <p:sp>
        <p:nvSpPr>
          <p:cNvPr id="5" name=""/>
          <p:cNvSpPr txBox="1"/>
          <p:nvPr>
            <p:ph type="ftr" idx="11"/>
          </p:nvPr>
        </p:nvSpPr>
        <p:spPr>
          <a:xfrm>
            <a:off x="3124200" y="6356350"/>
            <a:ext cx="2895600" cy="365125"/>
          </a:xfrm>
          <a:prstGeom prst="rect"/>
          <a:noFill/>
          <a:ln>
            <a:noFill/>
          </a:ln>
        </p:spPr>
        <p:txBody>
          <a:bodyPr wrap="square" anchor="ctr"/>
          <a:lstStyle>
            <a:lvl1pPr lvl="0" algn="ctr">
              <a:defRPr sz="1200">
                <a:solidFill>
                  <a:srgbClr val="3F3F3F"/>
                </a:solidFill>
                <a:latin typeface="Calibri"/>
              </a:defRPr>
            </a:lvl1pPr>
          </a:lstStyle>
          <a:p/>
        </p:txBody>
      </p:sp>
    </p:spTree>
  </p:cSld>
</p:sld>
</file>

<file path=ppt/slides/slide14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title" idx="0"/>
          </p:nvPr>
        </p:nvSpPr>
        <p:spPr>
          <a:xfrm>
            <a:off x="457200" y="274637"/>
            <a:ext cx="8229600" cy="866775"/>
          </a:xfrm>
          <a:prstGeom prst="rect"/>
          <a:noFill/>
          <a:ln>
            <a:noFill/>
          </a:ln>
        </p:spPr>
        <p:txBody>
          <a:bodyPr wrap="square" anchor="ctr"/>
          <a:p>
            <a:pPr lvl="0"/>
            <a:r>
              <a:rPr>
                <a:latin typeface="Times New Roman"/>
              </a:rPr>
              <a:t>C/M Continue</a:t>
            </a:r>
            <a:r>
              <a:rPr>
                <a:latin typeface="Calibri"/>
              </a:rPr>
              <a:t>…</a:t>
            </a:r>
          </a:p>
        </p:txBody>
      </p:sp>
      <p:sp>
        <p:nvSpPr>
          <p:cNvPr id="3" name=""/>
          <p:cNvSpPr txBox="1"/>
          <p:nvPr>
            <p:ph type="body" idx="1"/>
          </p:nvPr>
        </p:nvSpPr>
        <p:spPr>
          <a:xfrm>
            <a:off x="457200" y="1295400"/>
            <a:ext cx="8229600" cy="4830762"/>
          </a:xfrm>
          <a:prstGeom prst="rect"/>
          <a:noFill/>
          <a:ln>
            <a:noFill/>
          </a:ln>
        </p:spPr>
        <p:txBody>
          <a:bodyPr wrap="square" anchor="t"/>
          <a:p>
            <a:pPr lvl="0">
              <a:buFont typeface="Wingdings"/>
              <a:buChar char="ü"/>
            </a:pPr>
            <a:r>
              <a:rPr>
                <a:latin typeface="Times New Roman"/>
              </a:rPr>
              <a:t>Early in the course, patients frequently complain of aching or sciatica-like lower back or leg pain</a:t>
            </a:r>
          </a:p>
          <a:p>
            <a:pPr lvl="0">
              <a:buFont typeface="Wingdings"/>
              <a:buChar char="ü"/>
            </a:pPr>
            <a:r>
              <a:rPr>
                <a:latin typeface="Times New Roman"/>
              </a:rPr>
              <a:t>Prickling, pins and needles sensations in your fingers, toes, ankles, wrists</a:t>
            </a:r>
          </a:p>
          <a:p>
            <a:pPr lvl="0">
              <a:buFont typeface="Wingdings"/>
              <a:buChar char="ü"/>
            </a:pPr>
            <a:r>
              <a:rPr>
                <a:latin typeface="Times New Roman"/>
              </a:rPr>
              <a:t>Weakness in the legs</a:t>
            </a:r>
          </a:p>
          <a:p>
            <a:pPr lvl="0">
              <a:buFont typeface="Wingdings"/>
              <a:buChar char="ü"/>
            </a:pPr>
            <a:r>
              <a:rPr>
                <a:latin typeface="Times New Roman"/>
              </a:rPr>
              <a:t>Unsteady or inability of walking</a:t>
            </a:r>
          </a:p>
          <a:p>
            <a:pPr lvl="0"/>
          </a:p>
          <a:p>
            <a:pPr lvl="1"/>
          </a:p>
          <a:p>
            <a:pPr lvl="0"/>
          </a:p>
          <a:p>
            <a:pPr lvl="0"/>
          </a:p>
        </p:txBody>
      </p:sp>
      <p:sp>
        <p:nvSpPr>
          <p:cNvPr id="4" name=""/>
          <p:cNvSpPr txBox="1"/>
          <p:nvPr>
            <p:ph type="dt" idx="10"/>
          </p:nvPr>
        </p:nvSpPr>
        <p:spPr>
          <a:xfrm>
            <a:off x="457200" y="6356350"/>
            <a:ext cx="2133600" cy="365125"/>
          </a:xfrm>
          <a:prstGeom prst="rect"/>
          <a:noFill/>
          <a:ln>
            <a:noFill/>
          </a:ln>
        </p:spPr>
        <p:txBody>
          <a:bodyPr wrap="square" anchor="ctr"/>
          <a:lstStyle>
            <a:lvl1pPr lvl="0" algn="l">
              <a:defRPr sz="1200">
                <a:solidFill>
                  <a:srgbClr val="3F3F3F"/>
                </a:solidFill>
                <a:latin typeface="Calibri"/>
              </a:defRPr>
            </a:lvl1pPr>
          </a:lstStyle>
          <a:p/>
        </p:txBody>
      </p:sp>
      <p:sp>
        <p:nvSpPr>
          <p:cNvPr id="5" name=""/>
          <p:cNvSpPr txBox="1"/>
          <p:nvPr>
            <p:ph type="sldNum" idx="12"/>
          </p:nvPr>
        </p:nvSpPr>
        <p:spPr>
          <a:xfrm>
            <a:off x="6553200" y="6356350"/>
            <a:ext cx="2133600" cy="365125"/>
          </a:xfrm>
          <a:prstGeom prst="rect"/>
          <a:noFill/>
          <a:ln>
            <a:noFill/>
          </a:ln>
        </p:spPr>
        <p:txBody>
          <a:bodyPr wrap="square" anchor="ctr"/>
          <a:lstStyle>
            <a:lvl1pPr lvl="0" algn="r">
              <a:defRPr sz="1200">
                <a:solidFill>
                  <a:srgbClr val="3F3F3F"/>
                </a:solidFill>
                <a:latin typeface="Calibri"/>
              </a:defRPr>
            </a:lvl1pPr>
          </a:lstStyle>
          <a:p>
            <a:fld id="{8B38DBA3-52F9-4AF4-A6A4-FA4D7DB2F99C}" type="slidenum">
              <a:t>&lt;#&gt;</a:t>
            </a:fld>
          </a:p>
        </p:txBody>
      </p:sp>
      <p:sp>
        <p:nvSpPr>
          <p:cNvPr id="6" name=""/>
          <p:cNvSpPr txBox="1"/>
          <p:nvPr>
            <p:ph type="ftr" idx="11"/>
          </p:nvPr>
        </p:nvSpPr>
        <p:spPr>
          <a:xfrm>
            <a:off x="3124200" y="6356350"/>
            <a:ext cx="2895600" cy="365125"/>
          </a:xfrm>
          <a:prstGeom prst="rect"/>
          <a:noFill/>
          <a:ln>
            <a:noFill/>
          </a:ln>
        </p:spPr>
        <p:txBody>
          <a:bodyPr wrap="square" anchor="ctr"/>
          <a:lstStyle>
            <a:lvl1pPr lvl="0" algn="ctr">
              <a:defRPr sz="1200">
                <a:solidFill>
                  <a:srgbClr val="3F3F3F"/>
                </a:solidFill>
                <a:latin typeface="Calibri"/>
              </a:defRPr>
            </a:lvl1pPr>
          </a:lstStyle>
          <a:p/>
        </p:txBody>
      </p:sp>
    </p:spTree>
  </p:cSld>
</p:sld>
</file>

<file path=ppt/slides/slide14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title" idx="0"/>
          </p:nvPr>
        </p:nvSpPr>
        <p:spPr>
          <a:xfrm>
            <a:off x="457200" y="274637"/>
            <a:ext cx="8229600" cy="1143000"/>
          </a:xfrm>
          <a:prstGeom prst="rect"/>
          <a:noFill/>
          <a:ln>
            <a:noFill/>
          </a:ln>
        </p:spPr>
        <p:txBody>
          <a:bodyPr wrap="square" anchor="ctr"/>
          <a:p>
            <a:pPr lvl="0"/>
            <a:r>
              <a:rPr>
                <a:latin typeface="Times New Roman"/>
              </a:rPr>
              <a:t>C/M Continue</a:t>
            </a:r>
            <a:r>
              <a:rPr>
                <a:latin typeface="Calibri"/>
              </a:rPr>
              <a:t>…</a:t>
            </a:r>
          </a:p>
        </p:txBody>
      </p:sp>
      <p:sp>
        <p:nvSpPr>
          <p:cNvPr id="3" name=""/>
          <p:cNvSpPr txBox="1"/>
          <p:nvPr>
            <p:ph type="body" idx="1"/>
          </p:nvPr>
        </p:nvSpPr>
        <p:spPr>
          <a:xfrm>
            <a:off x="457200" y="1143000"/>
            <a:ext cx="8229600" cy="4983162"/>
          </a:xfrm>
          <a:prstGeom prst="rect"/>
          <a:noFill/>
          <a:ln>
            <a:noFill/>
          </a:ln>
        </p:spPr>
        <p:txBody>
          <a:bodyPr wrap="square" anchor="t"/>
          <a:p>
            <a:pPr lvl="0">
              <a:buFont typeface="Wingdings"/>
              <a:buChar char="ü"/>
            </a:pPr>
            <a:r>
              <a:rPr>
                <a:latin typeface="Times New Roman"/>
              </a:rPr>
              <a:t>Difficulty of eye and facial movement including speaking, chewing, or swallowing </a:t>
            </a:r>
          </a:p>
          <a:p>
            <a:pPr lvl="0">
              <a:buFont typeface="Wingdings"/>
              <a:buChar char="ü"/>
            </a:pPr>
            <a:r>
              <a:rPr>
                <a:latin typeface="Times New Roman"/>
              </a:rPr>
              <a:t>Difficulty of bladder or bowel function</a:t>
            </a:r>
          </a:p>
          <a:p>
            <a:pPr lvl="0">
              <a:buFont typeface="Wingdings"/>
              <a:buChar char="ü"/>
            </a:pPr>
            <a:r>
              <a:rPr>
                <a:latin typeface="Times New Roman"/>
              </a:rPr>
              <a:t>Tachycardia</a:t>
            </a:r>
          </a:p>
          <a:p>
            <a:pPr lvl="0">
              <a:buFont typeface="Wingdings"/>
              <a:buChar char="ü"/>
            </a:pPr>
            <a:r>
              <a:rPr>
                <a:latin typeface="Times New Roman"/>
              </a:rPr>
              <a:t>Low or high blood pressure</a:t>
            </a:r>
          </a:p>
          <a:p>
            <a:pPr lvl="0">
              <a:buFont typeface="Wingdings"/>
              <a:buChar char="ü"/>
            </a:pPr>
            <a:r>
              <a:rPr>
                <a:latin typeface="Times New Roman"/>
              </a:rPr>
              <a:t>Difficulty of breathing</a:t>
            </a:r>
          </a:p>
          <a:p>
            <a:pPr lvl="0"/>
          </a:p>
        </p:txBody>
      </p:sp>
      <p:sp>
        <p:nvSpPr>
          <p:cNvPr id="4" name=""/>
          <p:cNvSpPr txBox="1"/>
          <p:nvPr>
            <p:ph type="dt" idx="10"/>
          </p:nvPr>
        </p:nvSpPr>
        <p:spPr>
          <a:xfrm>
            <a:off x="457200" y="6356350"/>
            <a:ext cx="2133600" cy="365125"/>
          </a:xfrm>
          <a:prstGeom prst="rect"/>
          <a:noFill/>
          <a:ln>
            <a:noFill/>
          </a:ln>
        </p:spPr>
        <p:txBody>
          <a:bodyPr wrap="square" anchor="ctr"/>
          <a:lstStyle>
            <a:lvl1pPr lvl="0" algn="l">
              <a:defRPr sz="1200">
                <a:solidFill>
                  <a:srgbClr val="3F3F3F"/>
                </a:solidFill>
                <a:latin typeface="Calibri"/>
              </a:defRPr>
            </a:lvl1pPr>
          </a:lstStyle>
          <a:p/>
        </p:txBody>
      </p:sp>
      <p:sp>
        <p:nvSpPr>
          <p:cNvPr id="5" name=""/>
          <p:cNvSpPr txBox="1"/>
          <p:nvPr>
            <p:ph type="sldNum" idx="12"/>
          </p:nvPr>
        </p:nvSpPr>
        <p:spPr>
          <a:xfrm>
            <a:off x="6553200" y="6356350"/>
            <a:ext cx="2133600" cy="365125"/>
          </a:xfrm>
          <a:prstGeom prst="rect"/>
          <a:noFill/>
          <a:ln>
            <a:noFill/>
          </a:ln>
        </p:spPr>
        <p:txBody>
          <a:bodyPr wrap="square" anchor="ctr"/>
          <a:lstStyle>
            <a:lvl1pPr lvl="0" algn="r">
              <a:defRPr sz="1200">
                <a:solidFill>
                  <a:srgbClr val="3F3F3F"/>
                </a:solidFill>
                <a:latin typeface="Calibri"/>
              </a:defRPr>
            </a:lvl1pPr>
          </a:lstStyle>
          <a:p>
            <a:fld id="{8B38DBA3-52F9-4AF4-A6A4-FA4D7DB2F99C}" type="slidenum">
              <a:t>&lt;#&gt;</a:t>
            </a:fld>
          </a:p>
        </p:txBody>
      </p:sp>
      <p:sp>
        <p:nvSpPr>
          <p:cNvPr id="6" name=""/>
          <p:cNvSpPr txBox="1"/>
          <p:nvPr>
            <p:ph type="ftr" idx="11"/>
          </p:nvPr>
        </p:nvSpPr>
        <p:spPr>
          <a:xfrm>
            <a:off x="3124200" y="6356350"/>
            <a:ext cx="2895600" cy="365125"/>
          </a:xfrm>
          <a:prstGeom prst="rect"/>
          <a:noFill/>
          <a:ln>
            <a:noFill/>
          </a:ln>
        </p:spPr>
        <p:txBody>
          <a:bodyPr wrap="square" anchor="ctr"/>
          <a:lstStyle>
            <a:lvl1pPr lvl="0" algn="ctr">
              <a:defRPr sz="1200">
                <a:solidFill>
                  <a:srgbClr val="3F3F3F"/>
                </a:solidFill>
                <a:latin typeface="Calibri"/>
              </a:defRPr>
            </a:lvl1pPr>
          </a:lstStyle>
          <a:p/>
        </p:txBody>
      </p:sp>
    </p:spTree>
  </p:cSld>
</p:sld>
</file>

<file path=ppt/slides/slide14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title" idx="0"/>
          </p:nvPr>
        </p:nvSpPr>
        <p:spPr>
          <a:xfrm>
            <a:off x="457200" y="152400"/>
            <a:ext cx="8229600" cy="990600"/>
          </a:xfrm>
          <a:prstGeom prst="rect"/>
          <a:noFill/>
          <a:ln>
            <a:noFill/>
          </a:ln>
        </p:spPr>
        <p:txBody>
          <a:bodyPr wrap="square" anchor="ctr"/>
          <a:p>
            <a:pPr lvl="0"/>
            <a:r>
              <a:rPr b="1" i="0" u="none" strike="noStrike">
                <a:latin typeface="Times New Roman"/>
              </a:rPr>
              <a:t>Physical </a:t>
            </a:r>
            <a:r>
              <a:rPr b="1" i="0" u="none" strike="noStrike">
                <a:latin typeface="Times New Roman"/>
              </a:rPr>
              <a:t>examination</a:t>
            </a:r>
          </a:p>
        </p:txBody>
      </p:sp>
      <p:sp>
        <p:nvSpPr>
          <p:cNvPr id="3" name=""/>
          <p:cNvSpPr txBox="1"/>
          <p:nvPr>
            <p:ph type="body" idx="1"/>
          </p:nvPr>
        </p:nvSpPr>
        <p:spPr>
          <a:xfrm>
            <a:off x="457200" y="762000"/>
            <a:ext cx="8229600" cy="5394325"/>
          </a:xfrm>
          <a:prstGeom prst="rect"/>
          <a:noFill/>
          <a:ln>
            <a:noFill/>
          </a:ln>
        </p:spPr>
        <p:txBody>
          <a:bodyPr wrap="square" anchor="t">
            <a:normAutofit fontScale="92000" lnSpcReduction="10000"/>
          </a:bodyPr>
          <a:p>
            <a:pPr lvl="1"/>
          </a:p>
          <a:p>
            <a:pPr lvl="0">
              <a:buFont typeface="Wingdings"/>
              <a:buChar char="v"/>
            </a:pPr>
            <a:r>
              <a:rPr sz="3200">
                <a:latin typeface="Times New Roman"/>
              </a:rPr>
              <a:t>Symmetric limb weakness with diminished or absent reflexes </a:t>
            </a:r>
          </a:p>
          <a:p>
            <a:pPr lvl="0">
              <a:buFont typeface="Wingdings"/>
              <a:buChar char="v"/>
            </a:pPr>
            <a:r>
              <a:rPr sz="3200">
                <a:latin typeface="Times New Roman"/>
              </a:rPr>
              <a:t>Minimal loss of sensation despite </a:t>
            </a:r>
            <a:r>
              <a:rPr sz="3200">
                <a:latin typeface="Times New Roman"/>
              </a:rPr>
              <a:t>paresthesias</a:t>
            </a:r>
          </a:p>
          <a:p>
            <a:pPr lvl="0">
              <a:buFont typeface="Wingdings"/>
              <a:buChar char="v"/>
            </a:pPr>
            <a:r>
              <a:rPr sz="3200">
                <a:latin typeface="Times New Roman"/>
              </a:rPr>
              <a:t>Signs of autonomic dysfunction are present in 50 percent of patients, including</a:t>
            </a:r>
          </a:p>
          <a:p>
            <a:pPr lvl="2"/>
            <a:r>
              <a:rPr sz="2600">
                <a:latin typeface="Times New Roman"/>
              </a:rPr>
              <a:t>Cardiac dysrhythmias </a:t>
            </a:r>
          </a:p>
          <a:p>
            <a:pPr lvl="2"/>
            <a:r>
              <a:rPr sz="2600">
                <a:latin typeface="Times New Roman"/>
              </a:rPr>
              <a:t> Orthostatic hypotension</a:t>
            </a:r>
          </a:p>
          <a:p>
            <a:pPr lvl="2"/>
            <a:r>
              <a:rPr sz="2600">
                <a:latin typeface="Times New Roman"/>
              </a:rPr>
              <a:t> Transient or persistent hypertension</a:t>
            </a:r>
          </a:p>
          <a:p>
            <a:pPr lvl="2"/>
            <a:r>
              <a:rPr sz="2600">
                <a:latin typeface="Times New Roman"/>
              </a:rPr>
              <a:t> Paralytic </a:t>
            </a:r>
            <a:r>
              <a:rPr sz="2600">
                <a:latin typeface="Times New Roman"/>
              </a:rPr>
              <a:t>ileus</a:t>
            </a:r>
          </a:p>
          <a:p>
            <a:pPr lvl="2"/>
            <a:r>
              <a:rPr sz="2600">
                <a:latin typeface="Times New Roman"/>
              </a:rPr>
              <a:t> Bladder dysfunction</a:t>
            </a:r>
          </a:p>
          <a:p>
            <a:pPr lvl="2"/>
            <a:r>
              <a:rPr sz="2600">
                <a:latin typeface="Times New Roman"/>
              </a:rPr>
              <a:t> Abnormal sweating</a:t>
            </a:r>
          </a:p>
          <a:p>
            <a:pPr lvl="0"/>
          </a:p>
        </p:txBody>
      </p:sp>
      <p:sp>
        <p:nvSpPr>
          <p:cNvPr id="4" name=""/>
          <p:cNvSpPr txBox="1"/>
          <p:nvPr>
            <p:ph type="dt" idx="10"/>
          </p:nvPr>
        </p:nvSpPr>
        <p:spPr>
          <a:xfrm>
            <a:off x="457200" y="6356350"/>
            <a:ext cx="2133600" cy="365125"/>
          </a:xfrm>
          <a:prstGeom prst="rect"/>
          <a:noFill/>
          <a:ln>
            <a:noFill/>
          </a:ln>
        </p:spPr>
        <p:txBody>
          <a:bodyPr wrap="square" anchor="ctr"/>
          <a:lstStyle>
            <a:lvl1pPr lvl="0" algn="l">
              <a:defRPr sz="1200">
                <a:solidFill>
                  <a:srgbClr val="3F3F3F"/>
                </a:solidFill>
                <a:latin typeface="Calibri"/>
              </a:defRPr>
            </a:lvl1pPr>
          </a:lstStyle>
          <a:p/>
        </p:txBody>
      </p:sp>
      <p:sp>
        <p:nvSpPr>
          <p:cNvPr id="5" name=""/>
          <p:cNvSpPr txBox="1"/>
          <p:nvPr>
            <p:ph type="sldNum" idx="12"/>
          </p:nvPr>
        </p:nvSpPr>
        <p:spPr>
          <a:xfrm>
            <a:off x="6553200" y="6356350"/>
            <a:ext cx="2133600" cy="365125"/>
          </a:xfrm>
          <a:prstGeom prst="rect"/>
          <a:noFill/>
          <a:ln>
            <a:noFill/>
          </a:ln>
        </p:spPr>
        <p:txBody>
          <a:bodyPr wrap="square" anchor="ctr"/>
          <a:lstStyle>
            <a:lvl1pPr lvl="0" algn="r">
              <a:defRPr sz="1200">
                <a:solidFill>
                  <a:srgbClr val="3F3F3F"/>
                </a:solidFill>
                <a:latin typeface="Calibri"/>
              </a:defRPr>
            </a:lvl1pPr>
          </a:lstStyle>
          <a:p>
            <a:fld id="{8B38DBA3-52F9-4AF4-A6A4-FA4D7DB2F99C}" type="slidenum">
              <a:t>&lt;#&gt;</a:t>
            </a:fld>
          </a:p>
        </p:txBody>
      </p:sp>
      <p:sp>
        <p:nvSpPr>
          <p:cNvPr id="6" name=""/>
          <p:cNvSpPr txBox="1"/>
          <p:nvPr>
            <p:ph type="ftr" idx="11"/>
          </p:nvPr>
        </p:nvSpPr>
        <p:spPr>
          <a:xfrm>
            <a:off x="3124200" y="6356350"/>
            <a:ext cx="2895600" cy="365125"/>
          </a:xfrm>
          <a:prstGeom prst="rect"/>
          <a:noFill/>
          <a:ln>
            <a:noFill/>
          </a:ln>
        </p:spPr>
        <p:txBody>
          <a:bodyPr wrap="square" anchor="ctr"/>
          <a:lstStyle>
            <a:lvl1pPr lvl="0" algn="ctr">
              <a:defRPr sz="1200">
                <a:solidFill>
                  <a:srgbClr val="3F3F3F"/>
                </a:solidFill>
                <a:latin typeface="Calibri"/>
              </a:defRPr>
            </a:lvl1pPr>
          </a:lstStyle>
          <a:p/>
        </p:txBody>
      </p:sp>
    </p:spTree>
  </p:cSld>
</p:sld>
</file>

<file path=ppt/slides/slide14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title" idx="0"/>
          </p:nvPr>
        </p:nvSpPr>
        <p:spPr>
          <a:xfrm>
            <a:off x="457200" y="274637"/>
            <a:ext cx="8229600" cy="1143000"/>
          </a:xfrm>
          <a:prstGeom prst="rect"/>
          <a:noFill/>
          <a:ln>
            <a:noFill/>
          </a:ln>
        </p:spPr>
        <p:txBody>
          <a:bodyPr wrap="square" anchor="ctr"/>
          <a:p>
            <a:pPr lvl="0"/>
            <a:r>
              <a:rPr b="1" i="0" u="none" strike="noStrike">
                <a:latin typeface="Times New Roman"/>
              </a:rPr>
              <a:t>Diagnosis</a:t>
            </a:r>
          </a:p>
        </p:txBody>
      </p:sp>
      <p:sp>
        <p:nvSpPr>
          <p:cNvPr id="3" name=""/>
          <p:cNvSpPr txBox="1"/>
          <p:nvPr>
            <p:ph type="body" idx="1"/>
          </p:nvPr>
        </p:nvSpPr>
        <p:spPr>
          <a:xfrm>
            <a:off x="457200" y="1600200"/>
            <a:ext cx="8229600" cy="4525962"/>
          </a:xfrm>
          <a:prstGeom prst="rect"/>
          <a:noFill/>
          <a:ln>
            <a:noFill/>
          </a:ln>
        </p:spPr>
        <p:txBody>
          <a:bodyPr wrap="square" anchor="t"/>
          <a:p>
            <a:pPr lvl="0">
              <a:buFont typeface="Wingdings"/>
              <a:buChar char="ü"/>
            </a:pPr>
            <a:r>
              <a:rPr sz="3200">
                <a:latin typeface="Times New Roman"/>
              </a:rPr>
              <a:t>History</a:t>
            </a:r>
          </a:p>
          <a:p>
            <a:pPr lvl="0">
              <a:buFont typeface="Wingdings"/>
              <a:buChar char="ü"/>
            </a:pPr>
            <a:r>
              <a:rPr sz="3200">
                <a:latin typeface="Times New Roman"/>
              </a:rPr>
              <a:t>P/E : neurologic examination, loss of deep tendon reflex</a:t>
            </a:r>
          </a:p>
          <a:p>
            <a:pPr lvl="0">
              <a:buFont typeface="Wingdings"/>
              <a:buChar char="ü"/>
            </a:pPr>
            <a:r>
              <a:rPr sz="3200">
                <a:latin typeface="Times New Roman"/>
              </a:rPr>
              <a:t>CSF analysis</a:t>
            </a:r>
          </a:p>
          <a:p>
            <a:pPr lvl="0">
              <a:buFont typeface="Wingdings"/>
              <a:buChar char="ü"/>
            </a:pPr>
            <a:r>
              <a:rPr sz="3200">
                <a:latin typeface="Times New Roman"/>
              </a:rPr>
              <a:t>Nerve conduction velocity – tests the speed at which impulses travel through a nerve.  </a:t>
            </a:r>
          </a:p>
          <a:p>
            <a:pPr lvl="0">
              <a:buFont typeface="Wingdings"/>
              <a:buChar char="ü"/>
            </a:pPr>
            <a:r>
              <a:rPr sz="3200">
                <a:latin typeface="Times New Roman"/>
              </a:rPr>
              <a:t>Electromyography (EMG) - measures the electrical activity of muscles fibers. </a:t>
            </a:r>
          </a:p>
          <a:p>
            <a:pPr lvl="0"/>
          </a:p>
        </p:txBody>
      </p:sp>
      <p:sp>
        <p:nvSpPr>
          <p:cNvPr id="4" name=""/>
          <p:cNvSpPr txBox="1"/>
          <p:nvPr>
            <p:ph type="dt" idx="10"/>
          </p:nvPr>
        </p:nvSpPr>
        <p:spPr>
          <a:xfrm>
            <a:off x="457200" y="6356350"/>
            <a:ext cx="2133600" cy="365125"/>
          </a:xfrm>
          <a:prstGeom prst="rect"/>
          <a:noFill/>
          <a:ln>
            <a:noFill/>
          </a:ln>
        </p:spPr>
        <p:txBody>
          <a:bodyPr wrap="square" anchor="ctr"/>
          <a:lstStyle>
            <a:lvl1pPr lvl="0" algn="l">
              <a:defRPr sz="1200">
                <a:solidFill>
                  <a:srgbClr val="3F3F3F"/>
                </a:solidFill>
                <a:latin typeface="Calibri"/>
              </a:defRPr>
            </a:lvl1pPr>
          </a:lstStyle>
          <a:p/>
        </p:txBody>
      </p:sp>
      <p:sp>
        <p:nvSpPr>
          <p:cNvPr id="5" name=""/>
          <p:cNvSpPr txBox="1"/>
          <p:nvPr>
            <p:ph type="sldNum" idx="12"/>
          </p:nvPr>
        </p:nvSpPr>
        <p:spPr>
          <a:xfrm>
            <a:off x="6553200" y="6356350"/>
            <a:ext cx="2133600" cy="365125"/>
          </a:xfrm>
          <a:prstGeom prst="rect"/>
          <a:noFill/>
          <a:ln>
            <a:noFill/>
          </a:ln>
        </p:spPr>
        <p:txBody>
          <a:bodyPr wrap="square" anchor="ctr"/>
          <a:lstStyle>
            <a:lvl1pPr lvl="0" algn="r">
              <a:defRPr sz="1200">
                <a:solidFill>
                  <a:srgbClr val="3F3F3F"/>
                </a:solidFill>
                <a:latin typeface="Calibri"/>
              </a:defRPr>
            </a:lvl1pPr>
          </a:lstStyle>
          <a:p>
            <a:fld id="{8B38DBA3-52F9-4AF4-A6A4-FA4D7DB2F99C}" type="slidenum">
              <a:t>&lt;#&gt;</a:t>
            </a:fld>
          </a:p>
        </p:txBody>
      </p:sp>
      <p:sp>
        <p:nvSpPr>
          <p:cNvPr id="6" name=""/>
          <p:cNvSpPr txBox="1"/>
          <p:nvPr>
            <p:ph type="ftr" idx="11"/>
          </p:nvPr>
        </p:nvSpPr>
        <p:spPr>
          <a:xfrm>
            <a:off x="3124200" y="6356350"/>
            <a:ext cx="2895600" cy="365125"/>
          </a:xfrm>
          <a:prstGeom prst="rect"/>
          <a:noFill/>
          <a:ln>
            <a:noFill/>
          </a:ln>
        </p:spPr>
        <p:txBody>
          <a:bodyPr wrap="square" anchor="ctr"/>
          <a:lstStyle>
            <a:lvl1pPr lvl="0" algn="ctr">
              <a:defRPr sz="1200">
                <a:solidFill>
                  <a:srgbClr val="3F3F3F"/>
                </a:solidFill>
                <a:latin typeface="Calibri"/>
              </a:defRPr>
            </a:lvl1pPr>
          </a:lstStyle>
          <a:p/>
        </p:txBody>
      </p:sp>
    </p:spTree>
  </p:cSld>
</p:sld>
</file>

<file path=ppt/slides/slide14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title" idx="0"/>
          </p:nvPr>
        </p:nvSpPr>
        <p:spPr>
          <a:xfrm>
            <a:off x="457200" y="152400"/>
            <a:ext cx="8229600" cy="533400"/>
          </a:xfrm>
          <a:prstGeom prst="rect"/>
          <a:noFill/>
          <a:ln>
            <a:noFill/>
          </a:ln>
        </p:spPr>
        <p:txBody>
          <a:bodyPr wrap="square" anchor="ctr"/>
          <a:p>
            <a:pPr lvl="0"/>
            <a:r>
              <a:rPr sz="3600" b="1" i="0" u="none" strike="noStrike">
                <a:latin typeface="Times New Roman"/>
              </a:rPr>
              <a:t>Management and nursing intervention </a:t>
            </a:r>
          </a:p>
        </p:txBody>
      </p:sp>
      <p:sp>
        <p:nvSpPr>
          <p:cNvPr id="3" name=""/>
          <p:cNvSpPr txBox="1"/>
          <p:nvPr>
            <p:ph type="body" idx="1"/>
          </p:nvPr>
        </p:nvSpPr>
        <p:spPr>
          <a:xfrm>
            <a:off x="457200" y="1143000"/>
            <a:ext cx="8229600" cy="5013325"/>
          </a:xfrm>
          <a:prstGeom prst="rect"/>
          <a:noFill/>
          <a:ln>
            <a:noFill/>
          </a:ln>
        </p:spPr>
        <p:txBody>
          <a:bodyPr wrap="square" anchor="t"/>
          <a:p>
            <a:pPr lvl="0">
              <a:buFont typeface="Wingdings"/>
              <a:buChar char="Ø"/>
            </a:pPr>
            <a:r>
              <a:rPr sz="2800">
                <a:latin typeface="Times New Roman"/>
              </a:rPr>
              <a:t>Most pts. can fully recovered by </a:t>
            </a:r>
            <a:r>
              <a:rPr sz="2800" b="1" i="0" u="none" strike="noStrike">
                <a:solidFill>
                  <a:srgbClr val="FF0000"/>
                </a:solidFill>
                <a:latin typeface="Times New Roman"/>
              </a:rPr>
              <a:t>treat symptoms </a:t>
            </a:r>
            <a:r>
              <a:rPr sz="2800">
                <a:latin typeface="Times New Roman"/>
              </a:rPr>
              <a:t>and shorten duration with supportive treatment of cardiac , respiratory ,BP, infections </a:t>
            </a:r>
          </a:p>
          <a:p>
            <a:pPr lvl="0">
              <a:buFont typeface="Wingdings"/>
              <a:buChar char="Ø"/>
            </a:pPr>
            <a:r>
              <a:rPr sz="2800">
                <a:latin typeface="Times New Roman"/>
              </a:rPr>
              <a:t>There is </a:t>
            </a:r>
            <a:r>
              <a:rPr sz="2800" b="1" i="0" u="none" strike="noStrike">
                <a:solidFill>
                  <a:srgbClr val="FF0000"/>
                </a:solidFill>
                <a:latin typeface="Times New Roman"/>
              </a:rPr>
              <a:t>no known cure </a:t>
            </a:r>
            <a:r>
              <a:rPr sz="2800">
                <a:latin typeface="Times New Roman"/>
              </a:rPr>
              <a:t>For GBS but up on early intervention of rehabilitation therapy we can halt the diseases progress</a:t>
            </a:r>
          </a:p>
          <a:p>
            <a:pPr lvl="0">
              <a:buFont typeface="Wingdings"/>
              <a:buChar char="Ø"/>
            </a:pPr>
            <a:r>
              <a:rPr sz="2800">
                <a:latin typeface="Times New Roman"/>
              </a:rPr>
              <a:t>Prevent complications like immobility and infection</a:t>
            </a:r>
          </a:p>
          <a:p>
            <a:pPr lvl="0">
              <a:buFont typeface="Wingdings"/>
              <a:buChar char="Ø"/>
            </a:pPr>
            <a:r>
              <a:rPr sz="2800" b="1" i="0" u="none" strike="noStrike">
                <a:solidFill>
                  <a:srgbClr val="0070C0"/>
                </a:solidFill>
                <a:latin typeface="Times New Roman"/>
              </a:rPr>
              <a:t>Plasmapheresis</a:t>
            </a:r>
            <a:r>
              <a:rPr sz="2800">
                <a:latin typeface="Times New Roman"/>
              </a:rPr>
              <a:t> or exchanging plasma through machine to decrease severity and IV immunoglobulin to hasten recovery</a:t>
            </a:r>
          </a:p>
          <a:p>
            <a:pPr lvl="0">
              <a:buFont typeface="Wingdings"/>
              <a:buChar char="Ø"/>
            </a:pPr>
            <a:r>
              <a:rPr sz="2800">
                <a:latin typeface="Times New Roman"/>
              </a:rPr>
              <a:t>Respiratory and cardiac monitoring </a:t>
            </a:r>
          </a:p>
          <a:p>
            <a:pPr lvl="0"/>
          </a:p>
        </p:txBody>
      </p:sp>
      <p:sp>
        <p:nvSpPr>
          <p:cNvPr id="4" name=""/>
          <p:cNvSpPr txBox="1"/>
          <p:nvPr>
            <p:ph type="dt" idx="10"/>
          </p:nvPr>
        </p:nvSpPr>
        <p:spPr>
          <a:xfrm>
            <a:off x="457200" y="6356350"/>
            <a:ext cx="2133600" cy="365125"/>
          </a:xfrm>
          <a:prstGeom prst="rect"/>
          <a:noFill/>
          <a:ln>
            <a:noFill/>
          </a:ln>
        </p:spPr>
        <p:txBody>
          <a:bodyPr wrap="square" anchor="ctr"/>
          <a:lstStyle>
            <a:lvl1pPr lvl="0" algn="l">
              <a:defRPr sz="1200">
                <a:solidFill>
                  <a:srgbClr val="3F3F3F"/>
                </a:solidFill>
                <a:latin typeface="Calibri"/>
              </a:defRPr>
            </a:lvl1pPr>
          </a:lstStyle>
          <a:p/>
        </p:txBody>
      </p:sp>
      <p:sp>
        <p:nvSpPr>
          <p:cNvPr id="5" name=""/>
          <p:cNvSpPr txBox="1"/>
          <p:nvPr>
            <p:ph type="sldNum" idx="12"/>
          </p:nvPr>
        </p:nvSpPr>
        <p:spPr>
          <a:xfrm>
            <a:off x="6553200" y="6356350"/>
            <a:ext cx="2133600" cy="365125"/>
          </a:xfrm>
          <a:prstGeom prst="rect"/>
          <a:noFill/>
          <a:ln>
            <a:noFill/>
          </a:ln>
        </p:spPr>
        <p:txBody>
          <a:bodyPr wrap="square" anchor="ctr"/>
          <a:lstStyle>
            <a:lvl1pPr lvl="0" algn="r">
              <a:defRPr sz="1200">
                <a:solidFill>
                  <a:srgbClr val="3F3F3F"/>
                </a:solidFill>
                <a:latin typeface="Calibri"/>
              </a:defRPr>
            </a:lvl1pPr>
          </a:lstStyle>
          <a:p>
            <a:fld id="{8B38DBA3-52F9-4AF4-A6A4-FA4D7DB2F99C}" type="slidenum">
              <a:t>&lt;#&gt;</a:t>
            </a:fld>
          </a:p>
        </p:txBody>
      </p:sp>
      <p:sp>
        <p:nvSpPr>
          <p:cNvPr id="6" name=""/>
          <p:cNvSpPr txBox="1"/>
          <p:nvPr>
            <p:ph type="ftr" idx="11"/>
          </p:nvPr>
        </p:nvSpPr>
        <p:spPr>
          <a:xfrm>
            <a:off x="3124200" y="6356350"/>
            <a:ext cx="2895600" cy="365125"/>
          </a:xfrm>
          <a:prstGeom prst="rect"/>
          <a:noFill/>
          <a:ln>
            <a:noFill/>
          </a:ln>
        </p:spPr>
        <p:txBody>
          <a:bodyPr wrap="square" anchor="ctr"/>
          <a:lstStyle>
            <a:lvl1pPr lvl="0" algn="ctr">
              <a:defRPr sz="1200">
                <a:solidFill>
                  <a:srgbClr val="3F3F3F"/>
                </a:solidFill>
                <a:latin typeface="Calibri"/>
              </a:defRPr>
            </a:lvl1pPr>
          </a:lstStyle>
          <a:p/>
        </p:txBody>
      </p:sp>
    </p:spTree>
  </p:cSld>
</p:sld>
</file>

<file path=ppt/slides/slide14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title" idx="0"/>
          </p:nvPr>
        </p:nvSpPr>
        <p:spPr>
          <a:xfrm>
            <a:off x="457200" y="274637"/>
            <a:ext cx="8229600" cy="790575"/>
          </a:xfrm>
          <a:prstGeom prst="rect"/>
          <a:noFill/>
          <a:ln>
            <a:noFill/>
          </a:ln>
        </p:spPr>
        <p:txBody>
          <a:bodyPr wrap="square" anchor="ctr"/>
          <a:p>
            <a:pPr lvl="0"/>
            <a:r>
              <a:rPr>
                <a:latin typeface="Times New Roman"/>
              </a:rPr>
              <a:t>Continue</a:t>
            </a:r>
            <a:r>
              <a:rPr>
                <a:latin typeface="Calibri"/>
              </a:rPr>
              <a:t>…</a:t>
            </a:r>
          </a:p>
        </p:txBody>
      </p:sp>
      <p:sp>
        <p:nvSpPr>
          <p:cNvPr id="3" name=""/>
          <p:cNvSpPr txBox="1"/>
          <p:nvPr>
            <p:ph type="body" idx="1"/>
          </p:nvPr>
        </p:nvSpPr>
        <p:spPr>
          <a:xfrm>
            <a:off x="457200" y="1219200"/>
            <a:ext cx="8229600" cy="4906962"/>
          </a:xfrm>
          <a:prstGeom prst="rect"/>
          <a:noFill/>
          <a:ln>
            <a:noFill/>
          </a:ln>
        </p:spPr>
        <p:txBody>
          <a:bodyPr wrap="square" anchor="t">
            <a:normAutofit fontScale="92000"/>
          </a:bodyPr>
          <a:p>
            <a:pPr lvl="0">
              <a:buFont typeface="Wingdings"/>
              <a:buChar char="Ø"/>
            </a:pPr>
            <a:r>
              <a:rPr sz="3200">
                <a:latin typeface="Times New Roman"/>
              </a:rPr>
              <a:t>Give ventilation support in ICU and its care</a:t>
            </a:r>
          </a:p>
          <a:p>
            <a:pPr lvl="0">
              <a:buFont typeface="Wingdings"/>
              <a:buChar char="Ø"/>
            </a:pPr>
            <a:r>
              <a:rPr sz="3200">
                <a:latin typeface="Times New Roman"/>
              </a:rPr>
              <a:t>Balance diet to prevent muscle and tissue break down</a:t>
            </a:r>
          </a:p>
          <a:p>
            <a:pPr lvl="0">
              <a:buFont typeface="Wingdings"/>
              <a:buChar char="Ø"/>
            </a:pPr>
            <a:r>
              <a:rPr sz="3200">
                <a:latin typeface="Times New Roman"/>
              </a:rPr>
              <a:t>Physiotherapy position and ROM</a:t>
            </a:r>
          </a:p>
          <a:p>
            <a:pPr lvl="0">
              <a:buFont typeface="Wingdings"/>
              <a:buChar char="Ø"/>
            </a:pPr>
            <a:r>
              <a:rPr sz="3200">
                <a:latin typeface="Times New Roman"/>
              </a:rPr>
              <a:t>Prevent thrombosis, pressure sore, and contracture</a:t>
            </a:r>
          </a:p>
          <a:p>
            <a:pPr lvl="0">
              <a:buFont typeface="Wingdings"/>
              <a:buChar char="Ø"/>
            </a:pPr>
            <a:r>
              <a:rPr sz="3200">
                <a:latin typeface="Times New Roman"/>
              </a:rPr>
              <a:t>Bowl, bladder and metal status monitoring </a:t>
            </a:r>
          </a:p>
          <a:p>
            <a:pPr lvl="0">
              <a:buFont typeface="Wingdings"/>
              <a:buChar char="Ø"/>
            </a:pPr>
            <a:r>
              <a:rPr sz="3200" b="1" i="0" u="none" strike="noStrike">
                <a:solidFill>
                  <a:srgbClr val="FF0000"/>
                </a:solidFill>
                <a:latin typeface="Times New Roman"/>
              </a:rPr>
              <a:t>NB</a:t>
            </a:r>
            <a:r>
              <a:rPr sz="3200">
                <a:latin typeface="Times New Roman"/>
              </a:rPr>
              <a:t>. </a:t>
            </a:r>
            <a:r>
              <a:rPr sz="3200">
                <a:latin typeface="Times New Roman"/>
              </a:rPr>
              <a:t>Hypoxia , rapid decline Respiratory function, poor/weak cough, and suspected aspiration should be considered for intubation with FCV&lt;15ml/kg</a:t>
            </a:r>
          </a:p>
          <a:p>
            <a:pPr lvl="0"/>
          </a:p>
        </p:txBody>
      </p:sp>
      <p:sp>
        <p:nvSpPr>
          <p:cNvPr id="4" name=""/>
          <p:cNvSpPr txBox="1"/>
          <p:nvPr>
            <p:ph type="dt" idx="10"/>
          </p:nvPr>
        </p:nvSpPr>
        <p:spPr>
          <a:xfrm>
            <a:off x="457200" y="6356350"/>
            <a:ext cx="2133600" cy="365125"/>
          </a:xfrm>
          <a:prstGeom prst="rect"/>
          <a:noFill/>
          <a:ln>
            <a:noFill/>
          </a:ln>
        </p:spPr>
        <p:txBody>
          <a:bodyPr wrap="square" anchor="ctr"/>
          <a:lstStyle>
            <a:lvl1pPr lvl="0" algn="l">
              <a:defRPr sz="1200">
                <a:solidFill>
                  <a:srgbClr val="3F3F3F"/>
                </a:solidFill>
                <a:latin typeface="Calibri"/>
              </a:defRPr>
            </a:lvl1pPr>
          </a:lstStyle>
          <a:p/>
        </p:txBody>
      </p:sp>
      <p:sp>
        <p:nvSpPr>
          <p:cNvPr id="5" name=""/>
          <p:cNvSpPr txBox="1"/>
          <p:nvPr>
            <p:ph type="sldNum" idx="12"/>
          </p:nvPr>
        </p:nvSpPr>
        <p:spPr>
          <a:xfrm>
            <a:off x="6553200" y="6356350"/>
            <a:ext cx="2133600" cy="365125"/>
          </a:xfrm>
          <a:prstGeom prst="rect"/>
          <a:noFill/>
          <a:ln>
            <a:noFill/>
          </a:ln>
        </p:spPr>
        <p:txBody>
          <a:bodyPr wrap="square" anchor="ctr"/>
          <a:lstStyle>
            <a:lvl1pPr lvl="0" algn="r">
              <a:defRPr sz="1200">
                <a:solidFill>
                  <a:srgbClr val="3F3F3F"/>
                </a:solidFill>
                <a:latin typeface="Calibri"/>
              </a:defRPr>
            </a:lvl1pPr>
          </a:lstStyle>
          <a:p>
            <a:fld id="{8B38DBA3-52F9-4AF4-A6A4-FA4D7DB2F99C}" type="slidenum">
              <a:t>&lt;#&gt;</a:t>
            </a:fld>
          </a:p>
        </p:txBody>
      </p:sp>
      <p:sp>
        <p:nvSpPr>
          <p:cNvPr id="6" name=""/>
          <p:cNvSpPr txBox="1"/>
          <p:nvPr>
            <p:ph type="ftr" idx="11"/>
          </p:nvPr>
        </p:nvSpPr>
        <p:spPr>
          <a:xfrm>
            <a:off x="3124200" y="6356350"/>
            <a:ext cx="2895600" cy="365125"/>
          </a:xfrm>
          <a:prstGeom prst="rect"/>
          <a:noFill/>
          <a:ln>
            <a:noFill/>
          </a:ln>
        </p:spPr>
        <p:txBody>
          <a:bodyPr wrap="square" anchor="ctr"/>
          <a:lstStyle>
            <a:lvl1pPr lvl="0" algn="ctr">
              <a:defRPr sz="1200">
                <a:solidFill>
                  <a:srgbClr val="3F3F3F"/>
                </a:solidFill>
                <a:latin typeface="Calibri"/>
              </a:defRPr>
            </a:lvl1pPr>
          </a:lstStyle>
          <a:p/>
        </p:txBody>
      </p:sp>
    </p:spTree>
  </p:cSld>
</p:sld>
</file>

<file path=ppt/slides/slide1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body" idx="1"/>
          </p:nvPr>
        </p:nvSpPr>
        <p:spPr>
          <a:xfrm>
            <a:off x="457200" y="457200"/>
            <a:ext cx="8153400" cy="6019800"/>
          </a:xfrm>
          <a:prstGeom prst="rect"/>
          <a:noFill/>
          <a:ln>
            <a:noFill/>
          </a:ln>
        </p:spPr>
        <p:txBody>
          <a:bodyPr wrap="square" anchor="t">
            <a:normAutofit fontScale="85000" lnSpcReduction="20000"/>
          </a:bodyPr>
          <a:p>
            <a:pPr lvl="0">
              <a:buNone/>
            </a:pPr>
            <a:r>
              <a:rPr sz="3500" b="1" i="0" u="none" strike="noStrike">
                <a:latin typeface="Times New Roman"/>
              </a:rPr>
              <a:t>                </a:t>
            </a:r>
            <a:r>
              <a:rPr sz="3800" b="1" i="0" u="none" strike="noStrike">
                <a:latin typeface="Times New Roman"/>
              </a:rPr>
              <a:t>Neurotransmitters </a:t>
            </a:r>
          </a:p>
          <a:p>
            <a:pPr lvl="0">
              <a:buFont typeface="Wingdings"/>
              <a:buChar char="ü"/>
            </a:pPr>
            <a:r>
              <a:rPr sz="3600">
                <a:latin typeface="Times New Roman"/>
              </a:rPr>
              <a:t>Communicate messages from one </a:t>
            </a:r>
            <a:r>
              <a:rPr sz="3600">
                <a:solidFill>
                  <a:srgbClr val="FF0000"/>
                </a:solidFill>
                <a:latin typeface="Times New Roman"/>
              </a:rPr>
              <a:t>neuron to another</a:t>
            </a:r>
            <a:r>
              <a:rPr sz="3600">
                <a:latin typeface="Times New Roman"/>
              </a:rPr>
              <a:t> or from a </a:t>
            </a:r>
            <a:r>
              <a:rPr sz="3600">
                <a:solidFill>
                  <a:srgbClr val="FF0000"/>
                </a:solidFill>
                <a:latin typeface="Times New Roman"/>
              </a:rPr>
              <a:t>neuron to a specific target </a:t>
            </a:r>
            <a:r>
              <a:rPr sz="3600">
                <a:latin typeface="Times New Roman"/>
              </a:rPr>
              <a:t>tissue</a:t>
            </a:r>
          </a:p>
          <a:p>
            <a:pPr lvl="0">
              <a:buFont typeface="Wingdings"/>
              <a:buChar char="ü"/>
            </a:pPr>
            <a:r>
              <a:rPr sz="3600">
                <a:latin typeface="Times New Roman"/>
              </a:rPr>
              <a:t>Manufactured and stored in synaptic vesicles</a:t>
            </a:r>
          </a:p>
          <a:p>
            <a:pPr lvl="0">
              <a:buFont typeface="Wingdings"/>
              <a:buChar char="ü"/>
            </a:pPr>
            <a:r>
              <a:rPr sz="3600">
                <a:latin typeface="Times New Roman"/>
              </a:rPr>
              <a:t>Enable conduction of impulses across the synaptic cleft</a:t>
            </a:r>
          </a:p>
          <a:p>
            <a:pPr lvl="0">
              <a:buFont typeface="Wingdings"/>
              <a:buChar char="ü"/>
            </a:pPr>
            <a:r>
              <a:rPr sz="3600">
                <a:latin typeface="Times New Roman"/>
              </a:rPr>
              <a:t>Have affinity for </a:t>
            </a:r>
            <a:r>
              <a:rPr sz="3600" b="1" i="0" u="none" strike="noStrike">
                <a:solidFill>
                  <a:srgbClr val="FF0000"/>
                </a:solidFill>
                <a:latin typeface="Times New Roman"/>
              </a:rPr>
              <a:t>specific receptors </a:t>
            </a:r>
            <a:r>
              <a:rPr sz="3600">
                <a:latin typeface="Times New Roman"/>
              </a:rPr>
              <a:t>in the postsynaptic bulb. When released, the neurotransmitter crosses the synaptic cleft and binds to receptors in the postsynaptic cell membrane</a:t>
            </a:r>
          </a:p>
          <a:p>
            <a:pPr lvl="0">
              <a:buFont typeface="Wingdings"/>
              <a:buChar char="ü"/>
            </a:pPr>
            <a:r>
              <a:rPr sz="3600">
                <a:latin typeface="Times New Roman"/>
              </a:rPr>
              <a:t>Can either excite or inhibit the target cell’s activity </a:t>
            </a:r>
          </a:p>
          <a:p>
            <a:pPr lvl="1"/>
          </a:p>
        </p:txBody>
      </p:sp>
      <p:sp>
        <p:nvSpPr>
          <p:cNvPr id="3" name=""/>
          <p:cNvSpPr txBox="1"/>
          <p:nvPr>
            <p:ph type="dt" idx="10"/>
          </p:nvPr>
        </p:nvSpPr>
        <p:spPr>
          <a:xfrm>
            <a:off x="457200" y="6356350"/>
            <a:ext cx="2133600" cy="365125"/>
          </a:xfrm>
          <a:prstGeom prst="rect"/>
          <a:noFill/>
          <a:ln>
            <a:noFill/>
          </a:ln>
        </p:spPr>
        <p:txBody>
          <a:bodyPr wrap="square" anchor="ctr"/>
          <a:lstStyle>
            <a:lvl1pPr lvl="0" algn="l">
              <a:defRPr sz="1200">
                <a:solidFill>
                  <a:srgbClr val="3F3F3F"/>
                </a:solidFill>
                <a:latin typeface="Calibri"/>
              </a:defRPr>
            </a:lvl1pPr>
          </a:lstStyle>
          <a:p/>
        </p:txBody>
      </p:sp>
      <p:sp>
        <p:nvSpPr>
          <p:cNvPr id="4" name=""/>
          <p:cNvSpPr txBox="1"/>
          <p:nvPr>
            <p:ph type="sldNum" idx="12"/>
          </p:nvPr>
        </p:nvSpPr>
        <p:spPr>
          <a:xfrm>
            <a:off x="6553200" y="6356350"/>
            <a:ext cx="2133600" cy="365125"/>
          </a:xfrm>
          <a:prstGeom prst="rect"/>
          <a:noFill/>
          <a:ln>
            <a:noFill/>
          </a:ln>
        </p:spPr>
        <p:txBody>
          <a:bodyPr wrap="square" anchor="ctr"/>
          <a:lstStyle>
            <a:lvl1pPr lvl="0" algn="r">
              <a:defRPr sz="1200">
                <a:solidFill>
                  <a:srgbClr val="3F3F3F"/>
                </a:solidFill>
                <a:latin typeface="Calibri"/>
              </a:defRPr>
            </a:lvl1pPr>
          </a:lstStyle>
          <a:p>
            <a:fld id="{8B38DBA3-52F9-4AF4-A6A4-FA4D7DB2F99C}" type="slidenum">
              <a:t>&lt;#&gt;</a:t>
            </a:fld>
          </a:p>
        </p:txBody>
      </p:sp>
      <p:sp>
        <p:nvSpPr>
          <p:cNvPr id="5" name=""/>
          <p:cNvSpPr txBox="1"/>
          <p:nvPr>
            <p:ph type="ftr" idx="11"/>
          </p:nvPr>
        </p:nvSpPr>
        <p:spPr>
          <a:xfrm>
            <a:off x="3124200" y="6356350"/>
            <a:ext cx="2895600" cy="365125"/>
          </a:xfrm>
          <a:prstGeom prst="rect"/>
          <a:noFill/>
          <a:ln>
            <a:noFill/>
          </a:ln>
        </p:spPr>
        <p:txBody>
          <a:bodyPr wrap="square" anchor="ctr"/>
          <a:lstStyle>
            <a:lvl1pPr lvl="0" algn="ctr">
              <a:defRPr sz="1200">
                <a:solidFill>
                  <a:srgbClr val="3F3F3F"/>
                </a:solidFill>
                <a:latin typeface="Calibri"/>
              </a:defRPr>
            </a:lvl1pPr>
          </a:lstStyle>
          <a:p/>
        </p:txBody>
      </p:sp>
    </p:spTree>
  </p:cSld>
</p:sld>
</file>

<file path=ppt/slides/slide15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title" idx="0"/>
          </p:nvPr>
        </p:nvSpPr>
        <p:spPr>
          <a:xfrm>
            <a:off x="457200" y="274637"/>
            <a:ext cx="8229600" cy="1143000"/>
          </a:xfrm>
          <a:prstGeom prst="rect"/>
          <a:noFill/>
          <a:ln>
            <a:noFill/>
          </a:ln>
        </p:spPr>
        <p:txBody>
          <a:bodyPr wrap="square" anchor="ctr"/>
          <a:p>
            <a:pPr lvl="0"/>
            <a:r>
              <a:rPr b="1" i="0" u="none" strike="noStrike">
                <a:latin typeface="Times New Roman"/>
              </a:rPr>
              <a:t>Complication </a:t>
            </a:r>
          </a:p>
        </p:txBody>
      </p:sp>
      <p:sp>
        <p:nvSpPr>
          <p:cNvPr id="3" name=""/>
          <p:cNvSpPr txBox="1"/>
          <p:nvPr>
            <p:ph type="body" idx="1"/>
          </p:nvPr>
        </p:nvSpPr>
        <p:spPr>
          <a:xfrm>
            <a:off x="457200" y="1600200"/>
            <a:ext cx="8229600" cy="4525962"/>
          </a:xfrm>
          <a:prstGeom prst="rect"/>
          <a:noFill/>
          <a:ln>
            <a:noFill/>
          </a:ln>
        </p:spPr>
        <p:txBody>
          <a:bodyPr wrap="square" anchor="t">
            <a:normAutofit lnSpcReduction="10000"/>
          </a:bodyPr>
          <a:p>
            <a:pPr lvl="0">
              <a:buFont typeface="Wingdings"/>
              <a:buChar char="q"/>
            </a:pPr>
            <a:r>
              <a:rPr sz="3600">
                <a:latin typeface="Times New Roman"/>
              </a:rPr>
              <a:t>Breath difficulty</a:t>
            </a:r>
          </a:p>
          <a:p>
            <a:pPr lvl="0">
              <a:buFont typeface="Wingdings"/>
              <a:buChar char="q"/>
            </a:pPr>
            <a:r>
              <a:rPr sz="3600">
                <a:latin typeface="Times New Roman"/>
              </a:rPr>
              <a:t>Residual weakness</a:t>
            </a:r>
          </a:p>
          <a:p>
            <a:pPr lvl="0">
              <a:buFont typeface="Wingdings"/>
              <a:buChar char="q"/>
            </a:pPr>
            <a:r>
              <a:rPr sz="3600">
                <a:latin typeface="Times New Roman"/>
              </a:rPr>
              <a:t>Heart /BP problem </a:t>
            </a:r>
          </a:p>
          <a:p>
            <a:pPr lvl="0">
              <a:buFont typeface="Wingdings"/>
              <a:buChar char="q"/>
            </a:pPr>
            <a:r>
              <a:rPr sz="3600">
                <a:latin typeface="Times New Roman"/>
              </a:rPr>
              <a:t>Bowl and bladder dysfunction</a:t>
            </a:r>
          </a:p>
          <a:p>
            <a:pPr lvl="0">
              <a:buFont typeface="Wingdings"/>
              <a:buChar char="q"/>
            </a:pPr>
            <a:r>
              <a:rPr sz="3600">
                <a:latin typeface="Times New Roman"/>
              </a:rPr>
              <a:t>Blood clot</a:t>
            </a:r>
          </a:p>
          <a:p>
            <a:pPr lvl="0">
              <a:buFont typeface="Wingdings"/>
              <a:buChar char="q"/>
            </a:pPr>
            <a:r>
              <a:rPr sz="3600">
                <a:latin typeface="Times New Roman"/>
              </a:rPr>
              <a:t>Pressure sores</a:t>
            </a:r>
          </a:p>
          <a:p>
            <a:pPr lvl="0">
              <a:buFont typeface="Wingdings"/>
              <a:buChar char="q"/>
            </a:pPr>
            <a:r>
              <a:rPr sz="3600">
                <a:latin typeface="Times New Roman"/>
              </a:rPr>
              <a:t>Relapse </a:t>
            </a:r>
          </a:p>
        </p:txBody>
      </p:sp>
      <p:sp>
        <p:nvSpPr>
          <p:cNvPr id="4" name=""/>
          <p:cNvSpPr txBox="1"/>
          <p:nvPr>
            <p:ph type="dt" idx="10"/>
          </p:nvPr>
        </p:nvSpPr>
        <p:spPr>
          <a:xfrm>
            <a:off x="457200" y="6356350"/>
            <a:ext cx="2133600" cy="365125"/>
          </a:xfrm>
          <a:prstGeom prst="rect"/>
          <a:noFill/>
          <a:ln>
            <a:noFill/>
          </a:ln>
        </p:spPr>
        <p:txBody>
          <a:bodyPr wrap="square" anchor="ctr"/>
          <a:lstStyle>
            <a:lvl1pPr lvl="0" algn="l">
              <a:defRPr sz="1200">
                <a:solidFill>
                  <a:srgbClr val="3F3F3F"/>
                </a:solidFill>
                <a:latin typeface="Calibri"/>
              </a:defRPr>
            </a:lvl1pPr>
          </a:lstStyle>
          <a:p/>
        </p:txBody>
      </p:sp>
      <p:sp>
        <p:nvSpPr>
          <p:cNvPr id="5" name=""/>
          <p:cNvSpPr txBox="1"/>
          <p:nvPr>
            <p:ph type="sldNum" idx="12"/>
          </p:nvPr>
        </p:nvSpPr>
        <p:spPr>
          <a:xfrm>
            <a:off x="6553200" y="6356350"/>
            <a:ext cx="2133600" cy="365125"/>
          </a:xfrm>
          <a:prstGeom prst="rect"/>
          <a:noFill/>
          <a:ln>
            <a:noFill/>
          </a:ln>
        </p:spPr>
        <p:txBody>
          <a:bodyPr wrap="square" anchor="ctr"/>
          <a:lstStyle>
            <a:lvl1pPr lvl="0" algn="r">
              <a:defRPr sz="1200">
                <a:solidFill>
                  <a:srgbClr val="3F3F3F"/>
                </a:solidFill>
                <a:latin typeface="Calibri"/>
              </a:defRPr>
            </a:lvl1pPr>
          </a:lstStyle>
          <a:p>
            <a:fld id="{8B38DBA3-52F9-4AF4-A6A4-FA4D7DB2F99C}" type="slidenum">
              <a:t>&lt;#&gt;</a:t>
            </a:fld>
          </a:p>
        </p:txBody>
      </p:sp>
      <p:sp>
        <p:nvSpPr>
          <p:cNvPr id="6" name=""/>
          <p:cNvSpPr txBox="1"/>
          <p:nvPr>
            <p:ph type="ftr" idx="11"/>
          </p:nvPr>
        </p:nvSpPr>
        <p:spPr>
          <a:xfrm>
            <a:off x="3124200" y="6356350"/>
            <a:ext cx="2895600" cy="365125"/>
          </a:xfrm>
          <a:prstGeom prst="rect"/>
          <a:noFill/>
          <a:ln>
            <a:noFill/>
          </a:ln>
        </p:spPr>
        <p:txBody>
          <a:bodyPr wrap="square" anchor="ctr"/>
          <a:lstStyle>
            <a:lvl1pPr lvl="0" algn="ctr">
              <a:defRPr sz="1200">
                <a:solidFill>
                  <a:srgbClr val="3F3F3F"/>
                </a:solidFill>
                <a:latin typeface="Calibri"/>
              </a:defRPr>
            </a:lvl1pPr>
          </a:lstStyle>
          <a:p/>
        </p:txBody>
      </p:sp>
    </p:spTree>
  </p:cSld>
</p:sld>
</file>

<file path=ppt/slides/slide15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id="2" name=""/>
          <p:cNvPicPr/>
          <p:nvPr/>
        </p:nvPicPr>
        <p:blipFill>
          <a:blip r:embed="rId1"/>
          <a:srcRect/>
          <a:stretch>
            <a:fillRect/>
          </a:stretch>
        </p:blipFill>
        <p:spPr>
          <a:xfrm>
            <a:off x="685800" y="533400"/>
            <a:ext cx="6705600" cy="5867400"/>
          </a:xfrm>
          <a:prstGeom prst="rect"/>
          <a:noFill/>
          <a:ln>
            <a:noFill/>
          </a:ln>
        </p:spPr>
      </p:pic>
      <p:sp>
        <p:nvSpPr>
          <p:cNvPr id="3" name=""/>
          <p:cNvSpPr/>
          <p:nvPr/>
        </p:nvSpPr>
        <p:spPr>
          <a:xfrm>
            <a:off x="228600" y="1752600"/>
            <a:ext cx="7920037" cy="922337"/>
          </a:xfrm>
          <a:prstGeom prst="rect">
            <a:avLst/>
          </a:prstGeom>
          <a:noFill/>
        </p:spPr>
        <p:txBody>
          <a:bodyPr wrap="square" anchor="t"/>
          <a:p>
            <a:pPr lvl="0" algn="ctr" marL="0" indent="0">
              <a:lnSpc>
                <a:spcPct val="100000"/>
              </a:lnSpc>
              <a:buNone/>
            </a:pPr>
            <a:r>
              <a:rPr sz="5400" b="1" i="0" u="none" strike="noStrike" baseline="0">
                <a:solidFill>
                  <a:srgbClr val="D28381"/>
                </a:solidFill>
                <a:latin typeface="Times New Roman"/>
              </a:rPr>
              <a:t>Trigeminal Neuralgia </a:t>
            </a:r>
          </a:p>
        </p:txBody>
      </p:sp>
      <p:sp>
        <p:nvSpPr>
          <p:cNvPr id="4" name=""/>
          <p:cNvSpPr txBox="1"/>
          <p:nvPr>
            <p:ph type="dt" idx="10"/>
          </p:nvPr>
        </p:nvSpPr>
        <p:spPr>
          <a:xfrm>
            <a:off x="457200" y="6356350"/>
            <a:ext cx="2133600" cy="365125"/>
          </a:xfrm>
          <a:prstGeom prst="rect"/>
          <a:noFill/>
          <a:ln>
            <a:noFill/>
          </a:ln>
        </p:spPr>
        <p:txBody>
          <a:bodyPr wrap="square" anchor="ctr"/>
          <a:lstStyle>
            <a:lvl1pPr lvl="0" algn="l">
              <a:defRPr sz="1200">
                <a:solidFill>
                  <a:srgbClr val="3F3F3F"/>
                </a:solidFill>
                <a:latin typeface="Calibri"/>
              </a:defRPr>
            </a:lvl1pPr>
          </a:lstStyle>
          <a:p/>
        </p:txBody>
      </p:sp>
      <p:sp>
        <p:nvSpPr>
          <p:cNvPr id="5" name=""/>
          <p:cNvSpPr txBox="1"/>
          <p:nvPr>
            <p:ph type="sldNum" idx="12"/>
          </p:nvPr>
        </p:nvSpPr>
        <p:spPr>
          <a:xfrm>
            <a:off x="6553200" y="6356350"/>
            <a:ext cx="2133600" cy="365125"/>
          </a:xfrm>
          <a:prstGeom prst="rect"/>
          <a:noFill/>
          <a:ln>
            <a:noFill/>
          </a:ln>
        </p:spPr>
        <p:txBody>
          <a:bodyPr wrap="square" anchor="ctr"/>
          <a:lstStyle>
            <a:lvl1pPr lvl="0" algn="r">
              <a:defRPr sz="1200">
                <a:solidFill>
                  <a:srgbClr val="3F3F3F"/>
                </a:solidFill>
                <a:latin typeface="Calibri"/>
              </a:defRPr>
            </a:lvl1pPr>
          </a:lstStyle>
          <a:p>
            <a:fld id="{8B38DBA3-52F9-4AF4-A6A4-FA4D7DB2F99C}" type="slidenum">
              <a:t>&lt;#&gt;</a:t>
            </a:fld>
          </a:p>
        </p:txBody>
      </p:sp>
      <p:sp>
        <p:nvSpPr>
          <p:cNvPr id="6" name=""/>
          <p:cNvSpPr txBox="1"/>
          <p:nvPr>
            <p:ph type="ftr" idx="11"/>
          </p:nvPr>
        </p:nvSpPr>
        <p:spPr>
          <a:xfrm>
            <a:off x="3124200" y="6356350"/>
            <a:ext cx="2895600" cy="365125"/>
          </a:xfrm>
          <a:prstGeom prst="rect"/>
          <a:noFill/>
          <a:ln>
            <a:noFill/>
          </a:ln>
        </p:spPr>
        <p:txBody>
          <a:bodyPr wrap="square" anchor="ctr"/>
          <a:lstStyle>
            <a:lvl1pPr lvl="0" algn="ctr">
              <a:defRPr sz="1200">
                <a:solidFill>
                  <a:srgbClr val="3F3F3F"/>
                </a:solidFill>
                <a:latin typeface="Calibri"/>
              </a:defRPr>
            </a:lvl1pPr>
          </a:lstStyle>
          <a:p/>
        </p:txBody>
      </p:sp>
    </p:spTree>
  </p:cSld>
</p:sld>
</file>

<file path=ppt/slides/slide15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title" idx="0"/>
          </p:nvPr>
        </p:nvSpPr>
        <p:spPr>
          <a:xfrm>
            <a:off x="457200" y="274637"/>
            <a:ext cx="8229600" cy="847725"/>
          </a:xfrm>
          <a:prstGeom prst="rect"/>
          <a:solidFill>
            <a:srgbClr val="538ED5"/>
          </a:solidFill>
          <a:ln>
            <a:noFill/>
          </a:ln>
        </p:spPr>
        <p:txBody>
          <a:bodyPr wrap="square" anchor="ctr">
            <a:normAutofit fontScale="90000"/>
          </a:bodyPr>
          <a:br/>
          <a:p>
            <a:pPr lvl="0"/>
            <a:r>
              <a:rPr b="1" i="0" u="none" strike="noStrike">
                <a:latin typeface="Times New Roman"/>
              </a:rPr>
              <a:t>Trigeminal </a:t>
            </a:r>
            <a:r>
              <a:rPr b="1" i="0" u="none" strike="noStrike">
                <a:latin typeface="Times New Roman"/>
              </a:rPr>
              <a:t>Neuralgia </a:t>
            </a:r>
            <a:br/>
          </a:p>
        </p:txBody>
      </p:sp>
      <p:sp>
        <p:nvSpPr>
          <p:cNvPr id="3" name=""/>
          <p:cNvSpPr txBox="1"/>
          <p:nvPr>
            <p:ph type="body" idx="1"/>
          </p:nvPr>
        </p:nvSpPr>
        <p:spPr>
          <a:xfrm>
            <a:off x="457200" y="1330325"/>
            <a:ext cx="8445500" cy="4794250"/>
          </a:xfrm>
          <a:prstGeom prst="rect"/>
          <a:noFill/>
          <a:ln>
            <a:noFill/>
          </a:ln>
        </p:spPr>
        <p:txBody>
          <a:bodyPr wrap="square" anchor="t">
            <a:normAutofit fontScale="92000" lnSpcReduction="10000"/>
          </a:bodyPr>
          <a:p>
            <a:pPr lvl="0">
              <a:lnSpc>
                <a:spcPct val="150000"/>
              </a:lnSpc>
              <a:buFont typeface="Wingdings"/>
              <a:buChar char="Ø"/>
            </a:pPr>
            <a:r>
              <a:rPr>
                <a:latin typeface="Times New Roman"/>
              </a:rPr>
              <a:t>Trigeminal </a:t>
            </a:r>
            <a:r>
              <a:rPr>
                <a:latin typeface="Times New Roman"/>
              </a:rPr>
              <a:t>neuralgia is a condition of the </a:t>
            </a:r>
            <a:r>
              <a:rPr b="1" i="0" u="none" strike="noStrike">
                <a:latin typeface="Times New Roman"/>
              </a:rPr>
              <a:t>fifth cranial nerve</a:t>
            </a:r>
            <a:r>
              <a:rPr>
                <a:latin typeface="Times New Roman"/>
              </a:rPr>
              <a:t> that is characterized </a:t>
            </a:r>
            <a:r>
              <a:rPr>
                <a:solidFill>
                  <a:srgbClr val="0000CC"/>
                </a:solidFill>
                <a:latin typeface="Times New Roman"/>
              </a:rPr>
              <a:t>by paroxysms of pain in the area innervated by any of the three </a:t>
            </a:r>
            <a:r>
              <a:rPr>
                <a:solidFill>
                  <a:srgbClr val="0000CC"/>
                </a:solidFill>
                <a:latin typeface="Times New Roman"/>
              </a:rPr>
              <a:t>branches. </a:t>
            </a:r>
          </a:p>
          <a:p>
            <a:pPr lvl="0">
              <a:lnSpc>
                <a:spcPct val="150000"/>
              </a:lnSpc>
              <a:buFont typeface="Wingdings"/>
              <a:buChar char="Ø"/>
            </a:pPr>
            <a:r>
              <a:rPr>
                <a:latin typeface="Times New Roman"/>
              </a:rPr>
              <a:t>The </a:t>
            </a:r>
            <a:r>
              <a:rPr>
                <a:latin typeface="Times New Roman"/>
              </a:rPr>
              <a:t>pain ends as abruptly as it starts and is described as a </a:t>
            </a:r>
            <a:r>
              <a:rPr>
                <a:solidFill>
                  <a:srgbClr val="FF0000"/>
                </a:solidFill>
                <a:latin typeface="Times New Roman"/>
              </a:rPr>
              <a:t>unilateral shooting and stabbing sensation.</a:t>
            </a:r>
          </a:p>
          <a:p>
            <a:pPr lvl="0"/>
          </a:p>
        </p:txBody>
      </p:sp>
      <p:sp>
        <p:nvSpPr>
          <p:cNvPr id="4" name=""/>
          <p:cNvSpPr txBox="1"/>
          <p:nvPr>
            <p:ph type="ftr" idx="11"/>
          </p:nvPr>
        </p:nvSpPr>
        <p:spPr>
          <a:xfrm>
            <a:off x="3124200" y="6356350"/>
            <a:ext cx="2895600" cy="365125"/>
          </a:xfrm>
          <a:prstGeom prst="rect"/>
          <a:noFill/>
          <a:ln>
            <a:noFill/>
          </a:ln>
        </p:spPr>
        <p:txBody>
          <a:bodyPr wrap="square" anchor="ctr"/>
          <a:lstStyle>
            <a:lvl1pPr lvl="0" algn="ctr">
              <a:defRPr sz="1200">
                <a:solidFill>
                  <a:srgbClr val="3F3F3F"/>
                </a:solidFill>
                <a:latin typeface="Times New Roman"/>
              </a:defRPr>
            </a:lvl1pPr>
          </a:lstStyle>
          <a:p/>
        </p:txBody>
      </p:sp>
      <p:sp>
        <p:nvSpPr>
          <p:cNvPr id="5" name=""/>
          <p:cNvSpPr txBox="1"/>
          <p:nvPr>
            <p:ph type="sldNum" idx="12"/>
          </p:nvPr>
        </p:nvSpPr>
        <p:spPr>
          <a:xfrm>
            <a:off x="6553200" y="6356350"/>
            <a:ext cx="2133600" cy="365125"/>
          </a:xfrm>
          <a:prstGeom prst="rect"/>
          <a:noFill/>
          <a:ln>
            <a:noFill/>
          </a:ln>
        </p:spPr>
        <p:txBody>
          <a:bodyPr wrap="square" anchor="ctr"/>
          <a:lstStyle>
            <a:lvl1pPr lvl="0" algn="r">
              <a:defRPr sz="1200">
                <a:solidFill>
                  <a:srgbClr val="3F3F3F"/>
                </a:solidFill>
                <a:latin typeface="Times New Roman"/>
              </a:defRPr>
            </a:lvl1pPr>
          </a:lstStyle>
          <a:p>
            <a:fld id="{8B38DBA3-52F9-4AF4-A6A4-FA4D7DB2F99C}" type="slidenum">
              <a:t>&lt;#&gt;</a:t>
            </a:fld>
          </a:p>
        </p:txBody>
      </p:sp>
      <p:sp>
        <p:nvSpPr>
          <p:cNvPr id="6" name=""/>
          <p:cNvSpPr txBox="1"/>
          <p:nvPr>
            <p:ph type="dt" idx="10"/>
          </p:nvPr>
        </p:nvSpPr>
        <p:spPr>
          <a:xfrm>
            <a:off x="457200" y="6356350"/>
            <a:ext cx="2133600" cy="365125"/>
          </a:xfrm>
          <a:prstGeom prst="rect"/>
          <a:noFill/>
          <a:ln>
            <a:noFill/>
          </a:ln>
        </p:spPr>
        <p:txBody>
          <a:bodyPr wrap="square" anchor="ctr"/>
          <a:lstStyle>
            <a:lvl1pPr lvl="0" algn="l">
              <a:defRPr sz="1200">
                <a:solidFill>
                  <a:srgbClr val="3F3F3F"/>
                </a:solidFill>
                <a:latin typeface="Times New Roman"/>
              </a:defRPr>
            </a:lvl1pPr>
          </a:lstStyle>
          <a:p/>
        </p:txBody>
      </p:sp>
    </p:spTree>
  </p:cSld>
</p:sld>
</file>

<file path=ppt/slides/slide15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title" idx="0"/>
          </p:nvPr>
        </p:nvSpPr>
        <p:spPr>
          <a:xfrm>
            <a:off x="457200" y="274637"/>
            <a:ext cx="8229600" cy="485775"/>
          </a:xfrm>
          <a:prstGeom prst="rect"/>
          <a:noFill/>
          <a:ln>
            <a:noFill/>
          </a:ln>
        </p:spPr>
        <p:txBody>
          <a:bodyPr wrap="square" anchor="ctr">
            <a:normAutofit fontScale="90000"/>
          </a:bodyPr>
          <a:p>
            <a:pPr lvl="0"/>
            <a:r>
              <a:rPr b="1" i="0" u="none" strike="noStrike">
                <a:solidFill>
                  <a:srgbClr val="FF0000"/>
                </a:solidFill>
                <a:latin typeface="Calibri"/>
              </a:rPr>
              <a:t>Trigeminal nerves </a:t>
            </a:r>
          </a:p>
        </p:txBody>
      </p:sp>
      <p:pic>
        <p:nvPicPr>
          <p:cNvPr id="3" name=""/>
          <p:cNvPicPr/>
          <p:nvPr/>
        </p:nvPicPr>
        <p:blipFill>
          <a:blip r:embed="rId1"/>
          <a:srcRect/>
          <a:stretch>
            <a:fillRect/>
          </a:stretch>
        </p:blipFill>
        <p:spPr>
          <a:xfrm>
            <a:off x="304800" y="1295400"/>
            <a:ext cx="7794625" cy="4800600"/>
          </a:xfrm>
          <a:prstGeom prst="rect"/>
          <a:noFill/>
          <a:ln>
            <a:noFill/>
          </a:ln>
        </p:spPr>
      </p:pic>
      <p:sp>
        <p:nvSpPr>
          <p:cNvPr id="4" name=""/>
          <p:cNvSpPr txBox="1"/>
          <p:nvPr>
            <p:ph type="dt" idx="10"/>
          </p:nvPr>
        </p:nvSpPr>
        <p:spPr>
          <a:xfrm>
            <a:off x="457200" y="6356350"/>
            <a:ext cx="2133600" cy="365125"/>
          </a:xfrm>
          <a:prstGeom prst="rect"/>
          <a:noFill/>
          <a:ln>
            <a:noFill/>
          </a:ln>
        </p:spPr>
        <p:txBody>
          <a:bodyPr wrap="square" anchor="ctr"/>
          <a:lstStyle>
            <a:lvl1pPr lvl="0" algn="l">
              <a:defRPr sz="1200">
                <a:solidFill>
                  <a:srgbClr val="3F3F3F"/>
                </a:solidFill>
                <a:latin typeface="Calibri"/>
              </a:defRPr>
            </a:lvl1pPr>
          </a:lstStyle>
          <a:p/>
        </p:txBody>
      </p:sp>
      <p:sp>
        <p:nvSpPr>
          <p:cNvPr id="5" name=""/>
          <p:cNvSpPr txBox="1"/>
          <p:nvPr>
            <p:ph type="sldNum" idx="12"/>
          </p:nvPr>
        </p:nvSpPr>
        <p:spPr>
          <a:xfrm>
            <a:off x="6553200" y="6356350"/>
            <a:ext cx="2133600" cy="365125"/>
          </a:xfrm>
          <a:prstGeom prst="rect"/>
          <a:noFill/>
          <a:ln>
            <a:noFill/>
          </a:ln>
        </p:spPr>
        <p:txBody>
          <a:bodyPr wrap="square" anchor="ctr"/>
          <a:lstStyle>
            <a:lvl1pPr lvl="0" algn="r">
              <a:defRPr sz="1200">
                <a:solidFill>
                  <a:srgbClr val="3F3F3F"/>
                </a:solidFill>
                <a:latin typeface="Calibri"/>
              </a:defRPr>
            </a:lvl1pPr>
          </a:lstStyle>
          <a:p>
            <a:fld id="{8B38DBA3-52F9-4AF4-A6A4-FA4D7DB2F99C}" type="slidenum">
              <a:t>&lt;#&gt;</a:t>
            </a:fld>
          </a:p>
        </p:txBody>
      </p:sp>
      <p:sp>
        <p:nvSpPr>
          <p:cNvPr id="6" name=""/>
          <p:cNvSpPr txBox="1"/>
          <p:nvPr>
            <p:ph type="ftr" idx="11"/>
          </p:nvPr>
        </p:nvSpPr>
        <p:spPr>
          <a:xfrm>
            <a:off x="3124200" y="6356350"/>
            <a:ext cx="2895600" cy="365125"/>
          </a:xfrm>
          <a:prstGeom prst="rect"/>
          <a:noFill/>
          <a:ln>
            <a:noFill/>
          </a:ln>
        </p:spPr>
        <p:txBody>
          <a:bodyPr wrap="square" anchor="ctr"/>
          <a:lstStyle>
            <a:lvl1pPr lvl="0" algn="ctr">
              <a:defRPr sz="1200">
                <a:solidFill>
                  <a:srgbClr val="3F3F3F"/>
                </a:solidFill>
                <a:latin typeface="Calibri"/>
              </a:defRPr>
            </a:lvl1pPr>
          </a:lstStyle>
          <a:p/>
        </p:txBody>
      </p:sp>
    </p:spTree>
  </p:cSld>
</p:sld>
</file>

<file path=ppt/slides/slide15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title" idx="0"/>
          </p:nvPr>
        </p:nvSpPr>
        <p:spPr>
          <a:xfrm>
            <a:off x="457200" y="274637"/>
            <a:ext cx="8229600" cy="1143000"/>
          </a:xfrm>
          <a:prstGeom prst="rect"/>
          <a:noFill/>
          <a:ln>
            <a:noFill/>
          </a:ln>
        </p:spPr>
        <p:txBody>
          <a:bodyPr wrap="square" anchor="ctr"/>
          <a:p>
            <a:pPr lvl="0"/>
            <a:r>
              <a:rPr b="1" i="0" u="none" strike="noStrike">
                <a:solidFill>
                  <a:srgbClr val="000000"/>
                </a:solidFill>
                <a:latin typeface="Times New Roman"/>
              </a:rPr>
              <a:t>Trigeminal </a:t>
            </a:r>
            <a:r>
              <a:rPr b="1" i="0" u="none" strike="noStrike">
                <a:solidFill>
                  <a:srgbClr val="000000"/>
                </a:solidFill>
                <a:latin typeface="Times New Roman"/>
              </a:rPr>
              <a:t>Neuralgia…</a:t>
            </a:r>
          </a:p>
        </p:txBody>
      </p:sp>
      <p:sp>
        <p:nvSpPr>
          <p:cNvPr id="3" name=""/>
          <p:cNvSpPr txBox="1"/>
          <p:nvPr>
            <p:ph type="body" idx="1"/>
          </p:nvPr>
        </p:nvSpPr>
        <p:spPr>
          <a:xfrm>
            <a:off x="271462" y="1417637"/>
            <a:ext cx="8742363" cy="4708525"/>
          </a:xfrm>
          <a:prstGeom prst="rect"/>
          <a:noFill/>
          <a:ln>
            <a:noFill/>
          </a:ln>
        </p:spPr>
        <p:txBody>
          <a:bodyPr wrap="square" anchor="t">
            <a:normAutofit lnSpcReduction="10000"/>
          </a:bodyPr>
          <a:p>
            <a:pPr lvl="0">
              <a:buFont typeface="Wingdings"/>
              <a:buChar char="Ø"/>
            </a:pPr>
            <a:r>
              <a:rPr>
                <a:latin typeface="Times New Roman"/>
              </a:rPr>
              <a:t>The </a:t>
            </a:r>
            <a:r>
              <a:rPr b="1" i="0" u="none" strike="noStrike">
                <a:solidFill>
                  <a:srgbClr val="FF0000"/>
                </a:solidFill>
                <a:latin typeface="Times New Roman"/>
              </a:rPr>
              <a:t>unilateral nature </a:t>
            </a:r>
            <a:r>
              <a:rPr>
                <a:latin typeface="Times New Roman"/>
              </a:rPr>
              <a:t>of the pain </a:t>
            </a:r>
            <a:r>
              <a:rPr>
                <a:solidFill>
                  <a:srgbClr val="0000CC"/>
                </a:solidFill>
                <a:latin typeface="Times New Roman"/>
              </a:rPr>
              <a:t>is an important diagnostic </a:t>
            </a:r>
            <a:r>
              <a:rPr>
                <a:solidFill>
                  <a:srgbClr val="0000CC"/>
                </a:solidFill>
                <a:latin typeface="Times New Roman"/>
              </a:rPr>
              <a:t>characteristic. </a:t>
            </a:r>
          </a:p>
          <a:p>
            <a:pPr lvl="0">
              <a:buFont typeface="Wingdings"/>
              <a:buChar char="Ø"/>
            </a:pPr>
          </a:p>
          <a:p>
            <a:pPr lvl="0">
              <a:buFont typeface="Wingdings"/>
              <a:buChar char="Ø"/>
            </a:pPr>
            <a:r>
              <a:rPr>
                <a:latin typeface="Times New Roman"/>
              </a:rPr>
              <a:t>Associated </a:t>
            </a:r>
            <a:r>
              <a:rPr>
                <a:latin typeface="Times New Roman"/>
              </a:rPr>
              <a:t>involuntary contraction of the facial muscles can cause </a:t>
            </a:r>
            <a:r>
              <a:rPr>
                <a:solidFill>
                  <a:srgbClr val="0000CC"/>
                </a:solidFill>
                <a:latin typeface="Times New Roman"/>
              </a:rPr>
              <a:t>sudden closing of the eye or twitching of the </a:t>
            </a:r>
            <a:r>
              <a:rPr>
                <a:solidFill>
                  <a:srgbClr val="0000CC"/>
                </a:solidFill>
                <a:latin typeface="Times New Roman"/>
              </a:rPr>
              <a:t>mouth. </a:t>
            </a:r>
          </a:p>
          <a:p>
            <a:pPr lvl="0">
              <a:buFont typeface="Wingdings"/>
              <a:buChar char="Ø"/>
            </a:pPr>
          </a:p>
          <a:p>
            <a:pPr lvl="0">
              <a:buFont typeface="Wingdings"/>
              <a:buChar char="Ø"/>
            </a:pPr>
            <a:r>
              <a:rPr>
                <a:latin typeface="Times New Roman"/>
              </a:rPr>
              <a:t>Although </a:t>
            </a:r>
            <a:r>
              <a:rPr>
                <a:latin typeface="Times New Roman"/>
              </a:rPr>
              <a:t>the cause is </a:t>
            </a:r>
            <a:r>
              <a:rPr b="1" i="0" u="none" strike="noStrike">
                <a:latin typeface="Times New Roman"/>
              </a:rPr>
              <a:t>not </a:t>
            </a:r>
            <a:r>
              <a:rPr b="1" i="0" u="none" strike="noStrike">
                <a:latin typeface="Times New Roman"/>
              </a:rPr>
              <a:t>certain</a:t>
            </a:r>
            <a:r>
              <a:rPr>
                <a:latin typeface="Times New Roman"/>
              </a:rPr>
              <a:t>, </a:t>
            </a:r>
            <a:r>
              <a:rPr>
                <a:solidFill>
                  <a:srgbClr val="FF0000"/>
                </a:solidFill>
                <a:latin typeface="Times New Roman"/>
              </a:rPr>
              <a:t>vascular compression and pressure </a:t>
            </a:r>
            <a:r>
              <a:rPr>
                <a:latin typeface="Times New Roman"/>
              </a:rPr>
              <a:t>are suggested causes. </a:t>
            </a:r>
          </a:p>
        </p:txBody>
      </p:sp>
      <p:sp>
        <p:nvSpPr>
          <p:cNvPr id="4" name=""/>
          <p:cNvSpPr txBox="1"/>
          <p:nvPr>
            <p:ph type="ftr" idx="11"/>
          </p:nvPr>
        </p:nvSpPr>
        <p:spPr>
          <a:xfrm>
            <a:off x="3124200" y="6356350"/>
            <a:ext cx="2895600" cy="365125"/>
          </a:xfrm>
          <a:prstGeom prst="rect"/>
          <a:noFill/>
          <a:ln>
            <a:noFill/>
          </a:ln>
        </p:spPr>
        <p:txBody>
          <a:bodyPr wrap="square" anchor="ctr"/>
          <a:lstStyle>
            <a:lvl1pPr lvl="0" algn="ctr">
              <a:defRPr sz="1200">
                <a:solidFill>
                  <a:srgbClr val="3F3F3F"/>
                </a:solidFill>
                <a:latin typeface="Times New Roman"/>
              </a:defRPr>
            </a:lvl1pPr>
          </a:lstStyle>
          <a:p/>
        </p:txBody>
      </p:sp>
      <p:sp>
        <p:nvSpPr>
          <p:cNvPr id="5" name=""/>
          <p:cNvSpPr txBox="1"/>
          <p:nvPr>
            <p:ph type="sldNum" idx="12"/>
          </p:nvPr>
        </p:nvSpPr>
        <p:spPr>
          <a:xfrm>
            <a:off x="6553200" y="6356350"/>
            <a:ext cx="2133600" cy="365125"/>
          </a:xfrm>
          <a:prstGeom prst="rect"/>
          <a:noFill/>
          <a:ln>
            <a:noFill/>
          </a:ln>
        </p:spPr>
        <p:txBody>
          <a:bodyPr wrap="square" anchor="ctr"/>
          <a:lstStyle>
            <a:lvl1pPr lvl="0" algn="r">
              <a:defRPr sz="1200">
                <a:solidFill>
                  <a:srgbClr val="3F3F3F"/>
                </a:solidFill>
                <a:latin typeface="Times New Roman"/>
              </a:defRPr>
            </a:lvl1pPr>
          </a:lstStyle>
          <a:p>
            <a:fld id="{8B38DBA3-52F9-4AF4-A6A4-FA4D7DB2F99C}" type="slidenum">
              <a:t>&lt;#&gt;</a:t>
            </a:fld>
          </a:p>
        </p:txBody>
      </p:sp>
      <p:sp>
        <p:nvSpPr>
          <p:cNvPr id="6" name=""/>
          <p:cNvSpPr txBox="1"/>
          <p:nvPr>
            <p:ph type="dt" idx="10"/>
          </p:nvPr>
        </p:nvSpPr>
        <p:spPr>
          <a:xfrm>
            <a:off x="457200" y="6356350"/>
            <a:ext cx="2133600" cy="365125"/>
          </a:xfrm>
          <a:prstGeom prst="rect"/>
          <a:noFill/>
          <a:ln>
            <a:noFill/>
          </a:ln>
        </p:spPr>
        <p:txBody>
          <a:bodyPr wrap="square" anchor="ctr"/>
          <a:lstStyle>
            <a:lvl1pPr lvl="0" algn="l">
              <a:defRPr sz="1200">
                <a:solidFill>
                  <a:srgbClr val="3F3F3F"/>
                </a:solidFill>
                <a:latin typeface="Times New Roman"/>
              </a:defRPr>
            </a:lvl1pPr>
          </a:lstStyle>
          <a:p/>
        </p:txBody>
      </p:sp>
    </p:spTree>
  </p:cSld>
</p:sld>
</file>

<file path=ppt/slides/slide15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title" idx="0"/>
          </p:nvPr>
        </p:nvSpPr>
        <p:spPr>
          <a:xfrm>
            <a:off x="457200" y="274637"/>
            <a:ext cx="8229600" cy="1143000"/>
          </a:xfrm>
          <a:prstGeom prst="rect"/>
          <a:noFill/>
          <a:ln>
            <a:noFill/>
          </a:ln>
        </p:spPr>
        <p:txBody>
          <a:bodyPr wrap="square" anchor="ctr"/>
          <a:p>
            <a:pPr lvl="0"/>
            <a:r>
              <a:rPr b="1" i="0" u="none" strike="noStrike">
                <a:solidFill>
                  <a:srgbClr val="000000"/>
                </a:solidFill>
                <a:latin typeface="Times New Roman"/>
              </a:rPr>
              <a:t>Trigeminal Neuralgia…</a:t>
            </a:r>
          </a:p>
        </p:txBody>
      </p:sp>
      <p:sp>
        <p:nvSpPr>
          <p:cNvPr id="3" name=""/>
          <p:cNvSpPr txBox="1"/>
          <p:nvPr>
            <p:ph type="body" idx="1"/>
          </p:nvPr>
        </p:nvSpPr>
        <p:spPr>
          <a:xfrm>
            <a:off x="457200" y="1600200"/>
            <a:ext cx="8229600" cy="4525962"/>
          </a:xfrm>
          <a:prstGeom prst="rect"/>
          <a:noFill/>
          <a:ln>
            <a:noFill/>
          </a:ln>
        </p:spPr>
        <p:txBody>
          <a:bodyPr wrap="square" anchor="t"/>
          <a:p>
            <a:pPr lvl="0">
              <a:lnSpc>
                <a:spcPct val="150000"/>
              </a:lnSpc>
              <a:buFont typeface="Wingdings"/>
              <a:buChar char="v"/>
            </a:pPr>
            <a:r>
              <a:rPr>
                <a:latin typeface="Times New Roman"/>
              </a:rPr>
              <a:t>Trigeminal neuralgia is most likely to occur in the </a:t>
            </a:r>
            <a:r>
              <a:rPr>
                <a:solidFill>
                  <a:srgbClr val="0000CC"/>
                </a:solidFill>
                <a:latin typeface="Times New Roman"/>
              </a:rPr>
              <a:t>fifth or sixth decade of life</a:t>
            </a:r>
            <a:r>
              <a:rPr>
                <a:latin typeface="Times New Roman"/>
              </a:rPr>
              <a:t>, and it is more common among women and in people with MS compared to the general </a:t>
            </a:r>
            <a:r>
              <a:rPr>
                <a:latin typeface="Times New Roman"/>
              </a:rPr>
              <a:t>population. </a:t>
            </a:r>
          </a:p>
          <a:p>
            <a:pPr lvl="0">
              <a:lnSpc>
                <a:spcPct val="150000"/>
              </a:lnSpc>
              <a:buFont typeface="Wingdings"/>
              <a:buChar char="v"/>
            </a:pPr>
            <a:r>
              <a:rPr>
                <a:latin typeface="Times New Roman"/>
              </a:rPr>
              <a:t>The </a:t>
            </a:r>
            <a:r>
              <a:rPr>
                <a:latin typeface="Times New Roman"/>
              </a:rPr>
              <a:t>patient lives in constant fear of attacks.</a:t>
            </a:r>
          </a:p>
          <a:p>
            <a:pPr lvl="0">
              <a:lnSpc>
                <a:spcPct val="150000"/>
              </a:lnSpc>
              <a:buFont typeface="Wingdings"/>
              <a:buChar char="v"/>
            </a:pPr>
          </a:p>
        </p:txBody>
      </p:sp>
      <p:sp>
        <p:nvSpPr>
          <p:cNvPr id="4" name=""/>
          <p:cNvSpPr txBox="1"/>
          <p:nvPr>
            <p:ph type="ftr" idx="11"/>
          </p:nvPr>
        </p:nvSpPr>
        <p:spPr>
          <a:xfrm>
            <a:off x="3124200" y="6356350"/>
            <a:ext cx="2895600" cy="365125"/>
          </a:xfrm>
          <a:prstGeom prst="rect"/>
          <a:noFill/>
          <a:ln>
            <a:noFill/>
          </a:ln>
        </p:spPr>
        <p:txBody>
          <a:bodyPr wrap="square" anchor="ctr"/>
          <a:lstStyle>
            <a:lvl1pPr lvl="0" algn="ctr">
              <a:defRPr sz="1200">
                <a:solidFill>
                  <a:srgbClr val="3F3F3F"/>
                </a:solidFill>
                <a:latin typeface="Times New Roman"/>
              </a:defRPr>
            </a:lvl1pPr>
          </a:lstStyle>
          <a:p/>
        </p:txBody>
      </p:sp>
      <p:sp>
        <p:nvSpPr>
          <p:cNvPr id="5" name=""/>
          <p:cNvSpPr txBox="1"/>
          <p:nvPr>
            <p:ph type="sldNum" idx="12"/>
          </p:nvPr>
        </p:nvSpPr>
        <p:spPr>
          <a:xfrm>
            <a:off x="6553200" y="6356350"/>
            <a:ext cx="2133600" cy="365125"/>
          </a:xfrm>
          <a:prstGeom prst="rect"/>
          <a:noFill/>
          <a:ln>
            <a:noFill/>
          </a:ln>
        </p:spPr>
        <p:txBody>
          <a:bodyPr wrap="square" anchor="ctr"/>
          <a:lstStyle>
            <a:lvl1pPr lvl="0" algn="r">
              <a:defRPr sz="1200">
                <a:solidFill>
                  <a:srgbClr val="3F3F3F"/>
                </a:solidFill>
                <a:latin typeface="Times New Roman"/>
              </a:defRPr>
            </a:lvl1pPr>
          </a:lstStyle>
          <a:p>
            <a:fld id="{8B38DBA3-52F9-4AF4-A6A4-FA4D7DB2F99C}" type="slidenum">
              <a:t>&lt;#&gt;</a:t>
            </a:fld>
          </a:p>
        </p:txBody>
      </p:sp>
      <p:sp>
        <p:nvSpPr>
          <p:cNvPr id="6" name=""/>
          <p:cNvSpPr txBox="1"/>
          <p:nvPr>
            <p:ph type="dt" idx="10"/>
          </p:nvPr>
        </p:nvSpPr>
        <p:spPr>
          <a:xfrm>
            <a:off x="457200" y="6356350"/>
            <a:ext cx="2133600" cy="365125"/>
          </a:xfrm>
          <a:prstGeom prst="rect"/>
          <a:noFill/>
          <a:ln>
            <a:noFill/>
          </a:ln>
        </p:spPr>
        <p:txBody>
          <a:bodyPr wrap="square" anchor="ctr"/>
          <a:lstStyle>
            <a:lvl1pPr lvl="0" algn="l">
              <a:defRPr sz="1200">
                <a:solidFill>
                  <a:srgbClr val="3F3F3F"/>
                </a:solidFill>
                <a:latin typeface="Times New Roman"/>
              </a:defRPr>
            </a:lvl1pPr>
          </a:lstStyle>
          <a:p/>
        </p:txBody>
      </p:sp>
    </p:spTree>
  </p:cSld>
</p:sld>
</file>

<file path=ppt/slides/slide15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title" idx="0"/>
          </p:nvPr>
        </p:nvSpPr>
        <p:spPr>
          <a:xfrm>
            <a:off x="457200" y="274637"/>
            <a:ext cx="8229600" cy="495300"/>
          </a:xfrm>
          <a:prstGeom prst="rect"/>
          <a:noFill/>
          <a:ln>
            <a:noFill/>
          </a:ln>
        </p:spPr>
        <p:txBody>
          <a:bodyPr wrap="square" anchor="ctr">
            <a:normAutofit fontScale="90000"/>
          </a:bodyPr>
          <a:p>
            <a:pPr lvl="0"/>
            <a:r>
              <a:rPr b="1" i="0" u="none" strike="noStrike">
                <a:solidFill>
                  <a:srgbClr val="000000"/>
                </a:solidFill>
                <a:latin typeface="Times New Roman"/>
              </a:rPr>
              <a:t>Trigeminal Neuralgia…</a:t>
            </a:r>
          </a:p>
        </p:txBody>
      </p:sp>
      <p:sp>
        <p:nvSpPr>
          <p:cNvPr id="3" name=""/>
          <p:cNvSpPr txBox="1"/>
          <p:nvPr>
            <p:ph type="body" idx="1"/>
          </p:nvPr>
        </p:nvSpPr>
        <p:spPr>
          <a:xfrm>
            <a:off x="239712" y="1090612"/>
            <a:ext cx="8726488" cy="5421313"/>
          </a:xfrm>
          <a:prstGeom prst="rect"/>
          <a:noFill/>
          <a:ln>
            <a:noFill/>
          </a:ln>
        </p:spPr>
        <p:txBody>
          <a:bodyPr wrap="square" anchor="t"/>
          <a:p>
            <a:pPr lvl="0">
              <a:buFont typeface="Wingdings"/>
              <a:buChar char="Ø"/>
            </a:pPr>
            <a:r>
              <a:rPr>
                <a:latin typeface="Times New Roman"/>
              </a:rPr>
              <a:t>Paroxysms can occur with any </a:t>
            </a:r>
            <a:r>
              <a:rPr b="1" i="1" u="none" strike="noStrike">
                <a:latin typeface="Times New Roman"/>
              </a:rPr>
              <a:t>stimulation</a:t>
            </a:r>
            <a:r>
              <a:rPr>
                <a:latin typeface="Times New Roman"/>
              </a:rPr>
              <a:t> of the terminals of the affected nerve branches, such as </a:t>
            </a:r>
            <a:r>
              <a:rPr>
                <a:solidFill>
                  <a:srgbClr val="0000CC"/>
                </a:solidFill>
                <a:latin typeface="Times New Roman"/>
              </a:rPr>
              <a:t>washing the face, shaving, brushing the teeth, eating, and drinking</a:t>
            </a:r>
            <a:r>
              <a:rPr>
                <a:solidFill>
                  <a:srgbClr val="0000CC"/>
                </a:solidFill>
                <a:latin typeface="Times New Roman"/>
              </a:rPr>
              <a:t>.</a:t>
            </a:r>
          </a:p>
          <a:p>
            <a:pPr lvl="0" marL="0" indent="0">
              <a:buFont typeface="Wingdings"/>
              <a:buChar char="Ø"/>
            </a:pPr>
          </a:p>
          <a:p>
            <a:pPr lvl="0">
              <a:buFont typeface="Wingdings"/>
              <a:buChar char="Ø"/>
            </a:pPr>
            <a:r>
              <a:rPr>
                <a:solidFill>
                  <a:srgbClr val="000000"/>
                </a:solidFill>
                <a:latin typeface="Times New Roman"/>
              </a:rPr>
              <a:t>To avoid stimulating these areas, </a:t>
            </a:r>
            <a:r>
              <a:rPr>
                <a:solidFill>
                  <a:srgbClr val="FF0000"/>
                </a:solidFill>
                <a:latin typeface="Times New Roman"/>
              </a:rPr>
              <a:t>try </a:t>
            </a:r>
            <a:r>
              <a:rPr>
                <a:solidFill>
                  <a:srgbClr val="FF0000"/>
                </a:solidFill>
                <a:latin typeface="Times New Roman"/>
              </a:rPr>
              <a:t>not to touch </a:t>
            </a:r>
            <a:r>
              <a:rPr>
                <a:solidFill>
                  <a:srgbClr val="000000"/>
                </a:solidFill>
                <a:latin typeface="Times New Roman"/>
              </a:rPr>
              <a:t>or wash their faces, shave, chew, or do anything else that might cause an attack. </a:t>
            </a:r>
            <a:r>
              <a:rPr>
                <a:solidFill>
                  <a:srgbClr val="0000CC"/>
                </a:solidFill>
                <a:latin typeface="Times New Roman"/>
              </a:rPr>
              <a:t>These behaviors are a clue to the diagnosis.</a:t>
            </a:r>
          </a:p>
          <a:p>
            <a:pPr lvl="0" marL="0" indent="0">
              <a:buFont typeface="Wingdings"/>
              <a:buChar char="Ø"/>
            </a:pPr>
          </a:p>
        </p:txBody>
      </p:sp>
      <p:sp>
        <p:nvSpPr>
          <p:cNvPr id="4" name=""/>
          <p:cNvSpPr txBox="1"/>
          <p:nvPr>
            <p:ph type="ftr" idx="11"/>
          </p:nvPr>
        </p:nvSpPr>
        <p:spPr>
          <a:xfrm>
            <a:off x="3124200" y="6356350"/>
            <a:ext cx="2895600" cy="365125"/>
          </a:xfrm>
          <a:prstGeom prst="rect"/>
          <a:noFill/>
          <a:ln>
            <a:noFill/>
          </a:ln>
        </p:spPr>
        <p:txBody>
          <a:bodyPr wrap="square" anchor="ctr"/>
          <a:lstStyle>
            <a:lvl1pPr lvl="0" algn="ctr">
              <a:defRPr sz="1200">
                <a:solidFill>
                  <a:srgbClr val="3F3F3F"/>
                </a:solidFill>
                <a:latin typeface="Times New Roman"/>
              </a:defRPr>
            </a:lvl1pPr>
          </a:lstStyle>
          <a:p/>
        </p:txBody>
      </p:sp>
      <p:sp>
        <p:nvSpPr>
          <p:cNvPr id="5" name=""/>
          <p:cNvSpPr txBox="1"/>
          <p:nvPr>
            <p:ph type="sldNum" idx="12"/>
          </p:nvPr>
        </p:nvSpPr>
        <p:spPr>
          <a:xfrm>
            <a:off x="6553200" y="6356350"/>
            <a:ext cx="2133600" cy="365125"/>
          </a:xfrm>
          <a:prstGeom prst="rect"/>
          <a:noFill/>
          <a:ln>
            <a:noFill/>
          </a:ln>
        </p:spPr>
        <p:txBody>
          <a:bodyPr wrap="square" anchor="ctr"/>
          <a:lstStyle>
            <a:lvl1pPr lvl="0" algn="r">
              <a:defRPr sz="1200">
                <a:solidFill>
                  <a:srgbClr val="3F3F3F"/>
                </a:solidFill>
                <a:latin typeface="Times New Roman"/>
              </a:defRPr>
            </a:lvl1pPr>
          </a:lstStyle>
          <a:p>
            <a:fld id="{8B38DBA3-52F9-4AF4-A6A4-FA4D7DB2F99C}" type="slidenum">
              <a:t>&lt;#&gt;</a:t>
            </a:fld>
          </a:p>
        </p:txBody>
      </p:sp>
      <p:sp>
        <p:nvSpPr>
          <p:cNvPr id="6" name=""/>
          <p:cNvSpPr txBox="1"/>
          <p:nvPr>
            <p:ph type="dt" idx="10"/>
          </p:nvPr>
        </p:nvSpPr>
        <p:spPr>
          <a:xfrm>
            <a:off x="457200" y="6356350"/>
            <a:ext cx="2133600" cy="365125"/>
          </a:xfrm>
          <a:prstGeom prst="rect"/>
          <a:noFill/>
          <a:ln>
            <a:noFill/>
          </a:ln>
        </p:spPr>
        <p:txBody>
          <a:bodyPr wrap="square" anchor="ctr"/>
          <a:lstStyle>
            <a:lvl1pPr lvl="0" algn="l">
              <a:defRPr sz="1200">
                <a:solidFill>
                  <a:srgbClr val="3F3F3F"/>
                </a:solidFill>
                <a:latin typeface="Times New Roman"/>
              </a:defRPr>
            </a:lvl1pPr>
          </a:lstStyle>
          <a:p/>
        </p:txBody>
      </p:sp>
    </p:spTree>
  </p:cSld>
</p:sld>
</file>

<file path=ppt/slides/slide15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title" idx="0"/>
          </p:nvPr>
        </p:nvSpPr>
        <p:spPr>
          <a:xfrm>
            <a:off x="457200" y="274637"/>
            <a:ext cx="8229600" cy="1143000"/>
          </a:xfrm>
          <a:prstGeom prst="rect"/>
          <a:noFill/>
          <a:ln>
            <a:noFill/>
          </a:ln>
        </p:spPr>
        <p:txBody>
          <a:bodyPr wrap="square" anchor="ctr">
            <a:normAutofit fontScale="90000"/>
          </a:bodyPr>
          <a:p>
            <a:pPr lvl="0"/>
            <a:r>
              <a:rPr>
                <a:latin typeface="Times New Roman"/>
              </a:rPr>
              <a:t>Medical Management</a:t>
            </a:r>
            <a:br/>
          </a:p>
        </p:txBody>
      </p:sp>
      <p:sp>
        <p:nvSpPr>
          <p:cNvPr id="3" name=""/>
          <p:cNvSpPr txBox="1"/>
          <p:nvPr>
            <p:ph type="body" idx="1"/>
          </p:nvPr>
        </p:nvSpPr>
        <p:spPr>
          <a:xfrm>
            <a:off x="457200" y="1057275"/>
            <a:ext cx="8229600" cy="5067300"/>
          </a:xfrm>
          <a:prstGeom prst="rect"/>
          <a:noFill/>
          <a:ln>
            <a:noFill/>
          </a:ln>
        </p:spPr>
        <p:txBody>
          <a:bodyPr wrap="square" anchor="t">
            <a:normAutofit lnSpcReduction="10000"/>
          </a:bodyPr>
          <a:p>
            <a:pPr lvl="0" marL="0" indent="0">
              <a:buNone/>
            </a:pPr>
            <a:r>
              <a:rPr b="1" i="0" u="none" strike="noStrike">
                <a:latin typeface="Times New Roman"/>
              </a:rPr>
              <a:t>          Pharmacologic </a:t>
            </a:r>
            <a:r>
              <a:rPr b="1" i="0" u="none" strike="noStrike">
                <a:latin typeface="Times New Roman"/>
              </a:rPr>
              <a:t>Therapy</a:t>
            </a:r>
          </a:p>
          <a:p>
            <a:pPr lvl="0">
              <a:buFont typeface="Wingdings"/>
              <a:buChar char="ü"/>
            </a:pPr>
            <a:r>
              <a:rPr>
                <a:latin typeface="Times New Roman"/>
              </a:rPr>
              <a:t>Antiseizure</a:t>
            </a:r>
            <a:r>
              <a:rPr>
                <a:latin typeface="Times New Roman"/>
              </a:rPr>
              <a:t> agents, such as </a:t>
            </a:r>
            <a:r>
              <a:rPr>
                <a:latin typeface="Times New Roman"/>
              </a:rPr>
              <a:t>carbamazepine, </a:t>
            </a:r>
            <a:r>
              <a:rPr>
                <a:latin typeface="Times New Roman"/>
              </a:rPr>
              <a:t>relieve pain in most patients with trigeminal </a:t>
            </a:r>
            <a:r>
              <a:rPr>
                <a:latin typeface="Times New Roman"/>
              </a:rPr>
              <a:t>neuralgia.</a:t>
            </a:r>
          </a:p>
          <a:p>
            <a:pPr lvl="0">
              <a:buFont typeface="Wingdings"/>
              <a:buChar char="ü"/>
            </a:pPr>
            <a:r>
              <a:rPr>
                <a:latin typeface="Times New Roman"/>
              </a:rPr>
              <a:t>Carbamazepine </a:t>
            </a:r>
            <a:r>
              <a:rPr>
                <a:latin typeface="Times New Roman"/>
              </a:rPr>
              <a:t>is taken with meals</a:t>
            </a:r>
            <a:r>
              <a:rPr>
                <a:latin typeface="Times New Roman"/>
              </a:rPr>
              <a:t>.</a:t>
            </a:r>
          </a:p>
          <a:p>
            <a:pPr lvl="0">
              <a:buFont typeface="Wingdings"/>
              <a:buChar char="ü"/>
            </a:pPr>
            <a:r>
              <a:rPr>
                <a:solidFill>
                  <a:srgbClr val="000000"/>
                </a:solidFill>
                <a:latin typeface="Times New Roman"/>
              </a:rPr>
              <a:t>If pain control is still not achieved, </a:t>
            </a:r>
            <a:r>
              <a:rPr>
                <a:solidFill>
                  <a:srgbClr val="0000CC"/>
                </a:solidFill>
                <a:latin typeface="Times New Roman"/>
              </a:rPr>
              <a:t>phenytoin</a:t>
            </a:r>
            <a:r>
              <a:rPr>
                <a:solidFill>
                  <a:srgbClr val="0000CC"/>
                </a:solidFill>
                <a:latin typeface="Times New Roman"/>
              </a:rPr>
              <a:t> may be used as adjunctive therapy</a:t>
            </a:r>
          </a:p>
          <a:p>
            <a:pPr lvl="0">
              <a:buFont typeface="Wingdings"/>
              <a:buChar char="ü"/>
            </a:pPr>
            <a:r>
              <a:rPr>
                <a:solidFill>
                  <a:srgbClr val="0000CC"/>
                </a:solidFill>
                <a:latin typeface="Times New Roman"/>
              </a:rPr>
              <a:t> </a:t>
            </a:r>
            <a:r>
              <a:rPr>
                <a:latin typeface="Times New Roman"/>
              </a:rPr>
              <a:t>Antispasmodic(muscle relaxant):Gabapentin </a:t>
            </a:r>
            <a:r>
              <a:rPr>
                <a:latin typeface="Times New Roman"/>
              </a:rPr>
              <a:t>and baclofen are also used for pain </a:t>
            </a:r>
            <a:r>
              <a:rPr>
                <a:latin typeface="Times New Roman"/>
              </a:rPr>
              <a:t>control in alone or in combination with anticonvulsants</a:t>
            </a:r>
            <a:r>
              <a:rPr>
                <a:solidFill>
                  <a:srgbClr val="0000CC"/>
                </a:solidFill>
                <a:latin typeface="Times New Roman"/>
              </a:rPr>
              <a:t>.</a:t>
            </a:r>
          </a:p>
          <a:p>
            <a:pPr lvl="0">
              <a:buNone/>
            </a:pPr>
          </a:p>
          <a:p>
            <a:pPr lvl="0" marL="0" indent="0">
              <a:buNone/>
            </a:pPr>
          </a:p>
        </p:txBody>
      </p:sp>
      <p:sp>
        <p:nvSpPr>
          <p:cNvPr id="4" name=""/>
          <p:cNvSpPr txBox="1"/>
          <p:nvPr>
            <p:ph type="ftr" idx="11"/>
          </p:nvPr>
        </p:nvSpPr>
        <p:spPr>
          <a:xfrm>
            <a:off x="3124200" y="6356350"/>
            <a:ext cx="2895600" cy="365125"/>
          </a:xfrm>
          <a:prstGeom prst="rect"/>
          <a:noFill/>
          <a:ln>
            <a:noFill/>
          </a:ln>
        </p:spPr>
        <p:txBody>
          <a:bodyPr wrap="square" anchor="ctr"/>
          <a:lstStyle>
            <a:lvl1pPr lvl="0" algn="ctr">
              <a:defRPr sz="1200">
                <a:solidFill>
                  <a:srgbClr val="3F3F3F"/>
                </a:solidFill>
                <a:latin typeface="Times New Roman"/>
              </a:defRPr>
            </a:lvl1pPr>
          </a:lstStyle>
          <a:p/>
        </p:txBody>
      </p:sp>
      <p:sp>
        <p:nvSpPr>
          <p:cNvPr id="5" name=""/>
          <p:cNvSpPr txBox="1"/>
          <p:nvPr>
            <p:ph type="sldNum" idx="12"/>
          </p:nvPr>
        </p:nvSpPr>
        <p:spPr>
          <a:xfrm>
            <a:off x="6553200" y="6356350"/>
            <a:ext cx="2133600" cy="365125"/>
          </a:xfrm>
          <a:prstGeom prst="rect"/>
          <a:noFill/>
          <a:ln>
            <a:noFill/>
          </a:ln>
        </p:spPr>
        <p:txBody>
          <a:bodyPr wrap="square" anchor="ctr"/>
          <a:lstStyle>
            <a:lvl1pPr lvl="0" algn="r">
              <a:defRPr sz="1200">
                <a:solidFill>
                  <a:srgbClr val="3F3F3F"/>
                </a:solidFill>
                <a:latin typeface="Times New Roman"/>
              </a:defRPr>
            </a:lvl1pPr>
          </a:lstStyle>
          <a:p>
            <a:fld id="{8B38DBA3-52F9-4AF4-A6A4-FA4D7DB2F99C}" type="slidenum">
              <a:t>&lt;#&gt;</a:t>
            </a:fld>
          </a:p>
        </p:txBody>
      </p:sp>
      <p:sp>
        <p:nvSpPr>
          <p:cNvPr id="6" name=""/>
          <p:cNvSpPr txBox="1"/>
          <p:nvPr>
            <p:ph type="dt" idx="10"/>
          </p:nvPr>
        </p:nvSpPr>
        <p:spPr>
          <a:xfrm>
            <a:off x="457200" y="6356350"/>
            <a:ext cx="2133600" cy="365125"/>
          </a:xfrm>
          <a:prstGeom prst="rect"/>
          <a:noFill/>
          <a:ln>
            <a:noFill/>
          </a:ln>
        </p:spPr>
        <p:txBody>
          <a:bodyPr wrap="square" anchor="ctr"/>
          <a:lstStyle>
            <a:lvl1pPr lvl="0" algn="l">
              <a:defRPr sz="1200">
                <a:solidFill>
                  <a:srgbClr val="3F3F3F"/>
                </a:solidFill>
                <a:latin typeface="Times New Roman"/>
              </a:defRPr>
            </a:lvl1pPr>
          </a:lstStyle>
          <a:p/>
        </p:txBody>
      </p:sp>
    </p:spTree>
  </p:cSld>
</p:sld>
</file>

<file path=ppt/slides/slide15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title" idx="0"/>
          </p:nvPr>
        </p:nvSpPr>
        <p:spPr>
          <a:xfrm>
            <a:off x="457200" y="274637"/>
            <a:ext cx="8229600" cy="1143000"/>
          </a:xfrm>
          <a:prstGeom prst="rect"/>
          <a:noFill/>
          <a:ln>
            <a:noFill/>
          </a:ln>
        </p:spPr>
        <p:txBody>
          <a:bodyPr wrap="square" anchor="ctr"/>
          <a:p>
            <a:pPr lvl="0"/>
            <a:r>
              <a:rPr>
                <a:latin typeface="Times New Roman"/>
              </a:rPr>
              <a:t>Surgery intervention for TGN </a:t>
            </a:r>
          </a:p>
        </p:txBody>
      </p:sp>
      <p:sp>
        <p:nvSpPr>
          <p:cNvPr id="3" name=""/>
          <p:cNvSpPr txBox="1"/>
          <p:nvPr>
            <p:ph type="body" idx="1"/>
          </p:nvPr>
        </p:nvSpPr>
        <p:spPr>
          <a:xfrm>
            <a:off x="457200" y="1600200"/>
            <a:ext cx="8229600" cy="4525962"/>
          </a:xfrm>
          <a:prstGeom prst="rect"/>
          <a:noFill/>
          <a:ln>
            <a:noFill/>
          </a:ln>
        </p:spPr>
        <p:txBody>
          <a:bodyPr wrap="square" anchor="t">
            <a:normAutofit fontScale="85000" lnSpcReduction="20000"/>
          </a:bodyPr>
          <a:p>
            <a:pPr lvl="0">
              <a:buFont typeface="Wingdings"/>
              <a:buChar char="Ø"/>
            </a:pPr>
            <a:r>
              <a:rPr b="1" i="0" u="none" strike="noStrike">
                <a:latin typeface="Times New Roman"/>
              </a:rPr>
              <a:t>Microvascular</a:t>
            </a:r>
            <a:r>
              <a:rPr b="1" i="0" u="none" strike="noStrike">
                <a:latin typeface="Times New Roman"/>
              </a:rPr>
              <a:t> decompression:</a:t>
            </a:r>
            <a:r>
              <a:rPr>
                <a:latin typeface="Times New Roman"/>
              </a:rPr>
              <a:t> the procedure involves small incision behind the ear  and relocating or </a:t>
            </a:r>
            <a:r>
              <a:rPr b="1" i="0" u="none" strike="noStrike">
                <a:solidFill>
                  <a:srgbClr val="FF0000"/>
                </a:solidFill>
                <a:latin typeface="Times New Roman"/>
              </a:rPr>
              <a:t>removing blood vessels that are in contact </a:t>
            </a:r>
            <a:r>
              <a:rPr>
                <a:latin typeface="Times New Roman"/>
              </a:rPr>
              <a:t>with the trigeminal root to stop the nerve from malfunctioning.</a:t>
            </a:r>
          </a:p>
          <a:p>
            <a:pPr lvl="0">
              <a:buFont typeface="Wingdings"/>
              <a:buChar char="Ø"/>
            </a:pPr>
            <a:r>
              <a:rPr b="1" i="0" u="none" strike="noStrike">
                <a:latin typeface="Times New Roman"/>
              </a:rPr>
              <a:t>Brain stereotactic radiosurgery (Gamma knife).</a:t>
            </a:r>
            <a:r>
              <a:rPr>
                <a:latin typeface="Times New Roman"/>
              </a:rPr>
              <a:t> In this procedure, a surgeon directs a focused dose of radiation to the root of your trigeminal nerve to damage the trigeminal nerve and reduce or eliminate pain</a:t>
            </a:r>
          </a:p>
          <a:p>
            <a:pPr lvl="0">
              <a:buFont typeface="Wingdings"/>
              <a:buChar char="Ø"/>
            </a:pPr>
            <a:r>
              <a:rPr b="1" i="0" u="none" strike="noStrike">
                <a:latin typeface="Times New Roman"/>
              </a:rPr>
              <a:t>Glycerol injection</a:t>
            </a:r>
            <a:r>
              <a:rPr>
                <a:latin typeface="Times New Roman"/>
              </a:rPr>
              <a:t>: inject small glycerol via needle injection to  face at base of skull to root site of trigeminal nerves  to </a:t>
            </a:r>
            <a:r>
              <a:rPr>
                <a:solidFill>
                  <a:srgbClr val="FF0000"/>
                </a:solidFill>
                <a:latin typeface="Times New Roman"/>
              </a:rPr>
              <a:t>damages the trigeminal nerve and blocks pain signals.</a:t>
            </a:r>
          </a:p>
          <a:p>
            <a:pPr lvl="0"/>
          </a:p>
          <a:p>
            <a:pPr lvl="0"/>
          </a:p>
          <a:p>
            <a:pPr lvl="0"/>
          </a:p>
          <a:p>
            <a:pPr lvl="0"/>
          </a:p>
          <a:p>
            <a:pPr lvl="0"/>
          </a:p>
        </p:txBody>
      </p:sp>
      <p:sp>
        <p:nvSpPr>
          <p:cNvPr id="4" name=""/>
          <p:cNvSpPr txBox="1"/>
          <p:nvPr>
            <p:ph type="dt" idx="10"/>
          </p:nvPr>
        </p:nvSpPr>
        <p:spPr>
          <a:xfrm>
            <a:off x="457200" y="6356350"/>
            <a:ext cx="2133600" cy="365125"/>
          </a:xfrm>
          <a:prstGeom prst="rect"/>
          <a:noFill/>
          <a:ln>
            <a:noFill/>
          </a:ln>
        </p:spPr>
        <p:txBody>
          <a:bodyPr wrap="square" anchor="ctr"/>
          <a:lstStyle>
            <a:lvl1pPr lvl="0" algn="l">
              <a:defRPr sz="1200">
                <a:solidFill>
                  <a:srgbClr val="3F3F3F"/>
                </a:solidFill>
                <a:latin typeface="Times New Roman"/>
              </a:defRPr>
            </a:lvl1pPr>
          </a:lstStyle>
          <a:p/>
        </p:txBody>
      </p:sp>
      <p:sp>
        <p:nvSpPr>
          <p:cNvPr id="5" name=""/>
          <p:cNvSpPr txBox="1"/>
          <p:nvPr>
            <p:ph type="ftr" idx="11"/>
          </p:nvPr>
        </p:nvSpPr>
        <p:spPr>
          <a:xfrm>
            <a:off x="3124200" y="6356350"/>
            <a:ext cx="2895600" cy="365125"/>
          </a:xfrm>
          <a:prstGeom prst="rect"/>
          <a:noFill/>
          <a:ln>
            <a:noFill/>
          </a:ln>
        </p:spPr>
        <p:txBody>
          <a:bodyPr wrap="square" anchor="ctr"/>
          <a:lstStyle>
            <a:lvl1pPr lvl="0" algn="ctr">
              <a:defRPr sz="1200">
                <a:solidFill>
                  <a:srgbClr val="3F3F3F"/>
                </a:solidFill>
                <a:latin typeface="Times New Roman"/>
              </a:defRPr>
            </a:lvl1pPr>
          </a:lstStyle>
          <a:p/>
        </p:txBody>
      </p:sp>
      <p:sp>
        <p:nvSpPr>
          <p:cNvPr id="6" name=""/>
          <p:cNvSpPr txBox="1"/>
          <p:nvPr>
            <p:ph type="sldNum" idx="12"/>
          </p:nvPr>
        </p:nvSpPr>
        <p:spPr>
          <a:xfrm>
            <a:off x="6553200" y="6356350"/>
            <a:ext cx="2133600" cy="365125"/>
          </a:xfrm>
          <a:prstGeom prst="rect"/>
          <a:noFill/>
          <a:ln>
            <a:noFill/>
          </a:ln>
        </p:spPr>
        <p:txBody>
          <a:bodyPr wrap="square" anchor="ctr"/>
          <a:lstStyle>
            <a:lvl1pPr lvl="0" algn="r">
              <a:defRPr sz="1200">
                <a:solidFill>
                  <a:srgbClr val="3F3F3F"/>
                </a:solidFill>
                <a:latin typeface="Times New Roman"/>
              </a:defRPr>
            </a:lvl1pPr>
          </a:lstStyle>
          <a:p>
            <a:fld id="{8B38DBA3-52F9-4AF4-A6A4-FA4D7DB2F99C}" type="slidenum">
              <a:t>&lt;#&gt;</a:t>
            </a:fld>
          </a:p>
        </p:txBody>
      </p:sp>
    </p:spTree>
  </p:cSld>
</p:sld>
</file>

<file path=ppt/slides/slide15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title" idx="0"/>
          </p:nvPr>
        </p:nvSpPr>
        <p:spPr>
          <a:xfrm>
            <a:off x="457200" y="274637"/>
            <a:ext cx="8229600" cy="1143000"/>
          </a:xfrm>
          <a:prstGeom prst="rect"/>
          <a:noFill/>
          <a:ln>
            <a:noFill/>
          </a:ln>
        </p:spPr>
        <p:txBody>
          <a:bodyPr wrap="square" anchor="ctr"/>
          <a:p>
            <a:pPr lvl="0"/>
            <a:r>
              <a:rPr>
                <a:latin typeface="Times New Roman"/>
              </a:rPr>
              <a:t>Surgical ……</a:t>
            </a:r>
          </a:p>
        </p:txBody>
      </p:sp>
      <p:sp>
        <p:nvSpPr>
          <p:cNvPr id="3" name=""/>
          <p:cNvSpPr txBox="1"/>
          <p:nvPr>
            <p:ph type="body" idx="1"/>
          </p:nvPr>
        </p:nvSpPr>
        <p:spPr>
          <a:xfrm>
            <a:off x="457200" y="1600200"/>
            <a:ext cx="8229600" cy="4525962"/>
          </a:xfrm>
          <a:prstGeom prst="rect"/>
          <a:noFill/>
          <a:ln>
            <a:noFill/>
          </a:ln>
        </p:spPr>
        <p:txBody>
          <a:bodyPr wrap="square" anchor="t">
            <a:normAutofit fontScale="85000" lnSpcReduction="10000"/>
          </a:bodyPr>
          <a:p>
            <a:pPr lvl="0">
              <a:buFont typeface="Wingdings"/>
              <a:buChar char="Ø"/>
            </a:pPr>
            <a:r>
              <a:rPr b="1" i="0" u="none" strike="noStrike">
                <a:latin typeface="Times New Roman"/>
              </a:rPr>
              <a:t>Balloon compression : </a:t>
            </a:r>
            <a:r>
              <a:rPr>
                <a:latin typeface="Times New Roman"/>
              </a:rPr>
              <a:t>Hallow needle insert with threads of thin, flexible tube (catheter) with a balloon on the end through the needle. Your doctor </a:t>
            </a:r>
            <a:r>
              <a:rPr>
                <a:solidFill>
                  <a:srgbClr val="FF0000"/>
                </a:solidFill>
                <a:latin typeface="Times New Roman"/>
              </a:rPr>
              <a:t>inflates the balloon with enough pressure </a:t>
            </a:r>
            <a:r>
              <a:rPr>
                <a:latin typeface="Times New Roman"/>
              </a:rPr>
              <a:t>to damage the trigeminal nerve and block pain signals.</a:t>
            </a:r>
          </a:p>
          <a:p>
            <a:pPr lvl="0">
              <a:buFont typeface="Wingdings"/>
              <a:buChar char="Ø"/>
            </a:pPr>
            <a:r>
              <a:rPr b="1" i="0" u="none" strike="noStrike">
                <a:latin typeface="Times New Roman"/>
              </a:rPr>
              <a:t>Radiofrequency thermal </a:t>
            </a:r>
            <a:r>
              <a:rPr b="1" i="0" u="none" strike="noStrike">
                <a:latin typeface="Times New Roman"/>
              </a:rPr>
              <a:t>lesioning</a:t>
            </a:r>
            <a:r>
              <a:rPr b="1" i="0" u="none" strike="noStrike">
                <a:latin typeface="Times New Roman"/>
              </a:rPr>
              <a:t> : </a:t>
            </a:r>
            <a:r>
              <a:rPr>
                <a:latin typeface="Times New Roman"/>
              </a:rPr>
              <a:t>This procedure selectively </a:t>
            </a:r>
            <a:r>
              <a:rPr>
                <a:solidFill>
                  <a:srgbClr val="FF0000"/>
                </a:solidFill>
                <a:latin typeface="Times New Roman"/>
              </a:rPr>
              <a:t>destroys nerve fibers </a:t>
            </a:r>
            <a:r>
              <a:rPr>
                <a:latin typeface="Times New Roman"/>
              </a:rPr>
              <a:t>associated with pain  by inserting  an </a:t>
            </a:r>
            <a:r>
              <a:rPr b="1" i="0" u="none" strike="noStrike">
                <a:latin typeface="Times New Roman"/>
              </a:rPr>
              <a:t>heated electrode </a:t>
            </a:r>
            <a:r>
              <a:rPr>
                <a:latin typeface="Times New Roman"/>
              </a:rPr>
              <a:t>through the needle and sends a mild electrical current through the tip of the electrode to for </a:t>
            </a:r>
            <a:r>
              <a:rPr>
                <a:solidFill>
                  <a:srgbClr val="00B0F0"/>
                </a:solidFill>
                <a:latin typeface="Times New Roman"/>
              </a:rPr>
              <a:t>scar or lesion of nerve</a:t>
            </a:r>
          </a:p>
        </p:txBody>
      </p:sp>
      <p:sp>
        <p:nvSpPr>
          <p:cNvPr id="4" name=""/>
          <p:cNvSpPr txBox="1"/>
          <p:nvPr>
            <p:ph type="dt" idx="10"/>
          </p:nvPr>
        </p:nvSpPr>
        <p:spPr>
          <a:xfrm>
            <a:off x="457200" y="6356350"/>
            <a:ext cx="2133600" cy="365125"/>
          </a:xfrm>
          <a:prstGeom prst="rect"/>
          <a:noFill/>
          <a:ln>
            <a:noFill/>
          </a:ln>
        </p:spPr>
        <p:txBody>
          <a:bodyPr wrap="square" anchor="ctr"/>
          <a:lstStyle>
            <a:lvl1pPr lvl="0" algn="l">
              <a:defRPr sz="1200">
                <a:solidFill>
                  <a:srgbClr val="3F3F3F"/>
                </a:solidFill>
                <a:latin typeface="Times New Roman"/>
              </a:defRPr>
            </a:lvl1pPr>
          </a:lstStyle>
          <a:p/>
        </p:txBody>
      </p:sp>
      <p:sp>
        <p:nvSpPr>
          <p:cNvPr id="5" name=""/>
          <p:cNvSpPr txBox="1"/>
          <p:nvPr>
            <p:ph type="ftr" idx="11"/>
          </p:nvPr>
        </p:nvSpPr>
        <p:spPr>
          <a:xfrm>
            <a:off x="3124200" y="6356350"/>
            <a:ext cx="2895600" cy="365125"/>
          </a:xfrm>
          <a:prstGeom prst="rect"/>
          <a:noFill/>
          <a:ln>
            <a:noFill/>
          </a:ln>
        </p:spPr>
        <p:txBody>
          <a:bodyPr wrap="square" anchor="ctr"/>
          <a:lstStyle>
            <a:lvl1pPr lvl="0" algn="ctr">
              <a:defRPr sz="1200">
                <a:solidFill>
                  <a:srgbClr val="3F3F3F"/>
                </a:solidFill>
                <a:latin typeface="Times New Roman"/>
              </a:defRPr>
            </a:lvl1pPr>
          </a:lstStyle>
          <a:p/>
        </p:txBody>
      </p:sp>
      <p:sp>
        <p:nvSpPr>
          <p:cNvPr id="6" name=""/>
          <p:cNvSpPr txBox="1"/>
          <p:nvPr>
            <p:ph type="sldNum" idx="12"/>
          </p:nvPr>
        </p:nvSpPr>
        <p:spPr>
          <a:xfrm>
            <a:off x="6553200" y="6356350"/>
            <a:ext cx="2133600" cy="365125"/>
          </a:xfrm>
          <a:prstGeom prst="rect"/>
          <a:noFill/>
          <a:ln>
            <a:noFill/>
          </a:ln>
        </p:spPr>
        <p:txBody>
          <a:bodyPr wrap="square" anchor="ctr"/>
          <a:lstStyle>
            <a:lvl1pPr lvl="0" algn="r">
              <a:defRPr sz="1200">
                <a:solidFill>
                  <a:srgbClr val="3F3F3F"/>
                </a:solidFill>
                <a:latin typeface="Times New Roman"/>
              </a:defRPr>
            </a:lvl1pPr>
          </a:lstStyle>
          <a:p>
            <a:fld id="{8B38DBA3-52F9-4AF4-A6A4-FA4D7DB2F99C}" type="slidenum">
              <a:t>&lt;#&gt;</a:t>
            </a:fld>
          </a:p>
        </p:txBody>
      </p:sp>
    </p:spTree>
  </p:cSld>
</p:sld>
</file>

<file path=ppt/slides/slide1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id="2" name=""/>
          <p:cNvPicPr/>
          <p:nvPr/>
        </p:nvPicPr>
        <p:blipFill>
          <a:blip r:embed="rId1"/>
          <a:srcRect/>
          <a:stretch>
            <a:fillRect/>
          </a:stretch>
        </p:blipFill>
        <p:spPr>
          <a:xfrm>
            <a:off x="0" y="0"/>
            <a:ext cx="9296400" cy="6858000"/>
          </a:xfrm>
          <a:prstGeom prst="rect"/>
          <a:noFill/>
          <a:ln>
            <a:noFill/>
          </a:ln>
        </p:spPr>
      </p:pic>
      <p:sp>
        <p:nvSpPr>
          <p:cNvPr id="3" name=""/>
          <p:cNvSpPr/>
          <p:nvPr/>
        </p:nvSpPr>
        <p:spPr>
          <a:xfrm>
            <a:off x="304800" y="6172200"/>
            <a:ext cx="8151812" cy="522287"/>
          </a:xfrm>
          <a:prstGeom prst="rect">
            <a:avLst/>
          </a:prstGeom>
        </p:spPr>
        <p:txBody>
          <a:bodyPr wrap="square" anchor="t"/>
          <a:p>
            <a:pPr lvl="0" algn="l" marL="342900" indent="0">
              <a:lnSpc>
                <a:spcPct val="100000"/>
              </a:lnSpc>
              <a:spcBef>
                <a:spcPct val="20000"/>
              </a:spcBef>
              <a:buNone/>
            </a:pPr>
            <a:r>
              <a:rPr sz="2800" b="0" i="0" u="none" strike="noStrike" baseline="0">
                <a:solidFill>
                  <a:srgbClr val="000000"/>
                </a:solidFill>
                <a:latin typeface="Calibri"/>
              </a:rPr>
              <a:t>various </a:t>
            </a:r>
            <a:r>
              <a:rPr sz="2800" b="0" i="0" u="none" strike="noStrike" baseline="0">
                <a:solidFill>
                  <a:srgbClr val="000000"/>
                </a:solidFill>
                <a:latin typeface="Calibri"/>
              </a:rPr>
              <a:t>types of neurotransmitters</a:t>
            </a:r>
          </a:p>
        </p:txBody>
      </p:sp>
      <p:sp>
        <p:nvSpPr>
          <p:cNvPr id="4" name=""/>
          <p:cNvSpPr txBox="1"/>
          <p:nvPr>
            <p:ph type="dt" idx="10"/>
          </p:nvPr>
        </p:nvSpPr>
        <p:spPr>
          <a:xfrm>
            <a:off x="457200" y="6356350"/>
            <a:ext cx="2133600" cy="365125"/>
          </a:xfrm>
          <a:prstGeom prst="rect"/>
          <a:noFill/>
          <a:ln>
            <a:noFill/>
          </a:ln>
        </p:spPr>
        <p:txBody>
          <a:bodyPr wrap="square" anchor="ctr"/>
          <a:lstStyle>
            <a:lvl1pPr lvl="0" algn="l">
              <a:defRPr sz="1200">
                <a:solidFill>
                  <a:srgbClr val="3F3F3F"/>
                </a:solidFill>
                <a:latin typeface="Calibri"/>
              </a:defRPr>
            </a:lvl1pPr>
          </a:lstStyle>
          <a:p/>
        </p:txBody>
      </p:sp>
      <p:sp>
        <p:nvSpPr>
          <p:cNvPr id="5" name=""/>
          <p:cNvSpPr txBox="1"/>
          <p:nvPr>
            <p:ph type="sldNum" idx="12"/>
          </p:nvPr>
        </p:nvSpPr>
        <p:spPr>
          <a:xfrm>
            <a:off x="6553200" y="6356350"/>
            <a:ext cx="2133600" cy="365125"/>
          </a:xfrm>
          <a:prstGeom prst="rect"/>
          <a:noFill/>
          <a:ln>
            <a:noFill/>
          </a:ln>
        </p:spPr>
        <p:txBody>
          <a:bodyPr wrap="square" anchor="ctr"/>
          <a:lstStyle>
            <a:lvl1pPr lvl="0" algn="r">
              <a:defRPr sz="1200">
                <a:solidFill>
                  <a:srgbClr val="3F3F3F"/>
                </a:solidFill>
                <a:latin typeface="Calibri"/>
              </a:defRPr>
            </a:lvl1pPr>
          </a:lstStyle>
          <a:p>
            <a:fld id="{8B38DBA3-52F9-4AF4-A6A4-FA4D7DB2F99C}" type="slidenum">
              <a:t>&lt;#&gt;</a:t>
            </a:fld>
          </a:p>
        </p:txBody>
      </p:sp>
      <p:sp>
        <p:nvSpPr>
          <p:cNvPr id="6" name=""/>
          <p:cNvSpPr txBox="1"/>
          <p:nvPr>
            <p:ph type="ftr" idx="11"/>
          </p:nvPr>
        </p:nvSpPr>
        <p:spPr>
          <a:xfrm>
            <a:off x="3124200" y="6356350"/>
            <a:ext cx="2895600" cy="365125"/>
          </a:xfrm>
          <a:prstGeom prst="rect"/>
          <a:noFill/>
          <a:ln>
            <a:noFill/>
          </a:ln>
        </p:spPr>
        <p:txBody>
          <a:bodyPr wrap="square" anchor="ctr"/>
          <a:lstStyle>
            <a:lvl1pPr lvl="0" algn="ctr">
              <a:defRPr sz="1200">
                <a:solidFill>
                  <a:srgbClr val="3F3F3F"/>
                </a:solidFill>
                <a:latin typeface="Calibri"/>
              </a:defRPr>
            </a:lvl1pPr>
          </a:lstStyle>
          <a:p/>
        </p:txBody>
      </p:sp>
    </p:spTree>
  </p:cSld>
</p:sld>
</file>

<file path=ppt/slides/slide16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title" idx="0"/>
          </p:nvPr>
        </p:nvSpPr>
        <p:spPr>
          <a:xfrm>
            <a:off x="457200" y="533400"/>
            <a:ext cx="8229600" cy="609600"/>
          </a:xfrm>
          <a:prstGeom prst="rect"/>
          <a:noFill/>
          <a:ln>
            <a:noFill/>
          </a:ln>
        </p:spPr>
        <p:txBody>
          <a:bodyPr wrap="square" anchor="ctr">
            <a:normAutofit fontScale="90000"/>
          </a:bodyPr>
          <a:p>
            <a:pPr lvl="0"/>
            <a:r>
              <a:rPr b="1" i="0" u="none" strike="noStrike">
                <a:latin typeface="Times New Roman"/>
              </a:rPr>
              <a:t>Nursing Management</a:t>
            </a:r>
            <a:br/>
          </a:p>
        </p:txBody>
      </p:sp>
      <p:sp>
        <p:nvSpPr>
          <p:cNvPr id="3" name=""/>
          <p:cNvSpPr txBox="1"/>
          <p:nvPr>
            <p:ph type="body" idx="1"/>
          </p:nvPr>
        </p:nvSpPr>
        <p:spPr>
          <a:xfrm>
            <a:off x="457200" y="1122362"/>
            <a:ext cx="8229600" cy="5002213"/>
          </a:xfrm>
          <a:prstGeom prst="rect"/>
          <a:noFill/>
          <a:ln>
            <a:noFill/>
          </a:ln>
        </p:spPr>
        <p:txBody>
          <a:bodyPr wrap="square" anchor="t">
            <a:normAutofit lnSpcReduction="10000"/>
          </a:bodyPr>
          <a:p>
            <a:pPr lvl="0" marL="0" indent="0">
              <a:buNone/>
            </a:pPr>
            <a:r>
              <a:rPr b="1" i="0" u="none" strike="noStrike">
                <a:latin typeface="Times New Roman"/>
              </a:rPr>
              <a:t>                Preventing </a:t>
            </a:r>
            <a:r>
              <a:rPr b="1" i="0" u="none" strike="noStrike">
                <a:latin typeface="Times New Roman"/>
              </a:rPr>
              <a:t>Pain</a:t>
            </a:r>
          </a:p>
          <a:p>
            <a:pPr lvl="0">
              <a:buFont typeface="Wingdings"/>
              <a:buChar char="Ø"/>
            </a:pPr>
            <a:r>
              <a:rPr>
                <a:latin typeface="Times New Roman"/>
              </a:rPr>
              <a:t>Washing  the </a:t>
            </a:r>
            <a:r>
              <a:rPr>
                <a:latin typeface="Times New Roman"/>
              </a:rPr>
              <a:t>face, combing the hair, or brushing the teeth may produce acute pain.</a:t>
            </a:r>
          </a:p>
          <a:p>
            <a:pPr lvl="0">
              <a:buFont typeface="Wingdings"/>
              <a:buChar char="Ø"/>
            </a:pPr>
            <a:r>
              <a:rPr>
                <a:solidFill>
                  <a:srgbClr val="000000"/>
                </a:solidFill>
                <a:latin typeface="Times New Roman"/>
              </a:rPr>
              <a:t>Providing cotton pads and room-temperature water for washing the face, </a:t>
            </a:r>
          </a:p>
          <a:p>
            <a:pPr lvl="0">
              <a:buFont typeface="Wingdings"/>
              <a:buChar char="Ø"/>
            </a:pPr>
            <a:r>
              <a:rPr>
                <a:solidFill>
                  <a:srgbClr val="000000"/>
                </a:solidFill>
                <a:latin typeface="Times New Roman"/>
              </a:rPr>
              <a:t>Instructing  </a:t>
            </a:r>
            <a:r>
              <a:rPr>
                <a:solidFill>
                  <a:srgbClr val="000000"/>
                </a:solidFill>
                <a:latin typeface="Times New Roman"/>
              </a:rPr>
              <a:t>the patient to rinse with mouthwash after eating if tooth brushing causes </a:t>
            </a:r>
            <a:r>
              <a:rPr>
                <a:solidFill>
                  <a:srgbClr val="000000"/>
                </a:solidFill>
                <a:latin typeface="Times New Roman"/>
              </a:rPr>
              <a:t>pain.</a:t>
            </a:r>
          </a:p>
          <a:p>
            <a:pPr lvl="0">
              <a:buFont typeface="Wingdings"/>
              <a:buChar char="Ø"/>
            </a:pPr>
            <a:r>
              <a:rPr>
                <a:solidFill>
                  <a:srgbClr val="4F81BD"/>
                </a:solidFill>
                <a:latin typeface="Times New Roman"/>
              </a:rPr>
              <a:t>Performing  </a:t>
            </a:r>
            <a:r>
              <a:rPr>
                <a:solidFill>
                  <a:srgbClr val="4F81BD"/>
                </a:solidFill>
                <a:latin typeface="Times New Roman"/>
              </a:rPr>
              <a:t>personal hygiene during pain-free intervals are all effective strategies</a:t>
            </a:r>
            <a:r>
              <a:rPr>
                <a:solidFill>
                  <a:srgbClr val="000000"/>
                </a:solidFill>
                <a:latin typeface="Times New Roman"/>
              </a:rPr>
              <a:t>.</a:t>
            </a:r>
          </a:p>
          <a:p>
            <a:pPr lvl="0"/>
          </a:p>
        </p:txBody>
      </p:sp>
      <p:sp>
        <p:nvSpPr>
          <p:cNvPr id="4" name=""/>
          <p:cNvSpPr txBox="1"/>
          <p:nvPr>
            <p:ph type="ftr" idx="11"/>
          </p:nvPr>
        </p:nvSpPr>
        <p:spPr>
          <a:xfrm>
            <a:off x="3124200" y="6356350"/>
            <a:ext cx="2895600" cy="365125"/>
          </a:xfrm>
          <a:prstGeom prst="rect"/>
          <a:noFill/>
          <a:ln>
            <a:noFill/>
          </a:ln>
        </p:spPr>
        <p:txBody>
          <a:bodyPr wrap="square" anchor="ctr"/>
          <a:lstStyle>
            <a:lvl1pPr lvl="0" algn="ctr">
              <a:defRPr sz="1200">
                <a:solidFill>
                  <a:srgbClr val="3F3F3F"/>
                </a:solidFill>
                <a:latin typeface="Times New Roman"/>
              </a:defRPr>
            </a:lvl1pPr>
          </a:lstStyle>
          <a:p/>
        </p:txBody>
      </p:sp>
      <p:sp>
        <p:nvSpPr>
          <p:cNvPr id="5" name=""/>
          <p:cNvSpPr txBox="1"/>
          <p:nvPr>
            <p:ph type="sldNum" idx="12"/>
          </p:nvPr>
        </p:nvSpPr>
        <p:spPr>
          <a:xfrm>
            <a:off x="6553200" y="6356350"/>
            <a:ext cx="2133600" cy="365125"/>
          </a:xfrm>
          <a:prstGeom prst="rect"/>
          <a:noFill/>
          <a:ln>
            <a:noFill/>
          </a:ln>
        </p:spPr>
        <p:txBody>
          <a:bodyPr wrap="square" anchor="ctr"/>
          <a:lstStyle>
            <a:lvl1pPr lvl="0" algn="r">
              <a:defRPr sz="1200">
                <a:solidFill>
                  <a:srgbClr val="3F3F3F"/>
                </a:solidFill>
                <a:latin typeface="Times New Roman"/>
              </a:defRPr>
            </a:lvl1pPr>
          </a:lstStyle>
          <a:p>
            <a:fld id="{8B38DBA3-52F9-4AF4-A6A4-FA4D7DB2F99C}" type="slidenum">
              <a:t>&lt;#&gt;</a:t>
            </a:fld>
          </a:p>
        </p:txBody>
      </p:sp>
      <p:sp>
        <p:nvSpPr>
          <p:cNvPr id="6" name=""/>
          <p:cNvSpPr txBox="1"/>
          <p:nvPr>
            <p:ph type="dt" idx="10"/>
          </p:nvPr>
        </p:nvSpPr>
        <p:spPr>
          <a:xfrm>
            <a:off x="457200" y="6356350"/>
            <a:ext cx="2133600" cy="365125"/>
          </a:xfrm>
          <a:prstGeom prst="rect"/>
          <a:noFill/>
          <a:ln>
            <a:noFill/>
          </a:ln>
        </p:spPr>
        <p:txBody>
          <a:bodyPr wrap="square" anchor="ctr"/>
          <a:lstStyle>
            <a:lvl1pPr lvl="0" algn="l">
              <a:defRPr sz="1200">
                <a:solidFill>
                  <a:srgbClr val="3F3F3F"/>
                </a:solidFill>
                <a:latin typeface="Times New Roman"/>
              </a:defRPr>
            </a:lvl1pPr>
          </a:lstStyle>
          <a:p/>
        </p:txBody>
      </p:sp>
    </p:spTree>
  </p:cSld>
</p:sld>
</file>

<file path=ppt/slides/slide16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dt" idx="10"/>
          </p:nvPr>
        </p:nvSpPr>
        <p:spPr>
          <a:xfrm>
            <a:off x="457200" y="6356350"/>
            <a:ext cx="2133600" cy="365125"/>
          </a:xfrm>
          <a:prstGeom prst="rect"/>
          <a:noFill/>
          <a:ln>
            <a:noFill/>
          </a:ln>
        </p:spPr>
        <p:txBody>
          <a:bodyPr wrap="square" anchor="ctr"/>
          <a:lstStyle>
            <a:lvl1pPr lvl="0" algn="l">
              <a:defRPr sz="1200">
                <a:solidFill>
                  <a:srgbClr val="3F3F3F"/>
                </a:solidFill>
                <a:latin typeface="Calibri"/>
              </a:defRPr>
            </a:lvl1pPr>
          </a:lstStyle>
          <a:p/>
        </p:txBody>
      </p:sp>
      <p:sp>
        <p:nvSpPr>
          <p:cNvPr id="3" name=""/>
          <p:cNvSpPr txBox="1"/>
          <p:nvPr>
            <p:ph type="ftr" idx="11"/>
          </p:nvPr>
        </p:nvSpPr>
        <p:spPr>
          <a:xfrm>
            <a:off x="3124200" y="6356350"/>
            <a:ext cx="2895600" cy="365125"/>
          </a:xfrm>
          <a:prstGeom prst="rect"/>
          <a:noFill/>
          <a:ln>
            <a:noFill/>
          </a:ln>
        </p:spPr>
        <p:txBody>
          <a:bodyPr wrap="square" anchor="ctr"/>
          <a:lstStyle>
            <a:lvl1pPr lvl="0" algn="ctr">
              <a:defRPr sz="1200">
                <a:solidFill>
                  <a:srgbClr val="3F3F3F"/>
                </a:solidFill>
                <a:latin typeface="Calibri"/>
              </a:defRPr>
            </a:lvl1pPr>
          </a:lstStyle>
          <a:p/>
        </p:txBody>
      </p:sp>
      <p:sp>
        <p:nvSpPr>
          <p:cNvPr id="4" name=""/>
          <p:cNvSpPr txBox="1"/>
          <p:nvPr>
            <p:ph type="sldNum" idx="12"/>
          </p:nvPr>
        </p:nvSpPr>
        <p:spPr>
          <a:xfrm>
            <a:off x="6553200" y="6356350"/>
            <a:ext cx="2133600" cy="365125"/>
          </a:xfrm>
          <a:prstGeom prst="rect"/>
          <a:noFill/>
          <a:ln>
            <a:noFill/>
          </a:ln>
        </p:spPr>
        <p:txBody>
          <a:bodyPr wrap="square" anchor="ctr"/>
          <a:lstStyle>
            <a:lvl1pPr lvl="0" algn="r">
              <a:defRPr sz="1200">
                <a:solidFill>
                  <a:srgbClr val="3F3F3F"/>
                </a:solidFill>
                <a:latin typeface="Calibri"/>
              </a:defRPr>
            </a:lvl1pPr>
          </a:lstStyle>
          <a:p>
            <a:fld id="{8B38DBA3-52F9-4AF4-A6A4-FA4D7DB2F99C}" type="slidenum">
              <a:t>&lt;#&gt;</a:t>
            </a:fld>
          </a:p>
        </p:txBody>
      </p:sp>
      <p:sp>
        <p:nvSpPr>
          <p:cNvPr id="5" name=""/>
          <p:cNvSpPr/>
          <p:nvPr/>
        </p:nvSpPr>
        <p:spPr>
          <a:xfrm>
            <a:off x="838200" y="1828800"/>
            <a:ext cx="7239000" cy="1014412"/>
          </a:xfrm>
          <a:prstGeom prst="rect">
            <a:avLst/>
          </a:prstGeom>
          <a:noFill/>
        </p:spPr>
        <p:txBody>
          <a:bodyPr wrap="square" anchor="t"/>
          <a:p>
            <a:pPr lvl="0" algn="ctr" marL="0" indent="0">
              <a:lnSpc>
                <a:spcPct val="100000"/>
              </a:lnSpc>
              <a:buNone/>
            </a:pPr>
            <a:r>
              <a:rPr sz="6000" b="1" i="0" u="none" strike="noStrike" baseline="0">
                <a:solidFill>
                  <a:srgbClr val="141414"/>
                </a:solidFill>
                <a:latin typeface="Calibri"/>
              </a:rPr>
              <a:t>Parkinson’s d</a:t>
            </a:r>
            <a:r>
              <a:rPr sz="6000" b="1" i="0" u="none" strike="noStrike" baseline="0">
                <a:solidFill>
                  <a:srgbClr val="141414"/>
                </a:solidFill>
                <a:latin typeface="Calibri"/>
              </a:rPr>
              <a:t>isease</a:t>
            </a:r>
          </a:p>
        </p:txBody>
      </p:sp>
    </p:spTree>
  </p:cSld>
</p:sld>
</file>

<file path=ppt/slides/slide16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title" idx="0"/>
          </p:nvPr>
        </p:nvSpPr>
        <p:spPr>
          <a:xfrm>
            <a:off x="457200" y="152400"/>
            <a:ext cx="8229600" cy="914400"/>
          </a:xfrm>
          <a:prstGeom prst="rect"/>
          <a:solidFill>
            <a:srgbClr val="FFC000"/>
          </a:solidFill>
          <a:ln>
            <a:noFill/>
          </a:ln>
        </p:spPr>
        <p:txBody>
          <a:bodyPr wrap="square" anchor="ctr"/>
          <a:p>
            <a:pPr lvl="0"/>
            <a:r>
              <a:rPr sz="4400" b="1" i="0" u="none" strike="noStrike">
                <a:latin typeface="Calibri"/>
              </a:rPr>
              <a:t>Degenerative disease</a:t>
            </a:r>
          </a:p>
        </p:txBody>
      </p:sp>
      <p:sp>
        <p:nvSpPr>
          <p:cNvPr id="3" name=""/>
          <p:cNvSpPr txBox="1"/>
          <p:nvPr>
            <p:ph type="body" idx="1"/>
          </p:nvPr>
        </p:nvSpPr>
        <p:spPr>
          <a:xfrm>
            <a:off x="457200" y="1143000"/>
            <a:ext cx="8229600" cy="5486400"/>
          </a:xfrm>
          <a:prstGeom prst="rect"/>
          <a:noFill/>
          <a:ln>
            <a:noFill/>
          </a:ln>
        </p:spPr>
        <p:txBody>
          <a:bodyPr wrap="square" anchor="t"/>
          <a:p>
            <a:pPr lvl="0" marL="0" indent="0">
              <a:buNone/>
            </a:pPr>
            <a:r>
              <a:rPr sz="3200" b="1" i="0" u="none" strike="noStrike">
                <a:latin typeface="Times New Roman"/>
              </a:rPr>
              <a:t> </a:t>
            </a:r>
            <a:r>
              <a:rPr sz="3200" b="1" i="0" u="none" strike="noStrike">
                <a:latin typeface="Times New Roman"/>
              </a:rPr>
              <a:t>              Parkinson's disease </a:t>
            </a:r>
          </a:p>
          <a:p>
            <a:pPr lvl="0"/>
            <a:r>
              <a:rPr sz="3200">
                <a:latin typeface="Times New Roman"/>
              </a:rPr>
              <a:t>It is </a:t>
            </a:r>
            <a:r>
              <a:rPr sz="3200">
                <a:latin typeface="Times New Roman"/>
              </a:rPr>
              <a:t>a progressive disease of </a:t>
            </a:r>
            <a:r>
              <a:rPr sz="3200" b="1" i="0" u="none" strike="noStrike">
                <a:latin typeface="Times New Roman"/>
              </a:rPr>
              <a:t>insidious onset </a:t>
            </a:r>
            <a:r>
              <a:rPr sz="3200">
                <a:latin typeface="Times New Roman"/>
              </a:rPr>
              <a:t>usually occurring in the second half of life.  </a:t>
            </a:r>
          </a:p>
          <a:p>
            <a:pPr lvl="0"/>
            <a:r>
              <a:rPr sz="3200">
                <a:latin typeface="Times New Roman"/>
              </a:rPr>
              <a:t>Degenerative changes in the basal ganglia lead to deficiency in the neurotransmitter </a:t>
            </a:r>
            <a:r>
              <a:rPr sz="3200" b="1" i="1" u="none" strike="noStrike">
                <a:latin typeface="Times New Roman"/>
              </a:rPr>
              <a:t>dopamine</a:t>
            </a:r>
            <a:r>
              <a:rPr sz="3200">
                <a:latin typeface="Times New Roman"/>
              </a:rPr>
              <a:t>. </a:t>
            </a:r>
          </a:p>
          <a:p>
            <a:pPr lvl="0"/>
            <a:r>
              <a:rPr sz="3200">
                <a:latin typeface="Times New Roman"/>
              </a:rPr>
              <a:t>Parkinson disease (PD) is one of the most common neurologic disorders, affecting approximately 1% of individuals older than 60 </a:t>
            </a:r>
            <a:r>
              <a:rPr sz="3200">
                <a:latin typeface="Times New Roman"/>
              </a:rPr>
              <a:t>years</a:t>
            </a:r>
          </a:p>
          <a:p>
            <a:pPr lvl="0"/>
          </a:p>
        </p:txBody>
      </p:sp>
      <p:sp>
        <p:nvSpPr>
          <p:cNvPr id="4" name=""/>
          <p:cNvSpPr txBox="1"/>
          <p:nvPr>
            <p:ph type="dt" idx="10"/>
          </p:nvPr>
        </p:nvSpPr>
        <p:spPr>
          <a:xfrm>
            <a:off x="457200" y="6356350"/>
            <a:ext cx="2133600" cy="365125"/>
          </a:xfrm>
          <a:prstGeom prst="rect"/>
          <a:noFill/>
          <a:ln>
            <a:noFill/>
          </a:ln>
        </p:spPr>
        <p:txBody>
          <a:bodyPr wrap="square" anchor="ctr"/>
          <a:lstStyle>
            <a:lvl1pPr lvl="0" algn="l">
              <a:defRPr sz="1200">
                <a:solidFill>
                  <a:srgbClr val="3F3F3F"/>
                </a:solidFill>
                <a:latin typeface="Calibri"/>
              </a:defRPr>
            </a:lvl1pPr>
          </a:lstStyle>
          <a:p/>
        </p:txBody>
      </p:sp>
      <p:sp>
        <p:nvSpPr>
          <p:cNvPr id="5" name=""/>
          <p:cNvSpPr txBox="1"/>
          <p:nvPr>
            <p:ph type="sldNum" idx="12"/>
          </p:nvPr>
        </p:nvSpPr>
        <p:spPr>
          <a:xfrm>
            <a:off x="6553200" y="6356350"/>
            <a:ext cx="2133600" cy="365125"/>
          </a:xfrm>
          <a:prstGeom prst="rect"/>
          <a:noFill/>
          <a:ln>
            <a:noFill/>
          </a:ln>
        </p:spPr>
        <p:txBody>
          <a:bodyPr wrap="square" anchor="ctr"/>
          <a:lstStyle>
            <a:lvl1pPr lvl="0" algn="r">
              <a:defRPr sz="1200">
                <a:solidFill>
                  <a:srgbClr val="3F3F3F"/>
                </a:solidFill>
                <a:latin typeface="Calibri"/>
              </a:defRPr>
            </a:lvl1pPr>
          </a:lstStyle>
          <a:p>
            <a:fld id="{8B38DBA3-52F9-4AF4-A6A4-FA4D7DB2F99C}" type="slidenum">
              <a:t>&lt;#&gt;</a:t>
            </a:fld>
          </a:p>
        </p:txBody>
      </p:sp>
      <p:sp>
        <p:nvSpPr>
          <p:cNvPr id="6" name=""/>
          <p:cNvSpPr txBox="1"/>
          <p:nvPr>
            <p:ph type="ftr" idx="11"/>
          </p:nvPr>
        </p:nvSpPr>
        <p:spPr>
          <a:xfrm>
            <a:off x="3124200" y="6356350"/>
            <a:ext cx="2895600" cy="365125"/>
          </a:xfrm>
          <a:prstGeom prst="rect"/>
          <a:noFill/>
          <a:ln>
            <a:noFill/>
          </a:ln>
        </p:spPr>
        <p:txBody>
          <a:bodyPr wrap="square" anchor="ctr"/>
          <a:lstStyle>
            <a:lvl1pPr lvl="0" algn="ctr">
              <a:defRPr sz="1200">
                <a:solidFill>
                  <a:srgbClr val="3F3F3F"/>
                </a:solidFill>
                <a:latin typeface="Calibri"/>
              </a:defRPr>
            </a:lvl1pPr>
          </a:lstStyle>
          <a:p/>
        </p:txBody>
      </p:sp>
    </p:spTree>
  </p:cSld>
  <p:transition spd="fast" advClick="1"/>
</p:sld>
</file>

<file path=ppt/slides/slide16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title" idx="0"/>
          </p:nvPr>
        </p:nvSpPr>
        <p:spPr>
          <a:xfrm>
            <a:off x="457200" y="274637"/>
            <a:ext cx="8229600" cy="1143000"/>
          </a:xfrm>
          <a:prstGeom prst="rect"/>
          <a:noFill/>
          <a:ln>
            <a:noFill/>
          </a:ln>
        </p:spPr>
        <p:txBody>
          <a:bodyPr wrap="square" anchor="ctr"/>
          <a:p>
            <a:pPr lvl="0"/>
            <a:r>
              <a:rPr>
                <a:latin typeface="Times New Roman"/>
              </a:rPr>
              <a:t>Continue</a:t>
            </a:r>
            <a:r>
              <a:rPr>
                <a:latin typeface="Calibri"/>
              </a:rPr>
              <a:t>…</a:t>
            </a:r>
          </a:p>
        </p:txBody>
      </p:sp>
      <p:sp>
        <p:nvSpPr>
          <p:cNvPr id="3" name=""/>
          <p:cNvSpPr txBox="1"/>
          <p:nvPr>
            <p:ph type="body" idx="1"/>
          </p:nvPr>
        </p:nvSpPr>
        <p:spPr>
          <a:xfrm>
            <a:off x="457200" y="1371600"/>
            <a:ext cx="8229600" cy="4754562"/>
          </a:xfrm>
          <a:prstGeom prst="rect"/>
          <a:noFill/>
          <a:ln>
            <a:noFill/>
          </a:ln>
        </p:spPr>
        <p:txBody>
          <a:bodyPr wrap="square" anchor="t"/>
          <a:p>
            <a:pPr lvl="0"/>
            <a:r>
              <a:rPr sz="2800">
                <a:latin typeface="Times New Roman"/>
              </a:rPr>
              <a:t>It is causing progressive disability that can be </a:t>
            </a:r>
            <a:r>
              <a:rPr sz="2800" b="1" i="0" u="none" strike="noStrike">
                <a:latin typeface="Times New Roman"/>
              </a:rPr>
              <a:t>slowed, but not halted, by treatment</a:t>
            </a:r>
            <a:r>
              <a:rPr sz="2800">
                <a:latin typeface="Times New Roman"/>
              </a:rPr>
              <a:t>. </a:t>
            </a:r>
          </a:p>
          <a:p>
            <a:pPr lvl="0"/>
            <a:r>
              <a:rPr sz="2800">
                <a:latin typeface="Times New Roman"/>
              </a:rPr>
              <a:t>The 2 major </a:t>
            </a:r>
            <a:r>
              <a:rPr sz="2800">
                <a:latin typeface="Times New Roman"/>
              </a:rPr>
              <a:t>neuropathologic</a:t>
            </a:r>
            <a:r>
              <a:rPr sz="2800">
                <a:latin typeface="Times New Roman"/>
              </a:rPr>
              <a:t> findings in Parkinson disease </a:t>
            </a:r>
            <a:r>
              <a:rPr sz="2800">
                <a:latin typeface="Times New Roman"/>
              </a:rPr>
              <a:t>are:</a:t>
            </a:r>
          </a:p>
          <a:p>
            <a:pPr lvl="1">
              <a:buFont typeface="Arial"/>
              <a:buChar char="•"/>
            </a:pPr>
            <a:r>
              <a:rPr sz="2500">
                <a:latin typeface="Times New Roman"/>
              </a:rPr>
              <a:t> loss of </a:t>
            </a:r>
            <a:r>
              <a:rPr sz="2500">
                <a:latin typeface="Times New Roman"/>
              </a:rPr>
              <a:t>pigmented dopaminergic neurons of the </a:t>
            </a:r>
            <a:r>
              <a:rPr sz="2500">
                <a:latin typeface="Times New Roman"/>
              </a:rPr>
              <a:t>substantia</a:t>
            </a:r>
            <a:r>
              <a:rPr sz="2500">
                <a:latin typeface="Times New Roman"/>
              </a:rPr>
              <a:t> </a:t>
            </a:r>
            <a:r>
              <a:rPr sz="2500">
                <a:latin typeface="Times New Roman"/>
              </a:rPr>
              <a:t>nigra</a:t>
            </a:r>
            <a:r>
              <a:rPr sz="2500">
                <a:latin typeface="Times New Roman"/>
              </a:rPr>
              <a:t> pars </a:t>
            </a:r>
            <a:r>
              <a:rPr sz="2500">
                <a:latin typeface="Times New Roman"/>
              </a:rPr>
              <a:t>compacta</a:t>
            </a:r>
            <a:r>
              <a:rPr sz="2500">
                <a:latin typeface="Times New Roman"/>
              </a:rPr>
              <a:t> and </a:t>
            </a:r>
          </a:p>
          <a:p>
            <a:pPr lvl="1">
              <a:buFont typeface="Arial"/>
              <a:buChar char="•"/>
            </a:pPr>
            <a:r>
              <a:rPr sz="2500">
                <a:latin typeface="Times New Roman"/>
              </a:rPr>
              <a:t>The  </a:t>
            </a:r>
            <a:r>
              <a:rPr sz="2500">
                <a:latin typeface="Times New Roman"/>
              </a:rPr>
              <a:t>presence of </a:t>
            </a:r>
            <a:r>
              <a:rPr sz="2500">
                <a:latin typeface="Times New Roman"/>
              </a:rPr>
              <a:t>Lewy</a:t>
            </a:r>
            <a:r>
              <a:rPr sz="2500">
                <a:latin typeface="Times New Roman"/>
              </a:rPr>
              <a:t> bodies and </a:t>
            </a:r>
            <a:r>
              <a:rPr sz="2500">
                <a:latin typeface="Times New Roman"/>
              </a:rPr>
              <a:t>Lewy</a:t>
            </a:r>
            <a:r>
              <a:rPr sz="2500">
                <a:latin typeface="Times New Roman"/>
              </a:rPr>
              <a:t> </a:t>
            </a:r>
            <a:r>
              <a:rPr sz="2500">
                <a:latin typeface="Times New Roman"/>
              </a:rPr>
              <a:t>neurites</a:t>
            </a:r>
          </a:p>
          <a:p>
            <a:pPr lvl="0"/>
            <a:r>
              <a:rPr b="1" i="1" u="none" strike="noStrike">
                <a:solidFill>
                  <a:srgbClr val="FF0000"/>
                </a:solidFill>
                <a:latin typeface="Times New Roman"/>
              </a:rPr>
              <a:t>Various </a:t>
            </a:r>
            <a:r>
              <a:rPr b="1" i="1" u="none" strike="noStrike">
                <a:solidFill>
                  <a:srgbClr val="FF0000"/>
                </a:solidFill>
                <a:latin typeface="Times New Roman"/>
              </a:rPr>
              <a:t>other forms of Parkinsonism cause similar </a:t>
            </a:r>
            <a:r>
              <a:rPr>
                <a:latin typeface="Times New Roman"/>
              </a:rPr>
              <a:t>clinical manifestations but have known causes.  These include.</a:t>
            </a:r>
          </a:p>
          <a:p>
            <a:pPr lvl="0"/>
          </a:p>
        </p:txBody>
      </p:sp>
      <p:sp>
        <p:nvSpPr>
          <p:cNvPr id="4" name=""/>
          <p:cNvSpPr txBox="1"/>
          <p:nvPr>
            <p:ph type="dt" idx="10"/>
          </p:nvPr>
        </p:nvSpPr>
        <p:spPr>
          <a:xfrm>
            <a:off x="457200" y="6356350"/>
            <a:ext cx="2133600" cy="365125"/>
          </a:xfrm>
          <a:prstGeom prst="rect"/>
          <a:noFill/>
          <a:ln>
            <a:noFill/>
          </a:ln>
        </p:spPr>
        <p:txBody>
          <a:bodyPr wrap="square" anchor="ctr"/>
          <a:lstStyle>
            <a:lvl1pPr lvl="0" algn="l">
              <a:defRPr sz="1200">
                <a:solidFill>
                  <a:srgbClr val="3F3F3F"/>
                </a:solidFill>
                <a:latin typeface="Calibri"/>
              </a:defRPr>
            </a:lvl1pPr>
          </a:lstStyle>
          <a:p/>
        </p:txBody>
      </p:sp>
      <p:sp>
        <p:nvSpPr>
          <p:cNvPr id="5" name=""/>
          <p:cNvSpPr txBox="1"/>
          <p:nvPr>
            <p:ph type="sldNum" idx="12"/>
          </p:nvPr>
        </p:nvSpPr>
        <p:spPr>
          <a:xfrm>
            <a:off x="6553200" y="6356350"/>
            <a:ext cx="2133600" cy="365125"/>
          </a:xfrm>
          <a:prstGeom prst="rect"/>
          <a:noFill/>
          <a:ln>
            <a:noFill/>
          </a:ln>
        </p:spPr>
        <p:txBody>
          <a:bodyPr wrap="square" anchor="ctr"/>
          <a:lstStyle>
            <a:lvl1pPr lvl="0" algn="r">
              <a:defRPr sz="1200">
                <a:solidFill>
                  <a:srgbClr val="3F3F3F"/>
                </a:solidFill>
                <a:latin typeface="Calibri"/>
              </a:defRPr>
            </a:lvl1pPr>
          </a:lstStyle>
          <a:p>
            <a:fld id="{8B38DBA3-52F9-4AF4-A6A4-FA4D7DB2F99C}" type="slidenum">
              <a:t>&lt;#&gt;</a:t>
            </a:fld>
          </a:p>
        </p:txBody>
      </p:sp>
      <p:sp>
        <p:nvSpPr>
          <p:cNvPr id="6" name=""/>
          <p:cNvSpPr txBox="1"/>
          <p:nvPr>
            <p:ph type="ftr" idx="11"/>
          </p:nvPr>
        </p:nvSpPr>
        <p:spPr>
          <a:xfrm>
            <a:off x="3124200" y="6356350"/>
            <a:ext cx="2895600" cy="365125"/>
          </a:xfrm>
          <a:prstGeom prst="rect"/>
          <a:noFill/>
          <a:ln>
            <a:noFill/>
          </a:ln>
        </p:spPr>
        <p:txBody>
          <a:bodyPr wrap="square" anchor="ctr"/>
          <a:lstStyle>
            <a:lvl1pPr lvl="0" algn="ctr">
              <a:defRPr sz="1200">
                <a:solidFill>
                  <a:srgbClr val="3F3F3F"/>
                </a:solidFill>
                <a:latin typeface="Calibri"/>
              </a:defRPr>
            </a:lvl1pPr>
          </a:lstStyle>
          <a:p/>
        </p:txBody>
      </p:sp>
    </p:spTree>
  </p:cSld>
</p:sld>
</file>

<file path=ppt/slides/slide16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body" idx="1"/>
          </p:nvPr>
        </p:nvSpPr>
        <p:spPr>
          <a:xfrm>
            <a:off x="457200" y="533400"/>
            <a:ext cx="8229600" cy="5592762"/>
          </a:xfrm>
          <a:prstGeom prst="rect"/>
          <a:noFill/>
          <a:ln>
            <a:noFill/>
          </a:ln>
        </p:spPr>
        <p:txBody>
          <a:bodyPr wrap="square" anchor="t"/>
          <a:p>
            <a:pPr lvl="1" marL="273050" indent="273050">
              <a:buNone/>
            </a:pPr>
            <a:r>
              <a:rPr sz="2800">
                <a:latin typeface="Times New Roman"/>
              </a:rPr>
              <a:t>Continue…</a:t>
            </a:r>
          </a:p>
          <a:p>
            <a:pPr lvl="1">
              <a:buFont typeface="Courier New"/>
              <a:buChar char="o"/>
            </a:pPr>
            <a:r>
              <a:rPr sz="2800" b="1" i="0" u="none" strike="noStrike">
                <a:latin typeface="Times New Roman"/>
              </a:rPr>
              <a:t>Post encephalitic </a:t>
            </a:r>
            <a:r>
              <a:rPr sz="2800" b="1" i="0" u="none" strike="noStrike">
                <a:latin typeface="Times New Roman"/>
              </a:rPr>
              <a:t>Parkinsonism</a:t>
            </a:r>
            <a:r>
              <a:rPr sz="2800">
                <a:latin typeface="Times New Roman"/>
              </a:rPr>
              <a:t>, which occurred after the large epidemic of </a:t>
            </a:r>
            <a:r>
              <a:rPr sz="2800">
                <a:latin typeface="Times New Roman"/>
              </a:rPr>
              <a:t>encephalitis</a:t>
            </a:r>
          </a:p>
          <a:p>
            <a:pPr lvl="1">
              <a:buFont typeface="Courier New"/>
              <a:buChar char="o"/>
            </a:pPr>
            <a:r>
              <a:rPr sz="2800" b="1" i="0" u="none" strike="noStrike">
                <a:latin typeface="Times New Roman"/>
              </a:rPr>
              <a:t>Drug-induced </a:t>
            </a:r>
            <a:r>
              <a:rPr sz="2800" b="1" i="0" u="none" strike="noStrike">
                <a:latin typeface="Times New Roman"/>
              </a:rPr>
              <a:t>Parkinsonism</a:t>
            </a:r>
            <a:r>
              <a:rPr sz="2800">
                <a:latin typeface="Times New Roman"/>
              </a:rPr>
              <a:t>, occurring after long-term use of </a:t>
            </a:r>
            <a:r>
              <a:rPr sz="2800">
                <a:latin typeface="Times New Roman"/>
              </a:rPr>
              <a:t>phenothiazine.</a:t>
            </a:r>
          </a:p>
          <a:p>
            <a:pPr lvl="1">
              <a:buFont typeface="Courier New"/>
              <a:buChar char="o"/>
            </a:pPr>
            <a:r>
              <a:rPr sz="2800" b="1" i="0" u="none" strike="noStrike">
                <a:latin typeface="Times New Roman"/>
              </a:rPr>
              <a:t>Toxin-induced </a:t>
            </a:r>
            <a:r>
              <a:rPr sz="2800" b="1" i="0" u="none" strike="noStrike">
                <a:latin typeface="Times New Roman"/>
              </a:rPr>
              <a:t>Parkinsonism</a:t>
            </a:r>
            <a:r>
              <a:rPr sz="2800">
                <a:latin typeface="Times New Roman"/>
              </a:rPr>
              <a:t>, sometimes resulting from carbon monoxide, mercury, or </a:t>
            </a:r>
            <a:r>
              <a:rPr sz="2800">
                <a:latin typeface="Times New Roman"/>
              </a:rPr>
              <a:t>manganese </a:t>
            </a:r>
            <a:r>
              <a:rPr sz="2800">
                <a:latin typeface="Times New Roman"/>
              </a:rPr>
              <a:t>exposure</a:t>
            </a:r>
          </a:p>
          <a:p>
            <a:pPr lvl="1">
              <a:buFont typeface="Courier New"/>
              <a:buChar char="o"/>
            </a:pPr>
            <a:r>
              <a:rPr sz="2800" b="1" i="0" u="none" strike="noStrike">
                <a:latin typeface="Times New Roman"/>
              </a:rPr>
              <a:t>Trauma</a:t>
            </a:r>
            <a:r>
              <a:rPr sz="2800">
                <a:latin typeface="Times New Roman"/>
              </a:rPr>
              <a:t> </a:t>
            </a:r>
            <a:r>
              <a:rPr sz="2800">
                <a:latin typeface="Times New Roman"/>
              </a:rPr>
              <a:t>to the brain</a:t>
            </a:r>
          </a:p>
          <a:p>
            <a:pPr lvl="0">
              <a:buNone/>
            </a:pPr>
          </a:p>
        </p:txBody>
      </p:sp>
      <p:sp>
        <p:nvSpPr>
          <p:cNvPr id="3" name=""/>
          <p:cNvSpPr txBox="1"/>
          <p:nvPr>
            <p:ph type="dt" idx="10"/>
          </p:nvPr>
        </p:nvSpPr>
        <p:spPr>
          <a:xfrm>
            <a:off x="457200" y="6356350"/>
            <a:ext cx="2133600" cy="365125"/>
          </a:xfrm>
          <a:prstGeom prst="rect"/>
          <a:noFill/>
          <a:ln>
            <a:noFill/>
          </a:ln>
        </p:spPr>
        <p:txBody>
          <a:bodyPr wrap="square" anchor="ctr"/>
          <a:lstStyle>
            <a:lvl1pPr lvl="0" algn="l">
              <a:defRPr sz="1200">
                <a:solidFill>
                  <a:srgbClr val="3F3F3F"/>
                </a:solidFill>
                <a:latin typeface="Calibri"/>
              </a:defRPr>
            </a:lvl1pPr>
          </a:lstStyle>
          <a:p/>
        </p:txBody>
      </p:sp>
      <p:sp>
        <p:nvSpPr>
          <p:cNvPr id="4" name=""/>
          <p:cNvSpPr txBox="1"/>
          <p:nvPr>
            <p:ph type="sldNum" idx="12"/>
          </p:nvPr>
        </p:nvSpPr>
        <p:spPr>
          <a:xfrm>
            <a:off x="6553200" y="6356350"/>
            <a:ext cx="2133600" cy="365125"/>
          </a:xfrm>
          <a:prstGeom prst="rect"/>
          <a:noFill/>
          <a:ln>
            <a:noFill/>
          </a:ln>
        </p:spPr>
        <p:txBody>
          <a:bodyPr wrap="square" anchor="ctr"/>
          <a:lstStyle>
            <a:lvl1pPr lvl="0" algn="r">
              <a:defRPr sz="1200">
                <a:solidFill>
                  <a:srgbClr val="3F3F3F"/>
                </a:solidFill>
                <a:latin typeface="Calibri"/>
              </a:defRPr>
            </a:lvl1pPr>
          </a:lstStyle>
          <a:p>
            <a:fld id="{8B38DBA3-52F9-4AF4-A6A4-FA4D7DB2F99C}" type="slidenum">
              <a:t>&lt;#&gt;</a:t>
            </a:fld>
          </a:p>
        </p:txBody>
      </p:sp>
      <p:sp>
        <p:nvSpPr>
          <p:cNvPr id="5" name=""/>
          <p:cNvSpPr txBox="1"/>
          <p:nvPr>
            <p:ph type="ftr" idx="11"/>
          </p:nvPr>
        </p:nvSpPr>
        <p:spPr>
          <a:xfrm>
            <a:off x="3124200" y="6356350"/>
            <a:ext cx="2895600" cy="365125"/>
          </a:xfrm>
          <a:prstGeom prst="rect"/>
          <a:noFill/>
          <a:ln>
            <a:noFill/>
          </a:ln>
        </p:spPr>
        <p:txBody>
          <a:bodyPr wrap="square" anchor="ctr"/>
          <a:lstStyle>
            <a:lvl1pPr lvl="0" algn="ctr">
              <a:defRPr sz="1200">
                <a:solidFill>
                  <a:srgbClr val="3F3F3F"/>
                </a:solidFill>
                <a:latin typeface="Calibri"/>
              </a:defRPr>
            </a:lvl1pPr>
          </a:lstStyle>
          <a:p/>
        </p:txBody>
      </p:sp>
    </p:spTree>
  </p:cSld>
  <p:transition spd="fast" advClick="1"/>
</p:sld>
</file>

<file path=ppt/slides/slide16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title" idx="0"/>
          </p:nvPr>
        </p:nvSpPr>
        <p:spPr>
          <a:xfrm>
            <a:off x="457200" y="274637"/>
            <a:ext cx="8229600" cy="1143000"/>
          </a:xfrm>
          <a:prstGeom prst="rect"/>
          <a:noFill/>
          <a:ln>
            <a:noFill/>
          </a:ln>
        </p:spPr>
        <p:txBody>
          <a:bodyPr wrap="square" anchor="ctr"/>
          <a:p>
            <a:pPr lvl="0"/>
            <a:r>
              <a:rPr b="1" i="0" u="none" strike="noStrike">
                <a:latin typeface="Calibri"/>
              </a:rPr>
              <a:t>Risk factors </a:t>
            </a:r>
          </a:p>
        </p:txBody>
      </p:sp>
      <p:sp>
        <p:nvSpPr>
          <p:cNvPr id="3" name=""/>
          <p:cNvSpPr txBox="1"/>
          <p:nvPr>
            <p:ph type="body" idx="1"/>
          </p:nvPr>
        </p:nvSpPr>
        <p:spPr>
          <a:xfrm>
            <a:off x="457200" y="914400"/>
            <a:ext cx="8229600" cy="5241925"/>
          </a:xfrm>
          <a:prstGeom prst="rect"/>
          <a:noFill/>
          <a:ln>
            <a:noFill/>
          </a:ln>
        </p:spPr>
        <p:txBody>
          <a:bodyPr wrap="square" anchor="t"/>
          <a:p>
            <a:pPr lvl="0" marL="0" indent="0">
              <a:buNone/>
            </a:pPr>
          </a:p>
          <a:p>
            <a:pPr lvl="0">
              <a:buFont typeface="Wingdings"/>
              <a:buChar char="Ø"/>
            </a:pPr>
            <a:r>
              <a:rPr sz="2800" b="1" i="0" u="none" strike="noStrike">
                <a:latin typeface="Times New Roman"/>
              </a:rPr>
              <a:t>Genetic causes:  </a:t>
            </a:r>
            <a:r>
              <a:rPr sz="2800">
                <a:latin typeface="Times New Roman"/>
              </a:rPr>
              <a:t>of Parkinson disease account for approximately 10% of cases.</a:t>
            </a:r>
          </a:p>
          <a:p>
            <a:pPr lvl="0">
              <a:buFont typeface="Wingdings"/>
              <a:buChar char="Ø"/>
            </a:pPr>
            <a:r>
              <a:rPr sz="2800" b="1" i="0" u="none" strike="noStrike">
                <a:latin typeface="Times New Roman"/>
              </a:rPr>
              <a:t>Environmental </a:t>
            </a:r>
            <a:r>
              <a:rPr sz="2800" b="1" i="0" u="none" strike="noStrike">
                <a:latin typeface="Times New Roman"/>
              </a:rPr>
              <a:t>causes</a:t>
            </a:r>
            <a:r>
              <a:rPr sz="2800">
                <a:latin typeface="Times New Roman"/>
              </a:rPr>
              <a:t>:-  includes use of pesticides, living in a rural environment, consumption of well water, exposure to herbicides, and proximity to industrial plants or quarries</a:t>
            </a:r>
          </a:p>
          <a:p>
            <a:pPr lvl="0">
              <a:buFont typeface="Wingdings"/>
              <a:buChar char="Ø"/>
            </a:pPr>
            <a:r>
              <a:rPr sz="2800" b="1" i="0" u="none" strike="noStrike">
                <a:latin typeface="Times New Roman"/>
              </a:rPr>
              <a:t>Being male and age&gt;60 years old</a:t>
            </a:r>
          </a:p>
          <a:p>
            <a:pPr lvl="0">
              <a:buFont typeface="Wingdings"/>
              <a:buChar char="Ø"/>
            </a:pPr>
            <a:r>
              <a:rPr sz="2800">
                <a:latin typeface="Times New Roman"/>
              </a:rPr>
              <a:t>After </a:t>
            </a:r>
            <a:r>
              <a:rPr sz="2800">
                <a:latin typeface="Times New Roman"/>
              </a:rPr>
              <a:t>self-injection of 1-methyl-4-phenyl-1,2,3,6-tetrahydropyridine (MPTP</a:t>
            </a:r>
            <a:r>
              <a:rPr sz="2800">
                <a:latin typeface="Times New Roman"/>
              </a:rPr>
              <a:t>) affect mitochondria</a:t>
            </a:r>
          </a:p>
        </p:txBody>
      </p:sp>
      <p:sp>
        <p:nvSpPr>
          <p:cNvPr id="4" name=""/>
          <p:cNvSpPr txBox="1"/>
          <p:nvPr>
            <p:ph type="dt" idx="10"/>
          </p:nvPr>
        </p:nvSpPr>
        <p:spPr>
          <a:xfrm>
            <a:off x="457200" y="6356350"/>
            <a:ext cx="2133600" cy="365125"/>
          </a:xfrm>
          <a:prstGeom prst="rect"/>
          <a:noFill/>
          <a:ln>
            <a:noFill/>
          </a:ln>
        </p:spPr>
        <p:txBody>
          <a:bodyPr wrap="square" anchor="ctr"/>
          <a:lstStyle>
            <a:lvl1pPr lvl="0" algn="l">
              <a:defRPr sz="1200">
                <a:solidFill>
                  <a:srgbClr val="3F3F3F"/>
                </a:solidFill>
                <a:latin typeface="Calibri"/>
              </a:defRPr>
            </a:lvl1pPr>
          </a:lstStyle>
          <a:p/>
        </p:txBody>
      </p:sp>
      <p:sp>
        <p:nvSpPr>
          <p:cNvPr id="5" name=""/>
          <p:cNvSpPr txBox="1"/>
          <p:nvPr>
            <p:ph type="sldNum" idx="12"/>
          </p:nvPr>
        </p:nvSpPr>
        <p:spPr>
          <a:xfrm>
            <a:off x="6553200" y="6356350"/>
            <a:ext cx="2133600" cy="365125"/>
          </a:xfrm>
          <a:prstGeom prst="rect"/>
          <a:noFill/>
          <a:ln>
            <a:noFill/>
          </a:ln>
        </p:spPr>
        <p:txBody>
          <a:bodyPr wrap="square" anchor="ctr"/>
          <a:lstStyle>
            <a:lvl1pPr lvl="0" algn="r">
              <a:defRPr sz="1200">
                <a:solidFill>
                  <a:srgbClr val="3F3F3F"/>
                </a:solidFill>
                <a:latin typeface="Calibri"/>
              </a:defRPr>
            </a:lvl1pPr>
          </a:lstStyle>
          <a:p>
            <a:fld id="{8B38DBA3-52F9-4AF4-A6A4-FA4D7DB2F99C}" type="slidenum">
              <a:t>&lt;#&gt;</a:t>
            </a:fld>
          </a:p>
        </p:txBody>
      </p:sp>
      <p:sp>
        <p:nvSpPr>
          <p:cNvPr id="6" name=""/>
          <p:cNvSpPr txBox="1"/>
          <p:nvPr>
            <p:ph type="ftr" idx="11"/>
          </p:nvPr>
        </p:nvSpPr>
        <p:spPr>
          <a:xfrm>
            <a:off x="3124200" y="6356350"/>
            <a:ext cx="2895600" cy="365125"/>
          </a:xfrm>
          <a:prstGeom prst="rect"/>
          <a:noFill/>
          <a:ln>
            <a:noFill/>
          </a:ln>
        </p:spPr>
        <p:txBody>
          <a:bodyPr wrap="square" anchor="ctr"/>
          <a:lstStyle>
            <a:lvl1pPr lvl="0" algn="ctr">
              <a:defRPr sz="1200">
                <a:solidFill>
                  <a:srgbClr val="3F3F3F"/>
                </a:solidFill>
                <a:latin typeface="Calibri"/>
              </a:defRPr>
            </a:lvl1pPr>
          </a:lstStyle>
          <a:p/>
        </p:txBody>
      </p:sp>
    </p:spTree>
  </p:cSld>
</p:sld>
</file>

<file path=ppt/slides/slide16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title" idx="0"/>
          </p:nvPr>
        </p:nvSpPr>
        <p:spPr>
          <a:xfrm>
            <a:off x="457200" y="274637"/>
            <a:ext cx="8229600" cy="1143000"/>
          </a:xfrm>
          <a:prstGeom prst="rect"/>
          <a:noFill/>
          <a:ln>
            <a:noFill/>
          </a:ln>
        </p:spPr>
        <p:txBody>
          <a:bodyPr wrap="square" anchor="ctr"/>
          <a:p>
            <a:pPr lvl="0"/>
            <a:r>
              <a:rPr>
                <a:latin typeface="Calibri"/>
              </a:rPr>
              <a:t>Continue…</a:t>
            </a:r>
          </a:p>
        </p:txBody>
      </p:sp>
      <p:sp>
        <p:nvSpPr>
          <p:cNvPr id="3" name=""/>
          <p:cNvSpPr txBox="1"/>
          <p:nvPr>
            <p:ph type="body" idx="1"/>
          </p:nvPr>
        </p:nvSpPr>
        <p:spPr>
          <a:xfrm>
            <a:off x="457200" y="1219200"/>
            <a:ext cx="8382000" cy="4937125"/>
          </a:xfrm>
          <a:prstGeom prst="rect"/>
          <a:noFill/>
          <a:ln>
            <a:noFill/>
          </a:ln>
        </p:spPr>
        <p:txBody>
          <a:bodyPr wrap="square" anchor="t">
            <a:normAutofit fontScale="92000" lnSpcReduction="20000"/>
          </a:bodyPr>
          <a:p>
            <a:pPr lvl="0">
              <a:buFont typeface="Wingdings"/>
              <a:buChar char="ü"/>
            </a:pPr>
            <a:r>
              <a:rPr b="1" i="0" u="none" strike="noStrike">
                <a:latin typeface="Times New Roman"/>
              </a:rPr>
              <a:t>Oxidation </a:t>
            </a:r>
            <a:r>
              <a:rPr b="1" i="0" u="none" strike="noStrike">
                <a:latin typeface="Times New Roman"/>
              </a:rPr>
              <a:t>hypothesis</a:t>
            </a:r>
            <a:r>
              <a:rPr>
                <a:latin typeface="Times New Roman"/>
              </a:rPr>
              <a:t>: Free </a:t>
            </a:r>
            <a:r>
              <a:rPr>
                <a:latin typeface="Times New Roman"/>
              </a:rPr>
              <a:t>radical not removed </a:t>
            </a:r>
            <a:r>
              <a:rPr sz="3200">
                <a:latin typeface="Times New Roman"/>
              </a:rPr>
              <a:t>H</a:t>
            </a:r>
            <a:r>
              <a:rPr>
                <a:latin typeface="Times New Roman"/>
              </a:rPr>
              <a:t>2</a:t>
            </a:r>
            <a:r>
              <a:rPr sz="2900">
                <a:latin typeface="Times New Roman"/>
              </a:rPr>
              <a:t>O</a:t>
            </a:r>
            <a:r>
              <a:rPr>
                <a:latin typeface="Times New Roman"/>
              </a:rPr>
              <a:t>2</a:t>
            </a:r>
          </a:p>
          <a:p>
            <a:pPr lvl="0">
              <a:buFont typeface="Wingdings"/>
              <a:buChar char="ü"/>
            </a:pPr>
            <a:r>
              <a:rPr b="1" i="0" u="none" strike="noStrike">
                <a:latin typeface="Times New Roman"/>
              </a:rPr>
              <a:t>Alpha-</a:t>
            </a:r>
            <a:r>
              <a:rPr b="1" i="0" u="none" strike="noStrike">
                <a:latin typeface="Times New Roman"/>
              </a:rPr>
              <a:t>synuclein</a:t>
            </a:r>
            <a:r>
              <a:rPr b="1" i="0" u="none" strike="noStrike">
                <a:latin typeface="Times New Roman"/>
              </a:rPr>
              <a:t> conformational changes and </a:t>
            </a:r>
            <a:r>
              <a:rPr b="1" i="0" u="none" strike="noStrike">
                <a:latin typeface="Times New Roman"/>
              </a:rPr>
              <a:t>aggregation</a:t>
            </a:r>
            <a:r>
              <a:rPr>
                <a:latin typeface="Times New Roman"/>
              </a:rPr>
              <a:t>: Abnormally </a:t>
            </a:r>
            <a:r>
              <a:rPr>
                <a:latin typeface="Times New Roman"/>
              </a:rPr>
              <a:t>aggregated </a:t>
            </a:r>
            <a:r>
              <a:rPr b="1" i="0" u="none" strike="noStrike">
                <a:solidFill>
                  <a:srgbClr val="4F81BD"/>
                </a:solidFill>
                <a:latin typeface="Times New Roman"/>
              </a:rPr>
              <a:t>alpha-</a:t>
            </a:r>
            <a:r>
              <a:rPr b="1" i="0" u="none" strike="noStrike">
                <a:solidFill>
                  <a:srgbClr val="4F81BD"/>
                </a:solidFill>
                <a:latin typeface="Times New Roman"/>
              </a:rPr>
              <a:t>synuclein</a:t>
            </a:r>
            <a:r>
              <a:rPr>
                <a:latin typeface="Times New Roman"/>
              </a:rPr>
              <a:t> is the major component of </a:t>
            </a:r>
            <a:r>
              <a:rPr>
                <a:latin typeface="Times New Roman"/>
              </a:rPr>
              <a:t>Lewy</a:t>
            </a:r>
            <a:r>
              <a:rPr>
                <a:latin typeface="Times New Roman"/>
              </a:rPr>
              <a:t> bodies and </a:t>
            </a:r>
            <a:r>
              <a:rPr>
                <a:latin typeface="Times New Roman"/>
              </a:rPr>
              <a:t>Lewy</a:t>
            </a:r>
            <a:r>
              <a:rPr>
                <a:latin typeface="Times New Roman"/>
              </a:rPr>
              <a:t> </a:t>
            </a:r>
            <a:r>
              <a:rPr>
                <a:latin typeface="Times New Roman"/>
              </a:rPr>
              <a:t>neurites</a:t>
            </a:r>
            <a:r>
              <a:rPr>
                <a:latin typeface="Times New Roman"/>
              </a:rPr>
              <a:t>, </a:t>
            </a:r>
          </a:p>
          <a:p>
            <a:pPr lvl="0">
              <a:buFont typeface="Wingdings"/>
              <a:buChar char="ü"/>
            </a:pPr>
            <a:r>
              <a:rPr b="1" i="0" u="none" strike="noStrike">
                <a:latin typeface="Times New Roman"/>
              </a:rPr>
              <a:t>Melanoma</a:t>
            </a:r>
            <a:r>
              <a:rPr>
                <a:latin typeface="Times New Roman"/>
              </a:rPr>
              <a:t> : Parkinson patients have about a 4-fold increased risk of having preexisting melanoma</a:t>
            </a:r>
          </a:p>
          <a:p>
            <a:pPr lvl="0">
              <a:buFont typeface="Wingdings"/>
              <a:buChar char="ü"/>
            </a:pPr>
            <a:r>
              <a:rPr b="1" i="0" u="none" strike="noStrike">
                <a:latin typeface="Times New Roman"/>
              </a:rPr>
              <a:t>Diabetes</a:t>
            </a:r>
            <a:r>
              <a:rPr>
                <a:latin typeface="Times New Roman"/>
              </a:rPr>
              <a:t>: In a large cohort study, researchers found that individuals with type 2 diabetes had a 32% increased risk of developing later Parkinson's disease than those without diabetes</a:t>
            </a:r>
          </a:p>
          <a:p>
            <a:pPr lvl="0"/>
          </a:p>
        </p:txBody>
      </p:sp>
      <p:sp>
        <p:nvSpPr>
          <p:cNvPr id="4" name=""/>
          <p:cNvSpPr txBox="1"/>
          <p:nvPr>
            <p:ph type="dt" idx="10"/>
          </p:nvPr>
        </p:nvSpPr>
        <p:spPr>
          <a:xfrm>
            <a:off x="457200" y="6356350"/>
            <a:ext cx="2133600" cy="365125"/>
          </a:xfrm>
          <a:prstGeom prst="rect"/>
          <a:noFill/>
          <a:ln>
            <a:noFill/>
          </a:ln>
        </p:spPr>
        <p:txBody>
          <a:bodyPr wrap="square" anchor="ctr"/>
          <a:lstStyle>
            <a:lvl1pPr lvl="0" algn="l">
              <a:defRPr sz="1200">
                <a:solidFill>
                  <a:srgbClr val="3F3F3F"/>
                </a:solidFill>
                <a:latin typeface="Calibri"/>
              </a:defRPr>
            </a:lvl1pPr>
          </a:lstStyle>
          <a:p/>
        </p:txBody>
      </p:sp>
      <p:sp>
        <p:nvSpPr>
          <p:cNvPr id="5" name=""/>
          <p:cNvSpPr txBox="1"/>
          <p:nvPr>
            <p:ph type="sldNum" idx="12"/>
          </p:nvPr>
        </p:nvSpPr>
        <p:spPr>
          <a:xfrm>
            <a:off x="6553200" y="6356350"/>
            <a:ext cx="2133600" cy="365125"/>
          </a:xfrm>
          <a:prstGeom prst="rect"/>
          <a:noFill/>
          <a:ln>
            <a:noFill/>
          </a:ln>
        </p:spPr>
        <p:txBody>
          <a:bodyPr wrap="square" anchor="ctr"/>
          <a:lstStyle>
            <a:lvl1pPr lvl="0" algn="r">
              <a:defRPr sz="1200">
                <a:solidFill>
                  <a:srgbClr val="3F3F3F"/>
                </a:solidFill>
                <a:latin typeface="Calibri"/>
              </a:defRPr>
            </a:lvl1pPr>
          </a:lstStyle>
          <a:p>
            <a:fld id="{8B38DBA3-52F9-4AF4-A6A4-FA4D7DB2F99C}" type="slidenum">
              <a:t>&lt;#&gt;</a:t>
            </a:fld>
          </a:p>
        </p:txBody>
      </p:sp>
      <p:sp>
        <p:nvSpPr>
          <p:cNvPr id="6" name=""/>
          <p:cNvSpPr txBox="1"/>
          <p:nvPr>
            <p:ph type="ftr" idx="11"/>
          </p:nvPr>
        </p:nvSpPr>
        <p:spPr>
          <a:xfrm>
            <a:off x="3124200" y="6356350"/>
            <a:ext cx="2895600" cy="365125"/>
          </a:xfrm>
          <a:prstGeom prst="rect"/>
          <a:noFill/>
          <a:ln>
            <a:noFill/>
          </a:ln>
        </p:spPr>
        <p:txBody>
          <a:bodyPr wrap="square" anchor="ctr"/>
          <a:lstStyle>
            <a:lvl1pPr lvl="0" algn="ctr">
              <a:defRPr sz="1200">
                <a:solidFill>
                  <a:srgbClr val="3F3F3F"/>
                </a:solidFill>
                <a:latin typeface="Calibri"/>
              </a:defRPr>
            </a:lvl1pPr>
          </a:lstStyle>
          <a:p/>
        </p:txBody>
      </p:sp>
    </p:spTree>
  </p:cSld>
</p:sld>
</file>

<file path=ppt/slides/slide16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body" idx="1"/>
          </p:nvPr>
        </p:nvSpPr>
        <p:spPr>
          <a:xfrm>
            <a:off x="457200" y="152400"/>
            <a:ext cx="8229600" cy="6400800"/>
          </a:xfrm>
          <a:prstGeom prst="rect"/>
          <a:noFill/>
          <a:ln>
            <a:noFill/>
          </a:ln>
        </p:spPr>
        <p:txBody>
          <a:bodyPr wrap="square" anchor="t">
            <a:normAutofit fontScale="47000" lnSpcReduction="20000"/>
          </a:bodyPr>
          <a:p>
            <a:pPr lvl="0" marL="0" indent="0">
              <a:buNone/>
            </a:pPr>
            <a:r>
              <a:rPr b="1" i="0" u="none" strike="noStrike">
                <a:latin typeface="Calibri"/>
              </a:rPr>
              <a:t>                            </a:t>
            </a:r>
            <a:r>
              <a:rPr sz="9000" b="1" i="0" u="none" strike="noStrike">
                <a:latin typeface="Calibri"/>
              </a:rPr>
              <a:t>Pathophysiology</a:t>
            </a:r>
          </a:p>
          <a:p>
            <a:pPr lvl="0"/>
          </a:p>
          <a:p>
            <a:pPr lvl="0"/>
            <a:r>
              <a:rPr sz="6700">
                <a:latin typeface="Times New Roman"/>
              </a:rPr>
              <a:t>PD involves degeneration of </a:t>
            </a:r>
            <a:r>
              <a:rPr sz="6700">
                <a:latin typeface="Times New Roman"/>
              </a:rPr>
              <a:t>dopamine producing </a:t>
            </a:r>
            <a:r>
              <a:rPr sz="6700">
                <a:latin typeface="Times New Roman"/>
              </a:rPr>
              <a:t>cells in the </a:t>
            </a:r>
            <a:r>
              <a:rPr sz="6700">
                <a:latin typeface="Times New Roman"/>
              </a:rPr>
              <a:t>substantianigra</a:t>
            </a:r>
            <a:r>
              <a:rPr sz="6700">
                <a:latin typeface="Times New Roman"/>
              </a:rPr>
              <a:t>, which leads to </a:t>
            </a:r>
            <a:r>
              <a:rPr sz="6700" b="1" i="0" u="none" strike="noStrike">
                <a:solidFill>
                  <a:srgbClr val="FF0000"/>
                </a:solidFill>
                <a:latin typeface="Times New Roman"/>
              </a:rPr>
              <a:t>degeneration of </a:t>
            </a:r>
            <a:r>
              <a:rPr sz="6700" b="1" i="0" u="none" strike="noStrike">
                <a:solidFill>
                  <a:srgbClr val="FF0000"/>
                </a:solidFill>
                <a:latin typeface="Times New Roman"/>
              </a:rPr>
              <a:t>dopaminergic</a:t>
            </a:r>
            <a:r>
              <a:rPr sz="6700" b="1" i="0" u="none" strike="noStrike">
                <a:solidFill>
                  <a:srgbClr val="FF0000"/>
                </a:solidFill>
                <a:latin typeface="Times New Roman"/>
              </a:rPr>
              <a:t> neurons </a:t>
            </a:r>
            <a:r>
              <a:rPr sz="6700">
                <a:latin typeface="Times New Roman"/>
              </a:rPr>
              <a:t>in the basal </a:t>
            </a:r>
            <a:r>
              <a:rPr sz="6700">
                <a:latin typeface="Times New Roman"/>
              </a:rPr>
              <a:t>ganglia</a:t>
            </a:r>
          </a:p>
          <a:p>
            <a:pPr lvl="0"/>
            <a:r>
              <a:rPr sz="6700">
                <a:latin typeface="Times New Roman"/>
              </a:rPr>
              <a:t> </a:t>
            </a:r>
            <a:r>
              <a:rPr sz="6700">
                <a:latin typeface="Times New Roman"/>
              </a:rPr>
              <a:t>Once cell loss in the </a:t>
            </a:r>
            <a:r>
              <a:rPr sz="6700">
                <a:latin typeface="Times New Roman"/>
              </a:rPr>
              <a:t>substantia</a:t>
            </a:r>
            <a:r>
              <a:rPr sz="6700">
                <a:latin typeface="Times New Roman"/>
              </a:rPr>
              <a:t> </a:t>
            </a:r>
            <a:r>
              <a:rPr sz="6700">
                <a:latin typeface="Times New Roman"/>
              </a:rPr>
              <a:t>nigra</a:t>
            </a:r>
            <a:r>
              <a:rPr sz="6700">
                <a:latin typeface="Times New Roman"/>
              </a:rPr>
              <a:t> reaches 80% m. manifestation appear. </a:t>
            </a:r>
          </a:p>
          <a:p>
            <a:pPr lvl="0"/>
            <a:r>
              <a:rPr sz="6700">
                <a:latin typeface="Times New Roman"/>
              </a:rPr>
              <a:t> </a:t>
            </a:r>
            <a:r>
              <a:rPr sz="6700">
                <a:latin typeface="Times New Roman"/>
              </a:rPr>
              <a:t>The net result of the loss of dopaminergic neurons is an </a:t>
            </a:r>
            <a:r>
              <a:rPr sz="6700">
                <a:solidFill>
                  <a:srgbClr val="0070C0"/>
                </a:solidFill>
                <a:latin typeface="Times New Roman"/>
              </a:rPr>
              <a:t>imbalance of dopamine in relation to acetylcholine (Ach) in the basal ganglia</a:t>
            </a:r>
            <a:r>
              <a:rPr sz="6700">
                <a:latin typeface="Times New Roman"/>
              </a:rPr>
              <a:t>, which leads to clinical manifestations of PD</a:t>
            </a:r>
            <a:r>
              <a:rPr sz="6700">
                <a:latin typeface="Times New Roman"/>
              </a:rPr>
              <a:t>.</a:t>
            </a:r>
          </a:p>
          <a:p>
            <a:pPr lvl="0"/>
          </a:p>
        </p:txBody>
      </p:sp>
      <p:sp>
        <p:nvSpPr>
          <p:cNvPr id="3" name=""/>
          <p:cNvSpPr txBox="1"/>
          <p:nvPr>
            <p:ph type="dt" idx="10"/>
          </p:nvPr>
        </p:nvSpPr>
        <p:spPr>
          <a:xfrm>
            <a:off x="457200" y="6356350"/>
            <a:ext cx="2133600" cy="365125"/>
          </a:xfrm>
          <a:prstGeom prst="rect"/>
          <a:noFill/>
          <a:ln>
            <a:noFill/>
          </a:ln>
        </p:spPr>
        <p:txBody>
          <a:bodyPr wrap="square" anchor="ctr"/>
          <a:lstStyle>
            <a:lvl1pPr lvl="0" algn="l">
              <a:defRPr sz="1200">
                <a:solidFill>
                  <a:srgbClr val="3F3F3F"/>
                </a:solidFill>
                <a:latin typeface="Calibri"/>
              </a:defRPr>
            </a:lvl1pPr>
          </a:lstStyle>
          <a:p/>
        </p:txBody>
      </p:sp>
      <p:sp>
        <p:nvSpPr>
          <p:cNvPr id="4" name=""/>
          <p:cNvSpPr txBox="1"/>
          <p:nvPr>
            <p:ph type="sldNum" idx="12"/>
          </p:nvPr>
        </p:nvSpPr>
        <p:spPr>
          <a:xfrm>
            <a:off x="6553200" y="6356350"/>
            <a:ext cx="2133600" cy="365125"/>
          </a:xfrm>
          <a:prstGeom prst="rect"/>
          <a:noFill/>
          <a:ln>
            <a:noFill/>
          </a:ln>
        </p:spPr>
        <p:txBody>
          <a:bodyPr wrap="square" anchor="ctr"/>
          <a:lstStyle>
            <a:lvl1pPr lvl="0" algn="r">
              <a:defRPr sz="1200">
                <a:solidFill>
                  <a:srgbClr val="3F3F3F"/>
                </a:solidFill>
                <a:latin typeface="Calibri"/>
              </a:defRPr>
            </a:lvl1pPr>
          </a:lstStyle>
          <a:p>
            <a:fld id="{8B38DBA3-52F9-4AF4-A6A4-FA4D7DB2F99C}" type="slidenum">
              <a:t>&lt;#&gt;</a:t>
            </a:fld>
          </a:p>
        </p:txBody>
      </p:sp>
      <p:sp>
        <p:nvSpPr>
          <p:cNvPr id="5" name=""/>
          <p:cNvSpPr txBox="1"/>
          <p:nvPr>
            <p:ph type="ftr" idx="11"/>
          </p:nvPr>
        </p:nvSpPr>
        <p:spPr>
          <a:xfrm>
            <a:off x="3124200" y="6356350"/>
            <a:ext cx="2895600" cy="365125"/>
          </a:xfrm>
          <a:prstGeom prst="rect"/>
          <a:noFill/>
          <a:ln>
            <a:noFill/>
          </a:ln>
        </p:spPr>
        <p:txBody>
          <a:bodyPr wrap="square" anchor="ctr"/>
          <a:lstStyle>
            <a:lvl1pPr lvl="0" algn="ctr">
              <a:defRPr sz="1200">
                <a:solidFill>
                  <a:srgbClr val="3F3F3F"/>
                </a:solidFill>
                <a:latin typeface="Calibri"/>
              </a:defRPr>
            </a:lvl1pPr>
          </a:lstStyle>
          <a:p/>
        </p:txBody>
      </p:sp>
    </p:spTree>
  </p:cSld>
  <p:transition spd="fast" advClick="1"/>
</p:sld>
</file>

<file path=ppt/slides/slide16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title" idx="0"/>
          </p:nvPr>
        </p:nvSpPr>
        <p:spPr>
          <a:xfrm>
            <a:off x="457200" y="274637"/>
            <a:ext cx="8229600" cy="1143000"/>
          </a:xfrm>
          <a:prstGeom prst="rect"/>
          <a:noFill/>
          <a:ln>
            <a:noFill/>
          </a:ln>
        </p:spPr>
        <p:txBody>
          <a:bodyPr wrap="square" anchor="ctr"/>
          <a:p>
            <a:pPr lvl="0"/>
            <a:r>
              <a:rPr>
                <a:latin typeface="Times New Roman"/>
              </a:rPr>
              <a:t>Continue</a:t>
            </a:r>
            <a:r>
              <a:rPr>
                <a:latin typeface="Calibri"/>
              </a:rPr>
              <a:t>…</a:t>
            </a:r>
          </a:p>
        </p:txBody>
      </p:sp>
      <p:sp>
        <p:nvSpPr>
          <p:cNvPr id="3" name=""/>
          <p:cNvSpPr txBox="1"/>
          <p:nvPr>
            <p:ph type="body" idx="1"/>
          </p:nvPr>
        </p:nvSpPr>
        <p:spPr>
          <a:xfrm>
            <a:off x="457200" y="1600200"/>
            <a:ext cx="8229600" cy="4525962"/>
          </a:xfrm>
          <a:prstGeom prst="rect"/>
          <a:noFill/>
          <a:ln>
            <a:noFill/>
          </a:ln>
        </p:spPr>
        <p:txBody>
          <a:bodyPr wrap="square" anchor="t">
            <a:normAutofit fontScale="55000" lnSpcReduction="20000"/>
          </a:bodyPr>
          <a:p>
            <a:pPr lvl="0">
              <a:buFont typeface="Wingdings"/>
              <a:buChar char="v"/>
            </a:pPr>
            <a:r>
              <a:rPr sz="6700">
                <a:latin typeface="Times New Roman"/>
              </a:rPr>
              <a:t>The  following are the 2 major </a:t>
            </a:r>
            <a:r>
              <a:rPr sz="6700">
                <a:latin typeface="Times New Roman"/>
              </a:rPr>
              <a:t>neuropathologic</a:t>
            </a:r>
            <a:r>
              <a:rPr sz="6700">
                <a:latin typeface="Times New Roman"/>
              </a:rPr>
              <a:t> findings in Parkinson disease:</a:t>
            </a:r>
          </a:p>
          <a:p>
            <a:pPr lvl="1">
              <a:buFont typeface="Wingdings"/>
              <a:buChar char="§"/>
            </a:pPr>
            <a:r>
              <a:rPr sz="5900" b="1" i="0" u="none" strike="noStrike">
                <a:latin typeface="Times New Roman"/>
              </a:rPr>
              <a:t>Loss of pigmented </a:t>
            </a:r>
            <a:r>
              <a:rPr sz="5900" b="1" i="0" u="none" strike="noStrike">
                <a:latin typeface="Times New Roman"/>
              </a:rPr>
              <a:t>dopaminergic</a:t>
            </a:r>
            <a:r>
              <a:rPr sz="5900" b="1" i="0" u="none" strike="noStrike">
                <a:latin typeface="Times New Roman"/>
              </a:rPr>
              <a:t> </a:t>
            </a:r>
            <a:r>
              <a:rPr sz="5900" b="1" i="0" u="none" strike="noStrike">
                <a:latin typeface="Times New Roman"/>
              </a:rPr>
              <a:t>neurons </a:t>
            </a:r>
            <a:r>
              <a:rPr sz="5900">
                <a:latin typeface="Times New Roman"/>
              </a:rPr>
              <a:t>of the </a:t>
            </a:r>
            <a:r>
              <a:rPr sz="5900">
                <a:latin typeface="Times New Roman"/>
              </a:rPr>
              <a:t>substantia</a:t>
            </a:r>
            <a:r>
              <a:rPr sz="5900">
                <a:latin typeface="Times New Roman"/>
              </a:rPr>
              <a:t> </a:t>
            </a:r>
            <a:r>
              <a:rPr sz="5900">
                <a:latin typeface="Times New Roman"/>
              </a:rPr>
              <a:t>nigra</a:t>
            </a:r>
            <a:r>
              <a:rPr sz="5900">
                <a:latin typeface="Times New Roman"/>
              </a:rPr>
              <a:t> pars </a:t>
            </a:r>
            <a:r>
              <a:rPr sz="5900">
                <a:latin typeface="Times New Roman"/>
              </a:rPr>
              <a:t>compacta</a:t>
            </a:r>
          </a:p>
          <a:p>
            <a:pPr lvl="1">
              <a:buFont typeface="Wingdings"/>
              <a:buChar char="§"/>
            </a:pPr>
            <a:r>
              <a:rPr sz="5900" b="1" i="0" u="none" strike="noStrike">
                <a:latin typeface="Times New Roman"/>
              </a:rPr>
              <a:t>The presence of </a:t>
            </a:r>
            <a:r>
              <a:rPr sz="5900" b="1" i="0" u="none" strike="noStrike">
                <a:latin typeface="Times New Roman"/>
              </a:rPr>
              <a:t>Lewy</a:t>
            </a:r>
            <a:r>
              <a:rPr sz="5900" b="1" i="0" u="none" strike="noStrike">
                <a:latin typeface="Times New Roman"/>
              </a:rPr>
              <a:t> bodies and </a:t>
            </a:r>
            <a:r>
              <a:rPr sz="5900" b="1" i="0" u="none" strike="noStrike">
                <a:latin typeface="Times New Roman"/>
              </a:rPr>
              <a:t>Lewy</a:t>
            </a:r>
            <a:r>
              <a:rPr sz="5900" b="1" i="0" u="none" strike="noStrike">
                <a:latin typeface="Times New Roman"/>
              </a:rPr>
              <a:t> </a:t>
            </a:r>
            <a:r>
              <a:rPr sz="5900" b="1" i="0" u="none" strike="noStrike">
                <a:latin typeface="Times New Roman"/>
              </a:rPr>
              <a:t>neurites</a:t>
            </a:r>
            <a:r>
              <a:rPr sz="5900" b="1" i="0" u="none" strike="noStrike">
                <a:latin typeface="Times New Roman"/>
              </a:rPr>
              <a:t> </a:t>
            </a:r>
            <a:r>
              <a:rPr sz="5900">
                <a:latin typeface="Times New Roman"/>
              </a:rPr>
              <a:t>not </a:t>
            </a:r>
            <a:r>
              <a:rPr sz="5900">
                <a:latin typeface="Times New Roman"/>
              </a:rPr>
              <a:t>spesfic</a:t>
            </a:r>
            <a:r>
              <a:rPr sz="5900">
                <a:latin typeface="Times New Roman"/>
              </a:rPr>
              <a:t> due increase with age, found in atypical PD/ represent the </a:t>
            </a:r>
            <a:r>
              <a:rPr sz="5900">
                <a:latin typeface="Times New Roman"/>
              </a:rPr>
              <a:t>presymptomatic</a:t>
            </a:r>
            <a:r>
              <a:rPr sz="5900">
                <a:latin typeface="Times New Roman"/>
              </a:rPr>
              <a:t> phase of Parkinson disease</a:t>
            </a:r>
          </a:p>
          <a:p>
            <a:pPr lvl="0"/>
          </a:p>
        </p:txBody>
      </p:sp>
      <p:sp>
        <p:nvSpPr>
          <p:cNvPr id="4" name=""/>
          <p:cNvSpPr txBox="1"/>
          <p:nvPr>
            <p:ph type="dt" idx="10"/>
          </p:nvPr>
        </p:nvSpPr>
        <p:spPr>
          <a:xfrm>
            <a:off x="457200" y="6356350"/>
            <a:ext cx="2133600" cy="365125"/>
          </a:xfrm>
          <a:prstGeom prst="rect"/>
          <a:noFill/>
          <a:ln>
            <a:noFill/>
          </a:ln>
        </p:spPr>
        <p:txBody>
          <a:bodyPr wrap="square" anchor="ctr"/>
          <a:lstStyle>
            <a:lvl1pPr lvl="0" algn="l">
              <a:defRPr sz="1200">
                <a:solidFill>
                  <a:srgbClr val="3F3F3F"/>
                </a:solidFill>
                <a:latin typeface="Calibri"/>
              </a:defRPr>
            </a:lvl1pPr>
          </a:lstStyle>
          <a:p/>
        </p:txBody>
      </p:sp>
      <p:sp>
        <p:nvSpPr>
          <p:cNvPr id="5" name=""/>
          <p:cNvSpPr txBox="1"/>
          <p:nvPr>
            <p:ph type="sldNum" idx="12"/>
          </p:nvPr>
        </p:nvSpPr>
        <p:spPr>
          <a:xfrm>
            <a:off x="6553200" y="6356350"/>
            <a:ext cx="2133600" cy="365125"/>
          </a:xfrm>
          <a:prstGeom prst="rect"/>
          <a:noFill/>
          <a:ln>
            <a:noFill/>
          </a:ln>
        </p:spPr>
        <p:txBody>
          <a:bodyPr wrap="square" anchor="ctr"/>
          <a:lstStyle>
            <a:lvl1pPr lvl="0" algn="r">
              <a:defRPr sz="1200">
                <a:solidFill>
                  <a:srgbClr val="3F3F3F"/>
                </a:solidFill>
                <a:latin typeface="Calibri"/>
              </a:defRPr>
            </a:lvl1pPr>
          </a:lstStyle>
          <a:p>
            <a:fld id="{8B38DBA3-52F9-4AF4-A6A4-FA4D7DB2F99C}" type="slidenum">
              <a:t>&lt;#&gt;</a:t>
            </a:fld>
          </a:p>
        </p:txBody>
      </p:sp>
      <p:sp>
        <p:nvSpPr>
          <p:cNvPr id="6" name=""/>
          <p:cNvSpPr txBox="1"/>
          <p:nvPr>
            <p:ph type="ftr" idx="11"/>
          </p:nvPr>
        </p:nvSpPr>
        <p:spPr>
          <a:xfrm>
            <a:off x="3124200" y="6356350"/>
            <a:ext cx="2895600" cy="365125"/>
          </a:xfrm>
          <a:prstGeom prst="rect"/>
          <a:noFill/>
          <a:ln>
            <a:noFill/>
          </a:ln>
        </p:spPr>
        <p:txBody>
          <a:bodyPr wrap="square" anchor="ctr"/>
          <a:lstStyle>
            <a:lvl1pPr lvl="0" algn="ctr">
              <a:defRPr sz="1200">
                <a:solidFill>
                  <a:srgbClr val="3F3F3F"/>
                </a:solidFill>
                <a:latin typeface="Calibri"/>
              </a:defRPr>
            </a:lvl1pPr>
          </a:lstStyle>
          <a:p/>
        </p:txBody>
      </p:sp>
    </p:spTree>
  </p:cSld>
</p:sld>
</file>

<file path=ppt/slides/slide16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title" idx="0"/>
          </p:nvPr>
        </p:nvSpPr>
        <p:spPr>
          <a:xfrm>
            <a:off x="533400" y="228600"/>
            <a:ext cx="8229600" cy="457200"/>
          </a:xfrm>
          <a:prstGeom prst="rect"/>
          <a:noFill/>
          <a:ln>
            <a:noFill/>
          </a:ln>
        </p:spPr>
        <p:txBody>
          <a:bodyPr wrap="square" anchor="ctr"/>
          <a:p>
            <a:pPr lvl="0"/>
            <a:r>
              <a:rPr sz="2800">
                <a:latin typeface="Calibri"/>
              </a:rPr>
              <a:t>Pathophysiology of Parkinson’s disease</a:t>
            </a:r>
          </a:p>
        </p:txBody>
      </p:sp>
      <p:sp>
        <p:nvSpPr>
          <p:cNvPr id="3" name=""/>
          <p:cNvSpPr txBox="1"/>
          <p:nvPr>
            <p:ph type="body" idx="1"/>
          </p:nvPr>
        </p:nvSpPr>
        <p:spPr>
          <a:xfrm>
            <a:off x="457200" y="1600200"/>
            <a:ext cx="8229600" cy="4525962"/>
          </a:xfrm>
          <a:prstGeom prst="rect"/>
          <a:noFill/>
          <a:ln>
            <a:noFill/>
          </a:ln>
        </p:spPr>
        <p:txBody>
          <a:bodyPr wrap="square" anchor="t"/>
          <a:p>
            <a:pPr lvl="0"/>
          </a:p>
        </p:txBody>
      </p:sp>
      <p:pic>
        <p:nvPicPr>
          <p:cNvPr id="4" name=""/>
          <p:cNvPicPr/>
          <p:nvPr/>
        </p:nvPicPr>
        <p:blipFill>
          <a:blip r:embed="rId1"/>
          <a:srcRect/>
          <a:stretch>
            <a:fillRect/>
          </a:stretch>
        </p:blipFill>
        <p:spPr>
          <a:xfrm>
            <a:off x="533400" y="838200"/>
            <a:ext cx="8229600" cy="6019800"/>
          </a:xfrm>
          <a:prstGeom prst="rect"/>
          <a:noFill/>
          <a:ln>
            <a:noFill/>
          </a:ln>
        </p:spPr>
      </p:pic>
      <p:sp>
        <p:nvSpPr>
          <p:cNvPr id="5" name=""/>
          <p:cNvSpPr txBox="1"/>
          <p:nvPr>
            <p:ph type="dt" idx="10"/>
          </p:nvPr>
        </p:nvSpPr>
        <p:spPr>
          <a:xfrm>
            <a:off x="457200" y="6356350"/>
            <a:ext cx="2133600" cy="365125"/>
          </a:xfrm>
          <a:prstGeom prst="rect"/>
          <a:noFill/>
          <a:ln>
            <a:noFill/>
          </a:ln>
        </p:spPr>
        <p:txBody>
          <a:bodyPr wrap="square" anchor="ctr"/>
          <a:lstStyle>
            <a:lvl1pPr lvl="0" algn="l">
              <a:defRPr sz="1200">
                <a:solidFill>
                  <a:srgbClr val="3F3F3F"/>
                </a:solidFill>
                <a:latin typeface="Calibri"/>
              </a:defRPr>
            </a:lvl1pPr>
          </a:lstStyle>
          <a:p/>
        </p:txBody>
      </p:sp>
      <p:sp>
        <p:nvSpPr>
          <p:cNvPr id="6" name=""/>
          <p:cNvSpPr txBox="1"/>
          <p:nvPr>
            <p:ph type="sldNum" idx="12"/>
          </p:nvPr>
        </p:nvSpPr>
        <p:spPr>
          <a:xfrm>
            <a:off x="6553200" y="6356350"/>
            <a:ext cx="2133600" cy="365125"/>
          </a:xfrm>
          <a:prstGeom prst="rect"/>
          <a:noFill/>
          <a:ln>
            <a:noFill/>
          </a:ln>
        </p:spPr>
        <p:txBody>
          <a:bodyPr wrap="square" anchor="ctr"/>
          <a:lstStyle>
            <a:lvl1pPr lvl="0" algn="r">
              <a:defRPr sz="1200">
                <a:solidFill>
                  <a:srgbClr val="3F3F3F"/>
                </a:solidFill>
                <a:latin typeface="Calibri"/>
              </a:defRPr>
            </a:lvl1pPr>
          </a:lstStyle>
          <a:p>
            <a:fld id="{8B38DBA3-52F9-4AF4-A6A4-FA4D7DB2F99C}" type="slidenum">
              <a:t>&lt;#&gt;</a:t>
            </a:fld>
          </a:p>
        </p:txBody>
      </p:sp>
      <p:sp>
        <p:nvSpPr>
          <p:cNvPr id="7" name=""/>
          <p:cNvSpPr txBox="1"/>
          <p:nvPr>
            <p:ph type="ftr" idx="11"/>
          </p:nvPr>
        </p:nvSpPr>
        <p:spPr>
          <a:xfrm>
            <a:off x="3124200" y="6356350"/>
            <a:ext cx="2895600" cy="365125"/>
          </a:xfrm>
          <a:prstGeom prst="rect"/>
          <a:noFill/>
          <a:ln>
            <a:noFill/>
          </a:ln>
        </p:spPr>
        <p:txBody>
          <a:bodyPr wrap="square" anchor="ctr"/>
          <a:lstStyle>
            <a:lvl1pPr lvl="0" algn="ctr">
              <a:defRPr sz="1200">
                <a:solidFill>
                  <a:srgbClr val="3F3F3F"/>
                </a:solidFill>
                <a:latin typeface="Calibri"/>
              </a:defRPr>
            </a:lvl1pPr>
          </a:lstStyle>
          <a:p/>
        </p:txBody>
      </p:sp>
    </p:spTree>
  </p:cSld>
</p:sld>
</file>

<file path=ppt/slides/slide1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body" idx="1"/>
          </p:nvPr>
        </p:nvSpPr>
        <p:spPr>
          <a:xfrm>
            <a:off x="533400" y="457200"/>
            <a:ext cx="7696200" cy="5867400"/>
          </a:xfrm>
          <a:prstGeom prst="rect"/>
          <a:noFill/>
          <a:ln>
            <a:noFill/>
          </a:ln>
        </p:spPr>
        <p:txBody>
          <a:bodyPr wrap="square" anchor="t"/>
          <a:p>
            <a:pPr lvl="0">
              <a:buNone/>
            </a:pPr>
            <a:r>
              <a:rPr sz="3200" b="1" i="0" u="none" strike="noStrike">
                <a:latin typeface="Times New Roman"/>
              </a:rPr>
              <a:t>                       The </a:t>
            </a:r>
            <a:r>
              <a:rPr sz="3200" b="1" i="0" u="none" strike="noStrike">
                <a:latin typeface="Times New Roman"/>
              </a:rPr>
              <a:t>menings</a:t>
            </a:r>
          </a:p>
          <a:p>
            <a:pPr lvl="0"/>
          </a:p>
          <a:p>
            <a:pPr lvl="1">
              <a:buFont typeface="Wingdings"/>
              <a:buChar char="v"/>
            </a:pPr>
            <a:r>
              <a:rPr sz="2800" b="1" i="0" u="none" strike="noStrike">
                <a:latin typeface="Times New Roman"/>
              </a:rPr>
              <a:t>Dura mater</a:t>
            </a:r>
          </a:p>
          <a:p>
            <a:pPr lvl="2">
              <a:buFont typeface="Wingdings"/>
              <a:buChar char="Ø"/>
            </a:pPr>
            <a:r>
              <a:rPr sz="2800">
                <a:latin typeface="Times New Roman"/>
              </a:rPr>
              <a:t>The outermost layer</a:t>
            </a:r>
          </a:p>
          <a:p>
            <a:pPr lvl="2">
              <a:buFont typeface="Wingdings"/>
              <a:buChar char="Ø"/>
            </a:pPr>
            <a:r>
              <a:rPr sz="2800">
                <a:latin typeface="Times New Roman"/>
              </a:rPr>
              <a:t>Covers the brain and the spinal cord. </a:t>
            </a:r>
          </a:p>
          <a:p>
            <a:pPr lvl="2">
              <a:buFont typeface="Wingdings"/>
              <a:buChar char="Ø"/>
            </a:pPr>
            <a:r>
              <a:rPr sz="2800">
                <a:latin typeface="Times New Roman"/>
              </a:rPr>
              <a:t>Is tough, </a:t>
            </a:r>
            <a:r>
              <a:rPr sz="2800" b="1" i="0" u="none" strike="noStrike">
                <a:solidFill>
                  <a:srgbClr val="FF0000"/>
                </a:solidFill>
                <a:latin typeface="Times New Roman"/>
              </a:rPr>
              <a:t>thick</a:t>
            </a:r>
            <a:r>
              <a:rPr sz="2800">
                <a:latin typeface="Times New Roman"/>
              </a:rPr>
              <a:t>, inelastic, fibrous, and </a:t>
            </a:r>
            <a:r>
              <a:rPr sz="2800">
                <a:solidFill>
                  <a:srgbClr val="FF0000"/>
                </a:solidFill>
                <a:latin typeface="Times New Roman"/>
              </a:rPr>
              <a:t>gray process</a:t>
            </a:r>
          </a:p>
          <a:p>
            <a:pPr lvl="2">
              <a:buFont typeface="Wingdings"/>
              <a:buChar char="Ø"/>
            </a:pPr>
            <a:r>
              <a:rPr sz="2800">
                <a:latin typeface="Times New Roman"/>
              </a:rPr>
              <a:t>The </a:t>
            </a:r>
            <a:r>
              <a:rPr sz="2800" b="1" i="1" u="none" strike="noStrike">
                <a:latin typeface="Times New Roman"/>
              </a:rPr>
              <a:t>subdural space </a:t>
            </a:r>
            <a:r>
              <a:rPr sz="2800">
                <a:latin typeface="Times New Roman"/>
              </a:rPr>
              <a:t>is between the </a:t>
            </a:r>
            <a:r>
              <a:rPr sz="2800">
                <a:latin typeface="Times New Roman"/>
              </a:rPr>
              <a:t>dura</a:t>
            </a:r>
            <a:r>
              <a:rPr sz="2800">
                <a:latin typeface="Times New Roman"/>
              </a:rPr>
              <a:t> and the </a:t>
            </a:r>
            <a:r>
              <a:rPr sz="2800">
                <a:latin typeface="Times New Roman"/>
              </a:rPr>
              <a:t>arachnoid</a:t>
            </a:r>
            <a:r>
              <a:rPr sz="2800">
                <a:latin typeface="Times New Roman"/>
              </a:rPr>
              <a:t> layer</a:t>
            </a:r>
          </a:p>
          <a:p>
            <a:pPr lvl="2"/>
          </a:p>
          <a:p>
            <a:pPr lvl="2"/>
          </a:p>
        </p:txBody>
      </p:sp>
      <p:sp>
        <p:nvSpPr>
          <p:cNvPr id="3" name=""/>
          <p:cNvSpPr txBox="1"/>
          <p:nvPr>
            <p:ph type="dt" idx="10"/>
          </p:nvPr>
        </p:nvSpPr>
        <p:spPr>
          <a:xfrm>
            <a:off x="457200" y="6356350"/>
            <a:ext cx="2133600" cy="365125"/>
          </a:xfrm>
          <a:prstGeom prst="rect"/>
          <a:noFill/>
          <a:ln>
            <a:noFill/>
          </a:ln>
        </p:spPr>
        <p:txBody>
          <a:bodyPr wrap="square" anchor="ctr"/>
          <a:lstStyle>
            <a:lvl1pPr lvl="0" algn="l">
              <a:defRPr sz="1200">
                <a:solidFill>
                  <a:srgbClr val="3F3F3F"/>
                </a:solidFill>
                <a:latin typeface="Times New Roman"/>
              </a:defRPr>
            </a:lvl1pPr>
          </a:lstStyle>
          <a:p/>
        </p:txBody>
      </p:sp>
      <p:sp>
        <p:nvSpPr>
          <p:cNvPr id="4" name=""/>
          <p:cNvSpPr txBox="1"/>
          <p:nvPr>
            <p:ph type="sldNum" idx="12"/>
          </p:nvPr>
        </p:nvSpPr>
        <p:spPr>
          <a:xfrm>
            <a:off x="6553200" y="6356350"/>
            <a:ext cx="2133600" cy="365125"/>
          </a:xfrm>
          <a:prstGeom prst="rect"/>
          <a:noFill/>
          <a:ln>
            <a:noFill/>
          </a:ln>
        </p:spPr>
        <p:txBody>
          <a:bodyPr wrap="square" anchor="ctr"/>
          <a:lstStyle>
            <a:lvl1pPr lvl="0" algn="r">
              <a:defRPr sz="1200">
                <a:solidFill>
                  <a:srgbClr val="3F3F3F"/>
                </a:solidFill>
                <a:latin typeface="Times New Roman"/>
              </a:defRPr>
            </a:lvl1pPr>
          </a:lstStyle>
          <a:p>
            <a:fld id="{8B38DBA3-52F9-4AF4-A6A4-FA4D7DB2F99C}" type="slidenum">
              <a:t>&lt;#&gt;</a:t>
            </a:fld>
          </a:p>
        </p:txBody>
      </p:sp>
      <p:sp>
        <p:nvSpPr>
          <p:cNvPr id="5" name=""/>
          <p:cNvSpPr txBox="1"/>
          <p:nvPr>
            <p:ph type="ftr" idx="11"/>
          </p:nvPr>
        </p:nvSpPr>
        <p:spPr>
          <a:xfrm>
            <a:off x="3124200" y="6356350"/>
            <a:ext cx="2895600" cy="365125"/>
          </a:xfrm>
          <a:prstGeom prst="rect"/>
          <a:noFill/>
          <a:ln>
            <a:noFill/>
          </a:ln>
        </p:spPr>
        <p:txBody>
          <a:bodyPr wrap="square" anchor="ctr"/>
          <a:lstStyle>
            <a:lvl1pPr lvl="0" algn="ctr">
              <a:defRPr sz="1200">
                <a:solidFill>
                  <a:srgbClr val="3F3F3F"/>
                </a:solidFill>
                <a:latin typeface="Times New Roman"/>
              </a:defRPr>
            </a:lvl1pPr>
          </a:lstStyle>
          <a:p/>
        </p:txBody>
      </p:sp>
    </p:spTree>
  </p:cSld>
  <p:transition spd="fast" advClick="1"/>
</p:sld>
</file>

<file path=ppt/slides/slide17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body" idx="1"/>
          </p:nvPr>
        </p:nvSpPr>
        <p:spPr>
          <a:xfrm>
            <a:off x="228600" y="381000"/>
            <a:ext cx="8610600" cy="6096000"/>
          </a:xfrm>
          <a:prstGeom prst="rect"/>
          <a:noFill/>
          <a:ln>
            <a:noFill/>
          </a:ln>
        </p:spPr>
        <p:txBody>
          <a:bodyPr wrap="square" anchor="t"/>
          <a:p>
            <a:pPr lvl="0" marL="0" indent="0">
              <a:buNone/>
            </a:pPr>
            <a:r>
              <a:rPr b="1" i="0" u="none" strike="noStrike">
                <a:latin typeface="Times New Roman"/>
              </a:rPr>
              <a:t>                                 </a:t>
            </a:r>
            <a:r>
              <a:rPr sz="3300" b="1" i="0" u="none" strike="noStrike">
                <a:latin typeface="Times New Roman"/>
              </a:rPr>
              <a:t>Clinical </a:t>
            </a:r>
            <a:r>
              <a:rPr sz="3300" b="1" i="0" u="none" strike="noStrike">
                <a:latin typeface="Times New Roman"/>
              </a:rPr>
              <a:t>manifestations</a:t>
            </a:r>
          </a:p>
          <a:p>
            <a:pPr lvl="1">
              <a:buNone/>
            </a:pPr>
            <a:r>
              <a:rPr>
                <a:latin typeface="Times New Roman"/>
              </a:rPr>
              <a:t>1</a:t>
            </a:r>
            <a:r>
              <a:rPr>
                <a:latin typeface="Times New Roman"/>
              </a:rPr>
              <a:t>.  </a:t>
            </a:r>
            <a:r>
              <a:rPr sz="2800">
                <a:latin typeface="Times New Roman"/>
              </a:rPr>
              <a:t>Tremor at rest</a:t>
            </a:r>
          </a:p>
          <a:p>
            <a:pPr lvl="1">
              <a:buNone/>
            </a:pPr>
            <a:r>
              <a:rPr sz="2800">
                <a:latin typeface="Times New Roman"/>
              </a:rPr>
              <a:t>2.  Rigidity</a:t>
            </a:r>
          </a:p>
          <a:p>
            <a:pPr lvl="1">
              <a:buNone/>
            </a:pPr>
            <a:r>
              <a:rPr sz="2800">
                <a:latin typeface="Times New Roman"/>
              </a:rPr>
              <a:t>3.  Bradykinesia (slow movement)</a:t>
            </a:r>
          </a:p>
          <a:p>
            <a:pPr lvl="1">
              <a:buNone/>
            </a:pPr>
            <a:r>
              <a:rPr sz="2800">
                <a:latin typeface="Times New Roman"/>
              </a:rPr>
              <a:t>4.  Flexed posture of the neck, trunk and limbs</a:t>
            </a:r>
          </a:p>
          <a:p>
            <a:pPr lvl="1">
              <a:buNone/>
            </a:pPr>
            <a:r>
              <a:rPr sz="2800">
                <a:latin typeface="Times New Roman"/>
              </a:rPr>
              <a:t>5.  Loss of postural reflexes; and</a:t>
            </a:r>
          </a:p>
          <a:p>
            <a:pPr lvl="1">
              <a:buNone/>
            </a:pPr>
            <a:r>
              <a:rPr sz="2800">
                <a:latin typeface="Times New Roman"/>
              </a:rPr>
              <a:t>6.  Freezing movement</a:t>
            </a:r>
          </a:p>
          <a:p>
            <a:pPr lvl="1">
              <a:buNone/>
            </a:pPr>
            <a:r>
              <a:rPr sz="2800">
                <a:latin typeface="Times New Roman"/>
              </a:rPr>
              <a:t>7.  The face appears stiff, mask-like, and without expression</a:t>
            </a:r>
          </a:p>
          <a:p>
            <a:pPr lvl="1" marL="787400" indent="273050">
              <a:buAutoNum type="arabicPeriod" startAt="10"/>
            </a:pPr>
          </a:p>
          <a:p>
            <a:pPr lvl="1">
              <a:buNone/>
            </a:pPr>
          </a:p>
        </p:txBody>
      </p:sp>
      <p:sp>
        <p:nvSpPr>
          <p:cNvPr id="3" name=""/>
          <p:cNvSpPr txBox="1"/>
          <p:nvPr>
            <p:ph type="dt" idx="10"/>
          </p:nvPr>
        </p:nvSpPr>
        <p:spPr>
          <a:xfrm>
            <a:off x="457200" y="6356350"/>
            <a:ext cx="2133600" cy="365125"/>
          </a:xfrm>
          <a:prstGeom prst="rect"/>
          <a:noFill/>
          <a:ln>
            <a:noFill/>
          </a:ln>
        </p:spPr>
        <p:txBody>
          <a:bodyPr wrap="square" anchor="ctr"/>
          <a:lstStyle>
            <a:lvl1pPr lvl="0" algn="l">
              <a:defRPr sz="1200">
                <a:solidFill>
                  <a:srgbClr val="3F3F3F"/>
                </a:solidFill>
                <a:latin typeface="Calibri"/>
              </a:defRPr>
            </a:lvl1pPr>
          </a:lstStyle>
          <a:p/>
        </p:txBody>
      </p:sp>
      <p:sp>
        <p:nvSpPr>
          <p:cNvPr id="4" name=""/>
          <p:cNvSpPr txBox="1"/>
          <p:nvPr>
            <p:ph type="sldNum" idx="12"/>
          </p:nvPr>
        </p:nvSpPr>
        <p:spPr>
          <a:xfrm>
            <a:off x="6553200" y="6356350"/>
            <a:ext cx="2133600" cy="365125"/>
          </a:xfrm>
          <a:prstGeom prst="rect"/>
          <a:noFill/>
          <a:ln>
            <a:noFill/>
          </a:ln>
        </p:spPr>
        <p:txBody>
          <a:bodyPr wrap="square" anchor="ctr"/>
          <a:lstStyle>
            <a:lvl1pPr lvl="0" algn="r">
              <a:defRPr sz="1200">
                <a:solidFill>
                  <a:srgbClr val="3F3F3F"/>
                </a:solidFill>
                <a:latin typeface="Calibri"/>
              </a:defRPr>
            </a:lvl1pPr>
          </a:lstStyle>
          <a:p>
            <a:fld id="{8B38DBA3-52F9-4AF4-A6A4-FA4D7DB2F99C}" type="slidenum">
              <a:t>&lt;#&gt;</a:t>
            </a:fld>
          </a:p>
        </p:txBody>
      </p:sp>
      <p:sp>
        <p:nvSpPr>
          <p:cNvPr id="5" name=""/>
          <p:cNvSpPr txBox="1"/>
          <p:nvPr>
            <p:ph type="ftr" idx="11"/>
          </p:nvPr>
        </p:nvSpPr>
        <p:spPr>
          <a:xfrm>
            <a:off x="3124200" y="6356350"/>
            <a:ext cx="2895600" cy="365125"/>
          </a:xfrm>
          <a:prstGeom prst="rect"/>
          <a:noFill/>
          <a:ln>
            <a:noFill/>
          </a:ln>
        </p:spPr>
        <p:txBody>
          <a:bodyPr wrap="square" anchor="ctr"/>
          <a:lstStyle>
            <a:lvl1pPr lvl="0" algn="ctr">
              <a:defRPr sz="1200">
                <a:solidFill>
                  <a:srgbClr val="3F3F3F"/>
                </a:solidFill>
                <a:latin typeface="Calibri"/>
              </a:defRPr>
            </a:lvl1pPr>
          </a:lstStyle>
          <a:p/>
        </p:txBody>
      </p:sp>
    </p:spTree>
  </p:cSld>
  <p:transition spd="fast" advClick="1"/>
</p:sld>
</file>

<file path=ppt/slides/slide17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title" idx="0"/>
          </p:nvPr>
        </p:nvSpPr>
        <p:spPr>
          <a:xfrm>
            <a:off x="457200" y="274637"/>
            <a:ext cx="8229600" cy="1143000"/>
          </a:xfrm>
          <a:prstGeom prst="rect"/>
          <a:noFill/>
          <a:ln>
            <a:noFill/>
          </a:ln>
        </p:spPr>
        <p:txBody>
          <a:bodyPr wrap="square" anchor="ctr"/>
          <a:p>
            <a:pPr lvl="0"/>
            <a:r>
              <a:rPr>
                <a:latin typeface="Times New Roman"/>
              </a:rPr>
              <a:t>C/M continue…</a:t>
            </a:r>
          </a:p>
        </p:txBody>
      </p:sp>
      <p:sp>
        <p:nvSpPr>
          <p:cNvPr id="3" name=""/>
          <p:cNvSpPr txBox="1"/>
          <p:nvPr>
            <p:ph type="body" idx="1"/>
          </p:nvPr>
        </p:nvSpPr>
        <p:spPr>
          <a:xfrm>
            <a:off x="457200" y="1600200"/>
            <a:ext cx="8229600" cy="4525962"/>
          </a:xfrm>
          <a:prstGeom prst="rect"/>
          <a:noFill/>
          <a:ln>
            <a:noFill/>
          </a:ln>
        </p:spPr>
        <p:txBody>
          <a:bodyPr wrap="square" anchor="t"/>
          <a:p>
            <a:pPr lvl="1" marL="971550" indent="457200">
              <a:buAutoNum type="arabicPeriod" startAt="8"/>
            </a:pPr>
            <a:r>
              <a:rPr>
                <a:latin typeface="Times New Roman"/>
              </a:rPr>
              <a:t>The speech is low in volume, monotonous in tone, and slow</a:t>
            </a:r>
          </a:p>
          <a:p>
            <a:pPr lvl="1" marL="971550" indent="457200">
              <a:buAutoNum type="arabicPeriod" startAt="8"/>
            </a:pPr>
            <a:r>
              <a:rPr>
                <a:latin typeface="Times New Roman"/>
              </a:rPr>
              <a:t>Dysarthria</a:t>
            </a:r>
            <a:r>
              <a:rPr>
                <a:latin typeface="Times New Roman"/>
              </a:rPr>
              <a:t> (poorly articulated words)</a:t>
            </a:r>
          </a:p>
          <a:p>
            <a:pPr lvl="1" marL="971550" indent="457200">
              <a:buAutoNum type="arabicPeriod" startAt="8"/>
            </a:pPr>
            <a:r>
              <a:rPr>
                <a:latin typeface="Times New Roman"/>
              </a:rPr>
              <a:t> Salivation from the mouth because of the lack of spontaneous swallowing</a:t>
            </a:r>
          </a:p>
          <a:p>
            <a:pPr lvl="1" marL="971550" indent="457200">
              <a:buAutoNum type="arabicPeriod" startAt="8"/>
            </a:pPr>
            <a:r>
              <a:rPr>
                <a:latin typeface="Times New Roman"/>
              </a:rPr>
              <a:t>Symptoms of autonomic dysfunction (</a:t>
            </a:r>
            <a:r>
              <a:rPr>
                <a:latin typeface="Times New Roman"/>
              </a:rPr>
              <a:t>eg</a:t>
            </a:r>
            <a:r>
              <a:rPr>
                <a:latin typeface="Times New Roman"/>
              </a:rPr>
              <a:t>, constipation, sweating abnormalities, sexual dysfunction, </a:t>
            </a:r>
            <a:r>
              <a:rPr>
                <a:latin typeface="Times New Roman"/>
              </a:rPr>
              <a:t>seborrheic</a:t>
            </a:r>
            <a:r>
              <a:rPr>
                <a:latin typeface="Times New Roman"/>
              </a:rPr>
              <a:t> dermatitis)</a:t>
            </a:r>
          </a:p>
          <a:p>
            <a:pPr lvl="1" marL="971550" indent="457200">
              <a:buAutoNum type="arabicPeriod" startAt="8"/>
            </a:pPr>
            <a:r>
              <a:rPr>
                <a:latin typeface="Times New Roman"/>
              </a:rPr>
              <a:t>Weakness, malaise, depression</a:t>
            </a:r>
          </a:p>
        </p:txBody>
      </p:sp>
      <p:sp>
        <p:nvSpPr>
          <p:cNvPr id="4" name=""/>
          <p:cNvSpPr txBox="1"/>
          <p:nvPr>
            <p:ph type="dt" idx="10"/>
          </p:nvPr>
        </p:nvSpPr>
        <p:spPr>
          <a:xfrm>
            <a:off x="457200" y="6356350"/>
            <a:ext cx="2133600" cy="365125"/>
          </a:xfrm>
          <a:prstGeom prst="rect"/>
          <a:noFill/>
          <a:ln>
            <a:noFill/>
          </a:ln>
        </p:spPr>
        <p:txBody>
          <a:bodyPr wrap="square" anchor="ctr"/>
          <a:lstStyle>
            <a:lvl1pPr lvl="0" algn="l">
              <a:defRPr sz="1200">
                <a:solidFill>
                  <a:srgbClr val="3F3F3F"/>
                </a:solidFill>
                <a:latin typeface="Calibri"/>
              </a:defRPr>
            </a:lvl1pPr>
          </a:lstStyle>
          <a:p/>
        </p:txBody>
      </p:sp>
      <p:sp>
        <p:nvSpPr>
          <p:cNvPr id="5" name=""/>
          <p:cNvSpPr txBox="1"/>
          <p:nvPr>
            <p:ph type="sldNum" idx="12"/>
          </p:nvPr>
        </p:nvSpPr>
        <p:spPr>
          <a:xfrm>
            <a:off x="6553200" y="6356350"/>
            <a:ext cx="2133600" cy="365125"/>
          </a:xfrm>
          <a:prstGeom prst="rect"/>
          <a:noFill/>
          <a:ln>
            <a:noFill/>
          </a:ln>
        </p:spPr>
        <p:txBody>
          <a:bodyPr wrap="square" anchor="ctr"/>
          <a:lstStyle>
            <a:lvl1pPr lvl="0" algn="r">
              <a:defRPr sz="1200">
                <a:solidFill>
                  <a:srgbClr val="3F3F3F"/>
                </a:solidFill>
                <a:latin typeface="Calibri"/>
              </a:defRPr>
            </a:lvl1pPr>
          </a:lstStyle>
          <a:p>
            <a:fld id="{8B38DBA3-52F9-4AF4-A6A4-FA4D7DB2F99C}" type="slidenum">
              <a:t>&lt;#&gt;</a:t>
            </a:fld>
          </a:p>
        </p:txBody>
      </p:sp>
      <p:sp>
        <p:nvSpPr>
          <p:cNvPr id="6" name=""/>
          <p:cNvSpPr txBox="1"/>
          <p:nvPr>
            <p:ph type="ftr" idx="11"/>
          </p:nvPr>
        </p:nvSpPr>
        <p:spPr>
          <a:xfrm>
            <a:off x="3124200" y="6356350"/>
            <a:ext cx="2895600" cy="365125"/>
          </a:xfrm>
          <a:prstGeom prst="rect"/>
          <a:noFill/>
          <a:ln>
            <a:noFill/>
          </a:ln>
        </p:spPr>
        <p:txBody>
          <a:bodyPr wrap="square" anchor="ctr"/>
          <a:lstStyle>
            <a:lvl1pPr lvl="0" algn="ctr">
              <a:defRPr sz="1200">
                <a:solidFill>
                  <a:srgbClr val="3F3F3F"/>
                </a:solidFill>
                <a:latin typeface="Calibri"/>
              </a:defRPr>
            </a:lvl1pPr>
          </a:lstStyle>
          <a:p/>
        </p:txBody>
      </p:sp>
    </p:spTree>
  </p:cSld>
</p:sld>
</file>

<file path=ppt/slides/slide17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body" idx="1"/>
          </p:nvPr>
        </p:nvSpPr>
        <p:spPr>
          <a:xfrm>
            <a:off x="457200" y="1600200"/>
            <a:ext cx="8229600" cy="4525962"/>
          </a:xfrm>
          <a:prstGeom prst="rect"/>
          <a:noFill/>
          <a:ln>
            <a:noFill/>
          </a:ln>
        </p:spPr>
        <p:txBody>
          <a:bodyPr wrap="square" anchor="t"/>
          <a:p>
            <a:pPr lvl="0"/>
          </a:p>
        </p:txBody>
      </p:sp>
      <p:pic>
        <p:nvPicPr>
          <p:cNvPr id="3" name=""/>
          <p:cNvPicPr/>
          <p:nvPr/>
        </p:nvPicPr>
        <p:blipFill>
          <a:blip r:embed="rId1"/>
          <a:srcRect/>
          <a:stretch>
            <a:fillRect/>
          </a:stretch>
        </p:blipFill>
        <p:spPr>
          <a:xfrm>
            <a:off x="114300" y="228600"/>
            <a:ext cx="8915400" cy="6629400"/>
          </a:xfrm>
          <a:prstGeom prst="rect"/>
          <a:noFill/>
          <a:ln>
            <a:noFill/>
          </a:ln>
        </p:spPr>
      </p:pic>
      <p:sp>
        <p:nvSpPr>
          <p:cNvPr id="4" name=""/>
          <p:cNvSpPr txBox="1"/>
          <p:nvPr>
            <p:ph type="dt" idx="10"/>
          </p:nvPr>
        </p:nvSpPr>
        <p:spPr>
          <a:xfrm>
            <a:off x="457200" y="6356350"/>
            <a:ext cx="2133600" cy="365125"/>
          </a:xfrm>
          <a:prstGeom prst="rect"/>
          <a:noFill/>
          <a:ln>
            <a:noFill/>
          </a:ln>
        </p:spPr>
        <p:txBody>
          <a:bodyPr wrap="square" anchor="ctr"/>
          <a:lstStyle>
            <a:lvl1pPr lvl="0" algn="l">
              <a:defRPr sz="1200">
                <a:solidFill>
                  <a:srgbClr val="3F3F3F"/>
                </a:solidFill>
                <a:latin typeface="Calibri"/>
              </a:defRPr>
            </a:lvl1pPr>
          </a:lstStyle>
          <a:p/>
        </p:txBody>
      </p:sp>
      <p:sp>
        <p:nvSpPr>
          <p:cNvPr id="5" name=""/>
          <p:cNvSpPr txBox="1"/>
          <p:nvPr>
            <p:ph type="sldNum" idx="12"/>
          </p:nvPr>
        </p:nvSpPr>
        <p:spPr>
          <a:xfrm>
            <a:off x="6553200" y="6356350"/>
            <a:ext cx="2133600" cy="365125"/>
          </a:xfrm>
          <a:prstGeom prst="rect"/>
          <a:noFill/>
          <a:ln>
            <a:noFill/>
          </a:ln>
        </p:spPr>
        <p:txBody>
          <a:bodyPr wrap="square" anchor="ctr"/>
          <a:lstStyle>
            <a:lvl1pPr lvl="0" algn="r">
              <a:defRPr sz="1200">
                <a:solidFill>
                  <a:srgbClr val="3F3F3F"/>
                </a:solidFill>
                <a:latin typeface="Calibri"/>
              </a:defRPr>
            </a:lvl1pPr>
          </a:lstStyle>
          <a:p>
            <a:fld id="{8B38DBA3-52F9-4AF4-A6A4-FA4D7DB2F99C}" type="slidenum">
              <a:t>&lt;#&gt;</a:t>
            </a:fld>
          </a:p>
        </p:txBody>
      </p:sp>
      <p:sp>
        <p:nvSpPr>
          <p:cNvPr id="6" name=""/>
          <p:cNvSpPr txBox="1"/>
          <p:nvPr>
            <p:ph type="ftr" idx="11"/>
          </p:nvPr>
        </p:nvSpPr>
        <p:spPr>
          <a:xfrm>
            <a:off x="3124200" y="6356350"/>
            <a:ext cx="2895600" cy="365125"/>
          </a:xfrm>
          <a:prstGeom prst="rect"/>
          <a:noFill/>
          <a:ln>
            <a:noFill/>
          </a:ln>
        </p:spPr>
        <p:txBody>
          <a:bodyPr wrap="square" anchor="ctr"/>
          <a:lstStyle>
            <a:lvl1pPr lvl="0" algn="ctr">
              <a:defRPr sz="1200">
                <a:solidFill>
                  <a:srgbClr val="3F3F3F"/>
                </a:solidFill>
                <a:latin typeface="Calibri"/>
              </a:defRPr>
            </a:lvl1pPr>
          </a:lstStyle>
          <a:p/>
        </p:txBody>
      </p:sp>
    </p:spTree>
  </p:cSld>
</p:sld>
</file>

<file path=ppt/slides/slide17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body" idx="1"/>
          </p:nvPr>
        </p:nvSpPr>
        <p:spPr>
          <a:xfrm>
            <a:off x="457200" y="228600"/>
            <a:ext cx="8686800" cy="6629400"/>
          </a:xfrm>
          <a:prstGeom prst="rect"/>
          <a:noFill/>
          <a:ln>
            <a:noFill/>
          </a:ln>
        </p:spPr>
        <p:txBody>
          <a:bodyPr wrap="square" anchor="t"/>
          <a:p>
            <a:pPr lvl="0" marL="0" indent="0">
              <a:buNone/>
            </a:pPr>
            <a:r>
              <a:rPr sz="3200" b="1" i="0" u="none" strike="noStrike">
                <a:latin typeface="Times New Roman"/>
              </a:rPr>
              <a:t>       </a:t>
            </a:r>
          </a:p>
          <a:p>
            <a:pPr lvl="0" marL="0" indent="0">
              <a:buNone/>
            </a:pPr>
            <a:r>
              <a:rPr sz="3200" b="1" i="0" u="none" strike="noStrike">
                <a:latin typeface="Times New Roman"/>
              </a:rPr>
              <a:t>Diagnosis</a:t>
            </a:r>
          </a:p>
          <a:p>
            <a:pPr lvl="1">
              <a:lnSpc>
                <a:spcPct val="150000"/>
              </a:lnSpc>
              <a:buFont typeface="Wingdings"/>
              <a:buChar char="v"/>
            </a:pPr>
            <a:r>
              <a:rPr sz="3200">
                <a:latin typeface="Times New Roman"/>
              </a:rPr>
              <a:t>Patient </a:t>
            </a:r>
            <a:r>
              <a:rPr sz="3200">
                <a:latin typeface="Times New Roman"/>
              </a:rPr>
              <a:t>history and presence of </a:t>
            </a:r>
            <a:r>
              <a:rPr sz="3200">
                <a:latin typeface="Times New Roman"/>
              </a:rPr>
              <a:t>the 2 of </a:t>
            </a:r>
            <a:r>
              <a:rPr sz="3200">
                <a:latin typeface="Times New Roman"/>
              </a:rPr>
              <a:t>three cardinal manifestations:</a:t>
            </a:r>
          </a:p>
          <a:p>
            <a:pPr lvl="2">
              <a:lnSpc>
                <a:spcPct val="150000"/>
              </a:lnSpc>
            </a:pPr>
            <a:r>
              <a:rPr sz="3200">
                <a:solidFill>
                  <a:srgbClr val="FF0000"/>
                </a:solidFill>
                <a:latin typeface="Times New Roman"/>
              </a:rPr>
              <a:t>Tremor                     </a:t>
            </a:r>
          </a:p>
          <a:p>
            <a:pPr lvl="2">
              <a:lnSpc>
                <a:spcPct val="150000"/>
              </a:lnSpc>
            </a:pPr>
            <a:r>
              <a:rPr sz="3200">
                <a:solidFill>
                  <a:srgbClr val="FF0000"/>
                </a:solidFill>
                <a:latin typeface="Times New Roman"/>
              </a:rPr>
              <a:t>Muscle rigidity and</a:t>
            </a:r>
          </a:p>
          <a:p>
            <a:pPr lvl="2">
              <a:lnSpc>
                <a:spcPct val="150000"/>
              </a:lnSpc>
            </a:pPr>
            <a:r>
              <a:rPr sz="3200">
                <a:solidFill>
                  <a:srgbClr val="FF0000"/>
                </a:solidFill>
                <a:latin typeface="Times New Roman"/>
              </a:rPr>
              <a:t>Bradykinesia</a:t>
            </a:r>
          </a:p>
          <a:p>
            <a:pPr lvl="2">
              <a:lnSpc>
                <a:spcPct val="150000"/>
              </a:lnSpc>
            </a:pPr>
            <a:r>
              <a:rPr sz="3200">
                <a:latin typeface="Times New Roman"/>
              </a:rPr>
              <a:t> </a:t>
            </a:r>
            <a:r>
              <a:rPr sz="3200">
                <a:latin typeface="Times New Roman"/>
              </a:rPr>
              <a:t>Postural </a:t>
            </a:r>
            <a:r>
              <a:rPr sz="3200">
                <a:latin typeface="Times New Roman"/>
              </a:rPr>
              <a:t>instability/</a:t>
            </a:r>
            <a:r>
              <a:rPr sz="3200">
                <a:latin typeface="Times New Roman"/>
              </a:rPr>
              <a:t>phenobaribitol</a:t>
            </a:r>
            <a:r>
              <a:rPr sz="3200">
                <a:latin typeface="Times New Roman"/>
              </a:rPr>
              <a:t> toxicity</a:t>
            </a:r>
          </a:p>
          <a:p>
            <a:pPr lvl="0"/>
          </a:p>
        </p:txBody>
      </p:sp>
      <p:sp>
        <p:nvSpPr>
          <p:cNvPr id="3" name=""/>
          <p:cNvSpPr txBox="1"/>
          <p:nvPr>
            <p:ph type="dt" idx="10"/>
          </p:nvPr>
        </p:nvSpPr>
        <p:spPr>
          <a:xfrm>
            <a:off x="457200" y="6356350"/>
            <a:ext cx="2133600" cy="365125"/>
          </a:xfrm>
          <a:prstGeom prst="rect"/>
          <a:noFill/>
          <a:ln>
            <a:noFill/>
          </a:ln>
        </p:spPr>
        <p:txBody>
          <a:bodyPr wrap="square" anchor="ctr"/>
          <a:lstStyle>
            <a:lvl1pPr lvl="0" algn="l">
              <a:defRPr sz="1200">
                <a:solidFill>
                  <a:srgbClr val="3F3F3F"/>
                </a:solidFill>
                <a:latin typeface="Calibri"/>
              </a:defRPr>
            </a:lvl1pPr>
          </a:lstStyle>
          <a:p/>
        </p:txBody>
      </p:sp>
      <p:sp>
        <p:nvSpPr>
          <p:cNvPr id="4" name=""/>
          <p:cNvSpPr txBox="1"/>
          <p:nvPr>
            <p:ph type="sldNum" idx="12"/>
          </p:nvPr>
        </p:nvSpPr>
        <p:spPr>
          <a:xfrm>
            <a:off x="6553200" y="6356350"/>
            <a:ext cx="2133600" cy="365125"/>
          </a:xfrm>
          <a:prstGeom prst="rect"/>
          <a:noFill/>
          <a:ln>
            <a:noFill/>
          </a:ln>
        </p:spPr>
        <p:txBody>
          <a:bodyPr wrap="square" anchor="ctr"/>
          <a:lstStyle>
            <a:lvl1pPr lvl="0" algn="r">
              <a:defRPr sz="1200">
                <a:solidFill>
                  <a:srgbClr val="3F3F3F"/>
                </a:solidFill>
                <a:latin typeface="Calibri"/>
              </a:defRPr>
            </a:lvl1pPr>
          </a:lstStyle>
          <a:p>
            <a:fld id="{8B38DBA3-52F9-4AF4-A6A4-FA4D7DB2F99C}" type="slidenum">
              <a:t>&lt;#&gt;</a:t>
            </a:fld>
          </a:p>
        </p:txBody>
      </p:sp>
      <p:sp>
        <p:nvSpPr>
          <p:cNvPr id="5" name=""/>
          <p:cNvSpPr txBox="1"/>
          <p:nvPr>
            <p:ph type="ftr" idx="11"/>
          </p:nvPr>
        </p:nvSpPr>
        <p:spPr>
          <a:xfrm>
            <a:off x="3124200" y="6356350"/>
            <a:ext cx="2895600" cy="365125"/>
          </a:xfrm>
          <a:prstGeom prst="rect"/>
          <a:noFill/>
          <a:ln>
            <a:noFill/>
          </a:ln>
        </p:spPr>
        <p:txBody>
          <a:bodyPr wrap="square" anchor="ctr"/>
          <a:lstStyle>
            <a:lvl1pPr lvl="0" algn="ctr">
              <a:defRPr sz="1200">
                <a:solidFill>
                  <a:srgbClr val="3F3F3F"/>
                </a:solidFill>
                <a:latin typeface="Calibri"/>
              </a:defRPr>
            </a:lvl1pPr>
          </a:lstStyle>
          <a:p/>
        </p:txBody>
      </p:sp>
    </p:spTree>
  </p:cSld>
  <p:transition spd="fast" advClick="1"/>
</p:sld>
</file>

<file path=ppt/slides/slide17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title" idx="0"/>
          </p:nvPr>
        </p:nvSpPr>
        <p:spPr>
          <a:xfrm>
            <a:off x="457200" y="274637"/>
            <a:ext cx="8229600" cy="1143000"/>
          </a:xfrm>
          <a:prstGeom prst="rect"/>
          <a:noFill/>
          <a:ln>
            <a:noFill/>
          </a:ln>
        </p:spPr>
        <p:txBody>
          <a:bodyPr wrap="square" anchor="ctr"/>
          <a:p>
            <a:pPr lvl="0"/>
            <a:r>
              <a:rPr b="1" i="0" u="none" strike="noStrike">
                <a:latin typeface="Calibri"/>
              </a:rPr>
              <a:t>             Management</a:t>
            </a:r>
          </a:p>
        </p:txBody>
      </p:sp>
      <p:sp>
        <p:nvSpPr>
          <p:cNvPr id="3" name=""/>
          <p:cNvSpPr txBox="1"/>
          <p:nvPr>
            <p:ph type="body" idx="1"/>
          </p:nvPr>
        </p:nvSpPr>
        <p:spPr>
          <a:xfrm>
            <a:off x="457200" y="1219200"/>
            <a:ext cx="8229600" cy="5105400"/>
          </a:xfrm>
          <a:prstGeom prst="rect"/>
          <a:noFill/>
          <a:ln>
            <a:noFill/>
          </a:ln>
        </p:spPr>
        <p:txBody>
          <a:bodyPr wrap="square" anchor="t">
            <a:normAutofit fontScale="92000" lnSpcReduction="20000"/>
          </a:bodyPr>
          <a:p>
            <a:pPr lvl="0" marL="0" indent="0">
              <a:buNone/>
            </a:pPr>
            <a:r>
              <a:rPr b="1" i="1" u="none" strike="noStrike">
                <a:latin typeface="Times New Roman"/>
              </a:rPr>
              <a:t>                   Symptomatic </a:t>
            </a:r>
            <a:r>
              <a:rPr b="1" i="1" u="none" strike="noStrike">
                <a:latin typeface="Times New Roman"/>
              </a:rPr>
              <a:t>drug therapy</a:t>
            </a:r>
          </a:p>
          <a:p>
            <a:pPr lvl="0"/>
            <a:r>
              <a:rPr>
                <a:latin typeface="Times New Roman"/>
              </a:rPr>
              <a:t>Usually provides good control of motor signs of Parkinson disease for 4-6 years</a:t>
            </a:r>
          </a:p>
          <a:p>
            <a:pPr lvl="0"/>
            <a:r>
              <a:rPr>
                <a:latin typeface="Times New Roman"/>
              </a:rPr>
              <a:t>Levodopa/</a:t>
            </a:r>
            <a:r>
              <a:rPr>
                <a:latin typeface="Times New Roman"/>
              </a:rPr>
              <a:t>carbidopa</a:t>
            </a:r>
            <a:r>
              <a:rPr>
                <a:latin typeface="Times New Roman"/>
              </a:rPr>
              <a:t>: The gold standard of symptomatic treatment</a:t>
            </a:r>
          </a:p>
          <a:p>
            <a:pPr lvl="0"/>
            <a:r>
              <a:rPr>
                <a:solidFill>
                  <a:srgbClr val="FF0000"/>
                </a:solidFill>
                <a:latin typeface="Times New Roman"/>
              </a:rPr>
              <a:t>Monoamine oxidase (MAO)–B </a:t>
            </a:r>
            <a:r>
              <a:rPr>
                <a:latin typeface="Times New Roman"/>
              </a:rPr>
              <a:t>inhibitors: Can be considered for initial treatment of early disease</a:t>
            </a:r>
          </a:p>
          <a:p>
            <a:pPr lvl="0"/>
            <a:r>
              <a:rPr>
                <a:latin typeface="Times New Roman"/>
              </a:rPr>
              <a:t>Dopamine  </a:t>
            </a:r>
            <a:r>
              <a:rPr>
                <a:latin typeface="Times New Roman"/>
              </a:rPr>
              <a:t>agonists (</a:t>
            </a:r>
            <a:r>
              <a:rPr>
                <a:latin typeface="Times New Roman"/>
              </a:rPr>
              <a:t>eg</a:t>
            </a:r>
            <a:r>
              <a:rPr>
                <a:latin typeface="Times New Roman"/>
              </a:rPr>
              <a:t>, ropinirole, pramipexole): Monotherapy in early disease and adjunctive therapy in moderate to advanced disease</a:t>
            </a:r>
          </a:p>
          <a:p>
            <a:pPr lvl="0"/>
            <a:r>
              <a:rPr>
                <a:latin typeface="Times New Roman"/>
              </a:rPr>
              <a:t>Anticholinergic agents (</a:t>
            </a:r>
            <a:r>
              <a:rPr>
                <a:latin typeface="Times New Roman"/>
              </a:rPr>
              <a:t>eg</a:t>
            </a:r>
            <a:r>
              <a:rPr>
                <a:latin typeface="Times New Roman"/>
              </a:rPr>
              <a:t>, trihexyphenidyl, benztropine): Second-line drugs for tremor only</a:t>
            </a:r>
          </a:p>
          <a:p>
            <a:pPr lvl="0"/>
          </a:p>
        </p:txBody>
      </p:sp>
      <p:sp>
        <p:nvSpPr>
          <p:cNvPr id="4" name=""/>
          <p:cNvSpPr txBox="1"/>
          <p:nvPr>
            <p:ph type="dt" idx="10"/>
          </p:nvPr>
        </p:nvSpPr>
        <p:spPr>
          <a:xfrm>
            <a:off x="457200" y="6356350"/>
            <a:ext cx="2133600" cy="365125"/>
          </a:xfrm>
          <a:prstGeom prst="rect"/>
          <a:noFill/>
          <a:ln>
            <a:noFill/>
          </a:ln>
        </p:spPr>
        <p:txBody>
          <a:bodyPr wrap="square" anchor="ctr"/>
          <a:lstStyle>
            <a:lvl1pPr lvl="0" algn="l">
              <a:defRPr sz="1200">
                <a:solidFill>
                  <a:srgbClr val="3F3F3F"/>
                </a:solidFill>
                <a:latin typeface="Calibri"/>
              </a:defRPr>
            </a:lvl1pPr>
          </a:lstStyle>
          <a:p/>
        </p:txBody>
      </p:sp>
      <p:sp>
        <p:nvSpPr>
          <p:cNvPr id="5" name=""/>
          <p:cNvSpPr txBox="1"/>
          <p:nvPr>
            <p:ph type="sldNum" idx="12"/>
          </p:nvPr>
        </p:nvSpPr>
        <p:spPr>
          <a:xfrm>
            <a:off x="6553200" y="6356350"/>
            <a:ext cx="2133600" cy="365125"/>
          </a:xfrm>
          <a:prstGeom prst="rect"/>
          <a:noFill/>
          <a:ln>
            <a:noFill/>
          </a:ln>
        </p:spPr>
        <p:txBody>
          <a:bodyPr wrap="square" anchor="ctr"/>
          <a:lstStyle>
            <a:lvl1pPr lvl="0" algn="r">
              <a:defRPr sz="1200">
                <a:solidFill>
                  <a:srgbClr val="3F3F3F"/>
                </a:solidFill>
                <a:latin typeface="Calibri"/>
              </a:defRPr>
            </a:lvl1pPr>
          </a:lstStyle>
          <a:p>
            <a:fld id="{8B38DBA3-52F9-4AF4-A6A4-FA4D7DB2F99C}" type="slidenum">
              <a:t>&lt;#&gt;</a:t>
            </a:fld>
          </a:p>
        </p:txBody>
      </p:sp>
      <p:sp>
        <p:nvSpPr>
          <p:cNvPr id="6" name=""/>
          <p:cNvSpPr txBox="1"/>
          <p:nvPr>
            <p:ph type="ftr" idx="11"/>
          </p:nvPr>
        </p:nvSpPr>
        <p:spPr>
          <a:xfrm>
            <a:off x="3124200" y="6356350"/>
            <a:ext cx="2895600" cy="365125"/>
          </a:xfrm>
          <a:prstGeom prst="rect"/>
          <a:noFill/>
          <a:ln>
            <a:noFill/>
          </a:ln>
        </p:spPr>
        <p:txBody>
          <a:bodyPr wrap="square" anchor="ctr"/>
          <a:lstStyle>
            <a:lvl1pPr lvl="0" algn="ctr">
              <a:defRPr sz="1200">
                <a:solidFill>
                  <a:srgbClr val="3F3F3F"/>
                </a:solidFill>
                <a:latin typeface="Calibri"/>
              </a:defRPr>
            </a:lvl1pPr>
          </a:lstStyle>
          <a:p/>
        </p:txBody>
      </p:sp>
    </p:spTree>
  </p:cSld>
</p:sld>
</file>

<file path=ppt/slides/slide17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title" idx="0"/>
          </p:nvPr>
        </p:nvSpPr>
        <p:spPr>
          <a:xfrm>
            <a:off x="457200" y="274637"/>
            <a:ext cx="8229600" cy="1143000"/>
          </a:xfrm>
          <a:prstGeom prst="rect"/>
          <a:noFill/>
          <a:ln>
            <a:noFill/>
          </a:ln>
        </p:spPr>
        <p:txBody>
          <a:bodyPr wrap="square" anchor="ctr">
            <a:normAutofit fontScale="90000"/>
          </a:bodyPr>
          <a:p>
            <a:pPr lvl="0"/>
            <a:r>
              <a:rPr b="1" i="1" u="none" strike="noStrike">
                <a:latin typeface="Calibri"/>
              </a:rPr>
              <a:t>Treatment for </a:t>
            </a:r>
            <a:r>
              <a:rPr b="1" i="1" u="none" strike="noStrike">
                <a:latin typeface="Calibri"/>
              </a:rPr>
              <a:t>non-motor symptoms</a:t>
            </a:r>
          </a:p>
        </p:txBody>
      </p:sp>
      <p:sp>
        <p:nvSpPr>
          <p:cNvPr id="3" name=""/>
          <p:cNvSpPr txBox="1"/>
          <p:nvPr>
            <p:ph type="body" idx="1"/>
          </p:nvPr>
        </p:nvSpPr>
        <p:spPr>
          <a:xfrm>
            <a:off x="381000" y="1219200"/>
            <a:ext cx="8229600" cy="4937125"/>
          </a:xfrm>
          <a:prstGeom prst="rect"/>
          <a:noFill/>
          <a:ln>
            <a:noFill/>
          </a:ln>
        </p:spPr>
        <p:txBody>
          <a:bodyPr wrap="square" anchor="t"/>
          <a:p>
            <a:pPr lvl="0">
              <a:buFont typeface="Wingdings"/>
              <a:buChar char="ü"/>
            </a:pPr>
            <a:r>
              <a:rPr sz="3200">
                <a:latin typeface="Times New Roman"/>
              </a:rPr>
              <a:t>Sildenafil citrate (Viagra): For erectile dysfunction</a:t>
            </a:r>
          </a:p>
          <a:p>
            <a:pPr lvl="0">
              <a:buFont typeface="Wingdings"/>
              <a:buChar char="ü"/>
            </a:pPr>
            <a:r>
              <a:rPr sz="3200">
                <a:latin typeface="Times New Roman"/>
              </a:rPr>
              <a:t>Polyethylene glycol: For constipation</a:t>
            </a:r>
          </a:p>
          <a:p>
            <a:pPr lvl="0">
              <a:buFont typeface="Wingdings"/>
              <a:buChar char="ü"/>
            </a:pPr>
            <a:r>
              <a:rPr sz="3200">
                <a:latin typeface="Times New Roman"/>
              </a:rPr>
              <a:t>Modafinil: For excessive daytime somnolence</a:t>
            </a:r>
          </a:p>
          <a:p>
            <a:pPr lvl="0">
              <a:buFont typeface="Wingdings"/>
              <a:buChar char="ü"/>
            </a:pPr>
            <a:r>
              <a:rPr sz="3200">
                <a:latin typeface="Times New Roman"/>
              </a:rPr>
              <a:t>Methylphenidate: For fatigue (potential for abuse and addiction)</a:t>
            </a:r>
          </a:p>
          <a:p>
            <a:pPr lvl="0">
              <a:buFont typeface="Wingdings"/>
              <a:buChar char="ü"/>
            </a:pPr>
            <a:r>
              <a:rPr sz="3200" b="0" i="1" u="none" strike="noStrike">
                <a:latin typeface="Times New Roman"/>
              </a:rPr>
              <a:t>Deep brain stimulation: impulse stimulation in the brain</a:t>
            </a:r>
            <a:r>
              <a:rPr>
                <a:latin typeface="Times New Roman"/>
              </a:rPr>
              <a:t>.</a:t>
            </a:r>
          </a:p>
        </p:txBody>
      </p:sp>
      <p:sp>
        <p:nvSpPr>
          <p:cNvPr id="4" name=""/>
          <p:cNvSpPr txBox="1"/>
          <p:nvPr>
            <p:ph type="dt" idx="10"/>
          </p:nvPr>
        </p:nvSpPr>
        <p:spPr>
          <a:xfrm>
            <a:off x="457200" y="6356350"/>
            <a:ext cx="2133600" cy="365125"/>
          </a:xfrm>
          <a:prstGeom prst="rect"/>
          <a:noFill/>
          <a:ln>
            <a:noFill/>
          </a:ln>
        </p:spPr>
        <p:txBody>
          <a:bodyPr wrap="square" anchor="ctr"/>
          <a:lstStyle>
            <a:lvl1pPr lvl="0" algn="l">
              <a:defRPr sz="1200">
                <a:solidFill>
                  <a:srgbClr val="3F3F3F"/>
                </a:solidFill>
                <a:latin typeface="Calibri"/>
              </a:defRPr>
            </a:lvl1pPr>
          </a:lstStyle>
          <a:p/>
        </p:txBody>
      </p:sp>
      <p:sp>
        <p:nvSpPr>
          <p:cNvPr id="5" name=""/>
          <p:cNvSpPr txBox="1"/>
          <p:nvPr>
            <p:ph type="sldNum" idx="12"/>
          </p:nvPr>
        </p:nvSpPr>
        <p:spPr>
          <a:xfrm>
            <a:off x="6553200" y="6356350"/>
            <a:ext cx="2133600" cy="365125"/>
          </a:xfrm>
          <a:prstGeom prst="rect"/>
          <a:noFill/>
          <a:ln>
            <a:noFill/>
          </a:ln>
        </p:spPr>
        <p:txBody>
          <a:bodyPr wrap="square" anchor="ctr"/>
          <a:lstStyle>
            <a:lvl1pPr lvl="0" algn="r">
              <a:defRPr sz="1200">
                <a:solidFill>
                  <a:srgbClr val="3F3F3F"/>
                </a:solidFill>
                <a:latin typeface="Calibri"/>
              </a:defRPr>
            </a:lvl1pPr>
          </a:lstStyle>
          <a:p>
            <a:fld id="{8B38DBA3-52F9-4AF4-A6A4-FA4D7DB2F99C}" type="slidenum">
              <a:t>&lt;#&gt;</a:t>
            </a:fld>
          </a:p>
        </p:txBody>
      </p:sp>
      <p:sp>
        <p:nvSpPr>
          <p:cNvPr id="6" name=""/>
          <p:cNvSpPr txBox="1"/>
          <p:nvPr>
            <p:ph type="ftr" idx="11"/>
          </p:nvPr>
        </p:nvSpPr>
        <p:spPr>
          <a:xfrm>
            <a:off x="3124200" y="6356350"/>
            <a:ext cx="2895600" cy="365125"/>
          </a:xfrm>
          <a:prstGeom prst="rect"/>
          <a:noFill/>
          <a:ln>
            <a:noFill/>
          </a:ln>
        </p:spPr>
        <p:txBody>
          <a:bodyPr wrap="square" anchor="ctr"/>
          <a:lstStyle>
            <a:lvl1pPr lvl="0" algn="ctr">
              <a:defRPr sz="1200">
                <a:solidFill>
                  <a:srgbClr val="3F3F3F"/>
                </a:solidFill>
                <a:latin typeface="Calibri"/>
              </a:defRPr>
            </a:lvl1pPr>
          </a:lstStyle>
          <a:p/>
        </p:txBody>
      </p:sp>
    </p:spTree>
  </p:cSld>
</p:sld>
</file>

<file path=ppt/slides/slide17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title" idx="0"/>
          </p:nvPr>
        </p:nvSpPr>
        <p:spPr>
          <a:xfrm>
            <a:off x="457200" y="274637"/>
            <a:ext cx="8229600" cy="1143000"/>
          </a:xfrm>
          <a:prstGeom prst="rect"/>
          <a:noFill/>
          <a:ln>
            <a:noFill/>
          </a:ln>
        </p:spPr>
        <p:txBody>
          <a:bodyPr wrap="square" anchor="ctr"/>
          <a:p>
            <a:pPr lvl="0"/>
            <a:r>
              <a:rPr b="1" i="0" u="none" strike="noStrike">
                <a:latin typeface="Times New Roman"/>
              </a:rPr>
              <a:t>     Surgical management </a:t>
            </a:r>
          </a:p>
        </p:txBody>
      </p:sp>
      <p:sp>
        <p:nvSpPr>
          <p:cNvPr id="3" name=""/>
          <p:cNvSpPr txBox="1"/>
          <p:nvPr>
            <p:ph type="body" idx="1"/>
          </p:nvPr>
        </p:nvSpPr>
        <p:spPr>
          <a:xfrm>
            <a:off x="457200" y="1600200"/>
            <a:ext cx="8229600" cy="4525962"/>
          </a:xfrm>
          <a:prstGeom prst="rect"/>
          <a:noFill/>
          <a:ln>
            <a:noFill/>
          </a:ln>
        </p:spPr>
        <p:txBody>
          <a:bodyPr wrap="square" anchor="t"/>
          <a:p>
            <a:pPr lvl="2" marL="457200" indent="0">
              <a:spcBef>
                <a:spcPts val="600"/>
              </a:spcBef>
              <a:buClr>
                <a:srgbClr val="4F81BD"/>
              </a:buClr>
              <a:buFont typeface="Wingdings"/>
              <a:buChar char="Ø"/>
            </a:pPr>
            <a:r>
              <a:rPr sz="3200">
                <a:latin typeface="Times New Roman"/>
              </a:rPr>
              <a:t>Thalamotomy </a:t>
            </a:r>
            <a:r>
              <a:rPr sz="3200">
                <a:latin typeface="Times New Roman"/>
              </a:rPr>
              <a:t>or surgery to the </a:t>
            </a:r>
            <a:r>
              <a:rPr sz="3200">
                <a:latin typeface="Times New Roman"/>
              </a:rPr>
              <a:t>thalamus</a:t>
            </a:r>
          </a:p>
          <a:p>
            <a:pPr lvl="1">
              <a:buFont typeface="Wingdings"/>
              <a:buChar char="§"/>
            </a:pPr>
            <a:r>
              <a:rPr sz="3200">
                <a:latin typeface="Times New Roman"/>
              </a:rPr>
              <a:t>Does not involve destruction of brain tissue</a:t>
            </a:r>
          </a:p>
          <a:p>
            <a:pPr lvl="1">
              <a:buFont typeface="Wingdings"/>
              <a:buChar char="§"/>
            </a:pPr>
            <a:r>
              <a:rPr sz="3200">
                <a:latin typeface="Times New Roman"/>
              </a:rPr>
              <a:t>Reversible</a:t>
            </a:r>
          </a:p>
          <a:p>
            <a:pPr lvl="1">
              <a:buFont typeface="Wingdings"/>
              <a:buChar char="§"/>
            </a:pPr>
            <a:r>
              <a:rPr sz="3200">
                <a:latin typeface="Times New Roman"/>
              </a:rPr>
              <a:t>Can be adjusted as the disease progresses or adverse events occur</a:t>
            </a:r>
          </a:p>
          <a:p>
            <a:pPr lvl="1">
              <a:buFont typeface="Wingdings"/>
              <a:buChar char="§"/>
            </a:pPr>
            <a:r>
              <a:rPr sz="3200">
                <a:latin typeface="Times New Roman"/>
              </a:rPr>
              <a:t>Bilateral procedures can be performed without a significant increase in adverse events</a:t>
            </a:r>
          </a:p>
          <a:p>
            <a:pPr lvl="2" marL="273050" indent="0">
              <a:spcBef>
                <a:spcPts val="600"/>
              </a:spcBef>
            </a:pPr>
          </a:p>
          <a:p>
            <a:pPr lvl="0"/>
          </a:p>
        </p:txBody>
      </p:sp>
      <p:sp>
        <p:nvSpPr>
          <p:cNvPr id="4" name=""/>
          <p:cNvSpPr txBox="1"/>
          <p:nvPr>
            <p:ph type="dt" idx="10"/>
          </p:nvPr>
        </p:nvSpPr>
        <p:spPr>
          <a:xfrm>
            <a:off x="457200" y="6356350"/>
            <a:ext cx="2133600" cy="365125"/>
          </a:xfrm>
          <a:prstGeom prst="rect"/>
          <a:noFill/>
          <a:ln>
            <a:noFill/>
          </a:ln>
        </p:spPr>
        <p:txBody>
          <a:bodyPr wrap="square" anchor="ctr"/>
          <a:lstStyle>
            <a:lvl1pPr lvl="0" algn="l">
              <a:defRPr sz="1200">
                <a:solidFill>
                  <a:srgbClr val="3F3F3F"/>
                </a:solidFill>
                <a:latin typeface="Calibri"/>
              </a:defRPr>
            </a:lvl1pPr>
          </a:lstStyle>
          <a:p/>
        </p:txBody>
      </p:sp>
      <p:sp>
        <p:nvSpPr>
          <p:cNvPr id="5" name=""/>
          <p:cNvSpPr txBox="1"/>
          <p:nvPr>
            <p:ph type="sldNum" idx="12"/>
          </p:nvPr>
        </p:nvSpPr>
        <p:spPr>
          <a:xfrm>
            <a:off x="6553200" y="6356350"/>
            <a:ext cx="2133600" cy="365125"/>
          </a:xfrm>
          <a:prstGeom prst="rect"/>
          <a:noFill/>
          <a:ln>
            <a:noFill/>
          </a:ln>
        </p:spPr>
        <p:txBody>
          <a:bodyPr wrap="square" anchor="ctr"/>
          <a:lstStyle>
            <a:lvl1pPr lvl="0" algn="r">
              <a:defRPr sz="1200">
                <a:solidFill>
                  <a:srgbClr val="3F3F3F"/>
                </a:solidFill>
                <a:latin typeface="Calibri"/>
              </a:defRPr>
            </a:lvl1pPr>
          </a:lstStyle>
          <a:p>
            <a:fld id="{8B38DBA3-52F9-4AF4-A6A4-FA4D7DB2F99C}" type="slidenum">
              <a:t>&lt;#&gt;</a:t>
            </a:fld>
          </a:p>
        </p:txBody>
      </p:sp>
      <p:sp>
        <p:nvSpPr>
          <p:cNvPr id="6" name=""/>
          <p:cNvSpPr txBox="1"/>
          <p:nvPr>
            <p:ph type="ftr" idx="11"/>
          </p:nvPr>
        </p:nvSpPr>
        <p:spPr>
          <a:xfrm>
            <a:off x="3124200" y="6356350"/>
            <a:ext cx="2895600" cy="365125"/>
          </a:xfrm>
          <a:prstGeom prst="rect"/>
          <a:noFill/>
          <a:ln>
            <a:noFill/>
          </a:ln>
        </p:spPr>
        <p:txBody>
          <a:bodyPr wrap="square" anchor="ctr"/>
          <a:lstStyle>
            <a:lvl1pPr lvl="0" algn="ctr">
              <a:defRPr sz="1200">
                <a:solidFill>
                  <a:srgbClr val="3F3F3F"/>
                </a:solidFill>
                <a:latin typeface="Calibri"/>
              </a:defRPr>
            </a:lvl1pPr>
          </a:lstStyle>
          <a:p/>
        </p:txBody>
      </p:sp>
    </p:spTree>
  </p:cSld>
</p:sld>
</file>

<file path=ppt/slides/slide17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body" idx="1"/>
          </p:nvPr>
        </p:nvSpPr>
        <p:spPr>
          <a:xfrm>
            <a:off x="457200" y="457200"/>
            <a:ext cx="8229600" cy="6400800"/>
          </a:xfrm>
          <a:prstGeom prst="rect"/>
          <a:noFill/>
          <a:ln>
            <a:noFill/>
          </a:ln>
        </p:spPr>
        <p:txBody>
          <a:bodyPr wrap="square" anchor="t">
            <a:normAutofit fontScale="92000" lnSpcReduction="10000"/>
          </a:bodyPr>
          <a:p>
            <a:pPr lvl="0">
              <a:buNone/>
            </a:pPr>
            <a:r>
              <a:rPr b="1" i="0" u="none" strike="noStrike">
                <a:latin typeface="Times New Roman"/>
              </a:rPr>
              <a:t>               </a:t>
            </a:r>
            <a:r>
              <a:rPr sz="3900" b="1" i="0" u="none" strike="noStrike">
                <a:latin typeface="Times New Roman"/>
              </a:rPr>
              <a:t>Nursing Intervention</a:t>
            </a:r>
          </a:p>
          <a:p>
            <a:pPr lvl="0">
              <a:buNone/>
            </a:pPr>
          </a:p>
          <a:p>
            <a:pPr lvl="0">
              <a:buFont typeface="Wingdings"/>
              <a:buChar char="Ø"/>
            </a:pPr>
            <a:r>
              <a:rPr>
                <a:latin typeface="Times New Roman"/>
              </a:rPr>
              <a:t>Monitor </a:t>
            </a:r>
            <a:r>
              <a:rPr>
                <a:latin typeface="Times New Roman"/>
              </a:rPr>
              <a:t>drug treatment so dosage can be adjusted to minimize side effects</a:t>
            </a:r>
          </a:p>
          <a:p>
            <a:pPr lvl="0">
              <a:buFont typeface="Wingdings"/>
              <a:buChar char="Ø"/>
            </a:pPr>
            <a:r>
              <a:rPr>
                <a:latin typeface="Times New Roman"/>
              </a:rPr>
              <a:t>If </a:t>
            </a:r>
            <a:r>
              <a:rPr>
                <a:latin typeface="Times New Roman"/>
              </a:rPr>
              <a:t>the patient has surgery </a:t>
            </a:r>
          </a:p>
          <a:p>
            <a:pPr lvl="1"/>
            <a:r>
              <a:rPr sz="2800">
                <a:latin typeface="Times New Roman"/>
              </a:rPr>
              <a:t>watch </a:t>
            </a:r>
            <a:r>
              <a:rPr sz="2800">
                <a:latin typeface="Times New Roman"/>
              </a:rPr>
              <a:t>for signs of hemorrhage and increased ICP by </a:t>
            </a:r>
            <a:r>
              <a:rPr sz="2800">
                <a:latin typeface="Times New Roman"/>
              </a:rPr>
              <a:t> </a:t>
            </a:r>
            <a:r>
              <a:rPr sz="2800">
                <a:latin typeface="Times New Roman"/>
              </a:rPr>
              <a:t>frequently checking level of consciousness &amp; vital signs</a:t>
            </a:r>
          </a:p>
          <a:p>
            <a:pPr lvl="0">
              <a:buFont typeface="Wingdings"/>
              <a:buChar char="Ø"/>
            </a:pPr>
            <a:r>
              <a:rPr>
                <a:latin typeface="Times New Roman"/>
              </a:rPr>
              <a:t>Encourage independence</a:t>
            </a:r>
          </a:p>
          <a:p>
            <a:pPr lvl="1"/>
            <a:r>
              <a:rPr sz="3300">
                <a:latin typeface="Times New Roman"/>
              </a:rPr>
              <a:t> </a:t>
            </a:r>
            <a:r>
              <a:rPr sz="2800">
                <a:latin typeface="Times New Roman"/>
              </a:rPr>
              <a:t>The patient with excessive tremor may achieve partial </a:t>
            </a:r>
            <a:r>
              <a:rPr sz="2800">
                <a:latin typeface="Times New Roman"/>
              </a:rPr>
              <a:t>control </a:t>
            </a:r>
            <a:r>
              <a:rPr sz="2800">
                <a:latin typeface="Times New Roman"/>
              </a:rPr>
              <a:t>of his body by </a:t>
            </a:r>
            <a:r>
              <a:rPr sz="2800" b="1" i="0" u="none" strike="noStrike">
                <a:solidFill>
                  <a:srgbClr val="FF0000"/>
                </a:solidFill>
                <a:latin typeface="Times New Roman"/>
              </a:rPr>
              <a:t>sitting on a chair </a:t>
            </a:r>
            <a:r>
              <a:rPr sz="2800">
                <a:latin typeface="Times New Roman"/>
              </a:rPr>
              <a:t>&amp; using its arms to steady </a:t>
            </a:r>
            <a:r>
              <a:rPr sz="2800">
                <a:latin typeface="Times New Roman"/>
              </a:rPr>
              <a:t>himself-remember the </a:t>
            </a:r>
            <a:r>
              <a:rPr sz="2800">
                <a:latin typeface="Times New Roman"/>
              </a:rPr>
              <a:t>fatigue may cause him to depend on others</a:t>
            </a:r>
          </a:p>
          <a:p>
            <a:pPr lvl="0">
              <a:buFont typeface="Wingdings"/>
              <a:buChar char="Ø"/>
            </a:pPr>
            <a:r>
              <a:rPr>
                <a:latin typeface="Times New Roman"/>
              </a:rPr>
              <a:t>Help </a:t>
            </a:r>
            <a:r>
              <a:rPr>
                <a:latin typeface="Times New Roman"/>
              </a:rPr>
              <a:t>the patient overcome problems related to </a:t>
            </a:r>
            <a:r>
              <a:rPr>
                <a:latin typeface="Times New Roman"/>
              </a:rPr>
              <a:t>daily activities</a:t>
            </a:r>
          </a:p>
          <a:p>
            <a:pPr lvl="0"/>
          </a:p>
        </p:txBody>
      </p:sp>
      <p:sp>
        <p:nvSpPr>
          <p:cNvPr id="3" name=""/>
          <p:cNvSpPr txBox="1"/>
          <p:nvPr>
            <p:ph type="dt" idx="10"/>
          </p:nvPr>
        </p:nvSpPr>
        <p:spPr>
          <a:xfrm>
            <a:off x="457200" y="6356350"/>
            <a:ext cx="2133600" cy="365125"/>
          </a:xfrm>
          <a:prstGeom prst="rect"/>
          <a:noFill/>
          <a:ln>
            <a:noFill/>
          </a:ln>
        </p:spPr>
        <p:txBody>
          <a:bodyPr wrap="square" anchor="ctr"/>
          <a:lstStyle>
            <a:lvl1pPr lvl="0" algn="l">
              <a:defRPr sz="1200">
                <a:solidFill>
                  <a:srgbClr val="3F3F3F"/>
                </a:solidFill>
                <a:latin typeface="Calibri"/>
              </a:defRPr>
            </a:lvl1pPr>
          </a:lstStyle>
          <a:p/>
        </p:txBody>
      </p:sp>
      <p:sp>
        <p:nvSpPr>
          <p:cNvPr id="4" name=""/>
          <p:cNvSpPr txBox="1"/>
          <p:nvPr>
            <p:ph type="sldNum" idx="12"/>
          </p:nvPr>
        </p:nvSpPr>
        <p:spPr>
          <a:xfrm>
            <a:off x="6553200" y="6356350"/>
            <a:ext cx="2133600" cy="365125"/>
          </a:xfrm>
          <a:prstGeom prst="rect"/>
          <a:noFill/>
          <a:ln>
            <a:noFill/>
          </a:ln>
        </p:spPr>
        <p:txBody>
          <a:bodyPr wrap="square" anchor="ctr"/>
          <a:lstStyle>
            <a:lvl1pPr lvl="0" algn="r">
              <a:defRPr sz="1200">
                <a:solidFill>
                  <a:srgbClr val="3F3F3F"/>
                </a:solidFill>
                <a:latin typeface="Calibri"/>
              </a:defRPr>
            </a:lvl1pPr>
          </a:lstStyle>
          <a:p>
            <a:fld id="{8B38DBA3-52F9-4AF4-A6A4-FA4D7DB2F99C}" type="slidenum">
              <a:t>&lt;#&gt;</a:t>
            </a:fld>
          </a:p>
        </p:txBody>
      </p:sp>
      <p:sp>
        <p:nvSpPr>
          <p:cNvPr id="5" name=""/>
          <p:cNvSpPr txBox="1"/>
          <p:nvPr>
            <p:ph type="ftr" idx="11"/>
          </p:nvPr>
        </p:nvSpPr>
        <p:spPr>
          <a:xfrm>
            <a:off x="3124200" y="6356350"/>
            <a:ext cx="2895600" cy="365125"/>
          </a:xfrm>
          <a:prstGeom prst="rect"/>
          <a:noFill/>
          <a:ln>
            <a:noFill/>
          </a:ln>
        </p:spPr>
        <p:txBody>
          <a:bodyPr wrap="square" anchor="ctr"/>
          <a:lstStyle>
            <a:lvl1pPr lvl="0" algn="ctr">
              <a:defRPr sz="1200">
                <a:solidFill>
                  <a:srgbClr val="3F3F3F"/>
                </a:solidFill>
                <a:latin typeface="Calibri"/>
              </a:defRPr>
            </a:lvl1pPr>
          </a:lstStyle>
          <a:p/>
        </p:txBody>
      </p:sp>
    </p:spTree>
  </p:cSld>
  <p:transition spd="fast" advClick="1"/>
</p:sld>
</file>

<file path=ppt/slides/slide17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title" idx="0"/>
          </p:nvPr>
        </p:nvSpPr>
        <p:spPr>
          <a:xfrm>
            <a:off x="457200" y="274637"/>
            <a:ext cx="8229600" cy="1143000"/>
          </a:xfrm>
          <a:prstGeom prst="rect"/>
          <a:noFill/>
          <a:ln>
            <a:noFill/>
          </a:ln>
        </p:spPr>
        <p:txBody>
          <a:bodyPr wrap="square" anchor="ctr"/>
          <a:p>
            <a:pPr lvl="0"/>
            <a:r>
              <a:rPr b="1" i="0" u="none" strike="noStrike">
                <a:latin typeface="Times New Roman"/>
              </a:rPr>
              <a:t>Patient </a:t>
            </a:r>
            <a:r>
              <a:rPr b="1" i="0" u="none" strike="noStrike">
                <a:latin typeface="Times New Roman"/>
              </a:rPr>
              <a:t>Education</a:t>
            </a:r>
          </a:p>
        </p:txBody>
      </p:sp>
      <p:sp>
        <p:nvSpPr>
          <p:cNvPr id="3" name=""/>
          <p:cNvSpPr txBox="1"/>
          <p:nvPr>
            <p:ph type="body" idx="1"/>
          </p:nvPr>
        </p:nvSpPr>
        <p:spPr>
          <a:xfrm>
            <a:off x="457200" y="1600200"/>
            <a:ext cx="8229600" cy="4525962"/>
          </a:xfrm>
          <a:prstGeom prst="rect"/>
          <a:noFill/>
          <a:ln>
            <a:noFill/>
          </a:ln>
        </p:spPr>
        <p:txBody>
          <a:bodyPr wrap="square" anchor="t">
            <a:normAutofit fontScale="92000" lnSpcReduction="10000"/>
          </a:bodyPr>
          <a:p>
            <a:pPr lvl="0">
              <a:buFont typeface="Wingdings"/>
              <a:buChar char="v"/>
            </a:pPr>
            <a:r>
              <a:rPr sz="3600">
                <a:latin typeface="Times New Roman"/>
              </a:rPr>
              <a:t>Educate about:- </a:t>
            </a:r>
          </a:p>
          <a:p>
            <a:pPr lvl="1">
              <a:buFont typeface="Arial"/>
              <a:buChar char="•"/>
            </a:pPr>
            <a:r>
              <a:rPr sz="3200">
                <a:latin typeface="Times New Roman"/>
              </a:rPr>
              <a:t>Decision making; </a:t>
            </a:r>
          </a:p>
          <a:p>
            <a:pPr lvl="1">
              <a:buFont typeface="Arial"/>
              <a:buChar char="•"/>
            </a:pPr>
            <a:r>
              <a:rPr sz="3200">
                <a:latin typeface="Times New Roman"/>
              </a:rPr>
              <a:t>Disease state; </a:t>
            </a:r>
          </a:p>
          <a:p>
            <a:pPr lvl="1">
              <a:buFont typeface="Arial"/>
              <a:buChar char="•"/>
            </a:pPr>
            <a:r>
              <a:rPr sz="3200">
                <a:latin typeface="Times New Roman"/>
              </a:rPr>
              <a:t>Psychosocial support with professionals.</a:t>
            </a:r>
          </a:p>
          <a:p>
            <a:pPr lvl="1">
              <a:buFont typeface="Arial"/>
              <a:buChar char="•"/>
            </a:pPr>
            <a:r>
              <a:rPr sz="3200">
                <a:latin typeface="Times New Roman"/>
              </a:rPr>
              <a:t>Prevention of falls. </a:t>
            </a:r>
          </a:p>
          <a:p>
            <a:pPr lvl="1">
              <a:buFont typeface="Arial"/>
              <a:buChar char="•"/>
            </a:pPr>
            <a:r>
              <a:rPr sz="3200">
                <a:latin typeface="Times New Roman"/>
              </a:rPr>
              <a:t>Addressed at appropriate times in the disease course</a:t>
            </a:r>
          </a:p>
          <a:p>
            <a:pPr lvl="1">
              <a:buFont typeface="Arial"/>
              <a:buChar char="•"/>
            </a:pPr>
            <a:r>
              <a:rPr sz="3200">
                <a:latin typeface="Times New Roman"/>
              </a:rPr>
              <a:t>Additional information finical support and nursing home</a:t>
            </a:r>
          </a:p>
        </p:txBody>
      </p:sp>
      <p:sp>
        <p:nvSpPr>
          <p:cNvPr id="4" name=""/>
          <p:cNvSpPr txBox="1"/>
          <p:nvPr>
            <p:ph type="dt" idx="10"/>
          </p:nvPr>
        </p:nvSpPr>
        <p:spPr>
          <a:xfrm>
            <a:off x="457200" y="6356350"/>
            <a:ext cx="2133600" cy="365125"/>
          </a:xfrm>
          <a:prstGeom prst="rect"/>
          <a:noFill/>
          <a:ln>
            <a:noFill/>
          </a:ln>
        </p:spPr>
        <p:txBody>
          <a:bodyPr wrap="square" anchor="ctr"/>
          <a:lstStyle>
            <a:lvl1pPr lvl="0" algn="l">
              <a:defRPr sz="1200">
                <a:solidFill>
                  <a:srgbClr val="3F3F3F"/>
                </a:solidFill>
                <a:latin typeface="Calibri"/>
              </a:defRPr>
            </a:lvl1pPr>
          </a:lstStyle>
          <a:p/>
        </p:txBody>
      </p:sp>
      <p:sp>
        <p:nvSpPr>
          <p:cNvPr id="5" name=""/>
          <p:cNvSpPr txBox="1"/>
          <p:nvPr>
            <p:ph type="sldNum" idx="12"/>
          </p:nvPr>
        </p:nvSpPr>
        <p:spPr>
          <a:xfrm>
            <a:off x="6553200" y="6356350"/>
            <a:ext cx="2133600" cy="365125"/>
          </a:xfrm>
          <a:prstGeom prst="rect"/>
          <a:noFill/>
          <a:ln>
            <a:noFill/>
          </a:ln>
        </p:spPr>
        <p:txBody>
          <a:bodyPr wrap="square" anchor="ctr"/>
          <a:lstStyle>
            <a:lvl1pPr lvl="0" algn="r">
              <a:defRPr sz="1200">
                <a:solidFill>
                  <a:srgbClr val="3F3F3F"/>
                </a:solidFill>
                <a:latin typeface="Calibri"/>
              </a:defRPr>
            </a:lvl1pPr>
          </a:lstStyle>
          <a:p>
            <a:fld id="{8B38DBA3-52F9-4AF4-A6A4-FA4D7DB2F99C}" type="slidenum">
              <a:t>&lt;#&gt;</a:t>
            </a:fld>
          </a:p>
        </p:txBody>
      </p:sp>
      <p:sp>
        <p:nvSpPr>
          <p:cNvPr id="6" name=""/>
          <p:cNvSpPr txBox="1"/>
          <p:nvPr>
            <p:ph type="ftr" idx="11"/>
          </p:nvPr>
        </p:nvSpPr>
        <p:spPr>
          <a:xfrm>
            <a:off x="3124200" y="6356350"/>
            <a:ext cx="2895600" cy="365125"/>
          </a:xfrm>
          <a:prstGeom prst="rect"/>
          <a:noFill/>
          <a:ln>
            <a:noFill/>
          </a:ln>
        </p:spPr>
        <p:txBody>
          <a:bodyPr wrap="square" anchor="ctr"/>
          <a:lstStyle>
            <a:lvl1pPr lvl="0" algn="ctr">
              <a:defRPr sz="1200">
                <a:solidFill>
                  <a:srgbClr val="3F3F3F"/>
                </a:solidFill>
                <a:latin typeface="Calibri"/>
              </a:defRPr>
            </a:lvl1pPr>
          </a:lstStyle>
          <a:p/>
        </p:txBody>
      </p:sp>
    </p:spTree>
  </p:cSld>
</p:sld>
</file>

<file path=ppt/slides/slide17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title" idx="0"/>
          </p:nvPr>
        </p:nvSpPr>
        <p:spPr>
          <a:xfrm>
            <a:off x="0" y="0"/>
            <a:ext cx="9144000" cy="762000"/>
          </a:xfrm>
          <a:prstGeom prst="rect"/>
          <a:solidFill>
            <a:srgbClr val="FFC000"/>
          </a:solidFill>
          <a:ln>
            <a:noFill/>
          </a:ln>
        </p:spPr>
        <p:txBody>
          <a:bodyPr wrap="square" anchor="ctr">
            <a:normAutofit fontScale="90000"/>
          </a:bodyPr>
          <a:p>
            <a:pPr lvl="0"/>
            <a:r>
              <a:rPr b="1" i="0" u="none" strike="noStrike">
                <a:latin typeface="Calibri"/>
              </a:rPr>
              <a:t>          </a:t>
            </a:r>
            <a:br/>
            <a:r>
              <a:rPr b="1" i="0" u="none" strike="noStrike">
                <a:latin typeface="Times New Roman"/>
              </a:rPr>
              <a:t>Alzheimer's disease (AD)</a:t>
            </a:r>
            <a:br/>
          </a:p>
        </p:txBody>
      </p:sp>
      <p:sp>
        <p:nvSpPr>
          <p:cNvPr id="3" name=""/>
          <p:cNvSpPr txBox="1"/>
          <p:nvPr>
            <p:ph type="body" idx="1"/>
          </p:nvPr>
        </p:nvSpPr>
        <p:spPr>
          <a:xfrm>
            <a:off x="228600" y="1219200"/>
            <a:ext cx="8610600" cy="5257800"/>
          </a:xfrm>
          <a:prstGeom prst="rect"/>
          <a:noFill/>
          <a:ln>
            <a:noFill/>
          </a:ln>
        </p:spPr>
        <p:txBody>
          <a:bodyPr wrap="square" anchor="t">
            <a:normAutofit fontScale="92000"/>
          </a:bodyPr>
          <a:p>
            <a:pPr lvl="0">
              <a:lnSpc>
                <a:spcPct val="150000"/>
              </a:lnSpc>
              <a:buFont typeface="Wingdings"/>
              <a:buChar char="Ø"/>
            </a:pPr>
            <a:r>
              <a:rPr>
                <a:latin typeface="Times New Roman"/>
              </a:rPr>
              <a:t>It </a:t>
            </a:r>
            <a:r>
              <a:rPr>
                <a:latin typeface="Times New Roman"/>
              </a:rPr>
              <a:t>involves progressive decline in two or more areas of </a:t>
            </a:r>
            <a:r>
              <a:rPr>
                <a:latin typeface="Times New Roman"/>
              </a:rPr>
              <a:t>cognition, usually memory and language, calculation, </a:t>
            </a:r>
            <a:r>
              <a:rPr>
                <a:latin typeface="Times New Roman"/>
              </a:rPr>
              <a:t>visuospatial</a:t>
            </a:r>
            <a:r>
              <a:rPr>
                <a:latin typeface="Times New Roman"/>
              </a:rPr>
              <a:t> perception, constructional praxis, judgment, abstraction, or personality</a:t>
            </a:r>
            <a:r>
              <a:rPr>
                <a:latin typeface="Times New Roman"/>
              </a:rPr>
              <a:t>.</a:t>
            </a:r>
          </a:p>
          <a:p>
            <a:pPr lvl="0">
              <a:lnSpc>
                <a:spcPct val="150000"/>
              </a:lnSpc>
              <a:buFont typeface="Wingdings"/>
              <a:buChar char="Ø"/>
            </a:pPr>
            <a:r>
              <a:rPr>
                <a:latin typeface="Times New Roman"/>
              </a:rPr>
              <a:t>AD is the most common form of </a:t>
            </a:r>
            <a:r>
              <a:rPr b="1" i="0" u="none" strike="noStrike">
                <a:latin typeface="Times New Roman"/>
              </a:rPr>
              <a:t>dementia</a:t>
            </a:r>
            <a:r>
              <a:rPr>
                <a:latin typeface="Times New Roman"/>
              </a:rPr>
              <a:t> </a:t>
            </a:r>
            <a:r>
              <a:rPr>
                <a:latin typeface="Times New Roman"/>
              </a:rPr>
              <a:t>among people 65 years of age an older /</a:t>
            </a:r>
            <a:r>
              <a:rPr>
                <a:latin typeface="Times New Roman"/>
              </a:rPr>
              <a:t>snile</a:t>
            </a:r>
            <a:r>
              <a:rPr>
                <a:latin typeface="Times New Roman"/>
              </a:rPr>
              <a:t> dementia/</a:t>
            </a:r>
          </a:p>
          <a:p>
            <a:pPr lvl="0"/>
          </a:p>
        </p:txBody>
      </p:sp>
      <p:sp>
        <p:nvSpPr>
          <p:cNvPr id="4" name=""/>
          <p:cNvSpPr txBox="1"/>
          <p:nvPr>
            <p:ph type="dt" idx="10"/>
          </p:nvPr>
        </p:nvSpPr>
        <p:spPr>
          <a:xfrm>
            <a:off x="457200" y="6356350"/>
            <a:ext cx="2133600" cy="365125"/>
          </a:xfrm>
          <a:prstGeom prst="rect"/>
          <a:noFill/>
          <a:ln>
            <a:noFill/>
          </a:ln>
        </p:spPr>
        <p:txBody>
          <a:bodyPr wrap="square" anchor="ctr"/>
          <a:lstStyle>
            <a:lvl1pPr lvl="0" algn="l">
              <a:defRPr sz="1200">
                <a:solidFill>
                  <a:srgbClr val="3F3F3F"/>
                </a:solidFill>
                <a:latin typeface="Calibri"/>
              </a:defRPr>
            </a:lvl1pPr>
          </a:lstStyle>
          <a:p/>
        </p:txBody>
      </p:sp>
      <p:sp>
        <p:nvSpPr>
          <p:cNvPr id="5" name=""/>
          <p:cNvSpPr txBox="1"/>
          <p:nvPr>
            <p:ph type="sldNum" idx="12"/>
          </p:nvPr>
        </p:nvSpPr>
        <p:spPr>
          <a:xfrm>
            <a:off x="6553200" y="6356350"/>
            <a:ext cx="2133600" cy="365125"/>
          </a:xfrm>
          <a:prstGeom prst="rect"/>
          <a:noFill/>
          <a:ln>
            <a:noFill/>
          </a:ln>
        </p:spPr>
        <p:txBody>
          <a:bodyPr wrap="square" anchor="ctr"/>
          <a:lstStyle>
            <a:lvl1pPr lvl="0" algn="r">
              <a:defRPr sz="1200">
                <a:solidFill>
                  <a:srgbClr val="3F3F3F"/>
                </a:solidFill>
                <a:latin typeface="Calibri"/>
              </a:defRPr>
            </a:lvl1pPr>
          </a:lstStyle>
          <a:p>
            <a:fld id="{8B38DBA3-52F9-4AF4-A6A4-FA4D7DB2F99C}" type="slidenum">
              <a:t>&lt;#&gt;</a:t>
            </a:fld>
          </a:p>
        </p:txBody>
      </p:sp>
      <p:sp>
        <p:nvSpPr>
          <p:cNvPr id="6" name=""/>
          <p:cNvSpPr txBox="1"/>
          <p:nvPr>
            <p:ph type="ftr" idx="11"/>
          </p:nvPr>
        </p:nvSpPr>
        <p:spPr>
          <a:xfrm>
            <a:off x="3124200" y="6356350"/>
            <a:ext cx="2895600" cy="365125"/>
          </a:xfrm>
          <a:prstGeom prst="rect"/>
          <a:noFill/>
          <a:ln>
            <a:noFill/>
          </a:ln>
        </p:spPr>
        <p:txBody>
          <a:bodyPr wrap="square" anchor="ctr"/>
          <a:lstStyle>
            <a:lvl1pPr lvl="0" algn="ctr">
              <a:defRPr sz="1200">
                <a:solidFill>
                  <a:srgbClr val="3F3F3F"/>
                </a:solidFill>
                <a:latin typeface="Calibri"/>
              </a:defRPr>
            </a:lvl1pPr>
          </a:lstStyle>
          <a:p/>
        </p:txBody>
      </p:sp>
    </p:spTree>
  </p:cSld>
  <p:transition spd="fast" advClick="1"/>
</p:sld>
</file>

<file path=ppt/slides/slide1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title" idx="0"/>
          </p:nvPr>
        </p:nvSpPr>
        <p:spPr>
          <a:xfrm>
            <a:off x="457200" y="274637"/>
            <a:ext cx="8229600" cy="714375"/>
          </a:xfrm>
          <a:prstGeom prst="rect"/>
          <a:noFill/>
          <a:ln>
            <a:noFill/>
          </a:ln>
        </p:spPr>
        <p:txBody>
          <a:bodyPr wrap="square" anchor="ctr">
            <a:normAutofit fontScale="90000"/>
          </a:bodyPr>
          <a:p>
            <a:pPr lvl="0"/>
            <a:r>
              <a:rPr>
                <a:latin typeface="Times New Roman"/>
              </a:rPr>
              <a:t>Continue….</a:t>
            </a:r>
          </a:p>
        </p:txBody>
      </p:sp>
      <p:sp>
        <p:nvSpPr>
          <p:cNvPr id="3" name=""/>
          <p:cNvSpPr txBox="1"/>
          <p:nvPr>
            <p:ph type="body" idx="1"/>
          </p:nvPr>
        </p:nvSpPr>
        <p:spPr>
          <a:xfrm>
            <a:off x="457200" y="1143000"/>
            <a:ext cx="8229600" cy="4983162"/>
          </a:xfrm>
          <a:prstGeom prst="rect"/>
          <a:noFill/>
          <a:ln>
            <a:noFill/>
          </a:ln>
        </p:spPr>
        <p:txBody>
          <a:bodyPr wrap="square" anchor="t"/>
          <a:p>
            <a:pPr lvl="1">
              <a:buFont typeface="Wingdings"/>
              <a:buChar char="v"/>
            </a:pPr>
            <a:r>
              <a:rPr b="1" i="0" u="none" strike="noStrike">
                <a:latin typeface="Times New Roman"/>
              </a:rPr>
              <a:t>Arachnoids substance </a:t>
            </a:r>
          </a:p>
          <a:p>
            <a:pPr lvl="2">
              <a:buFont typeface="Wingdings"/>
              <a:buChar char="ü"/>
            </a:pPr>
            <a:r>
              <a:rPr sz="2800">
                <a:latin typeface="Times New Roman"/>
              </a:rPr>
              <a:t>The middle membrane; an extremely </a:t>
            </a:r>
            <a:r>
              <a:rPr sz="2800" b="1" i="0" u="none" strike="noStrike">
                <a:solidFill>
                  <a:srgbClr val="FF0000"/>
                </a:solidFill>
                <a:latin typeface="Times New Roman"/>
              </a:rPr>
              <a:t>thin</a:t>
            </a:r>
            <a:r>
              <a:rPr sz="2800">
                <a:latin typeface="Times New Roman"/>
              </a:rPr>
              <a:t>, delicate membrane that closely resembles a </a:t>
            </a:r>
            <a:r>
              <a:rPr sz="2800" b="1" i="0" u="none" strike="noStrike">
                <a:solidFill>
                  <a:srgbClr val="FF0000"/>
                </a:solidFill>
                <a:latin typeface="Times New Roman"/>
              </a:rPr>
              <a:t>spider web</a:t>
            </a:r>
          </a:p>
          <a:p>
            <a:pPr lvl="2">
              <a:buFont typeface="Wingdings"/>
              <a:buChar char="ü"/>
            </a:pPr>
            <a:r>
              <a:rPr sz="2800">
                <a:latin typeface="Times New Roman"/>
              </a:rPr>
              <a:t> It appears </a:t>
            </a:r>
            <a:r>
              <a:rPr sz="2800" b="1" i="0" u="none" strike="noStrike">
                <a:solidFill>
                  <a:srgbClr val="FF0000"/>
                </a:solidFill>
                <a:latin typeface="Times New Roman"/>
              </a:rPr>
              <a:t>white</a:t>
            </a:r>
            <a:r>
              <a:rPr sz="2800">
                <a:latin typeface="Times New Roman"/>
              </a:rPr>
              <a:t> because it has no blood supply.</a:t>
            </a:r>
          </a:p>
          <a:p>
            <a:pPr lvl="2">
              <a:buFont typeface="Wingdings"/>
              <a:buChar char="ü"/>
            </a:pPr>
            <a:r>
              <a:rPr sz="2800">
                <a:latin typeface="Times New Roman"/>
              </a:rPr>
              <a:t>Contains the </a:t>
            </a:r>
            <a:r>
              <a:rPr sz="2800" b="1" i="0" u="none" strike="noStrike">
                <a:latin typeface="Times New Roman"/>
              </a:rPr>
              <a:t>choroid plexus</a:t>
            </a:r>
            <a:r>
              <a:rPr sz="2800">
                <a:latin typeface="Times New Roman"/>
              </a:rPr>
              <a:t>, which is responsible for the production of cerebrospinal fluid (CSF).</a:t>
            </a:r>
          </a:p>
          <a:p>
            <a:pPr lvl="0"/>
          </a:p>
        </p:txBody>
      </p:sp>
      <p:sp>
        <p:nvSpPr>
          <p:cNvPr id="4" name=""/>
          <p:cNvSpPr txBox="1"/>
          <p:nvPr>
            <p:ph type="dt" idx="10"/>
          </p:nvPr>
        </p:nvSpPr>
        <p:spPr>
          <a:xfrm>
            <a:off x="457200" y="6356350"/>
            <a:ext cx="2133600" cy="365125"/>
          </a:xfrm>
          <a:prstGeom prst="rect"/>
          <a:noFill/>
          <a:ln>
            <a:noFill/>
          </a:ln>
        </p:spPr>
        <p:txBody>
          <a:bodyPr wrap="square" anchor="ctr"/>
          <a:lstStyle>
            <a:lvl1pPr lvl="0" algn="l">
              <a:defRPr sz="1200">
                <a:solidFill>
                  <a:srgbClr val="3F3F3F"/>
                </a:solidFill>
                <a:latin typeface="Calibri"/>
              </a:defRPr>
            </a:lvl1pPr>
          </a:lstStyle>
          <a:p/>
        </p:txBody>
      </p:sp>
      <p:sp>
        <p:nvSpPr>
          <p:cNvPr id="5" name=""/>
          <p:cNvSpPr txBox="1"/>
          <p:nvPr>
            <p:ph type="sldNum" idx="12"/>
          </p:nvPr>
        </p:nvSpPr>
        <p:spPr>
          <a:xfrm>
            <a:off x="6553200" y="6356350"/>
            <a:ext cx="2133600" cy="365125"/>
          </a:xfrm>
          <a:prstGeom prst="rect"/>
          <a:noFill/>
          <a:ln>
            <a:noFill/>
          </a:ln>
        </p:spPr>
        <p:txBody>
          <a:bodyPr wrap="square" anchor="ctr"/>
          <a:lstStyle>
            <a:lvl1pPr lvl="0" algn="r">
              <a:defRPr sz="1200">
                <a:solidFill>
                  <a:srgbClr val="3F3F3F"/>
                </a:solidFill>
                <a:latin typeface="Calibri"/>
              </a:defRPr>
            </a:lvl1pPr>
          </a:lstStyle>
          <a:p>
            <a:fld id="{8B38DBA3-52F9-4AF4-A6A4-FA4D7DB2F99C}" type="slidenum">
              <a:t>&lt;#&gt;</a:t>
            </a:fld>
          </a:p>
        </p:txBody>
      </p:sp>
      <p:sp>
        <p:nvSpPr>
          <p:cNvPr id="6" name=""/>
          <p:cNvSpPr txBox="1"/>
          <p:nvPr>
            <p:ph type="ftr" idx="11"/>
          </p:nvPr>
        </p:nvSpPr>
        <p:spPr>
          <a:xfrm>
            <a:off x="3124200" y="6356350"/>
            <a:ext cx="2895600" cy="365125"/>
          </a:xfrm>
          <a:prstGeom prst="rect"/>
          <a:noFill/>
          <a:ln>
            <a:noFill/>
          </a:ln>
        </p:spPr>
        <p:txBody>
          <a:bodyPr wrap="square" anchor="ctr"/>
          <a:lstStyle>
            <a:lvl1pPr lvl="0" algn="ctr">
              <a:defRPr sz="1200">
                <a:solidFill>
                  <a:srgbClr val="3F3F3F"/>
                </a:solidFill>
                <a:latin typeface="Calibri"/>
              </a:defRPr>
            </a:lvl1pPr>
          </a:lstStyle>
          <a:p/>
        </p:txBody>
      </p:sp>
    </p:spTree>
  </p:cSld>
</p:sld>
</file>

<file path=ppt/slides/slide18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title" idx="0"/>
          </p:nvPr>
        </p:nvSpPr>
        <p:spPr>
          <a:xfrm>
            <a:off x="457200" y="274637"/>
            <a:ext cx="8229600" cy="1143000"/>
          </a:xfrm>
          <a:prstGeom prst="rect"/>
          <a:noFill/>
          <a:ln>
            <a:noFill/>
          </a:ln>
        </p:spPr>
        <p:txBody>
          <a:bodyPr wrap="square" anchor="ctr"/>
          <a:p>
            <a:pPr lvl="0"/>
            <a:r>
              <a:rPr>
                <a:latin typeface="Times New Roman"/>
              </a:rPr>
              <a:t>Continue</a:t>
            </a:r>
            <a:r>
              <a:rPr>
                <a:latin typeface="Calibri"/>
              </a:rPr>
              <a:t>…</a:t>
            </a:r>
          </a:p>
        </p:txBody>
      </p:sp>
      <p:sp>
        <p:nvSpPr>
          <p:cNvPr id="3" name=""/>
          <p:cNvSpPr txBox="1"/>
          <p:nvPr>
            <p:ph type="body" idx="1"/>
          </p:nvPr>
        </p:nvSpPr>
        <p:spPr>
          <a:xfrm>
            <a:off x="457200" y="1600200"/>
            <a:ext cx="8229600" cy="4525962"/>
          </a:xfrm>
          <a:prstGeom prst="rect"/>
          <a:noFill/>
          <a:ln>
            <a:noFill/>
          </a:ln>
        </p:spPr>
        <p:txBody>
          <a:bodyPr wrap="square" anchor="t"/>
          <a:p>
            <a:pPr lvl="0">
              <a:lnSpc>
                <a:spcPct val="150000"/>
              </a:lnSpc>
              <a:buFont typeface="Wingdings"/>
              <a:buChar char="Ø"/>
            </a:pPr>
            <a:r>
              <a:rPr>
                <a:latin typeface="Times New Roman"/>
              </a:rPr>
              <a:t>AD marked by </a:t>
            </a:r>
            <a:r>
              <a:rPr b="1" i="0" u="none" strike="noStrike">
                <a:latin typeface="Times New Roman"/>
              </a:rPr>
              <a:t>cognitive and behavioral </a:t>
            </a:r>
            <a:r>
              <a:rPr>
                <a:latin typeface="Times New Roman"/>
              </a:rPr>
              <a:t>impairment that significantly interferes with social and occupational functioning. </a:t>
            </a:r>
          </a:p>
          <a:p>
            <a:pPr lvl="0">
              <a:lnSpc>
                <a:spcPct val="150000"/>
              </a:lnSpc>
              <a:buFont typeface="Wingdings"/>
              <a:buChar char="Ø"/>
            </a:pPr>
            <a:r>
              <a:rPr>
                <a:latin typeface="Times New Roman"/>
              </a:rPr>
              <a:t>It is an </a:t>
            </a:r>
            <a:r>
              <a:rPr b="1" i="0" u="none" strike="noStrike">
                <a:solidFill>
                  <a:srgbClr val="FF0000"/>
                </a:solidFill>
                <a:latin typeface="Times New Roman"/>
              </a:rPr>
              <a:t>incurable</a:t>
            </a:r>
            <a:r>
              <a:rPr>
                <a:latin typeface="Times New Roman"/>
              </a:rPr>
              <a:t> disease with a long preclinical period and progressive course</a:t>
            </a:r>
          </a:p>
        </p:txBody>
      </p:sp>
      <p:sp>
        <p:nvSpPr>
          <p:cNvPr id="4" name=""/>
          <p:cNvSpPr txBox="1"/>
          <p:nvPr>
            <p:ph type="dt" idx="10"/>
          </p:nvPr>
        </p:nvSpPr>
        <p:spPr>
          <a:xfrm>
            <a:off x="457200" y="6356350"/>
            <a:ext cx="2133600" cy="365125"/>
          </a:xfrm>
          <a:prstGeom prst="rect"/>
          <a:noFill/>
          <a:ln>
            <a:noFill/>
          </a:ln>
        </p:spPr>
        <p:txBody>
          <a:bodyPr wrap="square" anchor="ctr"/>
          <a:lstStyle>
            <a:lvl1pPr lvl="0" algn="l">
              <a:defRPr sz="1200">
                <a:solidFill>
                  <a:srgbClr val="3F3F3F"/>
                </a:solidFill>
                <a:latin typeface="Calibri"/>
              </a:defRPr>
            </a:lvl1pPr>
          </a:lstStyle>
          <a:p/>
        </p:txBody>
      </p:sp>
      <p:sp>
        <p:nvSpPr>
          <p:cNvPr id="5" name=""/>
          <p:cNvSpPr txBox="1"/>
          <p:nvPr>
            <p:ph type="sldNum" idx="12"/>
          </p:nvPr>
        </p:nvSpPr>
        <p:spPr>
          <a:xfrm>
            <a:off x="6553200" y="6356350"/>
            <a:ext cx="2133600" cy="365125"/>
          </a:xfrm>
          <a:prstGeom prst="rect"/>
          <a:noFill/>
          <a:ln>
            <a:noFill/>
          </a:ln>
        </p:spPr>
        <p:txBody>
          <a:bodyPr wrap="square" anchor="ctr"/>
          <a:lstStyle>
            <a:lvl1pPr lvl="0" algn="r">
              <a:defRPr sz="1200">
                <a:solidFill>
                  <a:srgbClr val="3F3F3F"/>
                </a:solidFill>
                <a:latin typeface="Calibri"/>
              </a:defRPr>
            </a:lvl1pPr>
          </a:lstStyle>
          <a:p>
            <a:fld id="{8B38DBA3-52F9-4AF4-A6A4-FA4D7DB2F99C}" type="slidenum">
              <a:t>&lt;#&gt;</a:t>
            </a:fld>
          </a:p>
        </p:txBody>
      </p:sp>
      <p:sp>
        <p:nvSpPr>
          <p:cNvPr id="6" name=""/>
          <p:cNvSpPr txBox="1"/>
          <p:nvPr>
            <p:ph type="ftr" idx="11"/>
          </p:nvPr>
        </p:nvSpPr>
        <p:spPr>
          <a:xfrm>
            <a:off x="3124200" y="6356350"/>
            <a:ext cx="2895600" cy="365125"/>
          </a:xfrm>
          <a:prstGeom prst="rect"/>
          <a:noFill/>
          <a:ln>
            <a:noFill/>
          </a:ln>
        </p:spPr>
        <p:txBody>
          <a:bodyPr wrap="square" anchor="ctr"/>
          <a:lstStyle>
            <a:lvl1pPr lvl="0" algn="ctr">
              <a:defRPr sz="1200">
                <a:solidFill>
                  <a:srgbClr val="3F3F3F"/>
                </a:solidFill>
                <a:latin typeface="Calibri"/>
              </a:defRPr>
            </a:lvl1pPr>
          </a:lstStyle>
          <a:p/>
        </p:txBody>
      </p:sp>
    </p:spTree>
  </p:cSld>
</p:sld>
</file>

<file path=ppt/slides/slide18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body" idx="1"/>
          </p:nvPr>
        </p:nvSpPr>
        <p:spPr>
          <a:xfrm>
            <a:off x="457200" y="457200"/>
            <a:ext cx="8534400" cy="5668962"/>
          </a:xfrm>
          <a:prstGeom prst="rect"/>
          <a:noFill/>
          <a:ln>
            <a:noFill/>
          </a:ln>
        </p:spPr>
        <p:txBody>
          <a:bodyPr wrap="square" anchor="t"/>
          <a:p>
            <a:pPr lvl="1" marL="342900" indent="0">
              <a:buNone/>
            </a:pPr>
            <a:r>
              <a:rPr b="1" i="0" u="none" strike="noStrike">
                <a:latin typeface="Times New Roman"/>
              </a:rPr>
              <a:t>                    </a:t>
            </a:r>
            <a:r>
              <a:rPr sz="3200" b="1" i="0" u="sng" strike="noStrike">
                <a:latin typeface="Times New Roman"/>
              </a:rPr>
              <a:t>Incidence</a:t>
            </a:r>
          </a:p>
          <a:p>
            <a:pPr lvl="0">
              <a:buFont typeface="Wingdings"/>
              <a:buChar char="v"/>
            </a:pPr>
            <a:r>
              <a:rPr sz="3900">
                <a:latin typeface="Times New Roman"/>
              </a:rPr>
              <a:t> Nearly half of all people over age 85 years have AD.</a:t>
            </a:r>
          </a:p>
          <a:p>
            <a:pPr lvl="0">
              <a:buNone/>
            </a:pPr>
            <a:r>
              <a:rPr b="1" i="0" u="none" strike="noStrike">
                <a:latin typeface="Times New Roman"/>
              </a:rPr>
              <a:t>                </a:t>
            </a:r>
            <a:r>
              <a:rPr b="1" i="0" u="sng" strike="noStrike">
                <a:latin typeface="Times New Roman"/>
              </a:rPr>
              <a:t>Etiology </a:t>
            </a:r>
            <a:r>
              <a:rPr b="1" i="0" u="sng" strike="noStrike">
                <a:latin typeface="Times New Roman"/>
              </a:rPr>
              <a:t>and risk factors</a:t>
            </a:r>
          </a:p>
          <a:p>
            <a:pPr lvl="0">
              <a:buFont typeface="Wingdings"/>
              <a:buChar char="v"/>
            </a:pPr>
            <a:r>
              <a:rPr sz="4100">
                <a:latin typeface="Times New Roman"/>
              </a:rPr>
              <a:t>Exact </a:t>
            </a:r>
            <a:r>
              <a:rPr sz="4100">
                <a:latin typeface="Times New Roman"/>
              </a:rPr>
              <a:t>cause is not </a:t>
            </a:r>
            <a:r>
              <a:rPr sz="4100">
                <a:latin typeface="Times New Roman"/>
              </a:rPr>
              <a:t>known</a:t>
            </a:r>
          </a:p>
          <a:p>
            <a:pPr lvl="2"/>
          </a:p>
          <a:p>
            <a:pPr lvl="0" marL="0" indent="0">
              <a:buNone/>
            </a:pPr>
            <a:r>
              <a:rPr b="1" i="0" u="none" strike="noStrike">
                <a:latin typeface="Times New Roman"/>
              </a:rPr>
              <a:t>                </a:t>
            </a:r>
            <a:r>
              <a:rPr b="1" i="0" u="sng" strike="noStrike">
                <a:latin typeface="Times New Roman"/>
              </a:rPr>
              <a:t>Risk </a:t>
            </a:r>
            <a:r>
              <a:rPr b="1" i="0" u="sng" strike="noStrike">
                <a:latin typeface="Times New Roman"/>
              </a:rPr>
              <a:t>factors;</a:t>
            </a:r>
          </a:p>
          <a:p>
            <a:pPr lvl="0">
              <a:buFont typeface="Wingdings"/>
              <a:buChar char="ü"/>
            </a:pPr>
            <a:r>
              <a:rPr sz="3700">
                <a:latin typeface="Times New Roman"/>
              </a:rPr>
              <a:t>Genetic </a:t>
            </a:r>
            <a:r>
              <a:rPr sz="3700">
                <a:latin typeface="Times New Roman"/>
              </a:rPr>
              <a:t>factors</a:t>
            </a:r>
          </a:p>
          <a:p>
            <a:pPr lvl="0">
              <a:buFont typeface="Wingdings"/>
              <a:buChar char="ü"/>
            </a:pPr>
            <a:r>
              <a:rPr sz="3700">
                <a:latin typeface="Times New Roman"/>
              </a:rPr>
              <a:t>Down's syndrome</a:t>
            </a:r>
          </a:p>
        </p:txBody>
      </p:sp>
      <p:sp>
        <p:nvSpPr>
          <p:cNvPr id="3" name=""/>
          <p:cNvSpPr txBox="1"/>
          <p:nvPr>
            <p:ph type="dt" idx="10"/>
          </p:nvPr>
        </p:nvSpPr>
        <p:spPr>
          <a:xfrm>
            <a:off x="457200" y="6356350"/>
            <a:ext cx="2133600" cy="365125"/>
          </a:xfrm>
          <a:prstGeom prst="rect"/>
          <a:noFill/>
          <a:ln>
            <a:noFill/>
          </a:ln>
        </p:spPr>
        <p:txBody>
          <a:bodyPr wrap="square" anchor="ctr"/>
          <a:lstStyle>
            <a:lvl1pPr lvl="0" algn="l">
              <a:defRPr sz="1200">
                <a:solidFill>
                  <a:srgbClr val="3F3F3F"/>
                </a:solidFill>
                <a:latin typeface="Calibri"/>
              </a:defRPr>
            </a:lvl1pPr>
          </a:lstStyle>
          <a:p/>
        </p:txBody>
      </p:sp>
      <p:sp>
        <p:nvSpPr>
          <p:cNvPr id="4" name=""/>
          <p:cNvSpPr txBox="1"/>
          <p:nvPr>
            <p:ph type="sldNum" idx="12"/>
          </p:nvPr>
        </p:nvSpPr>
        <p:spPr>
          <a:xfrm>
            <a:off x="6553200" y="6356350"/>
            <a:ext cx="2133600" cy="365125"/>
          </a:xfrm>
          <a:prstGeom prst="rect"/>
          <a:noFill/>
          <a:ln>
            <a:noFill/>
          </a:ln>
        </p:spPr>
        <p:txBody>
          <a:bodyPr wrap="square" anchor="ctr"/>
          <a:lstStyle>
            <a:lvl1pPr lvl="0" algn="r">
              <a:defRPr sz="1200">
                <a:solidFill>
                  <a:srgbClr val="3F3F3F"/>
                </a:solidFill>
                <a:latin typeface="Calibri"/>
              </a:defRPr>
            </a:lvl1pPr>
          </a:lstStyle>
          <a:p>
            <a:fld id="{8B38DBA3-52F9-4AF4-A6A4-FA4D7DB2F99C}" type="slidenum">
              <a:t>&lt;#&gt;</a:t>
            </a:fld>
          </a:p>
        </p:txBody>
      </p:sp>
      <p:sp>
        <p:nvSpPr>
          <p:cNvPr id="5" name=""/>
          <p:cNvSpPr txBox="1"/>
          <p:nvPr>
            <p:ph type="ftr" idx="11"/>
          </p:nvPr>
        </p:nvSpPr>
        <p:spPr>
          <a:xfrm>
            <a:off x="3124200" y="6356350"/>
            <a:ext cx="2895600" cy="365125"/>
          </a:xfrm>
          <a:prstGeom prst="rect"/>
          <a:noFill/>
          <a:ln>
            <a:noFill/>
          </a:ln>
        </p:spPr>
        <p:txBody>
          <a:bodyPr wrap="square" anchor="ctr"/>
          <a:lstStyle>
            <a:lvl1pPr lvl="0" algn="ctr">
              <a:defRPr sz="1200">
                <a:solidFill>
                  <a:srgbClr val="3F3F3F"/>
                </a:solidFill>
                <a:latin typeface="Calibri"/>
              </a:defRPr>
            </a:lvl1pPr>
          </a:lstStyle>
          <a:p/>
        </p:txBody>
      </p:sp>
    </p:spTree>
  </p:cSld>
  <p:transition spd="fast" advClick="1"/>
</p:sld>
</file>

<file path=ppt/slides/slide18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body" idx="1"/>
          </p:nvPr>
        </p:nvSpPr>
        <p:spPr>
          <a:xfrm>
            <a:off x="0" y="0"/>
            <a:ext cx="9144000" cy="6858000"/>
          </a:xfrm>
          <a:prstGeom prst="rect"/>
          <a:noFill/>
          <a:ln>
            <a:noFill/>
          </a:ln>
        </p:spPr>
        <p:txBody>
          <a:bodyPr wrap="square" anchor="t"/>
          <a:p>
            <a:pPr lvl="0" marL="0" indent="0">
              <a:buNone/>
            </a:pPr>
            <a:r>
              <a:rPr sz="4000" b="1" i="0" u="none" strike="noStrike">
                <a:latin typeface="Times New Roman"/>
              </a:rPr>
              <a:t>              Pathophysiology</a:t>
            </a:r>
          </a:p>
          <a:p>
            <a:pPr lvl="0"/>
          </a:p>
          <a:p>
            <a:pPr lvl="1">
              <a:buFont typeface="Wingdings"/>
              <a:buChar char="Ø"/>
            </a:pPr>
            <a:r>
              <a:rPr sz="3300">
                <a:latin typeface="Times New Roman"/>
              </a:rPr>
              <a:t>Specific </a:t>
            </a:r>
            <a:r>
              <a:rPr sz="3300">
                <a:latin typeface="Times New Roman"/>
              </a:rPr>
              <a:t>neuropathologic</a:t>
            </a:r>
            <a:r>
              <a:rPr sz="3300">
                <a:latin typeface="Times New Roman"/>
              </a:rPr>
              <a:t> and biochemical changes found in patients with Alzheimer’s disease include:</a:t>
            </a:r>
          </a:p>
          <a:p>
            <a:pPr lvl="2">
              <a:buFont typeface="Wingdings"/>
              <a:buChar char="ü"/>
            </a:pPr>
            <a:r>
              <a:rPr sz="3300">
                <a:latin typeface="Times New Roman"/>
              </a:rPr>
              <a:t>Neurofibrillary tangles (a tangled mass of nonfunctioning neurons) and </a:t>
            </a:r>
          </a:p>
          <a:p>
            <a:pPr lvl="2">
              <a:buFont typeface="Wingdings"/>
              <a:buChar char="ü"/>
            </a:pPr>
            <a:r>
              <a:rPr sz="3300">
                <a:latin typeface="Times New Roman"/>
              </a:rPr>
              <a:t>Senile or neuritic plaques (deposits of </a:t>
            </a:r>
            <a:r>
              <a:rPr sz="3300" b="1" i="0" u="none" strike="noStrike">
                <a:solidFill>
                  <a:srgbClr val="4F81BD"/>
                </a:solidFill>
                <a:latin typeface="Times New Roman"/>
              </a:rPr>
              <a:t>amyloid protein</a:t>
            </a:r>
            <a:r>
              <a:rPr sz="3300">
                <a:latin typeface="Times New Roman"/>
              </a:rPr>
              <a:t>) in the brain   </a:t>
            </a:r>
          </a:p>
          <a:p>
            <a:pPr lvl="2"/>
          </a:p>
          <a:p>
            <a:pPr lvl="1">
              <a:buFont typeface="Wingdings"/>
              <a:buChar char="Ø"/>
            </a:pPr>
            <a:r>
              <a:rPr sz="3300">
                <a:latin typeface="Times New Roman"/>
              </a:rPr>
              <a:t>This neuronal damage occurs primarily in the cerebral cortex and results in decreased brain size</a:t>
            </a:r>
          </a:p>
        </p:txBody>
      </p:sp>
      <p:sp>
        <p:nvSpPr>
          <p:cNvPr id="3" name=""/>
          <p:cNvSpPr txBox="1"/>
          <p:nvPr>
            <p:ph type="dt" idx="10"/>
          </p:nvPr>
        </p:nvSpPr>
        <p:spPr>
          <a:xfrm>
            <a:off x="457200" y="6356350"/>
            <a:ext cx="2133600" cy="365125"/>
          </a:xfrm>
          <a:prstGeom prst="rect"/>
          <a:noFill/>
          <a:ln>
            <a:noFill/>
          </a:ln>
        </p:spPr>
        <p:txBody>
          <a:bodyPr wrap="square" anchor="ctr"/>
          <a:lstStyle>
            <a:lvl1pPr lvl="0" algn="l">
              <a:defRPr sz="1200">
                <a:solidFill>
                  <a:srgbClr val="3F3F3F"/>
                </a:solidFill>
                <a:latin typeface="Calibri"/>
              </a:defRPr>
            </a:lvl1pPr>
          </a:lstStyle>
          <a:p/>
        </p:txBody>
      </p:sp>
      <p:sp>
        <p:nvSpPr>
          <p:cNvPr id="4" name=""/>
          <p:cNvSpPr txBox="1"/>
          <p:nvPr>
            <p:ph type="sldNum" idx="12"/>
          </p:nvPr>
        </p:nvSpPr>
        <p:spPr>
          <a:xfrm>
            <a:off x="6553200" y="6356350"/>
            <a:ext cx="2133600" cy="365125"/>
          </a:xfrm>
          <a:prstGeom prst="rect"/>
          <a:noFill/>
          <a:ln>
            <a:noFill/>
          </a:ln>
        </p:spPr>
        <p:txBody>
          <a:bodyPr wrap="square" anchor="ctr"/>
          <a:lstStyle>
            <a:lvl1pPr lvl="0" algn="r">
              <a:defRPr sz="1200">
                <a:solidFill>
                  <a:srgbClr val="3F3F3F"/>
                </a:solidFill>
                <a:latin typeface="Calibri"/>
              </a:defRPr>
            </a:lvl1pPr>
          </a:lstStyle>
          <a:p>
            <a:fld id="{8B38DBA3-52F9-4AF4-A6A4-FA4D7DB2F99C}" type="slidenum">
              <a:t>&lt;#&gt;</a:t>
            </a:fld>
          </a:p>
        </p:txBody>
      </p:sp>
      <p:sp>
        <p:nvSpPr>
          <p:cNvPr id="5" name=""/>
          <p:cNvSpPr txBox="1"/>
          <p:nvPr>
            <p:ph type="ftr" idx="11"/>
          </p:nvPr>
        </p:nvSpPr>
        <p:spPr>
          <a:xfrm>
            <a:off x="3124200" y="6356350"/>
            <a:ext cx="2895600" cy="365125"/>
          </a:xfrm>
          <a:prstGeom prst="rect"/>
          <a:noFill/>
          <a:ln>
            <a:noFill/>
          </a:ln>
        </p:spPr>
        <p:txBody>
          <a:bodyPr wrap="square" anchor="ctr"/>
          <a:lstStyle>
            <a:lvl1pPr lvl="0" algn="ctr">
              <a:defRPr sz="1200">
                <a:solidFill>
                  <a:srgbClr val="3F3F3F"/>
                </a:solidFill>
                <a:latin typeface="Calibri"/>
              </a:defRPr>
            </a:lvl1pPr>
          </a:lstStyle>
          <a:p/>
        </p:txBody>
      </p:sp>
    </p:spTree>
  </p:cSld>
</p:sld>
</file>

<file path=ppt/slides/slide18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title" idx="0"/>
          </p:nvPr>
        </p:nvSpPr>
        <p:spPr>
          <a:xfrm>
            <a:off x="457200" y="152400"/>
            <a:ext cx="8229600" cy="533400"/>
          </a:xfrm>
          <a:prstGeom prst="rect"/>
          <a:noFill/>
          <a:ln>
            <a:noFill/>
          </a:ln>
        </p:spPr>
        <p:txBody>
          <a:bodyPr wrap="square" anchor="ctr">
            <a:normAutofit fontScale="90000"/>
          </a:bodyPr>
          <a:p>
            <a:pPr lvl="0"/>
            <a:r>
              <a:rPr>
                <a:latin typeface="Times New Roman"/>
              </a:rPr>
              <a:t>Continue</a:t>
            </a:r>
            <a:r>
              <a:rPr>
                <a:latin typeface="Calibri"/>
              </a:rPr>
              <a:t>….</a:t>
            </a:r>
          </a:p>
        </p:txBody>
      </p:sp>
      <p:sp>
        <p:nvSpPr>
          <p:cNvPr id="3" name=""/>
          <p:cNvSpPr txBox="1"/>
          <p:nvPr>
            <p:ph type="body" idx="1"/>
          </p:nvPr>
        </p:nvSpPr>
        <p:spPr>
          <a:xfrm>
            <a:off x="152400" y="914400"/>
            <a:ext cx="8763000" cy="5241925"/>
          </a:xfrm>
          <a:prstGeom prst="rect"/>
          <a:noFill/>
          <a:ln>
            <a:noFill/>
          </a:ln>
        </p:spPr>
        <p:txBody>
          <a:bodyPr wrap="square" anchor="t">
            <a:normAutofit fontScale="92000" lnSpcReduction="20000"/>
          </a:bodyPr>
          <a:p>
            <a:pPr lvl="1"/>
            <a:r>
              <a:rPr sz="3600">
                <a:latin typeface="Times New Roman"/>
              </a:rPr>
              <a:t>In AD, plaques develop in the </a:t>
            </a:r>
            <a:r>
              <a:rPr sz="3600" b="1" i="0" u="none" strike="noStrike">
                <a:latin typeface="Times New Roman"/>
              </a:rPr>
              <a:t>hippocampus</a:t>
            </a:r>
            <a:r>
              <a:rPr sz="3600">
                <a:latin typeface="Times New Roman"/>
              </a:rPr>
              <a:t>, a structure deep in the brain that helps to encode memories, </a:t>
            </a:r>
            <a:r>
              <a:rPr sz="3600">
                <a:latin typeface="Times New Roman"/>
              </a:rPr>
              <a:t>and</a:t>
            </a:r>
          </a:p>
          <a:p>
            <a:pPr lvl="1"/>
            <a:r>
              <a:rPr sz="3600">
                <a:latin typeface="Times New Roman"/>
              </a:rPr>
              <a:t>The plaque also develop </a:t>
            </a:r>
            <a:r>
              <a:rPr sz="3600">
                <a:latin typeface="Times New Roman"/>
              </a:rPr>
              <a:t>in other areas of the cerebral cortex that are involved in thinking and making decisions</a:t>
            </a:r>
          </a:p>
          <a:p>
            <a:pPr lvl="1"/>
            <a:r>
              <a:rPr sz="3300">
                <a:latin typeface="Times New Roman"/>
              </a:rPr>
              <a:t>Biochemically, the enzyme active in producing acetylcholine, which is specifically involved in memory processing, is decreased. </a:t>
            </a:r>
          </a:p>
          <a:p>
            <a:pPr lvl="2">
              <a:buFont typeface="Wingdings"/>
              <a:buChar char="ü"/>
            </a:pPr>
            <a:r>
              <a:rPr sz="3300">
                <a:latin typeface="Times New Roman"/>
              </a:rPr>
              <a:t>Cells that use the neurotransmitter acetylcholine are the ones principally affected by this disease.</a:t>
            </a:r>
          </a:p>
          <a:p>
            <a:pPr lvl="0"/>
          </a:p>
          <a:p>
            <a:pPr lvl="0"/>
          </a:p>
        </p:txBody>
      </p:sp>
      <p:sp>
        <p:nvSpPr>
          <p:cNvPr id="4" name=""/>
          <p:cNvSpPr txBox="1"/>
          <p:nvPr>
            <p:ph type="dt" idx="10"/>
          </p:nvPr>
        </p:nvSpPr>
        <p:spPr>
          <a:xfrm>
            <a:off x="457200" y="6356350"/>
            <a:ext cx="2133600" cy="365125"/>
          </a:xfrm>
          <a:prstGeom prst="rect"/>
          <a:noFill/>
          <a:ln>
            <a:noFill/>
          </a:ln>
        </p:spPr>
        <p:txBody>
          <a:bodyPr wrap="square" anchor="ctr"/>
          <a:lstStyle>
            <a:lvl1pPr lvl="0" algn="l">
              <a:defRPr sz="1200">
                <a:solidFill>
                  <a:srgbClr val="3F3F3F"/>
                </a:solidFill>
                <a:latin typeface="Calibri"/>
              </a:defRPr>
            </a:lvl1pPr>
          </a:lstStyle>
          <a:p/>
        </p:txBody>
      </p:sp>
      <p:sp>
        <p:nvSpPr>
          <p:cNvPr id="5" name=""/>
          <p:cNvSpPr txBox="1"/>
          <p:nvPr>
            <p:ph type="sldNum" idx="12"/>
          </p:nvPr>
        </p:nvSpPr>
        <p:spPr>
          <a:xfrm>
            <a:off x="6553200" y="6356350"/>
            <a:ext cx="2133600" cy="365125"/>
          </a:xfrm>
          <a:prstGeom prst="rect"/>
          <a:noFill/>
          <a:ln>
            <a:noFill/>
          </a:ln>
        </p:spPr>
        <p:txBody>
          <a:bodyPr wrap="square" anchor="ctr"/>
          <a:lstStyle>
            <a:lvl1pPr lvl="0" algn="r">
              <a:defRPr sz="1200">
                <a:solidFill>
                  <a:srgbClr val="3F3F3F"/>
                </a:solidFill>
                <a:latin typeface="Calibri"/>
              </a:defRPr>
            </a:lvl1pPr>
          </a:lstStyle>
          <a:p>
            <a:fld id="{8B38DBA3-52F9-4AF4-A6A4-FA4D7DB2F99C}" type="slidenum">
              <a:t>&lt;#&gt;</a:t>
            </a:fld>
          </a:p>
        </p:txBody>
      </p:sp>
      <p:sp>
        <p:nvSpPr>
          <p:cNvPr id="6" name=""/>
          <p:cNvSpPr txBox="1"/>
          <p:nvPr>
            <p:ph type="ftr" idx="11"/>
          </p:nvPr>
        </p:nvSpPr>
        <p:spPr>
          <a:xfrm>
            <a:off x="3124200" y="6356350"/>
            <a:ext cx="2895600" cy="365125"/>
          </a:xfrm>
          <a:prstGeom prst="rect"/>
          <a:noFill/>
          <a:ln>
            <a:noFill/>
          </a:ln>
        </p:spPr>
        <p:txBody>
          <a:bodyPr wrap="square" anchor="ctr"/>
          <a:lstStyle>
            <a:lvl1pPr lvl="0" algn="ctr">
              <a:defRPr sz="1200">
                <a:solidFill>
                  <a:srgbClr val="3F3F3F"/>
                </a:solidFill>
                <a:latin typeface="Calibri"/>
              </a:defRPr>
            </a:lvl1pPr>
          </a:lstStyle>
          <a:p/>
        </p:txBody>
      </p:sp>
    </p:spTree>
  </p:cSld>
</p:sld>
</file>

<file path=ppt/slides/slide18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title" idx="0"/>
          </p:nvPr>
        </p:nvSpPr>
        <p:spPr>
          <a:xfrm>
            <a:off x="457200" y="274637"/>
            <a:ext cx="8229600" cy="1143000"/>
          </a:xfrm>
          <a:prstGeom prst="rect"/>
          <a:noFill/>
          <a:ln>
            <a:noFill/>
          </a:ln>
        </p:spPr>
        <p:txBody>
          <a:bodyPr wrap="square" anchor="ctr"/>
          <a:p>
            <a:pPr lvl="0"/>
            <a:r>
              <a:rPr b="1" i="0" u="none" strike="noStrike">
                <a:latin typeface="Calibri"/>
              </a:rPr>
              <a:t>Stages Alzheimer's diseases</a:t>
            </a:r>
          </a:p>
        </p:txBody>
      </p:sp>
      <p:sp>
        <p:nvSpPr>
          <p:cNvPr id="3" name=""/>
          <p:cNvSpPr txBox="1"/>
          <p:nvPr>
            <p:ph type="dt" idx="10"/>
          </p:nvPr>
        </p:nvSpPr>
        <p:spPr>
          <a:xfrm>
            <a:off x="457200" y="6356350"/>
            <a:ext cx="2133600" cy="365125"/>
          </a:xfrm>
          <a:prstGeom prst="rect"/>
          <a:noFill/>
          <a:ln>
            <a:noFill/>
          </a:ln>
        </p:spPr>
        <p:txBody>
          <a:bodyPr wrap="square" anchor="ctr"/>
          <a:lstStyle>
            <a:lvl1pPr lvl="0" algn="l">
              <a:defRPr sz="1200">
                <a:solidFill>
                  <a:srgbClr val="3F3F3F"/>
                </a:solidFill>
                <a:latin typeface="Calibri"/>
              </a:defRPr>
            </a:lvl1pPr>
          </a:lstStyle>
          <a:p/>
        </p:txBody>
      </p:sp>
      <p:sp>
        <p:nvSpPr>
          <p:cNvPr id="4" name=""/>
          <p:cNvSpPr txBox="1"/>
          <p:nvPr>
            <p:ph type="ftr" idx="11"/>
          </p:nvPr>
        </p:nvSpPr>
        <p:spPr>
          <a:xfrm>
            <a:off x="3124200" y="6356350"/>
            <a:ext cx="2895600" cy="365125"/>
          </a:xfrm>
          <a:prstGeom prst="rect"/>
          <a:noFill/>
          <a:ln>
            <a:noFill/>
          </a:ln>
        </p:spPr>
        <p:txBody>
          <a:bodyPr wrap="square" anchor="ctr"/>
          <a:lstStyle>
            <a:lvl1pPr lvl="0" algn="ctr">
              <a:defRPr sz="1200">
                <a:solidFill>
                  <a:srgbClr val="3F3F3F"/>
                </a:solidFill>
                <a:latin typeface="Calibri"/>
              </a:defRPr>
            </a:lvl1pPr>
          </a:lstStyle>
          <a:p/>
        </p:txBody>
      </p:sp>
      <p:sp>
        <p:nvSpPr>
          <p:cNvPr id="5" name=""/>
          <p:cNvSpPr txBox="1"/>
          <p:nvPr>
            <p:ph type="sldNum" idx="12"/>
          </p:nvPr>
        </p:nvSpPr>
        <p:spPr>
          <a:xfrm>
            <a:off x="6553200" y="6356350"/>
            <a:ext cx="2133600" cy="365125"/>
          </a:xfrm>
          <a:prstGeom prst="rect"/>
          <a:noFill/>
          <a:ln>
            <a:noFill/>
          </a:ln>
        </p:spPr>
        <p:txBody>
          <a:bodyPr wrap="square" anchor="ctr"/>
          <a:lstStyle>
            <a:lvl1pPr lvl="0" algn="r">
              <a:defRPr sz="1200">
                <a:solidFill>
                  <a:srgbClr val="3F3F3F"/>
                </a:solidFill>
                <a:latin typeface="Calibri"/>
              </a:defRPr>
            </a:lvl1pPr>
          </a:lstStyle>
          <a:p>
            <a:fld id="{8B38DBA3-52F9-4AF4-A6A4-FA4D7DB2F99C}" type="slidenum">
              <a:t>&lt;#&gt;</a:t>
            </a:fld>
          </a:p>
        </p:txBody>
      </p:sp>
      <p:sp>
        <p:nvSpPr>
          <p:cNvPr id="6" name=""/>
          <p:cNvSpPr txBox="1"/>
          <p:nvPr>
            <p:ph type="body" idx="1"/>
          </p:nvPr>
        </p:nvSpPr>
        <p:spPr>
          <a:xfrm>
            <a:off x="457200" y="1600200"/>
            <a:ext cx="8229600" cy="4525962"/>
          </a:xfrm>
          <a:prstGeom prst="rect"/>
          <a:noFill/>
          <a:ln>
            <a:noFill/>
          </a:ln>
        </p:spPr>
        <p:txBody>
          <a:bodyPr wrap="square" anchor="t">
            <a:normAutofit fontScale="92000"/>
          </a:bodyPr>
          <a:p>
            <a:pPr lvl="0" marL="514350" indent="0">
              <a:lnSpc>
                <a:spcPct val="200000"/>
              </a:lnSpc>
              <a:buFont typeface="+mj-lt"/>
              <a:buAutoNum type="arabicPeriod" startAt="1"/>
            </a:pPr>
            <a:r>
              <a:rPr sz="3600">
                <a:latin typeface="Times New Roman"/>
              </a:rPr>
              <a:t>Preclinical AD</a:t>
            </a:r>
          </a:p>
          <a:p>
            <a:pPr lvl="0" marL="514350" indent="0">
              <a:lnSpc>
                <a:spcPct val="200000"/>
              </a:lnSpc>
              <a:buFont typeface="+mj-lt"/>
              <a:buAutoNum type="arabicPeriod" startAt="1"/>
            </a:pPr>
            <a:r>
              <a:rPr sz="3600">
                <a:latin typeface="Times New Roman"/>
              </a:rPr>
              <a:t>Mild </a:t>
            </a:r>
          </a:p>
          <a:p>
            <a:pPr lvl="0" marL="514350" indent="0">
              <a:lnSpc>
                <a:spcPct val="200000"/>
              </a:lnSpc>
              <a:buFont typeface="+mj-lt"/>
              <a:buAutoNum type="arabicPeriod" startAt="1"/>
            </a:pPr>
            <a:r>
              <a:rPr sz="3600">
                <a:latin typeface="Times New Roman"/>
              </a:rPr>
              <a:t>Moderate </a:t>
            </a:r>
          </a:p>
          <a:p>
            <a:pPr lvl="0" marL="514350" indent="0">
              <a:lnSpc>
                <a:spcPct val="200000"/>
              </a:lnSpc>
              <a:buFont typeface="+mj-lt"/>
              <a:buAutoNum type="arabicPeriod" startAt="1"/>
            </a:pPr>
            <a:r>
              <a:rPr sz="3600">
                <a:latin typeface="Times New Roman"/>
              </a:rPr>
              <a:t>Sever </a:t>
            </a:r>
          </a:p>
          <a:p>
            <a:pPr lvl="0"/>
          </a:p>
          <a:p>
            <a:pPr lvl="0"/>
          </a:p>
        </p:txBody>
      </p:sp>
    </p:spTree>
  </p:cSld>
</p:sld>
</file>

<file path=ppt/slides/slide18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title" idx="0"/>
          </p:nvPr>
        </p:nvSpPr>
        <p:spPr>
          <a:xfrm>
            <a:off x="457200" y="274637"/>
            <a:ext cx="8229600" cy="1143000"/>
          </a:xfrm>
          <a:prstGeom prst="rect"/>
          <a:noFill/>
          <a:ln>
            <a:noFill/>
          </a:ln>
        </p:spPr>
        <p:txBody>
          <a:bodyPr wrap="square" anchor="ctr"/>
          <a:p>
            <a:pPr lvl="0"/>
            <a:r>
              <a:rPr b="1" i="1" u="none" strike="noStrike">
                <a:latin typeface="Calibri"/>
              </a:rPr>
              <a:t>1. Preclinical </a:t>
            </a:r>
            <a:r>
              <a:rPr b="1" i="1" u="none" strike="noStrike">
                <a:latin typeface="Calibri"/>
              </a:rPr>
              <a:t>Alzheimer </a:t>
            </a:r>
            <a:r>
              <a:rPr b="1" i="1" u="none" strike="noStrike">
                <a:latin typeface="Calibri"/>
              </a:rPr>
              <a:t>disease</a:t>
            </a:r>
          </a:p>
        </p:txBody>
      </p:sp>
      <p:sp>
        <p:nvSpPr>
          <p:cNvPr id="3" name=""/>
          <p:cNvSpPr txBox="1"/>
          <p:nvPr>
            <p:ph type="body" idx="1"/>
          </p:nvPr>
        </p:nvSpPr>
        <p:spPr>
          <a:xfrm>
            <a:off x="457200" y="1600200"/>
            <a:ext cx="8229600" cy="4525962"/>
          </a:xfrm>
          <a:prstGeom prst="rect"/>
          <a:noFill/>
          <a:ln>
            <a:noFill/>
          </a:ln>
        </p:spPr>
        <p:txBody>
          <a:bodyPr wrap="square" anchor="t"/>
          <a:p>
            <a:pPr lvl="0">
              <a:lnSpc>
                <a:spcPct val="150000"/>
              </a:lnSpc>
              <a:buFont typeface="Wingdings"/>
              <a:buChar char="ü"/>
            </a:pPr>
            <a:r>
              <a:rPr sz="3200">
                <a:latin typeface="Times New Roman"/>
              </a:rPr>
              <a:t>A </a:t>
            </a:r>
            <a:r>
              <a:rPr sz="3200">
                <a:latin typeface="Times New Roman"/>
              </a:rPr>
              <a:t>patient </a:t>
            </a:r>
            <a:r>
              <a:rPr sz="3200">
                <a:latin typeface="Times New Roman"/>
              </a:rPr>
              <a:t> </a:t>
            </a:r>
            <a:r>
              <a:rPr sz="3200">
                <a:latin typeface="Times New Roman"/>
              </a:rPr>
              <a:t>completely normal on </a:t>
            </a:r>
            <a:r>
              <a:rPr sz="3200">
                <a:latin typeface="Times New Roman"/>
              </a:rPr>
              <a:t>physical examination and mental status testing. </a:t>
            </a:r>
          </a:p>
          <a:p>
            <a:pPr lvl="0">
              <a:lnSpc>
                <a:spcPct val="150000"/>
              </a:lnSpc>
              <a:buFont typeface="Wingdings"/>
              <a:buChar char="ü"/>
            </a:pPr>
            <a:r>
              <a:rPr sz="3200">
                <a:latin typeface="Times New Roman"/>
              </a:rPr>
              <a:t>Specific </a:t>
            </a:r>
            <a:r>
              <a:rPr sz="3200">
                <a:latin typeface="Times New Roman"/>
              </a:rPr>
              <a:t>regions of the brain </a:t>
            </a:r>
            <a:r>
              <a:rPr sz="3200">
                <a:latin typeface="Times New Roman"/>
              </a:rPr>
              <a:t>(</a:t>
            </a:r>
            <a:r>
              <a:rPr sz="3200">
                <a:latin typeface="Times New Roman"/>
              </a:rPr>
              <a:t>eg</a:t>
            </a:r>
            <a:r>
              <a:rPr sz="3200">
                <a:latin typeface="Times New Roman"/>
              </a:rPr>
              <a:t>, entorhinal cortex, hippocampus) are likely to be affected </a:t>
            </a:r>
            <a:r>
              <a:rPr sz="3200" b="1" i="0" u="none" strike="noStrike">
                <a:latin typeface="Times New Roman"/>
              </a:rPr>
              <a:t>decades before </a:t>
            </a:r>
            <a:r>
              <a:rPr sz="3200">
                <a:latin typeface="Times New Roman"/>
              </a:rPr>
              <a:t>any signs or symptoms appear</a:t>
            </a:r>
          </a:p>
        </p:txBody>
      </p:sp>
      <p:sp>
        <p:nvSpPr>
          <p:cNvPr id="4" name=""/>
          <p:cNvSpPr txBox="1"/>
          <p:nvPr>
            <p:ph type="dt" idx="10"/>
          </p:nvPr>
        </p:nvSpPr>
        <p:spPr>
          <a:xfrm>
            <a:off x="457200" y="6356350"/>
            <a:ext cx="2133600" cy="365125"/>
          </a:xfrm>
          <a:prstGeom prst="rect"/>
          <a:noFill/>
          <a:ln>
            <a:noFill/>
          </a:ln>
        </p:spPr>
        <p:txBody>
          <a:bodyPr wrap="square" anchor="ctr"/>
          <a:lstStyle>
            <a:lvl1pPr lvl="0" algn="l">
              <a:defRPr sz="1200">
                <a:solidFill>
                  <a:srgbClr val="3F3F3F"/>
                </a:solidFill>
                <a:latin typeface="Calibri"/>
              </a:defRPr>
            </a:lvl1pPr>
          </a:lstStyle>
          <a:p/>
        </p:txBody>
      </p:sp>
      <p:sp>
        <p:nvSpPr>
          <p:cNvPr id="5" name=""/>
          <p:cNvSpPr txBox="1"/>
          <p:nvPr>
            <p:ph type="sldNum" idx="12"/>
          </p:nvPr>
        </p:nvSpPr>
        <p:spPr>
          <a:xfrm>
            <a:off x="6553200" y="6356350"/>
            <a:ext cx="2133600" cy="365125"/>
          </a:xfrm>
          <a:prstGeom prst="rect"/>
          <a:noFill/>
          <a:ln>
            <a:noFill/>
          </a:ln>
        </p:spPr>
        <p:txBody>
          <a:bodyPr wrap="square" anchor="ctr"/>
          <a:lstStyle>
            <a:lvl1pPr lvl="0" algn="r">
              <a:defRPr sz="1200">
                <a:solidFill>
                  <a:srgbClr val="3F3F3F"/>
                </a:solidFill>
                <a:latin typeface="Calibri"/>
              </a:defRPr>
            </a:lvl1pPr>
          </a:lstStyle>
          <a:p>
            <a:fld id="{8B38DBA3-52F9-4AF4-A6A4-FA4D7DB2F99C}" type="slidenum">
              <a:t>&lt;#&gt;</a:t>
            </a:fld>
          </a:p>
        </p:txBody>
      </p:sp>
      <p:sp>
        <p:nvSpPr>
          <p:cNvPr id="6" name=""/>
          <p:cNvSpPr txBox="1"/>
          <p:nvPr>
            <p:ph type="ftr" idx="11"/>
          </p:nvPr>
        </p:nvSpPr>
        <p:spPr>
          <a:xfrm>
            <a:off x="3124200" y="6356350"/>
            <a:ext cx="2895600" cy="365125"/>
          </a:xfrm>
          <a:prstGeom prst="rect"/>
          <a:noFill/>
          <a:ln>
            <a:noFill/>
          </a:ln>
        </p:spPr>
        <p:txBody>
          <a:bodyPr wrap="square" anchor="ctr"/>
          <a:lstStyle>
            <a:lvl1pPr lvl="0" algn="ctr">
              <a:defRPr sz="1200">
                <a:solidFill>
                  <a:srgbClr val="3F3F3F"/>
                </a:solidFill>
                <a:latin typeface="Calibri"/>
              </a:defRPr>
            </a:lvl1pPr>
          </a:lstStyle>
          <a:p/>
        </p:txBody>
      </p:sp>
    </p:spTree>
  </p:cSld>
</p:sld>
</file>

<file path=ppt/slides/slide18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title" idx="0"/>
          </p:nvPr>
        </p:nvSpPr>
        <p:spPr>
          <a:xfrm>
            <a:off x="457200" y="274637"/>
            <a:ext cx="8229600" cy="1143000"/>
          </a:xfrm>
          <a:prstGeom prst="rect"/>
          <a:noFill/>
          <a:ln>
            <a:noFill/>
          </a:ln>
        </p:spPr>
        <p:txBody>
          <a:bodyPr wrap="square" anchor="ctr"/>
          <a:p>
            <a:pPr lvl="0"/>
            <a:r>
              <a:rPr b="1" i="1" u="none" strike="noStrike">
                <a:latin typeface="Calibri"/>
              </a:rPr>
              <a:t>2. Mild </a:t>
            </a:r>
            <a:r>
              <a:rPr b="1" i="1" u="none" strike="noStrike">
                <a:latin typeface="Calibri"/>
              </a:rPr>
              <a:t>Alzheimer </a:t>
            </a:r>
            <a:r>
              <a:rPr b="1" i="1" u="none" strike="noStrike">
                <a:latin typeface="Calibri"/>
              </a:rPr>
              <a:t>disease</a:t>
            </a:r>
          </a:p>
        </p:txBody>
      </p:sp>
      <p:sp>
        <p:nvSpPr>
          <p:cNvPr id="3" name=""/>
          <p:cNvSpPr txBox="1"/>
          <p:nvPr>
            <p:ph type="body" idx="1"/>
          </p:nvPr>
        </p:nvSpPr>
        <p:spPr>
          <a:xfrm>
            <a:off x="457200" y="1600200"/>
            <a:ext cx="8229600" cy="4525962"/>
          </a:xfrm>
          <a:prstGeom prst="rect"/>
          <a:noFill/>
          <a:ln>
            <a:noFill/>
          </a:ln>
        </p:spPr>
        <p:txBody>
          <a:bodyPr wrap="square" anchor="t"/>
          <a:p>
            <a:pPr lvl="0">
              <a:buFont typeface="Wingdings"/>
              <a:buChar char="v"/>
            </a:pPr>
            <a:r>
              <a:rPr sz="2800">
                <a:latin typeface="Times New Roman"/>
              </a:rPr>
              <a:t>Signs </a:t>
            </a:r>
            <a:r>
              <a:rPr sz="2800">
                <a:latin typeface="Times New Roman"/>
              </a:rPr>
              <a:t>of mild AD can include the following:</a:t>
            </a:r>
          </a:p>
          <a:p>
            <a:pPr lvl="0">
              <a:buFont typeface="Wingdings"/>
              <a:buChar char="ü"/>
            </a:pPr>
            <a:r>
              <a:rPr sz="2800">
                <a:latin typeface="Times New Roman"/>
              </a:rPr>
              <a:t>Memory loss</a:t>
            </a:r>
          </a:p>
          <a:p>
            <a:pPr lvl="0">
              <a:buFont typeface="Wingdings"/>
              <a:buChar char="ü"/>
            </a:pPr>
            <a:r>
              <a:rPr sz="2800">
                <a:latin typeface="Times New Roman"/>
              </a:rPr>
              <a:t>Confusion about the location of </a:t>
            </a:r>
            <a:r>
              <a:rPr sz="2800" b="1" i="0" u="none" strike="noStrike">
                <a:latin typeface="Times New Roman"/>
              </a:rPr>
              <a:t>familiar places</a:t>
            </a:r>
          </a:p>
          <a:p>
            <a:pPr lvl="0">
              <a:buFont typeface="Wingdings"/>
              <a:buChar char="ü"/>
            </a:pPr>
            <a:r>
              <a:rPr sz="2800">
                <a:latin typeface="Times New Roman"/>
              </a:rPr>
              <a:t>Taking longer to accomplish normal, daily tasks</a:t>
            </a:r>
          </a:p>
          <a:p>
            <a:pPr lvl="0">
              <a:buFont typeface="Wingdings"/>
              <a:buChar char="ü"/>
            </a:pPr>
            <a:r>
              <a:rPr sz="2800">
                <a:latin typeface="Times New Roman"/>
              </a:rPr>
              <a:t>Trouble handling money and paying bills</a:t>
            </a:r>
          </a:p>
          <a:p>
            <a:pPr lvl="0">
              <a:buFont typeface="Wingdings"/>
              <a:buChar char="ü"/>
            </a:pPr>
            <a:r>
              <a:rPr sz="2800">
                <a:latin typeface="Times New Roman"/>
              </a:rPr>
              <a:t>Compromised judgment, often leading to bad decisions</a:t>
            </a:r>
          </a:p>
          <a:p>
            <a:pPr lvl="0">
              <a:buFont typeface="Wingdings"/>
              <a:buChar char="ü"/>
            </a:pPr>
            <a:r>
              <a:rPr sz="2800">
                <a:latin typeface="Times New Roman"/>
              </a:rPr>
              <a:t>Loss of spontaneity and sense of initiative</a:t>
            </a:r>
          </a:p>
          <a:p>
            <a:pPr lvl="0">
              <a:buFont typeface="Wingdings"/>
              <a:buChar char="ü"/>
            </a:pPr>
            <a:r>
              <a:rPr sz="2800">
                <a:latin typeface="Times New Roman"/>
              </a:rPr>
              <a:t>Mood and personality changes; increased anxiety</a:t>
            </a:r>
          </a:p>
        </p:txBody>
      </p:sp>
      <p:sp>
        <p:nvSpPr>
          <p:cNvPr id="4" name=""/>
          <p:cNvSpPr txBox="1"/>
          <p:nvPr>
            <p:ph type="dt" idx="10"/>
          </p:nvPr>
        </p:nvSpPr>
        <p:spPr>
          <a:xfrm>
            <a:off x="457200" y="6356350"/>
            <a:ext cx="2133600" cy="365125"/>
          </a:xfrm>
          <a:prstGeom prst="rect"/>
          <a:noFill/>
          <a:ln>
            <a:noFill/>
          </a:ln>
        </p:spPr>
        <p:txBody>
          <a:bodyPr wrap="square" anchor="ctr"/>
          <a:lstStyle>
            <a:lvl1pPr lvl="0" algn="l">
              <a:defRPr sz="1200">
                <a:solidFill>
                  <a:srgbClr val="3F3F3F"/>
                </a:solidFill>
                <a:latin typeface="Calibri"/>
              </a:defRPr>
            </a:lvl1pPr>
          </a:lstStyle>
          <a:p/>
        </p:txBody>
      </p:sp>
      <p:sp>
        <p:nvSpPr>
          <p:cNvPr id="5" name=""/>
          <p:cNvSpPr txBox="1"/>
          <p:nvPr>
            <p:ph type="sldNum" idx="12"/>
          </p:nvPr>
        </p:nvSpPr>
        <p:spPr>
          <a:xfrm>
            <a:off x="6553200" y="6356350"/>
            <a:ext cx="2133600" cy="365125"/>
          </a:xfrm>
          <a:prstGeom prst="rect"/>
          <a:noFill/>
          <a:ln>
            <a:noFill/>
          </a:ln>
        </p:spPr>
        <p:txBody>
          <a:bodyPr wrap="square" anchor="ctr"/>
          <a:lstStyle>
            <a:lvl1pPr lvl="0" algn="r">
              <a:defRPr sz="1200">
                <a:solidFill>
                  <a:srgbClr val="3F3F3F"/>
                </a:solidFill>
                <a:latin typeface="Calibri"/>
              </a:defRPr>
            </a:lvl1pPr>
          </a:lstStyle>
          <a:p>
            <a:fld id="{8B38DBA3-52F9-4AF4-A6A4-FA4D7DB2F99C}" type="slidenum">
              <a:t>&lt;#&gt;</a:t>
            </a:fld>
          </a:p>
        </p:txBody>
      </p:sp>
      <p:sp>
        <p:nvSpPr>
          <p:cNvPr id="6" name=""/>
          <p:cNvSpPr txBox="1"/>
          <p:nvPr>
            <p:ph type="ftr" idx="11"/>
          </p:nvPr>
        </p:nvSpPr>
        <p:spPr>
          <a:xfrm>
            <a:off x="3124200" y="6356350"/>
            <a:ext cx="2895600" cy="365125"/>
          </a:xfrm>
          <a:prstGeom prst="rect"/>
          <a:noFill/>
          <a:ln>
            <a:noFill/>
          </a:ln>
        </p:spPr>
        <p:txBody>
          <a:bodyPr wrap="square" anchor="ctr"/>
          <a:lstStyle>
            <a:lvl1pPr lvl="0" algn="ctr">
              <a:defRPr sz="1200">
                <a:solidFill>
                  <a:srgbClr val="3F3F3F"/>
                </a:solidFill>
                <a:latin typeface="Calibri"/>
              </a:defRPr>
            </a:lvl1pPr>
          </a:lstStyle>
          <a:p/>
        </p:txBody>
      </p:sp>
    </p:spTree>
  </p:cSld>
</p:sld>
</file>

<file path=ppt/slides/slide18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title" idx="0"/>
          </p:nvPr>
        </p:nvSpPr>
        <p:spPr>
          <a:xfrm>
            <a:off x="457200" y="274637"/>
            <a:ext cx="8229600" cy="1143000"/>
          </a:xfrm>
          <a:prstGeom prst="rect"/>
          <a:noFill/>
          <a:ln>
            <a:noFill/>
          </a:ln>
        </p:spPr>
        <p:txBody>
          <a:bodyPr wrap="square" anchor="ctr"/>
          <a:p>
            <a:pPr lvl="0"/>
            <a:r>
              <a:rPr b="1" i="1" u="none" strike="noStrike">
                <a:latin typeface="Calibri"/>
              </a:rPr>
              <a:t>3. Moderate </a:t>
            </a:r>
            <a:r>
              <a:rPr b="1" i="1" u="none" strike="noStrike">
                <a:latin typeface="Calibri"/>
              </a:rPr>
              <a:t>Alzheimer </a:t>
            </a:r>
            <a:r>
              <a:rPr b="1" i="1" u="none" strike="noStrike">
                <a:latin typeface="Calibri"/>
              </a:rPr>
              <a:t>disease</a:t>
            </a:r>
          </a:p>
        </p:txBody>
      </p:sp>
      <p:sp>
        <p:nvSpPr>
          <p:cNvPr id="3" name=""/>
          <p:cNvSpPr txBox="1"/>
          <p:nvPr>
            <p:ph type="body" idx="1"/>
          </p:nvPr>
        </p:nvSpPr>
        <p:spPr>
          <a:xfrm>
            <a:off x="304800" y="914400"/>
            <a:ext cx="8229600" cy="5241925"/>
          </a:xfrm>
          <a:prstGeom prst="rect"/>
          <a:noFill/>
          <a:ln>
            <a:noFill/>
          </a:ln>
        </p:spPr>
        <p:txBody>
          <a:bodyPr wrap="square" anchor="t">
            <a:normAutofit fontScale="85000" lnSpcReduction="20000"/>
          </a:bodyPr>
          <a:p>
            <a:pPr lvl="0" marL="0" indent="0">
              <a:buNone/>
            </a:pPr>
          </a:p>
          <a:p>
            <a:pPr lvl="0">
              <a:buFont typeface="Wingdings"/>
              <a:buChar char="ü"/>
            </a:pPr>
            <a:r>
              <a:rPr sz="3800">
                <a:latin typeface="Times New Roman"/>
              </a:rPr>
              <a:t>Increasing memory loss and confusion</a:t>
            </a:r>
          </a:p>
          <a:p>
            <a:pPr lvl="0">
              <a:buFont typeface="Wingdings"/>
              <a:buChar char="ü"/>
            </a:pPr>
            <a:r>
              <a:rPr sz="3800">
                <a:latin typeface="Times New Roman"/>
              </a:rPr>
              <a:t>Shortened attention span</a:t>
            </a:r>
          </a:p>
          <a:p>
            <a:pPr lvl="0">
              <a:buFont typeface="Wingdings"/>
              <a:buChar char="ü"/>
            </a:pPr>
            <a:r>
              <a:rPr sz="3800">
                <a:latin typeface="Times New Roman"/>
              </a:rPr>
              <a:t>Problems recognizing </a:t>
            </a:r>
            <a:r>
              <a:rPr sz="3800" b="1" i="0" u="none" strike="noStrike">
                <a:latin typeface="Times New Roman"/>
              </a:rPr>
              <a:t>friends and family members</a:t>
            </a:r>
          </a:p>
          <a:p>
            <a:pPr lvl="0">
              <a:buFont typeface="Wingdings"/>
              <a:buChar char="ü"/>
            </a:pPr>
            <a:r>
              <a:rPr sz="3800">
                <a:latin typeface="Times New Roman"/>
              </a:rPr>
              <a:t>Difficulty with language; problems with </a:t>
            </a:r>
            <a:r>
              <a:rPr sz="3800" b="0" i="1" u="none" strike="noStrike">
                <a:solidFill>
                  <a:srgbClr val="FF0000"/>
                </a:solidFill>
                <a:latin typeface="Times New Roman"/>
              </a:rPr>
              <a:t>reading, writing, working with numbers</a:t>
            </a:r>
          </a:p>
          <a:p>
            <a:pPr lvl="0">
              <a:buFont typeface="Wingdings"/>
              <a:buChar char="ü"/>
            </a:pPr>
            <a:r>
              <a:rPr sz="3800">
                <a:latin typeface="Times New Roman"/>
              </a:rPr>
              <a:t>Difficulty organizing thoughts and thinking logically</a:t>
            </a:r>
          </a:p>
          <a:p>
            <a:pPr lvl="0">
              <a:buFont typeface="Wingdings"/>
              <a:buChar char="ü"/>
            </a:pPr>
            <a:r>
              <a:rPr sz="3800">
                <a:latin typeface="Times New Roman"/>
              </a:rPr>
              <a:t>Inability to </a:t>
            </a:r>
            <a:r>
              <a:rPr sz="3800" b="1" i="0" u="none" strike="noStrike">
                <a:latin typeface="Times New Roman"/>
              </a:rPr>
              <a:t>learn new things </a:t>
            </a:r>
            <a:r>
              <a:rPr sz="3800">
                <a:latin typeface="Times New Roman"/>
              </a:rPr>
              <a:t>or to cope with new or unexpected situations</a:t>
            </a:r>
          </a:p>
          <a:p>
            <a:pPr lvl="0"/>
          </a:p>
        </p:txBody>
      </p:sp>
      <p:sp>
        <p:nvSpPr>
          <p:cNvPr id="4" name=""/>
          <p:cNvSpPr txBox="1"/>
          <p:nvPr>
            <p:ph type="dt" idx="10"/>
          </p:nvPr>
        </p:nvSpPr>
        <p:spPr>
          <a:xfrm>
            <a:off x="457200" y="6356350"/>
            <a:ext cx="2133600" cy="365125"/>
          </a:xfrm>
          <a:prstGeom prst="rect"/>
          <a:noFill/>
          <a:ln>
            <a:noFill/>
          </a:ln>
        </p:spPr>
        <p:txBody>
          <a:bodyPr wrap="square" anchor="ctr"/>
          <a:lstStyle>
            <a:lvl1pPr lvl="0" algn="l">
              <a:defRPr sz="1200">
                <a:solidFill>
                  <a:srgbClr val="3F3F3F"/>
                </a:solidFill>
                <a:latin typeface="Calibri"/>
              </a:defRPr>
            </a:lvl1pPr>
          </a:lstStyle>
          <a:p/>
        </p:txBody>
      </p:sp>
      <p:sp>
        <p:nvSpPr>
          <p:cNvPr id="5" name=""/>
          <p:cNvSpPr txBox="1"/>
          <p:nvPr>
            <p:ph type="sldNum" idx="12"/>
          </p:nvPr>
        </p:nvSpPr>
        <p:spPr>
          <a:xfrm>
            <a:off x="6553200" y="6356350"/>
            <a:ext cx="2133600" cy="365125"/>
          </a:xfrm>
          <a:prstGeom prst="rect"/>
          <a:noFill/>
          <a:ln>
            <a:noFill/>
          </a:ln>
        </p:spPr>
        <p:txBody>
          <a:bodyPr wrap="square" anchor="ctr"/>
          <a:lstStyle>
            <a:lvl1pPr lvl="0" algn="r">
              <a:defRPr sz="1200">
                <a:solidFill>
                  <a:srgbClr val="3F3F3F"/>
                </a:solidFill>
                <a:latin typeface="Calibri"/>
              </a:defRPr>
            </a:lvl1pPr>
          </a:lstStyle>
          <a:p>
            <a:fld id="{8B38DBA3-52F9-4AF4-A6A4-FA4D7DB2F99C}" type="slidenum">
              <a:t>&lt;#&gt;</a:t>
            </a:fld>
          </a:p>
        </p:txBody>
      </p:sp>
      <p:sp>
        <p:nvSpPr>
          <p:cNvPr id="6" name=""/>
          <p:cNvSpPr txBox="1"/>
          <p:nvPr>
            <p:ph type="ftr" idx="11"/>
          </p:nvPr>
        </p:nvSpPr>
        <p:spPr>
          <a:xfrm>
            <a:off x="3124200" y="6356350"/>
            <a:ext cx="2895600" cy="365125"/>
          </a:xfrm>
          <a:prstGeom prst="rect"/>
          <a:noFill/>
          <a:ln>
            <a:noFill/>
          </a:ln>
        </p:spPr>
        <p:txBody>
          <a:bodyPr wrap="square" anchor="ctr"/>
          <a:lstStyle>
            <a:lvl1pPr lvl="0" algn="ctr">
              <a:defRPr sz="1200">
                <a:solidFill>
                  <a:srgbClr val="3F3F3F"/>
                </a:solidFill>
                <a:latin typeface="Calibri"/>
              </a:defRPr>
            </a:lvl1pPr>
          </a:lstStyle>
          <a:p/>
        </p:txBody>
      </p:sp>
    </p:spTree>
  </p:cSld>
</p:sld>
</file>

<file path=ppt/slides/slide18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title" idx="0"/>
          </p:nvPr>
        </p:nvSpPr>
        <p:spPr>
          <a:xfrm>
            <a:off x="457200" y="152400"/>
            <a:ext cx="8229600" cy="914400"/>
          </a:xfrm>
          <a:prstGeom prst="rect"/>
          <a:noFill/>
          <a:ln>
            <a:noFill/>
          </a:ln>
        </p:spPr>
        <p:txBody>
          <a:bodyPr wrap="square" anchor="ctr"/>
          <a:p>
            <a:pPr lvl="0"/>
            <a:r>
              <a:rPr>
                <a:latin typeface="Times New Roman"/>
              </a:rPr>
              <a:t>Continue</a:t>
            </a:r>
            <a:r>
              <a:rPr>
                <a:latin typeface="Calibri"/>
              </a:rPr>
              <a:t>…</a:t>
            </a:r>
          </a:p>
        </p:txBody>
      </p:sp>
      <p:sp>
        <p:nvSpPr>
          <p:cNvPr id="3" name=""/>
          <p:cNvSpPr txBox="1"/>
          <p:nvPr>
            <p:ph type="body" idx="1"/>
          </p:nvPr>
        </p:nvSpPr>
        <p:spPr>
          <a:xfrm>
            <a:off x="304800" y="990600"/>
            <a:ext cx="8534400" cy="5135562"/>
          </a:xfrm>
          <a:prstGeom prst="rect"/>
          <a:noFill/>
          <a:ln>
            <a:noFill/>
          </a:ln>
        </p:spPr>
        <p:txBody>
          <a:bodyPr wrap="square" anchor="t"/>
          <a:p>
            <a:pPr lvl="0">
              <a:buFont typeface="Wingdings"/>
              <a:buChar char="ü"/>
            </a:pPr>
            <a:r>
              <a:rPr sz="2800">
                <a:latin typeface="Times New Roman"/>
              </a:rPr>
              <a:t>Restlessness, agitation, anxiety, tearfulness, wandering, especially in the late afternoon or at night</a:t>
            </a:r>
          </a:p>
          <a:p>
            <a:pPr lvl="0">
              <a:buFont typeface="Wingdings"/>
              <a:buChar char="ü"/>
            </a:pPr>
            <a:r>
              <a:rPr sz="2800">
                <a:latin typeface="Times New Roman"/>
              </a:rPr>
              <a:t>Repetitive statements or movement; occasional muscle twitches</a:t>
            </a:r>
          </a:p>
          <a:p>
            <a:pPr lvl="0">
              <a:buFont typeface="Wingdings"/>
              <a:buChar char="ü"/>
            </a:pPr>
            <a:r>
              <a:rPr sz="2800">
                <a:latin typeface="Times New Roman"/>
              </a:rPr>
              <a:t>Hallucinations, delusions, suspiciousness or paranoia, irritability</a:t>
            </a:r>
          </a:p>
          <a:p>
            <a:pPr lvl="0">
              <a:buFont typeface="Wingdings"/>
              <a:buChar char="ü"/>
            </a:pPr>
            <a:r>
              <a:rPr sz="2800">
                <a:latin typeface="Times New Roman"/>
              </a:rPr>
              <a:t>Loss </a:t>
            </a:r>
            <a:r>
              <a:rPr sz="2800" b="1" i="0" u="none" strike="noStrike">
                <a:solidFill>
                  <a:srgbClr val="FF0000"/>
                </a:solidFill>
                <a:latin typeface="Times New Roman"/>
              </a:rPr>
              <a:t>of impulse control</a:t>
            </a:r>
            <a:r>
              <a:rPr sz="2800">
                <a:latin typeface="Times New Roman"/>
              </a:rPr>
              <a:t>: Shown through behavior such as undressing at inappropriate times or places or vulgar language</a:t>
            </a:r>
          </a:p>
          <a:p>
            <a:pPr lvl="0">
              <a:buFont typeface="Wingdings"/>
              <a:buChar char="ü"/>
            </a:pPr>
            <a:r>
              <a:rPr sz="2800">
                <a:latin typeface="Times New Roman"/>
              </a:rPr>
              <a:t>Perceptual-motor problems: Such as trouble getting out of a chair or setting the table</a:t>
            </a:r>
          </a:p>
          <a:p>
            <a:pPr lvl="0"/>
          </a:p>
        </p:txBody>
      </p:sp>
      <p:sp>
        <p:nvSpPr>
          <p:cNvPr id="4" name=""/>
          <p:cNvSpPr txBox="1"/>
          <p:nvPr>
            <p:ph type="dt" idx="10"/>
          </p:nvPr>
        </p:nvSpPr>
        <p:spPr>
          <a:xfrm>
            <a:off x="457200" y="6356350"/>
            <a:ext cx="2133600" cy="365125"/>
          </a:xfrm>
          <a:prstGeom prst="rect"/>
          <a:noFill/>
          <a:ln>
            <a:noFill/>
          </a:ln>
        </p:spPr>
        <p:txBody>
          <a:bodyPr wrap="square" anchor="ctr"/>
          <a:lstStyle>
            <a:lvl1pPr lvl="0" algn="l">
              <a:defRPr sz="1200">
                <a:solidFill>
                  <a:srgbClr val="3F3F3F"/>
                </a:solidFill>
                <a:latin typeface="Calibri"/>
              </a:defRPr>
            </a:lvl1pPr>
          </a:lstStyle>
          <a:p/>
        </p:txBody>
      </p:sp>
      <p:sp>
        <p:nvSpPr>
          <p:cNvPr id="5" name=""/>
          <p:cNvSpPr txBox="1"/>
          <p:nvPr>
            <p:ph type="sldNum" idx="12"/>
          </p:nvPr>
        </p:nvSpPr>
        <p:spPr>
          <a:xfrm>
            <a:off x="6553200" y="6356350"/>
            <a:ext cx="2133600" cy="365125"/>
          </a:xfrm>
          <a:prstGeom prst="rect"/>
          <a:noFill/>
          <a:ln>
            <a:noFill/>
          </a:ln>
        </p:spPr>
        <p:txBody>
          <a:bodyPr wrap="square" anchor="ctr"/>
          <a:lstStyle>
            <a:lvl1pPr lvl="0" algn="r">
              <a:defRPr sz="1200">
                <a:solidFill>
                  <a:srgbClr val="3F3F3F"/>
                </a:solidFill>
                <a:latin typeface="Calibri"/>
              </a:defRPr>
            </a:lvl1pPr>
          </a:lstStyle>
          <a:p>
            <a:fld id="{8B38DBA3-52F9-4AF4-A6A4-FA4D7DB2F99C}" type="slidenum">
              <a:t>&lt;#&gt;</a:t>
            </a:fld>
          </a:p>
        </p:txBody>
      </p:sp>
      <p:sp>
        <p:nvSpPr>
          <p:cNvPr id="6" name=""/>
          <p:cNvSpPr txBox="1"/>
          <p:nvPr>
            <p:ph type="ftr" idx="11"/>
          </p:nvPr>
        </p:nvSpPr>
        <p:spPr>
          <a:xfrm>
            <a:off x="3124200" y="6356350"/>
            <a:ext cx="2895600" cy="365125"/>
          </a:xfrm>
          <a:prstGeom prst="rect"/>
          <a:noFill/>
          <a:ln>
            <a:noFill/>
          </a:ln>
        </p:spPr>
        <p:txBody>
          <a:bodyPr wrap="square" anchor="ctr"/>
          <a:lstStyle>
            <a:lvl1pPr lvl="0" algn="ctr">
              <a:defRPr sz="1200">
                <a:solidFill>
                  <a:srgbClr val="3F3F3F"/>
                </a:solidFill>
                <a:latin typeface="Calibri"/>
              </a:defRPr>
            </a:lvl1pPr>
          </a:lstStyle>
          <a:p/>
        </p:txBody>
      </p:sp>
    </p:spTree>
  </p:cSld>
</p:sld>
</file>

<file path=ppt/slides/slide18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title" idx="0"/>
          </p:nvPr>
        </p:nvSpPr>
        <p:spPr>
          <a:xfrm>
            <a:off x="457200" y="152400"/>
            <a:ext cx="8229600" cy="762000"/>
          </a:xfrm>
          <a:prstGeom prst="rect"/>
          <a:noFill/>
          <a:ln>
            <a:noFill/>
          </a:ln>
        </p:spPr>
        <p:txBody>
          <a:bodyPr wrap="square" anchor="ctr"/>
          <a:p>
            <a:pPr lvl="0"/>
            <a:r>
              <a:rPr b="1" i="1" u="none" strike="noStrike">
                <a:latin typeface="Calibri"/>
              </a:rPr>
              <a:t>4. Severe </a:t>
            </a:r>
            <a:r>
              <a:rPr b="1" i="1" u="none" strike="noStrike">
                <a:latin typeface="Calibri"/>
              </a:rPr>
              <a:t>Alzheimer </a:t>
            </a:r>
            <a:r>
              <a:rPr b="1" i="1" u="none" strike="noStrike">
                <a:latin typeface="Calibri"/>
              </a:rPr>
              <a:t>disease</a:t>
            </a:r>
          </a:p>
        </p:txBody>
      </p:sp>
      <p:sp>
        <p:nvSpPr>
          <p:cNvPr id="3" name=""/>
          <p:cNvSpPr txBox="1"/>
          <p:nvPr>
            <p:ph type="body" idx="1"/>
          </p:nvPr>
        </p:nvSpPr>
        <p:spPr>
          <a:xfrm>
            <a:off x="457200" y="1066800"/>
            <a:ext cx="8229600" cy="5059362"/>
          </a:xfrm>
          <a:prstGeom prst="rect"/>
          <a:noFill/>
          <a:ln>
            <a:noFill/>
          </a:ln>
        </p:spPr>
        <p:txBody>
          <a:bodyPr wrap="square" anchor="t"/>
          <a:p>
            <a:pPr lvl="0">
              <a:buFont typeface="Wingdings"/>
              <a:buChar char="ü"/>
            </a:pPr>
            <a:r>
              <a:rPr sz="2800">
                <a:latin typeface="Times New Roman"/>
              </a:rPr>
              <a:t>Patients  </a:t>
            </a:r>
            <a:r>
              <a:rPr sz="2800" b="1" i="0" u="none" strike="noStrike">
                <a:latin typeface="Times New Roman"/>
              </a:rPr>
              <a:t>cannot recognize family or loved ones </a:t>
            </a:r>
            <a:r>
              <a:rPr sz="2800">
                <a:latin typeface="Times New Roman"/>
              </a:rPr>
              <a:t>and cannot communicate effectively. </a:t>
            </a:r>
          </a:p>
          <a:p>
            <a:pPr lvl="0">
              <a:buFont typeface="Wingdings"/>
              <a:buChar char="ü"/>
            </a:pPr>
            <a:r>
              <a:rPr sz="2800">
                <a:latin typeface="Times New Roman"/>
              </a:rPr>
              <a:t>They </a:t>
            </a:r>
            <a:r>
              <a:rPr sz="2800">
                <a:latin typeface="Times New Roman"/>
              </a:rPr>
              <a:t>are completely dependent on others for </a:t>
            </a:r>
            <a:r>
              <a:rPr sz="2800">
                <a:latin typeface="Times New Roman"/>
              </a:rPr>
              <a:t>care</a:t>
            </a:r>
          </a:p>
          <a:p>
            <a:pPr lvl="0">
              <a:buFont typeface="Wingdings"/>
              <a:buChar char="ü"/>
            </a:pPr>
            <a:r>
              <a:rPr sz="2800">
                <a:latin typeface="Times New Roman"/>
              </a:rPr>
              <a:t>Weight </a:t>
            </a:r>
            <a:r>
              <a:rPr sz="2800">
                <a:latin typeface="Times New Roman"/>
              </a:rPr>
              <a:t>loss</a:t>
            </a:r>
          </a:p>
          <a:p>
            <a:pPr lvl="0">
              <a:buFont typeface="Wingdings"/>
              <a:buChar char="ü"/>
            </a:pPr>
            <a:r>
              <a:rPr sz="2800">
                <a:latin typeface="Times New Roman"/>
              </a:rPr>
              <a:t>Seizures, skin infections, difficulty swallowing</a:t>
            </a:r>
          </a:p>
          <a:p>
            <a:pPr lvl="0">
              <a:buFont typeface="Wingdings"/>
              <a:buChar char="ü"/>
            </a:pPr>
            <a:r>
              <a:rPr sz="2800">
                <a:latin typeface="Times New Roman"/>
              </a:rPr>
              <a:t>Groaning, moaning, or grunting</a:t>
            </a:r>
          </a:p>
          <a:p>
            <a:pPr lvl="0">
              <a:buFont typeface="Wingdings"/>
              <a:buChar char="ü"/>
            </a:pPr>
            <a:r>
              <a:rPr sz="2800">
                <a:latin typeface="Times New Roman"/>
              </a:rPr>
              <a:t>Increased sleeping</a:t>
            </a:r>
          </a:p>
          <a:p>
            <a:pPr lvl="0">
              <a:buFont typeface="Wingdings"/>
              <a:buChar char="ü"/>
            </a:pPr>
            <a:r>
              <a:rPr sz="2800" b="1" i="1" u="none" strike="noStrike">
                <a:latin typeface="Times New Roman"/>
              </a:rPr>
              <a:t>Lack of bladder and bowel control</a:t>
            </a:r>
          </a:p>
          <a:p>
            <a:pPr lvl="0">
              <a:buFont typeface="Wingdings"/>
              <a:buChar char="ü"/>
            </a:pPr>
            <a:r>
              <a:rPr sz="2800" b="1" i="1" u="none" strike="noStrike">
                <a:latin typeface="Times New Roman"/>
              </a:rPr>
              <a:t>Death</a:t>
            </a:r>
            <a:r>
              <a:rPr sz="2800">
                <a:latin typeface="Times New Roman"/>
              </a:rPr>
              <a:t> mostly aspiration </a:t>
            </a:r>
            <a:r>
              <a:rPr sz="2800">
                <a:latin typeface="Times New Roman"/>
              </a:rPr>
              <a:t>pneumonia.</a:t>
            </a:r>
          </a:p>
          <a:p>
            <a:pPr lvl="0"/>
          </a:p>
        </p:txBody>
      </p:sp>
      <p:sp>
        <p:nvSpPr>
          <p:cNvPr id="4" name=""/>
          <p:cNvSpPr txBox="1"/>
          <p:nvPr>
            <p:ph type="dt" idx="10"/>
          </p:nvPr>
        </p:nvSpPr>
        <p:spPr>
          <a:xfrm>
            <a:off x="457200" y="6356350"/>
            <a:ext cx="2133600" cy="365125"/>
          </a:xfrm>
          <a:prstGeom prst="rect"/>
          <a:noFill/>
          <a:ln>
            <a:noFill/>
          </a:ln>
        </p:spPr>
        <p:txBody>
          <a:bodyPr wrap="square" anchor="ctr"/>
          <a:lstStyle>
            <a:lvl1pPr lvl="0" algn="l">
              <a:defRPr sz="1200">
                <a:solidFill>
                  <a:srgbClr val="3F3F3F"/>
                </a:solidFill>
                <a:latin typeface="Calibri"/>
              </a:defRPr>
            </a:lvl1pPr>
          </a:lstStyle>
          <a:p/>
        </p:txBody>
      </p:sp>
      <p:sp>
        <p:nvSpPr>
          <p:cNvPr id="5" name=""/>
          <p:cNvSpPr txBox="1"/>
          <p:nvPr>
            <p:ph type="sldNum" idx="12"/>
          </p:nvPr>
        </p:nvSpPr>
        <p:spPr>
          <a:xfrm>
            <a:off x="6553200" y="6356350"/>
            <a:ext cx="2133600" cy="365125"/>
          </a:xfrm>
          <a:prstGeom prst="rect"/>
          <a:noFill/>
          <a:ln>
            <a:noFill/>
          </a:ln>
        </p:spPr>
        <p:txBody>
          <a:bodyPr wrap="square" anchor="ctr"/>
          <a:lstStyle>
            <a:lvl1pPr lvl="0" algn="r">
              <a:defRPr sz="1200">
                <a:solidFill>
                  <a:srgbClr val="3F3F3F"/>
                </a:solidFill>
                <a:latin typeface="Calibri"/>
              </a:defRPr>
            </a:lvl1pPr>
          </a:lstStyle>
          <a:p>
            <a:fld id="{8B38DBA3-52F9-4AF4-A6A4-FA4D7DB2F99C}" type="slidenum">
              <a:t>&lt;#&gt;</a:t>
            </a:fld>
          </a:p>
        </p:txBody>
      </p:sp>
      <p:sp>
        <p:nvSpPr>
          <p:cNvPr id="6" name=""/>
          <p:cNvSpPr txBox="1"/>
          <p:nvPr>
            <p:ph type="ftr" idx="11"/>
          </p:nvPr>
        </p:nvSpPr>
        <p:spPr>
          <a:xfrm>
            <a:off x="3124200" y="6356350"/>
            <a:ext cx="2895600" cy="365125"/>
          </a:xfrm>
          <a:prstGeom prst="rect"/>
          <a:noFill/>
          <a:ln>
            <a:noFill/>
          </a:ln>
        </p:spPr>
        <p:txBody>
          <a:bodyPr wrap="square" anchor="ctr"/>
          <a:lstStyle>
            <a:lvl1pPr lvl="0" algn="ctr">
              <a:defRPr sz="1200">
                <a:solidFill>
                  <a:srgbClr val="3F3F3F"/>
                </a:solidFill>
                <a:latin typeface="Calibri"/>
              </a:defRPr>
            </a:lvl1pPr>
          </a:lstStyle>
          <a:p/>
        </p:txBody>
      </p:sp>
    </p:spTree>
  </p:cSld>
</p:sld>
</file>

<file path=ppt/slides/slide1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title" idx="0"/>
          </p:nvPr>
        </p:nvSpPr>
        <p:spPr>
          <a:xfrm>
            <a:off x="457200" y="274637"/>
            <a:ext cx="8229600" cy="638175"/>
          </a:xfrm>
          <a:prstGeom prst="rect"/>
          <a:noFill/>
          <a:ln>
            <a:noFill/>
          </a:ln>
        </p:spPr>
        <p:txBody>
          <a:bodyPr wrap="square" anchor="ctr">
            <a:normAutofit fontScale="90000"/>
          </a:bodyPr>
          <a:p>
            <a:pPr lvl="0"/>
            <a:r>
              <a:rPr>
                <a:latin typeface="Times New Roman"/>
              </a:rPr>
              <a:t>Continue…</a:t>
            </a:r>
          </a:p>
        </p:txBody>
      </p:sp>
      <p:sp>
        <p:nvSpPr>
          <p:cNvPr id="3" name=""/>
          <p:cNvSpPr txBox="1"/>
          <p:nvPr>
            <p:ph type="body" idx="1"/>
          </p:nvPr>
        </p:nvSpPr>
        <p:spPr>
          <a:xfrm>
            <a:off x="228600" y="1066800"/>
            <a:ext cx="8458200" cy="5089525"/>
          </a:xfrm>
          <a:prstGeom prst="rect"/>
          <a:noFill/>
          <a:ln>
            <a:noFill/>
          </a:ln>
        </p:spPr>
        <p:txBody>
          <a:bodyPr wrap="square" anchor="t"/>
          <a:p>
            <a:pPr lvl="2">
              <a:buFont typeface="Wingdings"/>
              <a:buChar char="ü"/>
            </a:pPr>
            <a:r>
              <a:rPr sz="2800">
                <a:latin typeface="Times New Roman"/>
              </a:rPr>
              <a:t>In the normal adult, approximately 500 </a:t>
            </a:r>
            <a:r>
              <a:rPr sz="2800">
                <a:latin typeface="Times New Roman"/>
              </a:rPr>
              <a:t>mL</a:t>
            </a:r>
            <a:r>
              <a:rPr sz="2800">
                <a:latin typeface="Times New Roman"/>
              </a:rPr>
              <a:t> of CSF is produced each day; all but 125 to 150 </a:t>
            </a:r>
            <a:r>
              <a:rPr sz="2800">
                <a:latin typeface="Times New Roman"/>
              </a:rPr>
              <a:t>mL</a:t>
            </a:r>
            <a:r>
              <a:rPr sz="2800">
                <a:latin typeface="Times New Roman"/>
              </a:rPr>
              <a:t> is absorbed by the arachnoid </a:t>
            </a:r>
            <a:r>
              <a:rPr sz="2800">
                <a:latin typeface="Times New Roman"/>
              </a:rPr>
              <a:t>villi</a:t>
            </a:r>
          </a:p>
          <a:p>
            <a:pPr lvl="2">
              <a:buFont typeface="Wingdings"/>
              <a:buChar char="ü"/>
            </a:pPr>
          </a:p>
          <a:p>
            <a:pPr lvl="2">
              <a:buFont typeface="Wingdings"/>
              <a:buChar char="ü"/>
            </a:pPr>
            <a:r>
              <a:rPr sz="2800">
                <a:latin typeface="Times New Roman"/>
              </a:rPr>
              <a:t>The </a:t>
            </a:r>
            <a:r>
              <a:rPr sz="2800" b="1" i="1" u="none" strike="noStrike">
                <a:latin typeface="Times New Roman"/>
              </a:rPr>
              <a:t>subarachnoid space </a:t>
            </a:r>
            <a:r>
              <a:rPr sz="2800">
                <a:latin typeface="Times New Roman"/>
              </a:rPr>
              <a:t>is located between the arachnoid and </a:t>
            </a:r>
            <a:r>
              <a:rPr sz="2800">
                <a:latin typeface="Times New Roman"/>
              </a:rPr>
              <a:t>pia</a:t>
            </a:r>
            <a:r>
              <a:rPr sz="2800">
                <a:latin typeface="Times New Roman"/>
              </a:rPr>
              <a:t> layers and </a:t>
            </a:r>
            <a:r>
              <a:rPr sz="2800">
                <a:solidFill>
                  <a:srgbClr val="FF0000"/>
                </a:solidFill>
                <a:latin typeface="Times New Roman"/>
              </a:rPr>
              <a:t>contains the CSF.</a:t>
            </a:r>
          </a:p>
          <a:p>
            <a:pPr lvl="2"/>
          </a:p>
          <a:p>
            <a:pPr lvl="1">
              <a:buFont typeface="Wingdings"/>
              <a:buChar char="v"/>
            </a:pPr>
            <a:r>
              <a:rPr sz="3000" b="1" i="0" u="none" strike="noStrike">
                <a:latin typeface="Times New Roman"/>
              </a:rPr>
              <a:t>Pia</a:t>
            </a:r>
            <a:r>
              <a:rPr sz="3000" b="1" i="0" u="none" strike="noStrike">
                <a:latin typeface="Times New Roman"/>
              </a:rPr>
              <a:t> mater</a:t>
            </a:r>
          </a:p>
          <a:p>
            <a:pPr lvl="2"/>
            <a:r>
              <a:rPr sz="3200">
                <a:latin typeface="Times New Roman"/>
              </a:rPr>
              <a:t>the innermost membrane</a:t>
            </a:r>
          </a:p>
          <a:p>
            <a:pPr lvl="2"/>
            <a:r>
              <a:rPr sz="3200">
                <a:latin typeface="Times New Roman"/>
              </a:rPr>
              <a:t>a </a:t>
            </a:r>
            <a:r>
              <a:rPr sz="3200">
                <a:solidFill>
                  <a:srgbClr val="FF0000"/>
                </a:solidFill>
                <a:latin typeface="Times New Roman"/>
              </a:rPr>
              <a:t>thin</a:t>
            </a:r>
            <a:r>
              <a:rPr sz="3200">
                <a:latin typeface="Times New Roman"/>
              </a:rPr>
              <a:t>, transparent layer that </a:t>
            </a:r>
            <a:r>
              <a:rPr sz="3200">
                <a:solidFill>
                  <a:srgbClr val="FF0000"/>
                </a:solidFill>
                <a:latin typeface="Times New Roman"/>
              </a:rPr>
              <a:t>hugs the brain </a:t>
            </a:r>
            <a:r>
              <a:rPr sz="3200">
                <a:latin typeface="Times New Roman"/>
              </a:rPr>
              <a:t>closely and extends into every fold of the brain’s surface.</a:t>
            </a:r>
          </a:p>
          <a:p>
            <a:pPr lvl="2"/>
          </a:p>
          <a:p>
            <a:pPr lvl="2">
              <a:buNone/>
            </a:pPr>
          </a:p>
        </p:txBody>
      </p:sp>
      <p:sp>
        <p:nvSpPr>
          <p:cNvPr id="4" name=""/>
          <p:cNvSpPr txBox="1"/>
          <p:nvPr>
            <p:ph type="dt" idx="10"/>
          </p:nvPr>
        </p:nvSpPr>
        <p:spPr>
          <a:xfrm>
            <a:off x="457200" y="6356350"/>
            <a:ext cx="2133600" cy="365125"/>
          </a:xfrm>
          <a:prstGeom prst="rect"/>
          <a:noFill/>
          <a:ln>
            <a:noFill/>
          </a:ln>
        </p:spPr>
        <p:txBody>
          <a:bodyPr wrap="square" anchor="ctr"/>
          <a:lstStyle>
            <a:lvl1pPr lvl="0" algn="l">
              <a:defRPr sz="1200">
                <a:solidFill>
                  <a:srgbClr val="3F3F3F"/>
                </a:solidFill>
                <a:latin typeface="Times New Roman"/>
              </a:defRPr>
            </a:lvl1pPr>
          </a:lstStyle>
          <a:p/>
        </p:txBody>
      </p:sp>
      <p:sp>
        <p:nvSpPr>
          <p:cNvPr id="5" name=""/>
          <p:cNvSpPr txBox="1"/>
          <p:nvPr>
            <p:ph type="sldNum" idx="12"/>
          </p:nvPr>
        </p:nvSpPr>
        <p:spPr>
          <a:xfrm>
            <a:off x="6553200" y="6356350"/>
            <a:ext cx="2133600" cy="365125"/>
          </a:xfrm>
          <a:prstGeom prst="rect"/>
          <a:noFill/>
          <a:ln>
            <a:noFill/>
          </a:ln>
        </p:spPr>
        <p:txBody>
          <a:bodyPr wrap="square" anchor="ctr"/>
          <a:lstStyle>
            <a:lvl1pPr lvl="0" algn="r">
              <a:defRPr sz="1200">
                <a:solidFill>
                  <a:srgbClr val="3F3F3F"/>
                </a:solidFill>
                <a:latin typeface="Times New Roman"/>
              </a:defRPr>
            </a:lvl1pPr>
          </a:lstStyle>
          <a:p>
            <a:fld id="{8B38DBA3-52F9-4AF4-A6A4-FA4D7DB2F99C}" type="slidenum">
              <a:t>&lt;#&gt;</a:t>
            </a:fld>
          </a:p>
        </p:txBody>
      </p:sp>
      <p:sp>
        <p:nvSpPr>
          <p:cNvPr id="6" name=""/>
          <p:cNvSpPr txBox="1"/>
          <p:nvPr>
            <p:ph type="ftr" idx="11"/>
          </p:nvPr>
        </p:nvSpPr>
        <p:spPr>
          <a:xfrm>
            <a:off x="3124200" y="6356350"/>
            <a:ext cx="2895600" cy="365125"/>
          </a:xfrm>
          <a:prstGeom prst="rect"/>
          <a:noFill/>
          <a:ln>
            <a:noFill/>
          </a:ln>
        </p:spPr>
        <p:txBody>
          <a:bodyPr wrap="square" anchor="ctr"/>
          <a:lstStyle>
            <a:lvl1pPr lvl="0" algn="ctr">
              <a:defRPr sz="1200">
                <a:solidFill>
                  <a:srgbClr val="3F3F3F"/>
                </a:solidFill>
                <a:latin typeface="Times New Roman"/>
              </a:defRPr>
            </a:lvl1pPr>
          </a:lstStyle>
          <a:p/>
        </p:txBody>
      </p:sp>
    </p:spTree>
  </p:cSld>
  <p:transition spd="fast" advClick="1"/>
</p:sld>
</file>

<file path=ppt/slides/slide19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title" idx="0"/>
          </p:nvPr>
        </p:nvSpPr>
        <p:spPr>
          <a:xfrm>
            <a:off x="457200" y="152400"/>
            <a:ext cx="8229600" cy="838200"/>
          </a:xfrm>
          <a:prstGeom prst="rect"/>
          <a:noFill/>
          <a:ln>
            <a:noFill/>
          </a:ln>
        </p:spPr>
        <p:txBody>
          <a:bodyPr wrap="square" anchor="ctr"/>
          <a:p>
            <a:pPr lvl="0"/>
            <a:r>
              <a:rPr b="1" i="0" u="none" strike="noStrike">
                <a:latin typeface="Calibri"/>
              </a:rPr>
              <a:t>Diagnosis finding</a:t>
            </a:r>
          </a:p>
        </p:txBody>
      </p:sp>
      <p:sp>
        <p:nvSpPr>
          <p:cNvPr id="3" name=""/>
          <p:cNvSpPr txBox="1"/>
          <p:nvPr>
            <p:ph type="body" idx="1"/>
          </p:nvPr>
        </p:nvSpPr>
        <p:spPr>
          <a:xfrm>
            <a:off x="152400" y="381000"/>
            <a:ext cx="8610600" cy="5943600"/>
          </a:xfrm>
          <a:prstGeom prst="rect"/>
          <a:noFill/>
          <a:ln>
            <a:noFill/>
          </a:ln>
        </p:spPr>
        <p:txBody>
          <a:bodyPr wrap="square" anchor="t"/>
          <a:p>
            <a:pPr lvl="0" marL="0" indent="0">
              <a:buNone/>
            </a:pPr>
            <a:r>
              <a:rPr>
                <a:latin typeface="Times New Roman"/>
              </a:rPr>
              <a:t>    </a:t>
            </a:r>
          </a:p>
          <a:p>
            <a:pPr lvl="0">
              <a:buFont typeface="Wingdings"/>
              <a:buChar char="v"/>
            </a:pPr>
            <a:r>
              <a:rPr sz="3100" b="1" i="0" u="none" strike="noStrike">
                <a:latin typeface="Times New Roman"/>
              </a:rPr>
              <a:t>Clinical examination</a:t>
            </a:r>
            <a:r>
              <a:rPr sz="3100">
                <a:latin typeface="Times New Roman"/>
              </a:rPr>
              <a:t>: </a:t>
            </a:r>
          </a:p>
          <a:p>
            <a:pPr lvl="1"/>
            <a:r>
              <a:rPr sz="3100">
                <a:latin typeface="Times New Roman"/>
              </a:rPr>
              <a:t>The </a:t>
            </a:r>
            <a:r>
              <a:rPr sz="3100">
                <a:latin typeface="Times New Roman"/>
              </a:rPr>
              <a:t>clinical diagnosis of AD is usually made during the mild stage of the disease, using the above-listed signs</a:t>
            </a:r>
          </a:p>
          <a:p>
            <a:pPr lvl="0">
              <a:buFont typeface="Wingdings"/>
              <a:buChar char="v"/>
            </a:pPr>
            <a:r>
              <a:rPr sz="3100" b="1" i="0" u="none" strike="noStrike">
                <a:latin typeface="Times New Roman"/>
              </a:rPr>
              <a:t>Lumbar puncture</a:t>
            </a:r>
            <a:r>
              <a:rPr sz="3100">
                <a:latin typeface="Times New Roman"/>
              </a:rPr>
              <a:t>: </a:t>
            </a:r>
          </a:p>
          <a:p>
            <a:pPr lvl="1"/>
            <a:r>
              <a:rPr sz="3100">
                <a:latin typeface="Times New Roman"/>
              </a:rPr>
              <a:t>levels </a:t>
            </a:r>
            <a:r>
              <a:rPr sz="3100">
                <a:latin typeface="Times New Roman"/>
              </a:rPr>
              <a:t>of tau and phosphorylated tau in the cerebrospinal fluid are often elevated in AD, whereas amyloid levels are usually low; </a:t>
            </a:r>
          </a:p>
          <a:p>
            <a:pPr lvl="0">
              <a:buFont typeface="Wingdings"/>
              <a:buChar char="v"/>
            </a:pPr>
            <a:r>
              <a:rPr sz="3100" b="1" i="0" u="none" strike="noStrike">
                <a:latin typeface="Times New Roman"/>
              </a:rPr>
              <a:t>Imaging </a:t>
            </a:r>
            <a:r>
              <a:rPr sz="3100" b="1" i="0" u="none" strike="noStrike">
                <a:latin typeface="Times New Roman"/>
              </a:rPr>
              <a:t>studies: </a:t>
            </a:r>
            <a:r>
              <a:rPr sz="3100">
                <a:latin typeface="Times New Roman"/>
              </a:rPr>
              <a:t>for </a:t>
            </a:r>
            <a:r>
              <a:rPr sz="3100">
                <a:latin typeface="Times New Roman"/>
              </a:rPr>
              <a:t>ruling out potentially treatable </a:t>
            </a:r>
            <a:r>
              <a:rPr sz="3100">
                <a:latin typeface="Times New Roman"/>
              </a:rPr>
              <a:t>causes.</a:t>
            </a:r>
            <a:r>
              <a:rPr sz="3100" baseline="30000">
                <a:latin typeface="Times New Roman"/>
              </a:rPr>
              <a:t> </a:t>
            </a:r>
            <a:r>
              <a:rPr sz="3100">
                <a:latin typeface="Times New Roman"/>
              </a:rPr>
              <a:t> </a:t>
            </a:r>
          </a:p>
        </p:txBody>
      </p:sp>
      <p:sp>
        <p:nvSpPr>
          <p:cNvPr id="4" name=""/>
          <p:cNvSpPr txBox="1"/>
          <p:nvPr>
            <p:ph type="dt" idx="10"/>
          </p:nvPr>
        </p:nvSpPr>
        <p:spPr>
          <a:xfrm>
            <a:off x="457200" y="6356350"/>
            <a:ext cx="2133600" cy="365125"/>
          </a:xfrm>
          <a:prstGeom prst="rect"/>
          <a:noFill/>
          <a:ln>
            <a:noFill/>
          </a:ln>
        </p:spPr>
        <p:txBody>
          <a:bodyPr wrap="square" anchor="ctr"/>
          <a:lstStyle>
            <a:lvl1pPr lvl="0" algn="l">
              <a:defRPr sz="1200">
                <a:solidFill>
                  <a:srgbClr val="3F3F3F"/>
                </a:solidFill>
                <a:latin typeface="Calibri"/>
              </a:defRPr>
            </a:lvl1pPr>
          </a:lstStyle>
          <a:p/>
        </p:txBody>
      </p:sp>
      <p:sp>
        <p:nvSpPr>
          <p:cNvPr id="5" name=""/>
          <p:cNvSpPr txBox="1"/>
          <p:nvPr>
            <p:ph type="sldNum" idx="12"/>
          </p:nvPr>
        </p:nvSpPr>
        <p:spPr>
          <a:xfrm>
            <a:off x="6553200" y="6356350"/>
            <a:ext cx="2133600" cy="365125"/>
          </a:xfrm>
          <a:prstGeom prst="rect"/>
          <a:noFill/>
          <a:ln>
            <a:noFill/>
          </a:ln>
        </p:spPr>
        <p:txBody>
          <a:bodyPr wrap="square" anchor="ctr"/>
          <a:lstStyle>
            <a:lvl1pPr lvl="0" algn="r">
              <a:defRPr sz="1200">
                <a:solidFill>
                  <a:srgbClr val="3F3F3F"/>
                </a:solidFill>
                <a:latin typeface="Calibri"/>
              </a:defRPr>
            </a:lvl1pPr>
          </a:lstStyle>
          <a:p>
            <a:fld id="{8B38DBA3-52F9-4AF4-A6A4-FA4D7DB2F99C}" type="slidenum">
              <a:t>&lt;#&gt;</a:t>
            </a:fld>
          </a:p>
        </p:txBody>
      </p:sp>
      <p:sp>
        <p:nvSpPr>
          <p:cNvPr id="6" name=""/>
          <p:cNvSpPr txBox="1"/>
          <p:nvPr>
            <p:ph type="ftr" idx="11"/>
          </p:nvPr>
        </p:nvSpPr>
        <p:spPr>
          <a:xfrm>
            <a:off x="3124200" y="6356350"/>
            <a:ext cx="2895600" cy="365125"/>
          </a:xfrm>
          <a:prstGeom prst="rect"/>
          <a:noFill/>
          <a:ln>
            <a:noFill/>
          </a:ln>
        </p:spPr>
        <p:txBody>
          <a:bodyPr wrap="square" anchor="ctr"/>
          <a:lstStyle>
            <a:lvl1pPr lvl="0" algn="ctr">
              <a:defRPr sz="1200">
                <a:solidFill>
                  <a:srgbClr val="3F3F3F"/>
                </a:solidFill>
                <a:latin typeface="Calibri"/>
              </a:defRPr>
            </a:lvl1pPr>
          </a:lstStyle>
          <a:p/>
        </p:txBody>
      </p:sp>
    </p:spTree>
  </p:cSld>
</p:sld>
</file>

<file path=ppt/slides/slide19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body" idx="1"/>
          </p:nvPr>
        </p:nvSpPr>
        <p:spPr>
          <a:xfrm>
            <a:off x="228600" y="381000"/>
            <a:ext cx="8610600" cy="6096000"/>
          </a:xfrm>
          <a:prstGeom prst="rect"/>
          <a:noFill/>
          <a:ln>
            <a:noFill/>
          </a:ln>
        </p:spPr>
        <p:txBody>
          <a:bodyPr wrap="square" anchor="t">
            <a:normAutofit fontScale="70000" lnSpcReduction="20000"/>
          </a:bodyPr>
          <a:p>
            <a:pPr lvl="1"/>
          </a:p>
          <a:p>
            <a:pPr lvl="1">
              <a:buFont typeface="Wingdings"/>
              <a:buChar char="v"/>
            </a:pPr>
            <a:r>
              <a:rPr sz="4000" b="1" i="0" u="none" strike="noStrike">
                <a:latin typeface="Times New Roman"/>
              </a:rPr>
              <a:t>Volumetric  studies </a:t>
            </a:r>
            <a:r>
              <a:rPr sz="4000">
                <a:latin typeface="Times New Roman"/>
              </a:rPr>
              <a:t>of the hippocampus and 2-fluoro-2-Deoxy-D-glucose positron emission tomography (FDG-PET) with or without amyloid imaging have been employed for early detection and differentiating dementia </a:t>
            </a:r>
            <a:r>
              <a:rPr sz="4000">
                <a:latin typeface="Times New Roman"/>
              </a:rPr>
              <a:t>etiologies</a:t>
            </a:r>
          </a:p>
          <a:p>
            <a:pPr lvl="1">
              <a:buFont typeface="Wingdings"/>
              <a:buChar char="v"/>
            </a:pPr>
            <a:r>
              <a:rPr sz="4000" b="1" i="0" u="none" strike="noStrike">
                <a:latin typeface="Times New Roman"/>
              </a:rPr>
              <a:t>Autopsy studies</a:t>
            </a:r>
          </a:p>
          <a:p>
            <a:pPr lvl="1">
              <a:buNone/>
            </a:pPr>
          </a:p>
          <a:p>
            <a:pPr lvl="1">
              <a:buFont typeface="Wingdings"/>
              <a:buChar char="v"/>
            </a:pPr>
            <a:r>
              <a:rPr sz="4000" b="1" i="0" u="none" strike="noStrike">
                <a:latin typeface="Times New Roman"/>
              </a:rPr>
              <a:t>Lab studies </a:t>
            </a:r>
            <a:r>
              <a:rPr sz="4000">
                <a:latin typeface="Times New Roman"/>
              </a:rPr>
              <a:t>to R/o metabolic &amp; drug related causes of </a:t>
            </a:r>
            <a:r>
              <a:rPr sz="4000">
                <a:latin typeface="Times New Roman"/>
              </a:rPr>
              <a:t>dementia:</a:t>
            </a:r>
          </a:p>
          <a:p>
            <a:pPr lvl="2"/>
            <a:r>
              <a:rPr sz="4000">
                <a:latin typeface="Times New Roman"/>
              </a:rPr>
              <a:t>CBC</a:t>
            </a:r>
          </a:p>
          <a:p>
            <a:pPr lvl="2"/>
            <a:r>
              <a:rPr sz="4000">
                <a:latin typeface="Times New Roman"/>
              </a:rPr>
              <a:t>ESR</a:t>
            </a:r>
          </a:p>
          <a:p>
            <a:pPr lvl="2"/>
            <a:r>
              <a:rPr sz="4000">
                <a:latin typeface="Times New Roman"/>
              </a:rPr>
              <a:t>BUN</a:t>
            </a:r>
          </a:p>
          <a:p>
            <a:pPr lvl="2"/>
            <a:r>
              <a:rPr sz="4000">
                <a:latin typeface="Times New Roman"/>
              </a:rPr>
              <a:t>Creatinine values</a:t>
            </a:r>
          </a:p>
          <a:p>
            <a:pPr lvl="2"/>
            <a:r>
              <a:rPr sz="4000">
                <a:latin typeface="Times New Roman"/>
              </a:rPr>
              <a:t>LFT</a:t>
            </a:r>
          </a:p>
          <a:p>
            <a:pPr lvl="0"/>
          </a:p>
        </p:txBody>
      </p:sp>
      <p:sp>
        <p:nvSpPr>
          <p:cNvPr id="3" name=""/>
          <p:cNvSpPr txBox="1"/>
          <p:nvPr>
            <p:ph type="dt" idx="10"/>
          </p:nvPr>
        </p:nvSpPr>
        <p:spPr>
          <a:xfrm>
            <a:off x="457200" y="6356350"/>
            <a:ext cx="2133600" cy="365125"/>
          </a:xfrm>
          <a:prstGeom prst="rect"/>
          <a:noFill/>
          <a:ln>
            <a:noFill/>
          </a:ln>
        </p:spPr>
        <p:txBody>
          <a:bodyPr wrap="square" anchor="ctr"/>
          <a:lstStyle>
            <a:lvl1pPr lvl="0" algn="l">
              <a:defRPr sz="1200">
                <a:solidFill>
                  <a:srgbClr val="3F3F3F"/>
                </a:solidFill>
                <a:latin typeface="Calibri"/>
              </a:defRPr>
            </a:lvl1pPr>
          </a:lstStyle>
          <a:p/>
        </p:txBody>
      </p:sp>
      <p:sp>
        <p:nvSpPr>
          <p:cNvPr id="4" name=""/>
          <p:cNvSpPr txBox="1"/>
          <p:nvPr>
            <p:ph type="sldNum" idx="12"/>
          </p:nvPr>
        </p:nvSpPr>
        <p:spPr>
          <a:xfrm>
            <a:off x="6553200" y="6356350"/>
            <a:ext cx="2133600" cy="365125"/>
          </a:xfrm>
          <a:prstGeom prst="rect"/>
          <a:noFill/>
          <a:ln>
            <a:noFill/>
          </a:ln>
        </p:spPr>
        <p:txBody>
          <a:bodyPr wrap="square" anchor="ctr"/>
          <a:lstStyle>
            <a:lvl1pPr lvl="0" algn="r">
              <a:defRPr sz="1200">
                <a:solidFill>
                  <a:srgbClr val="3F3F3F"/>
                </a:solidFill>
                <a:latin typeface="Calibri"/>
              </a:defRPr>
            </a:lvl1pPr>
          </a:lstStyle>
          <a:p>
            <a:fld id="{8B38DBA3-52F9-4AF4-A6A4-FA4D7DB2F99C}" type="slidenum">
              <a:t>&lt;#&gt;</a:t>
            </a:fld>
          </a:p>
        </p:txBody>
      </p:sp>
      <p:sp>
        <p:nvSpPr>
          <p:cNvPr id="5" name=""/>
          <p:cNvSpPr txBox="1"/>
          <p:nvPr>
            <p:ph type="ftr" idx="11"/>
          </p:nvPr>
        </p:nvSpPr>
        <p:spPr>
          <a:xfrm>
            <a:off x="3124200" y="6356350"/>
            <a:ext cx="2895600" cy="365125"/>
          </a:xfrm>
          <a:prstGeom prst="rect"/>
          <a:noFill/>
          <a:ln>
            <a:noFill/>
          </a:ln>
        </p:spPr>
        <p:txBody>
          <a:bodyPr wrap="square" anchor="ctr"/>
          <a:lstStyle>
            <a:lvl1pPr lvl="0" algn="ctr">
              <a:defRPr sz="1200">
                <a:solidFill>
                  <a:srgbClr val="3F3F3F"/>
                </a:solidFill>
                <a:latin typeface="Calibri"/>
              </a:defRPr>
            </a:lvl1pPr>
          </a:lstStyle>
          <a:p/>
        </p:txBody>
      </p:sp>
    </p:spTree>
  </p:cSld>
  <p:transition spd="fast" advClick="1"/>
</p:sld>
</file>

<file path=ppt/slides/slide19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body" idx="1"/>
          </p:nvPr>
        </p:nvSpPr>
        <p:spPr>
          <a:xfrm>
            <a:off x="152400" y="457200"/>
            <a:ext cx="8991600" cy="5668962"/>
          </a:xfrm>
          <a:prstGeom prst="rect"/>
          <a:noFill/>
          <a:ln>
            <a:noFill/>
          </a:ln>
        </p:spPr>
        <p:txBody>
          <a:bodyPr wrap="square" anchor="t"/>
          <a:p>
            <a:pPr lvl="0" marL="0" indent="0">
              <a:buNone/>
            </a:pPr>
            <a:r>
              <a:rPr b="1" i="0" u="none" strike="noStrike">
                <a:latin typeface="Times New Roman"/>
              </a:rPr>
              <a:t>                           </a:t>
            </a:r>
            <a:r>
              <a:rPr sz="3600" b="1" i="0" u="none" strike="noStrike">
                <a:latin typeface="Times New Roman"/>
              </a:rPr>
              <a:t>Management </a:t>
            </a:r>
          </a:p>
          <a:p>
            <a:pPr lvl="1">
              <a:buFont typeface="Wingdings"/>
              <a:buChar char="Ø"/>
            </a:pPr>
            <a:r>
              <a:rPr sz="3200">
                <a:latin typeface="Times New Roman"/>
              </a:rPr>
              <a:t>There is no cure for AD</a:t>
            </a:r>
          </a:p>
          <a:p>
            <a:pPr lvl="2">
              <a:buFont typeface="Wingdings"/>
              <a:buChar char="ü"/>
            </a:pPr>
            <a:r>
              <a:rPr sz="3200">
                <a:solidFill>
                  <a:srgbClr val="FF0000"/>
                </a:solidFill>
                <a:latin typeface="Times New Roman"/>
              </a:rPr>
              <a:t>Actylcholinesterase</a:t>
            </a:r>
            <a:r>
              <a:rPr sz="3200">
                <a:latin typeface="Times New Roman"/>
              </a:rPr>
              <a:t> inhibition for → allowing more Ach to be available for nerve impulse transmission:</a:t>
            </a:r>
          </a:p>
          <a:p>
            <a:pPr lvl="3">
              <a:buClr>
                <a:srgbClr val="FF0000"/>
              </a:buClr>
              <a:buFont typeface="Times New Roman"/>
              <a:buChar char="♣"/>
            </a:pPr>
            <a:r>
              <a:rPr sz="3200">
                <a:latin typeface="Times New Roman"/>
              </a:rPr>
              <a:t>Donepezil 5 mg/day (max. </a:t>
            </a:r>
            <a:r>
              <a:rPr sz="3200">
                <a:latin typeface="Times New Roman"/>
              </a:rPr>
              <a:t>dose 10 </a:t>
            </a:r>
            <a:r>
              <a:rPr sz="3200">
                <a:latin typeface="Times New Roman"/>
              </a:rPr>
              <a:t>mg)</a:t>
            </a:r>
          </a:p>
          <a:p>
            <a:pPr lvl="3">
              <a:buClr>
                <a:srgbClr val="FF0000"/>
              </a:buClr>
              <a:buFont typeface="Times New Roman"/>
              <a:buChar char="♣"/>
            </a:pPr>
            <a:r>
              <a:rPr sz="3200">
                <a:latin typeface="Times New Roman"/>
              </a:rPr>
              <a:t>Galantamine</a:t>
            </a:r>
            <a:r>
              <a:rPr sz="3200">
                <a:latin typeface="Times New Roman"/>
              </a:rPr>
              <a:t> 4 mg, </a:t>
            </a:r>
            <a:r>
              <a:rPr sz="3200">
                <a:latin typeface="Times New Roman"/>
              </a:rPr>
              <a:t>po</a:t>
            </a:r>
            <a:r>
              <a:rPr sz="3200">
                <a:latin typeface="Times New Roman"/>
              </a:rPr>
              <a:t> </a:t>
            </a:r>
            <a:r>
              <a:rPr sz="3200">
                <a:latin typeface="Times New Roman"/>
              </a:rPr>
              <a:t>BID (max dose 12 </a:t>
            </a:r>
            <a:r>
              <a:rPr sz="3200">
                <a:latin typeface="Times New Roman"/>
              </a:rPr>
              <a:t>mg</a:t>
            </a:r>
            <a:r>
              <a:rPr sz="3200">
                <a:latin typeface="Times New Roman"/>
              </a:rPr>
              <a:t>)</a:t>
            </a:r>
          </a:p>
          <a:p>
            <a:pPr lvl="3">
              <a:buClr>
                <a:srgbClr val="FF0000"/>
              </a:buClr>
              <a:buFont typeface="Times New Roman"/>
              <a:buChar char="♣"/>
            </a:pPr>
            <a:r>
              <a:rPr sz="3200">
                <a:latin typeface="Times New Roman"/>
              </a:rPr>
              <a:t>Rivastigmine1.5 </a:t>
            </a:r>
            <a:r>
              <a:rPr sz="3200">
                <a:latin typeface="Times New Roman"/>
              </a:rPr>
              <a:t>mg.po</a:t>
            </a:r>
            <a:r>
              <a:rPr sz="3200">
                <a:latin typeface="Times New Roman"/>
              </a:rPr>
              <a:t> </a:t>
            </a:r>
            <a:r>
              <a:rPr sz="3200">
                <a:latin typeface="Times New Roman"/>
              </a:rPr>
              <a:t>BID (max dose </a:t>
            </a:r>
            <a:r>
              <a:rPr sz="3200">
                <a:latin typeface="Times New Roman"/>
              </a:rPr>
              <a:t>6mg</a:t>
            </a:r>
            <a:r>
              <a:rPr sz="3200">
                <a:latin typeface="Times New Roman"/>
              </a:rPr>
              <a:t>)</a:t>
            </a:r>
          </a:p>
          <a:p>
            <a:pPr lvl="0"/>
          </a:p>
        </p:txBody>
      </p:sp>
      <p:sp>
        <p:nvSpPr>
          <p:cNvPr id="3" name=""/>
          <p:cNvSpPr txBox="1"/>
          <p:nvPr>
            <p:ph type="dt" idx="10"/>
          </p:nvPr>
        </p:nvSpPr>
        <p:spPr>
          <a:xfrm>
            <a:off x="457200" y="6356350"/>
            <a:ext cx="2133600" cy="365125"/>
          </a:xfrm>
          <a:prstGeom prst="rect"/>
          <a:noFill/>
          <a:ln>
            <a:noFill/>
          </a:ln>
        </p:spPr>
        <p:txBody>
          <a:bodyPr wrap="square" anchor="ctr"/>
          <a:lstStyle>
            <a:lvl1pPr lvl="0" algn="l">
              <a:defRPr sz="1200">
                <a:solidFill>
                  <a:srgbClr val="3F3F3F"/>
                </a:solidFill>
                <a:latin typeface="Calibri"/>
              </a:defRPr>
            </a:lvl1pPr>
          </a:lstStyle>
          <a:p/>
        </p:txBody>
      </p:sp>
      <p:sp>
        <p:nvSpPr>
          <p:cNvPr id="4" name=""/>
          <p:cNvSpPr txBox="1"/>
          <p:nvPr>
            <p:ph type="sldNum" idx="12"/>
          </p:nvPr>
        </p:nvSpPr>
        <p:spPr>
          <a:xfrm>
            <a:off x="6553200" y="6356350"/>
            <a:ext cx="2133600" cy="365125"/>
          </a:xfrm>
          <a:prstGeom prst="rect"/>
          <a:noFill/>
          <a:ln>
            <a:noFill/>
          </a:ln>
        </p:spPr>
        <p:txBody>
          <a:bodyPr wrap="square" anchor="ctr"/>
          <a:lstStyle>
            <a:lvl1pPr lvl="0" algn="r">
              <a:defRPr sz="1200">
                <a:solidFill>
                  <a:srgbClr val="3F3F3F"/>
                </a:solidFill>
                <a:latin typeface="Calibri"/>
              </a:defRPr>
            </a:lvl1pPr>
          </a:lstStyle>
          <a:p>
            <a:fld id="{8B38DBA3-52F9-4AF4-A6A4-FA4D7DB2F99C}" type="slidenum">
              <a:t>&lt;#&gt;</a:t>
            </a:fld>
          </a:p>
        </p:txBody>
      </p:sp>
      <p:sp>
        <p:nvSpPr>
          <p:cNvPr id="5" name=""/>
          <p:cNvSpPr txBox="1"/>
          <p:nvPr>
            <p:ph type="ftr" idx="11"/>
          </p:nvPr>
        </p:nvSpPr>
        <p:spPr>
          <a:xfrm>
            <a:off x="3124200" y="6356350"/>
            <a:ext cx="2895600" cy="365125"/>
          </a:xfrm>
          <a:prstGeom prst="rect"/>
          <a:noFill/>
          <a:ln>
            <a:noFill/>
          </a:ln>
        </p:spPr>
        <p:txBody>
          <a:bodyPr wrap="square" anchor="ctr"/>
          <a:lstStyle>
            <a:lvl1pPr lvl="0" algn="ctr">
              <a:defRPr sz="1200">
                <a:solidFill>
                  <a:srgbClr val="3F3F3F"/>
                </a:solidFill>
                <a:latin typeface="Calibri"/>
              </a:defRPr>
            </a:lvl1pPr>
          </a:lstStyle>
          <a:p/>
        </p:txBody>
      </p:sp>
    </p:spTree>
  </p:cSld>
  <p:transition spd="fast" advClick="1"/>
</p:sld>
</file>

<file path=ppt/slides/slide19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title" idx="0"/>
          </p:nvPr>
        </p:nvSpPr>
        <p:spPr>
          <a:xfrm rot="10800000" flipV="1">
            <a:off x="457200" y="381000"/>
            <a:ext cx="8229600" cy="457200"/>
          </a:xfrm>
          <a:prstGeom prst="rect"/>
          <a:noFill/>
          <a:ln>
            <a:noFill/>
          </a:ln>
        </p:spPr>
        <p:txBody>
          <a:bodyPr wrap="square" anchor="ctr"/>
          <a:p>
            <a:pPr lvl="0"/>
            <a:r>
              <a:rPr sz="2400" b="1" i="0" u="none" strike="noStrike">
                <a:latin typeface="Calibri"/>
              </a:rPr>
              <a:t>Pharmacologic treatment of behavioral problems</a:t>
            </a:r>
            <a:br/>
          </a:p>
        </p:txBody>
      </p:sp>
      <p:grpSp>
        <p:nvGrpSpPr>
          <p:cNvPr id="3" name=""/>
          <p:cNvGrpSpPr/>
          <p:nvPr/>
        </p:nvGrpSpPr>
        <p:grpSpPr>
          <a:xfrm rot="0">
            <a:off x="228600" y="706437"/>
            <a:ext cx="8763000" cy="6624638"/>
            <a:chOff x="144" y="445"/>
            <a:chExt cx="5520" cy="4173"/>
          </a:xfrm>
        </p:grpSpPr>
        <p:sp>
          <p:nvSpPr>
            <p:cNvPr id="4" name=""/>
            <p:cNvSpPr/>
            <p:nvPr/>
          </p:nvSpPr>
          <p:spPr>
            <a:xfrm>
              <a:off x="144" y="445"/>
              <a:ext cx="1662" cy="196"/>
            </a:xfrm>
            <a:prstGeom prst="rect">
              <a:avLst/>
            </a:prstGeom>
            <a:noFill/>
            <a:ln>
              <a:noFill/>
            </a:ln>
          </p:spPr>
          <p:txBody>
            <a:bodyPr wrap="square" anchor="t"/>
            <a:p>
              <a:pPr lvl="0" algn="l" marL="0" indent="0">
                <a:lnSpc>
                  <a:spcPct val="100000"/>
                </a:lnSpc>
                <a:buNone/>
              </a:pPr>
              <a:r>
                <a:rPr sz="2000" b="1" i="0" u="none" strike="noStrike" baseline="0">
                  <a:solidFill>
                    <a:srgbClr val="000000"/>
                  </a:solidFill>
                  <a:latin typeface="Times New Roman"/>
                </a:rPr>
                <a:t>Problems</a:t>
              </a:r>
            </a:p>
          </p:txBody>
        </p:sp>
        <p:sp>
          <p:nvSpPr>
            <p:cNvPr id="5" name=""/>
            <p:cNvSpPr/>
            <p:nvPr/>
          </p:nvSpPr>
          <p:spPr>
            <a:xfrm>
              <a:off x="144" y="445"/>
              <a:ext cx="1662" cy="0"/>
            </a:xfrm>
            <a:prstGeom prst="line"/>
            <a:noFill/>
            <a:ln w="12700">
              <a:solidFill>
                <a:srgbClr val="000000"/>
              </a:solidFill>
            </a:ln>
          </p:spPr>
        </p:sp>
        <p:sp>
          <p:nvSpPr>
            <p:cNvPr id="6" name=""/>
            <p:cNvSpPr/>
            <p:nvPr/>
          </p:nvSpPr>
          <p:spPr>
            <a:xfrm>
              <a:off x="144" y="445"/>
              <a:ext cx="0" cy="196"/>
            </a:xfrm>
            <a:prstGeom prst="line"/>
            <a:noFill/>
            <a:ln w="12700">
              <a:solidFill>
                <a:srgbClr val="000000"/>
              </a:solidFill>
            </a:ln>
          </p:spPr>
        </p:sp>
        <p:sp>
          <p:nvSpPr>
            <p:cNvPr id="7" name=""/>
            <p:cNvSpPr/>
            <p:nvPr/>
          </p:nvSpPr>
          <p:spPr>
            <a:xfrm>
              <a:off x="1806" y="445"/>
              <a:ext cx="0" cy="196"/>
            </a:xfrm>
            <a:prstGeom prst="line"/>
            <a:noFill/>
            <a:ln w="12700">
              <a:solidFill>
                <a:srgbClr val="000000"/>
              </a:solidFill>
            </a:ln>
          </p:spPr>
        </p:sp>
        <p:sp>
          <p:nvSpPr>
            <p:cNvPr id="8" name=""/>
            <p:cNvSpPr/>
            <p:nvPr/>
          </p:nvSpPr>
          <p:spPr>
            <a:xfrm>
              <a:off x="1806" y="445"/>
              <a:ext cx="3857" cy="196"/>
            </a:xfrm>
            <a:prstGeom prst="rect">
              <a:avLst/>
            </a:prstGeom>
            <a:noFill/>
            <a:ln>
              <a:noFill/>
            </a:ln>
          </p:spPr>
          <p:txBody>
            <a:bodyPr wrap="square" anchor="t"/>
            <a:p>
              <a:pPr lvl="0" algn="l" marL="0" indent="0">
                <a:lnSpc>
                  <a:spcPct val="100000"/>
                </a:lnSpc>
                <a:buNone/>
              </a:pPr>
            </a:p>
          </p:txBody>
        </p:sp>
        <p:sp>
          <p:nvSpPr>
            <p:cNvPr id="9" name=""/>
            <p:cNvSpPr/>
            <p:nvPr/>
          </p:nvSpPr>
          <p:spPr>
            <a:xfrm>
              <a:off x="1806" y="445"/>
              <a:ext cx="3857" cy="0"/>
            </a:xfrm>
            <a:prstGeom prst="line"/>
            <a:noFill/>
            <a:ln w="12700">
              <a:solidFill>
                <a:srgbClr val="000000"/>
              </a:solidFill>
            </a:ln>
          </p:spPr>
        </p:sp>
        <p:sp>
          <p:nvSpPr>
            <p:cNvPr id="10" name=""/>
            <p:cNvSpPr/>
            <p:nvPr/>
          </p:nvSpPr>
          <p:spPr>
            <a:xfrm>
              <a:off x="1806" y="445"/>
              <a:ext cx="0" cy="196"/>
            </a:xfrm>
            <a:prstGeom prst="line"/>
            <a:noFill/>
            <a:ln w="12700">
              <a:solidFill>
                <a:srgbClr val="000000"/>
              </a:solidFill>
            </a:ln>
          </p:spPr>
        </p:sp>
        <p:sp>
          <p:nvSpPr>
            <p:cNvPr id="11" name=""/>
            <p:cNvSpPr/>
            <p:nvPr/>
          </p:nvSpPr>
          <p:spPr>
            <a:xfrm>
              <a:off x="5663" y="445"/>
              <a:ext cx="0" cy="196"/>
            </a:xfrm>
            <a:prstGeom prst="line"/>
            <a:noFill/>
            <a:ln w="12700">
              <a:solidFill>
                <a:srgbClr val="000000"/>
              </a:solidFill>
            </a:ln>
          </p:spPr>
        </p:sp>
        <p:sp>
          <p:nvSpPr>
            <p:cNvPr id="12" name=""/>
            <p:cNvSpPr/>
            <p:nvPr/>
          </p:nvSpPr>
          <p:spPr>
            <a:xfrm>
              <a:off x="144" y="641"/>
              <a:ext cx="1662" cy="0"/>
            </a:xfrm>
            <a:prstGeom prst="line"/>
            <a:noFill/>
            <a:ln w="12700">
              <a:solidFill>
                <a:srgbClr val="000000"/>
              </a:solidFill>
            </a:ln>
          </p:spPr>
        </p:sp>
        <p:sp>
          <p:nvSpPr>
            <p:cNvPr id="13" name=""/>
            <p:cNvSpPr/>
            <p:nvPr/>
          </p:nvSpPr>
          <p:spPr>
            <a:xfrm>
              <a:off x="144" y="641"/>
              <a:ext cx="1662" cy="1884"/>
            </a:xfrm>
            <a:prstGeom prst="rect">
              <a:avLst/>
            </a:prstGeom>
            <a:noFill/>
            <a:ln>
              <a:noFill/>
            </a:ln>
          </p:spPr>
          <p:txBody>
            <a:bodyPr wrap="square" anchor="t"/>
            <a:p>
              <a:pPr lvl="0" algn="l" marL="342900" indent="0">
                <a:lnSpc>
                  <a:spcPct val="100000"/>
                </a:lnSpc>
                <a:buFont typeface="Symbol"/>
                <a:buChar char=""/>
              </a:pPr>
              <a:r>
                <a:rPr sz="2400" b="0" i="0" u="none" strike="noStrike" baseline="0">
                  <a:solidFill>
                    <a:srgbClr val="000000"/>
                  </a:solidFill>
                  <a:latin typeface="Times New Roman"/>
                </a:rPr>
                <a:t>Suspiciousness, paranoia</a:t>
              </a:r>
            </a:p>
          </p:txBody>
        </p:sp>
        <p:sp>
          <p:nvSpPr>
            <p:cNvPr id="14" name=""/>
            <p:cNvSpPr/>
            <p:nvPr/>
          </p:nvSpPr>
          <p:spPr>
            <a:xfrm>
              <a:off x="144" y="641"/>
              <a:ext cx="1662" cy="0"/>
            </a:xfrm>
            <a:prstGeom prst="line"/>
            <a:noFill/>
            <a:ln w="12700">
              <a:solidFill>
                <a:srgbClr val="000000"/>
              </a:solidFill>
            </a:ln>
          </p:spPr>
        </p:sp>
        <p:sp>
          <p:nvSpPr>
            <p:cNvPr id="15" name=""/>
            <p:cNvSpPr/>
            <p:nvPr/>
          </p:nvSpPr>
          <p:spPr>
            <a:xfrm>
              <a:off x="144" y="641"/>
              <a:ext cx="0" cy="1884"/>
            </a:xfrm>
            <a:prstGeom prst="line"/>
            <a:noFill/>
            <a:ln w="12700">
              <a:solidFill>
                <a:srgbClr val="000000"/>
              </a:solidFill>
            </a:ln>
          </p:spPr>
        </p:sp>
        <p:sp>
          <p:nvSpPr>
            <p:cNvPr id="16" name=""/>
            <p:cNvSpPr/>
            <p:nvPr/>
          </p:nvSpPr>
          <p:spPr>
            <a:xfrm>
              <a:off x="1806" y="641"/>
              <a:ext cx="3857" cy="0"/>
            </a:xfrm>
            <a:prstGeom prst="line"/>
            <a:noFill/>
            <a:ln w="12700">
              <a:solidFill>
                <a:srgbClr val="000000"/>
              </a:solidFill>
            </a:ln>
          </p:spPr>
        </p:sp>
        <p:sp>
          <p:nvSpPr>
            <p:cNvPr id="17" name=""/>
            <p:cNvSpPr/>
            <p:nvPr/>
          </p:nvSpPr>
          <p:spPr>
            <a:xfrm>
              <a:off x="1806" y="641"/>
              <a:ext cx="0" cy="1884"/>
            </a:xfrm>
            <a:prstGeom prst="line"/>
            <a:noFill/>
            <a:ln w="12700">
              <a:solidFill>
                <a:srgbClr val="000000"/>
              </a:solidFill>
            </a:ln>
          </p:spPr>
        </p:sp>
        <p:sp>
          <p:nvSpPr>
            <p:cNvPr id="18" name=""/>
            <p:cNvSpPr/>
            <p:nvPr/>
          </p:nvSpPr>
          <p:spPr>
            <a:xfrm>
              <a:off x="1806" y="641"/>
              <a:ext cx="3857" cy="1884"/>
            </a:xfrm>
            <a:prstGeom prst="rect">
              <a:avLst/>
            </a:prstGeom>
            <a:noFill/>
            <a:ln>
              <a:noFill/>
            </a:ln>
          </p:spPr>
          <p:txBody>
            <a:bodyPr wrap="square" anchor="t"/>
            <a:p>
              <a:pPr lvl="0" algn="l" marL="342900" indent="0">
                <a:lnSpc>
                  <a:spcPct val="100000"/>
                </a:lnSpc>
                <a:buFont typeface="Wingdings"/>
                <a:buChar char="Ø"/>
              </a:pPr>
              <a:r>
                <a:rPr sz="2400" b="0" i="0" u="none" strike="noStrike" baseline="0">
                  <a:solidFill>
                    <a:srgbClr val="000000"/>
                  </a:solidFill>
                  <a:latin typeface="Times New Roman"/>
                </a:rPr>
                <a:t> </a:t>
              </a:r>
              <a:r>
                <a:rPr sz="2400" b="0" i="0" u="none" strike="noStrike" baseline="0">
                  <a:solidFill>
                    <a:srgbClr val="000000"/>
                  </a:solidFill>
                  <a:latin typeface="Times New Roman"/>
                </a:rPr>
                <a:t>Correct sensory </a:t>
              </a:r>
              <a:r>
                <a:rPr sz="2400" b="0" i="0" u="none" strike="noStrike" baseline="0">
                  <a:solidFill>
                    <a:srgbClr val="000000"/>
                  </a:solidFill>
                  <a:latin typeface="Times New Roman"/>
                </a:rPr>
                <a:t>impairment: low </a:t>
              </a:r>
              <a:r>
                <a:rPr sz="2400" b="0" i="0" u="none" strike="noStrike" baseline="0">
                  <a:solidFill>
                    <a:srgbClr val="000000"/>
                  </a:solidFill>
                  <a:latin typeface="Times New Roman"/>
                </a:rPr>
                <a:t>- dose antipsychotics</a:t>
              </a:r>
            </a:p>
            <a:p>
              <a:pPr lvl="0" algn="l" marL="0" indent="0">
                <a:lnSpc>
                  <a:spcPct val="100000"/>
                </a:lnSpc>
                <a:buNone/>
              </a:pPr>
              <a:r>
                <a:rPr sz="2400" b="0" i="0" u="none" strike="noStrike" baseline="0">
                  <a:solidFill>
                    <a:srgbClr val="000000"/>
                  </a:solidFill>
                  <a:latin typeface="Times New Roman"/>
                </a:rPr>
                <a:t>-  </a:t>
              </a:r>
              <a:r>
                <a:rPr sz="2400" b="0" i="0" u="none" strike="noStrike" baseline="0">
                  <a:solidFill>
                    <a:srgbClr val="000000"/>
                  </a:solidFill>
                  <a:latin typeface="Times New Roman"/>
                </a:rPr>
                <a:t>Loxapine</a:t>
              </a:r>
              <a:r>
                <a:rPr sz="2400" b="0" i="0" u="none" strike="noStrike" baseline="0">
                  <a:solidFill>
                    <a:srgbClr val="000000"/>
                  </a:solidFill>
                  <a:latin typeface="Times New Roman"/>
                </a:rPr>
                <a:t> (5-25mg/day)</a:t>
              </a:r>
            </a:p>
            <a:p>
              <a:pPr lvl="0" algn="l" marL="0" indent="0">
                <a:lnSpc>
                  <a:spcPct val="100000"/>
                </a:lnSpc>
                <a:buNone/>
              </a:pPr>
              <a:r>
                <a:rPr sz="2400" b="0" i="0" u="none" strike="noStrike" baseline="0">
                  <a:solidFill>
                    <a:srgbClr val="000000"/>
                  </a:solidFill>
                  <a:latin typeface="Times New Roman"/>
                </a:rPr>
                <a:t>-  </a:t>
              </a:r>
              <a:r>
                <a:rPr sz="2400" b="0" i="0" u="none" strike="noStrike" baseline="0">
                  <a:solidFill>
                    <a:srgbClr val="000000"/>
                  </a:solidFill>
                  <a:latin typeface="Times New Roman"/>
                </a:rPr>
                <a:t>Risperidone</a:t>
              </a:r>
              <a:r>
                <a:rPr sz="2400" b="0" i="0" u="none" strike="noStrike" baseline="0">
                  <a:solidFill>
                    <a:srgbClr val="000000"/>
                  </a:solidFill>
                  <a:latin typeface="Times New Roman"/>
                </a:rPr>
                <a:t> (1-4mg/day) observe for </a:t>
              </a:r>
            </a:p>
            <a:p>
              <a:pPr lvl="0" algn="l" marL="342900" indent="0">
                <a:lnSpc>
                  <a:spcPct val="100000"/>
                </a:lnSpc>
                <a:buFont typeface="Wingdings"/>
                <a:buChar char="Ø"/>
              </a:pPr>
              <a:r>
                <a:rPr sz="2400" b="0" i="0" u="none" strike="noStrike" baseline="0">
                  <a:solidFill>
                    <a:srgbClr val="000000"/>
                  </a:solidFill>
                  <a:latin typeface="Times New Roman"/>
                </a:rPr>
                <a:t>Extrapyramidal  </a:t>
              </a:r>
              <a:r>
                <a:rPr sz="2400" b="0" i="0" u="none" strike="noStrike" baseline="0">
                  <a:solidFill>
                    <a:srgbClr val="000000"/>
                  </a:solidFill>
                  <a:latin typeface="Times New Roman"/>
                </a:rPr>
                <a:t>symptoms (EPS) =&gt; </a:t>
              </a:r>
            </a:p>
            <a:p>
              <a:pPr lvl="0" algn="l" marL="0" indent="0">
                <a:lnSpc>
                  <a:spcPct val="100000"/>
                </a:lnSpc>
                <a:buNone/>
              </a:pPr>
              <a:r>
                <a:rPr sz="2400" b="0" i="0" u="none" strike="noStrike" baseline="0">
                  <a:solidFill>
                    <a:srgbClr val="000000"/>
                  </a:solidFill>
                  <a:latin typeface="Times New Roman"/>
                </a:rPr>
                <a:t>    restlessness, drooling, stiffness, log </a:t>
              </a:r>
            </a:p>
            <a:p>
              <a:pPr lvl="0" algn="l" marL="0" indent="0">
                <a:lnSpc>
                  <a:spcPct val="100000"/>
                </a:lnSpc>
                <a:buNone/>
              </a:pPr>
              <a:r>
                <a:rPr sz="2400" b="0" i="0" u="none" strike="noStrike" baseline="0">
                  <a:solidFill>
                    <a:srgbClr val="000000"/>
                  </a:solidFill>
                  <a:latin typeface="Times New Roman"/>
                </a:rPr>
                <a:t>   wheel rigidity</a:t>
              </a:r>
            </a:p>
            <a:p>
              <a:pPr lvl="0" algn="l" marL="0" indent="0">
                <a:lnSpc>
                  <a:spcPct val="100000"/>
                </a:lnSpc>
                <a:buNone/>
              </a:pPr>
              <a:r>
                <a:rPr sz="2400" b="0" i="0" u="none" strike="noStrike" baseline="0">
                  <a:solidFill>
                    <a:srgbClr val="000000"/>
                  </a:solidFill>
                  <a:latin typeface="Times New Roman"/>
                </a:rPr>
                <a:t>-  Haloperidol (0.25-1mg/day)</a:t>
              </a:r>
            </a:p>
          </p:txBody>
        </p:sp>
        <p:sp>
          <p:nvSpPr>
            <p:cNvPr id="19" name=""/>
            <p:cNvSpPr/>
            <p:nvPr/>
          </p:nvSpPr>
          <p:spPr>
            <a:xfrm>
              <a:off x="1806" y="641"/>
              <a:ext cx="3857" cy="0"/>
            </a:xfrm>
            <a:prstGeom prst="line"/>
            <a:noFill/>
            <a:ln w="12700">
              <a:solidFill>
                <a:srgbClr val="000000"/>
              </a:solidFill>
            </a:ln>
          </p:spPr>
        </p:sp>
        <p:sp>
          <p:nvSpPr>
            <p:cNvPr id="20" name=""/>
            <p:cNvSpPr/>
            <p:nvPr/>
          </p:nvSpPr>
          <p:spPr>
            <a:xfrm>
              <a:off x="1806" y="641"/>
              <a:ext cx="0" cy="1884"/>
            </a:xfrm>
            <a:prstGeom prst="line"/>
            <a:noFill/>
            <a:ln w="12700">
              <a:solidFill>
                <a:srgbClr val="000000"/>
              </a:solidFill>
            </a:ln>
          </p:spPr>
        </p:sp>
        <p:sp>
          <p:nvSpPr>
            <p:cNvPr id="21" name=""/>
            <p:cNvSpPr/>
            <p:nvPr/>
          </p:nvSpPr>
          <p:spPr>
            <a:xfrm>
              <a:off x="5663" y="641"/>
              <a:ext cx="0" cy="1884"/>
            </a:xfrm>
            <a:prstGeom prst="line"/>
            <a:noFill/>
            <a:ln w="12700">
              <a:solidFill>
                <a:srgbClr val="000000"/>
              </a:solidFill>
            </a:ln>
          </p:spPr>
        </p:sp>
        <p:sp>
          <p:nvSpPr>
            <p:cNvPr id="22" name=""/>
            <p:cNvSpPr/>
            <p:nvPr/>
          </p:nvSpPr>
          <p:spPr>
            <a:xfrm>
              <a:off x="144" y="2525"/>
              <a:ext cx="1662" cy="0"/>
            </a:xfrm>
            <a:prstGeom prst="line"/>
            <a:noFill/>
            <a:ln w="12700">
              <a:solidFill>
                <a:srgbClr val="000000"/>
              </a:solidFill>
            </a:ln>
          </p:spPr>
        </p:sp>
        <p:sp>
          <p:nvSpPr>
            <p:cNvPr id="23" name=""/>
            <p:cNvSpPr/>
            <p:nvPr/>
          </p:nvSpPr>
          <p:spPr>
            <a:xfrm>
              <a:off x="144" y="2525"/>
              <a:ext cx="1662" cy="942"/>
            </a:xfrm>
            <a:prstGeom prst="rect">
              <a:avLst/>
            </a:prstGeom>
            <a:noFill/>
            <a:ln>
              <a:noFill/>
            </a:ln>
          </p:spPr>
          <p:txBody>
            <a:bodyPr wrap="square" anchor="t"/>
            <a:p>
              <a:pPr lvl="0" algn="l" marL="342900" indent="0">
                <a:lnSpc>
                  <a:spcPct val="100000"/>
                </a:lnSpc>
                <a:buFont typeface="Symbol"/>
                <a:buChar char=""/>
              </a:pPr>
              <a:r>
                <a:rPr sz="2400" b="0" i="0" u="none" strike="noStrike" baseline="0">
                  <a:solidFill>
                    <a:srgbClr val="000000"/>
                  </a:solidFill>
                  <a:latin typeface="Times New Roman"/>
                </a:rPr>
                <a:t>Anxiety</a:t>
              </a:r>
            </a:p>
          </p:txBody>
        </p:sp>
        <p:sp>
          <p:nvSpPr>
            <p:cNvPr id="24" name=""/>
            <p:cNvSpPr/>
            <p:nvPr/>
          </p:nvSpPr>
          <p:spPr>
            <a:xfrm>
              <a:off x="144" y="2525"/>
              <a:ext cx="1662" cy="0"/>
            </a:xfrm>
            <a:prstGeom prst="line"/>
            <a:noFill/>
            <a:ln w="12700">
              <a:solidFill>
                <a:srgbClr val="000000"/>
              </a:solidFill>
            </a:ln>
          </p:spPr>
        </p:sp>
        <p:sp>
          <p:nvSpPr>
            <p:cNvPr id="25" name=""/>
            <p:cNvSpPr/>
            <p:nvPr/>
          </p:nvSpPr>
          <p:spPr>
            <a:xfrm>
              <a:off x="144" y="2525"/>
              <a:ext cx="0" cy="942"/>
            </a:xfrm>
            <a:prstGeom prst="line"/>
            <a:noFill/>
            <a:ln w="12700">
              <a:solidFill>
                <a:srgbClr val="000000"/>
              </a:solidFill>
            </a:ln>
          </p:spPr>
        </p:sp>
        <p:sp>
          <p:nvSpPr>
            <p:cNvPr id="26" name=""/>
            <p:cNvSpPr/>
            <p:nvPr/>
          </p:nvSpPr>
          <p:spPr>
            <a:xfrm>
              <a:off x="1806" y="2525"/>
              <a:ext cx="3857" cy="0"/>
            </a:xfrm>
            <a:prstGeom prst="line"/>
            <a:noFill/>
            <a:ln w="12700">
              <a:solidFill>
                <a:srgbClr val="000000"/>
              </a:solidFill>
            </a:ln>
          </p:spPr>
        </p:sp>
        <p:sp>
          <p:nvSpPr>
            <p:cNvPr id="27" name=""/>
            <p:cNvSpPr/>
            <p:nvPr/>
          </p:nvSpPr>
          <p:spPr>
            <a:xfrm>
              <a:off x="1806" y="2525"/>
              <a:ext cx="0" cy="942"/>
            </a:xfrm>
            <a:prstGeom prst="line"/>
            <a:noFill/>
            <a:ln w="12700">
              <a:solidFill>
                <a:srgbClr val="000000"/>
              </a:solidFill>
            </a:ln>
          </p:spPr>
        </p:sp>
        <p:sp>
          <p:nvSpPr>
            <p:cNvPr id="28" name=""/>
            <p:cNvSpPr/>
            <p:nvPr/>
          </p:nvSpPr>
          <p:spPr>
            <a:xfrm>
              <a:off x="1806" y="2525"/>
              <a:ext cx="3857" cy="942"/>
            </a:xfrm>
            <a:prstGeom prst="rect">
              <a:avLst/>
            </a:prstGeom>
            <a:noFill/>
            <a:ln>
              <a:noFill/>
            </a:ln>
          </p:spPr>
          <p:txBody>
            <a:bodyPr wrap="square" anchor="t"/>
            <a:p>
              <a:pPr lvl="0" algn="l" marL="0" indent="0">
                <a:lnSpc>
                  <a:spcPct val="100000"/>
                </a:lnSpc>
                <a:buNone/>
              </a:pPr>
              <a:r>
                <a:rPr sz="2400" b="0" i="0" u="none" strike="noStrike" baseline="0">
                  <a:solidFill>
                    <a:srgbClr val="000000"/>
                  </a:solidFill>
                  <a:latin typeface="Times New Roman"/>
                </a:rPr>
                <a:t>-  Benzodiazepine</a:t>
              </a:r>
            </a:p>
            <a:p>
              <a:pPr lvl="0" algn="l" marL="0" indent="0">
                <a:lnSpc>
                  <a:spcPct val="100000"/>
                </a:lnSpc>
                <a:buNone/>
              </a:pPr>
              <a:r>
                <a:rPr sz="2400" b="0" i="0" u="none" strike="noStrike" baseline="0">
                  <a:solidFill>
                    <a:srgbClr val="000000"/>
                  </a:solidFill>
                  <a:latin typeface="Times New Roman"/>
                </a:rPr>
                <a:t>    e.g. </a:t>
              </a:r>
              <a:r>
                <a:rPr sz="2400" b="0" i="0" u="none" strike="noStrike" baseline="0">
                  <a:solidFill>
                    <a:srgbClr val="000000"/>
                  </a:solidFill>
                  <a:latin typeface="Times New Roman"/>
                </a:rPr>
                <a:t>oxazepam</a:t>
              </a:r>
            </a:p>
            <a:p>
              <a:pPr lvl="0" algn="l" marL="0" indent="0">
                <a:lnSpc>
                  <a:spcPct val="100000"/>
                </a:lnSpc>
                <a:buNone/>
              </a:pPr>
              <a:r>
                <a:rPr sz="2400" b="0" i="0" u="none" strike="noStrike" baseline="0">
                  <a:solidFill>
                    <a:srgbClr val="000000"/>
                  </a:solidFill>
                  <a:latin typeface="Times New Roman"/>
                </a:rPr>
                <a:t>-  Treat the underlying physical problems </a:t>
              </a:r>
            </a:p>
            <a:p>
              <a:pPr lvl="0" algn="l" marL="0" indent="0">
                <a:lnSpc>
                  <a:spcPct val="100000"/>
                </a:lnSpc>
                <a:buNone/>
              </a:pPr>
              <a:r>
                <a:rPr sz="2400" b="0" i="0" u="none" strike="noStrike" baseline="0">
                  <a:solidFill>
                    <a:srgbClr val="000000"/>
                  </a:solidFill>
                  <a:latin typeface="Times New Roman"/>
                </a:rPr>
                <a:t>    (pain, </a:t>
              </a:r>
              <a:r>
                <a:rPr sz="2400" b="0" i="0" u="none" strike="noStrike" baseline="0">
                  <a:solidFill>
                    <a:srgbClr val="000000"/>
                  </a:solidFill>
                  <a:latin typeface="Times New Roman"/>
                </a:rPr>
                <a:t>dyspnea</a:t>
              </a:r>
              <a:r>
                <a:rPr sz="2400" b="0" i="0" u="none" strike="noStrike" baseline="0">
                  <a:solidFill>
                    <a:srgbClr val="000000"/>
                  </a:solidFill>
                  <a:latin typeface="Times New Roman"/>
                </a:rPr>
                <a:t>, urinary urgency)</a:t>
              </a:r>
            </a:p>
          </p:txBody>
        </p:sp>
        <p:sp>
          <p:nvSpPr>
            <p:cNvPr id="29" name=""/>
            <p:cNvSpPr/>
            <p:nvPr/>
          </p:nvSpPr>
          <p:spPr>
            <a:xfrm>
              <a:off x="1806" y="2525"/>
              <a:ext cx="3857" cy="0"/>
            </a:xfrm>
            <a:prstGeom prst="line"/>
            <a:noFill/>
            <a:ln w="12700">
              <a:solidFill>
                <a:srgbClr val="000000"/>
              </a:solidFill>
            </a:ln>
          </p:spPr>
        </p:sp>
        <p:sp>
          <p:nvSpPr>
            <p:cNvPr id="30" name=""/>
            <p:cNvSpPr/>
            <p:nvPr/>
          </p:nvSpPr>
          <p:spPr>
            <a:xfrm>
              <a:off x="1806" y="2525"/>
              <a:ext cx="0" cy="942"/>
            </a:xfrm>
            <a:prstGeom prst="line"/>
            <a:noFill/>
            <a:ln w="12700">
              <a:solidFill>
                <a:srgbClr val="000000"/>
              </a:solidFill>
            </a:ln>
          </p:spPr>
        </p:sp>
        <p:sp>
          <p:nvSpPr>
            <p:cNvPr id="31" name=""/>
            <p:cNvSpPr/>
            <p:nvPr/>
          </p:nvSpPr>
          <p:spPr>
            <a:xfrm>
              <a:off x="5663" y="2525"/>
              <a:ext cx="0" cy="942"/>
            </a:xfrm>
            <a:prstGeom prst="line"/>
            <a:noFill/>
            <a:ln w="12700">
              <a:solidFill>
                <a:srgbClr val="000000"/>
              </a:solidFill>
            </a:ln>
          </p:spPr>
        </p:sp>
        <p:sp>
          <p:nvSpPr>
            <p:cNvPr id="32" name=""/>
            <p:cNvSpPr/>
            <p:nvPr/>
          </p:nvSpPr>
          <p:spPr>
            <a:xfrm>
              <a:off x="144" y="3467"/>
              <a:ext cx="1662" cy="0"/>
            </a:xfrm>
            <a:prstGeom prst="line"/>
            <a:noFill/>
            <a:ln w="12700">
              <a:solidFill>
                <a:srgbClr val="000000"/>
              </a:solidFill>
            </a:ln>
          </p:spPr>
        </p:sp>
        <p:sp>
          <p:nvSpPr>
            <p:cNvPr id="33" name=""/>
            <p:cNvSpPr/>
            <p:nvPr/>
          </p:nvSpPr>
          <p:spPr>
            <a:xfrm>
              <a:off x="144" y="3467"/>
              <a:ext cx="1662" cy="706"/>
            </a:xfrm>
            <a:prstGeom prst="rect">
              <a:avLst/>
            </a:prstGeom>
            <a:noFill/>
            <a:ln>
              <a:noFill/>
            </a:ln>
          </p:spPr>
          <p:txBody>
            <a:bodyPr wrap="square" anchor="t"/>
            <a:p>
              <a:pPr lvl="0" algn="l" marL="342900" indent="0">
                <a:lnSpc>
                  <a:spcPct val="100000"/>
                </a:lnSpc>
                <a:buFont typeface="Symbol"/>
                <a:buChar char=""/>
              </a:pPr>
              <a:r>
                <a:rPr sz="2400" b="0" i="0" u="none" strike="noStrike" baseline="0">
                  <a:solidFill>
                    <a:srgbClr val="000000"/>
                  </a:solidFill>
                  <a:latin typeface="Times New Roman"/>
                </a:rPr>
                <a:t>Acute catastrophic reaction</a:t>
              </a:r>
            </a:p>
          </p:txBody>
        </p:sp>
        <p:sp>
          <p:nvSpPr>
            <p:cNvPr id="34" name=""/>
            <p:cNvSpPr/>
            <p:nvPr/>
          </p:nvSpPr>
          <p:spPr>
            <a:xfrm>
              <a:off x="144" y="3467"/>
              <a:ext cx="1662" cy="0"/>
            </a:xfrm>
            <a:prstGeom prst="line"/>
            <a:noFill/>
            <a:ln w="12700">
              <a:solidFill>
                <a:srgbClr val="000000"/>
              </a:solidFill>
            </a:ln>
          </p:spPr>
        </p:sp>
        <p:sp>
          <p:nvSpPr>
            <p:cNvPr id="35" name=""/>
            <p:cNvSpPr/>
            <p:nvPr/>
          </p:nvSpPr>
          <p:spPr>
            <a:xfrm>
              <a:off x="144" y="3467"/>
              <a:ext cx="0" cy="706"/>
            </a:xfrm>
            <a:prstGeom prst="line"/>
            <a:noFill/>
            <a:ln w="12700">
              <a:solidFill>
                <a:srgbClr val="000000"/>
              </a:solidFill>
            </a:ln>
          </p:spPr>
        </p:sp>
        <p:sp>
          <p:nvSpPr>
            <p:cNvPr id="36" name=""/>
            <p:cNvSpPr/>
            <p:nvPr/>
          </p:nvSpPr>
          <p:spPr>
            <a:xfrm>
              <a:off x="1806" y="3467"/>
              <a:ext cx="3857" cy="0"/>
            </a:xfrm>
            <a:prstGeom prst="line"/>
            <a:noFill/>
            <a:ln w="12700">
              <a:solidFill>
                <a:srgbClr val="000000"/>
              </a:solidFill>
            </a:ln>
          </p:spPr>
        </p:sp>
        <p:sp>
          <p:nvSpPr>
            <p:cNvPr id="37" name=""/>
            <p:cNvSpPr/>
            <p:nvPr/>
          </p:nvSpPr>
          <p:spPr>
            <a:xfrm>
              <a:off x="1806" y="3467"/>
              <a:ext cx="0" cy="706"/>
            </a:xfrm>
            <a:prstGeom prst="line"/>
            <a:noFill/>
            <a:ln w="12700">
              <a:solidFill>
                <a:srgbClr val="000000"/>
              </a:solidFill>
            </a:ln>
          </p:spPr>
        </p:sp>
        <p:sp>
          <p:nvSpPr>
            <p:cNvPr id="38" name=""/>
            <p:cNvSpPr/>
            <p:nvPr/>
          </p:nvSpPr>
          <p:spPr>
            <a:xfrm>
              <a:off x="1806" y="3467"/>
              <a:ext cx="3857" cy="706"/>
            </a:xfrm>
            <a:prstGeom prst="rect">
              <a:avLst/>
            </a:prstGeom>
            <a:noFill/>
            <a:ln>
              <a:noFill/>
            </a:ln>
          </p:spPr>
          <p:txBody>
            <a:bodyPr wrap="square" anchor="t"/>
            <a:p>
              <a:pPr lvl="0" algn="l" marL="0" indent="0">
                <a:lnSpc>
                  <a:spcPct val="100000"/>
                </a:lnSpc>
                <a:buNone/>
              </a:pPr>
              <a:r>
                <a:rPr sz="2400" b="0" i="0" u="none" strike="noStrike" baseline="0">
                  <a:solidFill>
                    <a:srgbClr val="000000"/>
                  </a:solidFill>
                  <a:latin typeface="Times New Roman"/>
                </a:rPr>
                <a:t>-  </a:t>
              </a:r>
              <a:r>
                <a:rPr sz="2400" b="0" i="0" u="none" strike="noStrike" baseline="0">
                  <a:solidFill>
                    <a:srgbClr val="000000"/>
                  </a:solidFill>
                  <a:latin typeface="Times New Roman"/>
                </a:rPr>
                <a:t>Lorazepam</a:t>
              </a:r>
              <a:r>
                <a:rPr sz="2400" b="0" i="0" u="none" strike="noStrike" baseline="0">
                  <a:solidFill>
                    <a:srgbClr val="000000"/>
                  </a:solidFill>
                  <a:latin typeface="Times New Roman"/>
                </a:rPr>
                <a:t> 1-4 mg IM</a:t>
              </a:r>
            </a:p>
            <a:p>
              <a:pPr lvl="0" algn="l" marL="0" indent="0">
                <a:lnSpc>
                  <a:spcPct val="100000"/>
                </a:lnSpc>
                <a:buNone/>
              </a:pPr>
              <a:r>
                <a:rPr sz="2400" b="0" i="0" u="none" strike="noStrike" baseline="0">
                  <a:solidFill>
                    <a:srgbClr val="000000"/>
                  </a:solidFill>
                  <a:latin typeface="Times New Roman"/>
                </a:rPr>
                <a:t>-  Haloperidol 2-5 mg IM</a:t>
              </a:r>
            </a:p>
          </p:txBody>
        </p:sp>
        <p:sp>
          <p:nvSpPr>
            <p:cNvPr id="39" name=""/>
            <p:cNvSpPr/>
            <p:nvPr/>
          </p:nvSpPr>
          <p:spPr>
            <a:xfrm>
              <a:off x="1806" y="3467"/>
              <a:ext cx="3857" cy="0"/>
            </a:xfrm>
            <a:prstGeom prst="line"/>
            <a:noFill/>
            <a:ln w="12700">
              <a:solidFill>
                <a:srgbClr val="000000"/>
              </a:solidFill>
            </a:ln>
          </p:spPr>
        </p:sp>
        <p:sp>
          <p:nvSpPr>
            <p:cNvPr id="40" name=""/>
            <p:cNvSpPr/>
            <p:nvPr/>
          </p:nvSpPr>
          <p:spPr>
            <a:xfrm>
              <a:off x="1806" y="3467"/>
              <a:ext cx="0" cy="706"/>
            </a:xfrm>
            <a:prstGeom prst="line"/>
            <a:noFill/>
            <a:ln w="12700">
              <a:solidFill>
                <a:srgbClr val="000000"/>
              </a:solidFill>
            </a:ln>
          </p:spPr>
        </p:sp>
        <p:sp>
          <p:nvSpPr>
            <p:cNvPr id="41" name=""/>
            <p:cNvSpPr/>
            <p:nvPr/>
          </p:nvSpPr>
          <p:spPr>
            <a:xfrm>
              <a:off x="5663" y="3467"/>
              <a:ext cx="0" cy="706"/>
            </a:xfrm>
            <a:prstGeom prst="line"/>
            <a:noFill/>
            <a:ln w="12700">
              <a:solidFill>
                <a:srgbClr val="000000"/>
              </a:solidFill>
            </a:ln>
          </p:spPr>
        </p:sp>
        <p:sp>
          <p:nvSpPr>
            <p:cNvPr id="42" name=""/>
            <p:cNvSpPr/>
            <p:nvPr/>
          </p:nvSpPr>
          <p:spPr>
            <a:xfrm>
              <a:off x="144" y="4173"/>
              <a:ext cx="1662" cy="0"/>
            </a:xfrm>
            <a:prstGeom prst="line"/>
            <a:noFill/>
            <a:ln w="12700">
              <a:solidFill>
                <a:srgbClr val="000000"/>
              </a:solidFill>
            </a:ln>
          </p:spPr>
        </p:sp>
        <p:sp>
          <p:nvSpPr>
            <p:cNvPr id="43" name=""/>
            <p:cNvSpPr/>
            <p:nvPr/>
          </p:nvSpPr>
          <p:spPr>
            <a:xfrm>
              <a:off x="1806" y="4173"/>
              <a:ext cx="3857" cy="0"/>
            </a:xfrm>
            <a:prstGeom prst="line"/>
            <a:noFill/>
            <a:ln w="12700">
              <a:solidFill>
                <a:srgbClr val="000000"/>
              </a:solidFill>
            </a:ln>
          </p:spPr>
        </p:sp>
      </p:grpSp>
      <p:pic>
        <p:nvPicPr>
          <p:cNvPr id="44" name=""/>
          <p:cNvPicPr/>
          <p:nvPr/>
        </p:nvPicPr>
        <p:blipFill>
          <a:blip r:embed="rId1"/>
          <a:srcRect/>
          <a:stretch>
            <a:fillRect/>
          </a:stretch>
        </p:blipFill>
        <p:spPr>
          <a:xfrm>
            <a:off x="228600" y="706437"/>
            <a:ext cx="8763000" cy="5921375"/>
          </a:xfrm>
          <a:prstGeom prst="rect"/>
        </p:spPr>
      </p:pic>
      <p:sp>
        <p:nvSpPr>
          <p:cNvPr id="45" name=""/>
          <p:cNvSpPr txBox="1"/>
          <p:nvPr>
            <p:ph type="dt" idx="10"/>
          </p:nvPr>
        </p:nvSpPr>
        <p:spPr>
          <a:xfrm>
            <a:off x="457200" y="6356350"/>
            <a:ext cx="2133600" cy="365125"/>
          </a:xfrm>
          <a:prstGeom prst="rect"/>
          <a:noFill/>
          <a:ln>
            <a:noFill/>
          </a:ln>
        </p:spPr>
        <p:txBody>
          <a:bodyPr wrap="square" anchor="ctr"/>
          <a:lstStyle>
            <a:lvl1pPr lvl="0" algn="l">
              <a:defRPr sz="1200">
                <a:solidFill>
                  <a:srgbClr val="3F3F3F"/>
                </a:solidFill>
                <a:latin typeface="Calibri"/>
              </a:defRPr>
            </a:lvl1pPr>
          </a:lstStyle>
          <a:p/>
        </p:txBody>
      </p:sp>
      <p:sp>
        <p:nvSpPr>
          <p:cNvPr id="46" name=""/>
          <p:cNvSpPr txBox="1"/>
          <p:nvPr>
            <p:ph type="sldNum" idx="12"/>
          </p:nvPr>
        </p:nvSpPr>
        <p:spPr>
          <a:xfrm>
            <a:off x="6553200" y="6356350"/>
            <a:ext cx="2133600" cy="365125"/>
          </a:xfrm>
          <a:prstGeom prst="rect"/>
          <a:noFill/>
          <a:ln>
            <a:noFill/>
          </a:ln>
        </p:spPr>
        <p:txBody>
          <a:bodyPr wrap="square" anchor="ctr"/>
          <a:lstStyle>
            <a:lvl1pPr lvl="0" algn="r">
              <a:defRPr sz="1200">
                <a:solidFill>
                  <a:srgbClr val="3F3F3F"/>
                </a:solidFill>
                <a:latin typeface="Calibri"/>
              </a:defRPr>
            </a:lvl1pPr>
          </a:lstStyle>
          <a:p>
            <a:fld id="{8B38DBA3-52F9-4AF4-A6A4-FA4D7DB2F99C}" type="slidenum">
              <a:t>&lt;#&gt;</a:t>
            </a:fld>
          </a:p>
        </p:txBody>
      </p:sp>
      <p:sp>
        <p:nvSpPr>
          <p:cNvPr id="47" name=""/>
          <p:cNvSpPr txBox="1"/>
          <p:nvPr>
            <p:ph type="ftr" idx="11"/>
          </p:nvPr>
        </p:nvSpPr>
        <p:spPr>
          <a:xfrm>
            <a:off x="3124200" y="6356350"/>
            <a:ext cx="2895600" cy="365125"/>
          </a:xfrm>
          <a:prstGeom prst="rect"/>
          <a:noFill/>
          <a:ln>
            <a:noFill/>
          </a:ln>
        </p:spPr>
        <p:txBody>
          <a:bodyPr wrap="square" anchor="ctr"/>
          <a:lstStyle>
            <a:lvl1pPr lvl="0" algn="ctr">
              <a:defRPr sz="1200">
                <a:solidFill>
                  <a:srgbClr val="3F3F3F"/>
                </a:solidFill>
                <a:latin typeface="Calibri"/>
              </a:defRPr>
            </a:lvl1pPr>
          </a:lstStyle>
          <a:p/>
        </p:txBody>
      </p:sp>
    </p:spTree>
  </p:cSld>
  <p:transition spd="fast" advClick="1"/>
</p:sld>
</file>

<file path=ppt/slides/slide19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id="2" name=""/>
          <p:cNvGrpSpPr/>
          <p:nvPr/>
        </p:nvGrpSpPr>
        <p:grpSpPr>
          <a:xfrm rot="0">
            <a:off x="0" y="533400"/>
            <a:ext cx="9144000" cy="6551612"/>
            <a:chOff x="0" y="336"/>
            <a:chExt cx="5760" cy="4127"/>
          </a:xfrm>
        </p:grpSpPr>
        <p:sp>
          <p:nvSpPr>
            <p:cNvPr id="3" name=""/>
            <p:cNvSpPr/>
            <p:nvPr/>
          </p:nvSpPr>
          <p:spPr>
            <a:xfrm>
              <a:off x="0" y="336"/>
              <a:ext cx="1920" cy="364"/>
            </a:xfrm>
            <a:prstGeom prst="rect">
              <a:avLst/>
            </a:prstGeom>
            <a:noFill/>
            <a:ln>
              <a:noFill/>
            </a:ln>
          </p:spPr>
          <p:txBody>
            <a:bodyPr wrap="square" anchor="t"/>
            <a:p>
              <a:pPr lvl="0" algn="l" marL="342900" indent="0">
                <a:lnSpc>
                  <a:spcPct val="100000"/>
                </a:lnSpc>
                <a:buFont typeface="Symbol"/>
                <a:buChar char=""/>
              </a:pPr>
              <a:r>
                <a:rPr sz="2400" b="0" i="0" u="none" strike="noStrike" baseline="0">
                  <a:solidFill>
                    <a:srgbClr val="000000"/>
                  </a:solidFill>
                  <a:latin typeface="Times New Roman"/>
                </a:rPr>
                <a:t>Insomnia</a:t>
              </a:r>
            </a:p>
          </p:txBody>
        </p:sp>
        <p:sp>
          <p:nvSpPr>
            <p:cNvPr id="4" name=""/>
            <p:cNvSpPr/>
            <p:nvPr/>
          </p:nvSpPr>
          <p:spPr>
            <a:xfrm>
              <a:off x="0" y="336"/>
              <a:ext cx="1920" cy="0"/>
            </a:xfrm>
            <a:prstGeom prst="line"/>
            <a:noFill/>
            <a:ln w="12700">
              <a:solidFill>
                <a:srgbClr val="000000"/>
              </a:solidFill>
            </a:ln>
          </p:spPr>
        </p:sp>
        <p:sp>
          <p:nvSpPr>
            <p:cNvPr id="5" name=""/>
            <p:cNvSpPr/>
            <p:nvPr/>
          </p:nvSpPr>
          <p:spPr>
            <a:xfrm>
              <a:off x="0" y="336"/>
              <a:ext cx="0" cy="364"/>
            </a:xfrm>
            <a:prstGeom prst="line"/>
            <a:noFill/>
            <a:ln w="12700">
              <a:solidFill>
                <a:srgbClr val="000000"/>
              </a:solidFill>
            </a:ln>
          </p:spPr>
        </p:sp>
        <p:sp>
          <p:nvSpPr>
            <p:cNvPr id="6" name=""/>
            <p:cNvSpPr/>
            <p:nvPr/>
          </p:nvSpPr>
          <p:spPr>
            <a:xfrm>
              <a:off x="1920" y="336"/>
              <a:ext cx="0" cy="364"/>
            </a:xfrm>
            <a:prstGeom prst="line"/>
            <a:noFill/>
            <a:ln w="12700">
              <a:solidFill>
                <a:srgbClr val="000000"/>
              </a:solidFill>
            </a:ln>
          </p:spPr>
        </p:sp>
        <p:sp>
          <p:nvSpPr>
            <p:cNvPr id="7" name=""/>
            <p:cNvSpPr/>
            <p:nvPr/>
          </p:nvSpPr>
          <p:spPr>
            <a:xfrm>
              <a:off x="1920" y="336"/>
              <a:ext cx="3840" cy="364"/>
            </a:xfrm>
            <a:prstGeom prst="rect">
              <a:avLst/>
            </a:prstGeom>
            <a:noFill/>
            <a:ln>
              <a:noFill/>
            </a:ln>
          </p:spPr>
          <p:txBody>
            <a:bodyPr wrap="square" anchor="t"/>
            <a:p>
              <a:pPr lvl="0" algn="l" marL="0" indent="0">
                <a:lnSpc>
                  <a:spcPct val="100000"/>
                </a:lnSpc>
                <a:buNone/>
              </a:pPr>
              <a:r>
                <a:rPr sz="2400" b="0" i="0" u="none" strike="noStrike" baseline="0">
                  <a:solidFill>
                    <a:srgbClr val="000000"/>
                  </a:solidFill>
                  <a:latin typeface="Times New Roman"/>
                </a:rPr>
                <a:t>-  Low dose of antipsychotic</a:t>
              </a:r>
            </a:p>
          </p:txBody>
        </p:sp>
        <p:sp>
          <p:nvSpPr>
            <p:cNvPr id="8" name=""/>
            <p:cNvSpPr/>
            <p:nvPr/>
          </p:nvSpPr>
          <p:spPr>
            <a:xfrm>
              <a:off x="1920" y="336"/>
              <a:ext cx="3840" cy="0"/>
            </a:xfrm>
            <a:prstGeom prst="line"/>
            <a:noFill/>
            <a:ln w="12700">
              <a:solidFill>
                <a:srgbClr val="000000"/>
              </a:solidFill>
            </a:ln>
          </p:spPr>
        </p:sp>
        <p:sp>
          <p:nvSpPr>
            <p:cNvPr id="9" name=""/>
            <p:cNvSpPr/>
            <p:nvPr/>
          </p:nvSpPr>
          <p:spPr>
            <a:xfrm>
              <a:off x="1920" y="336"/>
              <a:ext cx="0" cy="364"/>
            </a:xfrm>
            <a:prstGeom prst="line"/>
            <a:noFill/>
            <a:ln w="12700">
              <a:solidFill>
                <a:srgbClr val="000000"/>
              </a:solidFill>
            </a:ln>
          </p:spPr>
        </p:sp>
        <p:sp>
          <p:nvSpPr>
            <p:cNvPr id="10" name=""/>
            <p:cNvSpPr/>
            <p:nvPr/>
          </p:nvSpPr>
          <p:spPr>
            <a:xfrm>
              <a:off x="5760" y="336"/>
              <a:ext cx="0" cy="364"/>
            </a:xfrm>
            <a:prstGeom prst="line"/>
            <a:noFill/>
            <a:ln w="12700">
              <a:solidFill>
                <a:srgbClr val="000000"/>
              </a:solidFill>
            </a:ln>
          </p:spPr>
        </p:sp>
        <p:sp>
          <p:nvSpPr>
            <p:cNvPr id="11" name=""/>
            <p:cNvSpPr/>
            <p:nvPr/>
          </p:nvSpPr>
          <p:spPr>
            <a:xfrm>
              <a:off x="0" y="700"/>
              <a:ext cx="1920" cy="0"/>
            </a:xfrm>
            <a:prstGeom prst="line"/>
            <a:noFill/>
            <a:ln w="12700">
              <a:solidFill>
                <a:srgbClr val="000000"/>
              </a:solidFill>
            </a:ln>
          </p:spPr>
        </p:sp>
        <p:sp>
          <p:nvSpPr>
            <p:cNvPr id="12" name=""/>
            <p:cNvSpPr/>
            <p:nvPr/>
          </p:nvSpPr>
          <p:spPr>
            <a:xfrm>
              <a:off x="0" y="700"/>
              <a:ext cx="1920" cy="810"/>
            </a:xfrm>
            <a:prstGeom prst="rect">
              <a:avLst/>
            </a:prstGeom>
            <a:noFill/>
            <a:ln>
              <a:noFill/>
            </a:ln>
          </p:spPr>
          <p:txBody>
            <a:bodyPr wrap="square" anchor="t"/>
            <a:p>
              <a:pPr lvl="0" algn="l" marL="342900" indent="0">
                <a:lnSpc>
                  <a:spcPct val="100000"/>
                </a:lnSpc>
                <a:buFont typeface="Symbol"/>
                <a:buChar char=""/>
              </a:pPr>
              <a:r>
                <a:rPr sz="2400" b="0" i="0" u="none" strike="noStrike" baseline="0">
                  <a:solidFill>
                    <a:srgbClr val="000000"/>
                  </a:solidFill>
                  <a:latin typeface="Times New Roman"/>
                </a:rPr>
                <a:t>Depression</a:t>
              </a:r>
            </a:p>
          </p:txBody>
        </p:sp>
        <p:sp>
          <p:nvSpPr>
            <p:cNvPr id="13" name=""/>
            <p:cNvSpPr/>
            <p:nvPr/>
          </p:nvSpPr>
          <p:spPr>
            <a:xfrm>
              <a:off x="0" y="700"/>
              <a:ext cx="1920" cy="0"/>
            </a:xfrm>
            <a:prstGeom prst="line"/>
            <a:noFill/>
            <a:ln w="12700">
              <a:solidFill>
                <a:srgbClr val="000000"/>
              </a:solidFill>
            </a:ln>
          </p:spPr>
        </p:sp>
        <p:sp>
          <p:nvSpPr>
            <p:cNvPr id="14" name=""/>
            <p:cNvSpPr/>
            <p:nvPr/>
          </p:nvSpPr>
          <p:spPr>
            <a:xfrm>
              <a:off x="0" y="700"/>
              <a:ext cx="0" cy="810"/>
            </a:xfrm>
            <a:prstGeom prst="line"/>
            <a:noFill/>
            <a:ln w="12700">
              <a:solidFill>
                <a:srgbClr val="000000"/>
              </a:solidFill>
            </a:ln>
          </p:spPr>
        </p:sp>
        <p:sp>
          <p:nvSpPr>
            <p:cNvPr id="15" name=""/>
            <p:cNvSpPr/>
            <p:nvPr/>
          </p:nvSpPr>
          <p:spPr>
            <a:xfrm>
              <a:off x="1920" y="700"/>
              <a:ext cx="3840" cy="0"/>
            </a:xfrm>
            <a:prstGeom prst="line"/>
            <a:noFill/>
            <a:ln w="12700">
              <a:solidFill>
                <a:srgbClr val="000000"/>
              </a:solidFill>
            </a:ln>
          </p:spPr>
        </p:sp>
        <p:sp>
          <p:nvSpPr>
            <p:cNvPr id="16" name=""/>
            <p:cNvSpPr/>
            <p:nvPr/>
          </p:nvSpPr>
          <p:spPr>
            <a:xfrm>
              <a:off x="1920" y="700"/>
              <a:ext cx="0" cy="810"/>
            </a:xfrm>
            <a:prstGeom prst="line"/>
            <a:noFill/>
            <a:ln w="12700">
              <a:solidFill>
                <a:srgbClr val="000000"/>
              </a:solidFill>
            </a:ln>
          </p:spPr>
        </p:sp>
        <p:sp>
          <p:nvSpPr>
            <p:cNvPr id="17" name=""/>
            <p:cNvSpPr/>
            <p:nvPr/>
          </p:nvSpPr>
          <p:spPr>
            <a:xfrm>
              <a:off x="1920" y="700"/>
              <a:ext cx="3840" cy="810"/>
            </a:xfrm>
            <a:prstGeom prst="rect">
              <a:avLst/>
            </a:prstGeom>
            <a:noFill/>
            <a:ln>
              <a:noFill/>
            </a:ln>
          </p:spPr>
          <p:txBody>
            <a:bodyPr wrap="square" anchor="t"/>
            <a:p>
              <a:pPr lvl="0" algn="l" marL="0" indent="0">
                <a:lnSpc>
                  <a:spcPct val="100000"/>
                </a:lnSpc>
                <a:buNone/>
              </a:pPr>
              <a:r>
                <a:rPr sz="2400" b="0" i="0" u="none" strike="noStrike" baseline="0">
                  <a:solidFill>
                    <a:srgbClr val="000000"/>
                  </a:solidFill>
                  <a:latin typeface="Times New Roman"/>
                </a:rPr>
                <a:t>-  Antidepressant therapy </a:t>
              </a:r>
              <a:r>
                <a:rPr sz="2400" b="0" i="0" u="none" strike="noStrike" baseline="0">
                  <a:solidFill>
                    <a:srgbClr val="000000"/>
                  </a:solidFill>
                  <a:latin typeface="Times New Roman"/>
                </a:rPr>
                <a:t>trazodone</a:t>
              </a:r>
              <a:r>
                <a:rPr sz="2400" b="0" i="0" u="none" strike="noStrike" baseline="0">
                  <a:solidFill>
                    <a:srgbClr val="000000"/>
                  </a:solidFill>
                  <a:latin typeface="Times New Roman"/>
                </a:rPr>
                <a:t> </a:t>
              </a:r>
              <a:r>
                <a:rPr sz="2400" b="0" i="0" u="none" strike="noStrike" baseline="0">
                  <a:solidFill>
                    <a:srgbClr val="000000"/>
                  </a:solidFill>
                  <a:latin typeface="Times New Roman"/>
                </a:rPr>
                <a:t>25-50mg </a:t>
              </a:r>
              <a:r>
                <a:rPr sz="2400" b="0" i="0" u="none" strike="noStrike" baseline="0">
                  <a:solidFill>
                    <a:srgbClr val="000000"/>
                  </a:solidFill>
                  <a:latin typeface="Times New Roman"/>
                </a:rPr>
                <a:t>at night</a:t>
              </a:r>
            </a:p>
          </p:txBody>
        </p:sp>
        <p:sp>
          <p:nvSpPr>
            <p:cNvPr id="18" name=""/>
            <p:cNvSpPr/>
            <p:nvPr/>
          </p:nvSpPr>
          <p:spPr>
            <a:xfrm>
              <a:off x="1920" y="700"/>
              <a:ext cx="3840" cy="0"/>
            </a:xfrm>
            <a:prstGeom prst="line"/>
            <a:noFill/>
            <a:ln w="12700">
              <a:solidFill>
                <a:srgbClr val="000000"/>
              </a:solidFill>
            </a:ln>
          </p:spPr>
        </p:sp>
        <p:sp>
          <p:nvSpPr>
            <p:cNvPr id="19" name=""/>
            <p:cNvSpPr/>
            <p:nvPr/>
          </p:nvSpPr>
          <p:spPr>
            <a:xfrm>
              <a:off x="1920" y="700"/>
              <a:ext cx="0" cy="810"/>
            </a:xfrm>
            <a:prstGeom prst="line"/>
            <a:noFill/>
            <a:ln w="12700">
              <a:solidFill>
                <a:srgbClr val="000000"/>
              </a:solidFill>
            </a:ln>
          </p:spPr>
        </p:sp>
        <p:sp>
          <p:nvSpPr>
            <p:cNvPr id="20" name=""/>
            <p:cNvSpPr/>
            <p:nvPr/>
          </p:nvSpPr>
          <p:spPr>
            <a:xfrm>
              <a:off x="5760" y="700"/>
              <a:ext cx="0" cy="810"/>
            </a:xfrm>
            <a:prstGeom prst="line"/>
            <a:noFill/>
            <a:ln w="12700">
              <a:solidFill>
                <a:srgbClr val="000000"/>
              </a:solidFill>
            </a:ln>
          </p:spPr>
        </p:sp>
        <p:sp>
          <p:nvSpPr>
            <p:cNvPr id="21" name=""/>
            <p:cNvSpPr/>
            <p:nvPr/>
          </p:nvSpPr>
          <p:spPr>
            <a:xfrm>
              <a:off x="0" y="1510"/>
              <a:ext cx="1920" cy="0"/>
            </a:xfrm>
            <a:prstGeom prst="line"/>
            <a:noFill/>
            <a:ln w="12700">
              <a:solidFill>
                <a:srgbClr val="000000"/>
              </a:solidFill>
            </a:ln>
          </p:spPr>
        </p:sp>
        <p:sp>
          <p:nvSpPr>
            <p:cNvPr id="22" name=""/>
            <p:cNvSpPr/>
            <p:nvPr/>
          </p:nvSpPr>
          <p:spPr>
            <a:xfrm>
              <a:off x="0" y="1510"/>
              <a:ext cx="1920" cy="2617"/>
            </a:xfrm>
            <a:prstGeom prst="rect">
              <a:avLst/>
            </a:prstGeom>
            <a:noFill/>
            <a:ln>
              <a:noFill/>
            </a:ln>
          </p:spPr>
          <p:txBody>
            <a:bodyPr wrap="square" anchor="t"/>
            <a:p>
              <a:pPr lvl="0" algn="l" marL="342900" indent="0">
                <a:lnSpc>
                  <a:spcPct val="100000"/>
                </a:lnSpc>
                <a:buFont typeface="Symbol"/>
                <a:buChar char=""/>
              </a:pPr>
              <a:r>
                <a:rPr sz="2400" b="0" i="0" u="none" strike="noStrike" baseline="0">
                  <a:solidFill>
                    <a:srgbClr val="000000"/>
                  </a:solidFill>
                  <a:latin typeface="Times New Roman"/>
                </a:rPr>
                <a:t>Angry or violent out bursts</a:t>
              </a:r>
            </a:p>
          </p:txBody>
        </p:sp>
        <p:sp>
          <p:nvSpPr>
            <p:cNvPr id="23" name=""/>
            <p:cNvSpPr/>
            <p:nvPr/>
          </p:nvSpPr>
          <p:spPr>
            <a:xfrm>
              <a:off x="0" y="1510"/>
              <a:ext cx="1920" cy="0"/>
            </a:xfrm>
            <a:prstGeom prst="line"/>
            <a:noFill/>
            <a:ln w="12700">
              <a:solidFill>
                <a:srgbClr val="000000"/>
              </a:solidFill>
            </a:ln>
          </p:spPr>
        </p:sp>
        <p:sp>
          <p:nvSpPr>
            <p:cNvPr id="24" name=""/>
            <p:cNvSpPr/>
            <p:nvPr/>
          </p:nvSpPr>
          <p:spPr>
            <a:xfrm>
              <a:off x="0" y="1510"/>
              <a:ext cx="0" cy="2617"/>
            </a:xfrm>
            <a:prstGeom prst="line"/>
            <a:noFill/>
            <a:ln w="12700">
              <a:solidFill>
                <a:srgbClr val="000000"/>
              </a:solidFill>
            </a:ln>
          </p:spPr>
        </p:sp>
        <p:sp>
          <p:nvSpPr>
            <p:cNvPr id="25" name=""/>
            <p:cNvSpPr/>
            <p:nvPr/>
          </p:nvSpPr>
          <p:spPr>
            <a:xfrm>
              <a:off x="1920" y="1510"/>
              <a:ext cx="3840" cy="0"/>
            </a:xfrm>
            <a:prstGeom prst="line"/>
            <a:noFill/>
            <a:ln w="12700">
              <a:solidFill>
                <a:srgbClr val="000000"/>
              </a:solidFill>
            </a:ln>
          </p:spPr>
        </p:sp>
        <p:sp>
          <p:nvSpPr>
            <p:cNvPr id="26" name=""/>
            <p:cNvSpPr/>
            <p:nvPr/>
          </p:nvSpPr>
          <p:spPr>
            <a:xfrm>
              <a:off x="1920" y="1510"/>
              <a:ext cx="0" cy="2617"/>
            </a:xfrm>
            <a:prstGeom prst="line"/>
            <a:noFill/>
            <a:ln w="12700">
              <a:solidFill>
                <a:srgbClr val="000000"/>
              </a:solidFill>
            </a:ln>
          </p:spPr>
        </p:sp>
        <p:sp>
          <p:nvSpPr>
            <p:cNvPr id="27" name=""/>
            <p:cNvSpPr/>
            <p:nvPr/>
          </p:nvSpPr>
          <p:spPr>
            <a:xfrm>
              <a:off x="1920" y="1510"/>
              <a:ext cx="3840" cy="2617"/>
            </a:xfrm>
            <a:prstGeom prst="rect">
              <a:avLst/>
            </a:prstGeom>
            <a:noFill/>
            <a:ln>
              <a:noFill/>
            </a:ln>
          </p:spPr>
          <p:txBody>
            <a:bodyPr wrap="square" anchor="t"/>
            <a:p>
              <a:pPr lvl="0" algn="l" marL="0" indent="0">
                <a:lnSpc>
                  <a:spcPct val="100000"/>
                </a:lnSpc>
                <a:buNone/>
              </a:pPr>
              <a:r>
                <a:rPr sz="2400" b="0" i="0" u="none" strike="noStrike" baseline="0">
                  <a:solidFill>
                    <a:srgbClr val="000000"/>
                  </a:solidFill>
                  <a:latin typeface="Times New Roman"/>
                </a:rPr>
                <a:t>-  Very difficult to control</a:t>
              </a:r>
            </a:p>
            <a:p>
              <a:pPr lvl="0" algn="l" marL="0" indent="0">
                <a:lnSpc>
                  <a:spcPct val="100000"/>
                </a:lnSpc>
                <a:buNone/>
              </a:pPr>
              <a:r>
                <a:rPr sz="2400" b="0" i="0" u="none" strike="noStrike" baseline="0">
                  <a:solidFill>
                    <a:srgbClr val="000000"/>
                  </a:solidFill>
                  <a:latin typeface="Times New Roman"/>
                </a:rPr>
                <a:t>-  Behavior log is key to determine </a:t>
              </a:r>
            </a:p>
            <a:p>
              <a:pPr lvl="0" algn="l" marL="0" indent="0">
                <a:lnSpc>
                  <a:spcPct val="100000"/>
                </a:lnSpc>
                <a:buNone/>
              </a:pPr>
              <a:r>
                <a:rPr sz="2400" b="0" i="0" u="none" strike="noStrike" baseline="0">
                  <a:solidFill>
                    <a:srgbClr val="000000"/>
                  </a:solidFill>
                  <a:latin typeface="Times New Roman"/>
                </a:rPr>
                <a:t>    relationship to stimuli such as:</a:t>
              </a:r>
            </a:p>
            <a:p>
              <a:pPr lvl="0" algn="l" marL="0" indent="0">
                <a:lnSpc>
                  <a:spcPct val="100000"/>
                </a:lnSpc>
                <a:buNone/>
              </a:pPr>
              <a:r>
                <a:rPr sz="2400" b="0" i="0" u="none" strike="noStrike" baseline="0">
                  <a:solidFill>
                    <a:srgbClr val="000000"/>
                  </a:solidFill>
                  <a:latin typeface="Times New Roman"/>
                </a:rPr>
                <a:t>-  Pain from arthritis or other chronic </a:t>
              </a:r>
            </a:p>
            <a:p>
              <a:pPr lvl="0" algn="l" marL="0" indent="0">
                <a:lnSpc>
                  <a:spcPct val="100000"/>
                </a:lnSpc>
                <a:buNone/>
              </a:pPr>
              <a:r>
                <a:rPr sz="2400" b="0" i="0" u="none" strike="noStrike" baseline="0">
                  <a:solidFill>
                    <a:srgbClr val="000000"/>
                  </a:solidFill>
                  <a:latin typeface="Times New Roman"/>
                </a:rPr>
                <a:t>    illness</a:t>
              </a:r>
            </a:p>
            <a:p>
              <a:pPr lvl="0" algn="l" marL="0" indent="0">
                <a:lnSpc>
                  <a:spcPct val="100000"/>
                </a:lnSpc>
                <a:buNone/>
              </a:pPr>
              <a:r>
                <a:rPr sz="2400" b="0" i="0" u="none" strike="noStrike" baseline="0">
                  <a:solidFill>
                    <a:srgbClr val="000000"/>
                  </a:solidFill>
                  <a:latin typeface="Times New Roman"/>
                </a:rPr>
                <a:t>-  Urinary problems</a:t>
              </a:r>
            </a:p>
            <a:p>
              <a:pPr lvl="0" algn="l" marL="0" indent="0">
                <a:lnSpc>
                  <a:spcPct val="100000"/>
                </a:lnSpc>
                <a:buNone/>
              </a:pPr>
              <a:r>
                <a:rPr sz="2400" b="0" i="0" u="none" strike="noStrike" baseline="0">
                  <a:solidFill>
                    <a:srgbClr val="000000"/>
                  </a:solidFill>
                  <a:latin typeface="Times New Roman"/>
                </a:rPr>
                <a:t>-  Constipation</a:t>
              </a:r>
            </a:p>
            <a:p>
              <a:pPr lvl="0" algn="l" marL="0" indent="0">
                <a:lnSpc>
                  <a:spcPct val="100000"/>
                </a:lnSpc>
                <a:buNone/>
              </a:pPr>
              <a:r>
                <a:rPr sz="2400" b="0" i="0" u="none" strike="noStrike" baseline="0">
                  <a:solidFill>
                    <a:srgbClr val="000000"/>
                  </a:solidFill>
                  <a:latin typeface="Times New Roman"/>
                </a:rPr>
                <a:t>-  Low dose anti psychotic</a:t>
              </a:r>
            </a:p>
            <a:p>
              <a:pPr lvl="0" algn="l" marL="0" indent="0">
                <a:lnSpc>
                  <a:spcPct val="100000"/>
                </a:lnSpc>
                <a:buNone/>
              </a:pPr>
              <a:r>
                <a:rPr sz="2400" b="0" i="0" u="none" strike="noStrike" baseline="0">
                  <a:solidFill>
                    <a:srgbClr val="000000"/>
                  </a:solidFill>
                  <a:latin typeface="Times New Roman"/>
                </a:rPr>
                <a:t>-  </a:t>
              </a:r>
              <a:r>
                <a:rPr sz="2400" b="0" i="0" u="none" strike="noStrike" baseline="0">
                  <a:solidFill>
                    <a:srgbClr val="000000"/>
                  </a:solidFill>
                  <a:latin typeface="Times New Roman"/>
                </a:rPr>
                <a:t>Risperidone</a:t>
              </a:r>
              <a:r>
                <a:rPr sz="2400" b="0" i="0" u="none" strike="noStrike" baseline="0">
                  <a:solidFill>
                    <a:srgbClr val="000000"/>
                  </a:solidFill>
                  <a:latin typeface="Times New Roman"/>
                </a:rPr>
                <a:t>, </a:t>
              </a:r>
              <a:r>
                <a:rPr sz="2400" b="0" i="0" u="none" strike="noStrike" baseline="0">
                  <a:solidFill>
                    <a:srgbClr val="000000"/>
                  </a:solidFill>
                  <a:latin typeface="Times New Roman"/>
                </a:rPr>
                <a:t>loxapine</a:t>
              </a:r>
              <a:r>
                <a:rPr sz="2400" b="0" i="0" u="none" strike="noStrike" baseline="0">
                  <a:solidFill>
                    <a:srgbClr val="000000"/>
                  </a:solidFill>
                  <a:latin typeface="Times New Roman"/>
                </a:rPr>
                <a:t>, </a:t>
              </a:r>
              <a:r>
                <a:rPr sz="2400" b="0" i="0" u="none" strike="noStrike" baseline="0">
                  <a:solidFill>
                    <a:srgbClr val="000000"/>
                  </a:solidFill>
                  <a:latin typeface="Times New Roman"/>
                </a:rPr>
                <a:t>clozapine</a:t>
              </a:r>
            </a:p>
            <a:p>
              <a:pPr lvl="0" algn="l" marL="0" indent="0">
                <a:lnSpc>
                  <a:spcPct val="100000"/>
                </a:lnSpc>
                <a:buNone/>
              </a:pPr>
              <a:r>
                <a:rPr sz="2400" b="0" i="0" u="none" strike="noStrike" baseline="0">
                  <a:solidFill>
                    <a:srgbClr val="000000"/>
                  </a:solidFill>
                  <a:latin typeface="Times New Roman"/>
                </a:rPr>
                <a:t>-  </a:t>
              </a:r>
              <a:r>
                <a:rPr sz="2400" b="0" i="0" u="none" strike="noStrike" baseline="0">
                  <a:solidFill>
                    <a:srgbClr val="000000"/>
                  </a:solidFill>
                  <a:latin typeface="Times New Roman"/>
                </a:rPr>
                <a:t>Carbamazepine</a:t>
              </a:r>
            </a:p>
          </p:txBody>
        </p:sp>
        <p:sp>
          <p:nvSpPr>
            <p:cNvPr id="28" name=""/>
            <p:cNvSpPr/>
            <p:nvPr/>
          </p:nvSpPr>
          <p:spPr>
            <a:xfrm>
              <a:off x="1920" y="1510"/>
              <a:ext cx="3840" cy="0"/>
            </a:xfrm>
            <a:prstGeom prst="line"/>
            <a:noFill/>
            <a:ln w="12700">
              <a:solidFill>
                <a:srgbClr val="000000"/>
              </a:solidFill>
            </a:ln>
          </p:spPr>
        </p:sp>
        <p:sp>
          <p:nvSpPr>
            <p:cNvPr id="29" name=""/>
            <p:cNvSpPr/>
            <p:nvPr/>
          </p:nvSpPr>
          <p:spPr>
            <a:xfrm>
              <a:off x="1920" y="1510"/>
              <a:ext cx="0" cy="2617"/>
            </a:xfrm>
            <a:prstGeom prst="line"/>
            <a:noFill/>
            <a:ln w="12700">
              <a:solidFill>
                <a:srgbClr val="000000"/>
              </a:solidFill>
            </a:ln>
          </p:spPr>
        </p:sp>
        <p:sp>
          <p:nvSpPr>
            <p:cNvPr id="30" name=""/>
            <p:cNvSpPr/>
            <p:nvPr/>
          </p:nvSpPr>
          <p:spPr>
            <a:xfrm>
              <a:off x="5760" y="1510"/>
              <a:ext cx="0" cy="2617"/>
            </a:xfrm>
            <a:prstGeom prst="line"/>
            <a:noFill/>
            <a:ln w="12700">
              <a:solidFill>
                <a:srgbClr val="000000"/>
              </a:solidFill>
            </a:ln>
          </p:spPr>
        </p:sp>
        <p:sp>
          <p:nvSpPr>
            <p:cNvPr id="31" name=""/>
            <p:cNvSpPr/>
            <p:nvPr/>
          </p:nvSpPr>
          <p:spPr>
            <a:xfrm>
              <a:off x="0" y="4127"/>
              <a:ext cx="1920" cy="0"/>
            </a:xfrm>
            <a:prstGeom prst="line"/>
            <a:noFill/>
            <a:ln w="12700">
              <a:solidFill>
                <a:srgbClr val="000000"/>
              </a:solidFill>
            </a:ln>
          </p:spPr>
        </p:sp>
        <p:sp>
          <p:nvSpPr>
            <p:cNvPr id="32" name=""/>
            <p:cNvSpPr/>
            <p:nvPr/>
          </p:nvSpPr>
          <p:spPr>
            <a:xfrm>
              <a:off x="1920" y="4127"/>
              <a:ext cx="3840" cy="0"/>
            </a:xfrm>
            <a:prstGeom prst="line"/>
            <a:noFill/>
            <a:ln w="12700">
              <a:solidFill>
                <a:srgbClr val="000000"/>
              </a:solidFill>
            </a:ln>
          </p:spPr>
        </p:sp>
      </p:grpSp>
      <p:pic>
        <p:nvPicPr>
          <p:cNvPr id="33" name=""/>
          <p:cNvPicPr/>
          <p:nvPr/>
        </p:nvPicPr>
        <p:blipFill>
          <a:blip r:embed="rId1"/>
          <a:srcRect/>
          <a:stretch>
            <a:fillRect/>
          </a:stretch>
        </p:blipFill>
        <p:spPr>
          <a:xfrm>
            <a:off x="0" y="533400"/>
            <a:ext cx="9144000" cy="6019800"/>
          </a:xfrm>
          <a:prstGeom prst="rect"/>
        </p:spPr>
      </p:pic>
      <p:sp>
        <p:nvSpPr>
          <p:cNvPr id="34" name=""/>
          <p:cNvSpPr txBox="1"/>
          <p:nvPr>
            <p:ph type="dt" idx="10"/>
          </p:nvPr>
        </p:nvSpPr>
        <p:spPr>
          <a:xfrm>
            <a:off x="457200" y="6356350"/>
            <a:ext cx="2133600" cy="365125"/>
          </a:xfrm>
          <a:prstGeom prst="rect"/>
          <a:noFill/>
          <a:ln>
            <a:noFill/>
          </a:ln>
        </p:spPr>
        <p:txBody>
          <a:bodyPr wrap="square" anchor="ctr"/>
          <a:lstStyle>
            <a:lvl1pPr lvl="0" algn="l">
              <a:defRPr sz="1200">
                <a:solidFill>
                  <a:srgbClr val="3F3F3F"/>
                </a:solidFill>
                <a:latin typeface="Calibri"/>
              </a:defRPr>
            </a:lvl1pPr>
          </a:lstStyle>
          <a:p/>
        </p:txBody>
      </p:sp>
      <p:sp>
        <p:nvSpPr>
          <p:cNvPr id="35" name=""/>
          <p:cNvSpPr txBox="1"/>
          <p:nvPr>
            <p:ph type="sldNum" idx="12"/>
          </p:nvPr>
        </p:nvSpPr>
        <p:spPr>
          <a:xfrm>
            <a:off x="6553200" y="6356350"/>
            <a:ext cx="2133600" cy="365125"/>
          </a:xfrm>
          <a:prstGeom prst="rect"/>
          <a:noFill/>
          <a:ln>
            <a:noFill/>
          </a:ln>
        </p:spPr>
        <p:txBody>
          <a:bodyPr wrap="square" anchor="ctr"/>
          <a:lstStyle>
            <a:lvl1pPr lvl="0" algn="r">
              <a:defRPr sz="1200">
                <a:solidFill>
                  <a:srgbClr val="3F3F3F"/>
                </a:solidFill>
                <a:latin typeface="Calibri"/>
              </a:defRPr>
            </a:lvl1pPr>
          </a:lstStyle>
          <a:p>
            <a:fld id="{8B38DBA3-52F9-4AF4-A6A4-FA4D7DB2F99C}" type="slidenum">
              <a:t>&lt;#&gt;</a:t>
            </a:fld>
          </a:p>
        </p:txBody>
      </p:sp>
      <p:sp>
        <p:nvSpPr>
          <p:cNvPr id="36" name=""/>
          <p:cNvSpPr txBox="1"/>
          <p:nvPr>
            <p:ph type="ftr" idx="11"/>
          </p:nvPr>
        </p:nvSpPr>
        <p:spPr>
          <a:xfrm>
            <a:off x="3124200" y="6356350"/>
            <a:ext cx="2895600" cy="365125"/>
          </a:xfrm>
          <a:prstGeom prst="rect"/>
          <a:noFill/>
          <a:ln>
            <a:noFill/>
          </a:ln>
        </p:spPr>
        <p:txBody>
          <a:bodyPr wrap="square" anchor="ctr"/>
          <a:lstStyle>
            <a:lvl1pPr lvl="0" algn="ctr">
              <a:defRPr sz="1200">
                <a:solidFill>
                  <a:srgbClr val="3F3F3F"/>
                </a:solidFill>
                <a:latin typeface="Calibri"/>
              </a:defRPr>
            </a:lvl1pPr>
          </a:lstStyle>
          <a:p/>
        </p:txBody>
      </p:sp>
    </p:spTree>
  </p:cSld>
  <p:transition spd="fast" advClick="1"/>
</p:sld>
</file>

<file path=ppt/slides/slide19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body" idx="1"/>
          </p:nvPr>
        </p:nvSpPr>
        <p:spPr>
          <a:xfrm>
            <a:off x="457200" y="381000"/>
            <a:ext cx="8229600" cy="5638800"/>
          </a:xfrm>
          <a:prstGeom prst="rect"/>
          <a:noFill/>
          <a:ln>
            <a:noFill/>
          </a:ln>
        </p:spPr>
        <p:txBody>
          <a:bodyPr wrap="square" anchor="t"/>
          <a:p>
            <a:pPr lvl="0">
              <a:buNone/>
            </a:pPr>
            <a:r>
              <a:rPr sz="3600" b="1" i="0" u="sng" strike="noStrike">
                <a:latin typeface="Times New Roman"/>
              </a:rPr>
              <a:t>For </a:t>
            </a:r>
            <a:r>
              <a:rPr sz="3600" b="1" i="0" u="sng" strike="noStrike">
                <a:latin typeface="Times New Roman"/>
              </a:rPr>
              <a:t>impaired verbal communication</a:t>
            </a:r>
          </a:p>
          <a:p>
            <a:pPr lvl="0">
              <a:lnSpc>
                <a:spcPct val="150000"/>
              </a:lnSpc>
              <a:buFont typeface="Wingdings"/>
              <a:buChar char="ü"/>
            </a:pPr>
            <a:r>
              <a:rPr>
                <a:latin typeface="Times New Roman"/>
              </a:rPr>
              <a:t>Speak slowly &amp; simply, with a firm volume and low pitch</a:t>
            </a:r>
          </a:p>
          <a:p>
            <a:pPr lvl="0">
              <a:lnSpc>
                <a:spcPct val="150000"/>
              </a:lnSpc>
              <a:buFont typeface="Wingdings"/>
              <a:buChar char="ü"/>
            </a:pPr>
            <a:r>
              <a:rPr>
                <a:latin typeface="Times New Roman"/>
              </a:rPr>
              <a:t>Decrease environmental stimuli</a:t>
            </a:r>
          </a:p>
          <a:p>
            <a:pPr lvl="0">
              <a:lnSpc>
                <a:spcPct val="150000"/>
              </a:lnSpc>
              <a:buFont typeface="Wingdings"/>
              <a:buChar char="ü"/>
            </a:pPr>
            <a:r>
              <a:rPr>
                <a:latin typeface="Times New Roman"/>
              </a:rPr>
              <a:t>Approach the client calmly &amp; with assurance</a:t>
            </a:r>
          </a:p>
          <a:p>
            <a:pPr lvl="0">
              <a:lnSpc>
                <a:spcPct val="150000"/>
              </a:lnSpc>
              <a:buFont typeface="Wingdings"/>
              <a:buChar char="ü"/>
            </a:pPr>
            <a:r>
              <a:rPr>
                <a:latin typeface="Times New Roman"/>
              </a:rPr>
              <a:t>Taking care not to place any demands on the client</a:t>
            </a:r>
          </a:p>
          <a:p>
            <a:pPr lvl="0"/>
          </a:p>
          <a:p>
            <a:pPr lvl="0"/>
          </a:p>
          <a:p>
            <a:pPr lvl="0"/>
          </a:p>
        </p:txBody>
      </p:sp>
      <p:sp>
        <p:nvSpPr>
          <p:cNvPr id="3" name=""/>
          <p:cNvSpPr txBox="1"/>
          <p:nvPr>
            <p:ph type="dt" idx="10"/>
          </p:nvPr>
        </p:nvSpPr>
        <p:spPr>
          <a:xfrm>
            <a:off x="457200" y="6356350"/>
            <a:ext cx="2133600" cy="365125"/>
          </a:xfrm>
          <a:prstGeom prst="rect"/>
          <a:noFill/>
          <a:ln>
            <a:noFill/>
          </a:ln>
        </p:spPr>
        <p:txBody>
          <a:bodyPr wrap="square" anchor="ctr"/>
          <a:lstStyle>
            <a:lvl1pPr lvl="0" algn="l">
              <a:defRPr sz="1200">
                <a:solidFill>
                  <a:srgbClr val="3F3F3F"/>
                </a:solidFill>
                <a:latin typeface="Calibri"/>
              </a:defRPr>
            </a:lvl1pPr>
          </a:lstStyle>
          <a:p/>
        </p:txBody>
      </p:sp>
      <p:sp>
        <p:nvSpPr>
          <p:cNvPr id="4" name=""/>
          <p:cNvSpPr txBox="1"/>
          <p:nvPr>
            <p:ph type="sldNum" idx="12"/>
          </p:nvPr>
        </p:nvSpPr>
        <p:spPr>
          <a:xfrm>
            <a:off x="6553200" y="6356350"/>
            <a:ext cx="2133600" cy="365125"/>
          </a:xfrm>
          <a:prstGeom prst="rect"/>
          <a:noFill/>
          <a:ln>
            <a:noFill/>
          </a:ln>
        </p:spPr>
        <p:txBody>
          <a:bodyPr wrap="square" anchor="ctr"/>
          <a:lstStyle>
            <a:lvl1pPr lvl="0" algn="r">
              <a:defRPr sz="1200">
                <a:solidFill>
                  <a:srgbClr val="3F3F3F"/>
                </a:solidFill>
                <a:latin typeface="Calibri"/>
              </a:defRPr>
            </a:lvl1pPr>
          </a:lstStyle>
          <a:p>
            <a:fld id="{8B38DBA3-52F9-4AF4-A6A4-FA4D7DB2F99C}" type="slidenum">
              <a:t>&lt;#&gt;</a:t>
            </a:fld>
          </a:p>
        </p:txBody>
      </p:sp>
      <p:sp>
        <p:nvSpPr>
          <p:cNvPr id="5" name=""/>
          <p:cNvSpPr txBox="1"/>
          <p:nvPr>
            <p:ph type="ftr" idx="11"/>
          </p:nvPr>
        </p:nvSpPr>
        <p:spPr>
          <a:xfrm>
            <a:off x="3124200" y="6356350"/>
            <a:ext cx="2895600" cy="365125"/>
          </a:xfrm>
          <a:prstGeom prst="rect"/>
          <a:noFill/>
          <a:ln>
            <a:noFill/>
          </a:ln>
        </p:spPr>
        <p:txBody>
          <a:bodyPr wrap="square" anchor="ctr"/>
          <a:lstStyle>
            <a:lvl1pPr lvl="0" algn="ctr">
              <a:defRPr sz="1200">
                <a:solidFill>
                  <a:srgbClr val="3F3F3F"/>
                </a:solidFill>
                <a:latin typeface="Calibri"/>
              </a:defRPr>
            </a:lvl1pPr>
          </a:lstStyle>
          <a:p/>
        </p:txBody>
      </p:sp>
    </p:spTree>
  </p:cSld>
  <p:transition spd="fast" advClick="1"/>
</p:sld>
</file>

<file path=ppt/slides/slide19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title" idx="0"/>
          </p:nvPr>
        </p:nvSpPr>
        <p:spPr>
          <a:xfrm>
            <a:off x="457200" y="274637"/>
            <a:ext cx="8229600" cy="790575"/>
          </a:xfrm>
          <a:prstGeom prst="rect"/>
          <a:noFill/>
          <a:ln>
            <a:noFill/>
          </a:ln>
        </p:spPr>
        <p:txBody>
          <a:bodyPr wrap="square" anchor="ctr"/>
          <a:p>
            <a:pPr lvl="0"/>
            <a:r>
              <a:rPr>
                <a:latin typeface="Calibri"/>
              </a:rPr>
              <a:t>Continue…</a:t>
            </a:r>
          </a:p>
        </p:txBody>
      </p:sp>
      <p:sp>
        <p:nvSpPr>
          <p:cNvPr id="3" name=""/>
          <p:cNvSpPr txBox="1"/>
          <p:nvPr>
            <p:ph type="body" idx="1"/>
          </p:nvPr>
        </p:nvSpPr>
        <p:spPr>
          <a:xfrm>
            <a:off x="457200" y="1066800"/>
            <a:ext cx="8229600" cy="5059362"/>
          </a:xfrm>
          <a:prstGeom prst="rect"/>
          <a:noFill/>
          <a:ln>
            <a:noFill/>
          </a:ln>
        </p:spPr>
        <p:txBody>
          <a:bodyPr wrap="square" anchor="t">
            <a:normAutofit lnSpcReduction="10000"/>
          </a:bodyPr>
          <a:p>
            <a:pPr lvl="0">
              <a:lnSpc>
                <a:spcPct val="150000"/>
              </a:lnSpc>
              <a:buFont typeface="Wingdings"/>
              <a:buChar char="ü"/>
            </a:pPr>
            <a:r>
              <a:rPr sz="2800">
                <a:latin typeface="Times New Roman"/>
              </a:rPr>
              <a:t>Make sure that all verbal &amp; non-verbal communication cause are concordant</a:t>
            </a:r>
          </a:p>
          <a:p>
            <a:pPr lvl="0">
              <a:lnSpc>
                <a:spcPct val="150000"/>
              </a:lnSpc>
              <a:buFont typeface="Wingdings"/>
              <a:buChar char="ü"/>
            </a:pPr>
            <a:r>
              <a:rPr sz="2800">
                <a:latin typeface="Times New Roman"/>
              </a:rPr>
              <a:t>Use multiple sensory modalities (visual, auditory, and tactile) to send the message but not all forms at the same time</a:t>
            </a:r>
          </a:p>
          <a:p>
            <a:pPr lvl="2" marL="342900" indent="0">
              <a:lnSpc>
                <a:spcPct val="150000"/>
              </a:lnSpc>
              <a:buFont typeface="Wingdings"/>
              <a:buChar char="ü"/>
            </a:pPr>
            <a:r>
              <a:rPr sz="2800">
                <a:latin typeface="Times New Roman"/>
              </a:rPr>
              <a:t>Elicit listening behavior by reaching out and touching, holding a hand, putting an arm around the waist</a:t>
            </a:r>
          </a:p>
          <a:p>
            <a:pPr lvl="0"/>
          </a:p>
        </p:txBody>
      </p:sp>
      <p:sp>
        <p:nvSpPr>
          <p:cNvPr id="4" name=""/>
          <p:cNvSpPr txBox="1"/>
          <p:nvPr>
            <p:ph type="dt" idx="10"/>
          </p:nvPr>
        </p:nvSpPr>
        <p:spPr>
          <a:xfrm>
            <a:off x="457200" y="6356350"/>
            <a:ext cx="2133600" cy="365125"/>
          </a:xfrm>
          <a:prstGeom prst="rect"/>
          <a:noFill/>
          <a:ln>
            <a:noFill/>
          </a:ln>
        </p:spPr>
        <p:txBody>
          <a:bodyPr wrap="square" anchor="ctr"/>
          <a:lstStyle>
            <a:lvl1pPr lvl="0" algn="l">
              <a:defRPr sz="1200">
                <a:solidFill>
                  <a:srgbClr val="3F3F3F"/>
                </a:solidFill>
                <a:latin typeface="Calibri"/>
              </a:defRPr>
            </a:lvl1pPr>
          </a:lstStyle>
          <a:p/>
        </p:txBody>
      </p:sp>
      <p:sp>
        <p:nvSpPr>
          <p:cNvPr id="5" name=""/>
          <p:cNvSpPr txBox="1"/>
          <p:nvPr>
            <p:ph type="sldNum" idx="12"/>
          </p:nvPr>
        </p:nvSpPr>
        <p:spPr>
          <a:xfrm>
            <a:off x="6553200" y="6356350"/>
            <a:ext cx="2133600" cy="365125"/>
          </a:xfrm>
          <a:prstGeom prst="rect"/>
          <a:noFill/>
          <a:ln>
            <a:noFill/>
          </a:ln>
        </p:spPr>
        <p:txBody>
          <a:bodyPr wrap="square" anchor="ctr"/>
          <a:lstStyle>
            <a:lvl1pPr lvl="0" algn="r">
              <a:defRPr sz="1200">
                <a:solidFill>
                  <a:srgbClr val="3F3F3F"/>
                </a:solidFill>
                <a:latin typeface="Calibri"/>
              </a:defRPr>
            </a:lvl1pPr>
          </a:lstStyle>
          <a:p>
            <a:fld id="{8B38DBA3-52F9-4AF4-A6A4-FA4D7DB2F99C}" type="slidenum">
              <a:t>&lt;#&gt;</a:t>
            </a:fld>
          </a:p>
        </p:txBody>
      </p:sp>
      <p:sp>
        <p:nvSpPr>
          <p:cNvPr id="6" name=""/>
          <p:cNvSpPr txBox="1"/>
          <p:nvPr>
            <p:ph type="ftr" idx="11"/>
          </p:nvPr>
        </p:nvSpPr>
        <p:spPr>
          <a:xfrm>
            <a:off x="3124200" y="6356350"/>
            <a:ext cx="2895600" cy="365125"/>
          </a:xfrm>
          <a:prstGeom prst="rect"/>
          <a:noFill/>
          <a:ln>
            <a:noFill/>
          </a:ln>
        </p:spPr>
        <p:txBody>
          <a:bodyPr wrap="square" anchor="ctr"/>
          <a:lstStyle>
            <a:lvl1pPr lvl="0" algn="ctr">
              <a:defRPr sz="1200">
                <a:solidFill>
                  <a:srgbClr val="3F3F3F"/>
                </a:solidFill>
                <a:latin typeface="Calibri"/>
              </a:defRPr>
            </a:lvl1pPr>
          </a:lstStyle>
          <a:p/>
        </p:txBody>
      </p:sp>
    </p:spTree>
  </p:cSld>
</p:sld>
</file>

<file path=ppt/slides/slide19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body" idx="1"/>
          </p:nvPr>
        </p:nvSpPr>
        <p:spPr>
          <a:xfrm>
            <a:off x="457200" y="533400"/>
            <a:ext cx="8229600" cy="6096000"/>
          </a:xfrm>
          <a:prstGeom prst="rect"/>
          <a:noFill/>
          <a:ln>
            <a:noFill/>
          </a:ln>
        </p:spPr>
        <p:txBody>
          <a:bodyPr wrap="square" anchor="t"/>
          <a:p>
            <a:pPr lvl="0">
              <a:buNone/>
            </a:pPr>
            <a:r>
              <a:rPr sz="2800" b="1" i="0" u="sng" strike="noStrike">
                <a:latin typeface="Times New Roman"/>
              </a:rPr>
              <a:t>For </a:t>
            </a:r>
            <a:r>
              <a:rPr sz="2800" b="1" i="0" u="sng" strike="noStrike">
                <a:latin typeface="Times New Roman"/>
              </a:rPr>
              <a:t>altered thought process</a:t>
            </a:r>
          </a:p>
          <a:p>
            <a:pPr lvl="0">
              <a:lnSpc>
                <a:spcPct val="150000"/>
              </a:lnSpc>
              <a:buFont typeface="Wingdings"/>
              <a:buChar char="v"/>
            </a:pPr>
            <a:r>
              <a:rPr>
                <a:latin typeface="Times New Roman"/>
              </a:rPr>
              <a:t>Apply interventions to enhance memory:</a:t>
            </a:r>
          </a:p>
          <a:p>
            <a:pPr lvl="1">
              <a:lnSpc>
                <a:spcPct val="150000"/>
              </a:lnSpc>
              <a:buFont typeface="Wingdings"/>
              <a:buChar char="§"/>
            </a:pPr>
            <a:r>
              <a:rPr sz="3200">
                <a:latin typeface="Times New Roman"/>
              </a:rPr>
              <a:t>Reorient the client by placing a calendar and clock in obvious place</a:t>
            </a:r>
          </a:p>
          <a:p>
            <a:pPr lvl="1">
              <a:lnSpc>
                <a:spcPct val="150000"/>
              </a:lnSpc>
              <a:buFont typeface="Wingdings"/>
              <a:buChar char="§"/>
            </a:pPr>
            <a:r>
              <a:rPr sz="3200">
                <a:latin typeface="Times New Roman"/>
              </a:rPr>
              <a:t>Repetition is useful for ensuring maximal retention of information by the </a:t>
            </a:r>
            <a:r>
              <a:rPr sz="3200">
                <a:latin typeface="Times New Roman"/>
              </a:rPr>
              <a:t>client</a:t>
            </a:r>
          </a:p>
          <a:p>
            <a:pPr lvl="2"/>
          </a:p>
        </p:txBody>
      </p:sp>
      <p:sp>
        <p:nvSpPr>
          <p:cNvPr id="3" name=""/>
          <p:cNvSpPr txBox="1"/>
          <p:nvPr>
            <p:ph type="dt" idx="10"/>
          </p:nvPr>
        </p:nvSpPr>
        <p:spPr>
          <a:xfrm>
            <a:off x="457200" y="6356350"/>
            <a:ext cx="2133600" cy="365125"/>
          </a:xfrm>
          <a:prstGeom prst="rect"/>
          <a:noFill/>
          <a:ln>
            <a:noFill/>
          </a:ln>
        </p:spPr>
        <p:txBody>
          <a:bodyPr wrap="square" anchor="ctr"/>
          <a:lstStyle>
            <a:lvl1pPr lvl="0" algn="l">
              <a:defRPr sz="1200">
                <a:solidFill>
                  <a:srgbClr val="3F3F3F"/>
                </a:solidFill>
                <a:latin typeface="Calibri"/>
              </a:defRPr>
            </a:lvl1pPr>
          </a:lstStyle>
          <a:p/>
        </p:txBody>
      </p:sp>
      <p:sp>
        <p:nvSpPr>
          <p:cNvPr id="4" name=""/>
          <p:cNvSpPr txBox="1"/>
          <p:nvPr>
            <p:ph type="sldNum" idx="12"/>
          </p:nvPr>
        </p:nvSpPr>
        <p:spPr>
          <a:xfrm>
            <a:off x="6553200" y="6356350"/>
            <a:ext cx="2133600" cy="365125"/>
          </a:xfrm>
          <a:prstGeom prst="rect"/>
          <a:noFill/>
          <a:ln>
            <a:noFill/>
          </a:ln>
        </p:spPr>
        <p:txBody>
          <a:bodyPr wrap="square" anchor="ctr"/>
          <a:lstStyle>
            <a:lvl1pPr lvl="0" algn="r">
              <a:defRPr sz="1200">
                <a:solidFill>
                  <a:srgbClr val="3F3F3F"/>
                </a:solidFill>
                <a:latin typeface="Calibri"/>
              </a:defRPr>
            </a:lvl1pPr>
          </a:lstStyle>
          <a:p>
            <a:fld id="{8B38DBA3-52F9-4AF4-A6A4-FA4D7DB2F99C}" type="slidenum">
              <a:t>&lt;#&gt;</a:t>
            </a:fld>
          </a:p>
        </p:txBody>
      </p:sp>
      <p:sp>
        <p:nvSpPr>
          <p:cNvPr id="5" name=""/>
          <p:cNvSpPr txBox="1"/>
          <p:nvPr>
            <p:ph type="ftr" idx="11"/>
          </p:nvPr>
        </p:nvSpPr>
        <p:spPr>
          <a:xfrm>
            <a:off x="3124200" y="6356350"/>
            <a:ext cx="2895600" cy="365125"/>
          </a:xfrm>
          <a:prstGeom prst="rect"/>
          <a:noFill/>
          <a:ln>
            <a:noFill/>
          </a:ln>
        </p:spPr>
        <p:txBody>
          <a:bodyPr wrap="square" anchor="ctr"/>
          <a:lstStyle>
            <a:lvl1pPr lvl="0" algn="ctr">
              <a:defRPr sz="1200">
                <a:solidFill>
                  <a:srgbClr val="3F3F3F"/>
                </a:solidFill>
                <a:latin typeface="Calibri"/>
              </a:defRPr>
            </a:lvl1pPr>
          </a:lstStyle>
          <a:p/>
        </p:txBody>
      </p:sp>
    </p:spTree>
  </p:cSld>
  <p:transition spd="fast" advClick="1"/>
</p:sld>
</file>

<file path=ppt/slides/slide19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title" idx="0"/>
          </p:nvPr>
        </p:nvSpPr>
        <p:spPr>
          <a:xfrm>
            <a:off x="457200" y="152400"/>
            <a:ext cx="8229600" cy="838200"/>
          </a:xfrm>
          <a:prstGeom prst="rect"/>
          <a:noFill/>
          <a:ln>
            <a:noFill/>
          </a:ln>
        </p:spPr>
        <p:txBody>
          <a:bodyPr wrap="square" anchor="ctr"/>
          <a:p>
            <a:pPr lvl="0"/>
            <a:r>
              <a:rPr sz="2800" b="1" i="0" u="sng" strike="noStrike">
                <a:latin typeface="Calibri"/>
              </a:rPr>
              <a:t>For risk for injury R/T impaired </a:t>
            </a:r>
            <a:r>
              <a:rPr sz="2800" b="1" i="0" u="sng" strike="noStrike">
                <a:latin typeface="Calibri"/>
              </a:rPr>
              <a:t>judgment</a:t>
            </a:r>
          </a:p>
        </p:txBody>
      </p:sp>
      <p:sp>
        <p:nvSpPr>
          <p:cNvPr id="3" name=""/>
          <p:cNvSpPr txBox="1"/>
          <p:nvPr>
            <p:ph type="body" idx="1"/>
          </p:nvPr>
        </p:nvSpPr>
        <p:spPr>
          <a:xfrm>
            <a:off x="457200" y="1066800"/>
            <a:ext cx="8229600" cy="5059362"/>
          </a:xfrm>
          <a:prstGeom prst="rect"/>
          <a:noFill/>
          <a:ln>
            <a:noFill/>
          </a:ln>
        </p:spPr>
        <p:txBody>
          <a:bodyPr wrap="square" anchor="t">
            <a:normAutofit fontScale="77000" lnSpcReduction="20000"/>
          </a:bodyPr>
          <a:p>
            <a:pPr lvl="1">
              <a:buFont typeface="Wingdings"/>
              <a:buChar char="v"/>
            </a:pPr>
            <a:r>
              <a:rPr sz="3800">
                <a:latin typeface="Times New Roman"/>
              </a:rPr>
              <a:t>Teach family members how to eliminate hazards:</a:t>
            </a:r>
          </a:p>
          <a:p>
            <a:pPr lvl="2">
              <a:buFont typeface="Wingdings"/>
              <a:buChar char="ü"/>
            </a:pPr>
            <a:r>
              <a:rPr sz="3500">
                <a:latin typeface="Times New Roman"/>
              </a:rPr>
              <a:t>Electrical devices</a:t>
            </a:r>
          </a:p>
          <a:p>
            <a:pPr lvl="2">
              <a:buFont typeface="Wingdings"/>
              <a:buChar char="ü"/>
            </a:pPr>
            <a:r>
              <a:rPr sz="3500">
                <a:latin typeface="Times New Roman"/>
              </a:rPr>
              <a:t>Toxic substances</a:t>
            </a:r>
          </a:p>
          <a:p>
            <a:pPr lvl="2">
              <a:buFont typeface="Wingdings"/>
              <a:buChar char="ü"/>
            </a:pPr>
            <a:r>
              <a:rPr sz="3500">
                <a:latin typeface="Times New Roman"/>
              </a:rPr>
              <a:t>Loose dugs</a:t>
            </a:r>
          </a:p>
          <a:p>
            <a:pPr lvl="2">
              <a:buFont typeface="Wingdings"/>
              <a:buChar char="ü"/>
            </a:pPr>
            <a:r>
              <a:rPr sz="3500">
                <a:latin typeface="Times New Roman"/>
              </a:rPr>
              <a:t>Hot tap water</a:t>
            </a:r>
          </a:p>
          <a:p>
            <a:pPr lvl="2">
              <a:buFont typeface="Wingdings"/>
              <a:buChar char="ü"/>
            </a:pPr>
            <a:r>
              <a:rPr sz="3500">
                <a:latin typeface="Times New Roman"/>
              </a:rPr>
              <a:t>Inadequate lighting</a:t>
            </a:r>
          </a:p>
          <a:p>
            <a:pPr lvl="2">
              <a:buFont typeface="Wingdings"/>
              <a:buChar char="ü"/>
            </a:pPr>
            <a:r>
              <a:rPr sz="3500">
                <a:latin typeface="Times New Roman"/>
              </a:rPr>
              <a:t>In the inpatient setting the patient should wear an ID badge in case he/she lost</a:t>
            </a:r>
          </a:p>
          <a:p>
            <a:pPr lvl="2">
              <a:buFont typeface="Wingdings"/>
              <a:buChar char="ü"/>
            </a:pPr>
            <a:r>
              <a:rPr sz="3500">
                <a:latin typeface="Times New Roman"/>
              </a:rPr>
              <a:t>Dangerous objects should  be kept out of reach</a:t>
            </a:r>
          </a:p>
          <a:p>
            <a:pPr lvl="2">
              <a:buFont typeface="Wingdings"/>
              <a:buChar char="ü"/>
            </a:pPr>
            <a:r>
              <a:rPr sz="3500">
                <a:latin typeface="Times New Roman"/>
              </a:rPr>
              <a:t>Avoid cooking</a:t>
            </a:r>
          </a:p>
          <a:p>
            <a:pPr lvl="0"/>
          </a:p>
          <a:p>
            <a:pPr lvl="0"/>
          </a:p>
        </p:txBody>
      </p:sp>
      <p:sp>
        <p:nvSpPr>
          <p:cNvPr id="4" name=""/>
          <p:cNvSpPr txBox="1"/>
          <p:nvPr>
            <p:ph type="dt" idx="10"/>
          </p:nvPr>
        </p:nvSpPr>
        <p:spPr>
          <a:xfrm>
            <a:off x="457200" y="6356350"/>
            <a:ext cx="2133600" cy="365125"/>
          </a:xfrm>
          <a:prstGeom prst="rect"/>
          <a:noFill/>
          <a:ln>
            <a:noFill/>
          </a:ln>
        </p:spPr>
        <p:txBody>
          <a:bodyPr wrap="square" anchor="ctr"/>
          <a:lstStyle>
            <a:lvl1pPr lvl="0" algn="l">
              <a:defRPr sz="1200">
                <a:solidFill>
                  <a:srgbClr val="3F3F3F"/>
                </a:solidFill>
                <a:latin typeface="Calibri"/>
              </a:defRPr>
            </a:lvl1pPr>
          </a:lstStyle>
          <a:p/>
        </p:txBody>
      </p:sp>
      <p:sp>
        <p:nvSpPr>
          <p:cNvPr id="5" name=""/>
          <p:cNvSpPr txBox="1"/>
          <p:nvPr>
            <p:ph type="sldNum" idx="12"/>
          </p:nvPr>
        </p:nvSpPr>
        <p:spPr>
          <a:xfrm>
            <a:off x="6553200" y="6356350"/>
            <a:ext cx="2133600" cy="365125"/>
          </a:xfrm>
          <a:prstGeom prst="rect"/>
          <a:noFill/>
          <a:ln>
            <a:noFill/>
          </a:ln>
        </p:spPr>
        <p:txBody>
          <a:bodyPr wrap="square" anchor="ctr"/>
          <a:lstStyle>
            <a:lvl1pPr lvl="0" algn="r">
              <a:defRPr sz="1200">
                <a:solidFill>
                  <a:srgbClr val="3F3F3F"/>
                </a:solidFill>
                <a:latin typeface="Calibri"/>
              </a:defRPr>
            </a:lvl1pPr>
          </a:lstStyle>
          <a:p>
            <a:fld id="{8B38DBA3-52F9-4AF4-A6A4-FA4D7DB2F99C}" type="slidenum">
              <a:t>&lt;#&gt;</a:t>
            </a:fld>
          </a:p>
        </p:txBody>
      </p:sp>
      <p:sp>
        <p:nvSpPr>
          <p:cNvPr id="6" name=""/>
          <p:cNvSpPr txBox="1"/>
          <p:nvPr>
            <p:ph type="ftr" idx="11"/>
          </p:nvPr>
        </p:nvSpPr>
        <p:spPr>
          <a:xfrm>
            <a:off x="3124200" y="6356350"/>
            <a:ext cx="2895600" cy="365125"/>
          </a:xfrm>
          <a:prstGeom prst="rect"/>
          <a:noFill/>
          <a:ln>
            <a:noFill/>
          </a:ln>
        </p:spPr>
        <p:txBody>
          <a:bodyPr wrap="square" anchor="ctr"/>
          <a:lstStyle>
            <a:lvl1pPr lvl="0" algn="ctr">
              <a:defRPr sz="1200">
                <a:solidFill>
                  <a:srgbClr val="3F3F3F"/>
                </a:solidFill>
                <a:latin typeface="Calibri"/>
              </a:defRPr>
            </a:lvl1pPr>
          </a:lstStyle>
          <a:p/>
        </p:txBody>
      </p:sp>
    </p:spTree>
  </p:cSld>
</p:sld>
</file>

<file path=ppt/slides/slide19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title" idx="0"/>
          </p:nvPr>
        </p:nvSpPr>
        <p:spPr>
          <a:xfrm>
            <a:off x="457200" y="274637"/>
            <a:ext cx="8229600" cy="866775"/>
          </a:xfrm>
          <a:prstGeom prst="rect"/>
          <a:noFill/>
          <a:ln>
            <a:noFill/>
          </a:ln>
        </p:spPr>
        <p:txBody>
          <a:bodyPr wrap="square" anchor="ctr"/>
          <a:p>
            <a:pPr lvl="0"/>
            <a:r>
              <a:rPr b="1" i="1" u="none" strike="noStrike">
                <a:latin typeface="Calibri"/>
              </a:rPr>
              <a:t>          Prevention</a:t>
            </a:r>
          </a:p>
        </p:txBody>
      </p:sp>
      <p:sp>
        <p:nvSpPr>
          <p:cNvPr id="3" name=""/>
          <p:cNvSpPr txBox="1"/>
          <p:nvPr>
            <p:ph type="body" idx="1"/>
          </p:nvPr>
        </p:nvSpPr>
        <p:spPr>
          <a:xfrm>
            <a:off x="457200" y="1219200"/>
            <a:ext cx="8229600" cy="4906962"/>
          </a:xfrm>
          <a:prstGeom prst="rect"/>
          <a:noFill/>
          <a:ln>
            <a:noFill/>
          </a:ln>
        </p:spPr>
        <p:txBody>
          <a:bodyPr wrap="square" anchor="t"/>
          <a:p>
            <a:pPr lvl="0">
              <a:buFont typeface="Wingdings"/>
              <a:buChar char="Ø"/>
            </a:pPr>
            <a:r>
              <a:rPr sz="3200">
                <a:latin typeface="Times New Roman"/>
              </a:rPr>
              <a:t>There </a:t>
            </a:r>
            <a:r>
              <a:rPr sz="3200">
                <a:latin typeface="Times New Roman"/>
              </a:rPr>
              <a:t>are no proven modalities for preventing AD,</a:t>
            </a:r>
            <a:r>
              <a:rPr sz="3200" baseline="30000">
                <a:latin typeface="Times New Roman"/>
              </a:rPr>
              <a:t> </a:t>
            </a:r>
            <a:r>
              <a:rPr sz="3200" baseline="30000">
                <a:latin typeface="Times New Roman"/>
              </a:rPr>
              <a:t> </a:t>
            </a:r>
            <a:r>
              <a:rPr sz="3200">
                <a:latin typeface="Times New Roman"/>
              </a:rPr>
              <a:t>but: evidence suggests </a:t>
            </a:r>
            <a:r>
              <a:rPr sz="3200">
                <a:latin typeface="Times New Roman"/>
              </a:rPr>
              <a:t>that healthy lifestyles can reduce the risk of developing the disease</a:t>
            </a:r>
            <a:r>
              <a:rPr sz="3200">
                <a:latin typeface="Times New Roman"/>
              </a:rPr>
              <a:t>;</a:t>
            </a:r>
          </a:p>
          <a:p>
            <a:pPr lvl="0">
              <a:buFont typeface="Wingdings"/>
              <a:buChar char="Ø"/>
            </a:pPr>
            <a:r>
              <a:rPr sz="3200">
                <a:latin typeface="Times New Roman"/>
              </a:rPr>
              <a:t>The  </a:t>
            </a:r>
            <a:r>
              <a:rPr sz="3200">
                <a:latin typeface="Times New Roman"/>
              </a:rPr>
              <a:t>following may be protective</a:t>
            </a:r>
            <a:r>
              <a:rPr sz="3200" baseline="30000">
                <a:latin typeface="Times New Roman"/>
              </a:rPr>
              <a:t> </a:t>
            </a:r>
            <a:r>
              <a:rPr sz="3200">
                <a:latin typeface="Times New Roman"/>
              </a:rPr>
              <a:t>:</a:t>
            </a:r>
          </a:p>
          <a:p>
            <a:pPr lvl="1"/>
            <a:r>
              <a:rPr sz="2800">
                <a:latin typeface="Times New Roman"/>
              </a:rPr>
              <a:t>Physical activity</a:t>
            </a:r>
          </a:p>
          <a:p>
            <a:pPr lvl="1"/>
            <a:r>
              <a:rPr sz="2800">
                <a:latin typeface="Times New Roman"/>
              </a:rPr>
              <a:t>Exercise</a:t>
            </a:r>
          </a:p>
          <a:p>
            <a:pPr lvl="1"/>
            <a:r>
              <a:rPr sz="2800">
                <a:latin typeface="Times New Roman"/>
              </a:rPr>
              <a:t>Cardiorespiratory fitness</a:t>
            </a:r>
          </a:p>
          <a:p>
            <a:pPr lvl="1"/>
            <a:r>
              <a:rPr sz="2800">
                <a:latin typeface="Times New Roman"/>
              </a:rPr>
              <a:t>Diet</a:t>
            </a:r>
          </a:p>
        </p:txBody>
      </p:sp>
      <p:sp>
        <p:nvSpPr>
          <p:cNvPr id="4" name=""/>
          <p:cNvSpPr txBox="1"/>
          <p:nvPr>
            <p:ph type="dt" idx="10"/>
          </p:nvPr>
        </p:nvSpPr>
        <p:spPr>
          <a:xfrm>
            <a:off x="457200" y="6356350"/>
            <a:ext cx="2133600" cy="365125"/>
          </a:xfrm>
          <a:prstGeom prst="rect"/>
          <a:noFill/>
          <a:ln>
            <a:noFill/>
          </a:ln>
        </p:spPr>
        <p:txBody>
          <a:bodyPr wrap="square" anchor="ctr"/>
          <a:lstStyle>
            <a:lvl1pPr lvl="0" algn="l">
              <a:defRPr sz="1200">
                <a:solidFill>
                  <a:srgbClr val="3F3F3F"/>
                </a:solidFill>
                <a:latin typeface="Calibri"/>
              </a:defRPr>
            </a:lvl1pPr>
          </a:lstStyle>
          <a:p/>
        </p:txBody>
      </p:sp>
      <p:sp>
        <p:nvSpPr>
          <p:cNvPr id="5" name=""/>
          <p:cNvSpPr txBox="1"/>
          <p:nvPr>
            <p:ph type="sldNum" idx="12"/>
          </p:nvPr>
        </p:nvSpPr>
        <p:spPr>
          <a:xfrm>
            <a:off x="6553200" y="6356350"/>
            <a:ext cx="2133600" cy="365125"/>
          </a:xfrm>
          <a:prstGeom prst="rect"/>
          <a:noFill/>
          <a:ln>
            <a:noFill/>
          </a:ln>
        </p:spPr>
        <p:txBody>
          <a:bodyPr wrap="square" anchor="ctr"/>
          <a:lstStyle>
            <a:lvl1pPr lvl="0" algn="r">
              <a:defRPr sz="1200">
                <a:solidFill>
                  <a:srgbClr val="3F3F3F"/>
                </a:solidFill>
                <a:latin typeface="Calibri"/>
              </a:defRPr>
            </a:lvl1pPr>
          </a:lstStyle>
          <a:p>
            <a:fld id="{8B38DBA3-52F9-4AF4-A6A4-FA4D7DB2F99C}" type="slidenum">
              <a:t>&lt;#&gt;</a:t>
            </a:fld>
          </a:p>
        </p:txBody>
      </p:sp>
      <p:sp>
        <p:nvSpPr>
          <p:cNvPr id="6" name=""/>
          <p:cNvSpPr txBox="1"/>
          <p:nvPr>
            <p:ph type="ftr" idx="11"/>
          </p:nvPr>
        </p:nvSpPr>
        <p:spPr>
          <a:xfrm>
            <a:off x="3124200" y="6356350"/>
            <a:ext cx="2895600" cy="365125"/>
          </a:xfrm>
          <a:prstGeom prst="rect"/>
          <a:noFill/>
          <a:ln>
            <a:noFill/>
          </a:ln>
        </p:spPr>
        <p:txBody>
          <a:bodyPr wrap="square" anchor="ctr"/>
          <a:lstStyle>
            <a:lvl1pPr lvl="0" algn="ctr">
              <a:defRPr sz="1200">
                <a:solidFill>
                  <a:srgbClr val="3F3F3F"/>
                </a:solidFill>
                <a:latin typeface="Calibri"/>
              </a:defRPr>
            </a:lvl1pPr>
          </a:lstStyle>
          <a:p/>
        </p:txBody>
      </p:sp>
    </p:spTree>
  </p:cSld>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body" idx="1"/>
          </p:nvPr>
        </p:nvSpPr>
        <p:spPr>
          <a:xfrm>
            <a:off x="0" y="0"/>
            <a:ext cx="9144000" cy="6477000"/>
          </a:xfrm>
          <a:prstGeom prst="rect"/>
          <a:solidFill>
            <a:srgbClr val="0C0C0C"/>
          </a:solidFill>
          <a:ln>
            <a:noFill/>
          </a:ln>
        </p:spPr>
        <p:txBody>
          <a:bodyPr wrap="square" anchor="t">
            <a:normAutofit fontScale="77000" lnSpcReduction="20000"/>
          </a:bodyPr>
          <a:p>
            <a:pPr lvl="0">
              <a:buNone/>
            </a:pPr>
            <a:r>
              <a:rPr b="1" i="0" u="none" strike="noStrike">
                <a:solidFill>
                  <a:srgbClr val="FFFFFF"/>
                </a:solidFill>
                <a:latin typeface="Calibri"/>
              </a:rPr>
              <a:t>                                       </a:t>
            </a:r>
            <a:r>
              <a:rPr sz="5700" b="1" i="0" u="none" strike="noStrike">
                <a:solidFill>
                  <a:srgbClr val="FFFFFF"/>
                </a:solidFill>
                <a:latin typeface="Times New Roman"/>
              </a:rPr>
              <a:t>Out line </a:t>
            </a:r>
          </a:p>
          <a:p>
            <a:pPr lvl="1" algn="just"/>
            <a:r>
              <a:rPr b="1" i="0" u="none" strike="noStrike">
                <a:solidFill>
                  <a:srgbClr val="FF0000"/>
                </a:solidFill>
                <a:latin typeface="Times New Roman"/>
              </a:rPr>
              <a:t>Head ache</a:t>
            </a:r>
          </a:p>
          <a:p>
            <a:pPr lvl="1" algn="just"/>
            <a:r>
              <a:rPr b="1" i="0" u="none" strike="noStrike">
                <a:solidFill>
                  <a:srgbClr val="FF0000"/>
                </a:solidFill>
                <a:latin typeface="Times New Roman"/>
              </a:rPr>
              <a:t>Epilepsy </a:t>
            </a:r>
          </a:p>
          <a:p>
            <a:pPr lvl="1" algn="just"/>
            <a:r>
              <a:rPr b="1" i="0" u="none" strike="noStrike">
                <a:solidFill>
                  <a:srgbClr val="FF0000"/>
                </a:solidFill>
                <a:latin typeface="Times New Roman"/>
              </a:rPr>
              <a:t>Altered level of consciousness</a:t>
            </a:r>
          </a:p>
          <a:p>
            <a:pPr lvl="1" algn="just"/>
            <a:r>
              <a:rPr b="1" i="0" u="none" strike="noStrike">
                <a:solidFill>
                  <a:srgbClr val="FF0000"/>
                </a:solidFill>
                <a:latin typeface="Times New Roman"/>
              </a:rPr>
              <a:t>Increased intracranial pressure   </a:t>
            </a:r>
          </a:p>
          <a:p>
            <a:pPr lvl="1" algn="just"/>
            <a:r>
              <a:rPr b="1" i="0" u="none" strike="noStrike">
                <a:solidFill>
                  <a:srgbClr val="FFFF00"/>
                </a:solidFill>
                <a:latin typeface="Times New Roman"/>
              </a:rPr>
              <a:t>Bells palsy</a:t>
            </a:r>
          </a:p>
          <a:p>
            <a:pPr lvl="1" algn="just"/>
            <a:r>
              <a:rPr b="1" i="0" u="none" strike="noStrike">
                <a:solidFill>
                  <a:srgbClr val="FFFF00"/>
                </a:solidFill>
                <a:latin typeface="Times New Roman"/>
              </a:rPr>
              <a:t>Guillain</a:t>
            </a:r>
            <a:r>
              <a:rPr b="1" i="0" u="none" strike="noStrike">
                <a:solidFill>
                  <a:srgbClr val="FFFF00"/>
                </a:solidFill>
                <a:latin typeface="Times New Roman"/>
              </a:rPr>
              <a:t> </a:t>
            </a:r>
            <a:r>
              <a:rPr b="1" i="0" u="none" strike="noStrike">
                <a:solidFill>
                  <a:srgbClr val="FFFF00"/>
                </a:solidFill>
                <a:latin typeface="Times New Roman"/>
              </a:rPr>
              <a:t>Barre</a:t>
            </a:r>
            <a:r>
              <a:rPr b="1" i="0" u="none" strike="noStrike">
                <a:solidFill>
                  <a:srgbClr val="FFFF00"/>
                </a:solidFill>
                <a:latin typeface="Times New Roman"/>
              </a:rPr>
              <a:t> </a:t>
            </a:r>
            <a:r>
              <a:rPr b="1" i="0" u="none" strike="noStrike">
                <a:solidFill>
                  <a:srgbClr val="FFFF00"/>
                </a:solidFill>
                <a:latin typeface="Times New Roman"/>
              </a:rPr>
              <a:t>syndrum</a:t>
            </a:r>
          </a:p>
          <a:p>
            <a:pPr lvl="1" algn="just"/>
            <a:r>
              <a:rPr b="1" i="0" u="none" strike="noStrike">
                <a:solidFill>
                  <a:srgbClr val="FFFF00"/>
                </a:solidFill>
                <a:latin typeface="Times New Roman"/>
              </a:rPr>
              <a:t>Trigeminal </a:t>
            </a:r>
            <a:r>
              <a:rPr b="1" i="0" u="none" strike="noStrike">
                <a:solidFill>
                  <a:srgbClr val="FFFF00"/>
                </a:solidFill>
                <a:latin typeface="Times New Roman"/>
              </a:rPr>
              <a:t>neurelagia</a:t>
            </a:r>
          </a:p>
          <a:p>
            <a:pPr lvl="1" algn="just"/>
            <a:r>
              <a:rPr b="1" i="0" u="none" strike="noStrike">
                <a:solidFill>
                  <a:srgbClr val="00B050"/>
                </a:solidFill>
                <a:latin typeface="Times New Roman"/>
              </a:rPr>
              <a:t>Parkinson’s diseases</a:t>
            </a:r>
          </a:p>
          <a:p>
            <a:pPr lvl="1" algn="just"/>
            <a:r>
              <a:rPr b="1" i="0" u="none" strike="noStrike">
                <a:solidFill>
                  <a:srgbClr val="00B050"/>
                </a:solidFill>
                <a:latin typeface="Times New Roman"/>
              </a:rPr>
              <a:t>Alzheimer's diseases</a:t>
            </a:r>
          </a:p>
          <a:p>
            <a:pPr lvl="1" algn="just"/>
            <a:r>
              <a:rPr b="1" i="0" u="none" strike="noStrike">
                <a:solidFill>
                  <a:srgbClr val="00B050"/>
                </a:solidFill>
                <a:latin typeface="Times New Roman"/>
              </a:rPr>
              <a:t>Multiple sclerosis</a:t>
            </a:r>
          </a:p>
          <a:p>
            <a:pPr lvl="1" algn="just"/>
            <a:r>
              <a:rPr b="1" i="0" u="none" strike="noStrike">
                <a:solidFill>
                  <a:srgbClr val="00B050"/>
                </a:solidFill>
                <a:latin typeface="Times New Roman"/>
              </a:rPr>
              <a:t>Myasthenia gravis </a:t>
            </a:r>
          </a:p>
          <a:p>
            <a:pPr lvl="1" algn="just"/>
            <a:r>
              <a:rPr b="1" i="0" u="none" strike="noStrike">
                <a:solidFill>
                  <a:srgbClr val="FF33CC"/>
                </a:solidFill>
                <a:latin typeface="Times New Roman"/>
              </a:rPr>
              <a:t>Stroke </a:t>
            </a:r>
          </a:p>
          <a:p>
            <a:pPr lvl="1" algn="just"/>
            <a:r>
              <a:rPr b="1" i="0" u="none" strike="noStrike">
                <a:solidFill>
                  <a:srgbClr val="FF33CC"/>
                </a:solidFill>
                <a:latin typeface="Times New Roman"/>
              </a:rPr>
              <a:t>Meningitis</a:t>
            </a:r>
          </a:p>
          <a:p>
            <a:pPr lvl="1" algn="just"/>
            <a:r>
              <a:rPr b="1" i="0" u="none" strike="noStrike">
                <a:solidFill>
                  <a:srgbClr val="FF33CC"/>
                </a:solidFill>
                <a:latin typeface="Times New Roman"/>
              </a:rPr>
              <a:t>Brain abscess</a:t>
            </a:r>
          </a:p>
          <a:p>
            <a:pPr lvl="1" algn="just"/>
            <a:r>
              <a:rPr b="1" i="0" u="none" strike="noStrike">
                <a:solidFill>
                  <a:srgbClr val="FFFF00"/>
                </a:solidFill>
                <a:latin typeface="Times New Roman"/>
              </a:rPr>
              <a:t>Brain injury</a:t>
            </a:r>
          </a:p>
          <a:p>
            <a:pPr lvl="0">
              <a:buNone/>
            </a:pPr>
            <a:r>
              <a:rPr b="1" i="0" u="none" strike="noStrike">
                <a:solidFill>
                  <a:srgbClr val="FF33CC"/>
                </a:solidFill>
                <a:latin typeface="Calibri"/>
              </a:rPr>
              <a:t> </a:t>
            </a:r>
          </a:p>
          <a:p>
            <a:pPr lvl="0"/>
          </a:p>
          <a:p>
            <a:pPr lvl="0"/>
          </a:p>
        </p:txBody>
      </p:sp>
      <p:sp>
        <p:nvSpPr>
          <p:cNvPr id="3" name=""/>
          <p:cNvSpPr txBox="1"/>
          <p:nvPr>
            <p:ph type="dt" idx="10"/>
          </p:nvPr>
        </p:nvSpPr>
        <p:spPr>
          <a:xfrm>
            <a:off x="457200" y="6356350"/>
            <a:ext cx="2133600" cy="365125"/>
          </a:xfrm>
          <a:prstGeom prst="rect"/>
          <a:noFill/>
          <a:ln>
            <a:noFill/>
          </a:ln>
        </p:spPr>
        <p:txBody>
          <a:bodyPr wrap="square" anchor="ctr"/>
          <a:lstStyle>
            <a:lvl1pPr lvl="0" algn="l">
              <a:defRPr sz="1200">
                <a:solidFill>
                  <a:srgbClr val="3F3F3F"/>
                </a:solidFill>
                <a:latin typeface="Calibri"/>
              </a:defRPr>
            </a:lvl1pPr>
          </a:lstStyle>
          <a:p/>
        </p:txBody>
      </p:sp>
      <p:sp>
        <p:nvSpPr>
          <p:cNvPr id="4" name=""/>
          <p:cNvSpPr txBox="1"/>
          <p:nvPr>
            <p:ph type="sldNum" idx="12"/>
          </p:nvPr>
        </p:nvSpPr>
        <p:spPr>
          <a:xfrm>
            <a:off x="6553200" y="6356350"/>
            <a:ext cx="2133600" cy="365125"/>
          </a:xfrm>
          <a:prstGeom prst="rect"/>
          <a:noFill/>
          <a:ln>
            <a:noFill/>
          </a:ln>
        </p:spPr>
        <p:txBody>
          <a:bodyPr wrap="square" anchor="ctr"/>
          <a:lstStyle>
            <a:lvl1pPr lvl="0" algn="r">
              <a:defRPr sz="1200">
                <a:solidFill>
                  <a:srgbClr val="3F3F3F"/>
                </a:solidFill>
                <a:latin typeface="Calibri"/>
              </a:defRPr>
            </a:lvl1pPr>
          </a:lstStyle>
          <a:p>
            <a:fld id="{8B38DBA3-52F9-4AF4-A6A4-FA4D7DB2F99C}" type="slidenum">
              <a:t>&lt;#&gt;</a:t>
            </a:fld>
          </a:p>
        </p:txBody>
      </p:sp>
      <p:sp>
        <p:nvSpPr>
          <p:cNvPr id="5" name=""/>
          <p:cNvSpPr txBox="1"/>
          <p:nvPr>
            <p:ph type="ftr" idx="11"/>
          </p:nvPr>
        </p:nvSpPr>
        <p:spPr>
          <a:xfrm>
            <a:off x="3124200" y="6356350"/>
            <a:ext cx="2895600" cy="365125"/>
          </a:xfrm>
          <a:prstGeom prst="rect"/>
          <a:noFill/>
          <a:ln>
            <a:noFill/>
          </a:ln>
        </p:spPr>
        <p:txBody>
          <a:bodyPr wrap="square" anchor="ctr"/>
          <a:lstStyle>
            <a:lvl1pPr lvl="0" algn="ctr">
              <a:defRPr sz="1200">
                <a:solidFill>
                  <a:srgbClr val="3F3F3F"/>
                </a:solidFill>
                <a:latin typeface="Calibri"/>
              </a:defRPr>
            </a:lvl1pPr>
          </a:lstStyle>
          <a:p/>
        </p:txBody>
      </p:sp>
    </p:spTree>
  </p:cSld>
</p:sld>
</file>

<file path=ppt/slides/slide2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id="2" name=""/>
          <p:cNvPicPr/>
          <p:nvPr/>
        </p:nvPicPr>
        <p:blipFill>
          <a:blip r:embed="rId1"/>
          <a:srcRect l="26351" t="30207" r="9809" b="16665"/>
          <a:stretch>
            <a:fillRect/>
          </a:stretch>
        </p:blipFill>
        <p:spPr>
          <a:xfrm>
            <a:off x="457200" y="533400"/>
            <a:ext cx="8229600" cy="5789612"/>
          </a:xfrm>
          <a:prstGeom prst="rect"/>
          <a:noFill/>
          <a:ln>
            <a:noFill/>
          </a:ln>
        </p:spPr>
      </p:pic>
      <p:sp>
        <p:nvSpPr>
          <p:cNvPr id="3" name=""/>
          <p:cNvSpPr txBox="1"/>
          <p:nvPr>
            <p:ph type="dt" idx="10"/>
          </p:nvPr>
        </p:nvSpPr>
        <p:spPr>
          <a:xfrm>
            <a:off x="457200" y="6356350"/>
            <a:ext cx="2133600" cy="365125"/>
          </a:xfrm>
          <a:prstGeom prst="rect"/>
          <a:noFill/>
          <a:ln>
            <a:noFill/>
          </a:ln>
        </p:spPr>
        <p:txBody>
          <a:bodyPr wrap="square" anchor="ctr"/>
          <a:lstStyle>
            <a:lvl1pPr lvl="0" algn="l">
              <a:defRPr sz="1200">
                <a:solidFill>
                  <a:srgbClr val="3F3F3F"/>
                </a:solidFill>
                <a:latin typeface="Calibri"/>
              </a:defRPr>
            </a:lvl1pPr>
          </a:lstStyle>
          <a:p/>
        </p:txBody>
      </p:sp>
      <p:sp>
        <p:nvSpPr>
          <p:cNvPr id="4" name=""/>
          <p:cNvSpPr txBox="1"/>
          <p:nvPr>
            <p:ph type="sldNum" idx="12"/>
          </p:nvPr>
        </p:nvSpPr>
        <p:spPr>
          <a:xfrm>
            <a:off x="6553200" y="6356350"/>
            <a:ext cx="2133600" cy="365125"/>
          </a:xfrm>
          <a:prstGeom prst="rect"/>
          <a:noFill/>
          <a:ln>
            <a:noFill/>
          </a:ln>
        </p:spPr>
        <p:txBody>
          <a:bodyPr wrap="square" anchor="ctr"/>
          <a:lstStyle>
            <a:lvl1pPr lvl="0" algn="r">
              <a:defRPr sz="1200">
                <a:solidFill>
                  <a:srgbClr val="3F3F3F"/>
                </a:solidFill>
                <a:latin typeface="Calibri"/>
              </a:defRPr>
            </a:lvl1pPr>
          </a:lstStyle>
          <a:p>
            <a:fld id="{8B38DBA3-52F9-4AF4-A6A4-FA4D7DB2F99C}" type="slidenum">
              <a:t>&lt;#&gt;</a:t>
            </a:fld>
          </a:p>
        </p:txBody>
      </p:sp>
      <p:sp>
        <p:nvSpPr>
          <p:cNvPr id="5" name=""/>
          <p:cNvSpPr txBox="1"/>
          <p:nvPr>
            <p:ph type="ftr" idx="11"/>
          </p:nvPr>
        </p:nvSpPr>
        <p:spPr>
          <a:xfrm>
            <a:off x="3124200" y="6356350"/>
            <a:ext cx="2895600" cy="365125"/>
          </a:xfrm>
          <a:prstGeom prst="rect"/>
          <a:noFill/>
          <a:ln>
            <a:noFill/>
          </a:ln>
        </p:spPr>
        <p:txBody>
          <a:bodyPr wrap="square" anchor="ctr"/>
          <a:lstStyle>
            <a:lvl1pPr lvl="0" algn="ctr">
              <a:defRPr sz="1200">
                <a:solidFill>
                  <a:srgbClr val="3F3F3F"/>
                </a:solidFill>
                <a:latin typeface="Calibri"/>
              </a:defRPr>
            </a:lvl1pPr>
          </a:lstStyle>
          <a:p/>
        </p:txBody>
      </p:sp>
    </p:spTree>
  </p:cSld>
</p:sld>
</file>

<file path=ppt/slides/slide20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title" idx="0"/>
          </p:nvPr>
        </p:nvSpPr>
        <p:spPr>
          <a:xfrm>
            <a:off x="0" y="0"/>
            <a:ext cx="9144000" cy="977900"/>
          </a:xfrm>
          <a:prstGeom prst="rect"/>
          <a:solidFill>
            <a:srgbClr val="9BBB59"/>
          </a:solidFill>
          <a:ln>
            <a:noFill/>
          </a:ln>
        </p:spPr>
        <p:txBody>
          <a:bodyPr wrap="square" anchor="ctr">
            <a:normAutofit fontScale="90000"/>
          </a:bodyPr>
          <a:br/>
          <a:p>
            <a:pPr lvl="0"/>
            <a:r>
              <a:rPr b="1" i="0" u="none" strike="noStrike">
                <a:latin typeface="Calibri"/>
              </a:rPr>
              <a:t>Multiple </a:t>
            </a:r>
            <a:r>
              <a:rPr b="1" i="0" u="none" strike="noStrike">
                <a:latin typeface="Calibri"/>
              </a:rPr>
              <a:t>Sclerosis</a:t>
            </a:r>
            <a:br/>
          </a:p>
        </p:txBody>
      </p:sp>
      <p:sp>
        <p:nvSpPr>
          <p:cNvPr id="3" name=""/>
          <p:cNvSpPr txBox="1"/>
          <p:nvPr>
            <p:ph type="body" idx="1"/>
          </p:nvPr>
        </p:nvSpPr>
        <p:spPr>
          <a:xfrm>
            <a:off x="239712" y="977900"/>
            <a:ext cx="8726488" cy="5146675"/>
          </a:xfrm>
          <a:prstGeom prst="rect"/>
          <a:noFill/>
          <a:ln>
            <a:noFill/>
          </a:ln>
        </p:spPr>
        <p:txBody>
          <a:bodyPr wrap="square" anchor="t"/>
          <a:p>
            <a:pPr lvl="0">
              <a:lnSpc>
                <a:spcPct val="150000"/>
              </a:lnSpc>
              <a:buFont typeface="Wingdings"/>
              <a:buChar char="Ø"/>
            </a:pPr>
            <a:r>
              <a:rPr>
                <a:latin typeface="Times New Roman"/>
              </a:rPr>
              <a:t>It is </a:t>
            </a:r>
            <a:r>
              <a:rPr>
                <a:latin typeface="Times New Roman"/>
              </a:rPr>
              <a:t>an immune-mediated, </a:t>
            </a:r>
            <a:r>
              <a:rPr>
                <a:solidFill>
                  <a:srgbClr val="FF0000"/>
                </a:solidFill>
                <a:latin typeface="Times New Roman"/>
              </a:rPr>
              <a:t>progressive demyelinating disease of the CNS. </a:t>
            </a:r>
          </a:p>
          <a:p>
            <a:pPr lvl="0">
              <a:lnSpc>
                <a:spcPct val="150000"/>
              </a:lnSpc>
              <a:buFont typeface="Wingdings"/>
              <a:buChar char="Ø"/>
            </a:pPr>
            <a:r>
              <a:rPr>
                <a:latin typeface="Times New Roman"/>
              </a:rPr>
              <a:t>MS </a:t>
            </a:r>
            <a:r>
              <a:rPr>
                <a:latin typeface="Times New Roman"/>
              </a:rPr>
              <a:t>may occur at any age but typically manifests in young adults between the </a:t>
            </a:r>
            <a:r>
              <a:rPr>
                <a:solidFill>
                  <a:srgbClr val="FF0000"/>
                </a:solidFill>
                <a:latin typeface="Times New Roman"/>
              </a:rPr>
              <a:t>ages of 20 and 40 years;</a:t>
            </a:r>
            <a:r>
              <a:rPr>
                <a:latin typeface="Times New Roman"/>
              </a:rPr>
              <a:t> it affects women more frequently than </a:t>
            </a:r>
            <a:r>
              <a:rPr>
                <a:latin typeface="Times New Roman"/>
              </a:rPr>
              <a:t>men.</a:t>
            </a:r>
          </a:p>
          <a:p>
            <a:pPr lvl="0">
              <a:lnSpc>
                <a:spcPct val="150000"/>
              </a:lnSpc>
              <a:buFont typeface="Wingdings"/>
              <a:buChar char="Ø"/>
            </a:pPr>
            <a:r>
              <a:rPr>
                <a:solidFill>
                  <a:srgbClr val="000000"/>
                </a:solidFill>
                <a:latin typeface="Times New Roman"/>
              </a:rPr>
              <a:t>Autoimmune activity results in </a:t>
            </a:r>
            <a:r>
              <a:rPr>
                <a:solidFill>
                  <a:srgbClr val="000000"/>
                </a:solidFill>
                <a:latin typeface="Times New Roman"/>
              </a:rPr>
              <a:t>demyelination. </a:t>
            </a:r>
          </a:p>
          <a:p>
            <a:pPr lvl="0">
              <a:lnSpc>
                <a:spcPct val="150000"/>
              </a:lnSpc>
              <a:buFont typeface="Wingdings"/>
              <a:buChar char="Ø"/>
            </a:pPr>
          </a:p>
          <a:p>
            <a:pPr lvl="0">
              <a:buFont typeface="Wingdings"/>
              <a:buChar char="Ø"/>
            </a:pPr>
          </a:p>
        </p:txBody>
      </p:sp>
      <p:sp>
        <p:nvSpPr>
          <p:cNvPr id="4" name=""/>
          <p:cNvSpPr txBox="1"/>
          <p:nvPr>
            <p:ph type="ftr" idx="11"/>
          </p:nvPr>
        </p:nvSpPr>
        <p:spPr>
          <a:xfrm>
            <a:off x="3124200" y="6356350"/>
            <a:ext cx="2895600" cy="365125"/>
          </a:xfrm>
          <a:prstGeom prst="rect"/>
          <a:noFill/>
          <a:ln>
            <a:noFill/>
          </a:ln>
        </p:spPr>
        <p:txBody>
          <a:bodyPr wrap="square" anchor="ctr"/>
          <a:lstStyle>
            <a:lvl1pPr lvl="0" algn="ctr">
              <a:defRPr sz="1200">
                <a:solidFill>
                  <a:srgbClr val="3F3F3F"/>
                </a:solidFill>
                <a:latin typeface="Calibri"/>
              </a:defRPr>
            </a:lvl1pPr>
          </a:lstStyle>
          <a:p/>
        </p:txBody>
      </p:sp>
      <p:sp>
        <p:nvSpPr>
          <p:cNvPr id="5" name=""/>
          <p:cNvSpPr txBox="1"/>
          <p:nvPr>
            <p:ph type="sldNum" idx="12"/>
          </p:nvPr>
        </p:nvSpPr>
        <p:spPr>
          <a:xfrm>
            <a:off x="6553200" y="6356350"/>
            <a:ext cx="2133600" cy="365125"/>
          </a:xfrm>
          <a:prstGeom prst="rect"/>
          <a:noFill/>
          <a:ln>
            <a:noFill/>
          </a:ln>
        </p:spPr>
        <p:txBody>
          <a:bodyPr wrap="square" anchor="ctr"/>
          <a:lstStyle>
            <a:lvl1pPr lvl="0" algn="r">
              <a:defRPr sz="1200">
                <a:solidFill>
                  <a:srgbClr val="3F3F3F"/>
                </a:solidFill>
                <a:latin typeface="Calibri"/>
              </a:defRPr>
            </a:lvl1pPr>
          </a:lstStyle>
          <a:p>
            <a:fld id="{8B38DBA3-52F9-4AF4-A6A4-FA4D7DB2F99C}" type="slidenum">
              <a:t>&lt;#&gt;</a:t>
            </a:fld>
          </a:p>
        </p:txBody>
      </p:sp>
      <p:sp>
        <p:nvSpPr>
          <p:cNvPr id="6" name=""/>
          <p:cNvSpPr txBox="1"/>
          <p:nvPr>
            <p:ph type="dt" idx="10"/>
          </p:nvPr>
        </p:nvSpPr>
        <p:spPr>
          <a:xfrm>
            <a:off x="457200" y="6356350"/>
            <a:ext cx="2133600" cy="365125"/>
          </a:xfrm>
          <a:prstGeom prst="rect"/>
          <a:noFill/>
          <a:ln>
            <a:noFill/>
          </a:ln>
        </p:spPr>
        <p:txBody>
          <a:bodyPr wrap="square" anchor="ctr"/>
          <a:lstStyle>
            <a:lvl1pPr lvl="0" algn="l">
              <a:defRPr sz="1200">
                <a:solidFill>
                  <a:srgbClr val="3F3F3F"/>
                </a:solidFill>
                <a:latin typeface="Calibri"/>
              </a:defRPr>
            </a:lvl1pPr>
          </a:lstStyle>
          <a:p/>
        </p:txBody>
      </p:sp>
    </p:spTree>
  </p:cSld>
</p:sld>
</file>

<file path=ppt/slides/slide20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title" idx="0"/>
          </p:nvPr>
        </p:nvSpPr>
        <p:spPr>
          <a:xfrm>
            <a:off x="0" y="0"/>
            <a:ext cx="9144000" cy="1187450"/>
          </a:xfrm>
          <a:prstGeom prst="rect"/>
          <a:solidFill>
            <a:srgbClr val="FFFFFF"/>
          </a:solidFill>
          <a:ln>
            <a:noFill/>
          </a:ln>
        </p:spPr>
        <p:txBody>
          <a:bodyPr wrap="square" anchor="ctr"/>
          <a:p>
            <a:pPr lvl="0"/>
            <a:r>
              <a:rPr>
                <a:latin typeface="Calibri"/>
              </a:rPr>
              <a:t>Multiple </a:t>
            </a:r>
            <a:r>
              <a:rPr>
                <a:latin typeface="Calibri"/>
              </a:rPr>
              <a:t>Sclerosis…</a:t>
            </a:r>
          </a:p>
        </p:txBody>
      </p:sp>
      <p:sp>
        <p:nvSpPr>
          <p:cNvPr id="3" name=""/>
          <p:cNvSpPr txBox="1"/>
          <p:nvPr>
            <p:ph type="body" idx="1"/>
          </p:nvPr>
        </p:nvSpPr>
        <p:spPr>
          <a:xfrm>
            <a:off x="160337" y="1417637"/>
            <a:ext cx="8805863" cy="4708525"/>
          </a:xfrm>
          <a:prstGeom prst="rect"/>
          <a:noFill/>
          <a:ln>
            <a:noFill/>
          </a:ln>
        </p:spPr>
        <p:txBody>
          <a:bodyPr wrap="square" anchor="t"/>
          <a:p>
            <a:pPr lvl="0">
              <a:buFont typeface="Wingdings"/>
              <a:buChar char="Ø"/>
            </a:pPr>
            <a:r>
              <a:rPr>
                <a:latin typeface="Times New Roman"/>
              </a:rPr>
              <a:t>Multiple </a:t>
            </a:r>
            <a:r>
              <a:rPr>
                <a:latin typeface="Times New Roman"/>
              </a:rPr>
              <a:t>factors play a role in the initiation of the immune process. </a:t>
            </a:r>
          </a:p>
          <a:p>
            <a:pPr lvl="0">
              <a:buFont typeface="Wingdings"/>
              <a:buChar char="Ø"/>
            </a:pPr>
            <a:r>
              <a:rPr>
                <a:solidFill>
                  <a:srgbClr val="0000CC"/>
                </a:solidFill>
                <a:latin typeface="Times New Roman"/>
              </a:rPr>
              <a:t>Genetic predisposition </a:t>
            </a:r>
            <a:r>
              <a:rPr>
                <a:latin typeface="Times New Roman"/>
              </a:rPr>
              <a:t>is indicated by the presence of a specific cluster </a:t>
            </a:r>
            <a:r>
              <a:rPr>
                <a:latin typeface="Times New Roman"/>
              </a:rPr>
              <a:t>of </a:t>
            </a:r>
            <a:r>
              <a:rPr>
                <a:latin typeface="Times New Roman"/>
              </a:rPr>
              <a:t>human leukocyte </a:t>
            </a:r>
            <a:r>
              <a:rPr>
                <a:latin typeface="Times New Roman"/>
              </a:rPr>
              <a:t>antigens </a:t>
            </a:r>
            <a:r>
              <a:rPr>
                <a:latin typeface="Times New Roman"/>
              </a:rPr>
              <a:t>on the cell wall.</a:t>
            </a:r>
          </a:p>
          <a:p>
            <a:pPr lvl="0">
              <a:buFont typeface="Wingdings"/>
              <a:buChar char="Ø"/>
            </a:pPr>
            <a:r>
              <a:rPr>
                <a:solidFill>
                  <a:srgbClr val="000000"/>
                </a:solidFill>
                <a:latin typeface="Times New Roman"/>
              </a:rPr>
              <a:t>The presence of this </a:t>
            </a:r>
            <a:r>
              <a:rPr>
                <a:solidFill>
                  <a:srgbClr val="000000"/>
                </a:solidFill>
                <a:latin typeface="Times New Roman"/>
              </a:rPr>
              <a:t>factor promote </a:t>
            </a:r>
            <a:r>
              <a:rPr>
                <a:solidFill>
                  <a:srgbClr val="000000"/>
                </a:solidFill>
                <a:latin typeface="Times New Roman"/>
              </a:rPr>
              <a:t>susceptibility to factors, such as </a:t>
            </a:r>
            <a:r>
              <a:rPr>
                <a:solidFill>
                  <a:srgbClr val="FF0000"/>
                </a:solidFill>
                <a:latin typeface="Times New Roman"/>
              </a:rPr>
              <a:t>viruses,</a:t>
            </a:r>
            <a:r>
              <a:rPr>
                <a:solidFill>
                  <a:srgbClr val="000000"/>
                </a:solidFill>
                <a:latin typeface="Times New Roman"/>
              </a:rPr>
              <a:t> that trigger the autoimmune response activated in MS.</a:t>
            </a:r>
          </a:p>
        </p:txBody>
      </p:sp>
      <p:sp>
        <p:nvSpPr>
          <p:cNvPr id="4" name=""/>
          <p:cNvSpPr txBox="1"/>
          <p:nvPr>
            <p:ph type="ftr" idx="11"/>
          </p:nvPr>
        </p:nvSpPr>
        <p:spPr>
          <a:xfrm>
            <a:off x="3124200" y="6356350"/>
            <a:ext cx="2895600" cy="365125"/>
          </a:xfrm>
          <a:prstGeom prst="rect"/>
          <a:noFill/>
          <a:ln>
            <a:noFill/>
          </a:ln>
        </p:spPr>
        <p:txBody>
          <a:bodyPr wrap="square" anchor="ctr"/>
          <a:lstStyle>
            <a:lvl1pPr lvl="0" algn="ctr">
              <a:defRPr sz="1200">
                <a:solidFill>
                  <a:srgbClr val="3F3F3F"/>
                </a:solidFill>
                <a:latin typeface="Calibri"/>
              </a:defRPr>
            </a:lvl1pPr>
          </a:lstStyle>
          <a:p/>
        </p:txBody>
      </p:sp>
      <p:sp>
        <p:nvSpPr>
          <p:cNvPr id="5" name=""/>
          <p:cNvSpPr txBox="1"/>
          <p:nvPr>
            <p:ph type="sldNum" idx="12"/>
          </p:nvPr>
        </p:nvSpPr>
        <p:spPr>
          <a:xfrm>
            <a:off x="6553200" y="6356350"/>
            <a:ext cx="2133600" cy="365125"/>
          </a:xfrm>
          <a:prstGeom prst="rect"/>
          <a:noFill/>
          <a:ln>
            <a:noFill/>
          </a:ln>
        </p:spPr>
        <p:txBody>
          <a:bodyPr wrap="square" anchor="ctr"/>
          <a:lstStyle>
            <a:lvl1pPr lvl="0" algn="r">
              <a:defRPr sz="1200">
                <a:solidFill>
                  <a:srgbClr val="3F3F3F"/>
                </a:solidFill>
                <a:latin typeface="Calibri"/>
              </a:defRPr>
            </a:lvl1pPr>
          </a:lstStyle>
          <a:p>
            <a:fld id="{8B38DBA3-52F9-4AF4-A6A4-FA4D7DB2F99C}" type="slidenum">
              <a:t>&lt;#&gt;</a:t>
            </a:fld>
          </a:p>
        </p:txBody>
      </p:sp>
      <p:sp>
        <p:nvSpPr>
          <p:cNvPr id="6" name=""/>
          <p:cNvSpPr txBox="1"/>
          <p:nvPr>
            <p:ph type="dt" idx="10"/>
          </p:nvPr>
        </p:nvSpPr>
        <p:spPr>
          <a:xfrm>
            <a:off x="457200" y="6356350"/>
            <a:ext cx="2133600" cy="365125"/>
          </a:xfrm>
          <a:prstGeom prst="rect"/>
          <a:noFill/>
          <a:ln>
            <a:noFill/>
          </a:ln>
        </p:spPr>
        <p:txBody>
          <a:bodyPr wrap="square" anchor="ctr"/>
          <a:lstStyle>
            <a:lvl1pPr lvl="0" algn="l">
              <a:defRPr sz="1200">
                <a:solidFill>
                  <a:srgbClr val="3F3F3F"/>
                </a:solidFill>
                <a:latin typeface="Calibri"/>
              </a:defRPr>
            </a:lvl1pPr>
          </a:lstStyle>
          <a:p/>
        </p:txBody>
      </p:sp>
    </p:spTree>
  </p:cSld>
</p:sld>
</file>

<file path=ppt/slides/slide20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title" idx="0"/>
          </p:nvPr>
        </p:nvSpPr>
        <p:spPr>
          <a:xfrm>
            <a:off x="0" y="0"/>
            <a:ext cx="8934450" cy="1041400"/>
          </a:xfrm>
          <a:prstGeom prst="rect"/>
          <a:solidFill>
            <a:srgbClr val="FFFFFF"/>
          </a:solidFill>
          <a:ln>
            <a:noFill/>
          </a:ln>
        </p:spPr>
        <p:txBody>
          <a:bodyPr wrap="square" anchor="ctr"/>
          <a:p>
            <a:pPr lvl="0"/>
            <a:r>
              <a:rPr>
                <a:latin typeface="Calibri"/>
              </a:rPr>
              <a:t>Multiple Sclerosis…</a:t>
            </a:r>
          </a:p>
        </p:txBody>
      </p:sp>
      <p:sp>
        <p:nvSpPr>
          <p:cNvPr id="3" name=""/>
          <p:cNvSpPr txBox="1"/>
          <p:nvPr>
            <p:ph type="body" idx="1"/>
          </p:nvPr>
        </p:nvSpPr>
        <p:spPr>
          <a:xfrm>
            <a:off x="287337" y="1330325"/>
            <a:ext cx="8855075" cy="4794250"/>
          </a:xfrm>
          <a:prstGeom prst="rect"/>
          <a:noFill/>
          <a:ln>
            <a:noFill/>
          </a:ln>
        </p:spPr>
        <p:txBody>
          <a:bodyPr wrap="square" anchor="t"/>
          <a:p>
            <a:pPr lvl="0">
              <a:lnSpc>
                <a:spcPct val="150000"/>
              </a:lnSpc>
              <a:buFont typeface="Wingdings"/>
              <a:buChar char="Ø"/>
            </a:pPr>
            <a:r>
              <a:rPr>
                <a:solidFill>
                  <a:srgbClr val="000000"/>
                </a:solidFill>
                <a:latin typeface="Calibri"/>
              </a:rPr>
              <a:t>It </a:t>
            </a:r>
            <a:r>
              <a:rPr>
                <a:solidFill>
                  <a:srgbClr val="000000"/>
                </a:solidFill>
                <a:latin typeface="Calibri"/>
              </a:rPr>
              <a:t>is believed that </a:t>
            </a:r>
            <a:r>
              <a:rPr>
                <a:solidFill>
                  <a:srgbClr val="0000CC"/>
                </a:solidFill>
                <a:latin typeface="Calibri"/>
              </a:rPr>
              <a:t>DNA on the virus mimics the amino acid sequence of myelin, </a:t>
            </a:r>
            <a:r>
              <a:rPr>
                <a:solidFill>
                  <a:srgbClr val="000000"/>
                </a:solidFill>
                <a:latin typeface="Calibri"/>
              </a:rPr>
              <a:t>resulting in an immune system cross-reaction in the presence of a defective immune system.</a:t>
            </a:r>
          </a:p>
          <a:p>
            <a:pPr lvl="0">
              <a:buFont typeface="Wingdings"/>
              <a:buChar char="Ø"/>
            </a:pPr>
          </a:p>
          <a:p>
            <a:pPr lvl="0" marL="0" indent="0">
              <a:buNone/>
            </a:pPr>
          </a:p>
        </p:txBody>
      </p:sp>
      <p:sp>
        <p:nvSpPr>
          <p:cNvPr id="4" name=""/>
          <p:cNvSpPr txBox="1"/>
          <p:nvPr>
            <p:ph type="ftr" idx="11"/>
          </p:nvPr>
        </p:nvSpPr>
        <p:spPr>
          <a:xfrm>
            <a:off x="3124200" y="6356350"/>
            <a:ext cx="2895600" cy="365125"/>
          </a:xfrm>
          <a:prstGeom prst="rect"/>
          <a:noFill/>
          <a:ln>
            <a:noFill/>
          </a:ln>
        </p:spPr>
        <p:txBody>
          <a:bodyPr wrap="square" anchor="ctr"/>
          <a:lstStyle>
            <a:lvl1pPr lvl="0" algn="ctr">
              <a:defRPr sz="1200">
                <a:solidFill>
                  <a:srgbClr val="3F3F3F"/>
                </a:solidFill>
                <a:latin typeface="Calibri"/>
              </a:defRPr>
            </a:lvl1pPr>
          </a:lstStyle>
          <a:p/>
        </p:txBody>
      </p:sp>
      <p:sp>
        <p:nvSpPr>
          <p:cNvPr id="5" name=""/>
          <p:cNvSpPr txBox="1"/>
          <p:nvPr>
            <p:ph type="sldNum" idx="12"/>
          </p:nvPr>
        </p:nvSpPr>
        <p:spPr>
          <a:xfrm>
            <a:off x="6553200" y="6356350"/>
            <a:ext cx="2133600" cy="365125"/>
          </a:xfrm>
          <a:prstGeom prst="rect"/>
          <a:noFill/>
          <a:ln>
            <a:noFill/>
          </a:ln>
        </p:spPr>
        <p:txBody>
          <a:bodyPr wrap="square" anchor="ctr"/>
          <a:lstStyle>
            <a:lvl1pPr lvl="0" algn="r">
              <a:defRPr sz="1200">
                <a:solidFill>
                  <a:srgbClr val="3F3F3F"/>
                </a:solidFill>
                <a:latin typeface="Calibri"/>
              </a:defRPr>
            </a:lvl1pPr>
          </a:lstStyle>
          <a:p>
            <a:fld id="{8B38DBA3-52F9-4AF4-A6A4-FA4D7DB2F99C}" type="slidenum">
              <a:t>&lt;#&gt;</a:t>
            </a:fld>
          </a:p>
        </p:txBody>
      </p:sp>
      <p:sp>
        <p:nvSpPr>
          <p:cNvPr id="6" name=""/>
          <p:cNvSpPr txBox="1"/>
          <p:nvPr>
            <p:ph type="dt" idx="10"/>
          </p:nvPr>
        </p:nvSpPr>
        <p:spPr>
          <a:xfrm>
            <a:off x="457200" y="6356350"/>
            <a:ext cx="2133600" cy="365125"/>
          </a:xfrm>
          <a:prstGeom prst="rect"/>
          <a:noFill/>
          <a:ln>
            <a:noFill/>
          </a:ln>
        </p:spPr>
        <p:txBody>
          <a:bodyPr wrap="square" anchor="ctr"/>
          <a:lstStyle>
            <a:lvl1pPr lvl="0" algn="l">
              <a:defRPr sz="1200">
                <a:solidFill>
                  <a:srgbClr val="3F3F3F"/>
                </a:solidFill>
                <a:latin typeface="Calibri"/>
              </a:defRPr>
            </a:lvl1pPr>
          </a:lstStyle>
          <a:p/>
        </p:txBody>
      </p:sp>
    </p:spTree>
  </p:cSld>
</p:sld>
</file>

<file path=ppt/slides/slide20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title" idx="0"/>
          </p:nvPr>
        </p:nvSpPr>
        <p:spPr>
          <a:xfrm>
            <a:off x="0" y="0"/>
            <a:ext cx="9144000" cy="752475"/>
          </a:xfrm>
          <a:prstGeom prst="rect"/>
          <a:solidFill>
            <a:srgbClr val="FFFFFF"/>
          </a:solidFill>
          <a:ln>
            <a:noFill/>
          </a:ln>
        </p:spPr>
        <p:txBody>
          <a:bodyPr wrap="square" anchor="ctr">
            <a:normAutofit fontScale="90000"/>
          </a:bodyPr>
          <a:p>
            <a:pPr lvl="0"/>
            <a:r>
              <a:rPr b="1" i="0" u="none" strike="noStrike">
                <a:latin typeface="Times New Roman"/>
              </a:rPr>
              <a:t>Pathophysiology…</a:t>
            </a:r>
          </a:p>
        </p:txBody>
      </p:sp>
      <p:sp>
        <p:nvSpPr>
          <p:cNvPr id="3" name=""/>
          <p:cNvSpPr txBox="1"/>
          <p:nvPr>
            <p:ph type="body" idx="1"/>
          </p:nvPr>
        </p:nvSpPr>
        <p:spPr>
          <a:xfrm>
            <a:off x="271462" y="1074737"/>
            <a:ext cx="8750300" cy="5049838"/>
          </a:xfrm>
          <a:prstGeom prst="rect"/>
          <a:noFill/>
          <a:ln>
            <a:noFill/>
          </a:ln>
        </p:spPr>
        <p:txBody>
          <a:bodyPr wrap="square" anchor="t"/>
          <a:p>
            <a:pPr lvl="0">
              <a:buFont typeface="Wingdings"/>
              <a:buChar char="Ø"/>
            </a:pPr>
            <a:r>
              <a:rPr>
                <a:solidFill>
                  <a:srgbClr val="FF0000"/>
                </a:solidFill>
                <a:latin typeface="Times New Roman"/>
              </a:rPr>
              <a:t>Sensitized </a:t>
            </a:r>
            <a:r>
              <a:rPr>
                <a:solidFill>
                  <a:srgbClr val="FF0000"/>
                </a:solidFill>
                <a:latin typeface="Times New Roman"/>
              </a:rPr>
              <a:t>T cells typically cross the blood–brain barrier; their function is to check the CNS for antigens and then leave. </a:t>
            </a:r>
          </a:p>
          <a:p>
            <a:pPr lvl="0">
              <a:buFont typeface="Wingdings"/>
              <a:buChar char="Ø"/>
            </a:pPr>
            <a:r>
              <a:rPr>
                <a:latin typeface="Times New Roman"/>
              </a:rPr>
              <a:t>In </a:t>
            </a:r>
            <a:r>
              <a:rPr>
                <a:latin typeface="Times New Roman"/>
              </a:rPr>
              <a:t>MS, the sensitized T cells remain in the CNS and promote the infiltration of other agents that damage the immune </a:t>
            </a:r>
            <a:r>
              <a:rPr>
                <a:latin typeface="Times New Roman"/>
              </a:rPr>
              <a:t>system. </a:t>
            </a:r>
          </a:p>
          <a:p>
            <a:pPr lvl="0">
              <a:buFont typeface="Wingdings"/>
              <a:buChar char="Ø"/>
            </a:pPr>
            <a:r>
              <a:rPr>
                <a:latin typeface="Times New Roman"/>
              </a:rPr>
              <a:t>The </a:t>
            </a:r>
            <a:r>
              <a:rPr>
                <a:latin typeface="Times New Roman"/>
              </a:rPr>
              <a:t>immune system attack leads to inflammation that destroys </a:t>
            </a:r>
            <a:r>
              <a:rPr>
                <a:latin typeface="Times New Roman"/>
              </a:rPr>
              <a:t>myelin.</a:t>
            </a:r>
          </a:p>
          <a:p>
            <a:pPr lvl="0">
              <a:buFont typeface="Wingdings"/>
              <a:buChar char="Ø"/>
            </a:pPr>
          </a:p>
        </p:txBody>
      </p:sp>
      <p:sp>
        <p:nvSpPr>
          <p:cNvPr id="4" name=""/>
          <p:cNvSpPr txBox="1"/>
          <p:nvPr>
            <p:ph type="ftr" idx="11"/>
          </p:nvPr>
        </p:nvSpPr>
        <p:spPr>
          <a:xfrm>
            <a:off x="3124200" y="6356350"/>
            <a:ext cx="2895600" cy="365125"/>
          </a:xfrm>
          <a:prstGeom prst="rect"/>
          <a:noFill/>
          <a:ln>
            <a:noFill/>
          </a:ln>
        </p:spPr>
        <p:txBody>
          <a:bodyPr wrap="square" anchor="ctr"/>
          <a:lstStyle>
            <a:lvl1pPr lvl="0" algn="ctr">
              <a:defRPr sz="1200">
                <a:solidFill>
                  <a:srgbClr val="3F3F3F"/>
                </a:solidFill>
                <a:latin typeface="Times New Roman"/>
              </a:defRPr>
            </a:lvl1pPr>
          </a:lstStyle>
          <a:p/>
        </p:txBody>
      </p:sp>
      <p:sp>
        <p:nvSpPr>
          <p:cNvPr id="5" name=""/>
          <p:cNvSpPr txBox="1"/>
          <p:nvPr>
            <p:ph type="sldNum" idx="12"/>
          </p:nvPr>
        </p:nvSpPr>
        <p:spPr>
          <a:xfrm>
            <a:off x="6553200" y="6356350"/>
            <a:ext cx="2133600" cy="365125"/>
          </a:xfrm>
          <a:prstGeom prst="rect"/>
          <a:noFill/>
          <a:ln>
            <a:noFill/>
          </a:ln>
        </p:spPr>
        <p:txBody>
          <a:bodyPr wrap="square" anchor="ctr"/>
          <a:lstStyle>
            <a:lvl1pPr lvl="0" algn="r">
              <a:defRPr sz="1200">
                <a:solidFill>
                  <a:srgbClr val="3F3F3F"/>
                </a:solidFill>
                <a:latin typeface="Times New Roman"/>
              </a:defRPr>
            </a:lvl1pPr>
          </a:lstStyle>
          <a:p>
            <a:fld id="{8B38DBA3-52F9-4AF4-A6A4-FA4D7DB2F99C}" type="slidenum">
              <a:t>&lt;#&gt;</a:t>
            </a:fld>
          </a:p>
        </p:txBody>
      </p:sp>
      <p:sp>
        <p:nvSpPr>
          <p:cNvPr id="6" name=""/>
          <p:cNvSpPr txBox="1"/>
          <p:nvPr>
            <p:ph type="dt" idx="10"/>
          </p:nvPr>
        </p:nvSpPr>
        <p:spPr>
          <a:xfrm>
            <a:off x="457200" y="6356350"/>
            <a:ext cx="2133600" cy="365125"/>
          </a:xfrm>
          <a:prstGeom prst="rect"/>
          <a:noFill/>
          <a:ln>
            <a:noFill/>
          </a:ln>
        </p:spPr>
        <p:txBody>
          <a:bodyPr wrap="square" anchor="ctr"/>
          <a:lstStyle>
            <a:lvl1pPr lvl="0" algn="l">
              <a:defRPr sz="1200">
                <a:solidFill>
                  <a:srgbClr val="3F3F3F"/>
                </a:solidFill>
                <a:latin typeface="Calibri"/>
              </a:defRPr>
            </a:lvl1pPr>
          </a:lstStyle>
          <a:p/>
        </p:txBody>
      </p:sp>
    </p:spTree>
  </p:cSld>
</p:sld>
</file>

<file path=ppt/slides/slide20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title" idx="0"/>
          </p:nvPr>
        </p:nvSpPr>
        <p:spPr>
          <a:xfrm>
            <a:off x="0" y="0"/>
            <a:ext cx="9144000" cy="657225"/>
          </a:xfrm>
          <a:prstGeom prst="rect"/>
          <a:solidFill>
            <a:srgbClr val="FFFFFF"/>
          </a:solidFill>
          <a:ln>
            <a:noFill/>
          </a:ln>
        </p:spPr>
        <p:txBody>
          <a:bodyPr wrap="square" anchor="ctr">
            <a:normAutofit fontScale="90000"/>
          </a:bodyPr>
          <a:p>
            <a:pPr lvl="0"/>
            <a:r>
              <a:rPr b="1" i="0" u="none" strike="noStrike">
                <a:solidFill>
                  <a:srgbClr val="000000"/>
                </a:solidFill>
                <a:latin typeface="Calibri"/>
              </a:rPr>
              <a:t>Pathophysiology…</a:t>
            </a:r>
          </a:p>
        </p:txBody>
      </p:sp>
      <p:sp>
        <p:nvSpPr>
          <p:cNvPr id="3" name=""/>
          <p:cNvSpPr txBox="1"/>
          <p:nvPr>
            <p:ph type="body" idx="1"/>
          </p:nvPr>
        </p:nvSpPr>
        <p:spPr>
          <a:xfrm>
            <a:off x="176212" y="865187"/>
            <a:ext cx="8821738" cy="5259388"/>
          </a:xfrm>
          <a:prstGeom prst="rect"/>
          <a:noFill/>
          <a:ln>
            <a:noFill/>
          </a:ln>
        </p:spPr>
        <p:txBody>
          <a:bodyPr wrap="square" anchor="t">
            <a:normAutofit lnSpcReduction="10000"/>
          </a:bodyPr>
          <a:p>
            <a:pPr lvl="0">
              <a:buFont typeface="Wingdings"/>
              <a:buChar char="Ø"/>
            </a:pPr>
            <a:r>
              <a:rPr>
                <a:latin typeface="Times New Roman"/>
              </a:rPr>
              <a:t>Demyelination interrupts the flow of nerve </a:t>
            </a:r>
            <a:r>
              <a:rPr>
                <a:latin typeface="Times New Roman"/>
              </a:rPr>
              <a:t>impulses.</a:t>
            </a:r>
          </a:p>
          <a:p>
            <a:pPr lvl="0">
              <a:buFont typeface="Wingdings"/>
              <a:buChar char="Ø"/>
            </a:pPr>
            <a:r>
              <a:rPr>
                <a:latin typeface="Times New Roman"/>
              </a:rPr>
              <a:t>Demyelinated </a:t>
            </a:r>
            <a:r>
              <a:rPr>
                <a:latin typeface="Times New Roman"/>
              </a:rPr>
              <a:t>axons are scattered irregularly throughout the </a:t>
            </a:r>
            <a:r>
              <a:rPr>
                <a:latin typeface="Times New Roman"/>
              </a:rPr>
              <a:t>CNS. </a:t>
            </a:r>
          </a:p>
          <a:p>
            <a:pPr lvl="0">
              <a:buFont typeface="Wingdings"/>
              <a:buChar char="Ø"/>
            </a:pPr>
            <a:r>
              <a:rPr>
                <a:solidFill>
                  <a:srgbClr val="000000"/>
                </a:solidFill>
                <a:latin typeface="Times New Roman"/>
              </a:rPr>
              <a:t>The areas most frequently affected are </a:t>
            </a:r>
            <a:r>
              <a:rPr>
                <a:solidFill>
                  <a:srgbClr val="FF0000"/>
                </a:solidFill>
                <a:latin typeface="Times New Roman"/>
              </a:rPr>
              <a:t>the optic nerves; the cerebrum; the brain stem and cerebellum; and the spinal cord. </a:t>
            </a:r>
          </a:p>
          <a:p>
            <a:pPr lvl="0">
              <a:buFont typeface="Wingdings"/>
              <a:buChar char="Ø"/>
            </a:pPr>
            <a:r>
              <a:rPr>
                <a:solidFill>
                  <a:srgbClr val="000000"/>
                </a:solidFill>
                <a:latin typeface="Times New Roman"/>
              </a:rPr>
              <a:t>Eventually, the axons themselves begin to degenerate, resulting in </a:t>
            </a:r>
            <a:r>
              <a:rPr>
                <a:solidFill>
                  <a:srgbClr val="FF0000"/>
                </a:solidFill>
                <a:latin typeface="Times New Roman"/>
              </a:rPr>
              <a:t>permanent and irreversible damage.</a:t>
            </a:r>
          </a:p>
          <a:p>
            <a:pPr lvl="0">
              <a:buFont typeface="Wingdings"/>
              <a:buChar char="Ø"/>
            </a:pPr>
          </a:p>
          <a:p>
            <a:pPr lvl="0">
              <a:buFont typeface="Wingdings"/>
              <a:buChar char="Ø"/>
            </a:pPr>
          </a:p>
        </p:txBody>
      </p:sp>
      <p:sp>
        <p:nvSpPr>
          <p:cNvPr id="4" name=""/>
          <p:cNvSpPr txBox="1"/>
          <p:nvPr>
            <p:ph type="ftr" idx="11"/>
          </p:nvPr>
        </p:nvSpPr>
        <p:spPr>
          <a:xfrm>
            <a:off x="3124200" y="6356350"/>
            <a:ext cx="2895600" cy="365125"/>
          </a:xfrm>
          <a:prstGeom prst="rect"/>
          <a:noFill/>
          <a:ln>
            <a:noFill/>
          </a:ln>
        </p:spPr>
        <p:txBody>
          <a:bodyPr wrap="square" anchor="ctr"/>
          <a:lstStyle>
            <a:lvl1pPr lvl="0" algn="ctr">
              <a:defRPr sz="1200">
                <a:solidFill>
                  <a:srgbClr val="3F3F3F"/>
                </a:solidFill>
                <a:latin typeface="Calibri"/>
              </a:defRPr>
            </a:lvl1pPr>
          </a:lstStyle>
          <a:p/>
        </p:txBody>
      </p:sp>
      <p:sp>
        <p:nvSpPr>
          <p:cNvPr id="5" name=""/>
          <p:cNvSpPr txBox="1"/>
          <p:nvPr>
            <p:ph type="sldNum" idx="12"/>
          </p:nvPr>
        </p:nvSpPr>
        <p:spPr>
          <a:xfrm>
            <a:off x="6553200" y="6356350"/>
            <a:ext cx="2133600" cy="365125"/>
          </a:xfrm>
          <a:prstGeom prst="rect"/>
          <a:noFill/>
          <a:ln>
            <a:noFill/>
          </a:ln>
        </p:spPr>
        <p:txBody>
          <a:bodyPr wrap="square" anchor="ctr"/>
          <a:lstStyle>
            <a:lvl1pPr lvl="0" algn="r">
              <a:defRPr sz="1200">
                <a:solidFill>
                  <a:srgbClr val="3F3F3F"/>
                </a:solidFill>
                <a:latin typeface="Calibri"/>
              </a:defRPr>
            </a:lvl1pPr>
          </a:lstStyle>
          <a:p>
            <a:fld id="{8B38DBA3-52F9-4AF4-A6A4-FA4D7DB2F99C}" type="slidenum">
              <a:t>&lt;#&gt;</a:t>
            </a:fld>
          </a:p>
        </p:txBody>
      </p:sp>
      <p:sp>
        <p:nvSpPr>
          <p:cNvPr id="6" name=""/>
          <p:cNvSpPr txBox="1"/>
          <p:nvPr>
            <p:ph type="dt" idx="10"/>
          </p:nvPr>
        </p:nvSpPr>
        <p:spPr>
          <a:xfrm>
            <a:off x="457200" y="6356350"/>
            <a:ext cx="2133600" cy="365125"/>
          </a:xfrm>
          <a:prstGeom prst="rect"/>
          <a:noFill/>
          <a:ln>
            <a:noFill/>
          </a:ln>
        </p:spPr>
        <p:txBody>
          <a:bodyPr wrap="square" anchor="ctr"/>
          <a:lstStyle>
            <a:lvl1pPr lvl="0" algn="l">
              <a:defRPr sz="1200">
                <a:solidFill>
                  <a:srgbClr val="3F3F3F"/>
                </a:solidFill>
                <a:latin typeface="Calibri"/>
              </a:defRPr>
            </a:lvl1pPr>
          </a:lstStyle>
          <a:p/>
        </p:txBody>
      </p:sp>
    </p:spTree>
  </p:cSld>
</p:sld>
</file>

<file path=ppt/slides/slide20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title" idx="0"/>
          </p:nvPr>
        </p:nvSpPr>
        <p:spPr>
          <a:xfrm>
            <a:off x="0" y="0"/>
            <a:ext cx="9144000" cy="779462"/>
          </a:xfrm>
          <a:prstGeom prst="rect"/>
          <a:solidFill>
            <a:srgbClr val="FFFFFF"/>
          </a:solidFill>
          <a:ln>
            <a:noFill/>
          </a:ln>
        </p:spPr>
        <p:txBody>
          <a:bodyPr wrap="square" anchor="ctr">
            <a:normAutofit fontScale="90000"/>
          </a:bodyPr>
          <a:br/>
          <a:p>
            <a:pPr lvl="0"/>
            <a:r>
              <a:rPr b="1" i="0" u="none" strike="noStrike">
                <a:latin typeface="Times New Roman"/>
              </a:rPr>
              <a:t>Clinical </a:t>
            </a:r>
            <a:r>
              <a:rPr b="1" i="0" u="none" strike="noStrike">
                <a:latin typeface="Times New Roman"/>
              </a:rPr>
              <a:t>Manifestations</a:t>
            </a:r>
            <a:br/>
          </a:p>
        </p:txBody>
      </p:sp>
      <p:sp>
        <p:nvSpPr>
          <p:cNvPr id="3" name=""/>
          <p:cNvSpPr txBox="1"/>
          <p:nvPr>
            <p:ph type="body" idx="1"/>
          </p:nvPr>
        </p:nvSpPr>
        <p:spPr>
          <a:xfrm>
            <a:off x="209550" y="1025525"/>
            <a:ext cx="8753475" cy="5448300"/>
          </a:xfrm>
          <a:prstGeom prst="rect"/>
          <a:noFill/>
          <a:ln>
            <a:noFill/>
          </a:ln>
        </p:spPr>
        <p:txBody>
          <a:bodyPr wrap="square" anchor="t"/>
          <a:p>
            <a:pPr lvl="0">
              <a:buFont typeface="Wingdings"/>
              <a:buChar char="Ø"/>
            </a:pPr>
            <a:r>
              <a:rPr>
                <a:latin typeface="Times New Roman"/>
              </a:rPr>
              <a:t>80</a:t>
            </a:r>
            <a:r>
              <a:rPr>
                <a:latin typeface="Times New Roman"/>
              </a:rPr>
              <a:t>% </a:t>
            </a:r>
            <a:r>
              <a:rPr>
                <a:latin typeface="Times New Roman"/>
              </a:rPr>
              <a:t>- </a:t>
            </a:r>
            <a:r>
              <a:rPr>
                <a:latin typeface="Times New Roman"/>
              </a:rPr>
              <a:t>85% of patients with MS have a relapsing </a:t>
            </a:r>
            <a:r>
              <a:rPr>
                <a:latin typeface="Times New Roman"/>
              </a:rPr>
              <a:t>remitting </a:t>
            </a:r>
            <a:r>
              <a:rPr>
                <a:latin typeface="Times New Roman"/>
              </a:rPr>
              <a:t>course. </a:t>
            </a:r>
          </a:p>
          <a:p>
            <a:pPr lvl="0">
              <a:buFont typeface="Wingdings"/>
              <a:buChar char="Ø"/>
            </a:pPr>
            <a:r>
              <a:rPr>
                <a:latin typeface="Times New Roman"/>
              </a:rPr>
              <a:t>With </a:t>
            </a:r>
            <a:r>
              <a:rPr>
                <a:latin typeface="Times New Roman"/>
              </a:rPr>
              <a:t>each relapse, recovery is usually </a:t>
            </a:r>
            <a:r>
              <a:rPr>
                <a:solidFill>
                  <a:srgbClr val="FF0000"/>
                </a:solidFill>
                <a:latin typeface="Times New Roman"/>
              </a:rPr>
              <a:t>complete; however residual deficits</a:t>
            </a:r>
            <a:r>
              <a:rPr>
                <a:latin typeface="Times New Roman"/>
              </a:rPr>
              <a:t> may occur and accumulate over time, contributing to functional decline</a:t>
            </a:r>
            <a:r>
              <a:rPr>
                <a:latin typeface="Times New Roman"/>
              </a:rPr>
              <a:t>.</a:t>
            </a:r>
          </a:p>
          <a:p>
            <a:pPr lvl="0">
              <a:buFont typeface="Wingdings"/>
              <a:buChar char="Ø"/>
            </a:pPr>
            <a:r>
              <a:rPr>
                <a:solidFill>
                  <a:srgbClr val="000000"/>
                </a:solidFill>
                <a:latin typeface="Times New Roman"/>
              </a:rPr>
              <a:t>Fifty percent of those with the RR course of MS progress to a </a:t>
            </a:r>
            <a:r>
              <a:rPr>
                <a:solidFill>
                  <a:srgbClr val="FF0000"/>
                </a:solidFill>
                <a:latin typeface="Times New Roman"/>
              </a:rPr>
              <a:t>secondary progressive </a:t>
            </a:r>
            <a:r>
              <a:rPr>
                <a:solidFill>
                  <a:srgbClr val="FF0000"/>
                </a:solidFill>
                <a:latin typeface="Times New Roman"/>
              </a:rPr>
              <a:t>course. </a:t>
            </a:r>
          </a:p>
          <a:p>
            <a:pPr lvl="0">
              <a:buFont typeface="Wingdings"/>
              <a:buChar char="Ø"/>
            </a:pPr>
          </a:p>
        </p:txBody>
      </p:sp>
      <p:sp>
        <p:nvSpPr>
          <p:cNvPr id="4" name=""/>
          <p:cNvSpPr txBox="1"/>
          <p:nvPr>
            <p:ph type="ftr" idx="11"/>
          </p:nvPr>
        </p:nvSpPr>
        <p:spPr>
          <a:xfrm>
            <a:off x="3124200" y="6356350"/>
            <a:ext cx="2895600" cy="365125"/>
          </a:xfrm>
          <a:prstGeom prst="rect"/>
          <a:noFill/>
          <a:ln>
            <a:noFill/>
          </a:ln>
        </p:spPr>
        <p:txBody>
          <a:bodyPr wrap="square" anchor="ctr"/>
          <a:lstStyle>
            <a:lvl1pPr lvl="0" algn="ctr">
              <a:defRPr sz="1200">
                <a:solidFill>
                  <a:srgbClr val="3F3F3F"/>
                </a:solidFill>
                <a:latin typeface="Times New Roman"/>
              </a:defRPr>
            </a:lvl1pPr>
          </a:lstStyle>
          <a:p/>
        </p:txBody>
      </p:sp>
      <p:sp>
        <p:nvSpPr>
          <p:cNvPr id="5" name=""/>
          <p:cNvSpPr txBox="1"/>
          <p:nvPr>
            <p:ph type="sldNum" idx="12"/>
          </p:nvPr>
        </p:nvSpPr>
        <p:spPr>
          <a:xfrm>
            <a:off x="6553200" y="6356350"/>
            <a:ext cx="2133600" cy="365125"/>
          </a:xfrm>
          <a:prstGeom prst="rect"/>
          <a:noFill/>
          <a:ln>
            <a:noFill/>
          </a:ln>
        </p:spPr>
        <p:txBody>
          <a:bodyPr wrap="square" anchor="ctr"/>
          <a:lstStyle>
            <a:lvl1pPr lvl="0" algn="r">
              <a:defRPr sz="1200">
                <a:solidFill>
                  <a:srgbClr val="3F3F3F"/>
                </a:solidFill>
                <a:latin typeface="Times New Roman"/>
              </a:defRPr>
            </a:lvl1pPr>
          </a:lstStyle>
          <a:p>
            <a:fld id="{8B38DBA3-52F9-4AF4-A6A4-FA4D7DB2F99C}" type="slidenum">
              <a:t>&lt;#&gt;</a:t>
            </a:fld>
          </a:p>
        </p:txBody>
      </p:sp>
      <p:sp>
        <p:nvSpPr>
          <p:cNvPr id="6" name=""/>
          <p:cNvSpPr txBox="1"/>
          <p:nvPr>
            <p:ph type="dt" idx="10"/>
          </p:nvPr>
        </p:nvSpPr>
        <p:spPr>
          <a:xfrm>
            <a:off x="457200" y="6356350"/>
            <a:ext cx="2133600" cy="365125"/>
          </a:xfrm>
          <a:prstGeom prst="rect"/>
          <a:noFill/>
          <a:ln>
            <a:noFill/>
          </a:ln>
        </p:spPr>
        <p:txBody>
          <a:bodyPr wrap="square" anchor="ctr"/>
          <a:lstStyle>
            <a:lvl1pPr lvl="0" algn="l">
              <a:defRPr sz="1200">
                <a:solidFill>
                  <a:srgbClr val="3F3F3F"/>
                </a:solidFill>
                <a:latin typeface="Calibri"/>
              </a:defRPr>
            </a:lvl1pPr>
          </a:lstStyle>
          <a:p/>
        </p:txBody>
      </p:sp>
    </p:spTree>
  </p:cSld>
</p:sld>
</file>

<file path=ppt/slides/slide20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title" idx="0"/>
          </p:nvPr>
        </p:nvSpPr>
        <p:spPr>
          <a:xfrm>
            <a:off x="457200" y="274637"/>
            <a:ext cx="8229600" cy="1143000"/>
          </a:xfrm>
          <a:prstGeom prst="rect"/>
          <a:noFill/>
          <a:ln>
            <a:noFill/>
          </a:ln>
        </p:spPr>
        <p:txBody>
          <a:bodyPr wrap="square" anchor="ctr">
            <a:normAutofit fontScale="90000"/>
          </a:bodyPr>
          <a:p>
            <a:pPr lvl="0"/>
            <a:r>
              <a:rPr>
                <a:solidFill>
                  <a:srgbClr val="000000"/>
                </a:solidFill>
                <a:latin typeface="Calibri"/>
              </a:rPr>
              <a:t>Clinical </a:t>
            </a:r>
            <a:r>
              <a:rPr>
                <a:solidFill>
                  <a:srgbClr val="000000"/>
                </a:solidFill>
                <a:latin typeface="Calibri"/>
              </a:rPr>
              <a:t>Manifestations…</a:t>
            </a:r>
            <a:br/>
          </a:p>
        </p:txBody>
      </p:sp>
      <p:sp>
        <p:nvSpPr>
          <p:cNvPr id="3" name=""/>
          <p:cNvSpPr txBox="1"/>
          <p:nvPr>
            <p:ph type="body" idx="1"/>
          </p:nvPr>
        </p:nvSpPr>
        <p:spPr>
          <a:xfrm>
            <a:off x="455612" y="1219200"/>
            <a:ext cx="8493125" cy="5137150"/>
          </a:xfrm>
          <a:prstGeom prst="rect"/>
          <a:noFill/>
          <a:ln>
            <a:noFill/>
          </a:ln>
        </p:spPr>
        <p:txBody>
          <a:bodyPr wrap="square" anchor="t"/>
          <a:p>
            <a:pPr lvl="0">
              <a:buFont typeface="Wingdings"/>
              <a:buChar char="Ø"/>
            </a:pPr>
            <a:r>
              <a:rPr>
                <a:latin typeface="Times New Roman"/>
              </a:rPr>
              <a:t>Q</a:t>
            </a:r>
            <a:r>
              <a:rPr>
                <a:latin typeface="Times New Roman"/>
              </a:rPr>
              <a:t>uadriparesis</a:t>
            </a:r>
            <a:r>
              <a:rPr>
                <a:latin typeface="Times New Roman"/>
              </a:rPr>
              <a:t>, cognitive </a:t>
            </a:r>
            <a:r>
              <a:rPr>
                <a:latin typeface="Times New Roman"/>
              </a:rPr>
              <a:t>dysfunction and </a:t>
            </a:r>
            <a:r>
              <a:rPr>
                <a:latin typeface="Times New Roman"/>
              </a:rPr>
              <a:t>visual </a:t>
            </a:r>
            <a:r>
              <a:rPr>
                <a:latin typeface="Times New Roman"/>
              </a:rPr>
              <a:t>loss.</a:t>
            </a:r>
          </a:p>
          <a:p>
            <a:pPr lvl="0">
              <a:buFont typeface="Wingdings"/>
              <a:buChar char="Ø"/>
            </a:pPr>
            <a:r>
              <a:rPr>
                <a:solidFill>
                  <a:srgbClr val="000000"/>
                </a:solidFill>
                <a:latin typeface="Times New Roman"/>
              </a:rPr>
              <a:t>The </a:t>
            </a:r>
            <a:r>
              <a:rPr>
                <a:solidFill>
                  <a:srgbClr val="000000"/>
                </a:solidFill>
                <a:latin typeface="Times New Roman"/>
              </a:rPr>
              <a:t>primary symptoms most commonly reported are </a:t>
            </a:r>
            <a:r>
              <a:rPr>
                <a:solidFill>
                  <a:srgbClr val="FF0000"/>
                </a:solidFill>
                <a:latin typeface="Times New Roman"/>
              </a:rPr>
              <a:t>fatigue, depression, weakness, numbness, difficulty in coordination, loss of balance, and pain</a:t>
            </a:r>
            <a:r>
              <a:rPr>
                <a:solidFill>
                  <a:srgbClr val="FF0000"/>
                </a:solidFill>
                <a:latin typeface="Times New Roman"/>
              </a:rPr>
              <a:t>.</a:t>
            </a:r>
          </a:p>
          <a:p>
            <a:pPr lvl="0">
              <a:buFont typeface="Wingdings"/>
              <a:buChar char="Ø"/>
            </a:pPr>
            <a:r>
              <a:rPr>
                <a:solidFill>
                  <a:srgbClr val="000000"/>
                </a:solidFill>
                <a:latin typeface="Times New Roman"/>
              </a:rPr>
              <a:t>Blurring </a:t>
            </a:r>
            <a:r>
              <a:rPr>
                <a:solidFill>
                  <a:srgbClr val="000000"/>
                </a:solidFill>
                <a:latin typeface="Times New Roman"/>
              </a:rPr>
              <a:t>of vision, </a:t>
            </a:r>
            <a:r>
              <a:rPr>
                <a:solidFill>
                  <a:srgbClr val="000000"/>
                </a:solidFill>
                <a:latin typeface="Times New Roman"/>
              </a:rPr>
              <a:t>diplopia, and </a:t>
            </a:r>
            <a:r>
              <a:rPr>
                <a:solidFill>
                  <a:srgbClr val="000000"/>
                </a:solidFill>
                <a:latin typeface="Times New Roman"/>
              </a:rPr>
              <a:t>total blindness.</a:t>
            </a:r>
          </a:p>
          <a:p>
            <a:pPr lvl="0">
              <a:buFont typeface="Wingdings"/>
              <a:buChar char="Ø"/>
            </a:pPr>
          </a:p>
          <a:p>
            <a:pPr lvl="0" marL="0" indent="0">
              <a:buFont typeface="Wingdings"/>
              <a:buChar char="Ø"/>
            </a:pPr>
          </a:p>
        </p:txBody>
      </p:sp>
      <p:sp>
        <p:nvSpPr>
          <p:cNvPr id="4" name=""/>
          <p:cNvSpPr txBox="1"/>
          <p:nvPr>
            <p:ph type="ftr" idx="11"/>
          </p:nvPr>
        </p:nvSpPr>
        <p:spPr>
          <a:xfrm>
            <a:off x="3124200" y="6356350"/>
            <a:ext cx="2895600" cy="365125"/>
          </a:xfrm>
          <a:prstGeom prst="rect"/>
          <a:noFill/>
          <a:ln>
            <a:noFill/>
          </a:ln>
        </p:spPr>
        <p:txBody>
          <a:bodyPr wrap="square" anchor="ctr"/>
          <a:lstStyle>
            <a:lvl1pPr lvl="0" algn="ctr">
              <a:defRPr sz="1200">
                <a:solidFill>
                  <a:srgbClr val="3F3F3F"/>
                </a:solidFill>
                <a:latin typeface="Calibri"/>
              </a:defRPr>
            </a:lvl1pPr>
          </a:lstStyle>
          <a:p/>
        </p:txBody>
      </p:sp>
      <p:sp>
        <p:nvSpPr>
          <p:cNvPr id="5" name=""/>
          <p:cNvSpPr txBox="1"/>
          <p:nvPr>
            <p:ph type="sldNum" idx="12"/>
          </p:nvPr>
        </p:nvSpPr>
        <p:spPr>
          <a:xfrm>
            <a:off x="6553200" y="6356350"/>
            <a:ext cx="2133600" cy="365125"/>
          </a:xfrm>
          <a:prstGeom prst="rect"/>
          <a:noFill/>
          <a:ln>
            <a:noFill/>
          </a:ln>
        </p:spPr>
        <p:txBody>
          <a:bodyPr wrap="square" anchor="ctr"/>
          <a:lstStyle>
            <a:lvl1pPr lvl="0" algn="r">
              <a:defRPr sz="1200">
                <a:solidFill>
                  <a:srgbClr val="3F3F3F"/>
                </a:solidFill>
                <a:latin typeface="Calibri"/>
              </a:defRPr>
            </a:lvl1pPr>
          </a:lstStyle>
          <a:p>
            <a:fld id="{8B38DBA3-52F9-4AF4-A6A4-FA4D7DB2F99C}" type="slidenum">
              <a:t>&lt;#&gt;</a:t>
            </a:fld>
          </a:p>
        </p:txBody>
      </p:sp>
      <p:sp>
        <p:nvSpPr>
          <p:cNvPr id="6" name=""/>
          <p:cNvSpPr txBox="1"/>
          <p:nvPr>
            <p:ph type="dt" idx="10"/>
          </p:nvPr>
        </p:nvSpPr>
        <p:spPr>
          <a:xfrm>
            <a:off x="457200" y="6356350"/>
            <a:ext cx="2133600" cy="365125"/>
          </a:xfrm>
          <a:prstGeom prst="rect"/>
          <a:noFill/>
          <a:ln>
            <a:noFill/>
          </a:ln>
        </p:spPr>
        <p:txBody>
          <a:bodyPr wrap="square" anchor="ctr"/>
          <a:lstStyle>
            <a:lvl1pPr lvl="0" algn="l">
              <a:defRPr sz="1200">
                <a:solidFill>
                  <a:srgbClr val="3F3F3F"/>
                </a:solidFill>
                <a:latin typeface="Calibri"/>
              </a:defRPr>
            </a:lvl1pPr>
          </a:lstStyle>
          <a:p/>
        </p:txBody>
      </p:sp>
    </p:spTree>
  </p:cSld>
</p:sld>
</file>

<file path=ppt/slides/slide20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title" idx="0"/>
          </p:nvPr>
        </p:nvSpPr>
        <p:spPr>
          <a:xfrm>
            <a:off x="0" y="0"/>
            <a:ext cx="9144000" cy="827087"/>
          </a:xfrm>
          <a:prstGeom prst="rect"/>
          <a:solidFill>
            <a:srgbClr val="92D050"/>
          </a:solidFill>
          <a:ln>
            <a:noFill/>
          </a:ln>
        </p:spPr>
        <p:txBody>
          <a:bodyPr wrap="square" anchor="ctr">
            <a:normAutofit fontScale="90000"/>
          </a:bodyPr>
          <a:br/>
          <a:p>
            <a:pPr lvl="0"/>
            <a:r>
              <a:rPr>
                <a:solidFill>
                  <a:srgbClr val="000000"/>
                </a:solidFill>
                <a:latin typeface="Calibri"/>
              </a:rPr>
              <a:t>Clinical </a:t>
            </a:r>
            <a:r>
              <a:rPr>
                <a:solidFill>
                  <a:srgbClr val="000000"/>
                </a:solidFill>
                <a:latin typeface="Calibri"/>
              </a:rPr>
              <a:t>Manifestations…</a:t>
            </a:r>
            <a:br/>
          </a:p>
        </p:txBody>
      </p:sp>
      <p:sp>
        <p:nvSpPr>
          <p:cNvPr id="3" name=""/>
          <p:cNvSpPr txBox="1"/>
          <p:nvPr>
            <p:ph type="body" idx="1"/>
          </p:nvPr>
        </p:nvSpPr>
        <p:spPr>
          <a:xfrm>
            <a:off x="160337" y="1057275"/>
            <a:ext cx="8821738" cy="5437187"/>
          </a:xfrm>
          <a:prstGeom prst="rect"/>
          <a:noFill/>
          <a:ln>
            <a:noFill/>
          </a:ln>
        </p:spPr>
        <p:txBody>
          <a:bodyPr wrap="square" anchor="t"/>
          <a:p>
            <a:pPr lvl="0">
              <a:buFont typeface="Wingdings"/>
              <a:buChar char="Ø"/>
            </a:pPr>
            <a:r>
              <a:rPr>
                <a:latin typeface="Times New Roman"/>
              </a:rPr>
              <a:t> Fatigue </a:t>
            </a:r>
            <a:r>
              <a:rPr>
                <a:latin typeface="Times New Roman"/>
              </a:rPr>
              <a:t>affects 87% of people with MS; 40% of that group indicate that </a:t>
            </a:r>
            <a:r>
              <a:rPr>
                <a:solidFill>
                  <a:srgbClr val="FF0000"/>
                </a:solidFill>
                <a:latin typeface="Times New Roman"/>
              </a:rPr>
              <a:t>fatigue is the most disabling </a:t>
            </a:r>
            <a:r>
              <a:rPr>
                <a:solidFill>
                  <a:srgbClr val="FF0000"/>
                </a:solidFill>
                <a:latin typeface="Times New Roman"/>
              </a:rPr>
              <a:t>symptom.</a:t>
            </a:r>
          </a:p>
          <a:p>
            <a:pPr lvl="0">
              <a:buFont typeface="Wingdings"/>
              <a:buChar char="Ø"/>
            </a:pPr>
          </a:p>
          <a:p>
            <a:pPr lvl="0">
              <a:buFont typeface="Wingdings"/>
              <a:buChar char="Ø"/>
            </a:pPr>
            <a:r>
              <a:rPr>
                <a:solidFill>
                  <a:srgbClr val="000000"/>
                </a:solidFill>
                <a:latin typeface="Times New Roman"/>
              </a:rPr>
              <a:t>Depression, heat, anemia, </a:t>
            </a:r>
            <a:r>
              <a:rPr>
                <a:solidFill>
                  <a:srgbClr val="000000"/>
                </a:solidFill>
                <a:latin typeface="Times New Roman"/>
              </a:rPr>
              <a:t>and </a:t>
            </a:r>
            <a:r>
              <a:rPr>
                <a:solidFill>
                  <a:srgbClr val="000000"/>
                </a:solidFill>
                <a:latin typeface="Times New Roman"/>
              </a:rPr>
              <a:t>medication may contribute to fatigue. </a:t>
            </a:r>
          </a:p>
          <a:p>
            <a:pPr lvl="0">
              <a:buFont typeface="Wingdings"/>
              <a:buChar char="Ø"/>
            </a:pPr>
          </a:p>
          <a:p>
            <a:pPr lvl="0">
              <a:buFont typeface="Wingdings"/>
              <a:buChar char="Ø"/>
            </a:pPr>
            <a:r>
              <a:rPr>
                <a:solidFill>
                  <a:srgbClr val="FF0000"/>
                </a:solidFill>
                <a:latin typeface="Times New Roman"/>
              </a:rPr>
              <a:t>Avoiding hot temperatures</a:t>
            </a:r>
            <a:r>
              <a:rPr>
                <a:solidFill>
                  <a:srgbClr val="000000"/>
                </a:solidFill>
                <a:latin typeface="Times New Roman"/>
              </a:rPr>
              <a:t>, effective treatment of depression and anemia, and physical therapy may control fatigue.</a:t>
            </a:r>
          </a:p>
          <a:p>
            <a:pPr lvl="0">
              <a:buFont typeface="Wingdings"/>
              <a:buChar char="Ø"/>
            </a:pPr>
          </a:p>
          <a:p>
            <a:pPr lvl="0" marL="0" indent="0">
              <a:buFont typeface="Wingdings"/>
              <a:buChar char="Ø"/>
            </a:pPr>
          </a:p>
          <a:p>
            <a:pPr lvl="0">
              <a:buFont typeface="Wingdings"/>
              <a:buChar char="Ø"/>
            </a:pPr>
          </a:p>
        </p:txBody>
      </p:sp>
      <p:sp>
        <p:nvSpPr>
          <p:cNvPr id="4" name=""/>
          <p:cNvSpPr txBox="1"/>
          <p:nvPr>
            <p:ph type="ftr" idx="11"/>
          </p:nvPr>
        </p:nvSpPr>
        <p:spPr>
          <a:xfrm>
            <a:off x="3124200" y="6356350"/>
            <a:ext cx="2895600" cy="365125"/>
          </a:xfrm>
          <a:prstGeom prst="rect"/>
          <a:noFill/>
          <a:ln>
            <a:noFill/>
          </a:ln>
        </p:spPr>
        <p:txBody>
          <a:bodyPr wrap="square" anchor="ctr"/>
          <a:lstStyle>
            <a:lvl1pPr lvl="0" algn="ctr">
              <a:defRPr sz="1200">
                <a:solidFill>
                  <a:srgbClr val="3F3F3F"/>
                </a:solidFill>
                <a:latin typeface="Calibri"/>
              </a:defRPr>
            </a:lvl1pPr>
          </a:lstStyle>
          <a:p/>
        </p:txBody>
      </p:sp>
      <p:sp>
        <p:nvSpPr>
          <p:cNvPr id="5" name=""/>
          <p:cNvSpPr txBox="1"/>
          <p:nvPr>
            <p:ph type="sldNum" idx="12"/>
          </p:nvPr>
        </p:nvSpPr>
        <p:spPr>
          <a:xfrm>
            <a:off x="6553200" y="6356350"/>
            <a:ext cx="2133600" cy="365125"/>
          </a:xfrm>
          <a:prstGeom prst="rect"/>
          <a:noFill/>
          <a:ln>
            <a:noFill/>
          </a:ln>
        </p:spPr>
        <p:txBody>
          <a:bodyPr wrap="square" anchor="ctr"/>
          <a:lstStyle>
            <a:lvl1pPr lvl="0" algn="r">
              <a:defRPr sz="1200">
                <a:solidFill>
                  <a:srgbClr val="3F3F3F"/>
                </a:solidFill>
                <a:latin typeface="Calibri"/>
              </a:defRPr>
            </a:lvl1pPr>
          </a:lstStyle>
          <a:p>
            <a:fld id="{8B38DBA3-52F9-4AF4-A6A4-FA4D7DB2F99C}" type="slidenum">
              <a:t>&lt;#&gt;</a:t>
            </a:fld>
          </a:p>
        </p:txBody>
      </p:sp>
      <p:sp>
        <p:nvSpPr>
          <p:cNvPr id="6" name=""/>
          <p:cNvSpPr txBox="1"/>
          <p:nvPr>
            <p:ph type="dt" idx="10"/>
          </p:nvPr>
        </p:nvSpPr>
        <p:spPr>
          <a:xfrm>
            <a:off x="457200" y="6356350"/>
            <a:ext cx="2133600" cy="365125"/>
          </a:xfrm>
          <a:prstGeom prst="rect"/>
          <a:noFill/>
          <a:ln>
            <a:noFill/>
          </a:ln>
        </p:spPr>
        <p:txBody>
          <a:bodyPr wrap="square" anchor="ctr"/>
          <a:lstStyle>
            <a:lvl1pPr lvl="0" algn="l">
              <a:defRPr sz="1200">
                <a:solidFill>
                  <a:srgbClr val="3F3F3F"/>
                </a:solidFill>
                <a:latin typeface="Calibri"/>
              </a:defRPr>
            </a:lvl1pPr>
          </a:lstStyle>
          <a:p/>
        </p:txBody>
      </p:sp>
    </p:spTree>
  </p:cSld>
</p:sld>
</file>

<file path=ppt/slides/slide20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title" idx="0"/>
          </p:nvPr>
        </p:nvSpPr>
        <p:spPr>
          <a:xfrm>
            <a:off x="0" y="0"/>
            <a:ext cx="9144000" cy="977900"/>
          </a:xfrm>
          <a:prstGeom prst="rect"/>
          <a:noFill/>
          <a:ln>
            <a:noFill/>
          </a:ln>
        </p:spPr>
        <p:txBody>
          <a:bodyPr wrap="square" anchor="ctr">
            <a:normAutofit fontScale="90000"/>
          </a:bodyPr>
          <a:br/>
          <a:p>
            <a:pPr lvl="0"/>
            <a:r>
              <a:rPr b="1" i="0" u="none" strike="noStrike">
                <a:solidFill>
                  <a:srgbClr val="000000"/>
                </a:solidFill>
                <a:latin typeface="Calibri"/>
              </a:rPr>
              <a:t>Clinical </a:t>
            </a:r>
            <a:r>
              <a:rPr b="1" i="0" u="none" strike="noStrike">
                <a:solidFill>
                  <a:srgbClr val="000000"/>
                </a:solidFill>
                <a:latin typeface="Calibri"/>
              </a:rPr>
              <a:t>Manifestations…</a:t>
            </a:r>
            <a:br/>
          </a:p>
        </p:txBody>
      </p:sp>
      <p:sp>
        <p:nvSpPr>
          <p:cNvPr id="3" name=""/>
          <p:cNvSpPr txBox="1"/>
          <p:nvPr>
            <p:ph type="body" idx="1"/>
          </p:nvPr>
        </p:nvSpPr>
        <p:spPr>
          <a:xfrm>
            <a:off x="111125" y="736600"/>
            <a:ext cx="9031287" cy="5387975"/>
          </a:xfrm>
          <a:prstGeom prst="rect"/>
          <a:noFill/>
          <a:ln>
            <a:noFill/>
          </a:ln>
        </p:spPr>
        <p:txBody>
          <a:bodyPr wrap="square" anchor="t"/>
          <a:p>
            <a:pPr lvl="0">
              <a:lnSpc>
                <a:spcPct val="150000"/>
              </a:lnSpc>
              <a:buFont typeface="Wingdings"/>
              <a:buChar char="Ø"/>
            </a:pPr>
            <a:r>
              <a:rPr>
                <a:latin typeface="Times New Roman"/>
              </a:rPr>
              <a:t>Lesions </a:t>
            </a:r>
            <a:r>
              <a:rPr>
                <a:latin typeface="Times New Roman"/>
              </a:rPr>
              <a:t>on the sensory pathways cause pain. </a:t>
            </a:r>
          </a:p>
          <a:p>
            <a:pPr lvl="0">
              <a:lnSpc>
                <a:spcPct val="150000"/>
              </a:lnSpc>
              <a:buFont typeface="Wingdings"/>
              <a:buChar char="Ø"/>
            </a:pPr>
            <a:r>
              <a:rPr>
                <a:latin typeface="Times New Roman"/>
              </a:rPr>
              <a:t>Additional </a:t>
            </a:r>
            <a:r>
              <a:rPr>
                <a:latin typeface="Times New Roman"/>
              </a:rPr>
              <a:t>sensory manifestations include </a:t>
            </a:r>
            <a:r>
              <a:rPr>
                <a:solidFill>
                  <a:srgbClr val="FF0000"/>
                </a:solidFill>
                <a:latin typeface="Times New Roman"/>
              </a:rPr>
              <a:t>paresthesias</a:t>
            </a:r>
            <a:r>
              <a:rPr>
                <a:solidFill>
                  <a:srgbClr val="FF0000"/>
                </a:solidFill>
                <a:latin typeface="Times New Roman"/>
              </a:rPr>
              <a:t>, </a:t>
            </a:r>
            <a:r>
              <a:rPr>
                <a:solidFill>
                  <a:srgbClr val="FF0000"/>
                </a:solidFill>
                <a:latin typeface="Times New Roman"/>
              </a:rPr>
              <a:t>dysesthesias</a:t>
            </a:r>
            <a:r>
              <a:rPr>
                <a:solidFill>
                  <a:srgbClr val="FF0000"/>
                </a:solidFill>
                <a:latin typeface="Times New Roman"/>
              </a:rPr>
              <a:t>, and proprioception </a:t>
            </a:r>
            <a:r>
              <a:rPr>
                <a:solidFill>
                  <a:srgbClr val="FF0000"/>
                </a:solidFill>
                <a:latin typeface="Times New Roman"/>
              </a:rPr>
              <a:t>loss. </a:t>
            </a:r>
          </a:p>
          <a:p>
            <a:pPr lvl="0">
              <a:lnSpc>
                <a:spcPct val="150000"/>
              </a:lnSpc>
              <a:buFont typeface="Wingdings"/>
              <a:buChar char="Ø"/>
            </a:pPr>
            <a:r>
              <a:rPr>
                <a:latin typeface="Times New Roman"/>
              </a:rPr>
              <a:t>Many </a:t>
            </a:r>
            <a:r>
              <a:rPr>
                <a:latin typeface="Times New Roman"/>
              </a:rPr>
              <a:t>people with MS need daily analgesics. </a:t>
            </a:r>
          </a:p>
          <a:p>
            <a:pPr lvl="0">
              <a:lnSpc>
                <a:spcPct val="150000"/>
              </a:lnSpc>
              <a:buFont typeface="Wingdings"/>
              <a:buChar char="Ø"/>
            </a:pPr>
            <a:r>
              <a:rPr>
                <a:latin typeface="Times New Roman"/>
              </a:rPr>
              <a:t>In </a:t>
            </a:r>
            <a:r>
              <a:rPr>
                <a:latin typeface="Times New Roman"/>
              </a:rPr>
              <a:t>some cases, pain is managed with </a:t>
            </a:r>
            <a:r>
              <a:rPr>
                <a:solidFill>
                  <a:srgbClr val="FF0000"/>
                </a:solidFill>
                <a:latin typeface="Times New Roman"/>
              </a:rPr>
              <a:t>opioids, </a:t>
            </a:r>
            <a:r>
              <a:rPr>
                <a:solidFill>
                  <a:srgbClr val="FF0000"/>
                </a:solidFill>
                <a:latin typeface="Times New Roman"/>
              </a:rPr>
              <a:t>antiseizure</a:t>
            </a:r>
            <a:r>
              <a:rPr>
                <a:solidFill>
                  <a:srgbClr val="FF0000"/>
                </a:solidFill>
                <a:latin typeface="Times New Roman"/>
              </a:rPr>
              <a:t> medication, or antidepressants. </a:t>
            </a:r>
          </a:p>
        </p:txBody>
      </p:sp>
      <p:sp>
        <p:nvSpPr>
          <p:cNvPr id="4" name=""/>
          <p:cNvSpPr txBox="1"/>
          <p:nvPr>
            <p:ph type="ftr" idx="11"/>
          </p:nvPr>
        </p:nvSpPr>
        <p:spPr>
          <a:xfrm>
            <a:off x="3124200" y="6356350"/>
            <a:ext cx="2895600" cy="365125"/>
          </a:xfrm>
          <a:prstGeom prst="rect"/>
          <a:noFill/>
          <a:ln>
            <a:noFill/>
          </a:ln>
        </p:spPr>
        <p:txBody>
          <a:bodyPr wrap="square" anchor="ctr"/>
          <a:lstStyle>
            <a:lvl1pPr lvl="0" algn="ctr">
              <a:defRPr sz="1200">
                <a:solidFill>
                  <a:srgbClr val="3F3F3F"/>
                </a:solidFill>
                <a:latin typeface="Calibri"/>
              </a:defRPr>
            </a:lvl1pPr>
          </a:lstStyle>
          <a:p/>
        </p:txBody>
      </p:sp>
      <p:sp>
        <p:nvSpPr>
          <p:cNvPr id="5" name=""/>
          <p:cNvSpPr txBox="1"/>
          <p:nvPr>
            <p:ph type="sldNum" idx="12"/>
          </p:nvPr>
        </p:nvSpPr>
        <p:spPr>
          <a:xfrm>
            <a:off x="6553200" y="6356350"/>
            <a:ext cx="2133600" cy="365125"/>
          </a:xfrm>
          <a:prstGeom prst="rect"/>
          <a:noFill/>
          <a:ln>
            <a:noFill/>
          </a:ln>
        </p:spPr>
        <p:txBody>
          <a:bodyPr wrap="square" anchor="ctr"/>
          <a:lstStyle>
            <a:lvl1pPr lvl="0" algn="r">
              <a:defRPr sz="1200">
                <a:solidFill>
                  <a:srgbClr val="3F3F3F"/>
                </a:solidFill>
                <a:latin typeface="Calibri"/>
              </a:defRPr>
            </a:lvl1pPr>
          </a:lstStyle>
          <a:p>
            <a:fld id="{8B38DBA3-52F9-4AF4-A6A4-FA4D7DB2F99C}" type="slidenum">
              <a:t>&lt;#&gt;</a:t>
            </a:fld>
          </a:p>
        </p:txBody>
      </p:sp>
      <p:sp>
        <p:nvSpPr>
          <p:cNvPr id="6" name=""/>
          <p:cNvSpPr txBox="1"/>
          <p:nvPr>
            <p:ph type="dt" idx="10"/>
          </p:nvPr>
        </p:nvSpPr>
        <p:spPr>
          <a:xfrm>
            <a:off x="457200" y="6356350"/>
            <a:ext cx="2133600" cy="365125"/>
          </a:xfrm>
          <a:prstGeom prst="rect"/>
          <a:noFill/>
          <a:ln>
            <a:noFill/>
          </a:ln>
        </p:spPr>
        <p:txBody>
          <a:bodyPr wrap="square" anchor="ctr"/>
          <a:lstStyle>
            <a:lvl1pPr lvl="0" algn="l">
              <a:defRPr sz="1200">
                <a:solidFill>
                  <a:srgbClr val="3F3F3F"/>
                </a:solidFill>
                <a:latin typeface="Calibri"/>
              </a:defRPr>
            </a:lvl1pPr>
          </a:lstStyle>
          <a:p/>
        </p:txBody>
      </p:sp>
    </p:spTree>
  </p:cSld>
</p:sld>
</file>

<file path=ppt/slides/slide20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title" idx="0"/>
          </p:nvPr>
        </p:nvSpPr>
        <p:spPr>
          <a:xfrm>
            <a:off x="457200" y="274637"/>
            <a:ext cx="8229600" cy="1143000"/>
          </a:xfrm>
          <a:prstGeom prst="rect"/>
          <a:noFill/>
          <a:ln>
            <a:noFill/>
          </a:ln>
        </p:spPr>
        <p:txBody>
          <a:bodyPr wrap="square" anchor="ctr">
            <a:normAutofit fontScale="90000"/>
          </a:bodyPr>
          <a:p>
            <a:pPr lvl="0"/>
            <a:r>
              <a:rPr>
                <a:solidFill>
                  <a:srgbClr val="000000"/>
                </a:solidFill>
                <a:latin typeface="Calibri"/>
              </a:rPr>
              <a:t>Clinical Manifestations…</a:t>
            </a:r>
            <a:br/>
          </a:p>
        </p:txBody>
      </p:sp>
      <p:sp>
        <p:nvSpPr>
          <p:cNvPr id="3" name=""/>
          <p:cNvSpPr txBox="1"/>
          <p:nvPr>
            <p:ph type="body" idx="1"/>
          </p:nvPr>
        </p:nvSpPr>
        <p:spPr>
          <a:xfrm>
            <a:off x="160337" y="1074737"/>
            <a:ext cx="8837613" cy="5280025"/>
          </a:xfrm>
          <a:prstGeom prst="rect"/>
          <a:noFill/>
          <a:ln>
            <a:noFill/>
          </a:ln>
        </p:spPr>
        <p:txBody>
          <a:bodyPr wrap="square" anchor="t"/>
          <a:p>
            <a:pPr lvl="0">
              <a:buFont typeface="Wingdings"/>
              <a:buChar char="Ø"/>
            </a:pPr>
            <a:r>
              <a:rPr>
                <a:latin typeface="Times New Roman"/>
              </a:rPr>
              <a:t>Spasticity (muscle </a:t>
            </a:r>
            <a:r>
              <a:rPr>
                <a:latin typeface="Times New Roman"/>
              </a:rPr>
              <a:t>hypertonicity</a:t>
            </a:r>
            <a:r>
              <a:rPr>
                <a:latin typeface="Times New Roman"/>
              </a:rPr>
              <a:t>) of the extremities and loss of the abdominal reflexes result from involvement of the main motor </a:t>
            </a:r>
            <a:r>
              <a:rPr>
                <a:latin typeface="Times New Roman"/>
              </a:rPr>
              <a:t>pathways </a:t>
            </a:r>
            <a:r>
              <a:rPr>
                <a:latin typeface="Times New Roman"/>
              </a:rPr>
              <a:t>of the spinal cord. </a:t>
            </a:r>
          </a:p>
          <a:p>
            <a:pPr lvl="0">
              <a:buFont typeface="Wingdings"/>
              <a:buChar char="Ø"/>
            </a:pPr>
          </a:p>
          <a:p>
            <a:pPr lvl="0">
              <a:buFont typeface="Wingdings"/>
              <a:buChar char="Ø"/>
            </a:pPr>
            <a:r>
              <a:rPr>
                <a:latin typeface="Times New Roman"/>
              </a:rPr>
              <a:t>Cognitive </a:t>
            </a:r>
            <a:r>
              <a:rPr>
                <a:latin typeface="Times New Roman"/>
              </a:rPr>
              <a:t>and psychosocial problems may reflect frontal or parietal lobe involvement. </a:t>
            </a:r>
          </a:p>
          <a:p>
            <a:pPr lvl="0">
              <a:buFont typeface="Wingdings"/>
              <a:buChar char="Ø"/>
            </a:pPr>
            <a:r>
              <a:rPr>
                <a:solidFill>
                  <a:srgbClr val="000000"/>
                </a:solidFill>
                <a:latin typeface="Times New Roman"/>
              </a:rPr>
              <a:t>Some degree of cognitive change </a:t>
            </a:r>
            <a:r>
              <a:rPr>
                <a:solidFill>
                  <a:srgbClr val="000000"/>
                </a:solidFill>
                <a:latin typeface="Times New Roman"/>
              </a:rPr>
              <a:t>occurs </a:t>
            </a:r>
            <a:r>
              <a:rPr>
                <a:solidFill>
                  <a:srgbClr val="000000"/>
                </a:solidFill>
                <a:latin typeface="Times New Roman"/>
              </a:rPr>
              <a:t>in about half of patients</a:t>
            </a:r>
          </a:p>
          <a:p>
            <a:pPr lvl="0">
              <a:buFont typeface="Wingdings"/>
              <a:buChar char="Ø"/>
            </a:pPr>
          </a:p>
        </p:txBody>
      </p:sp>
      <p:sp>
        <p:nvSpPr>
          <p:cNvPr id="4" name=""/>
          <p:cNvSpPr txBox="1"/>
          <p:nvPr>
            <p:ph type="ftr" idx="11"/>
          </p:nvPr>
        </p:nvSpPr>
        <p:spPr>
          <a:xfrm>
            <a:off x="3124200" y="6356350"/>
            <a:ext cx="2895600" cy="365125"/>
          </a:xfrm>
          <a:prstGeom prst="rect"/>
          <a:noFill/>
          <a:ln>
            <a:noFill/>
          </a:ln>
        </p:spPr>
        <p:txBody>
          <a:bodyPr wrap="square" anchor="ctr"/>
          <a:lstStyle>
            <a:lvl1pPr lvl="0" algn="ctr">
              <a:defRPr sz="1200">
                <a:solidFill>
                  <a:srgbClr val="3F3F3F"/>
                </a:solidFill>
                <a:latin typeface="Calibri"/>
              </a:defRPr>
            </a:lvl1pPr>
          </a:lstStyle>
          <a:p/>
        </p:txBody>
      </p:sp>
      <p:sp>
        <p:nvSpPr>
          <p:cNvPr id="5" name=""/>
          <p:cNvSpPr txBox="1"/>
          <p:nvPr>
            <p:ph type="sldNum" idx="12"/>
          </p:nvPr>
        </p:nvSpPr>
        <p:spPr>
          <a:xfrm>
            <a:off x="6553200" y="6356350"/>
            <a:ext cx="2133600" cy="365125"/>
          </a:xfrm>
          <a:prstGeom prst="rect"/>
          <a:noFill/>
          <a:ln>
            <a:noFill/>
          </a:ln>
        </p:spPr>
        <p:txBody>
          <a:bodyPr wrap="square" anchor="ctr"/>
          <a:lstStyle>
            <a:lvl1pPr lvl="0" algn="r">
              <a:defRPr sz="1200">
                <a:solidFill>
                  <a:srgbClr val="3F3F3F"/>
                </a:solidFill>
                <a:latin typeface="Calibri"/>
              </a:defRPr>
            </a:lvl1pPr>
          </a:lstStyle>
          <a:p>
            <a:fld id="{8B38DBA3-52F9-4AF4-A6A4-FA4D7DB2F99C}" type="slidenum">
              <a:t>&lt;#&gt;</a:t>
            </a:fld>
          </a:p>
        </p:txBody>
      </p:sp>
      <p:sp>
        <p:nvSpPr>
          <p:cNvPr id="6" name=""/>
          <p:cNvSpPr txBox="1"/>
          <p:nvPr>
            <p:ph type="dt" idx="10"/>
          </p:nvPr>
        </p:nvSpPr>
        <p:spPr>
          <a:xfrm>
            <a:off x="457200" y="6356350"/>
            <a:ext cx="2133600" cy="365125"/>
          </a:xfrm>
          <a:prstGeom prst="rect"/>
          <a:noFill/>
          <a:ln>
            <a:noFill/>
          </a:ln>
        </p:spPr>
        <p:txBody>
          <a:bodyPr wrap="square" anchor="ctr"/>
          <a:lstStyle>
            <a:lvl1pPr lvl="0" algn="l">
              <a:defRPr sz="1200">
                <a:solidFill>
                  <a:srgbClr val="3F3F3F"/>
                </a:solidFill>
                <a:latin typeface="Calibri"/>
              </a:defRPr>
            </a:lvl1pPr>
          </a:lstStyle>
          <a:p/>
        </p:txBody>
      </p:sp>
    </p:spTree>
  </p:cSld>
</p:sld>
</file>

<file path=ppt/slides/slide2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body" idx="1"/>
          </p:nvPr>
        </p:nvSpPr>
        <p:spPr>
          <a:xfrm>
            <a:off x="304800" y="685800"/>
            <a:ext cx="8839200" cy="5440362"/>
          </a:xfrm>
          <a:prstGeom prst="rect"/>
          <a:noFill/>
          <a:ln>
            <a:noFill/>
          </a:ln>
        </p:spPr>
        <p:txBody>
          <a:bodyPr wrap="square" anchor="t">
            <a:normAutofit fontScale="92000"/>
          </a:bodyPr>
          <a:p>
            <a:pPr lvl="0">
              <a:buNone/>
            </a:pPr>
            <a:r>
              <a:rPr sz="3400" b="1" i="0" u="none" strike="noStrike">
                <a:latin typeface="Calibri"/>
              </a:rPr>
              <a:t>                  </a:t>
            </a:r>
            <a:r>
              <a:rPr sz="3400" b="1" i="0" u="none" strike="noStrike">
                <a:latin typeface="Times New Roman"/>
              </a:rPr>
              <a:t>Cerebrospinal fluid</a:t>
            </a:r>
          </a:p>
          <a:p>
            <a:pPr lvl="0">
              <a:buFont typeface="Wingdings"/>
              <a:buChar char="Ø"/>
            </a:pPr>
            <a:r>
              <a:rPr sz="3400">
                <a:latin typeface="Times New Roman"/>
              </a:rPr>
              <a:t>CSF, a clear and colorless fluid with a specific gravity of 1.007</a:t>
            </a:r>
          </a:p>
          <a:p>
            <a:pPr lvl="0">
              <a:buFont typeface="Wingdings"/>
              <a:buChar char="Ø"/>
            </a:pPr>
            <a:r>
              <a:rPr sz="3400">
                <a:latin typeface="Times New Roman"/>
              </a:rPr>
              <a:t>Is produced in the </a:t>
            </a:r>
            <a:r>
              <a:rPr sz="3400" b="1" i="0" u="none" strike="noStrike">
                <a:solidFill>
                  <a:srgbClr val="FF0000"/>
                </a:solidFill>
                <a:latin typeface="Times New Roman"/>
              </a:rPr>
              <a:t>ventricles</a:t>
            </a:r>
            <a:r>
              <a:rPr sz="3400">
                <a:latin typeface="Times New Roman"/>
              </a:rPr>
              <a:t> and is circulated around the brain </a:t>
            </a:r>
          </a:p>
          <a:p>
            <a:pPr lvl="0">
              <a:buFont typeface="Wingdings"/>
              <a:buChar char="Ø"/>
            </a:pPr>
            <a:r>
              <a:rPr sz="3500">
                <a:latin typeface="Times New Roman"/>
              </a:rPr>
              <a:t>The  spinal cord through the ventricular system</a:t>
            </a:r>
          </a:p>
          <a:p>
            <a:pPr lvl="0">
              <a:buFont typeface="Wingdings"/>
              <a:buChar char="Ø"/>
            </a:pPr>
            <a:r>
              <a:rPr sz="3500">
                <a:latin typeface="Times New Roman"/>
              </a:rPr>
              <a:t> There are four ventricles: the right and left lateral, and the third and fourth ventricles</a:t>
            </a:r>
          </a:p>
          <a:p>
            <a:pPr lvl="1">
              <a:buFont typeface="Arial"/>
              <a:buChar char="•"/>
            </a:pPr>
            <a:r>
              <a:rPr sz="3000">
                <a:latin typeface="Times New Roman"/>
              </a:rPr>
              <a:t>The </a:t>
            </a:r>
            <a:r>
              <a:rPr sz="3000" b="1" i="0" u="none" strike="noStrike">
                <a:solidFill>
                  <a:srgbClr val="FF0000"/>
                </a:solidFill>
                <a:latin typeface="Times New Roman"/>
              </a:rPr>
              <a:t>fourth ventricle supplies CSF </a:t>
            </a:r>
            <a:r>
              <a:rPr sz="3000">
                <a:latin typeface="Times New Roman"/>
              </a:rPr>
              <a:t>to the subarachnoid space and down the spinal cord</a:t>
            </a:r>
          </a:p>
          <a:p>
            <a:pPr lvl="0"/>
          </a:p>
        </p:txBody>
      </p:sp>
      <p:sp>
        <p:nvSpPr>
          <p:cNvPr id="3" name=""/>
          <p:cNvSpPr txBox="1"/>
          <p:nvPr>
            <p:ph type="dt" idx="10"/>
          </p:nvPr>
        </p:nvSpPr>
        <p:spPr>
          <a:xfrm>
            <a:off x="457200" y="6356350"/>
            <a:ext cx="2133600" cy="365125"/>
          </a:xfrm>
          <a:prstGeom prst="rect"/>
          <a:noFill/>
          <a:ln>
            <a:noFill/>
          </a:ln>
        </p:spPr>
        <p:txBody>
          <a:bodyPr wrap="square" anchor="ctr"/>
          <a:lstStyle>
            <a:lvl1pPr lvl="0" algn="l">
              <a:defRPr sz="1200">
                <a:solidFill>
                  <a:srgbClr val="3F3F3F"/>
                </a:solidFill>
                <a:latin typeface="Calibri"/>
              </a:defRPr>
            </a:lvl1pPr>
          </a:lstStyle>
          <a:p/>
        </p:txBody>
      </p:sp>
      <p:sp>
        <p:nvSpPr>
          <p:cNvPr id="4" name=""/>
          <p:cNvSpPr txBox="1"/>
          <p:nvPr>
            <p:ph type="sldNum" idx="12"/>
          </p:nvPr>
        </p:nvSpPr>
        <p:spPr>
          <a:xfrm>
            <a:off x="6553200" y="6356350"/>
            <a:ext cx="2133600" cy="365125"/>
          </a:xfrm>
          <a:prstGeom prst="rect"/>
          <a:noFill/>
          <a:ln>
            <a:noFill/>
          </a:ln>
        </p:spPr>
        <p:txBody>
          <a:bodyPr wrap="square" anchor="ctr"/>
          <a:lstStyle>
            <a:lvl1pPr lvl="0" algn="r">
              <a:defRPr sz="1200">
                <a:solidFill>
                  <a:srgbClr val="3F3F3F"/>
                </a:solidFill>
                <a:latin typeface="Calibri"/>
              </a:defRPr>
            </a:lvl1pPr>
          </a:lstStyle>
          <a:p>
            <a:fld id="{8B38DBA3-52F9-4AF4-A6A4-FA4D7DB2F99C}" type="slidenum">
              <a:t>&lt;#&gt;</a:t>
            </a:fld>
          </a:p>
        </p:txBody>
      </p:sp>
      <p:sp>
        <p:nvSpPr>
          <p:cNvPr id="5" name=""/>
          <p:cNvSpPr txBox="1"/>
          <p:nvPr>
            <p:ph type="ftr" idx="11"/>
          </p:nvPr>
        </p:nvSpPr>
        <p:spPr>
          <a:xfrm>
            <a:off x="3124200" y="6356350"/>
            <a:ext cx="2895600" cy="365125"/>
          </a:xfrm>
          <a:prstGeom prst="rect"/>
          <a:noFill/>
          <a:ln>
            <a:noFill/>
          </a:ln>
        </p:spPr>
        <p:txBody>
          <a:bodyPr wrap="square" anchor="ctr"/>
          <a:lstStyle>
            <a:lvl1pPr lvl="0" algn="ctr">
              <a:defRPr sz="1200">
                <a:solidFill>
                  <a:srgbClr val="3F3F3F"/>
                </a:solidFill>
                <a:latin typeface="Calibri"/>
              </a:defRPr>
            </a:lvl1pPr>
          </a:lstStyle>
          <a:p/>
        </p:txBody>
      </p:sp>
    </p:spTree>
  </p:cSld>
  <p:transition spd="fast" advClick="1"/>
</p:sld>
</file>

<file path=ppt/slides/slide21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title" idx="0"/>
          </p:nvPr>
        </p:nvSpPr>
        <p:spPr>
          <a:xfrm>
            <a:off x="457200" y="274637"/>
            <a:ext cx="8229600" cy="1143000"/>
          </a:xfrm>
          <a:prstGeom prst="rect"/>
          <a:noFill/>
          <a:ln>
            <a:noFill/>
          </a:ln>
        </p:spPr>
        <p:txBody>
          <a:bodyPr wrap="square" anchor="ctr">
            <a:normAutofit fontScale="90000"/>
          </a:bodyPr>
          <a:p>
            <a:pPr lvl="0"/>
            <a:r>
              <a:rPr>
                <a:solidFill>
                  <a:srgbClr val="000000"/>
                </a:solidFill>
                <a:latin typeface="Calibri"/>
              </a:rPr>
              <a:t>Clinical Manifestations…</a:t>
            </a:r>
            <a:br/>
          </a:p>
        </p:txBody>
      </p:sp>
      <p:sp>
        <p:nvSpPr>
          <p:cNvPr id="3" name=""/>
          <p:cNvSpPr txBox="1"/>
          <p:nvPr>
            <p:ph type="body" idx="1"/>
          </p:nvPr>
        </p:nvSpPr>
        <p:spPr>
          <a:xfrm>
            <a:off x="457200" y="962025"/>
            <a:ext cx="8229600" cy="5162550"/>
          </a:xfrm>
          <a:prstGeom prst="rect"/>
          <a:noFill/>
          <a:ln>
            <a:noFill/>
          </a:ln>
        </p:spPr>
        <p:txBody>
          <a:bodyPr wrap="square" anchor="t"/>
          <a:p>
            <a:pPr lvl="0">
              <a:buFont typeface="Wingdings"/>
              <a:buChar char="Ø"/>
            </a:pPr>
            <a:r>
              <a:rPr>
                <a:latin typeface="Times New Roman"/>
              </a:rPr>
              <a:t>Involvement </a:t>
            </a:r>
            <a:r>
              <a:rPr>
                <a:latin typeface="Times New Roman"/>
              </a:rPr>
              <a:t>of the cerebellum or basal ganglia can produce ataxia </a:t>
            </a:r>
            <a:r>
              <a:rPr>
                <a:latin typeface="Times New Roman"/>
              </a:rPr>
              <a:t>and </a:t>
            </a:r>
            <a:r>
              <a:rPr>
                <a:latin typeface="Times New Roman"/>
              </a:rPr>
              <a:t>tremor. </a:t>
            </a:r>
          </a:p>
          <a:p>
            <a:pPr lvl="0">
              <a:buFont typeface="Wingdings"/>
              <a:buChar char="Ø"/>
            </a:pPr>
            <a:r>
              <a:rPr>
                <a:latin typeface="Times New Roman"/>
              </a:rPr>
              <a:t>Bladder</a:t>
            </a:r>
            <a:r>
              <a:rPr>
                <a:latin typeface="Times New Roman"/>
              </a:rPr>
              <a:t>, bowel, and sexual dysfunctions are common.</a:t>
            </a:r>
          </a:p>
          <a:p>
            <a:pPr lvl="0">
              <a:buFont typeface="Wingdings"/>
              <a:buChar char="Ø"/>
            </a:pPr>
            <a:r>
              <a:rPr b="1" i="0" u="none" strike="noStrike">
                <a:solidFill>
                  <a:srgbClr val="FF0000"/>
                </a:solidFill>
                <a:latin typeface="Times New Roman"/>
              </a:rPr>
              <a:t>Secondary complications of MS </a:t>
            </a:r>
            <a:r>
              <a:rPr>
                <a:solidFill>
                  <a:srgbClr val="000000"/>
                </a:solidFill>
                <a:latin typeface="Times New Roman"/>
              </a:rPr>
              <a:t>include </a:t>
            </a:r>
            <a:r>
              <a:rPr>
                <a:solidFill>
                  <a:srgbClr val="000000"/>
                </a:solidFill>
                <a:latin typeface="Times New Roman"/>
              </a:rPr>
              <a:t>UTI, </a:t>
            </a:r>
            <a:r>
              <a:rPr>
                <a:solidFill>
                  <a:srgbClr val="000000"/>
                </a:solidFill>
                <a:latin typeface="Times New Roman"/>
              </a:rPr>
              <a:t>constipation, pressure ulcers, contracture deformities, dependent pedal edema, pneumonia, reactive depression, and decreased bone density. </a:t>
            </a:r>
          </a:p>
          <a:p>
            <a:pPr lvl="0">
              <a:buFont typeface="Wingdings"/>
              <a:buChar char="Ø"/>
            </a:pPr>
          </a:p>
        </p:txBody>
      </p:sp>
      <p:sp>
        <p:nvSpPr>
          <p:cNvPr id="4" name=""/>
          <p:cNvSpPr txBox="1"/>
          <p:nvPr>
            <p:ph type="ftr" idx="11"/>
          </p:nvPr>
        </p:nvSpPr>
        <p:spPr>
          <a:xfrm>
            <a:off x="3124200" y="6356350"/>
            <a:ext cx="2895600" cy="365125"/>
          </a:xfrm>
          <a:prstGeom prst="rect"/>
          <a:noFill/>
          <a:ln>
            <a:noFill/>
          </a:ln>
        </p:spPr>
        <p:txBody>
          <a:bodyPr wrap="square" anchor="ctr"/>
          <a:lstStyle>
            <a:lvl1pPr lvl="0" algn="ctr">
              <a:defRPr sz="1200">
                <a:solidFill>
                  <a:srgbClr val="3F3F3F"/>
                </a:solidFill>
                <a:latin typeface="Calibri"/>
              </a:defRPr>
            </a:lvl1pPr>
          </a:lstStyle>
          <a:p/>
        </p:txBody>
      </p:sp>
      <p:sp>
        <p:nvSpPr>
          <p:cNvPr id="5" name=""/>
          <p:cNvSpPr txBox="1"/>
          <p:nvPr>
            <p:ph type="sldNum" idx="12"/>
          </p:nvPr>
        </p:nvSpPr>
        <p:spPr>
          <a:xfrm>
            <a:off x="6553200" y="6356350"/>
            <a:ext cx="2133600" cy="365125"/>
          </a:xfrm>
          <a:prstGeom prst="rect"/>
          <a:noFill/>
          <a:ln>
            <a:noFill/>
          </a:ln>
        </p:spPr>
        <p:txBody>
          <a:bodyPr wrap="square" anchor="ctr"/>
          <a:lstStyle>
            <a:lvl1pPr lvl="0" algn="r">
              <a:defRPr sz="1200">
                <a:solidFill>
                  <a:srgbClr val="3F3F3F"/>
                </a:solidFill>
                <a:latin typeface="Calibri"/>
              </a:defRPr>
            </a:lvl1pPr>
          </a:lstStyle>
          <a:p>
            <a:fld id="{8B38DBA3-52F9-4AF4-A6A4-FA4D7DB2F99C}" type="slidenum">
              <a:t>&lt;#&gt;</a:t>
            </a:fld>
          </a:p>
        </p:txBody>
      </p:sp>
      <p:sp>
        <p:nvSpPr>
          <p:cNvPr id="6" name=""/>
          <p:cNvSpPr txBox="1"/>
          <p:nvPr>
            <p:ph type="dt" idx="10"/>
          </p:nvPr>
        </p:nvSpPr>
        <p:spPr>
          <a:xfrm>
            <a:off x="457200" y="6356350"/>
            <a:ext cx="2133600" cy="365125"/>
          </a:xfrm>
          <a:prstGeom prst="rect"/>
          <a:noFill/>
          <a:ln>
            <a:noFill/>
          </a:ln>
        </p:spPr>
        <p:txBody>
          <a:bodyPr wrap="square" anchor="ctr"/>
          <a:lstStyle>
            <a:lvl1pPr lvl="0" algn="l">
              <a:defRPr sz="1200">
                <a:solidFill>
                  <a:srgbClr val="3F3F3F"/>
                </a:solidFill>
                <a:latin typeface="Calibri"/>
              </a:defRPr>
            </a:lvl1pPr>
          </a:lstStyle>
          <a:p/>
        </p:txBody>
      </p:sp>
    </p:spTree>
  </p:cSld>
</p:sld>
</file>

<file path=ppt/slides/slide21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title" idx="0"/>
          </p:nvPr>
        </p:nvSpPr>
        <p:spPr>
          <a:xfrm>
            <a:off x="457200" y="228600"/>
            <a:ext cx="8229600" cy="1143000"/>
          </a:xfrm>
          <a:prstGeom prst="rect"/>
          <a:noFill/>
          <a:ln>
            <a:noFill/>
          </a:ln>
        </p:spPr>
        <p:txBody>
          <a:bodyPr wrap="square" anchor="ctr">
            <a:normAutofit fontScale="90000"/>
          </a:bodyPr>
          <a:p>
            <a:pPr lvl="0"/>
            <a:r>
              <a:rPr>
                <a:solidFill>
                  <a:srgbClr val="000000"/>
                </a:solidFill>
                <a:latin typeface="Calibri"/>
              </a:rPr>
              <a:t>Clinical Manifestations…</a:t>
            </a:r>
            <a:br/>
          </a:p>
        </p:txBody>
      </p:sp>
      <p:sp>
        <p:nvSpPr>
          <p:cNvPr id="3" name=""/>
          <p:cNvSpPr txBox="1"/>
          <p:nvPr>
            <p:ph type="body" idx="1"/>
          </p:nvPr>
        </p:nvSpPr>
        <p:spPr>
          <a:xfrm>
            <a:off x="455612" y="993775"/>
            <a:ext cx="8477250" cy="5130800"/>
          </a:xfrm>
          <a:prstGeom prst="rect"/>
          <a:noFill/>
          <a:ln>
            <a:noFill/>
          </a:ln>
        </p:spPr>
        <p:txBody>
          <a:bodyPr wrap="square" anchor="t">
            <a:normAutofit lnSpcReduction="10000"/>
          </a:bodyPr>
          <a:p>
            <a:pPr lvl="0">
              <a:buFont typeface="Wingdings"/>
              <a:buChar char="Ø"/>
            </a:pPr>
            <a:r>
              <a:rPr>
                <a:latin typeface="Times New Roman"/>
              </a:rPr>
              <a:t>Emotional</a:t>
            </a:r>
            <a:r>
              <a:rPr>
                <a:latin typeface="Times New Roman"/>
              </a:rPr>
              <a:t>, social, marital, economic, and vocational problems may also be a consequence of the disease</a:t>
            </a:r>
            <a:r>
              <a:rPr>
                <a:latin typeface="Times New Roman"/>
              </a:rPr>
              <a:t>.</a:t>
            </a:r>
          </a:p>
          <a:p>
            <a:pPr lvl="0">
              <a:buFont typeface="Wingdings"/>
              <a:buChar char="Ø"/>
            </a:pPr>
            <a:r>
              <a:rPr>
                <a:solidFill>
                  <a:srgbClr val="000000"/>
                </a:solidFill>
                <a:latin typeface="Times New Roman"/>
              </a:rPr>
              <a:t>Exacerbations and remissions are characteristic of MS. </a:t>
            </a:r>
          </a:p>
          <a:p>
            <a:pPr lvl="0">
              <a:buFont typeface="Wingdings"/>
              <a:buChar char="Ø"/>
            </a:pPr>
            <a:r>
              <a:rPr>
                <a:solidFill>
                  <a:srgbClr val="000000"/>
                </a:solidFill>
                <a:latin typeface="Times New Roman"/>
              </a:rPr>
              <a:t>During </a:t>
            </a:r>
            <a:r>
              <a:rPr>
                <a:solidFill>
                  <a:srgbClr val="000000"/>
                </a:solidFill>
                <a:latin typeface="Times New Roman"/>
              </a:rPr>
              <a:t>exacerbations, new symptoms appear and existing ones worsen; during remissions, symptoms decrease or disappear. </a:t>
            </a:r>
          </a:p>
          <a:p>
            <a:pPr lvl="0">
              <a:buFont typeface="Wingdings"/>
              <a:buChar char="Ø"/>
            </a:pPr>
            <a:r>
              <a:rPr>
                <a:solidFill>
                  <a:srgbClr val="000000"/>
                </a:solidFill>
                <a:latin typeface="Times New Roman"/>
              </a:rPr>
              <a:t>Relapses </a:t>
            </a:r>
            <a:r>
              <a:rPr>
                <a:solidFill>
                  <a:srgbClr val="000000"/>
                </a:solidFill>
                <a:latin typeface="Times New Roman"/>
              </a:rPr>
              <a:t>may be associated with periods of emotional and physical stress</a:t>
            </a:r>
          </a:p>
          <a:p>
            <a:pPr lvl="0">
              <a:buFont typeface="Wingdings"/>
              <a:buChar char="Ø"/>
            </a:pPr>
          </a:p>
          <a:p>
            <a:pPr lvl="0">
              <a:buFont typeface="Wingdings"/>
              <a:buChar char="Ø"/>
            </a:pPr>
          </a:p>
        </p:txBody>
      </p:sp>
      <p:sp>
        <p:nvSpPr>
          <p:cNvPr id="4" name=""/>
          <p:cNvSpPr txBox="1"/>
          <p:nvPr>
            <p:ph type="ftr" idx="11"/>
          </p:nvPr>
        </p:nvSpPr>
        <p:spPr>
          <a:xfrm>
            <a:off x="3124200" y="6356350"/>
            <a:ext cx="2895600" cy="365125"/>
          </a:xfrm>
          <a:prstGeom prst="rect"/>
          <a:noFill/>
          <a:ln>
            <a:noFill/>
          </a:ln>
        </p:spPr>
        <p:txBody>
          <a:bodyPr wrap="square" anchor="ctr"/>
          <a:lstStyle>
            <a:lvl1pPr lvl="0" algn="ctr">
              <a:defRPr sz="1200">
                <a:solidFill>
                  <a:srgbClr val="3F3F3F"/>
                </a:solidFill>
                <a:latin typeface="Calibri"/>
              </a:defRPr>
            </a:lvl1pPr>
          </a:lstStyle>
          <a:p/>
        </p:txBody>
      </p:sp>
      <p:sp>
        <p:nvSpPr>
          <p:cNvPr id="5" name=""/>
          <p:cNvSpPr txBox="1"/>
          <p:nvPr>
            <p:ph type="sldNum" idx="12"/>
          </p:nvPr>
        </p:nvSpPr>
        <p:spPr>
          <a:xfrm>
            <a:off x="6553200" y="6356350"/>
            <a:ext cx="2133600" cy="365125"/>
          </a:xfrm>
          <a:prstGeom prst="rect"/>
          <a:noFill/>
          <a:ln>
            <a:noFill/>
          </a:ln>
        </p:spPr>
        <p:txBody>
          <a:bodyPr wrap="square" anchor="ctr"/>
          <a:lstStyle>
            <a:lvl1pPr lvl="0" algn="r">
              <a:defRPr sz="1200">
                <a:solidFill>
                  <a:srgbClr val="3F3F3F"/>
                </a:solidFill>
                <a:latin typeface="Calibri"/>
              </a:defRPr>
            </a:lvl1pPr>
          </a:lstStyle>
          <a:p>
            <a:fld id="{8B38DBA3-52F9-4AF4-A6A4-FA4D7DB2F99C}" type="slidenum">
              <a:t>&lt;#&gt;</a:t>
            </a:fld>
          </a:p>
        </p:txBody>
      </p:sp>
      <p:sp>
        <p:nvSpPr>
          <p:cNvPr id="6" name=""/>
          <p:cNvSpPr txBox="1"/>
          <p:nvPr>
            <p:ph type="dt" idx="10"/>
          </p:nvPr>
        </p:nvSpPr>
        <p:spPr>
          <a:xfrm>
            <a:off x="457200" y="6356350"/>
            <a:ext cx="2133600" cy="365125"/>
          </a:xfrm>
          <a:prstGeom prst="rect"/>
          <a:noFill/>
          <a:ln>
            <a:noFill/>
          </a:ln>
        </p:spPr>
        <p:txBody>
          <a:bodyPr wrap="square" anchor="ctr"/>
          <a:lstStyle>
            <a:lvl1pPr lvl="0" algn="l">
              <a:defRPr sz="1200">
                <a:solidFill>
                  <a:srgbClr val="3F3F3F"/>
                </a:solidFill>
                <a:latin typeface="Calibri"/>
              </a:defRPr>
            </a:lvl1pPr>
          </a:lstStyle>
          <a:p/>
        </p:txBody>
      </p:sp>
    </p:spTree>
  </p:cSld>
</p:sld>
</file>

<file path=ppt/slides/slide21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title" idx="0"/>
          </p:nvPr>
        </p:nvSpPr>
        <p:spPr>
          <a:xfrm>
            <a:off x="457200" y="274637"/>
            <a:ext cx="8229600" cy="561975"/>
          </a:xfrm>
          <a:prstGeom prst="rect"/>
          <a:noFill/>
          <a:ln>
            <a:noFill/>
          </a:ln>
        </p:spPr>
        <p:txBody>
          <a:bodyPr wrap="square" anchor="ctr">
            <a:normAutofit fontScale="90000"/>
          </a:bodyPr>
          <a:p>
            <a:pPr lvl="0"/>
            <a:r>
              <a:rPr b="1" i="0" u="none" strike="noStrike">
                <a:latin typeface="Times New Roman"/>
              </a:rPr>
              <a:t>Sum up MS S/S</a:t>
            </a:r>
          </a:p>
        </p:txBody>
      </p:sp>
      <p:sp>
        <p:nvSpPr>
          <p:cNvPr id="3" name=""/>
          <p:cNvSpPr txBox="1"/>
          <p:nvPr>
            <p:ph type="dt" idx="10"/>
          </p:nvPr>
        </p:nvSpPr>
        <p:spPr>
          <a:xfrm>
            <a:off x="457200" y="6356350"/>
            <a:ext cx="2133600" cy="365125"/>
          </a:xfrm>
          <a:prstGeom prst="rect"/>
          <a:noFill/>
          <a:ln>
            <a:noFill/>
          </a:ln>
        </p:spPr>
        <p:txBody>
          <a:bodyPr wrap="square" anchor="ctr"/>
          <a:lstStyle>
            <a:lvl1pPr lvl="0" algn="l">
              <a:defRPr sz="1200">
                <a:solidFill>
                  <a:srgbClr val="3F3F3F"/>
                </a:solidFill>
                <a:latin typeface="Calibri"/>
              </a:defRPr>
            </a:lvl1pPr>
          </a:lstStyle>
          <a:p/>
        </p:txBody>
      </p:sp>
      <p:sp>
        <p:nvSpPr>
          <p:cNvPr id="4" name=""/>
          <p:cNvSpPr txBox="1"/>
          <p:nvPr>
            <p:ph type="ftr" idx="11"/>
          </p:nvPr>
        </p:nvSpPr>
        <p:spPr>
          <a:xfrm>
            <a:off x="3124200" y="6356350"/>
            <a:ext cx="2895600" cy="365125"/>
          </a:xfrm>
          <a:prstGeom prst="rect"/>
          <a:noFill/>
          <a:ln>
            <a:noFill/>
          </a:ln>
        </p:spPr>
        <p:txBody>
          <a:bodyPr wrap="square" anchor="ctr"/>
          <a:lstStyle>
            <a:lvl1pPr lvl="0" algn="ctr">
              <a:defRPr sz="1200">
                <a:solidFill>
                  <a:srgbClr val="3F3F3F"/>
                </a:solidFill>
                <a:latin typeface="Calibri"/>
              </a:defRPr>
            </a:lvl1pPr>
          </a:lstStyle>
          <a:p/>
        </p:txBody>
      </p:sp>
      <p:sp>
        <p:nvSpPr>
          <p:cNvPr id="5" name=""/>
          <p:cNvSpPr txBox="1"/>
          <p:nvPr>
            <p:ph type="sldNum" idx="12"/>
          </p:nvPr>
        </p:nvSpPr>
        <p:spPr>
          <a:xfrm>
            <a:off x="6553200" y="6356350"/>
            <a:ext cx="2133600" cy="365125"/>
          </a:xfrm>
          <a:prstGeom prst="rect"/>
          <a:noFill/>
          <a:ln>
            <a:noFill/>
          </a:ln>
        </p:spPr>
        <p:txBody>
          <a:bodyPr wrap="square" anchor="ctr"/>
          <a:lstStyle>
            <a:lvl1pPr lvl="0" algn="r">
              <a:defRPr sz="1200">
                <a:solidFill>
                  <a:srgbClr val="3F3F3F"/>
                </a:solidFill>
                <a:latin typeface="Calibri"/>
              </a:defRPr>
            </a:lvl1pPr>
          </a:lstStyle>
          <a:p>
            <a:fld id="{8B38DBA3-52F9-4AF4-A6A4-FA4D7DB2F99C}" type="slidenum">
              <a:t>&lt;#&gt;</a:t>
            </a:fld>
          </a:p>
        </p:txBody>
      </p:sp>
      <p:pic>
        <p:nvPicPr>
          <p:cNvPr id="6" name=""/>
          <p:cNvPicPr/>
          <p:nvPr/>
        </p:nvPicPr>
        <p:blipFill>
          <a:blip r:embed="rId1"/>
          <a:srcRect/>
          <a:stretch>
            <a:fillRect/>
          </a:stretch>
        </p:blipFill>
        <p:spPr>
          <a:xfrm>
            <a:off x="609600" y="838200"/>
            <a:ext cx="7239000" cy="5486400"/>
          </a:xfrm>
          <a:prstGeom prst="rect"/>
          <a:noFill/>
          <a:ln>
            <a:noFill/>
          </a:ln>
        </p:spPr>
      </p:pic>
    </p:spTree>
  </p:cSld>
</p:sld>
</file>

<file path=ppt/slides/slide21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title" idx="0"/>
          </p:nvPr>
        </p:nvSpPr>
        <p:spPr>
          <a:xfrm>
            <a:off x="457200" y="274637"/>
            <a:ext cx="8229600" cy="1143000"/>
          </a:xfrm>
          <a:prstGeom prst="rect"/>
          <a:noFill/>
          <a:ln>
            <a:noFill/>
          </a:ln>
        </p:spPr>
        <p:txBody>
          <a:bodyPr wrap="square" anchor="ctr">
            <a:normAutofit fontScale="90000"/>
          </a:bodyPr>
          <a:br/>
          <a:p>
            <a:pPr lvl="0"/>
            <a:r>
              <a:rPr b="1" i="0" u="none" strike="noStrike">
                <a:latin typeface="Times New Roman"/>
              </a:rPr>
              <a:t>Assessment &amp; diagnostic </a:t>
            </a:r>
            <a:r>
              <a:rPr b="1" i="0" u="none" strike="noStrike">
                <a:latin typeface="Times New Roman"/>
              </a:rPr>
              <a:t>Findings</a:t>
            </a:r>
            <a:br/>
          </a:p>
        </p:txBody>
      </p:sp>
      <p:sp>
        <p:nvSpPr>
          <p:cNvPr id="3" name=""/>
          <p:cNvSpPr txBox="1"/>
          <p:nvPr>
            <p:ph type="body" idx="1"/>
          </p:nvPr>
        </p:nvSpPr>
        <p:spPr>
          <a:xfrm>
            <a:off x="455612" y="1600200"/>
            <a:ext cx="8542338" cy="4525962"/>
          </a:xfrm>
          <a:prstGeom prst="rect"/>
          <a:noFill/>
          <a:ln>
            <a:noFill/>
          </a:ln>
        </p:spPr>
        <p:txBody>
          <a:bodyPr wrap="square" anchor="t"/>
          <a:p>
            <a:pPr lvl="0">
              <a:buFont typeface="Wingdings"/>
              <a:buChar char="Ø"/>
            </a:pPr>
            <a:r>
              <a:rPr>
                <a:latin typeface="Times New Roman"/>
              </a:rPr>
              <a:t>The </a:t>
            </a:r>
            <a:r>
              <a:rPr>
                <a:latin typeface="Times New Roman"/>
              </a:rPr>
              <a:t>diagnosis of MS is based on </a:t>
            </a:r>
            <a:r>
              <a:rPr>
                <a:latin typeface="Times New Roman"/>
              </a:rPr>
              <a:t>MRI findings.</a:t>
            </a:r>
          </a:p>
          <a:p>
            <a:pPr lvl="0">
              <a:buFont typeface="Wingdings"/>
              <a:buChar char="Ø"/>
            </a:pPr>
            <a:r>
              <a:rPr>
                <a:solidFill>
                  <a:srgbClr val="000000"/>
                </a:solidFill>
                <a:latin typeface="Times New Roman"/>
              </a:rPr>
              <a:t>Underlying bladder dysfunction is diagnosed by urodynamic studies. </a:t>
            </a:r>
          </a:p>
          <a:p>
            <a:pPr lvl="0">
              <a:buFont typeface="Wingdings"/>
              <a:buChar char="Ø"/>
            </a:pPr>
            <a:r>
              <a:rPr>
                <a:solidFill>
                  <a:srgbClr val="000000"/>
                </a:solidFill>
                <a:latin typeface="Times New Roman"/>
              </a:rPr>
              <a:t>Neuropsychological </a:t>
            </a:r>
            <a:r>
              <a:rPr>
                <a:solidFill>
                  <a:srgbClr val="000000"/>
                </a:solidFill>
                <a:latin typeface="Times New Roman"/>
              </a:rPr>
              <a:t>testing may be indicated to assess cognitive impairment. </a:t>
            </a:r>
          </a:p>
          <a:p>
            <a:pPr lvl="0">
              <a:buFont typeface="Wingdings"/>
              <a:buChar char="Ø"/>
            </a:pPr>
            <a:r>
              <a:rPr>
                <a:solidFill>
                  <a:srgbClr val="000000"/>
                </a:solidFill>
                <a:latin typeface="Times New Roman"/>
              </a:rPr>
              <a:t>A </a:t>
            </a:r>
            <a:r>
              <a:rPr>
                <a:solidFill>
                  <a:srgbClr val="000000"/>
                </a:solidFill>
                <a:latin typeface="Times New Roman"/>
              </a:rPr>
              <a:t>sexual history helps to identify changes in sexual function.</a:t>
            </a:r>
          </a:p>
          <a:p>
            <a:pPr lvl="0" marL="0" indent="0">
              <a:buNone/>
            </a:pPr>
          </a:p>
        </p:txBody>
      </p:sp>
      <p:sp>
        <p:nvSpPr>
          <p:cNvPr id="4" name=""/>
          <p:cNvSpPr txBox="1"/>
          <p:nvPr>
            <p:ph type="ftr" idx="11"/>
          </p:nvPr>
        </p:nvSpPr>
        <p:spPr>
          <a:xfrm>
            <a:off x="3124200" y="6356350"/>
            <a:ext cx="2895600" cy="365125"/>
          </a:xfrm>
          <a:prstGeom prst="rect"/>
          <a:noFill/>
          <a:ln>
            <a:noFill/>
          </a:ln>
        </p:spPr>
        <p:txBody>
          <a:bodyPr wrap="square" anchor="ctr"/>
          <a:lstStyle>
            <a:lvl1pPr lvl="0" algn="ctr">
              <a:defRPr sz="1200">
                <a:solidFill>
                  <a:srgbClr val="3F3F3F"/>
                </a:solidFill>
                <a:latin typeface="Times New Roman"/>
              </a:defRPr>
            </a:lvl1pPr>
          </a:lstStyle>
          <a:p/>
        </p:txBody>
      </p:sp>
      <p:sp>
        <p:nvSpPr>
          <p:cNvPr id="5" name=""/>
          <p:cNvSpPr txBox="1"/>
          <p:nvPr>
            <p:ph type="sldNum" idx="12"/>
          </p:nvPr>
        </p:nvSpPr>
        <p:spPr>
          <a:xfrm>
            <a:off x="6553200" y="6356350"/>
            <a:ext cx="2133600" cy="365125"/>
          </a:xfrm>
          <a:prstGeom prst="rect"/>
          <a:noFill/>
          <a:ln>
            <a:noFill/>
          </a:ln>
        </p:spPr>
        <p:txBody>
          <a:bodyPr wrap="square" anchor="ctr"/>
          <a:lstStyle>
            <a:lvl1pPr lvl="0" algn="r">
              <a:defRPr sz="1200">
                <a:solidFill>
                  <a:srgbClr val="3F3F3F"/>
                </a:solidFill>
                <a:latin typeface="Times New Roman"/>
              </a:defRPr>
            </a:lvl1pPr>
          </a:lstStyle>
          <a:p>
            <a:fld id="{8B38DBA3-52F9-4AF4-A6A4-FA4D7DB2F99C}" type="slidenum">
              <a:t>&lt;#&gt;</a:t>
            </a:fld>
          </a:p>
        </p:txBody>
      </p:sp>
      <p:sp>
        <p:nvSpPr>
          <p:cNvPr id="6" name=""/>
          <p:cNvSpPr txBox="1"/>
          <p:nvPr>
            <p:ph type="dt" idx="10"/>
          </p:nvPr>
        </p:nvSpPr>
        <p:spPr>
          <a:xfrm>
            <a:off x="457200" y="6356350"/>
            <a:ext cx="2133600" cy="365125"/>
          </a:xfrm>
          <a:prstGeom prst="rect"/>
          <a:noFill/>
          <a:ln>
            <a:noFill/>
          </a:ln>
        </p:spPr>
        <p:txBody>
          <a:bodyPr wrap="square" anchor="ctr"/>
          <a:lstStyle>
            <a:lvl1pPr lvl="0" algn="l">
              <a:defRPr sz="1200">
                <a:solidFill>
                  <a:srgbClr val="3F3F3F"/>
                </a:solidFill>
                <a:latin typeface="Calibri"/>
              </a:defRPr>
            </a:lvl1pPr>
          </a:lstStyle>
          <a:p/>
        </p:txBody>
      </p:sp>
    </p:spTree>
  </p:cSld>
</p:sld>
</file>

<file path=ppt/slides/slide21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title" idx="0"/>
          </p:nvPr>
        </p:nvSpPr>
        <p:spPr>
          <a:xfrm>
            <a:off x="457200" y="274637"/>
            <a:ext cx="8229600" cy="1143000"/>
          </a:xfrm>
          <a:prstGeom prst="rect"/>
          <a:noFill/>
          <a:ln>
            <a:noFill/>
          </a:ln>
        </p:spPr>
        <p:txBody>
          <a:bodyPr wrap="square" anchor="ctr">
            <a:normAutofit fontScale="90000"/>
          </a:bodyPr>
          <a:p>
            <a:pPr lvl="0"/>
            <a:r>
              <a:rPr>
                <a:latin typeface="Calibri"/>
              </a:rPr>
              <a:t>Medical Management</a:t>
            </a:r>
            <a:br/>
          </a:p>
        </p:txBody>
      </p:sp>
      <p:sp>
        <p:nvSpPr>
          <p:cNvPr id="3" name=""/>
          <p:cNvSpPr txBox="1"/>
          <p:nvPr>
            <p:ph type="body" idx="1"/>
          </p:nvPr>
        </p:nvSpPr>
        <p:spPr>
          <a:xfrm>
            <a:off x="457200" y="1025525"/>
            <a:ext cx="8229600" cy="5099050"/>
          </a:xfrm>
          <a:prstGeom prst="rect"/>
          <a:noFill/>
          <a:ln>
            <a:noFill/>
          </a:ln>
        </p:spPr>
        <p:txBody>
          <a:bodyPr wrap="square" anchor="t">
            <a:normAutofit lnSpcReduction="10000"/>
          </a:bodyPr>
          <a:p>
            <a:pPr lvl="0">
              <a:buFont typeface="Wingdings"/>
              <a:buChar char="Ø"/>
            </a:pPr>
            <a:r>
              <a:rPr>
                <a:solidFill>
                  <a:srgbClr val="FF0000"/>
                </a:solidFill>
                <a:latin typeface="Times New Roman"/>
              </a:rPr>
              <a:t>No cure exists for MS. </a:t>
            </a:r>
          </a:p>
          <a:p>
            <a:pPr lvl="0">
              <a:buFont typeface="Wingdings"/>
              <a:buChar char="Ø"/>
            </a:pPr>
            <a:r>
              <a:rPr>
                <a:latin typeface="Times New Roman"/>
              </a:rPr>
              <a:t>Relieve the patient's symptoms and provide continuing support</a:t>
            </a:r>
          </a:p>
          <a:p>
            <a:pPr lvl="0">
              <a:buFont typeface="Wingdings"/>
              <a:buChar char="Ø"/>
            </a:pPr>
            <a:r>
              <a:rPr>
                <a:latin typeface="Times New Roman"/>
              </a:rPr>
              <a:t>The goals of treatment are to </a:t>
            </a:r>
            <a:r>
              <a:rPr>
                <a:solidFill>
                  <a:srgbClr val="FF0000"/>
                </a:solidFill>
                <a:latin typeface="Times New Roman"/>
              </a:rPr>
              <a:t>delay the progression of the disease</a:t>
            </a:r>
            <a:r>
              <a:rPr>
                <a:latin typeface="Times New Roman"/>
              </a:rPr>
              <a:t>, manage chronic symptoms, and </a:t>
            </a:r>
            <a:r>
              <a:rPr>
                <a:solidFill>
                  <a:srgbClr val="FF0000"/>
                </a:solidFill>
                <a:latin typeface="Times New Roman"/>
              </a:rPr>
              <a:t>treat acute exacerbations</a:t>
            </a:r>
            <a:r>
              <a:rPr>
                <a:latin typeface="Times New Roman"/>
              </a:rPr>
              <a:t>.</a:t>
            </a:r>
          </a:p>
          <a:p>
            <a:pPr lvl="0">
              <a:buFont typeface="Wingdings"/>
              <a:buChar char="Ø"/>
            </a:pPr>
            <a:r>
              <a:rPr>
                <a:solidFill>
                  <a:srgbClr val="000000"/>
                </a:solidFill>
                <a:latin typeface="Times New Roman"/>
              </a:rPr>
              <a:t>Symptoms requiring intervention include </a:t>
            </a:r>
            <a:r>
              <a:rPr>
                <a:solidFill>
                  <a:srgbClr val="FF0000"/>
                </a:solidFill>
                <a:latin typeface="Times New Roman"/>
              </a:rPr>
              <a:t>spasticity, fatigue, bladder dysfunction, and ataxia.</a:t>
            </a:r>
          </a:p>
          <a:p>
            <a:pPr lvl="0">
              <a:buFont typeface="Wingdings"/>
              <a:buChar char="Ø"/>
            </a:pPr>
            <a:r>
              <a:rPr>
                <a:solidFill>
                  <a:srgbClr val="000000"/>
                </a:solidFill>
                <a:latin typeface="Times New Roman"/>
              </a:rPr>
              <a:t>Immunosuppressive agents</a:t>
            </a:r>
          </a:p>
          <a:p>
            <a:pPr lvl="0">
              <a:buFont typeface="Wingdings"/>
              <a:buChar char="Ø"/>
            </a:pPr>
          </a:p>
          <a:p>
            <a:pPr lvl="0">
              <a:buFont typeface="Wingdings"/>
              <a:buChar char="Ø"/>
            </a:pPr>
          </a:p>
        </p:txBody>
      </p:sp>
      <p:sp>
        <p:nvSpPr>
          <p:cNvPr id="4" name=""/>
          <p:cNvSpPr txBox="1"/>
          <p:nvPr>
            <p:ph type="ftr" idx="11"/>
          </p:nvPr>
        </p:nvSpPr>
        <p:spPr>
          <a:xfrm>
            <a:off x="3124200" y="6356350"/>
            <a:ext cx="2895600" cy="365125"/>
          </a:xfrm>
          <a:prstGeom prst="rect"/>
          <a:noFill/>
          <a:ln>
            <a:noFill/>
          </a:ln>
        </p:spPr>
        <p:txBody>
          <a:bodyPr wrap="square" anchor="ctr"/>
          <a:lstStyle>
            <a:lvl1pPr lvl="0" algn="ctr">
              <a:defRPr sz="1200">
                <a:solidFill>
                  <a:srgbClr val="3F3F3F"/>
                </a:solidFill>
                <a:latin typeface="Calibri"/>
              </a:defRPr>
            </a:lvl1pPr>
          </a:lstStyle>
          <a:p/>
        </p:txBody>
      </p:sp>
      <p:sp>
        <p:nvSpPr>
          <p:cNvPr id="5" name=""/>
          <p:cNvSpPr txBox="1"/>
          <p:nvPr>
            <p:ph type="sldNum" idx="12"/>
          </p:nvPr>
        </p:nvSpPr>
        <p:spPr>
          <a:xfrm>
            <a:off x="6553200" y="6356350"/>
            <a:ext cx="2133600" cy="365125"/>
          </a:xfrm>
          <a:prstGeom prst="rect"/>
          <a:noFill/>
          <a:ln>
            <a:noFill/>
          </a:ln>
        </p:spPr>
        <p:txBody>
          <a:bodyPr wrap="square" anchor="ctr"/>
          <a:lstStyle>
            <a:lvl1pPr lvl="0" algn="r">
              <a:defRPr sz="1200">
                <a:solidFill>
                  <a:srgbClr val="3F3F3F"/>
                </a:solidFill>
                <a:latin typeface="Calibri"/>
              </a:defRPr>
            </a:lvl1pPr>
          </a:lstStyle>
          <a:p>
            <a:fld id="{8B38DBA3-52F9-4AF4-A6A4-FA4D7DB2F99C}" type="slidenum">
              <a:t>&lt;#&gt;</a:t>
            </a:fld>
          </a:p>
        </p:txBody>
      </p:sp>
      <p:sp>
        <p:nvSpPr>
          <p:cNvPr id="6" name=""/>
          <p:cNvSpPr txBox="1"/>
          <p:nvPr>
            <p:ph type="dt" idx="10"/>
          </p:nvPr>
        </p:nvSpPr>
        <p:spPr>
          <a:xfrm>
            <a:off x="457200" y="6356350"/>
            <a:ext cx="2133600" cy="365125"/>
          </a:xfrm>
          <a:prstGeom prst="rect"/>
          <a:noFill/>
          <a:ln>
            <a:noFill/>
          </a:ln>
        </p:spPr>
        <p:txBody>
          <a:bodyPr wrap="square" anchor="ctr"/>
          <a:lstStyle>
            <a:lvl1pPr lvl="0" algn="l">
              <a:defRPr sz="1200">
                <a:solidFill>
                  <a:srgbClr val="3F3F3F"/>
                </a:solidFill>
                <a:latin typeface="Calibri"/>
              </a:defRPr>
            </a:lvl1pPr>
          </a:lstStyle>
          <a:p/>
        </p:txBody>
      </p:sp>
    </p:spTree>
  </p:cSld>
</p:sld>
</file>

<file path=ppt/slides/slide21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title" idx="0"/>
          </p:nvPr>
        </p:nvSpPr>
        <p:spPr>
          <a:xfrm>
            <a:off x="457200" y="152400"/>
            <a:ext cx="8229600" cy="809625"/>
          </a:xfrm>
          <a:prstGeom prst="rect"/>
          <a:solidFill>
            <a:srgbClr val="8DB4E3"/>
          </a:solidFill>
          <a:ln>
            <a:noFill/>
          </a:ln>
        </p:spPr>
        <p:txBody>
          <a:bodyPr wrap="square" anchor="ctr">
            <a:normAutofit fontScale="90000"/>
          </a:bodyPr>
          <a:br/>
          <a:p>
            <a:pPr lvl="0"/>
            <a:r>
              <a:rPr b="1" i="0" u="none" strike="noStrike">
                <a:latin typeface="Calibri"/>
              </a:rPr>
              <a:t>Myasthenia </a:t>
            </a:r>
            <a:r>
              <a:rPr b="1" i="0" u="none" strike="noStrike">
                <a:latin typeface="Calibri"/>
              </a:rPr>
              <a:t>Gravis</a:t>
            </a:r>
            <a:br/>
          </a:p>
        </p:txBody>
      </p:sp>
      <p:sp>
        <p:nvSpPr>
          <p:cNvPr id="3" name=""/>
          <p:cNvSpPr txBox="1"/>
          <p:nvPr>
            <p:ph type="body" idx="1"/>
          </p:nvPr>
        </p:nvSpPr>
        <p:spPr>
          <a:xfrm>
            <a:off x="457200" y="1154112"/>
            <a:ext cx="8505825" cy="4970463"/>
          </a:xfrm>
          <a:prstGeom prst="rect"/>
          <a:noFill/>
          <a:ln>
            <a:noFill/>
          </a:ln>
        </p:spPr>
        <p:txBody>
          <a:bodyPr wrap="square" anchor="t"/>
          <a:p>
            <a:pPr lvl="0">
              <a:buFont typeface="Wingdings"/>
              <a:buChar char="Ø"/>
            </a:pPr>
            <a:r>
              <a:rPr>
                <a:latin typeface="Times New Roman"/>
              </a:rPr>
              <a:t>Myasthenia </a:t>
            </a:r>
            <a:r>
              <a:rPr>
                <a:latin typeface="Times New Roman"/>
              </a:rPr>
              <a:t>gravis, an autoimmune disorder affecting the </a:t>
            </a:r>
            <a:r>
              <a:rPr>
                <a:solidFill>
                  <a:srgbClr val="FF0000"/>
                </a:solidFill>
                <a:latin typeface="Times New Roman"/>
              </a:rPr>
              <a:t>myoneural junction</a:t>
            </a:r>
            <a:r>
              <a:rPr>
                <a:latin typeface="Times New Roman"/>
              </a:rPr>
              <a:t>, is characterized by varying degrees of weakness of the voluntary muscles. </a:t>
            </a:r>
          </a:p>
          <a:p>
            <a:pPr lvl="0" marL="0" indent="0">
              <a:buFont typeface="Wingdings"/>
              <a:buChar char="Ø"/>
            </a:pPr>
          </a:p>
          <a:p>
            <a:pPr lvl="0">
              <a:buFont typeface="Wingdings"/>
              <a:buChar char="Ø"/>
            </a:pPr>
            <a:r>
              <a:rPr>
                <a:latin typeface="Times New Roman"/>
              </a:rPr>
              <a:t>Women </a:t>
            </a:r>
            <a:r>
              <a:rPr>
                <a:latin typeface="Times New Roman"/>
              </a:rPr>
              <a:t>are affected more frequently than men, and they tend to develop the disease at an earlier age (20 to 40 </a:t>
            </a:r>
            <a:r>
              <a:rPr>
                <a:latin typeface="Times New Roman"/>
              </a:rPr>
              <a:t>years </a:t>
            </a:r>
            <a:r>
              <a:rPr>
                <a:latin typeface="Times New Roman"/>
              </a:rPr>
              <a:t>versus 60 to 70 </a:t>
            </a:r>
            <a:r>
              <a:rPr>
                <a:latin typeface="Times New Roman"/>
              </a:rPr>
              <a:t>years of age </a:t>
            </a:r>
            <a:r>
              <a:rPr>
                <a:latin typeface="Times New Roman"/>
              </a:rPr>
              <a:t>for men</a:t>
            </a:r>
            <a:r>
              <a:rPr>
                <a:latin typeface="Times New Roman"/>
              </a:rPr>
              <a:t>).</a:t>
            </a:r>
          </a:p>
          <a:p>
            <a:pPr lvl="0">
              <a:buFont typeface="Wingdings"/>
              <a:buChar char="Ø"/>
            </a:pPr>
          </a:p>
        </p:txBody>
      </p:sp>
      <p:sp>
        <p:nvSpPr>
          <p:cNvPr id="4" name=""/>
          <p:cNvSpPr txBox="1"/>
          <p:nvPr>
            <p:ph type="ftr" idx="11"/>
          </p:nvPr>
        </p:nvSpPr>
        <p:spPr>
          <a:xfrm>
            <a:off x="3124200" y="6356350"/>
            <a:ext cx="2895600" cy="365125"/>
          </a:xfrm>
          <a:prstGeom prst="rect"/>
          <a:noFill/>
          <a:ln>
            <a:noFill/>
          </a:ln>
        </p:spPr>
        <p:txBody>
          <a:bodyPr wrap="square" anchor="ctr"/>
          <a:lstStyle>
            <a:lvl1pPr lvl="0" algn="ctr">
              <a:defRPr sz="1200">
                <a:solidFill>
                  <a:srgbClr val="3F3F3F"/>
                </a:solidFill>
                <a:latin typeface="Calibri"/>
              </a:defRPr>
            </a:lvl1pPr>
          </a:lstStyle>
          <a:p/>
        </p:txBody>
      </p:sp>
      <p:sp>
        <p:nvSpPr>
          <p:cNvPr id="5" name=""/>
          <p:cNvSpPr txBox="1"/>
          <p:nvPr>
            <p:ph type="sldNum" idx="12"/>
          </p:nvPr>
        </p:nvSpPr>
        <p:spPr>
          <a:xfrm>
            <a:off x="6553200" y="6356350"/>
            <a:ext cx="2133600" cy="365125"/>
          </a:xfrm>
          <a:prstGeom prst="rect"/>
          <a:noFill/>
          <a:ln>
            <a:noFill/>
          </a:ln>
        </p:spPr>
        <p:txBody>
          <a:bodyPr wrap="square" anchor="ctr"/>
          <a:lstStyle>
            <a:lvl1pPr lvl="0" algn="r">
              <a:defRPr sz="1200">
                <a:solidFill>
                  <a:srgbClr val="3F3F3F"/>
                </a:solidFill>
                <a:latin typeface="Calibri"/>
              </a:defRPr>
            </a:lvl1pPr>
          </a:lstStyle>
          <a:p>
            <a:fld id="{8B38DBA3-52F9-4AF4-A6A4-FA4D7DB2F99C}" type="slidenum">
              <a:t>&lt;#&gt;</a:t>
            </a:fld>
          </a:p>
        </p:txBody>
      </p:sp>
      <p:sp>
        <p:nvSpPr>
          <p:cNvPr id="6" name=""/>
          <p:cNvSpPr txBox="1"/>
          <p:nvPr>
            <p:ph type="dt" idx="10"/>
          </p:nvPr>
        </p:nvSpPr>
        <p:spPr>
          <a:xfrm>
            <a:off x="457200" y="6356350"/>
            <a:ext cx="2133600" cy="365125"/>
          </a:xfrm>
          <a:prstGeom prst="rect"/>
          <a:noFill/>
          <a:ln>
            <a:noFill/>
          </a:ln>
        </p:spPr>
        <p:txBody>
          <a:bodyPr wrap="square" anchor="ctr"/>
          <a:lstStyle>
            <a:lvl1pPr lvl="0" algn="l">
              <a:defRPr sz="1200">
                <a:solidFill>
                  <a:srgbClr val="3F3F3F"/>
                </a:solidFill>
                <a:latin typeface="Calibri"/>
              </a:defRPr>
            </a:lvl1pPr>
          </a:lstStyle>
          <a:p/>
        </p:txBody>
      </p:sp>
    </p:spTree>
  </p:cSld>
</p:sld>
</file>

<file path=ppt/slides/slide21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title" idx="0"/>
          </p:nvPr>
        </p:nvSpPr>
        <p:spPr>
          <a:xfrm>
            <a:off x="457200" y="274637"/>
            <a:ext cx="8229600" cy="1143000"/>
          </a:xfrm>
          <a:prstGeom prst="rect"/>
          <a:noFill/>
          <a:ln>
            <a:noFill/>
          </a:ln>
        </p:spPr>
        <p:txBody>
          <a:bodyPr wrap="square" anchor="ctr"/>
          <a:p>
            <a:pPr lvl="0"/>
          </a:p>
        </p:txBody>
      </p:sp>
      <p:pic>
        <p:nvPicPr>
          <p:cNvPr id="3" name=""/>
          <p:cNvPicPr/>
          <p:nvPr/>
        </p:nvPicPr>
        <p:blipFill>
          <a:blip r:embed="rId1"/>
          <a:srcRect/>
          <a:stretch>
            <a:fillRect/>
          </a:stretch>
        </p:blipFill>
        <p:spPr>
          <a:xfrm>
            <a:off x="228600" y="3048000"/>
            <a:ext cx="8915400" cy="3352800"/>
          </a:xfrm>
          <a:prstGeom prst="rect"/>
          <a:noFill/>
          <a:ln>
            <a:noFill/>
          </a:ln>
        </p:spPr>
      </p:pic>
      <p:pic>
        <p:nvPicPr>
          <p:cNvPr id="4" name=""/>
          <p:cNvPicPr/>
          <p:nvPr/>
        </p:nvPicPr>
        <p:blipFill>
          <a:blip r:embed="rId2"/>
          <a:srcRect/>
          <a:stretch>
            <a:fillRect/>
          </a:stretch>
        </p:blipFill>
        <p:spPr>
          <a:xfrm>
            <a:off x="152400" y="152400"/>
            <a:ext cx="8991600" cy="2895600"/>
          </a:xfrm>
          <a:prstGeom prst="rect"/>
          <a:noFill/>
          <a:ln>
            <a:noFill/>
          </a:ln>
        </p:spPr>
      </p:pic>
      <p:sp>
        <p:nvSpPr>
          <p:cNvPr id="5" name=""/>
          <p:cNvSpPr txBox="1"/>
          <p:nvPr>
            <p:ph type="dt" idx="10"/>
          </p:nvPr>
        </p:nvSpPr>
        <p:spPr>
          <a:xfrm>
            <a:off x="457200" y="6356350"/>
            <a:ext cx="2133600" cy="365125"/>
          </a:xfrm>
          <a:prstGeom prst="rect"/>
          <a:noFill/>
          <a:ln>
            <a:noFill/>
          </a:ln>
        </p:spPr>
        <p:txBody>
          <a:bodyPr wrap="square" anchor="ctr"/>
          <a:lstStyle>
            <a:lvl1pPr lvl="0" algn="l">
              <a:defRPr sz="1200">
                <a:solidFill>
                  <a:srgbClr val="3F3F3F"/>
                </a:solidFill>
                <a:latin typeface="Calibri"/>
              </a:defRPr>
            </a:lvl1pPr>
          </a:lstStyle>
          <a:p/>
        </p:txBody>
      </p:sp>
      <p:sp>
        <p:nvSpPr>
          <p:cNvPr id="6" name=""/>
          <p:cNvSpPr txBox="1"/>
          <p:nvPr>
            <p:ph type="sldNum" idx="12"/>
          </p:nvPr>
        </p:nvSpPr>
        <p:spPr>
          <a:xfrm>
            <a:off x="6553200" y="6356350"/>
            <a:ext cx="2133600" cy="365125"/>
          </a:xfrm>
          <a:prstGeom prst="rect"/>
          <a:noFill/>
          <a:ln>
            <a:noFill/>
          </a:ln>
        </p:spPr>
        <p:txBody>
          <a:bodyPr wrap="square" anchor="ctr"/>
          <a:lstStyle>
            <a:lvl1pPr lvl="0" algn="r">
              <a:defRPr sz="1200">
                <a:solidFill>
                  <a:srgbClr val="3F3F3F"/>
                </a:solidFill>
                <a:latin typeface="Calibri"/>
              </a:defRPr>
            </a:lvl1pPr>
          </a:lstStyle>
          <a:p>
            <a:fld id="{8B38DBA3-52F9-4AF4-A6A4-FA4D7DB2F99C}" type="slidenum">
              <a:t>&lt;#&gt;</a:t>
            </a:fld>
          </a:p>
        </p:txBody>
      </p:sp>
      <p:sp>
        <p:nvSpPr>
          <p:cNvPr id="7" name=""/>
          <p:cNvSpPr txBox="1"/>
          <p:nvPr>
            <p:ph type="ftr" idx="11"/>
          </p:nvPr>
        </p:nvSpPr>
        <p:spPr>
          <a:xfrm>
            <a:off x="3124200" y="6356350"/>
            <a:ext cx="2895600" cy="365125"/>
          </a:xfrm>
          <a:prstGeom prst="rect"/>
          <a:noFill/>
          <a:ln>
            <a:noFill/>
          </a:ln>
        </p:spPr>
        <p:txBody>
          <a:bodyPr wrap="square" anchor="ctr"/>
          <a:lstStyle>
            <a:lvl1pPr lvl="0" algn="ctr">
              <a:defRPr sz="1200">
                <a:solidFill>
                  <a:srgbClr val="3F3F3F"/>
                </a:solidFill>
                <a:latin typeface="Calibri"/>
              </a:defRPr>
            </a:lvl1pPr>
          </a:lstStyle>
          <a:p/>
        </p:txBody>
      </p:sp>
    </p:spTree>
  </p:cSld>
</p:sld>
</file>

<file path=ppt/slides/slide21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title" idx="0"/>
          </p:nvPr>
        </p:nvSpPr>
        <p:spPr>
          <a:xfrm>
            <a:off x="457200" y="274637"/>
            <a:ext cx="8229600" cy="1143000"/>
          </a:xfrm>
          <a:prstGeom prst="rect"/>
          <a:noFill/>
          <a:ln>
            <a:noFill/>
          </a:ln>
        </p:spPr>
        <p:txBody>
          <a:bodyPr wrap="square" anchor="ctr">
            <a:normAutofit fontScale="90000"/>
          </a:bodyPr>
          <a:p>
            <a:pPr lvl="0"/>
            <a:r>
              <a:rPr b="1" i="0" u="none" strike="noStrike">
                <a:latin typeface="Times New Roman"/>
              </a:rPr>
              <a:t>Pathophysiology</a:t>
            </a:r>
            <a:br/>
          </a:p>
        </p:txBody>
      </p:sp>
      <p:sp>
        <p:nvSpPr>
          <p:cNvPr id="3" name=""/>
          <p:cNvSpPr txBox="1"/>
          <p:nvPr>
            <p:ph type="body" idx="1"/>
          </p:nvPr>
        </p:nvSpPr>
        <p:spPr>
          <a:xfrm>
            <a:off x="455612" y="1106487"/>
            <a:ext cx="8558213" cy="5018088"/>
          </a:xfrm>
          <a:prstGeom prst="rect"/>
          <a:noFill/>
          <a:ln>
            <a:noFill/>
          </a:ln>
        </p:spPr>
        <p:txBody>
          <a:bodyPr wrap="square" anchor="t"/>
          <a:p>
            <a:pPr lvl="0">
              <a:lnSpc>
                <a:spcPct val="150000"/>
              </a:lnSpc>
              <a:buFont typeface="Wingdings"/>
              <a:buChar char="Ø"/>
            </a:pPr>
            <a:r>
              <a:rPr>
                <a:latin typeface="Times New Roman"/>
              </a:rPr>
              <a:t>A</a:t>
            </a:r>
            <a:r>
              <a:rPr>
                <a:latin typeface="Times New Roman"/>
              </a:rPr>
              <a:t>ntibodies </a:t>
            </a:r>
            <a:r>
              <a:rPr>
                <a:latin typeface="Times New Roman"/>
              </a:rPr>
              <a:t>directed at the acetylcholine receptor sites impair transmission of impulses </a:t>
            </a:r>
            <a:r>
              <a:rPr>
                <a:solidFill>
                  <a:srgbClr val="FF0000"/>
                </a:solidFill>
                <a:latin typeface="Times New Roman"/>
              </a:rPr>
              <a:t>across the myoneural </a:t>
            </a:r>
            <a:r>
              <a:rPr>
                <a:solidFill>
                  <a:srgbClr val="FF0000"/>
                </a:solidFill>
                <a:latin typeface="Times New Roman"/>
              </a:rPr>
              <a:t>junction. </a:t>
            </a:r>
          </a:p>
          <a:p>
            <a:pPr lvl="0">
              <a:lnSpc>
                <a:spcPct val="150000"/>
              </a:lnSpc>
              <a:buFont typeface="Wingdings"/>
              <a:buChar char="Ø"/>
            </a:pPr>
            <a:r>
              <a:rPr>
                <a:latin typeface="Times New Roman"/>
              </a:rPr>
              <a:t>Therefore</a:t>
            </a:r>
            <a:r>
              <a:rPr>
                <a:latin typeface="Times New Roman"/>
              </a:rPr>
              <a:t>, fewer receptors are available for stimulation, resulting in </a:t>
            </a:r>
            <a:r>
              <a:rPr>
                <a:solidFill>
                  <a:srgbClr val="FF0000"/>
                </a:solidFill>
                <a:latin typeface="Times New Roman"/>
              </a:rPr>
              <a:t>voluntary muscle weakness</a:t>
            </a:r>
            <a:r>
              <a:rPr>
                <a:latin typeface="Times New Roman"/>
              </a:rPr>
              <a:t> that escalates with continued </a:t>
            </a:r>
            <a:r>
              <a:rPr>
                <a:latin typeface="Times New Roman"/>
              </a:rPr>
              <a:t>activity. </a:t>
            </a:r>
          </a:p>
        </p:txBody>
      </p:sp>
      <p:sp>
        <p:nvSpPr>
          <p:cNvPr id="4" name=""/>
          <p:cNvSpPr txBox="1"/>
          <p:nvPr>
            <p:ph type="ftr" idx="11"/>
          </p:nvPr>
        </p:nvSpPr>
        <p:spPr>
          <a:xfrm>
            <a:off x="3124200" y="6356350"/>
            <a:ext cx="2895600" cy="365125"/>
          </a:xfrm>
          <a:prstGeom prst="rect"/>
          <a:noFill/>
          <a:ln>
            <a:noFill/>
          </a:ln>
        </p:spPr>
        <p:txBody>
          <a:bodyPr wrap="square" anchor="ctr"/>
          <a:lstStyle>
            <a:lvl1pPr lvl="0" algn="ctr">
              <a:defRPr sz="1200">
                <a:solidFill>
                  <a:srgbClr val="3F3F3F"/>
                </a:solidFill>
                <a:latin typeface="Calibri"/>
              </a:defRPr>
            </a:lvl1pPr>
          </a:lstStyle>
          <a:p/>
        </p:txBody>
      </p:sp>
      <p:sp>
        <p:nvSpPr>
          <p:cNvPr id="5" name=""/>
          <p:cNvSpPr txBox="1"/>
          <p:nvPr>
            <p:ph type="sldNum" idx="12"/>
          </p:nvPr>
        </p:nvSpPr>
        <p:spPr>
          <a:xfrm>
            <a:off x="6553200" y="6356350"/>
            <a:ext cx="2133600" cy="365125"/>
          </a:xfrm>
          <a:prstGeom prst="rect"/>
          <a:noFill/>
          <a:ln>
            <a:noFill/>
          </a:ln>
        </p:spPr>
        <p:txBody>
          <a:bodyPr wrap="square" anchor="ctr"/>
          <a:lstStyle>
            <a:lvl1pPr lvl="0" algn="r">
              <a:defRPr sz="1200">
                <a:solidFill>
                  <a:srgbClr val="3F3F3F"/>
                </a:solidFill>
                <a:latin typeface="Calibri"/>
              </a:defRPr>
            </a:lvl1pPr>
          </a:lstStyle>
          <a:p>
            <a:fld id="{8B38DBA3-52F9-4AF4-A6A4-FA4D7DB2F99C}" type="slidenum">
              <a:t>&lt;#&gt;</a:t>
            </a:fld>
          </a:p>
        </p:txBody>
      </p:sp>
      <p:sp>
        <p:nvSpPr>
          <p:cNvPr id="6" name=""/>
          <p:cNvSpPr txBox="1"/>
          <p:nvPr>
            <p:ph type="dt" idx="10"/>
          </p:nvPr>
        </p:nvSpPr>
        <p:spPr>
          <a:xfrm>
            <a:off x="457200" y="6356350"/>
            <a:ext cx="2133600" cy="365125"/>
          </a:xfrm>
          <a:prstGeom prst="rect"/>
          <a:noFill/>
          <a:ln>
            <a:noFill/>
          </a:ln>
        </p:spPr>
        <p:txBody>
          <a:bodyPr wrap="square" anchor="ctr"/>
          <a:lstStyle>
            <a:lvl1pPr lvl="0" algn="l">
              <a:defRPr sz="1200">
                <a:solidFill>
                  <a:srgbClr val="3F3F3F"/>
                </a:solidFill>
                <a:latin typeface="Calibri"/>
              </a:defRPr>
            </a:lvl1pPr>
          </a:lstStyle>
          <a:p/>
        </p:txBody>
      </p:sp>
    </p:spTree>
  </p:cSld>
</p:sld>
</file>

<file path=ppt/slides/slide21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title" idx="0"/>
          </p:nvPr>
        </p:nvSpPr>
        <p:spPr>
          <a:xfrm>
            <a:off x="457200" y="274637"/>
            <a:ext cx="8229600" cy="1143000"/>
          </a:xfrm>
          <a:prstGeom prst="rect"/>
          <a:noFill/>
          <a:ln>
            <a:noFill/>
          </a:ln>
        </p:spPr>
        <p:txBody>
          <a:bodyPr wrap="square" anchor="ctr">
            <a:normAutofit fontScale="90000"/>
          </a:bodyPr>
          <a:p>
            <a:pPr lvl="0"/>
            <a:r>
              <a:rPr b="1" i="0" u="none" strike="noStrike">
                <a:latin typeface="Times New Roman"/>
              </a:rPr>
              <a:t>Clinical Manifestations</a:t>
            </a:r>
            <a:br/>
          </a:p>
        </p:txBody>
      </p:sp>
      <p:sp>
        <p:nvSpPr>
          <p:cNvPr id="3" name=""/>
          <p:cNvSpPr txBox="1"/>
          <p:nvPr>
            <p:ph type="body" idx="1"/>
          </p:nvPr>
        </p:nvSpPr>
        <p:spPr>
          <a:xfrm>
            <a:off x="455612" y="1154112"/>
            <a:ext cx="8524875" cy="4970463"/>
          </a:xfrm>
          <a:prstGeom prst="rect"/>
          <a:noFill/>
          <a:ln>
            <a:noFill/>
          </a:ln>
        </p:spPr>
        <p:txBody>
          <a:bodyPr wrap="square" anchor="t"/>
          <a:p>
            <a:pPr lvl="0">
              <a:buFont typeface="Wingdings"/>
              <a:buChar char="Ø"/>
            </a:pPr>
            <a:r>
              <a:rPr>
                <a:latin typeface="Times New Roman"/>
              </a:rPr>
              <a:t>The </a:t>
            </a:r>
            <a:r>
              <a:rPr>
                <a:latin typeface="Times New Roman"/>
              </a:rPr>
              <a:t>initial manifestation of myasthenia gravis usually involves the </a:t>
            </a:r>
            <a:r>
              <a:rPr>
                <a:solidFill>
                  <a:srgbClr val="FF0000"/>
                </a:solidFill>
                <a:latin typeface="Times New Roman"/>
              </a:rPr>
              <a:t>ocular muscles. </a:t>
            </a:r>
          </a:p>
          <a:p>
            <a:pPr lvl="0">
              <a:buFont typeface="Wingdings"/>
              <a:buChar char="Ø"/>
            </a:pPr>
            <a:r>
              <a:rPr>
                <a:solidFill>
                  <a:srgbClr val="FF0000"/>
                </a:solidFill>
                <a:latin typeface="Times New Roman"/>
              </a:rPr>
              <a:t>Diplopia </a:t>
            </a:r>
            <a:r>
              <a:rPr>
                <a:solidFill>
                  <a:srgbClr val="FF0000"/>
                </a:solidFill>
                <a:latin typeface="Times New Roman"/>
              </a:rPr>
              <a:t>and ptosis </a:t>
            </a:r>
            <a:r>
              <a:rPr>
                <a:latin typeface="Times New Roman"/>
              </a:rPr>
              <a:t>are </a:t>
            </a:r>
            <a:r>
              <a:rPr>
                <a:latin typeface="Times New Roman"/>
              </a:rPr>
              <a:t>common. </a:t>
            </a:r>
          </a:p>
          <a:p>
            <a:pPr lvl="0">
              <a:buFont typeface="Wingdings"/>
              <a:buChar char="Ø"/>
            </a:pPr>
            <a:r>
              <a:rPr>
                <a:latin typeface="Times New Roman"/>
              </a:rPr>
              <a:t>M</a:t>
            </a:r>
            <a:r>
              <a:rPr>
                <a:latin typeface="Times New Roman"/>
              </a:rPr>
              <a:t>ajority </a:t>
            </a:r>
            <a:r>
              <a:rPr>
                <a:latin typeface="Times New Roman"/>
              </a:rPr>
              <a:t>of patients also experience </a:t>
            </a:r>
            <a:r>
              <a:rPr>
                <a:solidFill>
                  <a:srgbClr val="FF0000"/>
                </a:solidFill>
                <a:latin typeface="Times New Roman"/>
              </a:rPr>
              <a:t>weakness of the muscles of the </a:t>
            </a:r>
            <a:r>
              <a:rPr>
                <a:solidFill>
                  <a:srgbClr val="FF0000"/>
                </a:solidFill>
                <a:latin typeface="Times New Roman"/>
              </a:rPr>
              <a:t>face,</a:t>
            </a:r>
            <a:r>
              <a:rPr>
                <a:latin typeface="Times New Roman"/>
              </a:rPr>
              <a:t> </a:t>
            </a:r>
            <a:r>
              <a:rPr>
                <a:solidFill>
                  <a:srgbClr val="FF0000"/>
                </a:solidFill>
                <a:latin typeface="Times New Roman"/>
              </a:rPr>
              <a:t>throat </a:t>
            </a:r>
            <a:r>
              <a:rPr>
                <a:solidFill>
                  <a:srgbClr val="000000"/>
                </a:solidFill>
                <a:latin typeface="Times New Roman"/>
              </a:rPr>
              <a:t>and</a:t>
            </a:r>
            <a:r>
              <a:rPr>
                <a:solidFill>
                  <a:srgbClr val="FF0000"/>
                </a:solidFill>
                <a:latin typeface="Times New Roman"/>
              </a:rPr>
              <a:t> </a:t>
            </a:r>
            <a:r>
              <a:rPr>
                <a:solidFill>
                  <a:srgbClr val="FF0000"/>
                </a:solidFill>
                <a:latin typeface="Times New Roman"/>
              </a:rPr>
              <a:t>generalized weakness</a:t>
            </a:r>
            <a:r>
              <a:rPr>
                <a:latin typeface="Times New Roman"/>
              </a:rPr>
              <a:t>.</a:t>
            </a:r>
          </a:p>
          <a:p>
            <a:pPr lvl="0">
              <a:buFont typeface="Wingdings"/>
              <a:buChar char="Ø"/>
            </a:pPr>
            <a:r>
              <a:rPr>
                <a:solidFill>
                  <a:srgbClr val="000000"/>
                </a:solidFill>
                <a:latin typeface="Times New Roman"/>
              </a:rPr>
              <a:t>Weakness of the facial muscles results in a </a:t>
            </a:r>
            <a:r>
              <a:rPr>
                <a:solidFill>
                  <a:srgbClr val="FF0000"/>
                </a:solidFill>
                <a:latin typeface="Times New Roman"/>
              </a:rPr>
              <a:t>bland facial expression.</a:t>
            </a:r>
          </a:p>
        </p:txBody>
      </p:sp>
      <p:sp>
        <p:nvSpPr>
          <p:cNvPr id="4" name=""/>
          <p:cNvSpPr txBox="1"/>
          <p:nvPr>
            <p:ph type="ftr" idx="11"/>
          </p:nvPr>
        </p:nvSpPr>
        <p:spPr>
          <a:xfrm>
            <a:off x="3124200" y="6356350"/>
            <a:ext cx="2895600" cy="365125"/>
          </a:xfrm>
          <a:prstGeom prst="rect"/>
          <a:noFill/>
          <a:ln>
            <a:noFill/>
          </a:ln>
        </p:spPr>
        <p:txBody>
          <a:bodyPr wrap="square" anchor="ctr"/>
          <a:lstStyle>
            <a:lvl1pPr lvl="0" algn="ctr">
              <a:defRPr sz="1200">
                <a:solidFill>
                  <a:srgbClr val="3F3F3F"/>
                </a:solidFill>
                <a:latin typeface="Calibri"/>
              </a:defRPr>
            </a:lvl1pPr>
          </a:lstStyle>
          <a:p/>
        </p:txBody>
      </p:sp>
      <p:sp>
        <p:nvSpPr>
          <p:cNvPr id="5" name=""/>
          <p:cNvSpPr txBox="1"/>
          <p:nvPr>
            <p:ph type="sldNum" idx="12"/>
          </p:nvPr>
        </p:nvSpPr>
        <p:spPr>
          <a:xfrm>
            <a:off x="6553200" y="6356350"/>
            <a:ext cx="2133600" cy="365125"/>
          </a:xfrm>
          <a:prstGeom prst="rect"/>
          <a:noFill/>
          <a:ln>
            <a:noFill/>
          </a:ln>
        </p:spPr>
        <p:txBody>
          <a:bodyPr wrap="square" anchor="ctr"/>
          <a:lstStyle>
            <a:lvl1pPr lvl="0" algn="r">
              <a:defRPr sz="1200">
                <a:solidFill>
                  <a:srgbClr val="3F3F3F"/>
                </a:solidFill>
                <a:latin typeface="Calibri"/>
              </a:defRPr>
            </a:lvl1pPr>
          </a:lstStyle>
          <a:p>
            <a:fld id="{8B38DBA3-52F9-4AF4-A6A4-FA4D7DB2F99C}" type="slidenum">
              <a:t>&lt;#&gt;</a:t>
            </a:fld>
          </a:p>
        </p:txBody>
      </p:sp>
      <p:sp>
        <p:nvSpPr>
          <p:cNvPr id="6" name=""/>
          <p:cNvSpPr txBox="1"/>
          <p:nvPr>
            <p:ph type="dt" idx="10"/>
          </p:nvPr>
        </p:nvSpPr>
        <p:spPr>
          <a:xfrm>
            <a:off x="457200" y="6356350"/>
            <a:ext cx="2133600" cy="365125"/>
          </a:xfrm>
          <a:prstGeom prst="rect"/>
          <a:noFill/>
          <a:ln>
            <a:noFill/>
          </a:ln>
        </p:spPr>
        <p:txBody>
          <a:bodyPr wrap="square" anchor="ctr"/>
          <a:lstStyle>
            <a:lvl1pPr lvl="0" algn="l">
              <a:defRPr sz="1200">
                <a:solidFill>
                  <a:srgbClr val="3F3F3F"/>
                </a:solidFill>
                <a:latin typeface="Calibri"/>
              </a:defRPr>
            </a:lvl1pPr>
          </a:lstStyle>
          <a:p/>
        </p:txBody>
      </p:sp>
    </p:spTree>
  </p:cSld>
</p:sld>
</file>

<file path=ppt/slides/slide21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title" idx="0"/>
          </p:nvPr>
        </p:nvSpPr>
        <p:spPr>
          <a:xfrm>
            <a:off x="457200" y="274637"/>
            <a:ext cx="8229600" cy="1143000"/>
          </a:xfrm>
          <a:prstGeom prst="rect"/>
          <a:noFill/>
          <a:ln>
            <a:noFill/>
          </a:ln>
        </p:spPr>
        <p:txBody>
          <a:bodyPr wrap="square" anchor="ctr"/>
          <a:p>
            <a:pPr lvl="0"/>
            <a:r>
              <a:rPr>
                <a:solidFill>
                  <a:srgbClr val="000000"/>
                </a:solidFill>
                <a:latin typeface="Calibri"/>
              </a:rPr>
              <a:t>Clinical </a:t>
            </a:r>
            <a:r>
              <a:rPr>
                <a:solidFill>
                  <a:srgbClr val="000000"/>
                </a:solidFill>
                <a:latin typeface="Calibri"/>
              </a:rPr>
              <a:t>Manifestations…</a:t>
            </a:r>
          </a:p>
        </p:txBody>
      </p:sp>
      <p:sp>
        <p:nvSpPr>
          <p:cNvPr id="3" name=""/>
          <p:cNvSpPr txBox="1"/>
          <p:nvPr>
            <p:ph type="body" idx="1"/>
          </p:nvPr>
        </p:nvSpPr>
        <p:spPr>
          <a:xfrm>
            <a:off x="255587" y="1417637"/>
            <a:ext cx="8694738" cy="4708525"/>
          </a:xfrm>
          <a:prstGeom prst="rect"/>
          <a:noFill/>
          <a:ln>
            <a:noFill/>
          </a:ln>
        </p:spPr>
        <p:txBody>
          <a:bodyPr wrap="square" anchor="t"/>
          <a:p>
            <a:pPr lvl="0">
              <a:buFont typeface="Wingdings"/>
              <a:buChar char="Ø"/>
            </a:pPr>
            <a:r>
              <a:rPr>
                <a:latin typeface="Times New Roman"/>
              </a:rPr>
              <a:t>Laryngeal </a:t>
            </a:r>
            <a:r>
              <a:rPr>
                <a:latin typeface="Times New Roman"/>
              </a:rPr>
              <a:t>involvement produces </a:t>
            </a:r>
            <a:r>
              <a:rPr>
                <a:solidFill>
                  <a:srgbClr val="FF0000"/>
                </a:solidFill>
                <a:latin typeface="Times New Roman"/>
              </a:rPr>
              <a:t>dysphonia</a:t>
            </a:r>
            <a:r>
              <a:rPr>
                <a:latin typeface="Times New Roman"/>
              </a:rPr>
              <a:t> (voice impairment) and </a:t>
            </a:r>
            <a:r>
              <a:rPr>
                <a:solidFill>
                  <a:srgbClr val="FF0000"/>
                </a:solidFill>
                <a:latin typeface="Times New Roman"/>
              </a:rPr>
              <a:t>increases the patient's risk for choking and aspiration. </a:t>
            </a:r>
          </a:p>
          <a:p>
            <a:pPr lvl="0">
              <a:buFont typeface="Wingdings"/>
              <a:buChar char="Ø"/>
            </a:pPr>
            <a:r>
              <a:rPr>
                <a:latin typeface="Times New Roman"/>
              </a:rPr>
              <a:t>Generalized </a:t>
            </a:r>
            <a:r>
              <a:rPr>
                <a:latin typeface="Times New Roman"/>
              </a:rPr>
              <a:t>weakness affects all the extremities and the intercostal muscles, resulting in </a:t>
            </a:r>
            <a:r>
              <a:rPr>
                <a:solidFill>
                  <a:srgbClr val="FF0000"/>
                </a:solidFill>
                <a:latin typeface="Times New Roman"/>
              </a:rPr>
              <a:t>respiratory </a:t>
            </a:r>
            <a:r>
              <a:rPr>
                <a:solidFill>
                  <a:srgbClr val="FF0000"/>
                </a:solidFill>
                <a:latin typeface="Times New Roman"/>
              </a:rPr>
              <a:t>failure</a:t>
            </a:r>
            <a:r>
              <a:rPr>
                <a:solidFill>
                  <a:srgbClr val="FF0000"/>
                </a:solidFill>
                <a:latin typeface="Times New Roman"/>
              </a:rPr>
              <a:t>.</a:t>
            </a:r>
          </a:p>
          <a:p>
            <a:pPr lvl="0">
              <a:buFont typeface="Wingdings"/>
              <a:buChar char="Ø"/>
            </a:pPr>
            <a:r>
              <a:rPr>
                <a:latin typeface="Times New Roman"/>
              </a:rPr>
              <a:t> </a:t>
            </a:r>
            <a:r>
              <a:rPr>
                <a:latin typeface="Times New Roman"/>
              </a:rPr>
              <a:t>Myasthenia gravis is purely a motor disorder with </a:t>
            </a:r>
            <a:r>
              <a:rPr>
                <a:solidFill>
                  <a:srgbClr val="FF0000"/>
                </a:solidFill>
                <a:latin typeface="Times New Roman"/>
              </a:rPr>
              <a:t>no effect on sensation or coordination.</a:t>
            </a:r>
          </a:p>
        </p:txBody>
      </p:sp>
      <p:sp>
        <p:nvSpPr>
          <p:cNvPr id="4" name=""/>
          <p:cNvSpPr txBox="1"/>
          <p:nvPr>
            <p:ph type="ftr" idx="11"/>
          </p:nvPr>
        </p:nvSpPr>
        <p:spPr>
          <a:xfrm>
            <a:off x="3124200" y="6356350"/>
            <a:ext cx="2895600" cy="365125"/>
          </a:xfrm>
          <a:prstGeom prst="rect"/>
          <a:noFill/>
          <a:ln>
            <a:noFill/>
          </a:ln>
        </p:spPr>
        <p:txBody>
          <a:bodyPr wrap="square" anchor="ctr"/>
          <a:lstStyle>
            <a:lvl1pPr lvl="0" algn="ctr">
              <a:defRPr sz="1200">
                <a:solidFill>
                  <a:srgbClr val="3F3F3F"/>
                </a:solidFill>
                <a:latin typeface="Calibri"/>
              </a:defRPr>
            </a:lvl1pPr>
          </a:lstStyle>
          <a:p/>
        </p:txBody>
      </p:sp>
      <p:sp>
        <p:nvSpPr>
          <p:cNvPr id="5" name=""/>
          <p:cNvSpPr txBox="1"/>
          <p:nvPr>
            <p:ph type="sldNum" idx="12"/>
          </p:nvPr>
        </p:nvSpPr>
        <p:spPr>
          <a:xfrm>
            <a:off x="6553200" y="6356350"/>
            <a:ext cx="2133600" cy="365125"/>
          </a:xfrm>
          <a:prstGeom prst="rect"/>
          <a:noFill/>
          <a:ln>
            <a:noFill/>
          </a:ln>
        </p:spPr>
        <p:txBody>
          <a:bodyPr wrap="square" anchor="ctr"/>
          <a:lstStyle>
            <a:lvl1pPr lvl="0" algn="r">
              <a:defRPr sz="1200">
                <a:solidFill>
                  <a:srgbClr val="3F3F3F"/>
                </a:solidFill>
                <a:latin typeface="Calibri"/>
              </a:defRPr>
            </a:lvl1pPr>
          </a:lstStyle>
          <a:p>
            <a:fld id="{8B38DBA3-52F9-4AF4-A6A4-FA4D7DB2F99C}" type="slidenum">
              <a:t>&lt;#&gt;</a:t>
            </a:fld>
          </a:p>
        </p:txBody>
      </p:sp>
      <p:sp>
        <p:nvSpPr>
          <p:cNvPr id="6" name=""/>
          <p:cNvSpPr txBox="1"/>
          <p:nvPr>
            <p:ph type="dt" idx="10"/>
          </p:nvPr>
        </p:nvSpPr>
        <p:spPr>
          <a:xfrm>
            <a:off x="457200" y="6356350"/>
            <a:ext cx="2133600" cy="365125"/>
          </a:xfrm>
          <a:prstGeom prst="rect"/>
          <a:noFill/>
          <a:ln>
            <a:noFill/>
          </a:ln>
        </p:spPr>
        <p:txBody>
          <a:bodyPr wrap="square" anchor="ctr"/>
          <a:lstStyle>
            <a:lvl1pPr lvl="0" algn="l">
              <a:defRPr sz="1200">
                <a:solidFill>
                  <a:srgbClr val="3F3F3F"/>
                </a:solidFill>
                <a:latin typeface="Calibri"/>
              </a:defRPr>
            </a:lvl1pPr>
          </a:lstStyle>
          <a:p/>
        </p:txBody>
      </p:sp>
    </p:spTree>
  </p:cSld>
</p:sld>
</file>

<file path=ppt/slides/slide2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title" idx="0"/>
          </p:nvPr>
        </p:nvSpPr>
        <p:spPr>
          <a:xfrm>
            <a:off x="457200" y="274637"/>
            <a:ext cx="8229600" cy="1143000"/>
          </a:xfrm>
          <a:prstGeom prst="rect"/>
          <a:noFill/>
          <a:ln>
            <a:noFill/>
          </a:ln>
        </p:spPr>
        <p:txBody>
          <a:bodyPr wrap="square" anchor="ctr"/>
          <a:p>
            <a:pPr lvl="0"/>
            <a:r>
              <a:rPr b="1" i="0" u="none" strike="noStrike">
                <a:latin typeface="Calibri"/>
              </a:rPr>
              <a:t>Reflexes</a:t>
            </a:r>
          </a:p>
        </p:txBody>
      </p:sp>
      <p:sp>
        <p:nvSpPr>
          <p:cNvPr id="3" name=""/>
          <p:cNvSpPr txBox="1"/>
          <p:nvPr>
            <p:ph type="body" idx="1"/>
          </p:nvPr>
        </p:nvSpPr>
        <p:spPr>
          <a:xfrm>
            <a:off x="457200" y="1600200"/>
            <a:ext cx="8229600" cy="4525962"/>
          </a:xfrm>
          <a:prstGeom prst="rect"/>
          <a:noFill/>
          <a:ln>
            <a:noFill/>
          </a:ln>
        </p:spPr>
        <p:txBody>
          <a:bodyPr wrap="square" anchor="t"/>
          <a:p>
            <a:pPr lvl="0">
              <a:buFont typeface="Wingdings"/>
              <a:buChar char="ü"/>
            </a:pPr>
            <a:r>
              <a:rPr sz="2800">
                <a:latin typeface="Times New Roman"/>
              </a:rPr>
              <a:t>Reflexes  </a:t>
            </a:r>
            <a:r>
              <a:rPr sz="2800">
                <a:latin typeface="Times New Roman"/>
              </a:rPr>
              <a:t>are rapid, automatic response to stimuli</a:t>
            </a:r>
          </a:p>
          <a:p>
            <a:pPr lvl="0">
              <a:buFont typeface="Wingdings"/>
              <a:buChar char="ü"/>
            </a:pPr>
            <a:r>
              <a:rPr sz="2800">
                <a:latin typeface="Times New Roman"/>
              </a:rPr>
              <a:t>Four important properties of a reflex</a:t>
            </a:r>
          </a:p>
          <a:p>
            <a:pPr lvl="1">
              <a:buNone/>
            </a:pPr>
            <a:r>
              <a:rPr sz="2400">
                <a:latin typeface="Times New Roman"/>
              </a:rPr>
              <a:t>1. Reflexes require stimulation- they are not spontaneous actions but response to sensory input</a:t>
            </a:r>
          </a:p>
          <a:p>
            <a:pPr lvl="1">
              <a:buNone/>
            </a:pPr>
            <a:r>
              <a:rPr sz="2400">
                <a:latin typeface="Times New Roman"/>
              </a:rPr>
              <a:t>2. Reflexes are quick</a:t>
            </a:r>
          </a:p>
          <a:p>
            <a:pPr lvl="1">
              <a:buNone/>
            </a:pPr>
            <a:r>
              <a:rPr sz="2400">
                <a:latin typeface="Times New Roman"/>
              </a:rPr>
              <a:t>3. Reflexes are involuntary </a:t>
            </a:r>
          </a:p>
          <a:p>
            <a:pPr lvl="1">
              <a:buNone/>
            </a:pPr>
            <a:r>
              <a:rPr sz="2400">
                <a:latin typeface="Times New Roman"/>
              </a:rPr>
              <a:t>4. Reflexes are stereotyped- they occur essentially the same way</a:t>
            </a:r>
          </a:p>
          <a:p>
            <a:pPr lvl="0">
              <a:buFont typeface="Wingdings"/>
              <a:buChar char="Ø"/>
            </a:pPr>
            <a:r>
              <a:rPr sz="2800">
                <a:latin typeface="Times New Roman"/>
              </a:rPr>
              <a:t>Reflexes are mediated by chains of neurons known as reflex arcs</a:t>
            </a:r>
          </a:p>
          <a:p>
            <a:pPr lvl="0"/>
          </a:p>
        </p:txBody>
      </p:sp>
      <p:sp>
        <p:nvSpPr>
          <p:cNvPr id="4" name=""/>
          <p:cNvSpPr txBox="1"/>
          <p:nvPr>
            <p:ph type="dt" idx="10"/>
          </p:nvPr>
        </p:nvSpPr>
        <p:spPr>
          <a:xfrm>
            <a:off x="457200" y="6356350"/>
            <a:ext cx="2133600" cy="365125"/>
          </a:xfrm>
          <a:prstGeom prst="rect"/>
          <a:noFill/>
          <a:ln>
            <a:noFill/>
          </a:ln>
        </p:spPr>
        <p:txBody>
          <a:bodyPr wrap="square" anchor="ctr"/>
          <a:lstStyle>
            <a:lvl1pPr lvl="0" algn="l">
              <a:defRPr sz="1200">
                <a:solidFill>
                  <a:srgbClr val="3F3F3F"/>
                </a:solidFill>
                <a:latin typeface="Calibri"/>
              </a:defRPr>
            </a:lvl1pPr>
          </a:lstStyle>
          <a:p/>
        </p:txBody>
      </p:sp>
      <p:sp>
        <p:nvSpPr>
          <p:cNvPr id="5" name=""/>
          <p:cNvSpPr txBox="1"/>
          <p:nvPr>
            <p:ph type="sldNum" idx="12"/>
          </p:nvPr>
        </p:nvSpPr>
        <p:spPr>
          <a:xfrm>
            <a:off x="6553200" y="6356350"/>
            <a:ext cx="2133600" cy="365125"/>
          </a:xfrm>
          <a:prstGeom prst="rect"/>
          <a:noFill/>
          <a:ln>
            <a:noFill/>
          </a:ln>
        </p:spPr>
        <p:txBody>
          <a:bodyPr wrap="square" anchor="ctr"/>
          <a:lstStyle>
            <a:lvl1pPr lvl="0" algn="r">
              <a:defRPr sz="1200">
                <a:solidFill>
                  <a:srgbClr val="3F3F3F"/>
                </a:solidFill>
                <a:latin typeface="Calibri"/>
              </a:defRPr>
            </a:lvl1pPr>
          </a:lstStyle>
          <a:p>
            <a:fld id="{8B38DBA3-52F9-4AF4-A6A4-FA4D7DB2F99C}" type="slidenum">
              <a:t>&lt;#&gt;</a:t>
            </a:fld>
          </a:p>
        </p:txBody>
      </p:sp>
      <p:sp>
        <p:nvSpPr>
          <p:cNvPr id="6" name=""/>
          <p:cNvSpPr txBox="1"/>
          <p:nvPr>
            <p:ph type="ftr" idx="11"/>
          </p:nvPr>
        </p:nvSpPr>
        <p:spPr>
          <a:xfrm>
            <a:off x="3124200" y="6356350"/>
            <a:ext cx="2895600" cy="365125"/>
          </a:xfrm>
          <a:prstGeom prst="rect"/>
          <a:noFill/>
          <a:ln>
            <a:noFill/>
          </a:ln>
        </p:spPr>
        <p:txBody>
          <a:bodyPr wrap="square" anchor="ctr"/>
          <a:lstStyle>
            <a:lvl1pPr lvl="0" algn="ctr">
              <a:defRPr sz="1200">
                <a:solidFill>
                  <a:srgbClr val="3F3F3F"/>
                </a:solidFill>
                <a:latin typeface="Calibri"/>
              </a:defRPr>
            </a:lvl1pPr>
          </a:lstStyle>
          <a:p/>
        </p:txBody>
      </p:sp>
    </p:spTree>
  </p:cSld>
</p:sld>
</file>

<file path=ppt/slides/slide22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title" idx="0"/>
          </p:nvPr>
        </p:nvSpPr>
        <p:spPr>
          <a:xfrm>
            <a:off x="457200" y="274637"/>
            <a:ext cx="8229600" cy="1143000"/>
          </a:xfrm>
          <a:prstGeom prst="rect"/>
          <a:noFill/>
          <a:ln>
            <a:noFill/>
          </a:ln>
        </p:spPr>
        <p:txBody>
          <a:bodyPr wrap="square" anchor="ctr">
            <a:normAutofit fontScale="90000"/>
          </a:bodyPr>
          <a:p>
            <a:pPr lvl="0" marL="342900" indent="0">
              <a:spcBef>
                <a:spcPct val="20000"/>
              </a:spcBef>
            </a:pPr>
            <a:r>
              <a:rPr sz="4000" b="1" i="0" u="none" strike="noStrike">
                <a:solidFill>
                  <a:srgbClr val="000000"/>
                </a:solidFill>
                <a:latin typeface="Times New Roman"/>
              </a:rPr>
              <a:t>Assessment and Diagnostic Findings</a:t>
            </a:r>
            <a:br/>
          </a:p>
        </p:txBody>
      </p:sp>
      <p:sp>
        <p:nvSpPr>
          <p:cNvPr id="3" name=""/>
          <p:cNvSpPr txBox="1"/>
          <p:nvPr>
            <p:ph type="body" idx="1"/>
          </p:nvPr>
        </p:nvSpPr>
        <p:spPr>
          <a:xfrm>
            <a:off x="455612" y="1041400"/>
            <a:ext cx="8524875" cy="5083175"/>
          </a:xfrm>
          <a:prstGeom prst="rect"/>
          <a:noFill/>
          <a:ln>
            <a:noFill/>
          </a:ln>
        </p:spPr>
        <p:txBody>
          <a:bodyPr wrap="square" anchor="t"/>
          <a:p>
            <a:pPr lvl="0">
              <a:buFont typeface="Wingdings"/>
              <a:buChar char="Ø"/>
            </a:pPr>
            <a:r>
              <a:rPr>
                <a:latin typeface="Times New Roman"/>
              </a:rPr>
              <a:t>An </a:t>
            </a:r>
            <a:r>
              <a:rPr b="1" i="0" u="none" strike="noStrike">
                <a:solidFill>
                  <a:srgbClr val="FF0000"/>
                </a:solidFill>
                <a:latin typeface="Times New Roman"/>
              </a:rPr>
              <a:t>acetylcholinesterase</a:t>
            </a:r>
            <a:r>
              <a:rPr b="1" i="0" u="none" strike="noStrike">
                <a:solidFill>
                  <a:srgbClr val="FF0000"/>
                </a:solidFill>
                <a:latin typeface="Times New Roman"/>
              </a:rPr>
              <a:t> inhibitor test </a:t>
            </a:r>
            <a:r>
              <a:rPr>
                <a:latin typeface="Times New Roman"/>
              </a:rPr>
              <a:t>is used to diagnose myasthenia gravis. </a:t>
            </a:r>
          </a:p>
          <a:p>
            <a:pPr lvl="0">
              <a:buFont typeface="Wingdings"/>
              <a:buChar char="Ø"/>
            </a:pPr>
            <a:r>
              <a:rPr>
                <a:latin typeface="Times New Roman"/>
              </a:rPr>
              <a:t>The </a:t>
            </a:r>
            <a:r>
              <a:rPr>
                <a:latin typeface="Times New Roman"/>
              </a:rPr>
              <a:t>acetylcholinesterase</a:t>
            </a:r>
            <a:r>
              <a:rPr>
                <a:latin typeface="Times New Roman"/>
              </a:rPr>
              <a:t> inhibitor stops the breakdown of acetylcholine, thereby increasing availability at the neuromuscular junction. </a:t>
            </a:r>
          </a:p>
          <a:p>
            <a:pPr lvl="0">
              <a:buFont typeface="Wingdings"/>
              <a:buChar char="Ø"/>
            </a:pPr>
            <a:r>
              <a:rPr>
                <a:solidFill>
                  <a:srgbClr val="FF0000"/>
                </a:solidFill>
                <a:latin typeface="Times New Roman"/>
              </a:rPr>
              <a:t>Edrophonium</a:t>
            </a:r>
            <a:r>
              <a:rPr>
                <a:solidFill>
                  <a:srgbClr val="FF0000"/>
                </a:solidFill>
                <a:latin typeface="Times New Roman"/>
              </a:rPr>
              <a:t> chloride,</a:t>
            </a:r>
            <a:r>
              <a:rPr>
                <a:latin typeface="Times New Roman"/>
              </a:rPr>
              <a:t> </a:t>
            </a:r>
            <a:r>
              <a:rPr>
                <a:latin typeface="Times New Roman"/>
              </a:rPr>
              <a:t>a fast-acting </a:t>
            </a:r>
            <a:r>
              <a:rPr>
                <a:latin typeface="Times New Roman"/>
              </a:rPr>
              <a:t>acetylcholinesterase</a:t>
            </a:r>
            <a:r>
              <a:rPr>
                <a:latin typeface="Times New Roman"/>
              </a:rPr>
              <a:t> inhibitor, is administered IV to diagnose myasthenia </a:t>
            </a:r>
            <a:r>
              <a:rPr>
                <a:latin typeface="Times New Roman"/>
              </a:rPr>
              <a:t>gravis. </a:t>
            </a:r>
          </a:p>
        </p:txBody>
      </p:sp>
      <p:sp>
        <p:nvSpPr>
          <p:cNvPr id="4" name=""/>
          <p:cNvSpPr txBox="1"/>
          <p:nvPr>
            <p:ph type="ftr" idx="11"/>
          </p:nvPr>
        </p:nvSpPr>
        <p:spPr>
          <a:xfrm>
            <a:off x="3124200" y="6356350"/>
            <a:ext cx="2895600" cy="365125"/>
          </a:xfrm>
          <a:prstGeom prst="rect"/>
          <a:noFill/>
          <a:ln>
            <a:noFill/>
          </a:ln>
        </p:spPr>
        <p:txBody>
          <a:bodyPr wrap="square" anchor="ctr"/>
          <a:lstStyle>
            <a:lvl1pPr lvl="0" algn="ctr">
              <a:defRPr sz="1200">
                <a:solidFill>
                  <a:srgbClr val="3F3F3F"/>
                </a:solidFill>
                <a:latin typeface="Times New Roman"/>
              </a:defRPr>
            </a:lvl1pPr>
          </a:lstStyle>
          <a:p/>
        </p:txBody>
      </p:sp>
      <p:sp>
        <p:nvSpPr>
          <p:cNvPr id="5" name=""/>
          <p:cNvSpPr txBox="1"/>
          <p:nvPr>
            <p:ph type="sldNum" idx="12"/>
          </p:nvPr>
        </p:nvSpPr>
        <p:spPr>
          <a:xfrm>
            <a:off x="6553200" y="6356350"/>
            <a:ext cx="2133600" cy="365125"/>
          </a:xfrm>
          <a:prstGeom prst="rect"/>
          <a:noFill/>
          <a:ln>
            <a:noFill/>
          </a:ln>
        </p:spPr>
        <p:txBody>
          <a:bodyPr wrap="square" anchor="ctr"/>
          <a:lstStyle>
            <a:lvl1pPr lvl="0" algn="r">
              <a:defRPr sz="1200">
                <a:solidFill>
                  <a:srgbClr val="3F3F3F"/>
                </a:solidFill>
                <a:latin typeface="Times New Roman"/>
              </a:defRPr>
            </a:lvl1pPr>
          </a:lstStyle>
          <a:p>
            <a:fld id="{8B38DBA3-52F9-4AF4-A6A4-FA4D7DB2F99C}" type="slidenum">
              <a:t>&lt;#&gt;</a:t>
            </a:fld>
          </a:p>
        </p:txBody>
      </p:sp>
      <p:sp>
        <p:nvSpPr>
          <p:cNvPr id="6" name=""/>
          <p:cNvSpPr txBox="1"/>
          <p:nvPr>
            <p:ph type="dt" idx="10"/>
          </p:nvPr>
        </p:nvSpPr>
        <p:spPr>
          <a:xfrm>
            <a:off x="457200" y="6356350"/>
            <a:ext cx="2133600" cy="365125"/>
          </a:xfrm>
          <a:prstGeom prst="rect"/>
          <a:noFill/>
          <a:ln>
            <a:noFill/>
          </a:ln>
        </p:spPr>
        <p:txBody>
          <a:bodyPr wrap="square" anchor="ctr"/>
          <a:lstStyle>
            <a:lvl1pPr lvl="0" algn="l">
              <a:defRPr sz="1200">
                <a:solidFill>
                  <a:srgbClr val="3F3F3F"/>
                </a:solidFill>
                <a:latin typeface="Calibri"/>
              </a:defRPr>
            </a:lvl1pPr>
          </a:lstStyle>
          <a:p/>
        </p:txBody>
      </p:sp>
    </p:spTree>
  </p:cSld>
</p:sld>
</file>

<file path=ppt/slides/slide22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title" idx="0"/>
          </p:nvPr>
        </p:nvSpPr>
        <p:spPr>
          <a:xfrm>
            <a:off x="457200" y="274637"/>
            <a:ext cx="8229600" cy="735013"/>
          </a:xfrm>
          <a:prstGeom prst="rect"/>
          <a:noFill/>
          <a:ln>
            <a:noFill/>
          </a:ln>
        </p:spPr>
        <p:txBody>
          <a:bodyPr wrap="square" anchor="ctr"/>
          <a:p>
            <a:pPr lvl="0"/>
            <a:r>
              <a:rPr sz="4000" b="1" i="0" u="none" strike="noStrike">
                <a:solidFill>
                  <a:srgbClr val="000000"/>
                </a:solidFill>
                <a:latin typeface="Calibri"/>
              </a:rPr>
              <a:t>Assessment </a:t>
            </a:r>
            <a:r>
              <a:rPr sz="4000" b="1" i="0" u="none" strike="noStrike">
                <a:solidFill>
                  <a:srgbClr val="000000"/>
                </a:solidFill>
                <a:latin typeface="Calibri"/>
              </a:rPr>
              <a:t>and….</a:t>
            </a:r>
          </a:p>
        </p:txBody>
      </p:sp>
      <p:sp>
        <p:nvSpPr>
          <p:cNvPr id="3" name=""/>
          <p:cNvSpPr txBox="1"/>
          <p:nvPr>
            <p:ph type="body" idx="1"/>
          </p:nvPr>
        </p:nvSpPr>
        <p:spPr>
          <a:xfrm>
            <a:off x="287337" y="1009650"/>
            <a:ext cx="8645525" cy="5114925"/>
          </a:xfrm>
          <a:prstGeom prst="rect"/>
          <a:noFill/>
          <a:ln>
            <a:noFill/>
          </a:ln>
        </p:spPr>
        <p:txBody>
          <a:bodyPr wrap="square" anchor="t"/>
          <a:p>
            <a:pPr lvl="0">
              <a:buFont typeface="Wingdings"/>
              <a:buChar char="Ø"/>
            </a:pPr>
            <a:r>
              <a:rPr b="1" i="0" u="none" strike="noStrike">
                <a:latin typeface="Times New Roman"/>
              </a:rPr>
              <a:t>Thirty seconds after injection</a:t>
            </a:r>
            <a:r>
              <a:rPr>
                <a:solidFill>
                  <a:srgbClr val="000000"/>
                </a:solidFill>
                <a:latin typeface="Times New Roman"/>
              </a:rPr>
              <a:t>, facial muscle weakness and ptosis should resolve for about 5 minutes</a:t>
            </a:r>
            <a:r>
              <a:rPr>
                <a:solidFill>
                  <a:srgbClr val="000000"/>
                </a:solidFill>
                <a:latin typeface="Times New Roman"/>
              </a:rPr>
              <a:t>.</a:t>
            </a:r>
          </a:p>
          <a:p>
            <a:pPr lvl="0">
              <a:buFont typeface="Wingdings"/>
              <a:buChar char="Ø"/>
            </a:pPr>
            <a:r>
              <a:rPr>
                <a:solidFill>
                  <a:srgbClr val="FF0000"/>
                </a:solidFill>
                <a:latin typeface="Times New Roman"/>
              </a:rPr>
              <a:t>Immediate improvement in muscle strength after administration of this agent represents a </a:t>
            </a:r>
            <a:r>
              <a:rPr b="1" i="0" u="none" strike="noStrike">
                <a:latin typeface="Times New Roman"/>
              </a:rPr>
              <a:t>positive test </a:t>
            </a:r>
            <a:r>
              <a:rPr>
                <a:latin typeface="Times New Roman"/>
              </a:rPr>
              <a:t>and usually confirms the diagnosis. </a:t>
            </a:r>
          </a:p>
          <a:p>
            <a:pPr lvl="0">
              <a:buFont typeface="Wingdings"/>
              <a:buChar char="Ø"/>
            </a:pPr>
            <a:r>
              <a:rPr b="1" i="0" u="none" strike="noStrike">
                <a:latin typeface="Times New Roman"/>
              </a:rPr>
              <a:t>Atropine</a:t>
            </a:r>
            <a:r>
              <a:rPr>
                <a:latin typeface="Times New Roman"/>
              </a:rPr>
              <a:t> </a:t>
            </a:r>
            <a:r>
              <a:rPr>
                <a:latin typeface="Times New Roman"/>
              </a:rPr>
              <a:t>should be available to control the side effects of </a:t>
            </a:r>
            <a:r>
              <a:rPr>
                <a:latin typeface="Times New Roman"/>
              </a:rPr>
              <a:t>edrophonium</a:t>
            </a:r>
            <a:r>
              <a:rPr>
                <a:latin typeface="Times New Roman"/>
              </a:rPr>
              <a:t>, which include </a:t>
            </a:r>
            <a:r>
              <a:rPr>
                <a:solidFill>
                  <a:srgbClr val="FF0000"/>
                </a:solidFill>
                <a:latin typeface="Times New Roman"/>
              </a:rPr>
              <a:t>bradycardia, sweating, and </a:t>
            </a:r>
            <a:r>
              <a:rPr>
                <a:solidFill>
                  <a:srgbClr val="FF0000"/>
                </a:solidFill>
                <a:latin typeface="Times New Roman"/>
              </a:rPr>
              <a:t>cramping.</a:t>
            </a:r>
          </a:p>
          <a:p>
            <a:pPr lvl="0">
              <a:buFont typeface="Wingdings"/>
              <a:buChar char="Ø"/>
            </a:pPr>
          </a:p>
        </p:txBody>
      </p:sp>
      <p:sp>
        <p:nvSpPr>
          <p:cNvPr id="4" name=""/>
          <p:cNvSpPr txBox="1"/>
          <p:nvPr>
            <p:ph type="ftr" idx="11"/>
          </p:nvPr>
        </p:nvSpPr>
        <p:spPr>
          <a:xfrm>
            <a:off x="3124200" y="6356350"/>
            <a:ext cx="2895600" cy="365125"/>
          </a:xfrm>
          <a:prstGeom prst="rect"/>
          <a:noFill/>
          <a:ln>
            <a:noFill/>
          </a:ln>
        </p:spPr>
        <p:txBody>
          <a:bodyPr wrap="square" anchor="ctr"/>
          <a:lstStyle>
            <a:lvl1pPr lvl="0" algn="ctr">
              <a:defRPr sz="1200">
                <a:solidFill>
                  <a:srgbClr val="3F3F3F"/>
                </a:solidFill>
                <a:latin typeface="Calibri"/>
              </a:defRPr>
            </a:lvl1pPr>
          </a:lstStyle>
          <a:p/>
        </p:txBody>
      </p:sp>
      <p:sp>
        <p:nvSpPr>
          <p:cNvPr id="5" name=""/>
          <p:cNvSpPr txBox="1"/>
          <p:nvPr>
            <p:ph type="sldNum" idx="12"/>
          </p:nvPr>
        </p:nvSpPr>
        <p:spPr>
          <a:xfrm>
            <a:off x="6553200" y="6356350"/>
            <a:ext cx="2133600" cy="365125"/>
          </a:xfrm>
          <a:prstGeom prst="rect"/>
          <a:noFill/>
          <a:ln>
            <a:noFill/>
          </a:ln>
        </p:spPr>
        <p:txBody>
          <a:bodyPr wrap="square" anchor="ctr"/>
          <a:lstStyle>
            <a:lvl1pPr lvl="0" algn="r">
              <a:defRPr sz="1200">
                <a:solidFill>
                  <a:srgbClr val="3F3F3F"/>
                </a:solidFill>
                <a:latin typeface="Calibri"/>
              </a:defRPr>
            </a:lvl1pPr>
          </a:lstStyle>
          <a:p>
            <a:fld id="{8B38DBA3-52F9-4AF4-A6A4-FA4D7DB2F99C}" type="slidenum">
              <a:t>&lt;#&gt;</a:t>
            </a:fld>
          </a:p>
        </p:txBody>
      </p:sp>
      <p:sp>
        <p:nvSpPr>
          <p:cNvPr id="6" name=""/>
          <p:cNvSpPr txBox="1"/>
          <p:nvPr>
            <p:ph type="dt" idx="10"/>
          </p:nvPr>
        </p:nvSpPr>
        <p:spPr>
          <a:xfrm>
            <a:off x="457200" y="6356350"/>
            <a:ext cx="2133600" cy="365125"/>
          </a:xfrm>
          <a:prstGeom prst="rect"/>
          <a:noFill/>
          <a:ln>
            <a:noFill/>
          </a:ln>
        </p:spPr>
        <p:txBody>
          <a:bodyPr wrap="square" anchor="ctr"/>
          <a:lstStyle>
            <a:lvl1pPr lvl="0" algn="l">
              <a:defRPr sz="1200">
                <a:solidFill>
                  <a:srgbClr val="3F3F3F"/>
                </a:solidFill>
                <a:latin typeface="Calibri"/>
              </a:defRPr>
            </a:lvl1pPr>
          </a:lstStyle>
          <a:p/>
        </p:txBody>
      </p:sp>
    </p:spTree>
  </p:cSld>
</p:sld>
</file>

<file path=ppt/slides/slide22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title" idx="0"/>
          </p:nvPr>
        </p:nvSpPr>
        <p:spPr>
          <a:xfrm>
            <a:off x="457200" y="274637"/>
            <a:ext cx="8229600" cy="638175"/>
          </a:xfrm>
          <a:prstGeom prst="rect"/>
          <a:noFill/>
          <a:ln>
            <a:noFill/>
          </a:ln>
        </p:spPr>
        <p:txBody>
          <a:bodyPr wrap="square" anchor="ctr">
            <a:normAutofit fontScale="90000"/>
          </a:bodyPr>
          <a:p>
            <a:pPr lvl="0"/>
            <a:r>
              <a:rPr sz="4000" b="1" i="0" u="none" strike="noStrike">
                <a:solidFill>
                  <a:srgbClr val="000000"/>
                </a:solidFill>
                <a:latin typeface="Calibri"/>
              </a:rPr>
              <a:t>Assessment and….</a:t>
            </a:r>
          </a:p>
        </p:txBody>
      </p:sp>
      <p:sp>
        <p:nvSpPr>
          <p:cNvPr id="3" name=""/>
          <p:cNvSpPr txBox="1"/>
          <p:nvPr>
            <p:ph type="body" idx="1"/>
          </p:nvPr>
        </p:nvSpPr>
        <p:spPr>
          <a:xfrm>
            <a:off x="457200" y="1106487"/>
            <a:ext cx="8429625" cy="4986338"/>
          </a:xfrm>
          <a:prstGeom prst="rect"/>
          <a:noFill/>
          <a:ln>
            <a:noFill/>
          </a:ln>
        </p:spPr>
        <p:txBody>
          <a:bodyPr wrap="square" anchor="t"/>
          <a:p>
            <a:pPr lvl="0">
              <a:buFont typeface="Wingdings"/>
              <a:buChar char="Ø"/>
            </a:pPr>
            <a:r>
              <a:rPr>
                <a:solidFill>
                  <a:srgbClr val="000000"/>
                </a:solidFill>
                <a:latin typeface="Times New Roman"/>
              </a:rPr>
              <a:t>Repetitive </a:t>
            </a:r>
            <a:r>
              <a:rPr>
                <a:solidFill>
                  <a:srgbClr val="000000"/>
                </a:solidFill>
                <a:latin typeface="Times New Roman"/>
              </a:rPr>
              <a:t>nerve stimulation demonstrates a decrease in successive action potentials. </a:t>
            </a:r>
          </a:p>
          <a:p>
            <a:pPr lvl="0">
              <a:buFont typeface="Wingdings"/>
              <a:buChar char="Ø"/>
            </a:pPr>
          </a:p>
          <a:p>
            <a:pPr lvl="0">
              <a:buFont typeface="Wingdings"/>
              <a:buChar char="Ø"/>
            </a:pPr>
            <a:r>
              <a:rPr>
                <a:solidFill>
                  <a:srgbClr val="000000"/>
                </a:solidFill>
                <a:latin typeface="Times New Roman"/>
              </a:rPr>
              <a:t>The </a:t>
            </a:r>
            <a:r>
              <a:rPr>
                <a:solidFill>
                  <a:srgbClr val="000000"/>
                </a:solidFill>
                <a:latin typeface="Times New Roman"/>
              </a:rPr>
              <a:t>thymus gland, a site of acetylcholine receptor antibody production, may be enlarged in myasthenia gravis. </a:t>
            </a:r>
          </a:p>
          <a:p>
            <a:pPr lvl="0">
              <a:buFont typeface="Wingdings"/>
              <a:buChar char="Ø"/>
            </a:pPr>
          </a:p>
          <a:p>
            <a:pPr lvl="0">
              <a:buFont typeface="Wingdings"/>
              <a:buChar char="Ø"/>
            </a:pPr>
            <a:r>
              <a:rPr>
                <a:solidFill>
                  <a:srgbClr val="000000"/>
                </a:solidFill>
                <a:latin typeface="Times New Roman"/>
              </a:rPr>
              <a:t>An </a:t>
            </a:r>
            <a:r>
              <a:rPr>
                <a:solidFill>
                  <a:srgbClr val="000000"/>
                </a:solidFill>
                <a:latin typeface="Times New Roman"/>
              </a:rPr>
              <a:t>MRI scan is used to identify an enlarged thymus </a:t>
            </a:r>
            <a:r>
              <a:rPr>
                <a:solidFill>
                  <a:srgbClr val="000000"/>
                </a:solidFill>
                <a:latin typeface="Times New Roman"/>
              </a:rPr>
              <a:t>gland.</a:t>
            </a:r>
          </a:p>
          <a:p>
            <a:pPr lvl="0">
              <a:buFont typeface="Wingdings"/>
              <a:buChar char="Ø"/>
            </a:pPr>
          </a:p>
        </p:txBody>
      </p:sp>
      <p:sp>
        <p:nvSpPr>
          <p:cNvPr id="4" name=""/>
          <p:cNvSpPr txBox="1"/>
          <p:nvPr>
            <p:ph type="ftr" idx="11"/>
          </p:nvPr>
        </p:nvSpPr>
        <p:spPr>
          <a:xfrm>
            <a:off x="3124200" y="6356350"/>
            <a:ext cx="2895600" cy="365125"/>
          </a:xfrm>
          <a:prstGeom prst="rect"/>
          <a:noFill/>
          <a:ln>
            <a:noFill/>
          </a:ln>
        </p:spPr>
        <p:txBody>
          <a:bodyPr wrap="square" anchor="ctr"/>
          <a:lstStyle>
            <a:lvl1pPr lvl="0" algn="ctr">
              <a:defRPr sz="1200">
                <a:solidFill>
                  <a:srgbClr val="3F3F3F"/>
                </a:solidFill>
                <a:latin typeface="Calibri"/>
              </a:defRPr>
            </a:lvl1pPr>
          </a:lstStyle>
          <a:p/>
        </p:txBody>
      </p:sp>
      <p:sp>
        <p:nvSpPr>
          <p:cNvPr id="5" name=""/>
          <p:cNvSpPr txBox="1"/>
          <p:nvPr>
            <p:ph type="sldNum" idx="12"/>
          </p:nvPr>
        </p:nvSpPr>
        <p:spPr>
          <a:xfrm>
            <a:off x="6553200" y="6356350"/>
            <a:ext cx="2133600" cy="365125"/>
          </a:xfrm>
          <a:prstGeom prst="rect"/>
          <a:noFill/>
          <a:ln>
            <a:noFill/>
          </a:ln>
        </p:spPr>
        <p:txBody>
          <a:bodyPr wrap="square" anchor="ctr"/>
          <a:lstStyle>
            <a:lvl1pPr lvl="0" algn="r">
              <a:defRPr sz="1200">
                <a:solidFill>
                  <a:srgbClr val="3F3F3F"/>
                </a:solidFill>
                <a:latin typeface="Calibri"/>
              </a:defRPr>
            </a:lvl1pPr>
          </a:lstStyle>
          <a:p>
            <a:fld id="{8B38DBA3-52F9-4AF4-A6A4-FA4D7DB2F99C}" type="slidenum">
              <a:t>&lt;#&gt;</a:t>
            </a:fld>
          </a:p>
        </p:txBody>
      </p:sp>
      <p:sp>
        <p:nvSpPr>
          <p:cNvPr id="6" name=""/>
          <p:cNvSpPr txBox="1"/>
          <p:nvPr>
            <p:ph type="dt" idx="10"/>
          </p:nvPr>
        </p:nvSpPr>
        <p:spPr>
          <a:xfrm>
            <a:off x="457200" y="6356350"/>
            <a:ext cx="2133600" cy="365125"/>
          </a:xfrm>
          <a:prstGeom prst="rect"/>
          <a:noFill/>
          <a:ln>
            <a:noFill/>
          </a:ln>
        </p:spPr>
        <p:txBody>
          <a:bodyPr wrap="square" anchor="ctr"/>
          <a:lstStyle>
            <a:lvl1pPr lvl="0" algn="l">
              <a:defRPr sz="1200">
                <a:solidFill>
                  <a:srgbClr val="3F3F3F"/>
                </a:solidFill>
                <a:latin typeface="Calibri"/>
              </a:defRPr>
            </a:lvl1pPr>
          </a:lstStyle>
          <a:p/>
        </p:txBody>
      </p:sp>
    </p:spTree>
  </p:cSld>
</p:sld>
</file>

<file path=ppt/slides/slide22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title" idx="0"/>
          </p:nvPr>
        </p:nvSpPr>
        <p:spPr>
          <a:xfrm>
            <a:off x="457200" y="274637"/>
            <a:ext cx="8229600" cy="1143000"/>
          </a:xfrm>
          <a:prstGeom prst="rect"/>
          <a:noFill/>
          <a:ln>
            <a:noFill/>
          </a:ln>
        </p:spPr>
        <p:txBody>
          <a:bodyPr wrap="square" anchor="ctr">
            <a:normAutofit fontScale="90000"/>
          </a:bodyPr>
          <a:p>
            <a:pPr lvl="0"/>
            <a:r>
              <a:rPr b="1" i="0" u="none" strike="noStrike">
                <a:latin typeface="Times New Roman"/>
              </a:rPr>
              <a:t>Medical Management</a:t>
            </a:r>
            <a:br/>
          </a:p>
        </p:txBody>
      </p:sp>
      <p:sp>
        <p:nvSpPr>
          <p:cNvPr id="3" name=""/>
          <p:cNvSpPr txBox="1"/>
          <p:nvPr>
            <p:ph type="body" idx="1"/>
          </p:nvPr>
        </p:nvSpPr>
        <p:spPr>
          <a:xfrm>
            <a:off x="457200" y="1090612"/>
            <a:ext cx="8229600" cy="5033963"/>
          </a:xfrm>
          <a:prstGeom prst="rect"/>
          <a:noFill/>
          <a:ln>
            <a:noFill/>
          </a:ln>
        </p:spPr>
        <p:txBody>
          <a:bodyPr wrap="square" anchor="t">
            <a:normAutofit lnSpcReduction="10000"/>
          </a:bodyPr>
          <a:p>
            <a:pPr lvl="0">
              <a:lnSpc>
                <a:spcPct val="150000"/>
              </a:lnSpc>
              <a:buFont typeface="Wingdings"/>
              <a:buChar char="Ø"/>
            </a:pPr>
            <a:r>
              <a:rPr>
                <a:latin typeface="Times New Roman"/>
              </a:rPr>
              <a:t>Management </a:t>
            </a:r>
            <a:r>
              <a:rPr>
                <a:latin typeface="Times New Roman"/>
              </a:rPr>
              <a:t>of myasthenia gravis is directed at improving function and reducing and removing </a:t>
            </a:r>
            <a:r>
              <a:rPr>
                <a:solidFill>
                  <a:srgbClr val="FF0000"/>
                </a:solidFill>
                <a:latin typeface="Times New Roman"/>
              </a:rPr>
              <a:t>circulating antibodies</a:t>
            </a:r>
            <a:r>
              <a:rPr>
                <a:latin typeface="Times New Roman"/>
              </a:rPr>
              <a:t>.</a:t>
            </a:r>
          </a:p>
          <a:p>
            <a:pPr lvl="0">
              <a:lnSpc>
                <a:spcPct val="150000"/>
              </a:lnSpc>
              <a:buFont typeface="Wingdings"/>
              <a:buChar char="Ø"/>
            </a:pPr>
            <a:r>
              <a:rPr>
                <a:latin typeface="Times New Roman"/>
              </a:rPr>
              <a:t>Therapeutic </a:t>
            </a:r>
            <a:r>
              <a:rPr>
                <a:latin typeface="Times New Roman"/>
              </a:rPr>
              <a:t>modalities include </a:t>
            </a:r>
            <a:r>
              <a:rPr b="1" i="0" u="none" strike="noStrike">
                <a:solidFill>
                  <a:srgbClr val="FF0000"/>
                </a:solidFill>
                <a:latin typeface="Times New Roman"/>
              </a:rPr>
              <a:t>administration of anticholinesterase</a:t>
            </a:r>
            <a:r>
              <a:rPr>
                <a:latin typeface="Times New Roman"/>
              </a:rPr>
              <a:t> medications and </a:t>
            </a:r>
            <a:r>
              <a:rPr>
                <a:solidFill>
                  <a:srgbClr val="C00000"/>
                </a:solidFill>
                <a:latin typeface="Times New Roman"/>
              </a:rPr>
              <a:t>immunosuppressive </a:t>
            </a:r>
            <a:r>
              <a:rPr>
                <a:solidFill>
                  <a:srgbClr val="C00000"/>
                </a:solidFill>
                <a:latin typeface="Times New Roman"/>
              </a:rPr>
              <a:t>therapy </a:t>
            </a:r>
            <a:r>
              <a:rPr>
                <a:latin typeface="Times New Roman"/>
              </a:rPr>
              <a:t>and </a:t>
            </a:r>
            <a:r>
              <a:rPr b="1" i="0" u="none" strike="noStrike">
                <a:solidFill>
                  <a:srgbClr val="0C0C0C"/>
                </a:solidFill>
                <a:latin typeface="Times New Roman"/>
              </a:rPr>
              <a:t>thymectomy</a:t>
            </a:r>
          </a:p>
          <a:p>
            <a:pPr lvl="0">
              <a:buFont typeface="Wingdings"/>
              <a:buChar char="Ø"/>
            </a:pPr>
          </a:p>
        </p:txBody>
      </p:sp>
      <p:sp>
        <p:nvSpPr>
          <p:cNvPr id="4" name=""/>
          <p:cNvSpPr txBox="1"/>
          <p:nvPr>
            <p:ph type="ftr" idx="11"/>
          </p:nvPr>
        </p:nvSpPr>
        <p:spPr>
          <a:xfrm>
            <a:off x="3124200" y="6356350"/>
            <a:ext cx="2895600" cy="365125"/>
          </a:xfrm>
          <a:prstGeom prst="rect"/>
          <a:noFill/>
          <a:ln>
            <a:noFill/>
          </a:ln>
        </p:spPr>
        <p:txBody>
          <a:bodyPr wrap="square" anchor="ctr"/>
          <a:lstStyle>
            <a:lvl1pPr lvl="0" algn="ctr">
              <a:defRPr sz="1200">
                <a:solidFill>
                  <a:srgbClr val="3F3F3F"/>
                </a:solidFill>
                <a:latin typeface="Times New Roman"/>
              </a:defRPr>
            </a:lvl1pPr>
          </a:lstStyle>
          <a:p/>
        </p:txBody>
      </p:sp>
      <p:sp>
        <p:nvSpPr>
          <p:cNvPr id="5" name=""/>
          <p:cNvSpPr txBox="1"/>
          <p:nvPr>
            <p:ph type="sldNum" idx="12"/>
          </p:nvPr>
        </p:nvSpPr>
        <p:spPr>
          <a:xfrm>
            <a:off x="6553200" y="6356350"/>
            <a:ext cx="2133600" cy="365125"/>
          </a:xfrm>
          <a:prstGeom prst="rect"/>
          <a:noFill/>
          <a:ln>
            <a:noFill/>
          </a:ln>
        </p:spPr>
        <p:txBody>
          <a:bodyPr wrap="square" anchor="ctr"/>
          <a:lstStyle>
            <a:lvl1pPr lvl="0" algn="r">
              <a:defRPr sz="1200">
                <a:solidFill>
                  <a:srgbClr val="3F3F3F"/>
                </a:solidFill>
                <a:latin typeface="Times New Roman"/>
              </a:defRPr>
            </a:lvl1pPr>
          </a:lstStyle>
          <a:p>
            <a:fld id="{8B38DBA3-52F9-4AF4-A6A4-FA4D7DB2F99C}" type="slidenum">
              <a:t>&lt;#&gt;</a:t>
            </a:fld>
          </a:p>
        </p:txBody>
      </p:sp>
      <p:sp>
        <p:nvSpPr>
          <p:cNvPr id="6" name=""/>
          <p:cNvSpPr txBox="1"/>
          <p:nvPr>
            <p:ph type="dt" idx="10"/>
          </p:nvPr>
        </p:nvSpPr>
        <p:spPr>
          <a:xfrm>
            <a:off x="457200" y="6356350"/>
            <a:ext cx="2133600" cy="365125"/>
          </a:xfrm>
          <a:prstGeom prst="rect"/>
          <a:noFill/>
          <a:ln>
            <a:noFill/>
          </a:ln>
        </p:spPr>
        <p:txBody>
          <a:bodyPr wrap="square" anchor="ctr"/>
          <a:lstStyle>
            <a:lvl1pPr lvl="0" algn="l">
              <a:defRPr sz="1200">
                <a:solidFill>
                  <a:srgbClr val="3F3F3F"/>
                </a:solidFill>
                <a:latin typeface="Calibri"/>
              </a:defRPr>
            </a:lvl1pPr>
          </a:lstStyle>
          <a:p/>
        </p:txBody>
      </p:sp>
    </p:spTree>
  </p:cSld>
</p:sld>
</file>

<file path=ppt/slides/slide22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title" idx="0"/>
          </p:nvPr>
        </p:nvSpPr>
        <p:spPr>
          <a:xfrm>
            <a:off x="457200" y="274637"/>
            <a:ext cx="8229600" cy="1143000"/>
          </a:xfrm>
          <a:prstGeom prst="rect"/>
          <a:noFill/>
          <a:ln>
            <a:noFill/>
          </a:ln>
        </p:spPr>
        <p:txBody>
          <a:bodyPr wrap="square" anchor="ctr">
            <a:normAutofit fontScale="90000"/>
          </a:bodyPr>
          <a:p>
            <a:pPr lvl="0"/>
            <a:r>
              <a:rPr>
                <a:latin typeface="Calibri"/>
              </a:rPr>
              <a:t>Pharmacologic Therapy</a:t>
            </a:r>
            <a:br/>
          </a:p>
        </p:txBody>
      </p:sp>
      <p:sp>
        <p:nvSpPr>
          <p:cNvPr id="3" name=""/>
          <p:cNvSpPr txBox="1"/>
          <p:nvPr>
            <p:ph type="body" idx="1"/>
          </p:nvPr>
        </p:nvSpPr>
        <p:spPr>
          <a:xfrm>
            <a:off x="455612" y="962025"/>
            <a:ext cx="8493125" cy="5162550"/>
          </a:xfrm>
          <a:prstGeom prst="rect"/>
          <a:noFill/>
          <a:ln>
            <a:noFill/>
          </a:ln>
        </p:spPr>
        <p:txBody>
          <a:bodyPr wrap="square" anchor="t"/>
          <a:p>
            <a:pPr lvl="0">
              <a:lnSpc>
                <a:spcPct val="150000"/>
              </a:lnSpc>
              <a:buFont typeface="Wingdings"/>
              <a:buChar char="Ø"/>
            </a:pPr>
            <a:r>
              <a:rPr>
                <a:solidFill>
                  <a:srgbClr val="FF0000"/>
                </a:solidFill>
                <a:latin typeface="Times New Roman"/>
              </a:rPr>
              <a:t>Pyridostigmine</a:t>
            </a:r>
            <a:r>
              <a:rPr>
                <a:solidFill>
                  <a:srgbClr val="FF0000"/>
                </a:solidFill>
                <a:latin typeface="Times New Roman"/>
              </a:rPr>
              <a:t> bromide,</a:t>
            </a:r>
            <a:r>
              <a:rPr>
                <a:latin typeface="Times New Roman"/>
              </a:rPr>
              <a:t> </a:t>
            </a:r>
            <a:r>
              <a:rPr>
                <a:latin typeface="Times New Roman"/>
              </a:rPr>
              <a:t>an anticholinesterase medication, is the first line of therapy. </a:t>
            </a:r>
          </a:p>
          <a:p>
            <a:pPr lvl="0">
              <a:lnSpc>
                <a:spcPct val="150000"/>
              </a:lnSpc>
              <a:buFont typeface="Wingdings"/>
              <a:buChar char="Ø"/>
            </a:pPr>
            <a:r>
              <a:rPr>
                <a:latin typeface="Times New Roman"/>
              </a:rPr>
              <a:t>It </a:t>
            </a:r>
            <a:r>
              <a:rPr>
                <a:latin typeface="Times New Roman"/>
              </a:rPr>
              <a:t>provides symptomatic relief by </a:t>
            </a:r>
            <a:r>
              <a:rPr>
                <a:solidFill>
                  <a:srgbClr val="7030A0"/>
                </a:solidFill>
                <a:latin typeface="Times New Roman"/>
              </a:rPr>
              <a:t>inhibiting the breakdown of acetylcholine </a:t>
            </a:r>
            <a:r>
              <a:rPr>
                <a:latin typeface="Times New Roman"/>
              </a:rPr>
              <a:t>and increasing the relative concentration of available acetylcholine at the neuromuscular junction.</a:t>
            </a:r>
          </a:p>
          <a:p>
            <a:pPr lvl="0">
              <a:lnSpc>
                <a:spcPct val="150000"/>
              </a:lnSpc>
              <a:buFont typeface="Wingdings"/>
              <a:buChar char="Ø"/>
            </a:pPr>
          </a:p>
        </p:txBody>
      </p:sp>
      <p:sp>
        <p:nvSpPr>
          <p:cNvPr id="4" name=""/>
          <p:cNvSpPr txBox="1"/>
          <p:nvPr>
            <p:ph type="ftr" idx="11"/>
          </p:nvPr>
        </p:nvSpPr>
        <p:spPr>
          <a:xfrm>
            <a:off x="3124200" y="6356350"/>
            <a:ext cx="2895600" cy="365125"/>
          </a:xfrm>
          <a:prstGeom prst="rect"/>
          <a:noFill/>
          <a:ln>
            <a:noFill/>
          </a:ln>
        </p:spPr>
        <p:txBody>
          <a:bodyPr wrap="square" anchor="ctr"/>
          <a:lstStyle>
            <a:lvl1pPr lvl="0" algn="ctr">
              <a:defRPr sz="1200">
                <a:solidFill>
                  <a:srgbClr val="3F3F3F"/>
                </a:solidFill>
                <a:latin typeface="Calibri"/>
              </a:defRPr>
            </a:lvl1pPr>
          </a:lstStyle>
          <a:p/>
        </p:txBody>
      </p:sp>
      <p:sp>
        <p:nvSpPr>
          <p:cNvPr id="5" name=""/>
          <p:cNvSpPr txBox="1"/>
          <p:nvPr>
            <p:ph type="sldNum" idx="12"/>
          </p:nvPr>
        </p:nvSpPr>
        <p:spPr>
          <a:xfrm>
            <a:off x="6553200" y="6356350"/>
            <a:ext cx="2133600" cy="365125"/>
          </a:xfrm>
          <a:prstGeom prst="rect"/>
          <a:noFill/>
          <a:ln>
            <a:noFill/>
          </a:ln>
        </p:spPr>
        <p:txBody>
          <a:bodyPr wrap="square" anchor="ctr"/>
          <a:lstStyle>
            <a:lvl1pPr lvl="0" algn="r">
              <a:defRPr sz="1200">
                <a:solidFill>
                  <a:srgbClr val="3F3F3F"/>
                </a:solidFill>
                <a:latin typeface="Calibri"/>
              </a:defRPr>
            </a:lvl1pPr>
          </a:lstStyle>
          <a:p>
            <a:fld id="{8B38DBA3-52F9-4AF4-A6A4-FA4D7DB2F99C}" type="slidenum">
              <a:t>&lt;#&gt;</a:t>
            </a:fld>
          </a:p>
        </p:txBody>
      </p:sp>
      <p:sp>
        <p:nvSpPr>
          <p:cNvPr id="6" name=""/>
          <p:cNvSpPr txBox="1"/>
          <p:nvPr>
            <p:ph type="dt" idx="10"/>
          </p:nvPr>
        </p:nvSpPr>
        <p:spPr>
          <a:xfrm>
            <a:off x="457200" y="6356350"/>
            <a:ext cx="2133600" cy="365125"/>
          </a:xfrm>
          <a:prstGeom prst="rect"/>
          <a:noFill/>
          <a:ln>
            <a:noFill/>
          </a:ln>
        </p:spPr>
        <p:txBody>
          <a:bodyPr wrap="square" anchor="ctr"/>
          <a:lstStyle>
            <a:lvl1pPr lvl="0" algn="l">
              <a:defRPr sz="1200">
                <a:solidFill>
                  <a:srgbClr val="3F3F3F"/>
                </a:solidFill>
                <a:latin typeface="Calibri"/>
              </a:defRPr>
            </a:lvl1pPr>
          </a:lstStyle>
          <a:p/>
        </p:txBody>
      </p:sp>
    </p:spTree>
  </p:cSld>
</p:sld>
</file>

<file path=ppt/slides/slide22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title" idx="0"/>
          </p:nvPr>
        </p:nvSpPr>
        <p:spPr>
          <a:xfrm>
            <a:off x="457200" y="274637"/>
            <a:ext cx="8229600" cy="1143000"/>
          </a:xfrm>
          <a:prstGeom prst="rect"/>
          <a:noFill/>
          <a:ln>
            <a:noFill/>
          </a:ln>
        </p:spPr>
        <p:txBody>
          <a:bodyPr wrap="square" anchor="ctr">
            <a:normAutofit fontScale="90000"/>
          </a:bodyPr>
          <a:p>
            <a:pPr lvl="0"/>
            <a:r>
              <a:rPr>
                <a:latin typeface="Calibri"/>
              </a:rPr>
              <a:t>Surgical Management</a:t>
            </a:r>
            <a:br/>
          </a:p>
        </p:txBody>
      </p:sp>
      <p:sp>
        <p:nvSpPr>
          <p:cNvPr id="3" name=""/>
          <p:cNvSpPr txBox="1"/>
          <p:nvPr>
            <p:ph type="body" idx="1"/>
          </p:nvPr>
        </p:nvSpPr>
        <p:spPr>
          <a:xfrm>
            <a:off x="457200" y="1417637"/>
            <a:ext cx="8229600" cy="4708525"/>
          </a:xfrm>
          <a:prstGeom prst="rect"/>
          <a:noFill/>
          <a:ln>
            <a:noFill/>
          </a:ln>
        </p:spPr>
        <p:txBody>
          <a:bodyPr wrap="square" anchor="t"/>
          <a:p>
            <a:pPr lvl="0">
              <a:lnSpc>
                <a:spcPct val="150000"/>
              </a:lnSpc>
              <a:buFont typeface="Wingdings"/>
              <a:buChar char="Ø"/>
            </a:pPr>
            <a:r>
              <a:rPr>
                <a:latin typeface="Times New Roman"/>
              </a:rPr>
              <a:t>Thymectomy</a:t>
            </a:r>
            <a:r>
              <a:rPr>
                <a:latin typeface="Times New Roman"/>
              </a:rPr>
              <a:t> can </a:t>
            </a:r>
            <a:r>
              <a:rPr>
                <a:latin typeface="Times New Roman"/>
              </a:rPr>
              <a:t>produce antigen-specific immunosuppression and result in clinical improvement. </a:t>
            </a:r>
          </a:p>
          <a:p>
            <a:pPr lvl="0">
              <a:buFont typeface="Wingdings"/>
              <a:buChar char="Ø"/>
            </a:pPr>
          </a:p>
        </p:txBody>
      </p:sp>
      <p:sp>
        <p:nvSpPr>
          <p:cNvPr id="4" name=""/>
          <p:cNvSpPr txBox="1"/>
          <p:nvPr>
            <p:ph type="ftr" idx="11"/>
          </p:nvPr>
        </p:nvSpPr>
        <p:spPr>
          <a:xfrm>
            <a:off x="3124200" y="6356350"/>
            <a:ext cx="2895600" cy="365125"/>
          </a:xfrm>
          <a:prstGeom prst="rect"/>
          <a:noFill/>
          <a:ln>
            <a:noFill/>
          </a:ln>
        </p:spPr>
        <p:txBody>
          <a:bodyPr wrap="square" anchor="ctr"/>
          <a:lstStyle>
            <a:lvl1pPr lvl="0" algn="ctr">
              <a:defRPr sz="1200">
                <a:solidFill>
                  <a:srgbClr val="3F3F3F"/>
                </a:solidFill>
                <a:latin typeface="Calibri"/>
              </a:defRPr>
            </a:lvl1pPr>
          </a:lstStyle>
          <a:p/>
        </p:txBody>
      </p:sp>
      <p:sp>
        <p:nvSpPr>
          <p:cNvPr id="5" name=""/>
          <p:cNvSpPr txBox="1"/>
          <p:nvPr>
            <p:ph type="sldNum" idx="12"/>
          </p:nvPr>
        </p:nvSpPr>
        <p:spPr>
          <a:xfrm>
            <a:off x="6553200" y="6356350"/>
            <a:ext cx="2133600" cy="365125"/>
          </a:xfrm>
          <a:prstGeom prst="rect"/>
          <a:noFill/>
          <a:ln>
            <a:noFill/>
          </a:ln>
        </p:spPr>
        <p:txBody>
          <a:bodyPr wrap="square" anchor="ctr"/>
          <a:lstStyle>
            <a:lvl1pPr lvl="0" algn="r">
              <a:defRPr sz="1200">
                <a:solidFill>
                  <a:srgbClr val="3F3F3F"/>
                </a:solidFill>
                <a:latin typeface="Calibri"/>
              </a:defRPr>
            </a:lvl1pPr>
          </a:lstStyle>
          <a:p>
            <a:fld id="{8B38DBA3-52F9-4AF4-A6A4-FA4D7DB2F99C}" type="slidenum">
              <a:t>&lt;#&gt;</a:t>
            </a:fld>
          </a:p>
        </p:txBody>
      </p:sp>
      <p:sp>
        <p:nvSpPr>
          <p:cNvPr id="6" name=""/>
          <p:cNvSpPr txBox="1"/>
          <p:nvPr>
            <p:ph type="dt" idx="10"/>
          </p:nvPr>
        </p:nvSpPr>
        <p:spPr>
          <a:xfrm>
            <a:off x="457200" y="6356350"/>
            <a:ext cx="2133600" cy="365125"/>
          </a:xfrm>
          <a:prstGeom prst="rect"/>
          <a:noFill/>
          <a:ln>
            <a:noFill/>
          </a:ln>
        </p:spPr>
        <p:txBody>
          <a:bodyPr wrap="square" anchor="ctr"/>
          <a:lstStyle>
            <a:lvl1pPr lvl="0" algn="l">
              <a:defRPr sz="1200">
                <a:solidFill>
                  <a:srgbClr val="3F3F3F"/>
                </a:solidFill>
                <a:latin typeface="Calibri"/>
              </a:defRPr>
            </a:lvl1pPr>
          </a:lstStyle>
          <a:p/>
        </p:txBody>
      </p:sp>
    </p:spTree>
  </p:cSld>
</p:sld>
</file>

<file path=ppt/slides/slide22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title" idx="0"/>
          </p:nvPr>
        </p:nvSpPr>
        <p:spPr>
          <a:xfrm>
            <a:off x="457200" y="274637"/>
            <a:ext cx="8229600" cy="1143000"/>
          </a:xfrm>
          <a:prstGeom prst="rect"/>
          <a:noFill/>
          <a:ln>
            <a:noFill/>
          </a:ln>
        </p:spPr>
        <p:txBody>
          <a:bodyPr wrap="square" anchor="ctr">
            <a:normAutofit fontScale="90000"/>
          </a:bodyPr>
          <a:p>
            <a:pPr lvl="0"/>
            <a:r>
              <a:rPr b="1" i="0" u="none" strike="noStrike">
                <a:latin typeface="Times New Roman"/>
              </a:rPr>
              <a:t>Complications</a:t>
            </a:r>
            <a:br/>
          </a:p>
        </p:txBody>
      </p:sp>
      <p:sp>
        <p:nvSpPr>
          <p:cNvPr id="3" name=""/>
          <p:cNvSpPr txBox="1"/>
          <p:nvPr>
            <p:ph type="body" idx="1"/>
          </p:nvPr>
        </p:nvSpPr>
        <p:spPr>
          <a:xfrm>
            <a:off x="457200" y="1154112"/>
            <a:ext cx="8429625" cy="4970463"/>
          </a:xfrm>
          <a:prstGeom prst="rect"/>
          <a:noFill/>
          <a:ln>
            <a:noFill/>
          </a:ln>
        </p:spPr>
        <p:txBody>
          <a:bodyPr wrap="square" anchor="t"/>
          <a:p>
            <a:pPr lvl="0">
              <a:lnSpc>
                <a:spcPct val="150000"/>
              </a:lnSpc>
              <a:buFont typeface="Wingdings"/>
              <a:buChar char="Ø"/>
            </a:pPr>
            <a:r>
              <a:rPr>
                <a:solidFill>
                  <a:srgbClr val="FF0000"/>
                </a:solidFill>
                <a:latin typeface="Times New Roman"/>
              </a:rPr>
              <a:t>Respiratory </a:t>
            </a:r>
            <a:r>
              <a:rPr>
                <a:solidFill>
                  <a:srgbClr val="FF0000"/>
                </a:solidFill>
                <a:latin typeface="Times New Roman"/>
              </a:rPr>
              <a:t>Failure</a:t>
            </a:r>
          </a:p>
          <a:p>
            <a:pPr lvl="0">
              <a:lnSpc>
                <a:spcPct val="150000"/>
              </a:lnSpc>
              <a:buFont typeface="Wingdings"/>
              <a:buChar char="Ø"/>
            </a:pPr>
            <a:r>
              <a:rPr>
                <a:latin typeface="Times New Roman"/>
              </a:rPr>
              <a:t>A myasthenic crisis is an exacerbation of the disease process characterized by severe generalized muscle weakness and </a:t>
            </a:r>
            <a:r>
              <a:rPr>
                <a:latin typeface="Times New Roman"/>
              </a:rPr>
              <a:t>respiratory </a:t>
            </a:r>
            <a:r>
              <a:rPr>
                <a:latin typeface="Times New Roman"/>
              </a:rPr>
              <a:t>failure. </a:t>
            </a:r>
          </a:p>
          <a:p>
            <a:pPr lvl="0">
              <a:buFont typeface="Wingdings"/>
              <a:buChar char="Ø"/>
            </a:pPr>
          </a:p>
        </p:txBody>
      </p:sp>
      <p:sp>
        <p:nvSpPr>
          <p:cNvPr id="4" name=""/>
          <p:cNvSpPr txBox="1"/>
          <p:nvPr>
            <p:ph type="ftr" idx="11"/>
          </p:nvPr>
        </p:nvSpPr>
        <p:spPr>
          <a:xfrm>
            <a:off x="3124200" y="6356350"/>
            <a:ext cx="2895600" cy="365125"/>
          </a:xfrm>
          <a:prstGeom prst="rect"/>
          <a:noFill/>
          <a:ln>
            <a:noFill/>
          </a:ln>
        </p:spPr>
        <p:txBody>
          <a:bodyPr wrap="square" anchor="ctr"/>
          <a:lstStyle>
            <a:lvl1pPr lvl="0" algn="ctr">
              <a:defRPr sz="1200">
                <a:solidFill>
                  <a:srgbClr val="3F3F3F"/>
                </a:solidFill>
                <a:latin typeface="Times New Roman"/>
              </a:defRPr>
            </a:lvl1pPr>
          </a:lstStyle>
          <a:p/>
        </p:txBody>
      </p:sp>
      <p:sp>
        <p:nvSpPr>
          <p:cNvPr id="5" name=""/>
          <p:cNvSpPr txBox="1"/>
          <p:nvPr>
            <p:ph type="sldNum" idx="12"/>
          </p:nvPr>
        </p:nvSpPr>
        <p:spPr>
          <a:xfrm>
            <a:off x="6553200" y="6356350"/>
            <a:ext cx="2133600" cy="365125"/>
          </a:xfrm>
          <a:prstGeom prst="rect"/>
          <a:noFill/>
          <a:ln>
            <a:noFill/>
          </a:ln>
        </p:spPr>
        <p:txBody>
          <a:bodyPr wrap="square" anchor="ctr"/>
          <a:lstStyle>
            <a:lvl1pPr lvl="0" algn="r">
              <a:defRPr sz="1200">
                <a:solidFill>
                  <a:srgbClr val="3F3F3F"/>
                </a:solidFill>
                <a:latin typeface="Times New Roman"/>
              </a:defRPr>
            </a:lvl1pPr>
          </a:lstStyle>
          <a:p>
            <a:fld id="{8B38DBA3-52F9-4AF4-A6A4-FA4D7DB2F99C}" type="slidenum">
              <a:t>&lt;#&gt;</a:t>
            </a:fld>
          </a:p>
        </p:txBody>
      </p:sp>
      <p:sp>
        <p:nvSpPr>
          <p:cNvPr id="6" name=""/>
          <p:cNvSpPr txBox="1"/>
          <p:nvPr>
            <p:ph type="dt" idx="10"/>
          </p:nvPr>
        </p:nvSpPr>
        <p:spPr>
          <a:xfrm>
            <a:off x="457200" y="6356350"/>
            <a:ext cx="2133600" cy="365125"/>
          </a:xfrm>
          <a:prstGeom prst="rect"/>
          <a:noFill/>
          <a:ln>
            <a:noFill/>
          </a:ln>
        </p:spPr>
        <p:txBody>
          <a:bodyPr wrap="square" anchor="ctr"/>
          <a:lstStyle>
            <a:lvl1pPr lvl="0" algn="l">
              <a:defRPr sz="1200">
                <a:solidFill>
                  <a:srgbClr val="3F3F3F"/>
                </a:solidFill>
                <a:latin typeface="Calibri"/>
              </a:defRPr>
            </a:lvl1pPr>
          </a:lstStyle>
          <a:p/>
        </p:txBody>
      </p:sp>
    </p:spTree>
  </p:cSld>
</p:sld>
</file>

<file path=ppt/slides/slide22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dt" idx="10"/>
          </p:nvPr>
        </p:nvSpPr>
        <p:spPr>
          <a:xfrm>
            <a:off x="457200" y="6356350"/>
            <a:ext cx="2133600" cy="365125"/>
          </a:xfrm>
          <a:prstGeom prst="rect"/>
          <a:noFill/>
          <a:ln>
            <a:noFill/>
          </a:ln>
        </p:spPr>
        <p:txBody>
          <a:bodyPr wrap="square" anchor="ctr"/>
          <a:lstStyle>
            <a:lvl1pPr lvl="0" algn="l">
              <a:defRPr sz="1200">
                <a:solidFill>
                  <a:srgbClr val="3F3F3F"/>
                </a:solidFill>
                <a:latin typeface="Calibri"/>
              </a:defRPr>
            </a:lvl1pPr>
          </a:lstStyle>
          <a:p/>
        </p:txBody>
      </p:sp>
      <p:sp>
        <p:nvSpPr>
          <p:cNvPr id="3" name=""/>
          <p:cNvSpPr txBox="1"/>
          <p:nvPr>
            <p:ph type="ftr" idx="11"/>
          </p:nvPr>
        </p:nvSpPr>
        <p:spPr>
          <a:xfrm>
            <a:off x="3124200" y="6356350"/>
            <a:ext cx="2895600" cy="365125"/>
          </a:xfrm>
          <a:prstGeom prst="rect"/>
          <a:noFill/>
          <a:ln>
            <a:noFill/>
          </a:ln>
        </p:spPr>
        <p:txBody>
          <a:bodyPr wrap="square" anchor="ctr"/>
          <a:lstStyle>
            <a:lvl1pPr lvl="0" algn="ctr">
              <a:defRPr sz="1200">
                <a:solidFill>
                  <a:srgbClr val="3F3F3F"/>
                </a:solidFill>
                <a:latin typeface="Calibri"/>
              </a:defRPr>
            </a:lvl1pPr>
          </a:lstStyle>
          <a:p/>
        </p:txBody>
      </p:sp>
      <p:sp>
        <p:nvSpPr>
          <p:cNvPr id="4" name=""/>
          <p:cNvSpPr txBox="1"/>
          <p:nvPr>
            <p:ph type="sldNum" idx="12"/>
          </p:nvPr>
        </p:nvSpPr>
        <p:spPr>
          <a:xfrm>
            <a:off x="6553200" y="6356350"/>
            <a:ext cx="2133600" cy="365125"/>
          </a:xfrm>
          <a:prstGeom prst="rect"/>
          <a:noFill/>
          <a:ln>
            <a:noFill/>
          </a:ln>
        </p:spPr>
        <p:txBody>
          <a:bodyPr wrap="square" anchor="ctr"/>
          <a:lstStyle>
            <a:lvl1pPr lvl="0" algn="r">
              <a:defRPr sz="1200">
                <a:solidFill>
                  <a:srgbClr val="3F3F3F"/>
                </a:solidFill>
                <a:latin typeface="Calibri"/>
              </a:defRPr>
            </a:lvl1pPr>
          </a:lstStyle>
          <a:p>
            <a:fld id="{8B38DBA3-52F9-4AF4-A6A4-FA4D7DB2F99C}" type="slidenum">
              <a:t>&lt;#&gt;</a:t>
            </a:fld>
          </a:p>
        </p:txBody>
      </p:sp>
      <p:sp>
        <p:nvSpPr>
          <p:cNvPr id="5" name=""/>
          <p:cNvSpPr/>
          <p:nvPr/>
        </p:nvSpPr>
        <p:spPr>
          <a:xfrm>
            <a:off x="0" y="0"/>
            <a:ext cx="9144000" cy="12341225"/>
          </a:xfrm>
          <a:prstGeom prst="rect">
            <a:avLst/>
          </a:prstGeom>
          <a:solidFill>
            <a:srgbClr val="FF0000"/>
          </a:solidFill>
        </p:spPr>
        <p:txBody>
          <a:bodyPr wrap="square" anchor="t"/>
          <a:p>
            <a:pPr lvl="0" algn="ctr" marL="0" indent="0">
              <a:lnSpc>
                <a:spcPct val="100000"/>
              </a:lnSpc>
              <a:buNone/>
            </a:pPr>
            <a:r>
              <a:rPr sz="19900" b="1" i="0" u="none" strike="noStrike" baseline="0">
                <a:solidFill>
                  <a:srgbClr val="F8F8F8"/>
                </a:solidFill>
                <a:latin typeface="Times New Roman"/>
              </a:rPr>
              <a:t>Stroke</a:t>
            </a:r>
          </a:p>
          <a:p>
            <a:pPr lvl="0" algn="ctr" marL="0" indent="0">
              <a:lnSpc>
                <a:spcPct val="100000"/>
              </a:lnSpc>
              <a:buNone/>
            </a:pPr>
          </a:p>
          <a:p>
            <a:pPr lvl="0" algn="ctr" marL="0" indent="0">
              <a:lnSpc>
                <a:spcPct val="100000"/>
              </a:lnSpc>
              <a:buNone/>
            </a:pPr>
          </a:p>
          <a:p>
            <a:pPr lvl="0" algn="ctr" marL="0" indent="0">
              <a:lnSpc>
                <a:spcPct val="100000"/>
              </a:lnSpc>
              <a:buNone/>
            </a:pPr>
          </a:p>
        </p:txBody>
      </p:sp>
    </p:spTree>
  </p:cSld>
</p:sld>
</file>

<file path=ppt/slides/slide22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title" idx="0"/>
          </p:nvPr>
        </p:nvSpPr>
        <p:spPr>
          <a:xfrm>
            <a:off x="457200" y="152400"/>
            <a:ext cx="8229600" cy="1066800"/>
          </a:xfrm>
          <a:prstGeom prst="rect"/>
          <a:solidFill>
            <a:srgbClr val="00B0F0"/>
          </a:solidFill>
          <a:ln>
            <a:noFill/>
          </a:ln>
        </p:spPr>
        <p:txBody>
          <a:bodyPr wrap="square" anchor="ctr"/>
          <a:p>
            <a:pPr lvl="0"/>
            <a:r>
              <a:rPr sz="3600" b="1" i="0" u="none" strike="noStrike">
                <a:solidFill>
                  <a:srgbClr val="FF0000"/>
                </a:solidFill>
                <a:latin typeface="Times New Roman"/>
              </a:rPr>
              <a:t>Cerebrovascular Disorders/Stroke</a:t>
            </a:r>
          </a:p>
        </p:txBody>
      </p:sp>
      <p:sp>
        <p:nvSpPr>
          <p:cNvPr id="3" name=""/>
          <p:cNvSpPr txBox="1"/>
          <p:nvPr>
            <p:ph type="body" idx="1"/>
          </p:nvPr>
        </p:nvSpPr>
        <p:spPr>
          <a:xfrm>
            <a:off x="457200" y="1219200"/>
            <a:ext cx="8229600" cy="5334000"/>
          </a:xfrm>
          <a:prstGeom prst="rect"/>
          <a:noFill/>
          <a:ln>
            <a:noFill/>
          </a:ln>
        </p:spPr>
        <p:txBody>
          <a:bodyPr wrap="square" anchor="t">
            <a:normAutofit fontScale="92000"/>
          </a:bodyPr>
          <a:p>
            <a:pPr lvl="0">
              <a:buFont typeface="Wingdings"/>
              <a:buChar char="Ø"/>
            </a:pPr>
            <a:r>
              <a:rPr b="1" i="0" u="sng" strike="noStrike">
                <a:latin typeface="Times New Roman"/>
              </a:rPr>
              <a:t>Cerebrovascular</a:t>
            </a:r>
            <a:r>
              <a:rPr b="1" i="0" u="sng" strike="noStrike">
                <a:latin typeface="Times New Roman"/>
              </a:rPr>
              <a:t> disorders: </a:t>
            </a:r>
            <a:r>
              <a:rPr>
                <a:latin typeface="Times New Roman"/>
              </a:rPr>
              <a:t> is an umbrella term that refers to any functional abnormality of the central nervous system (CNS) that occurs when the normal blood supply to the brain is disrupted</a:t>
            </a:r>
          </a:p>
          <a:p>
            <a:pPr lvl="1"/>
            <a:r>
              <a:rPr sz="2800">
                <a:solidFill>
                  <a:srgbClr val="000000"/>
                </a:solidFill>
                <a:latin typeface="Times New Roman"/>
              </a:rPr>
              <a:t>Stroke - the primary cerebrovascular disorder</a:t>
            </a:r>
          </a:p>
          <a:p>
            <a:pPr lvl="1"/>
          </a:p>
          <a:p>
            <a:pPr lvl="0">
              <a:buFont typeface="Wingdings"/>
              <a:buChar char="Ø"/>
            </a:pPr>
            <a:r>
              <a:rPr b="1" i="0" u="sng" strike="noStrike">
                <a:latin typeface="Times New Roman"/>
              </a:rPr>
              <a:t>Stroke</a:t>
            </a:r>
            <a:r>
              <a:rPr b="1" i="0" u="none" strike="noStrike">
                <a:latin typeface="Times New Roman"/>
              </a:rPr>
              <a:t>:  i</a:t>
            </a:r>
            <a:r>
              <a:rPr sz="2800">
                <a:solidFill>
                  <a:srgbClr val="000000"/>
                </a:solidFill>
                <a:latin typeface="Times New Roman"/>
              </a:rPr>
              <a:t>s  a damage to the cells of the brain following a vascular abnormality</a:t>
            </a:r>
          </a:p>
          <a:p>
            <a:pPr lvl="0"/>
          </a:p>
          <a:p>
            <a:pPr lvl="0"/>
            <a:r>
              <a:rPr sz="3200">
                <a:solidFill>
                  <a:srgbClr val="FF0000"/>
                </a:solidFill>
                <a:latin typeface="Times New Roman"/>
              </a:rPr>
              <a:t>Types</a:t>
            </a:r>
          </a:p>
          <a:p>
            <a:pPr lvl="2"/>
            <a:r>
              <a:rPr sz="2800">
                <a:solidFill>
                  <a:srgbClr val="FF0000"/>
                </a:solidFill>
                <a:latin typeface="Times New Roman"/>
              </a:rPr>
              <a:t>Ischemic stroke</a:t>
            </a:r>
          </a:p>
          <a:p>
            <a:pPr lvl="2"/>
            <a:r>
              <a:rPr sz="2800">
                <a:solidFill>
                  <a:srgbClr val="FF0000"/>
                </a:solidFill>
                <a:latin typeface="Times New Roman"/>
              </a:rPr>
              <a:t>Hemorrhagic stroke</a:t>
            </a:r>
          </a:p>
          <a:p>
            <a:pPr lvl="1"/>
          </a:p>
          <a:p>
            <a:pPr lvl="1">
              <a:buNone/>
            </a:pPr>
          </a:p>
        </p:txBody>
      </p:sp>
      <p:sp>
        <p:nvSpPr>
          <p:cNvPr id="4" name=""/>
          <p:cNvSpPr txBox="1"/>
          <p:nvPr>
            <p:ph type="dt" idx="10"/>
          </p:nvPr>
        </p:nvSpPr>
        <p:spPr>
          <a:xfrm>
            <a:off x="457200" y="6356350"/>
            <a:ext cx="2133600" cy="365125"/>
          </a:xfrm>
          <a:prstGeom prst="rect"/>
          <a:noFill/>
          <a:ln>
            <a:noFill/>
          </a:ln>
        </p:spPr>
        <p:txBody>
          <a:bodyPr wrap="square" anchor="ctr"/>
          <a:lstStyle>
            <a:lvl1pPr lvl="0" algn="l">
              <a:defRPr sz="1200">
                <a:solidFill>
                  <a:srgbClr val="3F3F3F"/>
                </a:solidFill>
                <a:latin typeface="Times New Roman"/>
              </a:defRPr>
            </a:lvl1pPr>
          </a:lstStyle>
          <a:p/>
        </p:txBody>
      </p:sp>
      <p:sp>
        <p:nvSpPr>
          <p:cNvPr id="5" name=""/>
          <p:cNvSpPr txBox="1"/>
          <p:nvPr>
            <p:ph type="sldNum" idx="12"/>
          </p:nvPr>
        </p:nvSpPr>
        <p:spPr>
          <a:xfrm>
            <a:off x="6553200" y="6356350"/>
            <a:ext cx="2133600" cy="365125"/>
          </a:xfrm>
          <a:prstGeom prst="rect"/>
          <a:noFill/>
          <a:ln>
            <a:noFill/>
          </a:ln>
        </p:spPr>
        <p:txBody>
          <a:bodyPr wrap="square" anchor="ctr"/>
          <a:lstStyle>
            <a:lvl1pPr lvl="0" algn="r">
              <a:defRPr sz="1200">
                <a:solidFill>
                  <a:srgbClr val="3F3F3F"/>
                </a:solidFill>
                <a:latin typeface="Times New Roman"/>
              </a:defRPr>
            </a:lvl1pPr>
          </a:lstStyle>
          <a:p>
            <a:fld id="{8B38DBA3-52F9-4AF4-A6A4-FA4D7DB2F99C}" type="slidenum">
              <a:t>&lt;#&gt;</a:t>
            </a:fld>
          </a:p>
        </p:txBody>
      </p:sp>
      <p:sp>
        <p:nvSpPr>
          <p:cNvPr id="6" name=""/>
          <p:cNvSpPr txBox="1"/>
          <p:nvPr>
            <p:ph type="ftr" idx="11"/>
          </p:nvPr>
        </p:nvSpPr>
        <p:spPr>
          <a:xfrm>
            <a:off x="3124200" y="6356350"/>
            <a:ext cx="2895600" cy="365125"/>
          </a:xfrm>
          <a:prstGeom prst="rect"/>
          <a:noFill/>
          <a:ln>
            <a:noFill/>
          </a:ln>
        </p:spPr>
        <p:txBody>
          <a:bodyPr wrap="square" anchor="ctr"/>
          <a:lstStyle>
            <a:lvl1pPr lvl="0" algn="ctr">
              <a:defRPr sz="1200">
                <a:solidFill>
                  <a:srgbClr val="3F3F3F"/>
                </a:solidFill>
                <a:latin typeface="Times New Roman"/>
              </a:defRPr>
            </a:lvl1pPr>
          </a:lstStyle>
          <a:p/>
        </p:txBody>
      </p:sp>
    </p:spTree>
  </p:cSld>
</p:sld>
</file>

<file path=ppt/slides/slide22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dt" idx="10"/>
          </p:nvPr>
        </p:nvSpPr>
        <p:spPr>
          <a:xfrm>
            <a:off x="457200" y="6356350"/>
            <a:ext cx="2133600" cy="365125"/>
          </a:xfrm>
          <a:prstGeom prst="rect"/>
          <a:noFill/>
          <a:ln>
            <a:noFill/>
          </a:ln>
        </p:spPr>
        <p:txBody>
          <a:bodyPr wrap="square" anchor="ctr"/>
          <a:lstStyle>
            <a:lvl1pPr lvl="0" algn="l">
              <a:defRPr sz="1200">
                <a:solidFill>
                  <a:srgbClr val="3F3F3F"/>
                </a:solidFill>
                <a:latin typeface="Calibri"/>
              </a:defRPr>
            </a:lvl1pPr>
          </a:lstStyle>
          <a:p/>
        </p:txBody>
      </p:sp>
      <p:sp>
        <p:nvSpPr>
          <p:cNvPr id="3" name=""/>
          <p:cNvSpPr txBox="1"/>
          <p:nvPr>
            <p:ph type="ftr" idx="11"/>
          </p:nvPr>
        </p:nvSpPr>
        <p:spPr>
          <a:xfrm>
            <a:off x="3124200" y="6356350"/>
            <a:ext cx="2895600" cy="365125"/>
          </a:xfrm>
          <a:prstGeom prst="rect"/>
          <a:noFill/>
          <a:ln>
            <a:noFill/>
          </a:ln>
        </p:spPr>
        <p:txBody>
          <a:bodyPr wrap="square" anchor="ctr"/>
          <a:lstStyle>
            <a:lvl1pPr lvl="0" algn="ctr">
              <a:defRPr sz="1200">
                <a:solidFill>
                  <a:srgbClr val="3F3F3F"/>
                </a:solidFill>
                <a:latin typeface="Calibri"/>
              </a:defRPr>
            </a:lvl1pPr>
          </a:lstStyle>
          <a:p/>
        </p:txBody>
      </p:sp>
      <p:sp>
        <p:nvSpPr>
          <p:cNvPr id="4" name=""/>
          <p:cNvSpPr txBox="1"/>
          <p:nvPr>
            <p:ph type="sldNum" idx="12"/>
          </p:nvPr>
        </p:nvSpPr>
        <p:spPr>
          <a:xfrm>
            <a:off x="6553200" y="6356350"/>
            <a:ext cx="2133600" cy="365125"/>
          </a:xfrm>
          <a:prstGeom prst="rect"/>
          <a:noFill/>
          <a:ln>
            <a:noFill/>
          </a:ln>
        </p:spPr>
        <p:txBody>
          <a:bodyPr wrap="square" anchor="ctr"/>
          <a:lstStyle>
            <a:lvl1pPr lvl="0" algn="r">
              <a:defRPr sz="1200">
                <a:solidFill>
                  <a:srgbClr val="3F3F3F"/>
                </a:solidFill>
                <a:latin typeface="Calibri"/>
              </a:defRPr>
            </a:lvl1pPr>
          </a:lstStyle>
          <a:p>
            <a:fld id="{8B38DBA3-52F9-4AF4-A6A4-FA4D7DB2F99C}" type="slidenum">
              <a:t>&lt;#&gt;</a:t>
            </a:fld>
          </a:p>
        </p:txBody>
      </p:sp>
      <p:pic>
        <p:nvPicPr>
          <p:cNvPr id="5" name=""/>
          <p:cNvPicPr/>
          <p:nvPr/>
        </p:nvPicPr>
        <p:blipFill>
          <a:blip r:embed="rId1"/>
          <a:srcRect/>
          <a:stretch>
            <a:fillRect/>
          </a:stretch>
        </p:blipFill>
        <p:spPr>
          <a:xfrm>
            <a:off x="381000" y="457200"/>
            <a:ext cx="8077200" cy="5865812"/>
          </a:xfrm>
          <a:prstGeom prst="rect"/>
          <a:noFill/>
        </p:spPr>
      </p:pic>
    </p:spTree>
  </p:cSld>
</p:sld>
</file>

<file path=ppt/slides/slide2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title" idx="0"/>
          </p:nvPr>
        </p:nvSpPr>
        <p:spPr>
          <a:xfrm>
            <a:off x="457200" y="274637"/>
            <a:ext cx="8229600" cy="1143000"/>
          </a:xfrm>
          <a:prstGeom prst="rect"/>
          <a:noFill/>
          <a:ln>
            <a:noFill/>
          </a:ln>
        </p:spPr>
        <p:txBody>
          <a:bodyPr wrap="square" anchor="ctr"/>
          <a:p>
            <a:pPr lvl="0"/>
            <a:r>
              <a:rPr b="1" i="1" u="none" strike="noStrike">
                <a:latin typeface="Aharoni"/>
              </a:rPr>
              <a:t>Components of reflex </a:t>
            </a:r>
            <a:r>
              <a:rPr b="1" i="1" u="none" strike="noStrike">
                <a:latin typeface="Aharoni"/>
              </a:rPr>
              <a:t>arc</a:t>
            </a:r>
          </a:p>
        </p:txBody>
      </p:sp>
      <p:sp>
        <p:nvSpPr>
          <p:cNvPr id="3" name=""/>
          <p:cNvSpPr txBox="1"/>
          <p:nvPr>
            <p:ph type="body" idx="1"/>
          </p:nvPr>
        </p:nvSpPr>
        <p:spPr>
          <a:xfrm>
            <a:off x="457200" y="1600200"/>
            <a:ext cx="8229600" cy="4525962"/>
          </a:xfrm>
          <a:prstGeom prst="rect"/>
          <a:noFill/>
          <a:ln>
            <a:noFill/>
          </a:ln>
        </p:spPr>
        <p:txBody>
          <a:bodyPr wrap="square" anchor="t">
            <a:normAutofit lnSpcReduction="10000"/>
          </a:bodyPr>
          <a:p>
            <a:pPr lvl="0">
              <a:buNone/>
            </a:pPr>
            <a:r>
              <a:rPr sz="2800">
                <a:latin typeface="Times New Roman"/>
              </a:rPr>
              <a:t>1. </a:t>
            </a:r>
            <a:r>
              <a:rPr sz="2800" b="1" i="1" u="none" strike="noStrike">
                <a:solidFill>
                  <a:srgbClr val="C00000"/>
                </a:solidFill>
                <a:latin typeface="Times New Roman"/>
              </a:rPr>
              <a:t>Receptor </a:t>
            </a:r>
            <a:r>
              <a:rPr sz="2800">
                <a:latin typeface="Times New Roman"/>
              </a:rPr>
              <a:t>- </a:t>
            </a:r>
            <a:r>
              <a:rPr sz="2800">
                <a:latin typeface="Times New Roman"/>
              </a:rPr>
              <a:t>site where stimulus acts and transformed in to nerve impulse</a:t>
            </a:r>
          </a:p>
          <a:p>
            <a:pPr lvl="0">
              <a:buNone/>
            </a:pPr>
            <a:r>
              <a:rPr sz="2800">
                <a:latin typeface="Times New Roman"/>
              </a:rPr>
              <a:t>2.</a:t>
            </a:r>
            <a:r>
              <a:rPr sz="2800" b="1" i="1" u="none" strike="noStrike">
                <a:solidFill>
                  <a:srgbClr val="C00000"/>
                </a:solidFill>
                <a:latin typeface="Times New Roman"/>
              </a:rPr>
              <a:t> Sensory neuron- </a:t>
            </a:r>
            <a:r>
              <a:rPr sz="2800">
                <a:latin typeface="Times New Roman"/>
              </a:rPr>
              <a:t>transmit the afferent neuron to the CNS</a:t>
            </a:r>
          </a:p>
          <a:p>
            <a:pPr lvl="0">
              <a:buNone/>
            </a:pPr>
            <a:r>
              <a:rPr sz="2800">
                <a:latin typeface="Times New Roman"/>
              </a:rPr>
              <a:t>3</a:t>
            </a:r>
            <a:r>
              <a:rPr sz="2800" b="1" i="1" u="none" strike="noStrike">
                <a:solidFill>
                  <a:srgbClr val="00FF00"/>
                </a:solidFill>
                <a:latin typeface="Times New Roman"/>
              </a:rPr>
              <a:t>. Integration center- </a:t>
            </a:r>
            <a:r>
              <a:rPr sz="2800">
                <a:latin typeface="Times New Roman"/>
              </a:rPr>
              <a:t>located in the CNS act as a synapse b/n sensory and motor neurons</a:t>
            </a:r>
          </a:p>
          <a:p>
            <a:pPr lvl="0">
              <a:buNone/>
            </a:pPr>
            <a:r>
              <a:rPr sz="2800">
                <a:latin typeface="Times New Roman"/>
              </a:rPr>
              <a:t>4</a:t>
            </a:r>
            <a:r>
              <a:rPr sz="2800" b="1" i="1" u="none" strike="noStrike">
                <a:solidFill>
                  <a:srgbClr val="00FF00"/>
                </a:solidFill>
                <a:latin typeface="Times New Roman"/>
              </a:rPr>
              <a:t>. Motor neuron- </a:t>
            </a:r>
            <a:r>
              <a:rPr sz="2800">
                <a:latin typeface="Times New Roman"/>
              </a:rPr>
              <a:t>conduct efferent impulse from integration center to effectors</a:t>
            </a:r>
          </a:p>
          <a:p>
            <a:pPr lvl="0">
              <a:buNone/>
            </a:pPr>
            <a:r>
              <a:rPr sz="2800">
                <a:latin typeface="Times New Roman"/>
              </a:rPr>
              <a:t>5. </a:t>
            </a:r>
            <a:r>
              <a:rPr sz="2800" b="1" i="1" u="none" strike="noStrike">
                <a:solidFill>
                  <a:srgbClr val="0000CC"/>
                </a:solidFill>
                <a:latin typeface="Times New Roman"/>
              </a:rPr>
              <a:t>Effectors</a:t>
            </a:r>
            <a:r>
              <a:rPr sz="2800">
                <a:latin typeface="Times New Roman"/>
              </a:rPr>
              <a:t>- </a:t>
            </a:r>
            <a:r>
              <a:rPr sz="2800">
                <a:latin typeface="Times New Roman"/>
              </a:rPr>
              <a:t>muscles or glands that response to efferent impulses by contracting or secreting</a:t>
            </a:r>
          </a:p>
          <a:p>
            <a:pPr lvl="0"/>
          </a:p>
        </p:txBody>
      </p:sp>
      <p:sp>
        <p:nvSpPr>
          <p:cNvPr id="4" name=""/>
          <p:cNvSpPr txBox="1"/>
          <p:nvPr>
            <p:ph type="dt" idx="10"/>
          </p:nvPr>
        </p:nvSpPr>
        <p:spPr>
          <a:xfrm>
            <a:off x="457200" y="6356350"/>
            <a:ext cx="2133600" cy="365125"/>
          </a:xfrm>
          <a:prstGeom prst="rect"/>
          <a:noFill/>
          <a:ln>
            <a:noFill/>
          </a:ln>
        </p:spPr>
        <p:txBody>
          <a:bodyPr wrap="square" anchor="ctr"/>
          <a:lstStyle>
            <a:lvl1pPr lvl="0" algn="l">
              <a:defRPr sz="1200">
                <a:solidFill>
                  <a:srgbClr val="3F3F3F"/>
                </a:solidFill>
                <a:latin typeface="Calibri"/>
              </a:defRPr>
            </a:lvl1pPr>
          </a:lstStyle>
          <a:p/>
        </p:txBody>
      </p:sp>
      <p:sp>
        <p:nvSpPr>
          <p:cNvPr id="5" name=""/>
          <p:cNvSpPr txBox="1"/>
          <p:nvPr>
            <p:ph type="sldNum" idx="12"/>
          </p:nvPr>
        </p:nvSpPr>
        <p:spPr>
          <a:xfrm>
            <a:off x="6553200" y="6356350"/>
            <a:ext cx="2133600" cy="365125"/>
          </a:xfrm>
          <a:prstGeom prst="rect"/>
          <a:noFill/>
          <a:ln>
            <a:noFill/>
          </a:ln>
        </p:spPr>
        <p:txBody>
          <a:bodyPr wrap="square" anchor="ctr"/>
          <a:lstStyle>
            <a:lvl1pPr lvl="0" algn="r">
              <a:defRPr sz="1200">
                <a:solidFill>
                  <a:srgbClr val="3F3F3F"/>
                </a:solidFill>
                <a:latin typeface="Calibri"/>
              </a:defRPr>
            </a:lvl1pPr>
          </a:lstStyle>
          <a:p>
            <a:fld id="{8B38DBA3-52F9-4AF4-A6A4-FA4D7DB2F99C}" type="slidenum">
              <a:t>&lt;#&gt;</a:t>
            </a:fld>
          </a:p>
        </p:txBody>
      </p:sp>
      <p:sp>
        <p:nvSpPr>
          <p:cNvPr id="6" name=""/>
          <p:cNvSpPr txBox="1"/>
          <p:nvPr>
            <p:ph type="ftr" idx="11"/>
          </p:nvPr>
        </p:nvSpPr>
        <p:spPr>
          <a:xfrm>
            <a:off x="3124200" y="6356350"/>
            <a:ext cx="2895600" cy="365125"/>
          </a:xfrm>
          <a:prstGeom prst="rect"/>
          <a:noFill/>
          <a:ln>
            <a:noFill/>
          </a:ln>
        </p:spPr>
        <p:txBody>
          <a:bodyPr wrap="square" anchor="ctr"/>
          <a:lstStyle>
            <a:lvl1pPr lvl="0" algn="ctr">
              <a:defRPr sz="1200">
                <a:solidFill>
                  <a:srgbClr val="3F3F3F"/>
                </a:solidFill>
                <a:latin typeface="Calibri"/>
              </a:defRPr>
            </a:lvl1pPr>
          </a:lstStyle>
          <a:p/>
        </p:txBody>
      </p:sp>
    </p:spTree>
  </p:cSld>
</p:sld>
</file>

<file path=ppt/slides/slide23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body" idx="1"/>
          </p:nvPr>
        </p:nvSpPr>
        <p:spPr>
          <a:xfrm>
            <a:off x="457200" y="533400"/>
            <a:ext cx="8229600" cy="5715000"/>
          </a:xfrm>
          <a:prstGeom prst="rect"/>
          <a:noFill/>
          <a:ln>
            <a:noFill/>
          </a:ln>
        </p:spPr>
        <p:txBody>
          <a:bodyPr wrap="square" anchor="t"/>
          <a:p>
            <a:pPr lvl="0" algn="ctr">
              <a:buNone/>
            </a:pPr>
            <a:r>
              <a:rPr sz="4400" b="1" i="0" u="none" strike="noStrike">
                <a:latin typeface="Times New Roman"/>
              </a:rPr>
              <a:t>1. Ischemic stroke</a:t>
            </a:r>
          </a:p>
          <a:p>
            <a:pPr lvl="0">
              <a:buFont typeface="Wingdings"/>
              <a:buChar char="Ø"/>
            </a:pPr>
            <a:r>
              <a:rPr>
                <a:solidFill>
                  <a:srgbClr val="000000"/>
                </a:solidFill>
                <a:latin typeface="Times New Roman"/>
              </a:rPr>
              <a:t>Also referred as “brain attack” and accounts 80% of stroke.</a:t>
            </a:r>
          </a:p>
          <a:p>
            <a:pPr lvl="0">
              <a:buFont typeface="Wingdings"/>
              <a:buChar char="Ø"/>
            </a:pPr>
            <a:r>
              <a:rPr>
                <a:solidFill>
                  <a:srgbClr val="000000"/>
                </a:solidFill>
                <a:latin typeface="Times New Roman"/>
              </a:rPr>
              <a:t>A  sudden loss of function resulting from disruption of the blood supply to a part of the brain due to </a:t>
            </a:r>
            <a:r>
              <a:rPr>
                <a:solidFill>
                  <a:srgbClr val="FF0000"/>
                </a:solidFill>
                <a:latin typeface="Times New Roman"/>
              </a:rPr>
              <a:t>narrowed or blocked </a:t>
            </a:r>
            <a:r>
              <a:rPr>
                <a:solidFill>
                  <a:srgbClr val="000000"/>
                </a:solidFill>
                <a:latin typeface="Times New Roman"/>
              </a:rPr>
              <a:t>of the arteries to your brain. </a:t>
            </a:r>
          </a:p>
          <a:p>
            <a:pPr lvl="0">
              <a:buFont typeface="Wingdings"/>
              <a:buChar char="v"/>
            </a:pPr>
            <a:r>
              <a:rPr b="1" i="0" u="none" strike="noStrike">
                <a:latin typeface="Times New Roman"/>
              </a:rPr>
              <a:t>Sub types of Ischemic strokes </a:t>
            </a:r>
          </a:p>
          <a:p>
            <a:pPr lvl="1">
              <a:buFont typeface="Wingdings"/>
              <a:buChar char="v"/>
            </a:pPr>
            <a:r>
              <a:rPr sz="3200">
                <a:solidFill>
                  <a:srgbClr val="000000"/>
                </a:solidFill>
                <a:latin typeface="Times New Roman"/>
              </a:rPr>
              <a:t>five different types according to their cause:</a:t>
            </a:r>
          </a:p>
        </p:txBody>
      </p:sp>
      <p:sp>
        <p:nvSpPr>
          <p:cNvPr id="3" name=""/>
          <p:cNvSpPr txBox="1"/>
          <p:nvPr>
            <p:ph type="dt" idx="10"/>
          </p:nvPr>
        </p:nvSpPr>
        <p:spPr>
          <a:xfrm>
            <a:off x="457200" y="6356350"/>
            <a:ext cx="2133600" cy="365125"/>
          </a:xfrm>
          <a:prstGeom prst="rect"/>
          <a:noFill/>
          <a:ln>
            <a:noFill/>
          </a:ln>
        </p:spPr>
        <p:txBody>
          <a:bodyPr wrap="square" anchor="ctr"/>
          <a:lstStyle>
            <a:lvl1pPr lvl="0" algn="l">
              <a:defRPr sz="1200">
                <a:solidFill>
                  <a:srgbClr val="3F3F3F"/>
                </a:solidFill>
                <a:latin typeface="Calibri"/>
              </a:defRPr>
            </a:lvl1pPr>
          </a:lstStyle>
          <a:p/>
        </p:txBody>
      </p:sp>
      <p:sp>
        <p:nvSpPr>
          <p:cNvPr id="4" name=""/>
          <p:cNvSpPr txBox="1"/>
          <p:nvPr>
            <p:ph type="sldNum" idx="12"/>
          </p:nvPr>
        </p:nvSpPr>
        <p:spPr>
          <a:xfrm>
            <a:off x="6553200" y="6356350"/>
            <a:ext cx="2133600" cy="365125"/>
          </a:xfrm>
          <a:prstGeom prst="rect"/>
          <a:noFill/>
          <a:ln>
            <a:noFill/>
          </a:ln>
        </p:spPr>
        <p:txBody>
          <a:bodyPr wrap="square" anchor="ctr"/>
          <a:lstStyle>
            <a:lvl1pPr lvl="0" algn="r">
              <a:defRPr sz="1200">
                <a:solidFill>
                  <a:srgbClr val="3F3F3F"/>
                </a:solidFill>
                <a:latin typeface="Calibri"/>
              </a:defRPr>
            </a:lvl1pPr>
          </a:lstStyle>
          <a:p>
            <a:fld id="{8B38DBA3-52F9-4AF4-A6A4-FA4D7DB2F99C}" type="slidenum">
              <a:t>&lt;#&gt;</a:t>
            </a:fld>
          </a:p>
        </p:txBody>
      </p:sp>
      <p:sp>
        <p:nvSpPr>
          <p:cNvPr id="5" name=""/>
          <p:cNvSpPr txBox="1"/>
          <p:nvPr>
            <p:ph type="ftr" idx="11"/>
          </p:nvPr>
        </p:nvSpPr>
        <p:spPr>
          <a:xfrm>
            <a:off x="3124200" y="6356350"/>
            <a:ext cx="2895600" cy="365125"/>
          </a:xfrm>
          <a:prstGeom prst="rect"/>
          <a:noFill/>
          <a:ln>
            <a:noFill/>
          </a:ln>
        </p:spPr>
        <p:txBody>
          <a:bodyPr wrap="square" anchor="ctr"/>
          <a:lstStyle>
            <a:lvl1pPr lvl="0" algn="ctr">
              <a:defRPr sz="1200">
                <a:solidFill>
                  <a:srgbClr val="3F3F3F"/>
                </a:solidFill>
                <a:latin typeface="Calibri"/>
              </a:defRPr>
            </a:lvl1pPr>
          </a:lstStyle>
          <a:p/>
        </p:txBody>
      </p:sp>
    </p:spTree>
  </p:cSld>
</p:sld>
</file>

<file path=ppt/slides/slide23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title" idx="0"/>
          </p:nvPr>
        </p:nvSpPr>
        <p:spPr>
          <a:xfrm>
            <a:off x="457200" y="152400"/>
            <a:ext cx="8229600" cy="838200"/>
          </a:xfrm>
          <a:prstGeom prst="rect"/>
          <a:noFill/>
          <a:ln>
            <a:noFill/>
          </a:ln>
        </p:spPr>
        <p:txBody>
          <a:bodyPr wrap="square" anchor="ctr"/>
          <a:p>
            <a:pPr lvl="0"/>
            <a:r>
              <a:rPr>
                <a:latin typeface="Times New Roman"/>
              </a:rPr>
              <a:t>Continue…</a:t>
            </a:r>
          </a:p>
        </p:txBody>
      </p:sp>
      <p:sp>
        <p:nvSpPr>
          <p:cNvPr id="3" name=""/>
          <p:cNvSpPr txBox="1"/>
          <p:nvPr>
            <p:ph type="body" idx="1"/>
          </p:nvPr>
        </p:nvSpPr>
        <p:spPr>
          <a:xfrm>
            <a:off x="304800" y="914400"/>
            <a:ext cx="8382000" cy="5211762"/>
          </a:xfrm>
          <a:prstGeom prst="rect"/>
          <a:noFill/>
          <a:ln>
            <a:noFill/>
          </a:ln>
        </p:spPr>
        <p:txBody>
          <a:bodyPr wrap="square" anchor="t">
            <a:normAutofit lnSpcReduction="10000"/>
          </a:bodyPr>
          <a:p>
            <a:pPr lvl="1">
              <a:buNone/>
            </a:pPr>
            <a:r>
              <a:rPr sz="3200">
                <a:solidFill>
                  <a:srgbClr val="FF0000"/>
                </a:solidFill>
                <a:latin typeface="Times New Roman"/>
              </a:rPr>
              <a:t>A. large artery thrombosis (20%), </a:t>
            </a:r>
            <a:r>
              <a:rPr sz="3200">
                <a:latin typeface="Times New Roman"/>
              </a:rPr>
              <a:t>-</a:t>
            </a:r>
          </a:p>
          <a:p>
            <a:pPr lvl="2"/>
            <a:r>
              <a:rPr sz="3200">
                <a:latin typeface="Times New Roman"/>
              </a:rPr>
              <a:t>due to atherosclerotic plaques in the large blood vessels of the brain</a:t>
            </a:r>
          </a:p>
          <a:p>
            <a:pPr lvl="2"/>
            <a:r>
              <a:rPr sz="3200">
                <a:latin typeface="Times New Roman"/>
              </a:rPr>
              <a:t>Thrombus formation and occlusion at the site of the atherosclerosis result in ischemia and infarction.</a:t>
            </a:r>
          </a:p>
          <a:p>
            <a:pPr lvl="1">
              <a:buNone/>
            </a:pPr>
            <a:r>
              <a:rPr sz="2800" b="1" i="0" u="none" strike="noStrike">
                <a:solidFill>
                  <a:srgbClr val="FF0000"/>
                </a:solidFill>
                <a:latin typeface="Times New Roman"/>
              </a:rPr>
              <a:t>B. small penetrating artery thrombosis (25%)</a:t>
            </a:r>
          </a:p>
          <a:p>
            <a:pPr lvl="2"/>
            <a:r>
              <a:rPr sz="3200">
                <a:latin typeface="Times New Roman"/>
              </a:rPr>
              <a:t>affect one or more vessels </a:t>
            </a:r>
          </a:p>
          <a:p>
            <a:pPr lvl="2"/>
            <a:r>
              <a:rPr sz="3200">
                <a:latin typeface="Times New Roman"/>
              </a:rPr>
              <a:t>are the </a:t>
            </a:r>
            <a:r>
              <a:rPr sz="3200">
                <a:solidFill>
                  <a:srgbClr val="7030A0"/>
                </a:solidFill>
                <a:latin typeface="Times New Roman"/>
              </a:rPr>
              <a:t>most common type </a:t>
            </a:r>
            <a:r>
              <a:rPr sz="3200">
                <a:latin typeface="Times New Roman"/>
              </a:rPr>
              <a:t>of ischemic stroke</a:t>
            </a:r>
          </a:p>
          <a:p>
            <a:pPr lvl="0"/>
          </a:p>
        </p:txBody>
      </p:sp>
      <p:sp>
        <p:nvSpPr>
          <p:cNvPr id="4" name=""/>
          <p:cNvSpPr txBox="1"/>
          <p:nvPr>
            <p:ph type="dt" idx="10"/>
          </p:nvPr>
        </p:nvSpPr>
        <p:spPr>
          <a:xfrm>
            <a:off x="457200" y="6356350"/>
            <a:ext cx="2133600" cy="365125"/>
          </a:xfrm>
          <a:prstGeom prst="rect"/>
          <a:noFill/>
          <a:ln>
            <a:noFill/>
          </a:ln>
        </p:spPr>
        <p:txBody>
          <a:bodyPr wrap="square" anchor="ctr"/>
          <a:lstStyle>
            <a:lvl1pPr lvl="0" algn="l">
              <a:defRPr sz="1200">
                <a:solidFill>
                  <a:srgbClr val="3F3F3F"/>
                </a:solidFill>
                <a:latin typeface="Times New Roman"/>
              </a:defRPr>
            </a:lvl1pPr>
          </a:lstStyle>
          <a:p/>
        </p:txBody>
      </p:sp>
      <p:sp>
        <p:nvSpPr>
          <p:cNvPr id="5" name=""/>
          <p:cNvSpPr txBox="1"/>
          <p:nvPr>
            <p:ph type="sldNum" idx="12"/>
          </p:nvPr>
        </p:nvSpPr>
        <p:spPr>
          <a:xfrm>
            <a:off x="6553200" y="6356350"/>
            <a:ext cx="2133600" cy="365125"/>
          </a:xfrm>
          <a:prstGeom prst="rect"/>
          <a:noFill/>
          <a:ln>
            <a:noFill/>
          </a:ln>
        </p:spPr>
        <p:txBody>
          <a:bodyPr wrap="square" anchor="ctr"/>
          <a:lstStyle>
            <a:lvl1pPr lvl="0" algn="r">
              <a:defRPr sz="1200">
                <a:solidFill>
                  <a:srgbClr val="3F3F3F"/>
                </a:solidFill>
                <a:latin typeface="Times New Roman"/>
              </a:defRPr>
            </a:lvl1pPr>
          </a:lstStyle>
          <a:p>
            <a:fld id="{8B38DBA3-52F9-4AF4-A6A4-FA4D7DB2F99C}" type="slidenum">
              <a:t>&lt;#&gt;</a:t>
            </a:fld>
          </a:p>
        </p:txBody>
      </p:sp>
      <p:sp>
        <p:nvSpPr>
          <p:cNvPr id="6" name=""/>
          <p:cNvSpPr txBox="1"/>
          <p:nvPr>
            <p:ph type="ftr" idx="11"/>
          </p:nvPr>
        </p:nvSpPr>
        <p:spPr>
          <a:xfrm>
            <a:off x="3124200" y="6356350"/>
            <a:ext cx="2895600" cy="365125"/>
          </a:xfrm>
          <a:prstGeom prst="rect"/>
          <a:noFill/>
          <a:ln>
            <a:noFill/>
          </a:ln>
        </p:spPr>
        <p:txBody>
          <a:bodyPr wrap="square" anchor="ctr"/>
          <a:lstStyle>
            <a:lvl1pPr lvl="0" algn="ctr">
              <a:defRPr sz="1200">
                <a:solidFill>
                  <a:srgbClr val="3F3F3F"/>
                </a:solidFill>
                <a:latin typeface="Times New Roman"/>
              </a:defRPr>
            </a:lvl1pPr>
          </a:lstStyle>
          <a:p/>
        </p:txBody>
      </p:sp>
    </p:spTree>
  </p:cSld>
</p:sld>
</file>

<file path=ppt/slides/slide23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body" idx="1"/>
          </p:nvPr>
        </p:nvSpPr>
        <p:spPr>
          <a:xfrm>
            <a:off x="381000" y="914400"/>
            <a:ext cx="8305800" cy="5105400"/>
          </a:xfrm>
          <a:prstGeom prst="rect"/>
          <a:noFill/>
          <a:ln>
            <a:noFill/>
          </a:ln>
        </p:spPr>
        <p:txBody>
          <a:bodyPr wrap="square" anchor="t"/>
          <a:p>
            <a:pPr lvl="1">
              <a:buNone/>
            </a:pPr>
            <a:r>
              <a:rPr sz="3200" b="1" i="0" u="none" strike="noStrike">
                <a:solidFill>
                  <a:srgbClr val="FF0000"/>
                </a:solidFill>
                <a:latin typeface="Times New Roman"/>
              </a:rPr>
              <a:t>C. </a:t>
            </a:r>
            <a:r>
              <a:rPr sz="3200" b="1" i="0" u="none" strike="noStrike">
                <a:solidFill>
                  <a:srgbClr val="FF0000"/>
                </a:solidFill>
                <a:latin typeface="Times New Roman"/>
              </a:rPr>
              <a:t>Cardiogenic</a:t>
            </a:r>
            <a:r>
              <a:rPr sz="3200" b="1" i="0" u="none" strike="noStrike">
                <a:solidFill>
                  <a:srgbClr val="FF0000"/>
                </a:solidFill>
                <a:latin typeface="Times New Roman"/>
              </a:rPr>
              <a:t>  embolic stroke (20%) </a:t>
            </a:r>
          </a:p>
          <a:p>
            <a:pPr lvl="1">
              <a:buFont typeface="Wingdings"/>
              <a:buChar char="ü"/>
            </a:pPr>
            <a:r>
              <a:rPr sz="3200">
                <a:latin typeface="Times New Roman"/>
              </a:rPr>
              <a:t>Are  associated with cardiac dysrhythmias, usually </a:t>
            </a:r>
            <a:r>
              <a:rPr sz="3200">
                <a:solidFill>
                  <a:srgbClr val="C00000"/>
                </a:solidFill>
                <a:latin typeface="Times New Roman"/>
              </a:rPr>
              <a:t>atrial fibrillation</a:t>
            </a:r>
          </a:p>
          <a:p>
            <a:pPr lvl="1">
              <a:buFont typeface="Wingdings"/>
              <a:buChar char="ü"/>
            </a:pPr>
            <a:r>
              <a:rPr sz="3200">
                <a:latin typeface="Times New Roman"/>
              </a:rPr>
              <a:t>Emboli originate from the heart and circulate to the cerebral vasculature, most commonly the left middle cerebral artery, resulting in a stroke</a:t>
            </a:r>
          </a:p>
          <a:p>
            <a:pPr lvl="1">
              <a:buFont typeface="Wingdings"/>
              <a:buChar char="ü"/>
            </a:pPr>
            <a:r>
              <a:rPr sz="3200">
                <a:latin typeface="Times New Roman"/>
              </a:rPr>
              <a:t>Can be prevented by early use of thrombolytic</a:t>
            </a:r>
          </a:p>
          <a:p>
            <a:pPr lvl="0"/>
          </a:p>
        </p:txBody>
      </p:sp>
      <p:sp>
        <p:nvSpPr>
          <p:cNvPr id="3" name=""/>
          <p:cNvSpPr txBox="1"/>
          <p:nvPr>
            <p:ph type="dt" idx="10"/>
          </p:nvPr>
        </p:nvSpPr>
        <p:spPr>
          <a:xfrm>
            <a:off x="457200" y="6356350"/>
            <a:ext cx="2133600" cy="365125"/>
          </a:xfrm>
          <a:prstGeom prst="rect"/>
          <a:noFill/>
          <a:ln>
            <a:noFill/>
          </a:ln>
        </p:spPr>
        <p:txBody>
          <a:bodyPr wrap="square" anchor="ctr"/>
          <a:lstStyle>
            <a:lvl1pPr lvl="0" algn="l">
              <a:defRPr sz="1200">
                <a:solidFill>
                  <a:srgbClr val="3F3F3F"/>
                </a:solidFill>
                <a:latin typeface="Times New Roman"/>
              </a:defRPr>
            </a:lvl1pPr>
          </a:lstStyle>
          <a:p/>
        </p:txBody>
      </p:sp>
      <p:sp>
        <p:nvSpPr>
          <p:cNvPr id="4" name=""/>
          <p:cNvSpPr txBox="1"/>
          <p:nvPr>
            <p:ph type="sldNum" idx="12"/>
          </p:nvPr>
        </p:nvSpPr>
        <p:spPr>
          <a:xfrm>
            <a:off x="6553200" y="6356350"/>
            <a:ext cx="2133600" cy="365125"/>
          </a:xfrm>
          <a:prstGeom prst="rect"/>
          <a:noFill/>
          <a:ln>
            <a:noFill/>
          </a:ln>
        </p:spPr>
        <p:txBody>
          <a:bodyPr wrap="square" anchor="ctr"/>
          <a:lstStyle>
            <a:lvl1pPr lvl="0" algn="r">
              <a:defRPr sz="1200">
                <a:solidFill>
                  <a:srgbClr val="3F3F3F"/>
                </a:solidFill>
                <a:latin typeface="Times New Roman"/>
              </a:defRPr>
            </a:lvl1pPr>
          </a:lstStyle>
          <a:p>
            <a:fld id="{8B38DBA3-52F9-4AF4-A6A4-FA4D7DB2F99C}" type="slidenum">
              <a:t>&lt;#&gt;</a:t>
            </a:fld>
          </a:p>
        </p:txBody>
      </p:sp>
      <p:sp>
        <p:nvSpPr>
          <p:cNvPr id="5" name=""/>
          <p:cNvSpPr txBox="1"/>
          <p:nvPr>
            <p:ph type="ftr" idx="11"/>
          </p:nvPr>
        </p:nvSpPr>
        <p:spPr>
          <a:xfrm>
            <a:off x="3124200" y="6356350"/>
            <a:ext cx="2895600" cy="365125"/>
          </a:xfrm>
          <a:prstGeom prst="rect"/>
          <a:noFill/>
          <a:ln>
            <a:noFill/>
          </a:ln>
        </p:spPr>
        <p:txBody>
          <a:bodyPr wrap="square" anchor="ctr"/>
          <a:lstStyle>
            <a:lvl1pPr lvl="0" algn="ctr">
              <a:defRPr sz="1200">
                <a:solidFill>
                  <a:srgbClr val="3F3F3F"/>
                </a:solidFill>
                <a:latin typeface="Times New Roman"/>
              </a:defRPr>
            </a:lvl1pPr>
          </a:lstStyle>
          <a:p/>
        </p:txBody>
      </p:sp>
    </p:spTree>
  </p:cSld>
</p:sld>
</file>

<file path=ppt/slides/slide23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title" idx="0"/>
          </p:nvPr>
        </p:nvSpPr>
        <p:spPr>
          <a:xfrm>
            <a:off x="457200" y="274637"/>
            <a:ext cx="8229600" cy="1143000"/>
          </a:xfrm>
          <a:prstGeom prst="rect"/>
          <a:noFill/>
          <a:ln>
            <a:noFill/>
          </a:ln>
        </p:spPr>
        <p:txBody>
          <a:bodyPr wrap="square" anchor="ctr"/>
          <a:p>
            <a:pPr lvl="0"/>
            <a:r>
              <a:rPr>
                <a:latin typeface="Times New Roman"/>
              </a:rPr>
              <a:t>Continue…</a:t>
            </a:r>
          </a:p>
        </p:txBody>
      </p:sp>
      <p:sp>
        <p:nvSpPr>
          <p:cNvPr id="3" name=""/>
          <p:cNvSpPr txBox="1"/>
          <p:nvPr>
            <p:ph type="body" idx="1"/>
          </p:nvPr>
        </p:nvSpPr>
        <p:spPr>
          <a:xfrm>
            <a:off x="457200" y="1600200"/>
            <a:ext cx="8229600" cy="4525962"/>
          </a:xfrm>
          <a:prstGeom prst="rect"/>
          <a:noFill/>
          <a:ln>
            <a:noFill/>
          </a:ln>
        </p:spPr>
        <p:txBody>
          <a:bodyPr wrap="square" anchor="t"/>
          <a:p>
            <a:pPr lvl="1">
              <a:buNone/>
            </a:pPr>
            <a:r>
              <a:rPr sz="3200" b="1" i="0" u="none" strike="noStrike">
                <a:solidFill>
                  <a:srgbClr val="FF0000"/>
                </a:solidFill>
                <a:latin typeface="Times New Roman"/>
              </a:rPr>
              <a:t>D. Cryptogenic (30%) </a:t>
            </a:r>
          </a:p>
          <a:p>
            <a:pPr lvl="2"/>
            <a:r>
              <a:rPr sz="3200">
                <a:latin typeface="Times New Roman"/>
              </a:rPr>
              <a:t>have no known cause</a:t>
            </a:r>
          </a:p>
          <a:p>
            <a:pPr lvl="1">
              <a:buNone/>
            </a:pPr>
            <a:r>
              <a:rPr sz="3200" b="1" i="0" u="none" strike="noStrike">
                <a:solidFill>
                  <a:srgbClr val="FF0000"/>
                </a:solidFill>
                <a:latin typeface="Times New Roman"/>
              </a:rPr>
              <a:t>E. Other  (5%) </a:t>
            </a:r>
          </a:p>
          <a:p>
            <a:pPr lvl="2"/>
            <a:r>
              <a:rPr sz="3200">
                <a:latin typeface="Times New Roman"/>
              </a:rPr>
              <a:t>Contributed by different factors such as cocaine use, </a:t>
            </a:r>
            <a:r>
              <a:rPr sz="3200">
                <a:latin typeface="Times New Roman"/>
              </a:rPr>
              <a:t>coagulopathies</a:t>
            </a:r>
            <a:r>
              <a:rPr sz="3200">
                <a:latin typeface="Times New Roman"/>
              </a:rPr>
              <a:t>, migraine, and spontaneous dissection of the carotid or vertebral arteries</a:t>
            </a:r>
          </a:p>
          <a:p>
            <a:pPr lvl="0"/>
          </a:p>
        </p:txBody>
      </p:sp>
      <p:sp>
        <p:nvSpPr>
          <p:cNvPr id="4" name=""/>
          <p:cNvSpPr txBox="1"/>
          <p:nvPr>
            <p:ph type="dt" idx="10"/>
          </p:nvPr>
        </p:nvSpPr>
        <p:spPr>
          <a:xfrm>
            <a:off x="457200" y="6356350"/>
            <a:ext cx="2133600" cy="365125"/>
          </a:xfrm>
          <a:prstGeom prst="rect"/>
          <a:noFill/>
          <a:ln>
            <a:noFill/>
          </a:ln>
        </p:spPr>
        <p:txBody>
          <a:bodyPr wrap="square" anchor="ctr"/>
          <a:lstStyle>
            <a:lvl1pPr lvl="0" algn="l">
              <a:defRPr sz="1200">
                <a:solidFill>
                  <a:srgbClr val="3F3F3F"/>
                </a:solidFill>
                <a:latin typeface="Calibri"/>
              </a:defRPr>
            </a:lvl1pPr>
          </a:lstStyle>
          <a:p/>
        </p:txBody>
      </p:sp>
      <p:sp>
        <p:nvSpPr>
          <p:cNvPr id="5" name=""/>
          <p:cNvSpPr txBox="1"/>
          <p:nvPr>
            <p:ph type="sldNum" idx="12"/>
          </p:nvPr>
        </p:nvSpPr>
        <p:spPr>
          <a:xfrm>
            <a:off x="6553200" y="6356350"/>
            <a:ext cx="2133600" cy="365125"/>
          </a:xfrm>
          <a:prstGeom prst="rect"/>
          <a:noFill/>
          <a:ln>
            <a:noFill/>
          </a:ln>
        </p:spPr>
        <p:txBody>
          <a:bodyPr wrap="square" anchor="ctr"/>
          <a:lstStyle>
            <a:lvl1pPr lvl="0" algn="r">
              <a:defRPr sz="1200">
                <a:solidFill>
                  <a:srgbClr val="3F3F3F"/>
                </a:solidFill>
                <a:latin typeface="Calibri"/>
              </a:defRPr>
            </a:lvl1pPr>
          </a:lstStyle>
          <a:p>
            <a:fld id="{8B38DBA3-52F9-4AF4-A6A4-FA4D7DB2F99C}" type="slidenum">
              <a:t>&lt;#&gt;</a:t>
            </a:fld>
          </a:p>
        </p:txBody>
      </p:sp>
      <p:sp>
        <p:nvSpPr>
          <p:cNvPr id="6" name=""/>
          <p:cNvSpPr txBox="1"/>
          <p:nvPr>
            <p:ph type="ftr" idx="11"/>
          </p:nvPr>
        </p:nvSpPr>
        <p:spPr>
          <a:xfrm>
            <a:off x="3124200" y="6356350"/>
            <a:ext cx="2895600" cy="365125"/>
          </a:xfrm>
          <a:prstGeom prst="rect"/>
          <a:noFill/>
          <a:ln>
            <a:noFill/>
          </a:ln>
        </p:spPr>
        <p:txBody>
          <a:bodyPr wrap="square" anchor="ctr"/>
          <a:lstStyle>
            <a:lvl1pPr lvl="0" algn="ctr">
              <a:defRPr sz="1200">
                <a:solidFill>
                  <a:srgbClr val="3F3F3F"/>
                </a:solidFill>
                <a:latin typeface="Calibri"/>
              </a:defRPr>
            </a:lvl1pPr>
          </a:lstStyle>
          <a:p/>
        </p:txBody>
      </p:sp>
    </p:spTree>
  </p:cSld>
</p:sld>
</file>

<file path=ppt/slides/slide23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title" idx="0"/>
          </p:nvPr>
        </p:nvSpPr>
        <p:spPr>
          <a:xfrm>
            <a:off x="457200" y="274637"/>
            <a:ext cx="8229600" cy="1143000"/>
          </a:xfrm>
          <a:prstGeom prst="rect"/>
          <a:noFill/>
          <a:ln>
            <a:noFill/>
          </a:ln>
        </p:spPr>
        <p:txBody>
          <a:bodyPr wrap="square" anchor="ctr"/>
          <a:p>
            <a:pPr lvl="0"/>
            <a:r>
              <a:rPr>
                <a:latin typeface="Calibri"/>
              </a:rPr>
              <a:t>Continue…</a:t>
            </a:r>
          </a:p>
        </p:txBody>
      </p:sp>
      <p:sp>
        <p:nvSpPr>
          <p:cNvPr id="3" name=""/>
          <p:cNvSpPr txBox="1"/>
          <p:nvPr>
            <p:ph type="body" idx="1"/>
          </p:nvPr>
        </p:nvSpPr>
        <p:spPr>
          <a:xfrm>
            <a:off x="457200" y="1600200"/>
            <a:ext cx="8229600" cy="4525962"/>
          </a:xfrm>
          <a:prstGeom prst="rect"/>
          <a:noFill/>
          <a:ln>
            <a:noFill/>
          </a:ln>
        </p:spPr>
        <p:txBody>
          <a:bodyPr wrap="square" anchor="t"/>
          <a:p>
            <a:pPr lvl="0">
              <a:buFont typeface="Wingdings"/>
              <a:buChar char="v"/>
            </a:pPr>
            <a:r>
              <a:rPr sz="2800">
                <a:latin typeface="Times New Roman"/>
              </a:rPr>
              <a:t>Strokes using the time course are commonly classified in the following manner: </a:t>
            </a:r>
          </a:p>
          <a:p>
            <a:pPr lvl="1">
              <a:buNone/>
            </a:pPr>
            <a:r>
              <a:rPr sz="3200">
                <a:solidFill>
                  <a:srgbClr val="000000"/>
                </a:solidFill>
                <a:latin typeface="Times New Roman"/>
              </a:rPr>
              <a:t>(1) Transient  ischemic attack (TIA)</a:t>
            </a:r>
          </a:p>
          <a:p>
            <a:pPr lvl="1">
              <a:buNone/>
            </a:pPr>
            <a:r>
              <a:rPr sz="3200">
                <a:solidFill>
                  <a:srgbClr val="000000"/>
                </a:solidFill>
                <a:latin typeface="Times New Roman"/>
              </a:rPr>
              <a:t>(2) Reversible  ischemic neurologic deficit</a:t>
            </a:r>
          </a:p>
          <a:p>
            <a:pPr lvl="1">
              <a:buNone/>
            </a:pPr>
            <a:r>
              <a:rPr sz="3200">
                <a:solidFill>
                  <a:srgbClr val="000000"/>
                </a:solidFill>
                <a:latin typeface="Times New Roman"/>
              </a:rPr>
              <a:t>(3) Stroke in evolution;</a:t>
            </a:r>
          </a:p>
          <a:p>
            <a:pPr lvl="1">
              <a:buNone/>
            </a:pPr>
            <a:r>
              <a:rPr sz="3200">
                <a:solidFill>
                  <a:srgbClr val="000000"/>
                </a:solidFill>
                <a:latin typeface="Times New Roman"/>
              </a:rPr>
              <a:t>(4) Completed stroke</a:t>
            </a:r>
          </a:p>
          <a:p>
            <a:pPr lvl="0"/>
          </a:p>
        </p:txBody>
      </p:sp>
      <p:sp>
        <p:nvSpPr>
          <p:cNvPr id="4" name=""/>
          <p:cNvSpPr txBox="1"/>
          <p:nvPr>
            <p:ph type="dt" idx="10"/>
          </p:nvPr>
        </p:nvSpPr>
        <p:spPr>
          <a:xfrm>
            <a:off x="457200" y="6356350"/>
            <a:ext cx="2133600" cy="365125"/>
          </a:xfrm>
          <a:prstGeom prst="rect"/>
          <a:noFill/>
          <a:ln>
            <a:noFill/>
          </a:ln>
        </p:spPr>
        <p:txBody>
          <a:bodyPr wrap="square" anchor="ctr"/>
          <a:lstStyle>
            <a:lvl1pPr lvl="0" algn="l">
              <a:defRPr sz="1200">
                <a:solidFill>
                  <a:srgbClr val="3F3F3F"/>
                </a:solidFill>
                <a:latin typeface="Calibri"/>
              </a:defRPr>
            </a:lvl1pPr>
          </a:lstStyle>
          <a:p/>
        </p:txBody>
      </p:sp>
      <p:sp>
        <p:nvSpPr>
          <p:cNvPr id="5" name=""/>
          <p:cNvSpPr txBox="1"/>
          <p:nvPr>
            <p:ph type="sldNum" idx="12"/>
          </p:nvPr>
        </p:nvSpPr>
        <p:spPr>
          <a:xfrm>
            <a:off x="6553200" y="6356350"/>
            <a:ext cx="2133600" cy="365125"/>
          </a:xfrm>
          <a:prstGeom prst="rect"/>
          <a:noFill/>
          <a:ln>
            <a:noFill/>
          </a:ln>
        </p:spPr>
        <p:txBody>
          <a:bodyPr wrap="square" anchor="ctr"/>
          <a:lstStyle>
            <a:lvl1pPr lvl="0" algn="r">
              <a:defRPr sz="1200">
                <a:solidFill>
                  <a:srgbClr val="3F3F3F"/>
                </a:solidFill>
                <a:latin typeface="Calibri"/>
              </a:defRPr>
            </a:lvl1pPr>
          </a:lstStyle>
          <a:p>
            <a:fld id="{8B38DBA3-52F9-4AF4-A6A4-FA4D7DB2F99C}" type="slidenum">
              <a:t>&lt;#&gt;</a:t>
            </a:fld>
          </a:p>
        </p:txBody>
      </p:sp>
      <p:sp>
        <p:nvSpPr>
          <p:cNvPr id="6" name=""/>
          <p:cNvSpPr txBox="1"/>
          <p:nvPr>
            <p:ph type="ftr" idx="11"/>
          </p:nvPr>
        </p:nvSpPr>
        <p:spPr>
          <a:xfrm>
            <a:off x="3124200" y="6356350"/>
            <a:ext cx="2895600" cy="365125"/>
          </a:xfrm>
          <a:prstGeom prst="rect"/>
          <a:noFill/>
          <a:ln>
            <a:noFill/>
          </a:ln>
        </p:spPr>
        <p:txBody>
          <a:bodyPr wrap="square" anchor="ctr"/>
          <a:lstStyle>
            <a:lvl1pPr lvl="0" algn="ctr">
              <a:defRPr sz="1200">
                <a:solidFill>
                  <a:srgbClr val="3F3F3F"/>
                </a:solidFill>
                <a:latin typeface="Calibri"/>
              </a:defRPr>
            </a:lvl1pPr>
          </a:lstStyle>
          <a:p/>
        </p:txBody>
      </p:sp>
    </p:spTree>
  </p:cSld>
</p:sld>
</file>

<file path=ppt/slides/slide23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title" idx="0"/>
          </p:nvPr>
        </p:nvSpPr>
        <p:spPr>
          <a:xfrm>
            <a:off x="457200" y="274637"/>
            <a:ext cx="8229600" cy="790575"/>
          </a:xfrm>
          <a:prstGeom prst="rect"/>
          <a:noFill/>
          <a:ln>
            <a:noFill/>
          </a:ln>
        </p:spPr>
        <p:txBody>
          <a:bodyPr wrap="square" anchor="ctr"/>
          <a:p>
            <a:pPr lvl="0"/>
            <a:r>
              <a:rPr b="1" i="0" u="none" strike="noStrike">
                <a:latin typeface="Times New Roman"/>
              </a:rPr>
              <a:t>Cause</a:t>
            </a:r>
          </a:p>
        </p:txBody>
      </p:sp>
      <p:sp>
        <p:nvSpPr>
          <p:cNvPr id="3" name=""/>
          <p:cNvSpPr txBox="1"/>
          <p:nvPr>
            <p:ph type="dt" idx="10"/>
          </p:nvPr>
        </p:nvSpPr>
        <p:spPr>
          <a:xfrm>
            <a:off x="457200" y="6356350"/>
            <a:ext cx="2133600" cy="365125"/>
          </a:xfrm>
          <a:prstGeom prst="rect"/>
          <a:noFill/>
          <a:ln>
            <a:noFill/>
          </a:ln>
        </p:spPr>
        <p:txBody>
          <a:bodyPr wrap="square" anchor="ctr"/>
          <a:lstStyle>
            <a:lvl1pPr lvl="0" algn="l">
              <a:defRPr sz="1200">
                <a:solidFill>
                  <a:srgbClr val="3F3F3F"/>
                </a:solidFill>
                <a:latin typeface="Times New Roman"/>
              </a:defRPr>
            </a:lvl1pPr>
          </a:lstStyle>
          <a:p/>
        </p:txBody>
      </p:sp>
      <p:sp>
        <p:nvSpPr>
          <p:cNvPr id="4" name=""/>
          <p:cNvSpPr txBox="1"/>
          <p:nvPr>
            <p:ph type="ftr" idx="11"/>
          </p:nvPr>
        </p:nvSpPr>
        <p:spPr>
          <a:xfrm>
            <a:off x="3124200" y="6356350"/>
            <a:ext cx="2895600" cy="365125"/>
          </a:xfrm>
          <a:prstGeom prst="rect"/>
          <a:noFill/>
          <a:ln>
            <a:noFill/>
          </a:ln>
        </p:spPr>
        <p:txBody>
          <a:bodyPr wrap="square" anchor="ctr"/>
          <a:lstStyle>
            <a:lvl1pPr lvl="0" algn="ctr">
              <a:defRPr sz="1200">
                <a:solidFill>
                  <a:srgbClr val="3F3F3F"/>
                </a:solidFill>
                <a:latin typeface="Times New Roman"/>
              </a:defRPr>
            </a:lvl1pPr>
          </a:lstStyle>
          <a:p/>
        </p:txBody>
      </p:sp>
      <p:sp>
        <p:nvSpPr>
          <p:cNvPr id="5" name=""/>
          <p:cNvSpPr txBox="1"/>
          <p:nvPr>
            <p:ph type="sldNum" idx="12"/>
          </p:nvPr>
        </p:nvSpPr>
        <p:spPr>
          <a:xfrm>
            <a:off x="6553200" y="6356350"/>
            <a:ext cx="2133600" cy="365125"/>
          </a:xfrm>
          <a:prstGeom prst="rect"/>
          <a:noFill/>
          <a:ln>
            <a:noFill/>
          </a:ln>
        </p:spPr>
        <p:txBody>
          <a:bodyPr wrap="square" anchor="ctr"/>
          <a:lstStyle>
            <a:lvl1pPr lvl="0" algn="r">
              <a:defRPr sz="1200">
                <a:solidFill>
                  <a:srgbClr val="3F3F3F"/>
                </a:solidFill>
                <a:latin typeface="Times New Roman"/>
              </a:defRPr>
            </a:lvl1pPr>
          </a:lstStyle>
          <a:p>
            <a:fld id="{8B38DBA3-52F9-4AF4-A6A4-FA4D7DB2F99C}" type="slidenum">
              <a:t>&lt;#&gt;</a:t>
            </a:fld>
          </a:p>
        </p:txBody>
      </p:sp>
      <p:sp>
        <p:nvSpPr>
          <p:cNvPr id="6" name=""/>
          <p:cNvSpPr txBox="1"/>
          <p:nvPr>
            <p:ph type="body" idx="1"/>
          </p:nvPr>
        </p:nvSpPr>
        <p:spPr>
          <a:xfrm>
            <a:off x="457200" y="1295400"/>
            <a:ext cx="8229600" cy="4830762"/>
          </a:xfrm>
          <a:prstGeom prst="rect"/>
          <a:noFill/>
          <a:ln>
            <a:noFill/>
          </a:ln>
        </p:spPr>
        <p:txBody>
          <a:bodyPr wrap="square" anchor="t"/>
          <a:p>
            <a:pPr lvl="0">
              <a:buFont typeface="Wingdings"/>
              <a:buChar char="Ø"/>
            </a:pPr>
            <a:r>
              <a:rPr>
                <a:latin typeface="Times New Roman"/>
              </a:rPr>
              <a:t>Ischemic stroke is cause by blockage of blood supply to the brain due thrombus; thrombotic  stroke and embolus; embolic stroke:- </a:t>
            </a:r>
          </a:p>
          <a:p>
            <a:pPr lvl="0">
              <a:buNone/>
            </a:pPr>
            <a:r>
              <a:rPr sz="2800" b="1" i="0" u="none" strike="noStrike">
                <a:latin typeface="Times New Roman"/>
              </a:rPr>
              <a:t>           </a:t>
            </a:r>
            <a:r>
              <a:rPr sz="2800" b="1" i="0" u="sng" strike="noStrike">
                <a:latin typeface="Times New Roman"/>
              </a:rPr>
              <a:t>Risk factors </a:t>
            </a:r>
          </a:p>
          <a:p>
            <a:pPr lvl="0">
              <a:buFont typeface="Wingdings"/>
              <a:buChar char="v"/>
            </a:pPr>
            <a:r>
              <a:rPr sz="2800" b="1" i="0" u="none" strike="noStrike">
                <a:solidFill>
                  <a:srgbClr val="000000"/>
                </a:solidFill>
                <a:latin typeface="Times New Roman"/>
              </a:rPr>
              <a:t>Non-modifiable risk factors include:</a:t>
            </a:r>
          </a:p>
          <a:p>
            <a:pPr lvl="2"/>
            <a:r>
              <a:rPr sz="3000">
                <a:latin typeface="Times New Roman"/>
              </a:rPr>
              <a:t>Advanced age- people over the age of 55</a:t>
            </a:r>
          </a:p>
          <a:p>
            <a:pPr lvl="2"/>
            <a:r>
              <a:rPr sz="3000">
                <a:latin typeface="Times New Roman"/>
              </a:rPr>
              <a:t>Gender-  men are more affected</a:t>
            </a:r>
          </a:p>
          <a:p>
            <a:pPr lvl="2"/>
            <a:r>
              <a:rPr sz="3000">
                <a:latin typeface="Times New Roman"/>
              </a:rPr>
              <a:t> race – blacks</a:t>
            </a:r>
          </a:p>
          <a:p>
            <a:pPr lvl="0"/>
          </a:p>
          <a:p>
            <a:pPr lvl="0"/>
          </a:p>
        </p:txBody>
      </p:sp>
    </p:spTree>
  </p:cSld>
</p:sld>
</file>

<file path=ppt/slides/slide23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title" idx="0"/>
          </p:nvPr>
        </p:nvSpPr>
        <p:spPr>
          <a:xfrm>
            <a:off x="457200" y="274637"/>
            <a:ext cx="8229600" cy="866775"/>
          </a:xfrm>
          <a:prstGeom prst="rect"/>
          <a:noFill/>
          <a:ln>
            <a:noFill/>
          </a:ln>
        </p:spPr>
        <p:txBody>
          <a:bodyPr wrap="square" anchor="ctr"/>
          <a:p>
            <a:pPr lvl="0"/>
            <a:r>
              <a:rPr>
                <a:latin typeface="Calibri"/>
              </a:rPr>
              <a:t>Continue…</a:t>
            </a:r>
          </a:p>
        </p:txBody>
      </p:sp>
      <p:sp>
        <p:nvSpPr>
          <p:cNvPr id="3" name=""/>
          <p:cNvSpPr txBox="1"/>
          <p:nvPr>
            <p:ph type="dt" idx="10"/>
          </p:nvPr>
        </p:nvSpPr>
        <p:spPr>
          <a:xfrm>
            <a:off x="457200" y="6356350"/>
            <a:ext cx="2133600" cy="365125"/>
          </a:xfrm>
          <a:prstGeom prst="rect"/>
          <a:noFill/>
          <a:ln>
            <a:noFill/>
          </a:ln>
        </p:spPr>
        <p:txBody>
          <a:bodyPr wrap="square" anchor="ctr"/>
          <a:lstStyle>
            <a:lvl1pPr lvl="0" algn="l">
              <a:defRPr sz="1200">
                <a:solidFill>
                  <a:srgbClr val="3F3F3F"/>
                </a:solidFill>
                <a:latin typeface="Calibri"/>
              </a:defRPr>
            </a:lvl1pPr>
          </a:lstStyle>
          <a:p/>
        </p:txBody>
      </p:sp>
      <p:sp>
        <p:nvSpPr>
          <p:cNvPr id="4" name=""/>
          <p:cNvSpPr txBox="1"/>
          <p:nvPr>
            <p:ph type="ftr" idx="11"/>
          </p:nvPr>
        </p:nvSpPr>
        <p:spPr>
          <a:xfrm>
            <a:off x="3124200" y="6356350"/>
            <a:ext cx="2895600" cy="365125"/>
          </a:xfrm>
          <a:prstGeom prst="rect"/>
          <a:noFill/>
          <a:ln>
            <a:noFill/>
          </a:ln>
        </p:spPr>
        <p:txBody>
          <a:bodyPr wrap="square" anchor="ctr"/>
          <a:lstStyle>
            <a:lvl1pPr lvl="0" algn="ctr">
              <a:defRPr sz="1200">
                <a:solidFill>
                  <a:srgbClr val="3F3F3F"/>
                </a:solidFill>
                <a:latin typeface="Calibri"/>
              </a:defRPr>
            </a:lvl1pPr>
          </a:lstStyle>
          <a:p/>
        </p:txBody>
      </p:sp>
      <p:sp>
        <p:nvSpPr>
          <p:cNvPr id="5" name=""/>
          <p:cNvSpPr txBox="1"/>
          <p:nvPr>
            <p:ph type="sldNum" idx="12"/>
          </p:nvPr>
        </p:nvSpPr>
        <p:spPr>
          <a:xfrm>
            <a:off x="6553200" y="6356350"/>
            <a:ext cx="2133600" cy="365125"/>
          </a:xfrm>
          <a:prstGeom prst="rect"/>
          <a:noFill/>
          <a:ln>
            <a:noFill/>
          </a:ln>
        </p:spPr>
        <p:txBody>
          <a:bodyPr wrap="square" anchor="ctr"/>
          <a:lstStyle>
            <a:lvl1pPr lvl="0" algn="r">
              <a:defRPr sz="1200">
                <a:solidFill>
                  <a:srgbClr val="3F3F3F"/>
                </a:solidFill>
                <a:latin typeface="Calibri"/>
              </a:defRPr>
            </a:lvl1pPr>
          </a:lstStyle>
          <a:p>
            <a:fld id="{8B38DBA3-52F9-4AF4-A6A4-FA4D7DB2F99C}" type="slidenum">
              <a:t>&lt;#&gt;</a:t>
            </a:fld>
          </a:p>
        </p:txBody>
      </p:sp>
      <p:sp>
        <p:nvSpPr>
          <p:cNvPr id="6" name=""/>
          <p:cNvSpPr txBox="1"/>
          <p:nvPr>
            <p:ph type="body" idx="1"/>
          </p:nvPr>
        </p:nvSpPr>
        <p:spPr>
          <a:xfrm>
            <a:off x="457200" y="1219200"/>
            <a:ext cx="8229600" cy="4906962"/>
          </a:xfrm>
          <a:prstGeom prst="rect"/>
          <a:noFill/>
          <a:ln>
            <a:noFill/>
          </a:ln>
        </p:spPr>
        <p:txBody>
          <a:bodyPr wrap="square" anchor="t"/>
          <a:p>
            <a:pPr lvl="0">
              <a:buFont typeface="Wingdings"/>
              <a:buChar char="v"/>
            </a:pPr>
            <a:r>
              <a:rPr sz="3000" b="1" i="0" u="none" strike="noStrike">
                <a:latin typeface="Times New Roman"/>
              </a:rPr>
              <a:t>Modifiable risk factors</a:t>
            </a:r>
            <a:r>
              <a:rPr sz="3000">
                <a:latin typeface="Times New Roman"/>
              </a:rPr>
              <a:t> for ischemic stroke include:</a:t>
            </a:r>
          </a:p>
          <a:p>
            <a:pPr lvl="1"/>
            <a:r>
              <a:rPr sz="2800">
                <a:solidFill>
                  <a:srgbClr val="000000"/>
                </a:solidFill>
                <a:latin typeface="Times New Roman"/>
              </a:rPr>
              <a:t> hypertension</a:t>
            </a:r>
          </a:p>
          <a:p>
            <a:pPr lvl="1"/>
            <a:r>
              <a:rPr sz="2800">
                <a:solidFill>
                  <a:srgbClr val="000000"/>
                </a:solidFill>
                <a:latin typeface="Times New Roman"/>
              </a:rPr>
              <a:t> cardiovascular disease</a:t>
            </a:r>
          </a:p>
          <a:p>
            <a:pPr lvl="1"/>
            <a:r>
              <a:rPr sz="2800">
                <a:solidFill>
                  <a:srgbClr val="000000"/>
                </a:solidFill>
                <a:latin typeface="Times New Roman"/>
              </a:rPr>
              <a:t>high cholesterol</a:t>
            </a:r>
          </a:p>
          <a:p>
            <a:pPr lvl="1"/>
            <a:r>
              <a:rPr sz="2800">
                <a:solidFill>
                  <a:srgbClr val="000000"/>
                </a:solidFill>
                <a:latin typeface="Times New Roman"/>
              </a:rPr>
              <a:t>Obesity</a:t>
            </a:r>
          </a:p>
          <a:p>
            <a:pPr lvl="1"/>
            <a:r>
              <a:rPr sz="2800">
                <a:solidFill>
                  <a:srgbClr val="000000"/>
                </a:solidFill>
                <a:latin typeface="Times New Roman"/>
              </a:rPr>
              <a:t> smoking</a:t>
            </a:r>
          </a:p>
          <a:p>
            <a:pPr lvl="1"/>
            <a:r>
              <a:rPr sz="2800">
                <a:solidFill>
                  <a:srgbClr val="000000"/>
                </a:solidFill>
                <a:latin typeface="Times New Roman"/>
              </a:rPr>
              <a:t>diabetes </a:t>
            </a:r>
          </a:p>
          <a:p>
            <a:pPr lvl="0"/>
          </a:p>
        </p:txBody>
      </p:sp>
    </p:spTree>
  </p:cSld>
</p:sld>
</file>

<file path=ppt/slides/slide23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body" idx="1"/>
          </p:nvPr>
        </p:nvSpPr>
        <p:spPr>
          <a:xfrm>
            <a:off x="457200" y="304800"/>
            <a:ext cx="8229600" cy="5821362"/>
          </a:xfrm>
          <a:prstGeom prst="rect"/>
          <a:noFill/>
          <a:ln>
            <a:noFill/>
          </a:ln>
        </p:spPr>
        <p:txBody>
          <a:bodyPr wrap="square" anchor="t">
            <a:normAutofit lnSpcReduction="10000"/>
          </a:bodyPr>
          <a:p>
            <a:pPr lvl="0">
              <a:buNone/>
            </a:pPr>
            <a:r>
              <a:rPr sz="2800" b="1" i="0" u="none" strike="noStrike">
                <a:latin typeface="Times New Roman"/>
              </a:rPr>
              <a:t>                   </a:t>
            </a:r>
            <a:r>
              <a:rPr sz="3600" b="1" i="0" u="none" strike="noStrike">
                <a:latin typeface="Times New Roman"/>
              </a:rPr>
              <a:t>Pathophysiology</a:t>
            </a:r>
          </a:p>
          <a:p>
            <a:pPr lvl="0">
              <a:lnSpc>
                <a:spcPct val="150000"/>
              </a:lnSpc>
              <a:buFont typeface="Wingdings"/>
              <a:buChar char="Ø"/>
            </a:pPr>
            <a:r>
              <a:rPr sz="2800">
                <a:solidFill>
                  <a:srgbClr val="000000"/>
                </a:solidFill>
                <a:latin typeface="Times New Roman"/>
              </a:rPr>
              <a:t>In an ischemic brain attack, there is disruption of the cerebral blood flow due to obstruction of a blood vessel.</a:t>
            </a:r>
          </a:p>
          <a:p>
            <a:pPr lvl="0">
              <a:lnSpc>
                <a:spcPct val="150000"/>
              </a:lnSpc>
              <a:buFont typeface="Wingdings"/>
              <a:buChar char="Ø"/>
            </a:pPr>
            <a:r>
              <a:rPr sz="2800">
                <a:solidFill>
                  <a:srgbClr val="000000"/>
                </a:solidFill>
                <a:latin typeface="Times New Roman"/>
              </a:rPr>
              <a:t> This initiates a complex series of cellular metabolic events referred to as the ischemic cascade</a:t>
            </a:r>
          </a:p>
          <a:p>
            <a:pPr lvl="0">
              <a:lnSpc>
                <a:spcPct val="150000"/>
              </a:lnSpc>
              <a:buFont typeface="Wingdings"/>
              <a:buChar char="Ø"/>
            </a:pPr>
            <a:r>
              <a:rPr sz="2800">
                <a:solidFill>
                  <a:srgbClr val="000000"/>
                </a:solidFill>
                <a:latin typeface="Times New Roman"/>
              </a:rPr>
              <a:t>The ischemic cascade begins when cerebral blood flow falls to </a:t>
            </a:r>
            <a:r>
              <a:rPr sz="2800">
                <a:solidFill>
                  <a:srgbClr val="C00000"/>
                </a:solidFill>
                <a:latin typeface="Times New Roman"/>
              </a:rPr>
              <a:t>less than 25 </a:t>
            </a:r>
            <a:r>
              <a:rPr sz="2800">
                <a:solidFill>
                  <a:srgbClr val="C00000"/>
                </a:solidFill>
                <a:latin typeface="Times New Roman"/>
              </a:rPr>
              <a:t>mL</a:t>
            </a:r>
            <a:r>
              <a:rPr sz="2800">
                <a:solidFill>
                  <a:srgbClr val="C00000"/>
                </a:solidFill>
                <a:latin typeface="Times New Roman"/>
              </a:rPr>
              <a:t>/100 g/min </a:t>
            </a:r>
            <a:r>
              <a:rPr sz="2800">
                <a:solidFill>
                  <a:srgbClr val="000000"/>
                </a:solidFill>
                <a:latin typeface="Times New Roman"/>
              </a:rPr>
              <a:t>   </a:t>
            </a:r>
          </a:p>
          <a:p>
            <a:pPr lvl="1">
              <a:lnSpc>
                <a:spcPct val="150000"/>
              </a:lnSpc>
              <a:buFont typeface="Wingdings"/>
              <a:buChar char="ü"/>
            </a:pPr>
            <a:r>
              <a:rPr>
                <a:latin typeface="Times New Roman"/>
              </a:rPr>
              <a:t>neurons can no longer maintain aerobic respiration </a:t>
            </a:r>
            <a:r>
              <a:rPr sz="3200">
                <a:solidFill>
                  <a:srgbClr val="000000"/>
                </a:solidFill>
                <a:latin typeface="Times New Roman"/>
              </a:rPr>
              <a:t> </a:t>
            </a:r>
          </a:p>
        </p:txBody>
      </p:sp>
      <p:sp>
        <p:nvSpPr>
          <p:cNvPr id="3" name=""/>
          <p:cNvSpPr txBox="1"/>
          <p:nvPr>
            <p:ph type="dt" idx="10"/>
          </p:nvPr>
        </p:nvSpPr>
        <p:spPr>
          <a:xfrm>
            <a:off x="457200" y="6356350"/>
            <a:ext cx="2133600" cy="365125"/>
          </a:xfrm>
          <a:prstGeom prst="rect"/>
          <a:noFill/>
          <a:ln>
            <a:noFill/>
          </a:ln>
        </p:spPr>
        <p:txBody>
          <a:bodyPr wrap="square" anchor="ctr"/>
          <a:lstStyle>
            <a:lvl1pPr lvl="0" algn="l">
              <a:defRPr sz="1200">
                <a:solidFill>
                  <a:srgbClr val="3F3F3F"/>
                </a:solidFill>
                <a:latin typeface="Calibri"/>
              </a:defRPr>
            </a:lvl1pPr>
          </a:lstStyle>
          <a:p/>
        </p:txBody>
      </p:sp>
      <p:sp>
        <p:nvSpPr>
          <p:cNvPr id="4" name=""/>
          <p:cNvSpPr txBox="1"/>
          <p:nvPr>
            <p:ph type="sldNum" idx="12"/>
          </p:nvPr>
        </p:nvSpPr>
        <p:spPr>
          <a:xfrm>
            <a:off x="6553200" y="6356350"/>
            <a:ext cx="2133600" cy="365125"/>
          </a:xfrm>
          <a:prstGeom prst="rect"/>
          <a:noFill/>
          <a:ln>
            <a:noFill/>
          </a:ln>
        </p:spPr>
        <p:txBody>
          <a:bodyPr wrap="square" anchor="ctr"/>
          <a:lstStyle>
            <a:lvl1pPr lvl="0" algn="r">
              <a:defRPr sz="1200">
                <a:solidFill>
                  <a:srgbClr val="3F3F3F"/>
                </a:solidFill>
                <a:latin typeface="Calibri"/>
              </a:defRPr>
            </a:lvl1pPr>
          </a:lstStyle>
          <a:p>
            <a:fld id="{8B38DBA3-52F9-4AF4-A6A4-FA4D7DB2F99C}" type="slidenum">
              <a:t>&lt;#&gt;</a:t>
            </a:fld>
          </a:p>
        </p:txBody>
      </p:sp>
      <p:sp>
        <p:nvSpPr>
          <p:cNvPr id="5" name=""/>
          <p:cNvSpPr txBox="1"/>
          <p:nvPr>
            <p:ph type="ftr" idx="11"/>
          </p:nvPr>
        </p:nvSpPr>
        <p:spPr>
          <a:xfrm>
            <a:off x="3124200" y="6356350"/>
            <a:ext cx="2895600" cy="365125"/>
          </a:xfrm>
          <a:prstGeom prst="rect"/>
          <a:noFill/>
          <a:ln>
            <a:noFill/>
          </a:ln>
        </p:spPr>
        <p:txBody>
          <a:bodyPr wrap="square" anchor="ctr"/>
          <a:lstStyle>
            <a:lvl1pPr lvl="0" algn="ctr">
              <a:defRPr sz="1200">
                <a:solidFill>
                  <a:srgbClr val="3F3F3F"/>
                </a:solidFill>
                <a:latin typeface="Calibri"/>
              </a:defRPr>
            </a:lvl1pPr>
          </a:lstStyle>
          <a:p/>
        </p:txBody>
      </p:sp>
    </p:spTree>
  </p:cSld>
</p:sld>
</file>

<file path=ppt/slides/slide23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title" idx="0"/>
          </p:nvPr>
        </p:nvSpPr>
        <p:spPr>
          <a:xfrm>
            <a:off x="457200" y="274637"/>
            <a:ext cx="8229600" cy="1143000"/>
          </a:xfrm>
          <a:prstGeom prst="rect"/>
          <a:noFill/>
          <a:ln>
            <a:noFill/>
          </a:ln>
        </p:spPr>
        <p:txBody>
          <a:bodyPr wrap="square" anchor="ctr"/>
          <a:p>
            <a:pPr lvl="0"/>
            <a:r>
              <a:rPr>
                <a:latin typeface="Times New Roman"/>
              </a:rPr>
              <a:t>Continue…</a:t>
            </a:r>
          </a:p>
        </p:txBody>
      </p:sp>
      <p:sp>
        <p:nvSpPr>
          <p:cNvPr id="3" name=""/>
          <p:cNvSpPr txBox="1"/>
          <p:nvPr>
            <p:ph type="body" idx="1"/>
          </p:nvPr>
        </p:nvSpPr>
        <p:spPr>
          <a:xfrm>
            <a:off x="457200" y="1295400"/>
            <a:ext cx="8229600" cy="4830762"/>
          </a:xfrm>
          <a:prstGeom prst="rect"/>
          <a:noFill/>
          <a:ln>
            <a:noFill/>
          </a:ln>
        </p:spPr>
        <p:txBody>
          <a:bodyPr wrap="square" anchor="t"/>
          <a:p>
            <a:pPr lvl="0">
              <a:lnSpc>
                <a:spcPct val="150000"/>
              </a:lnSpc>
              <a:buFont typeface="Wingdings"/>
              <a:buChar char="Ø"/>
            </a:pPr>
            <a:r>
              <a:rPr>
                <a:solidFill>
                  <a:srgbClr val="000000"/>
                </a:solidFill>
                <a:latin typeface="Times New Roman"/>
              </a:rPr>
              <a:t>Anaerobic  respiration  large amounts of lactic acid  change in the pH(acidosis) insufficient ATP production, disturbance in cell depolarization leading to decrease/ cessation of Cell function</a:t>
            </a:r>
          </a:p>
        </p:txBody>
      </p:sp>
      <p:sp>
        <p:nvSpPr>
          <p:cNvPr id="4" name=""/>
          <p:cNvSpPr txBox="1"/>
          <p:nvPr>
            <p:ph type="dt" idx="10"/>
          </p:nvPr>
        </p:nvSpPr>
        <p:spPr>
          <a:xfrm>
            <a:off x="457200" y="6356350"/>
            <a:ext cx="2133600" cy="365125"/>
          </a:xfrm>
          <a:prstGeom prst="rect"/>
          <a:noFill/>
          <a:ln>
            <a:noFill/>
          </a:ln>
        </p:spPr>
        <p:txBody>
          <a:bodyPr wrap="square" anchor="ctr"/>
          <a:lstStyle>
            <a:lvl1pPr lvl="0" algn="l">
              <a:defRPr sz="1200">
                <a:solidFill>
                  <a:srgbClr val="3F3F3F"/>
                </a:solidFill>
                <a:latin typeface="Calibri"/>
              </a:defRPr>
            </a:lvl1pPr>
          </a:lstStyle>
          <a:p/>
        </p:txBody>
      </p:sp>
      <p:sp>
        <p:nvSpPr>
          <p:cNvPr id="5" name=""/>
          <p:cNvSpPr txBox="1"/>
          <p:nvPr>
            <p:ph type="sldNum" idx="12"/>
          </p:nvPr>
        </p:nvSpPr>
        <p:spPr>
          <a:xfrm>
            <a:off x="6553200" y="6356350"/>
            <a:ext cx="2133600" cy="365125"/>
          </a:xfrm>
          <a:prstGeom prst="rect"/>
          <a:noFill/>
          <a:ln>
            <a:noFill/>
          </a:ln>
        </p:spPr>
        <p:txBody>
          <a:bodyPr wrap="square" anchor="ctr"/>
          <a:lstStyle>
            <a:lvl1pPr lvl="0" algn="r">
              <a:defRPr sz="1200">
                <a:solidFill>
                  <a:srgbClr val="3F3F3F"/>
                </a:solidFill>
                <a:latin typeface="Calibri"/>
              </a:defRPr>
            </a:lvl1pPr>
          </a:lstStyle>
          <a:p>
            <a:fld id="{8B38DBA3-52F9-4AF4-A6A4-FA4D7DB2F99C}" type="slidenum">
              <a:t>&lt;#&gt;</a:t>
            </a:fld>
          </a:p>
        </p:txBody>
      </p:sp>
      <p:sp>
        <p:nvSpPr>
          <p:cNvPr id="6" name=""/>
          <p:cNvSpPr txBox="1"/>
          <p:nvPr>
            <p:ph type="ftr" idx="11"/>
          </p:nvPr>
        </p:nvSpPr>
        <p:spPr>
          <a:xfrm>
            <a:off x="3124200" y="6356350"/>
            <a:ext cx="2895600" cy="365125"/>
          </a:xfrm>
          <a:prstGeom prst="rect"/>
          <a:noFill/>
          <a:ln>
            <a:noFill/>
          </a:ln>
        </p:spPr>
        <p:txBody>
          <a:bodyPr wrap="square" anchor="ctr"/>
          <a:lstStyle>
            <a:lvl1pPr lvl="0" algn="ctr">
              <a:defRPr sz="1200">
                <a:solidFill>
                  <a:srgbClr val="3F3F3F"/>
                </a:solidFill>
                <a:latin typeface="Calibri"/>
              </a:defRPr>
            </a:lvl1pPr>
          </a:lstStyle>
          <a:p/>
        </p:txBody>
      </p:sp>
    </p:spTree>
  </p:cSld>
</p:sld>
</file>

<file path=ppt/slides/slide23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body" idx="1"/>
          </p:nvPr>
        </p:nvSpPr>
        <p:spPr>
          <a:xfrm>
            <a:off x="457200" y="457200"/>
            <a:ext cx="8229600" cy="6400800"/>
          </a:xfrm>
          <a:prstGeom prst="rect"/>
          <a:noFill/>
          <a:ln>
            <a:noFill/>
          </a:ln>
        </p:spPr>
        <p:txBody>
          <a:bodyPr wrap="square" anchor="t"/>
          <a:p>
            <a:pPr lvl="0">
              <a:buNone/>
            </a:pPr>
            <a:r>
              <a:rPr b="1" i="0" u="none" strike="noStrike">
                <a:latin typeface="Times New Roman"/>
              </a:rPr>
              <a:t>            </a:t>
            </a:r>
            <a:r>
              <a:rPr sz="3600" b="1" i="0" u="none" strike="noStrike">
                <a:latin typeface="Times New Roman"/>
              </a:rPr>
              <a:t>Clinical Manifestations</a:t>
            </a:r>
          </a:p>
          <a:p>
            <a:pPr lvl="0">
              <a:buFont typeface="Wingdings"/>
              <a:buChar char="v"/>
            </a:pPr>
            <a:r>
              <a:rPr sz="3500">
                <a:latin typeface="Times New Roman"/>
              </a:rPr>
              <a:t>An ischemic stroke can cause a wide variety of neurologic deficits,</a:t>
            </a:r>
          </a:p>
          <a:p>
            <a:pPr lvl="0">
              <a:buFont typeface="Wingdings"/>
              <a:buChar char="v"/>
            </a:pPr>
            <a:r>
              <a:rPr sz="3500">
                <a:latin typeface="Times New Roman"/>
              </a:rPr>
              <a:t>depending on:</a:t>
            </a:r>
          </a:p>
          <a:p>
            <a:pPr lvl="2"/>
            <a:r>
              <a:rPr sz="3100">
                <a:latin typeface="Times New Roman"/>
              </a:rPr>
              <a:t> the location of the lesion (which vessels are obstructed)</a:t>
            </a:r>
          </a:p>
          <a:p>
            <a:pPr lvl="2"/>
            <a:r>
              <a:rPr sz="3100">
                <a:latin typeface="Times New Roman"/>
              </a:rPr>
              <a:t> the size of the area of inadequate perfusion, and</a:t>
            </a:r>
          </a:p>
          <a:p>
            <a:pPr lvl="2"/>
            <a:r>
              <a:rPr sz="3100">
                <a:latin typeface="Times New Roman"/>
              </a:rPr>
              <a:t> the amount of collateral (secondary or accessory) blood flow.</a:t>
            </a:r>
          </a:p>
          <a:p>
            <a:pPr lvl="2"/>
          </a:p>
        </p:txBody>
      </p:sp>
      <p:sp>
        <p:nvSpPr>
          <p:cNvPr id="3" name=""/>
          <p:cNvSpPr txBox="1"/>
          <p:nvPr>
            <p:ph type="dt" idx="10"/>
          </p:nvPr>
        </p:nvSpPr>
        <p:spPr>
          <a:xfrm>
            <a:off x="457200" y="6356350"/>
            <a:ext cx="2133600" cy="365125"/>
          </a:xfrm>
          <a:prstGeom prst="rect"/>
          <a:noFill/>
          <a:ln>
            <a:noFill/>
          </a:ln>
        </p:spPr>
        <p:txBody>
          <a:bodyPr wrap="square" anchor="ctr"/>
          <a:lstStyle>
            <a:lvl1pPr lvl="0" algn="l">
              <a:defRPr sz="1200">
                <a:solidFill>
                  <a:srgbClr val="3F3F3F"/>
                </a:solidFill>
                <a:latin typeface="Calibri"/>
              </a:defRPr>
            </a:lvl1pPr>
          </a:lstStyle>
          <a:p/>
        </p:txBody>
      </p:sp>
      <p:sp>
        <p:nvSpPr>
          <p:cNvPr id="4" name=""/>
          <p:cNvSpPr txBox="1"/>
          <p:nvPr>
            <p:ph type="sldNum" idx="12"/>
          </p:nvPr>
        </p:nvSpPr>
        <p:spPr>
          <a:xfrm>
            <a:off x="6553200" y="6356350"/>
            <a:ext cx="2133600" cy="365125"/>
          </a:xfrm>
          <a:prstGeom prst="rect"/>
          <a:noFill/>
          <a:ln>
            <a:noFill/>
          </a:ln>
        </p:spPr>
        <p:txBody>
          <a:bodyPr wrap="square" anchor="ctr"/>
          <a:lstStyle>
            <a:lvl1pPr lvl="0" algn="r">
              <a:defRPr sz="1200">
                <a:solidFill>
                  <a:srgbClr val="3F3F3F"/>
                </a:solidFill>
                <a:latin typeface="Calibri"/>
              </a:defRPr>
            </a:lvl1pPr>
          </a:lstStyle>
          <a:p>
            <a:fld id="{8B38DBA3-52F9-4AF4-A6A4-FA4D7DB2F99C}" type="slidenum">
              <a:t>&lt;#&gt;</a:t>
            </a:fld>
          </a:p>
        </p:txBody>
      </p:sp>
      <p:sp>
        <p:nvSpPr>
          <p:cNvPr id="5" name=""/>
          <p:cNvSpPr txBox="1"/>
          <p:nvPr>
            <p:ph type="ftr" idx="11"/>
          </p:nvPr>
        </p:nvSpPr>
        <p:spPr>
          <a:xfrm>
            <a:off x="3124200" y="6356350"/>
            <a:ext cx="2895600" cy="365125"/>
          </a:xfrm>
          <a:prstGeom prst="rect"/>
          <a:noFill/>
          <a:ln>
            <a:noFill/>
          </a:ln>
        </p:spPr>
        <p:txBody>
          <a:bodyPr wrap="square" anchor="ctr"/>
          <a:lstStyle>
            <a:lvl1pPr lvl="0" algn="ctr">
              <a:defRPr sz="1200">
                <a:solidFill>
                  <a:srgbClr val="3F3F3F"/>
                </a:solidFill>
                <a:latin typeface="Calibri"/>
              </a:defRPr>
            </a:lvl1pPr>
          </a:lstStyle>
          <a:p/>
        </p:txBody>
      </p:sp>
    </p:spTree>
  </p:cSld>
</p:sld>
</file>

<file path=ppt/slides/slide2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title" idx="0"/>
          </p:nvPr>
        </p:nvSpPr>
        <p:spPr>
          <a:xfrm>
            <a:off x="0" y="274637"/>
            <a:ext cx="8991600" cy="1143000"/>
          </a:xfrm>
          <a:prstGeom prst="rect"/>
          <a:noFill/>
          <a:ln>
            <a:noFill/>
          </a:ln>
        </p:spPr>
        <p:txBody>
          <a:bodyPr wrap="square" anchor="ctr"/>
          <a:p>
            <a:pPr lvl="0" algn="ctr"/>
            <a:r>
              <a:rPr sz="2800">
                <a:latin typeface="Calibri"/>
              </a:rPr>
              <a:t>Diagrammaticrepresentationofthecerebrumshowinglocationsforcontrolofmotormovementof</a:t>
            </a:r>
            <a:br/>
            <a:r>
              <a:rPr sz="2800">
                <a:latin typeface="Calibri"/>
              </a:rPr>
              <a:t>various parts of the body</a:t>
            </a:r>
          </a:p>
        </p:txBody>
      </p:sp>
      <p:pic>
        <p:nvPicPr>
          <p:cNvPr id="3" name=""/>
          <p:cNvPicPr/>
          <p:nvPr/>
        </p:nvPicPr>
        <p:blipFill>
          <a:blip r:embed="rId1"/>
          <a:srcRect/>
          <a:stretch>
            <a:fillRect/>
          </a:stretch>
        </p:blipFill>
        <p:spPr>
          <a:xfrm>
            <a:off x="0" y="1447800"/>
            <a:ext cx="9144000" cy="5181600"/>
          </a:xfrm>
          <a:prstGeom prst="rect"/>
          <a:noFill/>
          <a:ln>
            <a:noFill/>
          </a:ln>
        </p:spPr>
      </p:pic>
      <p:sp>
        <p:nvSpPr>
          <p:cNvPr id="4" name=""/>
          <p:cNvSpPr txBox="1"/>
          <p:nvPr>
            <p:ph type="dt" idx="10"/>
          </p:nvPr>
        </p:nvSpPr>
        <p:spPr>
          <a:xfrm>
            <a:off x="457200" y="6356350"/>
            <a:ext cx="2133600" cy="365125"/>
          </a:xfrm>
          <a:prstGeom prst="rect"/>
          <a:noFill/>
          <a:ln>
            <a:noFill/>
          </a:ln>
        </p:spPr>
        <p:txBody>
          <a:bodyPr wrap="square" anchor="ctr"/>
          <a:lstStyle>
            <a:lvl1pPr lvl="0" algn="l">
              <a:defRPr sz="1200">
                <a:solidFill>
                  <a:srgbClr val="3F3F3F"/>
                </a:solidFill>
                <a:latin typeface="Calibri"/>
              </a:defRPr>
            </a:lvl1pPr>
          </a:lstStyle>
          <a:p/>
        </p:txBody>
      </p:sp>
      <p:sp>
        <p:nvSpPr>
          <p:cNvPr id="5" name=""/>
          <p:cNvSpPr txBox="1"/>
          <p:nvPr>
            <p:ph type="sldNum" idx="12"/>
          </p:nvPr>
        </p:nvSpPr>
        <p:spPr>
          <a:xfrm>
            <a:off x="6553200" y="6356350"/>
            <a:ext cx="2133600" cy="365125"/>
          </a:xfrm>
          <a:prstGeom prst="rect"/>
          <a:noFill/>
          <a:ln>
            <a:noFill/>
          </a:ln>
        </p:spPr>
        <p:txBody>
          <a:bodyPr wrap="square" anchor="ctr"/>
          <a:lstStyle>
            <a:lvl1pPr lvl="0" algn="r">
              <a:defRPr sz="1200">
                <a:solidFill>
                  <a:srgbClr val="3F3F3F"/>
                </a:solidFill>
                <a:latin typeface="Calibri"/>
              </a:defRPr>
            </a:lvl1pPr>
          </a:lstStyle>
          <a:p>
            <a:fld id="{8B38DBA3-52F9-4AF4-A6A4-FA4D7DB2F99C}" type="slidenum">
              <a:t>&lt;#&gt;</a:t>
            </a:fld>
          </a:p>
        </p:txBody>
      </p:sp>
      <p:sp>
        <p:nvSpPr>
          <p:cNvPr id="6" name=""/>
          <p:cNvSpPr txBox="1"/>
          <p:nvPr>
            <p:ph type="ftr" idx="11"/>
          </p:nvPr>
        </p:nvSpPr>
        <p:spPr>
          <a:xfrm>
            <a:off x="3124200" y="6356350"/>
            <a:ext cx="2895600" cy="365125"/>
          </a:xfrm>
          <a:prstGeom prst="rect"/>
          <a:noFill/>
          <a:ln>
            <a:noFill/>
          </a:ln>
        </p:spPr>
        <p:txBody>
          <a:bodyPr wrap="square" anchor="ctr"/>
          <a:lstStyle>
            <a:lvl1pPr lvl="0" algn="ctr">
              <a:defRPr sz="1200">
                <a:solidFill>
                  <a:srgbClr val="3F3F3F"/>
                </a:solidFill>
                <a:latin typeface="Calibri"/>
              </a:defRPr>
            </a:lvl1pPr>
          </a:lstStyle>
          <a:p/>
        </p:txBody>
      </p:sp>
    </p:spTree>
  </p:cSld>
</p:sld>
</file>

<file path=ppt/slides/slide24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title" idx="0"/>
          </p:nvPr>
        </p:nvSpPr>
        <p:spPr>
          <a:xfrm>
            <a:off x="457200" y="274637"/>
            <a:ext cx="8229600" cy="1143000"/>
          </a:xfrm>
          <a:prstGeom prst="rect"/>
          <a:noFill/>
          <a:ln>
            <a:noFill/>
          </a:ln>
        </p:spPr>
        <p:txBody>
          <a:bodyPr wrap="square" anchor="ctr"/>
          <a:p>
            <a:pPr lvl="0"/>
            <a:r>
              <a:rPr b="1" i="1" u="none" strike="noStrike">
                <a:latin typeface="Calibri"/>
              </a:rPr>
              <a:t>clinical presentations include:</a:t>
            </a:r>
          </a:p>
        </p:txBody>
      </p:sp>
      <p:sp>
        <p:nvSpPr>
          <p:cNvPr id="3" name=""/>
          <p:cNvSpPr txBox="1"/>
          <p:nvPr>
            <p:ph type="body" idx="1"/>
          </p:nvPr>
        </p:nvSpPr>
        <p:spPr>
          <a:xfrm>
            <a:off x="228600" y="1600200"/>
            <a:ext cx="8458200" cy="4525962"/>
          </a:xfrm>
          <a:prstGeom prst="rect"/>
          <a:noFill/>
          <a:ln>
            <a:noFill/>
          </a:ln>
        </p:spPr>
        <p:txBody>
          <a:bodyPr wrap="square" anchor="t"/>
          <a:p>
            <a:pPr lvl="1">
              <a:buClr>
                <a:srgbClr val="FF0000"/>
              </a:buClr>
              <a:buFont typeface="Times New Roman"/>
              <a:buChar char="♥"/>
            </a:pPr>
            <a:r>
              <a:rPr sz="2800">
                <a:solidFill>
                  <a:srgbClr val="000000"/>
                </a:solidFill>
                <a:latin typeface="Times New Roman"/>
              </a:rPr>
              <a:t>Numbness or weakness of the face, arm, or leg, especially on one side of the body</a:t>
            </a:r>
          </a:p>
          <a:p>
            <a:pPr lvl="1">
              <a:buClr>
                <a:srgbClr val="FF0000"/>
              </a:buClr>
              <a:buFont typeface="Times New Roman"/>
              <a:buChar char="♥"/>
            </a:pPr>
            <a:r>
              <a:rPr sz="2800">
                <a:solidFill>
                  <a:srgbClr val="000000"/>
                </a:solidFill>
                <a:latin typeface="Times New Roman"/>
              </a:rPr>
              <a:t>Confusion or change in mental status</a:t>
            </a:r>
          </a:p>
          <a:p>
            <a:pPr lvl="1">
              <a:buClr>
                <a:srgbClr val="FF0000"/>
              </a:buClr>
              <a:buFont typeface="Times New Roman"/>
              <a:buChar char="♥"/>
            </a:pPr>
            <a:r>
              <a:rPr sz="2800">
                <a:solidFill>
                  <a:srgbClr val="000000"/>
                </a:solidFill>
                <a:latin typeface="Times New Roman"/>
              </a:rPr>
              <a:t>Trouble speaking or understanding speech</a:t>
            </a:r>
          </a:p>
          <a:p>
            <a:pPr lvl="1">
              <a:buClr>
                <a:srgbClr val="FF0000"/>
              </a:buClr>
              <a:buFont typeface="Times New Roman"/>
              <a:buChar char="♥"/>
            </a:pPr>
            <a:r>
              <a:rPr sz="2800">
                <a:solidFill>
                  <a:srgbClr val="000000"/>
                </a:solidFill>
                <a:latin typeface="Times New Roman"/>
              </a:rPr>
              <a:t>Visual disturbances</a:t>
            </a:r>
          </a:p>
          <a:p>
            <a:pPr lvl="1">
              <a:buClr>
                <a:srgbClr val="FF0000"/>
              </a:buClr>
              <a:buFont typeface="Times New Roman"/>
              <a:buChar char="♥"/>
            </a:pPr>
            <a:r>
              <a:rPr sz="2800">
                <a:solidFill>
                  <a:srgbClr val="000000"/>
                </a:solidFill>
                <a:latin typeface="Times New Roman"/>
              </a:rPr>
              <a:t>Difficulty walking, dizziness, or loss of balance or coordination</a:t>
            </a:r>
          </a:p>
          <a:p>
            <a:pPr lvl="1">
              <a:buClr>
                <a:srgbClr val="FF0000"/>
              </a:buClr>
              <a:buFont typeface="Times New Roman"/>
              <a:buChar char="♥"/>
            </a:pPr>
            <a:r>
              <a:rPr sz="2800">
                <a:solidFill>
                  <a:srgbClr val="000000"/>
                </a:solidFill>
                <a:latin typeface="Times New Roman"/>
              </a:rPr>
              <a:t>Sudden severe headache</a:t>
            </a:r>
          </a:p>
          <a:p>
            <a:pPr lvl="0"/>
          </a:p>
        </p:txBody>
      </p:sp>
      <p:sp>
        <p:nvSpPr>
          <p:cNvPr id="4" name=""/>
          <p:cNvSpPr txBox="1"/>
          <p:nvPr>
            <p:ph type="dt" idx="10"/>
          </p:nvPr>
        </p:nvSpPr>
        <p:spPr>
          <a:xfrm>
            <a:off x="457200" y="6356350"/>
            <a:ext cx="2133600" cy="365125"/>
          </a:xfrm>
          <a:prstGeom prst="rect"/>
          <a:noFill/>
          <a:ln>
            <a:noFill/>
          </a:ln>
        </p:spPr>
        <p:txBody>
          <a:bodyPr wrap="square" anchor="ctr"/>
          <a:lstStyle>
            <a:lvl1pPr lvl="0" algn="l">
              <a:defRPr sz="1200">
                <a:solidFill>
                  <a:srgbClr val="3F3F3F"/>
                </a:solidFill>
                <a:latin typeface="Calibri"/>
              </a:defRPr>
            </a:lvl1pPr>
          </a:lstStyle>
          <a:p/>
        </p:txBody>
      </p:sp>
      <p:sp>
        <p:nvSpPr>
          <p:cNvPr id="5" name=""/>
          <p:cNvSpPr txBox="1"/>
          <p:nvPr>
            <p:ph type="sldNum" idx="12"/>
          </p:nvPr>
        </p:nvSpPr>
        <p:spPr>
          <a:xfrm>
            <a:off x="6553200" y="6356350"/>
            <a:ext cx="2133600" cy="365125"/>
          </a:xfrm>
          <a:prstGeom prst="rect"/>
          <a:noFill/>
          <a:ln>
            <a:noFill/>
          </a:ln>
        </p:spPr>
        <p:txBody>
          <a:bodyPr wrap="square" anchor="ctr"/>
          <a:lstStyle>
            <a:lvl1pPr lvl="0" algn="r">
              <a:defRPr sz="1200">
                <a:solidFill>
                  <a:srgbClr val="3F3F3F"/>
                </a:solidFill>
                <a:latin typeface="Calibri"/>
              </a:defRPr>
            </a:lvl1pPr>
          </a:lstStyle>
          <a:p>
            <a:fld id="{8B38DBA3-52F9-4AF4-A6A4-FA4D7DB2F99C}" type="slidenum">
              <a:t>&lt;#&gt;</a:t>
            </a:fld>
          </a:p>
        </p:txBody>
      </p:sp>
      <p:sp>
        <p:nvSpPr>
          <p:cNvPr id="6" name=""/>
          <p:cNvSpPr txBox="1"/>
          <p:nvPr>
            <p:ph type="ftr" idx="11"/>
          </p:nvPr>
        </p:nvSpPr>
        <p:spPr>
          <a:xfrm>
            <a:off x="3124200" y="6356350"/>
            <a:ext cx="2895600" cy="365125"/>
          </a:xfrm>
          <a:prstGeom prst="rect"/>
          <a:noFill/>
          <a:ln>
            <a:noFill/>
          </a:ln>
        </p:spPr>
        <p:txBody>
          <a:bodyPr wrap="square" anchor="ctr"/>
          <a:lstStyle>
            <a:lvl1pPr lvl="0" algn="ctr">
              <a:defRPr sz="1200">
                <a:solidFill>
                  <a:srgbClr val="3F3F3F"/>
                </a:solidFill>
                <a:latin typeface="Calibri"/>
              </a:defRPr>
            </a:lvl1pPr>
          </a:lstStyle>
          <a:p/>
        </p:txBody>
      </p:sp>
    </p:spTree>
  </p:cSld>
</p:sld>
</file>

<file path=ppt/slides/slide24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body" idx="1"/>
          </p:nvPr>
        </p:nvSpPr>
        <p:spPr>
          <a:xfrm>
            <a:off x="228600" y="304800"/>
            <a:ext cx="8610600" cy="6019800"/>
          </a:xfrm>
          <a:prstGeom prst="rect"/>
          <a:noFill/>
          <a:ln>
            <a:noFill/>
          </a:ln>
        </p:spPr>
        <p:txBody>
          <a:bodyPr wrap="square" anchor="t"/>
          <a:p>
            <a:pPr lvl="0">
              <a:buNone/>
            </a:pPr>
            <a:r>
              <a:rPr b="1" i="0" u="none" strike="noStrike">
                <a:latin typeface="Times New Roman"/>
              </a:rPr>
              <a:t>        </a:t>
            </a:r>
            <a:r>
              <a:rPr sz="3500" b="1" i="0" u="none" strike="noStrike">
                <a:latin typeface="Times New Roman"/>
              </a:rPr>
              <a:t>Motor loss C/M</a:t>
            </a:r>
          </a:p>
          <a:p>
            <a:pPr lvl="1"/>
            <a:r>
              <a:rPr sz="2800">
                <a:latin typeface="Times New Roman"/>
              </a:rPr>
              <a:t>A stroke is a lesion of the upper motor neurons </a:t>
            </a:r>
          </a:p>
          <a:p>
            <a:pPr lvl="1"/>
            <a:r>
              <a:rPr sz="2800">
                <a:latin typeface="Times New Roman"/>
              </a:rPr>
              <a:t>Results in loss of voluntary control over motor movements </a:t>
            </a:r>
          </a:p>
          <a:p>
            <a:pPr lvl="1"/>
            <a:r>
              <a:rPr sz="2800">
                <a:latin typeface="Times New Roman"/>
              </a:rPr>
              <a:t>A disturbance of voluntary motor control on one side of the body may reflect damage to the upper motor neurons on the opposite side of the brain</a:t>
            </a:r>
          </a:p>
          <a:p>
            <a:pPr lvl="2"/>
            <a:r>
              <a:rPr sz="2800" b="1" i="0" u="none" strike="noStrike">
                <a:latin typeface="Times New Roman"/>
              </a:rPr>
              <a:t>Hemiplegia</a:t>
            </a:r>
            <a:r>
              <a:rPr sz="2800" b="1" i="0" u="none" strike="noStrike">
                <a:latin typeface="Times New Roman"/>
              </a:rPr>
              <a:t> </a:t>
            </a:r>
            <a:r>
              <a:rPr sz="2800">
                <a:latin typeface="Times New Roman"/>
              </a:rPr>
              <a:t>(paralysis of one side of the body) - common</a:t>
            </a:r>
          </a:p>
          <a:p>
            <a:pPr lvl="2"/>
            <a:r>
              <a:rPr sz="2800" b="1" i="0" u="none" strike="noStrike">
                <a:latin typeface="Times New Roman"/>
              </a:rPr>
              <a:t>Hemiparesis</a:t>
            </a:r>
            <a:r>
              <a:rPr sz="2800" b="1" i="0" u="none" strike="noStrike">
                <a:latin typeface="Times New Roman"/>
              </a:rPr>
              <a:t> </a:t>
            </a:r>
            <a:r>
              <a:rPr sz="2800">
                <a:latin typeface="Times New Roman"/>
              </a:rPr>
              <a:t>or weakness of one side of the body</a:t>
            </a:r>
          </a:p>
        </p:txBody>
      </p:sp>
      <p:sp>
        <p:nvSpPr>
          <p:cNvPr id="3" name=""/>
          <p:cNvSpPr txBox="1"/>
          <p:nvPr>
            <p:ph type="dt" idx="10"/>
          </p:nvPr>
        </p:nvSpPr>
        <p:spPr>
          <a:xfrm>
            <a:off x="457200" y="6356350"/>
            <a:ext cx="2133600" cy="365125"/>
          </a:xfrm>
          <a:prstGeom prst="rect"/>
          <a:noFill/>
          <a:ln>
            <a:noFill/>
          </a:ln>
        </p:spPr>
        <p:txBody>
          <a:bodyPr wrap="square" anchor="ctr"/>
          <a:lstStyle>
            <a:lvl1pPr lvl="0" algn="l">
              <a:defRPr sz="1200">
                <a:solidFill>
                  <a:srgbClr val="3F3F3F"/>
                </a:solidFill>
                <a:latin typeface="Calibri"/>
              </a:defRPr>
            </a:lvl1pPr>
          </a:lstStyle>
          <a:p/>
        </p:txBody>
      </p:sp>
      <p:sp>
        <p:nvSpPr>
          <p:cNvPr id="4" name=""/>
          <p:cNvSpPr txBox="1"/>
          <p:nvPr>
            <p:ph type="sldNum" idx="12"/>
          </p:nvPr>
        </p:nvSpPr>
        <p:spPr>
          <a:xfrm>
            <a:off x="6553200" y="6356350"/>
            <a:ext cx="2133600" cy="365125"/>
          </a:xfrm>
          <a:prstGeom prst="rect"/>
          <a:noFill/>
          <a:ln>
            <a:noFill/>
          </a:ln>
        </p:spPr>
        <p:txBody>
          <a:bodyPr wrap="square" anchor="ctr"/>
          <a:lstStyle>
            <a:lvl1pPr lvl="0" algn="r">
              <a:defRPr sz="1200">
                <a:solidFill>
                  <a:srgbClr val="3F3F3F"/>
                </a:solidFill>
                <a:latin typeface="Calibri"/>
              </a:defRPr>
            </a:lvl1pPr>
          </a:lstStyle>
          <a:p>
            <a:fld id="{8B38DBA3-52F9-4AF4-A6A4-FA4D7DB2F99C}" type="slidenum">
              <a:t>&lt;#&gt;</a:t>
            </a:fld>
          </a:p>
        </p:txBody>
      </p:sp>
      <p:sp>
        <p:nvSpPr>
          <p:cNvPr id="5" name=""/>
          <p:cNvSpPr txBox="1"/>
          <p:nvPr>
            <p:ph type="ftr" idx="11"/>
          </p:nvPr>
        </p:nvSpPr>
        <p:spPr>
          <a:xfrm>
            <a:off x="3124200" y="6356350"/>
            <a:ext cx="2895600" cy="365125"/>
          </a:xfrm>
          <a:prstGeom prst="rect"/>
          <a:noFill/>
          <a:ln>
            <a:noFill/>
          </a:ln>
        </p:spPr>
        <p:txBody>
          <a:bodyPr wrap="square" anchor="ctr"/>
          <a:lstStyle>
            <a:lvl1pPr lvl="0" algn="ctr">
              <a:defRPr sz="1200">
                <a:solidFill>
                  <a:srgbClr val="3F3F3F"/>
                </a:solidFill>
                <a:latin typeface="Calibri"/>
              </a:defRPr>
            </a:lvl1pPr>
          </a:lstStyle>
          <a:p/>
        </p:txBody>
      </p:sp>
    </p:spTree>
  </p:cSld>
</p:sld>
</file>

<file path=ppt/slides/slide24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title" idx="0"/>
          </p:nvPr>
        </p:nvSpPr>
        <p:spPr>
          <a:xfrm>
            <a:off x="457200" y="274637"/>
            <a:ext cx="8229600" cy="1143000"/>
          </a:xfrm>
          <a:prstGeom prst="rect"/>
          <a:noFill/>
          <a:ln>
            <a:noFill/>
          </a:ln>
        </p:spPr>
        <p:txBody>
          <a:bodyPr wrap="square" anchor="ctr"/>
          <a:p>
            <a:pPr lvl="0"/>
            <a:r>
              <a:rPr>
                <a:latin typeface="Times New Roman"/>
              </a:rPr>
              <a:t>Continue…</a:t>
            </a:r>
          </a:p>
        </p:txBody>
      </p:sp>
      <p:sp>
        <p:nvSpPr>
          <p:cNvPr id="3" name=""/>
          <p:cNvSpPr txBox="1"/>
          <p:nvPr>
            <p:ph type="body" idx="1"/>
          </p:nvPr>
        </p:nvSpPr>
        <p:spPr>
          <a:xfrm>
            <a:off x="457200" y="1600200"/>
            <a:ext cx="8229600" cy="4525962"/>
          </a:xfrm>
          <a:prstGeom prst="rect"/>
          <a:noFill/>
          <a:ln>
            <a:noFill/>
          </a:ln>
        </p:spPr>
        <p:txBody>
          <a:bodyPr wrap="square" anchor="t"/>
          <a:p>
            <a:pPr lvl="1"/>
            <a:r>
              <a:rPr sz="3100">
                <a:latin typeface="Times New Roman"/>
              </a:rPr>
              <a:t>Initially  flaccid paralysis and loss of or decrease in the </a:t>
            </a:r>
            <a:r>
              <a:rPr sz="3100" b="1" i="0" u="none" strike="noStrike">
                <a:solidFill>
                  <a:srgbClr val="FF0000"/>
                </a:solidFill>
                <a:latin typeface="Times New Roman"/>
              </a:rPr>
              <a:t>deep tendon reflexes </a:t>
            </a:r>
            <a:r>
              <a:rPr sz="3100">
                <a:latin typeface="Times New Roman"/>
              </a:rPr>
              <a:t>are observed</a:t>
            </a:r>
          </a:p>
          <a:p>
            <a:pPr lvl="1"/>
            <a:r>
              <a:rPr sz="3100">
                <a:latin typeface="Times New Roman"/>
              </a:rPr>
              <a:t>Later at about 48 hrs. deep reflexes reappear </a:t>
            </a:r>
            <a:r>
              <a:rPr sz="3100" b="1" i="0" u="none" strike="noStrike">
                <a:latin typeface="Times New Roman"/>
              </a:rPr>
              <a:t>spasticity</a:t>
            </a:r>
            <a:r>
              <a:rPr sz="3100">
                <a:latin typeface="Times New Roman"/>
              </a:rPr>
              <a:t> (abnormal increase in muscle tone) of the extremities on the affected side occur</a:t>
            </a:r>
          </a:p>
          <a:p>
            <a:pPr lvl="0"/>
          </a:p>
        </p:txBody>
      </p:sp>
      <p:sp>
        <p:nvSpPr>
          <p:cNvPr id="4" name=""/>
          <p:cNvSpPr txBox="1"/>
          <p:nvPr>
            <p:ph type="dt" idx="10"/>
          </p:nvPr>
        </p:nvSpPr>
        <p:spPr>
          <a:xfrm>
            <a:off x="457200" y="6356350"/>
            <a:ext cx="2133600" cy="365125"/>
          </a:xfrm>
          <a:prstGeom prst="rect"/>
          <a:noFill/>
          <a:ln>
            <a:noFill/>
          </a:ln>
        </p:spPr>
        <p:txBody>
          <a:bodyPr wrap="square" anchor="ctr"/>
          <a:lstStyle>
            <a:lvl1pPr lvl="0" algn="l">
              <a:defRPr sz="1200">
                <a:solidFill>
                  <a:srgbClr val="3F3F3F"/>
                </a:solidFill>
                <a:latin typeface="Calibri"/>
              </a:defRPr>
            </a:lvl1pPr>
          </a:lstStyle>
          <a:p/>
        </p:txBody>
      </p:sp>
      <p:sp>
        <p:nvSpPr>
          <p:cNvPr id="5" name=""/>
          <p:cNvSpPr txBox="1"/>
          <p:nvPr>
            <p:ph type="sldNum" idx="12"/>
          </p:nvPr>
        </p:nvSpPr>
        <p:spPr>
          <a:xfrm>
            <a:off x="6553200" y="6356350"/>
            <a:ext cx="2133600" cy="365125"/>
          </a:xfrm>
          <a:prstGeom prst="rect"/>
          <a:noFill/>
          <a:ln>
            <a:noFill/>
          </a:ln>
        </p:spPr>
        <p:txBody>
          <a:bodyPr wrap="square" anchor="ctr"/>
          <a:lstStyle>
            <a:lvl1pPr lvl="0" algn="r">
              <a:defRPr sz="1200">
                <a:solidFill>
                  <a:srgbClr val="3F3F3F"/>
                </a:solidFill>
                <a:latin typeface="Calibri"/>
              </a:defRPr>
            </a:lvl1pPr>
          </a:lstStyle>
          <a:p>
            <a:fld id="{8B38DBA3-52F9-4AF4-A6A4-FA4D7DB2F99C}" type="slidenum">
              <a:t>&lt;#&gt;</a:t>
            </a:fld>
          </a:p>
        </p:txBody>
      </p:sp>
      <p:sp>
        <p:nvSpPr>
          <p:cNvPr id="6" name=""/>
          <p:cNvSpPr txBox="1"/>
          <p:nvPr>
            <p:ph type="ftr" idx="11"/>
          </p:nvPr>
        </p:nvSpPr>
        <p:spPr>
          <a:xfrm>
            <a:off x="3124200" y="6356350"/>
            <a:ext cx="2895600" cy="365125"/>
          </a:xfrm>
          <a:prstGeom prst="rect"/>
          <a:noFill/>
          <a:ln>
            <a:noFill/>
          </a:ln>
        </p:spPr>
        <p:txBody>
          <a:bodyPr wrap="square" anchor="ctr"/>
          <a:lstStyle>
            <a:lvl1pPr lvl="0" algn="ctr">
              <a:defRPr sz="1200">
                <a:solidFill>
                  <a:srgbClr val="3F3F3F"/>
                </a:solidFill>
                <a:latin typeface="Calibri"/>
              </a:defRPr>
            </a:lvl1pPr>
          </a:lstStyle>
          <a:p/>
        </p:txBody>
      </p:sp>
    </p:spTree>
  </p:cSld>
</p:sld>
</file>

<file path=ppt/slides/slide24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id="2" name=""/>
          <p:cNvPicPr/>
          <p:nvPr/>
        </p:nvPicPr>
        <p:blipFill>
          <a:blip r:embed="rId1"/>
          <a:srcRect/>
          <a:stretch>
            <a:fillRect/>
          </a:stretch>
        </p:blipFill>
        <p:spPr>
          <a:xfrm>
            <a:off x="0" y="0"/>
            <a:ext cx="9144000" cy="6858000"/>
          </a:xfrm>
          <a:prstGeom prst="rect"/>
          <a:noFill/>
          <a:ln>
            <a:noFill/>
          </a:ln>
        </p:spPr>
      </p:pic>
      <p:sp>
        <p:nvSpPr>
          <p:cNvPr id="3" name=""/>
          <p:cNvSpPr txBox="1"/>
          <p:nvPr>
            <p:ph type="dt" idx="10"/>
          </p:nvPr>
        </p:nvSpPr>
        <p:spPr>
          <a:xfrm>
            <a:off x="457200" y="6356350"/>
            <a:ext cx="2133600" cy="365125"/>
          </a:xfrm>
          <a:prstGeom prst="rect"/>
          <a:noFill/>
          <a:ln>
            <a:noFill/>
          </a:ln>
        </p:spPr>
        <p:txBody>
          <a:bodyPr wrap="square" anchor="ctr"/>
          <a:lstStyle>
            <a:lvl1pPr lvl="0" algn="l">
              <a:defRPr sz="1200">
                <a:solidFill>
                  <a:srgbClr val="3F3F3F"/>
                </a:solidFill>
                <a:latin typeface="Calibri"/>
              </a:defRPr>
            </a:lvl1pPr>
          </a:lstStyle>
          <a:p/>
        </p:txBody>
      </p:sp>
      <p:sp>
        <p:nvSpPr>
          <p:cNvPr id="4" name=""/>
          <p:cNvSpPr txBox="1"/>
          <p:nvPr>
            <p:ph type="sldNum" idx="12"/>
          </p:nvPr>
        </p:nvSpPr>
        <p:spPr>
          <a:xfrm>
            <a:off x="6553200" y="6356350"/>
            <a:ext cx="2133600" cy="365125"/>
          </a:xfrm>
          <a:prstGeom prst="rect"/>
          <a:noFill/>
          <a:ln>
            <a:noFill/>
          </a:ln>
        </p:spPr>
        <p:txBody>
          <a:bodyPr wrap="square" anchor="ctr"/>
          <a:lstStyle>
            <a:lvl1pPr lvl="0" algn="r">
              <a:defRPr sz="1200">
                <a:solidFill>
                  <a:srgbClr val="3F3F3F"/>
                </a:solidFill>
                <a:latin typeface="Calibri"/>
              </a:defRPr>
            </a:lvl1pPr>
          </a:lstStyle>
          <a:p>
            <a:fld id="{8B38DBA3-52F9-4AF4-A6A4-FA4D7DB2F99C}" type="slidenum">
              <a:t>&lt;#&gt;</a:t>
            </a:fld>
          </a:p>
        </p:txBody>
      </p:sp>
      <p:sp>
        <p:nvSpPr>
          <p:cNvPr id="5" name=""/>
          <p:cNvSpPr txBox="1"/>
          <p:nvPr>
            <p:ph type="ftr" idx="11"/>
          </p:nvPr>
        </p:nvSpPr>
        <p:spPr>
          <a:xfrm>
            <a:off x="3124200" y="6356350"/>
            <a:ext cx="2895600" cy="365125"/>
          </a:xfrm>
          <a:prstGeom prst="rect"/>
          <a:noFill/>
          <a:ln>
            <a:noFill/>
          </a:ln>
        </p:spPr>
        <p:txBody>
          <a:bodyPr wrap="square" anchor="ctr"/>
          <a:lstStyle>
            <a:lvl1pPr lvl="0" algn="ctr">
              <a:defRPr sz="1200">
                <a:solidFill>
                  <a:srgbClr val="3F3F3F"/>
                </a:solidFill>
                <a:latin typeface="Calibri"/>
              </a:defRPr>
            </a:lvl1pPr>
          </a:lstStyle>
          <a:p/>
        </p:txBody>
      </p:sp>
    </p:spTree>
  </p:cSld>
</p:sld>
</file>

<file path=ppt/slides/slide24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id="2" name=""/>
          <p:cNvPicPr/>
          <p:nvPr/>
        </p:nvPicPr>
        <p:blipFill>
          <a:blip r:embed="rId1"/>
          <a:srcRect/>
          <a:stretch>
            <a:fillRect/>
          </a:stretch>
        </p:blipFill>
        <p:spPr>
          <a:xfrm>
            <a:off x="152400" y="228600"/>
            <a:ext cx="8153400" cy="6096000"/>
          </a:xfrm>
          <a:prstGeom prst="rect"/>
          <a:noFill/>
          <a:ln>
            <a:noFill/>
          </a:ln>
        </p:spPr>
      </p:pic>
      <p:sp>
        <p:nvSpPr>
          <p:cNvPr id="3" name=""/>
          <p:cNvSpPr txBox="1"/>
          <p:nvPr>
            <p:ph type="dt" idx="10"/>
          </p:nvPr>
        </p:nvSpPr>
        <p:spPr>
          <a:xfrm>
            <a:off x="457200" y="6356350"/>
            <a:ext cx="2133600" cy="365125"/>
          </a:xfrm>
          <a:prstGeom prst="rect"/>
          <a:noFill/>
          <a:ln>
            <a:noFill/>
          </a:ln>
        </p:spPr>
        <p:txBody>
          <a:bodyPr wrap="square" anchor="ctr"/>
          <a:lstStyle>
            <a:lvl1pPr lvl="0" algn="l">
              <a:defRPr sz="1200">
                <a:solidFill>
                  <a:srgbClr val="3F3F3F"/>
                </a:solidFill>
                <a:latin typeface="Calibri"/>
              </a:defRPr>
            </a:lvl1pPr>
          </a:lstStyle>
          <a:p/>
        </p:txBody>
      </p:sp>
      <p:sp>
        <p:nvSpPr>
          <p:cNvPr id="4" name=""/>
          <p:cNvSpPr txBox="1"/>
          <p:nvPr>
            <p:ph type="sldNum" idx="12"/>
          </p:nvPr>
        </p:nvSpPr>
        <p:spPr>
          <a:xfrm>
            <a:off x="6553200" y="6356350"/>
            <a:ext cx="2133600" cy="365125"/>
          </a:xfrm>
          <a:prstGeom prst="rect"/>
          <a:noFill/>
          <a:ln>
            <a:noFill/>
          </a:ln>
        </p:spPr>
        <p:txBody>
          <a:bodyPr wrap="square" anchor="ctr"/>
          <a:lstStyle>
            <a:lvl1pPr lvl="0" algn="r">
              <a:defRPr sz="1200">
                <a:solidFill>
                  <a:srgbClr val="3F3F3F"/>
                </a:solidFill>
                <a:latin typeface="Calibri"/>
              </a:defRPr>
            </a:lvl1pPr>
          </a:lstStyle>
          <a:p>
            <a:fld id="{8B38DBA3-52F9-4AF4-A6A4-FA4D7DB2F99C}" type="slidenum">
              <a:t>&lt;#&gt;</a:t>
            </a:fld>
          </a:p>
        </p:txBody>
      </p:sp>
      <p:sp>
        <p:nvSpPr>
          <p:cNvPr id="5" name=""/>
          <p:cNvSpPr txBox="1"/>
          <p:nvPr>
            <p:ph type="ftr" idx="11"/>
          </p:nvPr>
        </p:nvSpPr>
        <p:spPr>
          <a:xfrm>
            <a:off x="3124200" y="6356350"/>
            <a:ext cx="2895600" cy="365125"/>
          </a:xfrm>
          <a:prstGeom prst="rect"/>
          <a:noFill/>
          <a:ln>
            <a:noFill/>
          </a:ln>
        </p:spPr>
        <p:txBody>
          <a:bodyPr wrap="square" anchor="ctr"/>
          <a:lstStyle>
            <a:lvl1pPr lvl="0" algn="ctr">
              <a:defRPr sz="1200">
                <a:solidFill>
                  <a:srgbClr val="3F3F3F"/>
                </a:solidFill>
                <a:latin typeface="Calibri"/>
              </a:defRPr>
            </a:lvl1pPr>
          </a:lstStyle>
          <a:p/>
        </p:txBody>
      </p:sp>
    </p:spTree>
  </p:cSld>
</p:sld>
</file>

<file path=ppt/slides/slide24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title" idx="0"/>
          </p:nvPr>
        </p:nvSpPr>
        <p:spPr>
          <a:xfrm>
            <a:off x="457200" y="274637"/>
            <a:ext cx="8229600" cy="1143000"/>
          </a:xfrm>
          <a:prstGeom prst="rect"/>
          <a:noFill/>
          <a:ln>
            <a:noFill/>
          </a:ln>
        </p:spPr>
        <p:txBody>
          <a:bodyPr wrap="square" anchor="ctr">
            <a:normAutofit fontScale="90000"/>
          </a:bodyPr>
          <a:p>
            <a:pPr lvl="0"/>
            <a:r>
              <a:rPr b="1" i="0" u="none" strike="noStrike">
                <a:latin typeface="Times New Roman"/>
              </a:rPr>
              <a:t>Assessment and Diagnostic Findings</a:t>
            </a:r>
          </a:p>
        </p:txBody>
      </p:sp>
      <p:sp>
        <p:nvSpPr>
          <p:cNvPr id="3" name=""/>
          <p:cNvSpPr txBox="1"/>
          <p:nvPr>
            <p:ph type="body" idx="1"/>
          </p:nvPr>
        </p:nvSpPr>
        <p:spPr>
          <a:xfrm>
            <a:off x="457200" y="1600200"/>
            <a:ext cx="8229600" cy="4525962"/>
          </a:xfrm>
          <a:prstGeom prst="rect"/>
          <a:noFill/>
          <a:ln>
            <a:noFill/>
          </a:ln>
        </p:spPr>
        <p:txBody>
          <a:bodyPr wrap="square" anchor="t"/>
          <a:p>
            <a:pPr lvl="1">
              <a:lnSpc>
                <a:spcPct val="150000"/>
              </a:lnSpc>
              <a:buClr>
                <a:srgbClr val="FF0000"/>
              </a:buClr>
              <a:buFont typeface="Times New Roman"/>
              <a:buChar char="♥"/>
            </a:pPr>
            <a:r>
              <a:rPr sz="2800">
                <a:solidFill>
                  <a:srgbClr val="000000"/>
                </a:solidFill>
                <a:latin typeface="Times New Roman"/>
              </a:rPr>
              <a:t>Careful history </a:t>
            </a:r>
          </a:p>
          <a:p>
            <a:pPr lvl="1">
              <a:lnSpc>
                <a:spcPct val="150000"/>
              </a:lnSpc>
              <a:buClr>
                <a:srgbClr val="FF0000"/>
              </a:buClr>
              <a:buFont typeface="Times New Roman"/>
              <a:buChar char="♥"/>
            </a:pPr>
            <a:r>
              <a:rPr sz="2800">
                <a:solidFill>
                  <a:srgbClr val="000000"/>
                </a:solidFill>
                <a:latin typeface="Times New Roman"/>
              </a:rPr>
              <a:t>Complete physical and neurologic examination</a:t>
            </a:r>
          </a:p>
          <a:p>
            <a:pPr lvl="1">
              <a:lnSpc>
                <a:spcPct val="150000"/>
              </a:lnSpc>
              <a:buClr>
                <a:srgbClr val="FF0000"/>
              </a:buClr>
              <a:buFont typeface="Times New Roman"/>
              <a:buChar char="♥"/>
            </a:pPr>
            <a:r>
              <a:rPr sz="2800">
                <a:solidFill>
                  <a:srgbClr val="000000"/>
                </a:solidFill>
                <a:latin typeface="Times New Roman"/>
              </a:rPr>
              <a:t>CT</a:t>
            </a:r>
            <a:r>
              <a:rPr sz="2800">
                <a:solidFill>
                  <a:srgbClr val="000000"/>
                </a:solidFill>
                <a:latin typeface="Times New Roman"/>
              </a:rPr>
              <a:t> </a:t>
            </a:r>
            <a:r>
              <a:rPr sz="2800">
                <a:solidFill>
                  <a:srgbClr val="000000"/>
                </a:solidFill>
                <a:latin typeface="Times New Roman"/>
              </a:rPr>
              <a:t>scanning</a:t>
            </a:r>
          </a:p>
          <a:p>
            <a:pPr lvl="1">
              <a:lnSpc>
                <a:spcPct val="150000"/>
              </a:lnSpc>
              <a:buClr>
                <a:srgbClr val="FF0000"/>
              </a:buClr>
              <a:buFont typeface="Times New Roman"/>
              <a:buChar char="♥"/>
            </a:pPr>
            <a:r>
              <a:rPr sz="2800">
                <a:solidFill>
                  <a:srgbClr val="000000"/>
                </a:solidFill>
                <a:latin typeface="Times New Roman"/>
              </a:rPr>
              <a:t>Cerebral angiography</a:t>
            </a:r>
          </a:p>
          <a:p>
            <a:pPr lvl="1">
              <a:lnSpc>
                <a:spcPct val="150000"/>
              </a:lnSpc>
              <a:buClr>
                <a:srgbClr val="FF0000"/>
              </a:buClr>
              <a:buFont typeface="Times New Roman"/>
              <a:buChar char="♥"/>
            </a:pPr>
            <a:r>
              <a:rPr sz="2800">
                <a:solidFill>
                  <a:srgbClr val="000000"/>
                </a:solidFill>
                <a:latin typeface="Times New Roman"/>
              </a:rPr>
              <a:t>Doper flow studies</a:t>
            </a:r>
          </a:p>
          <a:p>
            <a:pPr lvl="1">
              <a:lnSpc>
                <a:spcPct val="150000"/>
              </a:lnSpc>
              <a:buClr>
                <a:srgbClr val="FF0000"/>
              </a:buClr>
              <a:buFont typeface="Times New Roman"/>
              <a:buChar char="♥"/>
            </a:pPr>
            <a:r>
              <a:rPr sz="2800">
                <a:solidFill>
                  <a:srgbClr val="000000"/>
                </a:solidFill>
                <a:latin typeface="Times New Roman"/>
              </a:rPr>
              <a:t>Ecocardiography</a:t>
            </a:r>
          </a:p>
        </p:txBody>
      </p:sp>
      <p:sp>
        <p:nvSpPr>
          <p:cNvPr id="4" name=""/>
          <p:cNvSpPr txBox="1"/>
          <p:nvPr>
            <p:ph type="dt" idx="10"/>
          </p:nvPr>
        </p:nvSpPr>
        <p:spPr>
          <a:xfrm>
            <a:off x="457200" y="6356350"/>
            <a:ext cx="2133600" cy="365125"/>
          </a:xfrm>
          <a:prstGeom prst="rect"/>
          <a:noFill/>
          <a:ln>
            <a:noFill/>
          </a:ln>
        </p:spPr>
        <p:txBody>
          <a:bodyPr wrap="square" anchor="ctr"/>
          <a:lstStyle>
            <a:lvl1pPr lvl="0" algn="l">
              <a:defRPr sz="1200">
                <a:solidFill>
                  <a:srgbClr val="3F3F3F"/>
                </a:solidFill>
                <a:latin typeface="Calibri"/>
              </a:defRPr>
            </a:lvl1pPr>
          </a:lstStyle>
          <a:p/>
        </p:txBody>
      </p:sp>
      <p:sp>
        <p:nvSpPr>
          <p:cNvPr id="5" name=""/>
          <p:cNvSpPr txBox="1"/>
          <p:nvPr>
            <p:ph type="sldNum" idx="12"/>
          </p:nvPr>
        </p:nvSpPr>
        <p:spPr>
          <a:xfrm>
            <a:off x="6553200" y="6356350"/>
            <a:ext cx="2133600" cy="365125"/>
          </a:xfrm>
          <a:prstGeom prst="rect"/>
          <a:noFill/>
          <a:ln>
            <a:noFill/>
          </a:ln>
        </p:spPr>
        <p:txBody>
          <a:bodyPr wrap="square" anchor="ctr"/>
          <a:lstStyle>
            <a:lvl1pPr lvl="0" algn="r">
              <a:defRPr sz="1200">
                <a:solidFill>
                  <a:srgbClr val="3F3F3F"/>
                </a:solidFill>
                <a:latin typeface="Calibri"/>
              </a:defRPr>
            </a:lvl1pPr>
          </a:lstStyle>
          <a:p>
            <a:fld id="{8B38DBA3-52F9-4AF4-A6A4-FA4D7DB2F99C}" type="slidenum">
              <a:t>&lt;#&gt;</a:t>
            </a:fld>
          </a:p>
        </p:txBody>
      </p:sp>
      <p:sp>
        <p:nvSpPr>
          <p:cNvPr id="6" name=""/>
          <p:cNvSpPr txBox="1"/>
          <p:nvPr>
            <p:ph type="ftr" idx="11"/>
          </p:nvPr>
        </p:nvSpPr>
        <p:spPr>
          <a:xfrm>
            <a:off x="3124200" y="6356350"/>
            <a:ext cx="2895600" cy="365125"/>
          </a:xfrm>
          <a:prstGeom prst="rect"/>
          <a:noFill/>
          <a:ln>
            <a:noFill/>
          </a:ln>
        </p:spPr>
        <p:txBody>
          <a:bodyPr wrap="square" anchor="ctr"/>
          <a:lstStyle>
            <a:lvl1pPr lvl="0" algn="ctr">
              <a:defRPr sz="1200">
                <a:solidFill>
                  <a:srgbClr val="3F3F3F"/>
                </a:solidFill>
                <a:latin typeface="Calibri"/>
              </a:defRPr>
            </a:lvl1pPr>
          </a:lstStyle>
          <a:p/>
        </p:txBody>
      </p:sp>
    </p:spTree>
  </p:cSld>
</p:sld>
</file>

<file path=ppt/slides/slide24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title" idx="0"/>
          </p:nvPr>
        </p:nvSpPr>
        <p:spPr>
          <a:xfrm>
            <a:off x="457200" y="274637"/>
            <a:ext cx="8229600" cy="1143000"/>
          </a:xfrm>
          <a:prstGeom prst="rect"/>
          <a:noFill/>
          <a:ln>
            <a:noFill/>
          </a:ln>
        </p:spPr>
        <p:txBody>
          <a:bodyPr wrap="square" anchor="ctr"/>
          <a:p>
            <a:pPr lvl="0"/>
            <a:r>
              <a:rPr b="1" i="0" u="none" strike="noStrike">
                <a:latin typeface="Times New Roman"/>
              </a:rPr>
              <a:t>Medical Management</a:t>
            </a:r>
          </a:p>
        </p:txBody>
      </p:sp>
      <p:sp>
        <p:nvSpPr>
          <p:cNvPr id="3" name=""/>
          <p:cNvSpPr txBox="1"/>
          <p:nvPr>
            <p:ph type="body" idx="1"/>
          </p:nvPr>
        </p:nvSpPr>
        <p:spPr>
          <a:xfrm>
            <a:off x="152400" y="1295400"/>
            <a:ext cx="8534400" cy="4830762"/>
          </a:xfrm>
          <a:prstGeom prst="rect"/>
          <a:noFill/>
          <a:ln>
            <a:noFill/>
          </a:ln>
        </p:spPr>
        <p:txBody>
          <a:bodyPr wrap="square" anchor="t">
            <a:normAutofit lnSpcReduction="10000"/>
          </a:bodyPr>
          <a:p>
            <a:pPr lvl="1">
              <a:buFont typeface="Wingdings"/>
              <a:buChar char="v"/>
            </a:pPr>
            <a:r>
              <a:rPr sz="2800">
                <a:solidFill>
                  <a:srgbClr val="000000"/>
                </a:solidFill>
                <a:latin typeface="Times New Roman"/>
              </a:rPr>
              <a:t>Non-surgical  medical management - for Patients who have experienced a </a:t>
            </a:r>
            <a:r>
              <a:rPr sz="2800" b="1" i="1" u="none" strike="noStrike">
                <a:solidFill>
                  <a:srgbClr val="C00000"/>
                </a:solidFill>
                <a:latin typeface="Times New Roman"/>
              </a:rPr>
              <a:t>TIA or mild stroke from atrial</a:t>
            </a:r>
            <a:r>
              <a:rPr sz="2800" b="1" i="1" u="none" strike="noStrike">
                <a:solidFill>
                  <a:srgbClr val="C00000"/>
                </a:solidFill>
                <a:latin typeface="Times New Roman"/>
              </a:rPr>
              <a:t> </a:t>
            </a:r>
            <a:r>
              <a:rPr sz="2800" b="1" i="1" u="none" strike="noStrike">
                <a:solidFill>
                  <a:srgbClr val="C00000"/>
                </a:solidFill>
                <a:latin typeface="Times New Roman"/>
              </a:rPr>
              <a:t>fibrillation or from suspected embolic or thrombotic causes </a:t>
            </a:r>
          </a:p>
          <a:p>
            <a:pPr lvl="2">
              <a:buFont typeface="Wingdings"/>
              <a:buChar char="ü"/>
            </a:pPr>
            <a:r>
              <a:rPr sz="2800">
                <a:latin typeface="Times New Roman"/>
              </a:rPr>
              <a:t>Warfarin</a:t>
            </a:r>
            <a:r>
              <a:rPr sz="2800">
                <a:latin typeface="Times New Roman"/>
              </a:rPr>
              <a:t> sodium (Coumadin)</a:t>
            </a:r>
          </a:p>
          <a:p>
            <a:pPr lvl="2">
              <a:buFont typeface="Wingdings"/>
              <a:buChar char="ü"/>
            </a:pPr>
            <a:r>
              <a:rPr sz="2800">
                <a:latin typeface="Times New Roman"/>
              </a:rPr>
              <a:t>Aspirin  50 and 325 mg/d – if  </a:t>
            </a:r>
            <a:r>
              <a:rPr sz="2800">
                <a:latin typeface="Times New Roman"/>
              </a:rPr>
              <a:t>warfarin</a:t>
            </a:r>
            <a:r>
              <a:rPr sz="2800">
                <a:latin typeface="Times New Roman"/>
              </a:rPr>
              <a:t> is contraindicated</a:t>
            </a:r>
          </a:p>
          <a:p>
            <a:pPr lvl="2">
              <a:buFont typeface="Wingdings"/>
              <a:buChar char="ü"/>
            </a:pPr>
            <a:r>
              <a:rPr sz="2800">
                <a:latin typeface="Times New Roman"/>
              </a:rPr>
              <a:t>Heparin </a:t>
            </a:r>
          </a:p>
          <a:p>
            <a:pPr lvl="2">
              <a:buFont typeface="Wingdings"/>
              <a:buChar char="ü"/>
            </a:pPr>
            <a:r>
              <a:rPr sz="2800">
                <a:latin typeface="Times New Roman"/>
              </a:rPr>
              <a:t>Recombinant </a:t>
            </a:r>
            <a:r>
              <a:rPr sz="2800">
                <a:latin typeface="Times New Roman"/>
              </a:rPr>
              <a:t>tPA</a:t>
            </a:r>
            <a:r>
              <a:rPr sz="2800">
                <a:latin typeface="Times New Roman"/>
              </a:rPr>
              <a:t> (tissue plasminogine activator of  a serine protease enzyme which convert plasminogine to </a:t>
            </a:r>
            <a:r>
              <a:rPr sz="2800">
                <a:latin typeface="Times New Roman"/>
              </a:rPr>
              <a:t>plasmin</a:t>
            </a:r>
            <a:r>
              <a:rPr sz="2800">
                <a:latin typeface="Times New Roman"/>
              </a:rPr>
              <a:t> to break down clots. </a:t>
            </a:r>
          </a:p>
        </p:txBody>
      </p:sp>
      <p:sp>
        <p:nvSpPr>
          <p:cNvPr id="4" name=""/>
          <p:cNvSpPr txBox="1"/>
          <p:nvPr>
            <p:ph type="dt" idx="10"/>
          </p:nvPr>
        </p:nvSpPr>
        <p:spPr>
          <a:xfrm>
            <a:off x="457200" y="6356350"/>
            <a:ext cx="2133600" cy="365125"/>
          </a:xfrm>
          <a:prstGeom prst="rect"/>
          <a:noFill/>
          <a:ln>
            <a:noFill/>
          </a:ln>
        </p:spPr>
        <p:txBody>
          <a:bodyPr wrap="square" anchor="ctr"/>
          <a:lstStyle>
            <a:lvl1pPr lvl="0" algn="l">
              <a:defRPr sz="1200">
                <a:solidFill>
                  <a:srgbClr val="3F3F3F"/>
                </a:solidFill>
                <a:latin typeface="Calibri"/>
              </a:defRPr>
            </a:lvl1pPr>
          </a:lstStyle>
          <a:p/>
        </p:txBody>
      </p:sp>
      <p:sp>
        <p:nvSpPr>
          <p:cNvPr id="5" name=""/>
          <p:cNvSpPr txBox="1"/>
          <p:nvPr>
            <p:ph type="sldNum" idx="12"/>
          </p:nvPr>
        </p:nvSpPr>
        <p:spPr>
          <a:xfrm>
            <a:off x="6553200" y="6356350"/>
            <a:ext cx="2133600" cy="365125"/>
          </a:xfrm>
          <a:prstGeom prst="rect"/>
          <a:noFill/>
          <a:ln>
            <a:noFill/>
          </a:ln>
        </p:spPr>
        <p:txBody>
          <a:bodyPr wrap="square" anchor="ctr"/>
          <a:lstStyle>
            <a:lvl1pPr lvl="0" algn="r">
              <a:defRPr sz="1200">
                <a:solidFill>
                  <a:srgbClr val="3F3F3F"/>
                </a:solidFill>
                <a:latin typeface="Calibri"/>
              </a:defRPr>
            </a:lvl1pPr>
          </a:lstStyle>
          <a:p>
            <a:fld id="{8B38DBA3-52F9-4AF4-A6A4-FA4D7DB2F99C}" type="slidenum">
              <a:t>&lt;#&gt;</a:t>
            </a:fld>
          </a:p>
        </p:txBody>
      </p:sp>
      <p:sp>
        <p:nvSpPr>
          <p:cNvPr id="6" name=""/>
          <p:cNvSpPr txBox="1"/>
          <p:nvPr>
            <p:ph type="ftr" idx="11"/>
          </p:nvPr>
        </p:nvSpPr>
        <p:spPr>
          <a:xfrm>
            <a:off x="3124200" y="6356350"/>
            <a:ext cx="2895600" cy="365125"/>
          </a:xfrm>
          <a:prstGeom prst="rect"/>
          <a:noFill/>
          <a:ln>
            <a:noFill/>
          </a:ln>
        </p:spPr>
        <p:txBody>
          <a:bodyPr wrap="square" anchor="ctr"/>
          <a:lstStyle>
            <a:lvl1pPr lvl="0" algn="ctr">
              <a:defRPr sz="1200">
                <a:solidFill>
                  <a:srgbClr val="3F3F3F"/>
                </a:solidFill>
                <a:latin typeface="Calibri"/>
              </a:defRPr>
            </a:lvl1pPr>
          </a:lstStyle>
          <a:p/>
        </p:txBody>
      </p:sp>
    </p:spTree>
  </p:cSld>
</p:sld>
</file>

<file path=ppt/slides/slide24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body" idx="1"/>
          </p:nvPr>
        </p:nvSpPr>
        <p:spPr>
          <a:xfrm>
            <a:off x="457200" y="990600"/>
            <a:ext cx="8229600" cy="5135562"/>
          </a:xfrm>
          <a:prstGeom prst="rect"/>
          <a:noFill/>
          <a:ln>
            <a:noFill/>
          </a:ln>
        </p:spPr>
        <p:txBody>
          <a:bodyPr wrap="square" anchor="t"/>
          <a:p>
            <a:pPr lvl="0">
              <a:buFont typeface="Wingdings"/>
              <a:buChar char="v"/>
            </a:pPr>
            <a:r>
              <a:rPr sz="3000">
                <a:latin typeface="Times New Roman"/>
              </a:rPr>
              <a:t>Increased intracranial pressure (ICP) and its associated complications may occur following a large ischemic stroke </a:t>
            </a:r>
          </a:p>
          <a:p>
            <a:pPr lvl="0">
              <a:buFont typeface="Wingdings"/>
              <a:buChar char="Ø"/>
            </a:pPr>
            <a:r>
              <a:rPr sz="3000" b="1" i="0" u="none" strike="noStrike">
                <a:latin typeface="Times New Roman"/>
              </a:rPr>
              <a:t>Methods  to reduce ICP include:</a:t>
            </a:r>
          </a:p>
          <a:p>
            <a:pPr lvl="1">
              <a:buClr>
                <a:srgbClr val="FF0000"/>
              </a:buClr>
              <a:buFont typeface="Wingdings"/>
              <a:buChar char="§"/>
            </a:pPr>
            <a:r>
              <a:rPr sz="3000">
                <a:solidFill>
                  <a:srgbClr val="000000"/>
                </a:solidFill>
                <a:latin typeface="Times New Roman"/>
              </a:rPr>
              <a:t>Administering  an osmotic diuretic (</a:t>
            </a:r>
            <a:r>
              <a:rPr sz="3000">
                <a:solidFill>
                  <a:srgbClr val="000000"/>
                </a:solidFill>
                <a:latin typeface="Times New Roman"/>
              </a:rPr>
              <a:t>eg</a:t>
            </a:r>
            <a:r>
              <a:rPr sz="3000">
                <a:solidFill>
                  <a:srgbClr val="000000"/>
                </a:solidFill>
                <a:latin typeface="Times New Roman"/>
              </a:rPr>
              <a:t>, </a:t>
            </a:r>
            <a:r>
              <a:rPr sz="3000">
                <a:solidFill>
                  <a:srgbClr val="000000"/>
                </a:solidFill>
                <a:latin typeface="Times New Roman"/>
              </a:rPr>
              <a:t>mannitol</a:t>
            </a:r>
            <a:r>
              <a:rPr sz="3000">
                <a:solidFill>
                  <a:srgbClr val="000000"/>
                </a:solidFill>
                <a:latin typeface="Times New Roman"/>
              </a:rPr>
              <a:t>)</a:t>
            </a:r>
          </a:p>
          <a:p>
            <a:pPr lvl="1">
              <a:buClr>
                <a:srgbClr val="FF0000"/>
              </a:buClr>
              <a:buFont typeface="Wingdings"/>
              <a:buChar char="§"/>
            </a:pPr>
            <a:r>
              <a:rPr sz="3000">
                <a:solidFill>
                  <a:srgbClr val="000000"/>
                </a:solidFill>
                <a:latin typeface="Times New Roman"/>
              </a:rPr>
              <a:t>Maintaining  PaCO2 within the range of 30 to 35 mm Hg and avoid hypoxia</a:t>
            </a:r>
          </a:p>
          <a:p>
            <a:pPr lvl="1">
              <a:buClr>
                <a:srgbClr val="FF0000"/>
              </a:buClr>
              <a:buFont typeface="Wingdings"/>
              <a:buChar char="§"/>
            </a:pPr>
            <a:r>
              <a:rPr sz="3000">
                <a:solidFill>
                  <a:srgbClr val="000000"/>
                </a:solidFill>
                <a:latin typeface="Times New Roman"/>
              </a:rPr>
              <a:t>Elevation of the head of the bed to promote venous drainage and to lower increased ICP</a:t>
            </a:r>
          </a:p>
        </p:txBody>
      </p:sp>
      <p:sp>
        <p:nvSpPr>
          <p:cNvPr id="3" name=""/>
          <p:cNvSpPr txBox="1"/>
          <p:nvPr>
            <p:ph type="dt" idx="10"/>
          </p:nvPr>
        </p:nvSpPr>
        <p:spPr>
          <a:xfrm>
            <a:off x="457200" y="6356350"/>
            <a:ext cx="2133600" cy="365125"/>
          </a:xfrm>
          <a:prstGeom prst="rect"/>
          <a:noFill/>
          <a:ln>
            <a:noFill/>
          </a:ln>
        </p:spPr>
        <p:txBody>
          <a:bodyPr wrap="square" anchor="ctr"/>
          <a:lstStyle>
            <a:lvl1pPr lvl="0" algn="l">
              <a:defRPr sz="1200">
                <a:solidFill>
                  <a:srgbClr val="3F3F3F"/>
                </a:solidFill>
                <a:latin typeface="Calibri"/>
              </a:defRPr>
            </a:lvl1pPr>
          </a:lstStyle>
          <a:p/>
        </p:txBody>
      </p:sp>
      <p:sp>
        <p:nvSpPr>
          <p:cNvPr id="4" name=""/>
          <p:cNvSpPr txBox="1"/>
          <p:nvPr>
            <p:ph type="sldNum" idx="12"/>
          </p:nvPr>
        </p:nvSpPr>
        <p:spPr>
          <a:xfrm>
            <a:off x="6553200" y="6356350"/>
            <a:ext cx="2133600" cy="365125"/>
          </a:xfrm>
          <a:prstGeom prst="rect"/>
          <a:noFill/>
          <a:ln>
            <a:noFill/>
          </a:ln>
        </p:spPr>
        <p:txBody>
          <a:bodyPr wrap="square" anchor="ctr"/>
          <a:lstStyle>
            <a:lvl1pPr lvl="0" algn="r">
              <a:defRPr sz="1200">
                <a:solidFill>
                  <a:srgbClr val="3F3F3F"/>
                </a:solidFill>
                <a:latin typeface="Calibri"/>
              </a:defRPr>
            </a:lvl1pPr>
          </a:lstStyle>
          <a:p>
            <a:fld id="{8B38DBA3-52F9-4AF4-A6A4-FA4D7DB2F99C}" type="slidenum">
              <a:t>&lt;#&gt;</a:t>
            </a:fld>
          </a:p>
        </p:txBody>
      </p:sp>
      <p:sp>
        <p:nvSpPr>
          <p:cNvPr id="5" name=""/>
          <p:cNvSpPr txBox="1"/>
          <p:nvPr>
            <p:ph type="ftr" idx="11"/>
          </p:nvPr>
        </p:nvSpPr>
        <p:spPr>
          <a:xfrm>
            <a:off x="3124200" y="6356350"/>
            <a:ext cx="2895600" cy="365125"/>
          </a:xfrm>
          <a:prstGeom prst="rect"/>
          <a:noFill/>
          <a:ln>
            <a:noFill/>
          </a:ln>
        </p:spPr>
        <p:txBody>
          <a:bodyPr wrap="square" anchor="ctr"/>
          <a:lstStyle>
            <a:lvl1pPr lvl="0" algn="ctr">
              <a:defRPr sz="1200">
                <a:solidFill>
                  <a:srgbClr val="3F3F3F"/>
                </a:solidFill>
                <a:latin typeface="Calibri"/>
              </a:defRPr>
            </a:lvl1pPr>
          </a:lstStyle>
          <a:p/>
        </p:txBody>
      </p:sp>
    </p:spTree>
  </p:cSld>
</p:sld>
</file>

<file path=ppt/slides/slide24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title" idx="0"/>
          </p:nvPr>
        </p:nvSpPr>
        <p:spPr>
          <a:xfrm>
            <a:off x="457200" y="274637"/>
            <a:ext cx="8229600" cy="1143000"/>
          </a:xfrm>
          <a:prstGeom prst="rect"/>
          <a:noFill/>
          <a:ln>
            <a:noFill/>
          </a:ln>
        </p:spPr>
        <p:txBody>
          <a:bodyPr wrap="square" anchor="ctr">
            <a:normAutofit fontScale="90000"/>
          </a:bodyPr>
          <a:p>
            <a:pPr lvl="0"/>
            <a:r>
              <a:rPr sz="3600" b="1" i="0" u="none" strike="noStrike">
                <a:latin typeface="Times New Roman"/>
              </a:rPr>
              <a:t>Methods  to reduce ICP include </a:t>
            </a:r>
            <a:r>
              <a:rPr sz="3600" b="1" i="0" u="none" strike="noStrike">
                <a:latin typeface="Times New Roman"/>
              </a:rPr>
              <a:t>ConT’d</a:t>
            </a:r>
            <a:r>
              <a:rPr>
                <a:latin typeface="Calibri"/>
              </a:rPr>
              <a:t>…</a:t>
            </a:r>
          </a:p>
        </p:txBody>
      </p:sp>
      <p:sp>
        <p:nvSpPr>
          <p:cNvPr id="3" name=""/>
          <p:cNvSpPr txBox="1"/>
          <p:nvPr>
            <p:ph type="body" idx="1"/>
          </p:nvPr>
        </p:nvSpPr>
        <p:spPr>
          <a:xfrm>
            <a:off x="457200" y="1600200"/>
            <a:ext cx="8229600" cy="4525962"/>
          </a:xfrm>
          <a:prstGeom prst="rect"/>
          <a:noFill/>
          <a:ln>
            <a:noFill/>
          </a:ln>
        </p:spPr>
        <p:txBody>
          <a:bodyPr wrap="square" anchor="t"/>
          <a:p>
            <a:pPr lvl="1">
              <a:buClr>
                <a:srgbClr val="FF0000"/>
              </a:buClr>
              <a:buFont typeface="Wingdings"/>
              <a:buChar char="§"/>
            </a:pPr>
            <a:r>
              <a:rPr sz="3000">
                <a:latin typeface="Times New Roman"/>
              </a:rPr>
              <a:t>Intubation with an </a:t>
            </a:r>
            <a:r>
              <a:rPr sz="3000">
                <a:latin typeface="Times New Roman"/>
              </a:rPr>
              <a:t>endotracheal</a:t>
            </a:r>
            <a:r>
              <a:rPr sz="3000">
                <a:latin typeface="Times New Roman"/>
              </a:rPr>
              <a:t> tube to establish a patent airway, if necessary</a:t>
            </a:r>
          </a:p>
          <a:p>
            <a:pPr lvl="1">
              <a:buClr>
                <a:srgbClr val="FF0000"/>
              </a:buClr>
              <a:buFont typeface="Wingdings"/>
              <a:buChar char="§"/>
            </a:pPr>
            <a:r>
              <a:rPr sz="3000">
                <a:latin typeface="Times New Roman"/>
              </a:rPr>
              <a:t>Continuous hemodynamic monitoring</a:t>
            </a:r>
          </a:p>
          <a:p>
            <a:pPr lvl="1">
              <a:buClr>
                <a:srgbClr val="FF0000"/>
              </a:buClr>
              <a:buFont typeface="Wingdings"/>
              <a:buChar char="§"/>
            </a:pPr>
            <a:r>
              <a:rPr sz="3000">
                <a:latin typeface="Times New Roman"/>
              </a:rPr>
              <a:t>Maintained  SBP less than 180 mm Hg&amp; DB </a:t>
            </a:r>
            <a:r>
              <a:rPr sz="3000">
                <a:latin typeface="Times New Roman"/>
              </a:rPr>
              <a:t>Pless</a:t>
            </a:r>
            <a:r>
              <a:rPr sz="3000">
                <a:latin typeface="Times New Roman"/>
              </a:rPr>
              <a:t> than 100 mm Hg. </a:t>
            </a:r>
          </a:p>
          <a:p>
            <a:pPr lvl="0">
              <a:buClr>
                <a:srgbClr val="FF0000"/>
              </a:buClr>
              <a:buFont typeface="Wingdings"/>
              <a:buChar char="v"/>
            </a:pPr>
            <a:r>
              <a:rPr sz="3400">
                <a:latin typeface="Times New Roman"/>
              </a:rPr>
              <a:t>Frequent Neurologic assessment</a:t>
            </a:r>
          </a:p>
          <a:p>
            <a:pPr lvl="0"/>
          </a:p>
        </p:txBody>
      </p:sp>
      <p:sp>
        <p:nvSpPr>
          <p:cNvPr id="4" name=""/>
          <p:cNvSpPr txBox="1"/>
          <p:nvPr>
            <p:ph type="dt" idx="10"/>
          </p:nvPr>
        </p:nvSpPr>
        <p:spPr>
          <a:xfrm>
            <a:off x="457200" y="6356350"/>
            <a:ext cx="2133600" cy="365125"/>
          </a:xfrm>
          <a:prstGeom prst="rect"/>
          <a:noFill/>
          <a:ln>
            <a:noFill/>
          </a:ln>
        </p:spPr>
        <p:txBody>
          <a:bodyPr wrap="square" anchor="ctr"/>
          <a:lstStyle>
            <a:lvl1pPr lvl="0" algn="l">
              <a:defRPr sz="1200">
                <a:solidFill>
                  <a:srgbClr val="3F3F3F"/>
                </a:solidFill>
                <a:latin typeface="Calibri"/>
              </a:defRPr>
            </a:lvl1pPr>
          </a:lstStyle>
          <a:p/>
        </p:txBody>
      </p:sp>
      <p:sp>
        <p:nvSpPr>
          <p:cNvPr id="5" name=""/>
          <p:cNvSpPr txBox="1"/>
          <p:nvPr>
            <p:ph type="sldNum" idx="12"/>
          </p:nvPr>
        </p:nvSpPr>
        <p:spPr>
          <a:xfrm>
            <a:off x="6553200" y="6356350"/>
            <a:ext cx="2133600" cy="365125"/>
          </a:xfrm>
          <a:prstGeom prst="rect"/>
          <a:noFill/>
          <a:ln>
            <a:noFill/>
          </a:ln>
        </p:spPr>
        <p:txBody>
          <a:bodyPr wrap="square" anchor="ctr"/>
          <a:lstStyle>
            <a:lvl1pPr lvl="0" algn="r">
              <a:defRPr sz="1200">
                <a:solidFill>
                  <a:srgbClr val="3F3F3F"/>
                </a:solidFill>
                <a:latin typeface="Calibri"/>
              </a:defRPr>
            </a:lvl1pPr>
          </a:lstStyle>
          <a:p>
            <a:fld id="{8B38DBA3-52F9-4AF4-A6A4-FA4D7DB2F99C}" type="slidenum">
              <a:t>&lt;#&gt;</a:t>
            </a:fld>
          </a:p>
        </p:txBody>
      </p:sp>
      <p:sp>
        <p:nvSpPr>
          <p:cNvPr id="6" name=""/>
          <p:cNvSpPr txBox="1"/>
          <p:nvPr>
            <p:ph type="ftr" idx="11"/>
          </p:nvPr>
        </p:nvSpPr>
        <p:spPr>
          <a:xfrm>
            <a:off x="3124200" y="6356350"/>
            <a:ext cx="2895600" cy="365125"/>
          </a:xfrm>
          <a:prstGeom prst="rect"/>
          <a:noFill/>
          <a:ln>
            <a:noFill/>
          </a:ln>
        </p:spPr>
        <p:txBody>
          <a:bodyPr wrap="square" anchor="ctr"/>
          <a:lstStyle>
            <a:lvl1pPr lvl="0" algn="ctr">
              <a:defRPr sz="1200">
                <a:solidFill>
                  <a:srgbClr val="3F3F3F"/>
                </a:solidFill>
                <a:latin typeface="Calibri"/>
              </a:defRPr>
            </a:lvl1pPr>
          </a:lstStyle>
          <a:p/>
        </p:txBody>
      </p:sp>
    </p:spTree>
  </p:cSld>
</p:sld>
</file>

<file path=ppt/slides/slide24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body" idx="1"/>
          </p:nvPr>
        </p:nvSpPr>
        <p:spPr>
          <a:xfrm>
            <a:off x="457200" y="533400"/>
            <a:ext cx="8229600" cy="5592762"/>
          </a:xfrm>
          <a:prstGeom prst="rect"/>
          <a:noFill/>
          <a:ln>
            <a:noFill/>
          </a:ln>
        </p:spPr>
        <p:txBody>
          <a:bodyPr wrap="square" anchor="t"/>
          <a:p>
            <a:pPr lvl="0" algn="ctr">
              <a:buNone/>
            </a:pPr>
            <a:r>
              <a:rPr sz="3600" b="1" i="0" u="none" strike="noStrike">
                <a:latin typeface="Times New Roman"/>
              </a:rPr>
              <a:t>         Prevention</a:t>
            </a:r>
          </a:p>
          <a:p>
            <a:pPr lvl="1">
              <a:buFont typeface="Wingdings"/>
              <a:buChar char="§"/>
            </a:pPr>
            <a:r>
              <a:rPr sz="2800">
                <a:solidFill>
                  <a:srgbClr val="000000"/>
                </a:solidFill>
                <a:latin typeface="Times New Roman"/>
              </a:rPr>
              <a:t>Primary prevention of ischemic stroke is the </a:t>
            </a:r>
            <a:r>
              <a:rPr sz="2800" b="1" i="0" u="none" strike="noStrike">
                <a:solidFill>
                  <a:srgbClr val="000000"/>
                </a:solidFill>
                <a:latin typeface="Times New Roman"/>
              </a:rPr>
              <a:t>best approach.</a:t>
            </a:r>
          </a:p>
          <a:p>
            <a:pPr lvl="1">
              <a:buFont typeface="Wingdings"/>
              <a:buChar char="§"/>
            </a:pPr>
            <a:r>
              <a:rPr sz="2800">
                <a:solidFill>
                  <a:srgbClr val="000000"/>
                </a:solidFill>
                <a:latin typeface="Times New Roman"/>
              </a:rPr>
              <a:t>Stroke</a:t>
            </a:r>
            <a:r>
              <a:rPr sz="2800">
                <a:solidFill>
                  <a:srgbClr val="000000"/>
                </a:solidFill>
                <a:latin typeface="Times New Roman"/>
              </a:rPr>
              <a:t> </a:t>
            </a:r>
            <a:r>
              <a:rPr sz="2800">
                <a:solidFill>
                  <a:srgbClr val="000000"/>
                </a:solidFill>
                <a:latin typeface="Times New Roman"/>
              </a:rPr>
              <a:t>risk screenings </a:t>
            </a:r>
          </a:p>
          <a:p>
            <a:pPr lvl="1">
              <a:buFont typeface="Wingdings"/>
              <a:buChar char="§"/>
            </a:pPr>
            <a:r>
              <a:rPr sz="2800">
                <a:solidFill>
                  <a:srgbClr val="000000"/>
                </a:solidFill>
                <a:latin typeface="Times New Roman"/>
              </a:rPr>
              <a:t>Identifying  high-risk individuals or groups to prevent risk factors. </a:t>
            </a:r>
          </a:p>
          <a:p>
            <a:pPr lvl="1">
              <a:buFont typeface="Wingdings"/>
              <a:buChar char="§"/>
            </a:pPr>
            <a:r>
              <a:rPr sz="2800">
                <a:solidFill>
                  <a:srgbClr val="000000"/>
                </a:solidFill>
                <a:latin typeface="Times New Roman"/>
              </a:rPr>
              <a:t>Educating  the patients and the community about recognition and prevention of stroke</a:t>
            </a:r>
          </a:p>
          <a:p>
            <a:pPr lvl="1">
              <a:buFont typeface="Wingdings"/>
              <a:buChar char="§"/>
            </a:pPr>
            <a:r>
              <a:rPr sz="2800">
                <a:solidFill>
                  <a:srgbClr val="000000"/>
                </a:solidFill>
                <a:latin typeface="Times New Roman"/>
              </a:rPr>
              <a:t> </a:t>
            </a:r>
            <a:r>
              <a:rPr sz="2800">
                <a:latin typeface="Times New Roman"/>
              </a:rPr>
              <a:t>Interventions of the underlined diseases or life style modifications will reduce stroke risk</a:t>
            </a:r>
          </a:p>
          <a:p>
            <a:pPr lvl="1"/>
          </a:p>
          <a:p>
            <a:pPr lvl="1"/>
          </a:p>
        </p:txBody>
      </p:sp>
      <p:sp>
        <p:nvSpPr>
          <p:cNvPr id="3" name=""/>
          <p:cNvSpPr txBox="1"/>
          <p:nvPr>
            <p:ph type="dt" idx="10"/>
          </p:nvPr>
        </p:nvSpPr>
        <p:spPr>
          <a:xfrm>
            <a:off x="457200" y="6356350"/>
            <a:ext cx="2133600" cy="365125"/>
          </a:xfrm>
          <a:prstGeom prst="rect"/>
          <a:noFill/>
          <a:ln>
            <a:noFill/>
          </a:ln>
        </p:spPr>
        <p:txBody>
          <a:bodyPr wrap="square" anchor="ctr"/>
          <a:lstStyle>
            <a:lvl1pPr lvl="0" algn="l">
              <a:defRPr sz="1200">
                <a:solidFill>
                  <a:srgbClr val="3F3F3F"/>
                </a:solidFill>
                <a:latin typeface="Calibri"/>
              </a:defRPr>
            </a:lvl1pPr>
          </a:lstStyle>
          <a:p/>
        </p:txBody>
      </p:sp>
      <p:sp>
        <p:nvSpPr>
          <p:cNvPr id="4" name=""/>
          <p:cNvSpPr txBox="1"/>
          <p:nvPr>
            <p:ph type="sldNum" idx="12"/>
          </p:nvPr>
        </p:nvSpPr>
        <p:spPr>
          <a:xfrm>
            <a:off x="6553200" y="6356350"/>
            <a:ext cx="2133600" cy="365125"/>
          </a:xfrm>
          <a:prstGeom prst="rect"/>
          <a:noFill/>
          <a:ln>
            <a:noFill/>
          </a:ln>
        </p:spPr>
        <p:txBody>
          <a:bodyPr wrap="square" anchor="ctr"/>
          <a:lstStyle>
            <a:lvl1pPr lvl="0" algn="r">
              <a:defRPr sz="1200">
                <a:solidFill>
                  <a:srgbClr val="3F3F3F"/>
                </a:solidFill>
                <a:latin typeface="Calibri"/>
              </a:defRPr>
            </a:lvl1pPr>
          </a:lstStyle>
          <a:p>
            <a:fld id="{8B38DBA3-52F9-4AF4-A6A4-FA4D7DB2F99C}" type="slidenum">
              <a:t>&lt;#&gt;</a:t>
            </a:fld>
          </a:p>
        </p:txBody>
      </p:sp>
      <p:sp>
        <p:nvSpPr>
          <p:cNvPr id="5" name=""/>
          <p:cNvSpPr txBox="1"/>
          <p:nvPr>
            <p:ph type="ftr" idx="11"/>
          </p:nvPr>
        </p:nvSpPr>
        <p:spPr>
          <a:xfrm>
            <a:off x="3124200" y="6356350"/>
            <a:ext cx="2895600" cy="365125"/>
          </a:xfrm>
          <a:prstGeom prst="rect"/>
          <a:noFill/>
          <a:ln>
            <a:noFill/>
          </a:ln>
        </p:spPr>
        <p:txBody>
          <a:bodyPr wrap="square" anchor="ctr"/>
          <a:lstStyle>
            <a:lvl1pPr lvl="0" algn="ctr">
              <a:defRPr sz="1200">
                <a:solidFill>
                  <a:srgbClr val="3F3F3F"/>
                </a:solidFill>
                <a:latin typeface="Calibri"/>
              </a:defRPr>
            </a:lvl1pPr>
          </a:lstStyle>
          <a:p/>
        </p:txBody>
      </p:sp>
    </p:spTree>
  </p:cSld>
</p:sld>
</file>

<file path=ppt/slides/slide2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body" idx="1"/>
          </p:nvPr>
        </p:nvSpPr>
        <p:spPr>
          <a:xfrm>
            <a:off x="457200" y="990600"/>
            <a:ext cx="8077200" cy="4419600"/>
          </a:xfrm>
          <a:prstGeom prst="rect"/>
          <a:noFill/>
          <a:ln>
            <a:noFill/>
          </a:ln>
        </p:spPr>
        <p:txBody>
          <a:bodyPr wrap="square" anchor="t"/>
          <a:p>
            <a:pPr lvl="0">
              <a:buNone/>
            </a:pPr>
          </a:p>
          <a:p>
            <a:pPr lvl="0"/>
          </a:p>
          <a:p>
            <a:pPr lvl="0"/>
          </a:p>
        </p:txBody>
      </p:sp>
      <p:sp>
        <p:nvSpPr>
          <p:cNvPr id="3" name=""/>
          <p:cNvSpPr txBox="1"/>
          <p:nvPr>
            <p:ph type="dt" idx="10"/>
          </p:nvPr>
        </p:nvSpPr>
        <p:spPr>
          <a:xfrm>
            <a:off x="457200" y="6356350"/>
            <a:ext cx="2133600" cy="365125"/>
          </a:xfrm>
          <a:prstGeom prst="rect"/>
          <a:noFill/>
          <a:ln>
            <a:noFill/>
          </a:ln>
        </p:spPr>
        <p:txBody>
          <a:bodyPr wrap="square" anchor="ctr"/>
          <a:lstStyle>
            <a:lvl1pPr lvl="0" algn="l">
              <a:defRPr sz="1200">
                <a:solidFill>
                  <a:srgbClr val="3F3F3F"/>
                </a:solidFill>
                <a:latin typeface="Calibri"/>
              </a:defRPr>
            </a:lvl1pPr>
          </a:lstStyle>
          <a:p/>
        </p:txBody>
      </p:sp>
      <p:sp>
        <p:nvSpPr>
          <p:cNvPr id="4" name=""/>
          <p:cNvSpPr txBox="1"/>
          <p:nvPr>
            <p:ph type="sldNum" idx="12"/>
          </p:nvPr>
        </p:nvSpPr>
        <p:spPr>
          <a:xfrm>
            <a:off x="6553200" y="6356350"/>
            <a:ext cx="2133600" cy="365125"/>
          </a:xfrm>
          <a:prstGeom prst="rect"/>
          <a:noFill/>
          <a:ln>
            <a:noFill/>
          </a:ln>
        </p:spPr>
        <p:txBody>
          <a:bodyPr wrap="square" anchor="ctr"/>
          <a:lstStyle>
            <a:lvl1pPr lvl="0" algn="r">
              <a:defRPr sz="1200">
                <a:solidFill>
                  <a:srgbClr val="3F3F3F"/>
                </a:solidFill>
                <a:latin typeface="Calibri"/>
              </a:defRPr>
            </a:lvl1pPr>
          </a:lstStyle>
          <a:p>
            <a:fld id="{8B38DBA3-52F9-4AF4-A6A4-FA4D7DB2F99C}" type="slidenum">
              <a:t>&lt;#&gt;</a:t>
            </a:fld>
          </a:p>
        </p:txBody>
      </p:sp>
      <p:sp>
        <p:nvSpPr>
          <p:cNvPr id="5" name=""/>
          <p:cNvSpPr txBox="1"/>
          <p:nvPr>
            <p:ph type="ftr" idx="11"/>
          </p:nvPr>
        </p:nvSpPr>
        <p:spPr>
          <a:xfrm>
            <a:off x="3124200" y="6356350"/>
            <a:ext cx="2895600" cy="365125"/>
          </a:xfrm>
          <a:prstGeom prst="rect"/>
          <a:noFill/>
          <a:ln>
            <a:noFill/>
          </a:ln>
        </p:spPr>
        <p:txBody>
          <a:bodyPr wrap="square" anchor="ctr"/>
          <a:lstStyle>
            <a:lvl1pPr lvl="0" algn="ctr">
              <a:defRPr sz="1200">
                <a:solidFill>
                  <a:srgbClr val="3F3F3F"/>
                </a:solidFill>
                <a:latin typeface="Calibri"/>
              </a:defRPr>
            </a:lvl1pPr>
          </a:lstStyle>
          <a:p/>
        </p:txBody>
      </p:sp>
      <p:sp>
        <p:nvSpPr>
          <p:cNvPr id="6" name=""/>
          <p:cNvSpPr/>
          <p:nvPr/>
        </p:nvSpPr>
        <p:spPr>
          <a:xfrm>
            <a:off x="152400" y="1600200"/>
            <a:ext cx="8305800" cy="768350"/>
          </a:xfrm>
          <a:prstGeom prst="rect">
            <a:avLst/>
          </a:prstGeom>
          <a:solidFill>
            <a:srgbClr val="F2DBDA"/>
          </a:solidFill>
        </p:spPr>
        <p:txBody>
          <a:bodyPr wrap="square" anchor="t"/>
          <a:p>
            <a:pPr lvl="0" algn="ctr" marL="0" indent="0">
              <a:lnSpc>
                <a:spcPct val="100000"/>
              </a:lnSpc>
              <a:buNone/>
            </a:pPr>
            <a:r>
              <a:rPr sz="4400" b="1" i="0" u="none" strike="noStrike" baseline="0">
                <a:solidFill>
                  <a:srgbClr val="00B0F0"/>
                </a:solidFill>
                <a:latin typeface="Times New Roman"/>
              </a:rPr>
              <a:t>Disorders  of the nervous system</a:t>
            </a:r>
          </a:p>
        </p:txBody>
      </p:sp>
    </p:spTree>
  </p:cSld>
</p:sld>
</file>

<file path=ppt/slides/slide25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body" idx="1"/>
          </p:nvPr>
        </p:nvSpPr>
        <p:spPr>
          <a:xfrm>
            <a:off x="228600" y="304800"/>
            <a:ext cx="8763000" cy="5821362"/>
          </a:xfrm>
          <a:prstGeom prst="rect"/>
          <a:noFill/>
          <a:ln>
            <a:noFill/>
          </a:ln>
        </p:spPr>
        <p:txBody>
          <a:bodyPr wrap="square" anchor="t"/>
          <a:p>
            <a:pPr lvl="0">
              <a:buNone/>
            </a:pPr>
            <a:r>
              <a:rPr sz="3600" b="1" i="0" u="none" strike="noStrike">
                <a:latin typeface="Times New Roman"/>
              </a:rPr>
              <a:t>              </a:t>
            </a:r>
            <a:r>
              <a:rPr sz="4400" b="1" i="0" u="none" strike="noStrike">
                <a:latin typeface="Times New Roman"/>
              </a:rPr>
              <a:t>2</a:t>
            </a:r>
            <a:r>
              <a:rPr sz="3600" b="1" i="0" u="none" strike="noStrike">
                <a:latin typeface="Times New Roman"/>
              </a:rPr>
              <a:t>. </a:t>
            </a:r>
            <a:r>
              <a:rPr sz="4000" b="1" i="0" u="none" strike="noStrike">
                <a:latin typeface="Times New Roman"/>
              </a:rPr>
              <a:t>Hemorrhagic Stroke</a:t>
            </a:r>
          </a:p>
          <a:p>
            <a:pPr lvl="1">
              <a:buNone/>
            </a:pPr>
          </a:p>
          <a:p>
            <a:pPr lvl="1">
              <a:buFont typeface="Wingdings"/>
              <a:buChar char="Ø"/>
            </a:pPr>
            <a:r>
              <a:rPr sz="3200">
                <a:solidFill>
                  <a:srgbClr val="000000"/>
                </a:solidFill>
                <a:latin typeface="Times New Roman"/>
              </a:rPr>
              <a:t>Hemorrhagic strokes account for 15% of cerebrovascular disorders which is due to leaking or ruptured of arteries in the brain.</a:t>
            </a:r>
          </a:p>
          <a:p>
            <a:pPr lvl="1">
              <a:buFont typeface="Wingdings"/>
              <a:buChar char="Ø"/>
            </a:pPr>
            <a:r>
              <a:rPr sz="3200">
                <a:latin typeface="Times New Roman"/>
              </a:rPr>
              <a:t>It is primarily caused by an </a:t>
            </a:r>
            <a:r>
              <a:rPr sz="3200">
                <a:solidFill>
                  <a:srgbClr val="C00000"/>
                </a:solidFill>
                <a:latin typeface="Times New Roman"/>
              </a:rPr>
              <a:t>intracranial or subarachnoid hemorrhage</a:t>
            </a:r>
          </a:p>
          <a:p>
            <a:pPr lvl="1">
              <a:buFont typeface="Wingdings"/>
              <a:buChar char="Ø"/>
            </a:pPr>
            <a:r>
              <a:rPr sz="3200">
                <a:latin typeface="Times New Roman"/>
              </a:rPr>
              <a:t>The  caused is bleeding into the brain tissue, the ventricles, or the subarachnoid space</a:t>
            </a:r>
          </a:p>
        </p:txBody>
      </p:sp>
      <p:sp>
        <p:nvSpPr>
          <p:cNvPr id="3" name=""/>
          <p:cNvSpPr txBox="1"/>
          <p:nvPr>
            <p:ph type="dt" idx="10"/>
          </p:nvPr>
        </p:nvSpPr>
        <p:spPr>
          <a:xfrm>
            <a:off x="457200" y="6356350"/>
            <a:ext cx="2133600" cy="365125"/>
          </a:xfrm>
          <a:prstGeom prst="rect"/>
          <a:noFill/>
          <a:ln>
            <a:noFill/>
          </a:ln>
        </p:spPr>
        <p:txBody>
          <a:bodyPr wrap="square" anchor="ctr"/>
          <a:lstStyle>
            <a:lvl1pPr lvl="0" algn="l">
              <a:defRPr sz="1200">
                <a:solidFill>
                  <a:srgbClr val="3F3F3F"/>
                </a:solidFill>
                <a:latin typeface="Calibri"/>
              </a:defRPr>
            </a:lvl1pPr>
          </a:lstStyle>
          <a:p/>
        </p:txBody>
      </p:sp>
      <p:sp>
        <p:nvSpPr>
          <p:cNvPr id="4" name=""/>
          <p:cNvSpPr txBox="1"/>
          <p:nvPr>
            <p:ph type="sldNum" idx="12"/>
          </p:nvPr>
        </p:nvSpPr>
        <p:spPr>
          <a:xfrm>
            <a:off x="6553200" y="6356350"/>
            <a:ext cx="2133600" cy="365125"/>
          </a:xfrm>
          <a:prstGeom prst="rect"/>
          <a:noFill/>
          <a:ln>
            <a:noFill/>
          </a:ln>
        </p:spPr>
        <p:txBody>
          <a:bodyPr wrap="square" anchor="ctr"/>
          <a:lstStyle>
            <a:lvl1pPr lvl="0" algn="r">
              <a:defRPr sz="1200">
                <a:solidFill>
                  <a:srgbClr val="3F3F3F"/>
                </a:solidFill>
                <a:latin typeface="Calibri"/>
              </a:defRPr>
            </a:lvl1pPr>
          </a:lstStyle>
          <a:p>
            <a:fld id="{8B38DBA3-52F9-4AF4-A6A4-FA4D7DB2F99C}" type="slidenum">
              <a:t>&lt;#&gt;</a:t>
            </a:fld>
          </a:p>
        </p:txBody>
      </p:sp>
      <p:sp>
        <p:nvSpPr>
          <p:cNvPr id="5" name=""/>
          <p:cNvSpPr txBox="1"/>
          <p:nvPr>
            <p:ph type="ftr" idx="11"/>
          </p:nvPr>
        </p:nvSpPr>
        <p:spPr>
          <a:xfrm>
            <a:off x="3124200" y="6356350"/>
            <a:ext cx="2895600" cy="365125"/>
          </a:xfrm>
          <a:prstGeom prst="rect"/>
          <a:noFill/>
          <a:ln>
            <a:noFill/>
          </a:ln>
        </p:spPr>
        <p:txBody>
          <a:bodyPr wrap="square" anchor="ctr"/>
          <a:lstStyle>
            <a:lvl1pPr lvl="0" algn="ctr">
              <a:defRPr sz="1200">
                <a:solidFill>
                  <a:srgbClr val="3F3F3F"/>
                </a:solidFill>
                <a:latin typeface="Calibri"/>
              </a:defRPr>
            </a:lvl1pPr>
          </a:lstStyle>
          <a:p/>
        </p:txBody>
      </p:sp>
    </p:spTree>
  </p:cSld>
</p:sld>
</file>

<file path=ppt/slides/slide25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dt" idx="10"/>
          </p:nvPr>
        </p:nvSpPr>
        <p:spPr>
          <a:xfrm>
            <a:off x="457200" y="6356350"/>
            <a:ext cx="2133600" cy="365125"/>
          </a:xfrm>
          <a:prstGeom prst="rect"/>
          <a:noFill/>
          <a:ln>
            <a:noFill/>
          </a:ln>
        </p:spPr>
        <p:txBody>
          <a:bodyPr wrap="square" anchor="ctr"/>
          <a:lstStyle>
            <a:lvl1pPr lvl="0" algn="l">
              <a:defRPr sz="1200">
                <a:solidFill>
                  <a:srgbClr val="3F3F3F"/>
                </a:solidFill>
                <a:latin typeface="Calibri"/>
              </a:defRPr>
            </a:lvl1pPr>
          </a:lstStyle>
          <a:p/>
        </p:txBody>
      </p:sp>
      <p:sp>
        <p:nvSpPr>
          <p:cNvPr id="3" name=""/>
          <p:cNvSpPr txBox="1"/>
          <p:nvPr>
            <p:ph type="ftr" idx="11"/>
          </p:nvPr>
        </p:nvSpPr>
        <p:spPr>
          <a:xfrm>
            <a:off x="3124200" y="6356350"/>
            <a:ext cx="2895600" cy="365125"/>
          </a:xfrm>
          <a:prstGeom prst="rect"/>
          <a:noFill/>
          <a:ln>
            <a:noFill/>
          </a:ln>
        </p:spPr>
        <p:txBody>
          <a:bodyPr wrap="square" anchor="ctr"/>
          <a:lstStyle>
            <a:lvl1pPr lvl="0" algn="ctr">
              <a:defRPr sz="1200">
                <a:solidFill>
                  <a:srgbClr val="3F3F3F"/>
                </a:solidFill>
                <a:latin typeface="Calibri"/>
              </a:defRPr>
            </a:lvl1pPr>
          </a:lstStyle>
          <a:p/>
        </p:txBody>
      </p:sp>
      <p:sp>
        <p:nvSpPr>
          <p:cNvPr id="4" name=""/>
          <p:cNvSpPr txBox="1"/>
          <p:nvPr>
            <p:ph type="sldNum" idx="12"/>
          </p:nvPr>
        </p:nvSpPr>
        <p:spPr>
          <a:xfrm>
            <a:off x="6553200" y="6356350"/>
            <a:ext cx="2133600" cy="365125"/>
          </a:xfrm>
          <a:prstGeom prst="rect"/>
          <a:noFill/>
          <a:ln>
            <a:noFill/>
          </a:ln>
        </p:spPr>
        <p:txBody>
          <a:bodyPr wrap="square" anchor="ctr"/>
          <a:lstStyle>
            <a:lvl1pPr lvl="0" algn="r">
              <a:defRPr sz="1200">
                <a:solidFill>
                  <a:srgbClr val="3F3F3F"/>
                </a:solidFill>
                <a:latin typeface="Calibri"/>
              </a:defRPr>
            </a:lvl1pPr>
          </a:lstStyle>
          <a:p>
            <a:fld id="{8B38DBA3-52F9-4AF4-A6A4-FA4D7DB2F99C}" type="slidenum">
              <a:t>&lt;#&gt;</a:t>
            </a:fld>
          </a:p>
        </p:txBody>
      </p:sp>
      <p:pic>
        <p:nvPicPr>
          <p:cNvPr id="5" name=""/>
          <p:cNvPicPr/>
          <p:nvPr/>
        </p:nvPicPr>
        <p:blipFill>
          <a:blip r:embed="rId1"/>
          <a:srcRect/>
          <a:stretch>
            <a:fillRect/>
          </a:stretch>
        </p:blipFill>
        <p:spPr>
          <a:xfrm>
            <a:off x="228600" y="533400"/>
            <a:ext cx="8763000" cy="6018212"/>
          </a:xfrm>
          <a:prstGeom prst="rect"/>
          <a:noFill/>
          <a:ln>
            <a:noFill/>
          </a:ln>
        </p:spPr>
      </p:pic>
    </p:spTree>
  </p:cSld>
</p:sld>
</file>

<file path=ppt/slides/slide25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title" idx="0"/>
          </p:nvPr>
        </p:nvSpPr>
        <p:spPr>
          <a:xfrm>
            <a:off x="457200" y="274637"/>
            <a:ext cx="8229600" cy="1143000"/>
          </a:xfrm>
          <a:prstGeom prst="rect"/>
          <a:noFill/>
          <a:ln>
            <a:noFill/>
          </a:ln>
        </p:spPr>
        <p:txBody>
          <a:bodyPr wrap="square" anchor="ctr"/>
          <a:p>
            <a:pPr lvl="0"/>
            <a:r>
              <a:rPr b="1" i="0" u="none" strike="noStrike">
                <a:latin typeface="Calibri"/>
              </a:rPr>
              <a:t>Cause hemorrhagic stroke  </a:t>
            </a:r>
          </a:p>
        </p:txBody>
      </p:sp>
      <p:sp>
        <p:nvSpPr>
          <p:cNvPr id="3" name=""/>
          <p:cNvSpPr txBox="1"/>
          <p:nvPr>
            <p:ph type="dt" idx="10"/>
          </p:nvPr>
        </p:nvSpPr>
        <p:spPr>
          <a:xfrm>
            <a:off x="457200" y="6356350"/>
            <a:ext cx="2133600" cy="365125"/>
          </a:xfrm>
          <a:prstGeom prst="rect"/>
          <a:noFill/>
          <a:ln>
            <a:noFill/>
          </a:ln>
        </p:spPr>
        <p:txBody>
          <a:bodyPr wrap="square" anchor="ctr"/>
          <a:lstStyle>
            <a:lvl1pPr lvl="0" algn="l">
              <a:defRPr sz="1200">
                <a:solidFill>
                  <a:srgbClr val="3F3F3F"/>
                </a:solidFill>
                <a:latin typeface="Calibri"/>
              </a:defRPr>
            </a:lvl1pPr>
          </a:lstStyle>
          <a:p/>
        </p:txBody>
      </p:sp>
      <p:sp>
        <p:nvSpPr>
          <p:cNvPr id="4" name=""/>
          <p:cNvSpPr txBox="1"/>
          <p:nvPr>
            <p:ph type="ftr" idx="11"/>
          </p:nvPr>
        </p:nvSpPr>
        <p:spPr>
          <a:xfrm>
            <a:off x="3124200" y="6356350"/>
            <a:ext cx="2895600" cy="365125"/>
          </a:xfrm>
          <a:prstGeom prst="rect"/>
          <a:noFill/>
          <a:ln>
            <a:noFill/>
          </a:ln>
        </p:spPr>
        <p:txBody>
          <a:bodyPr wrap="square" anchor="ctr"/>
          <a:lstStyle>
            <a:lvl1pPr lvl="0" algn="ctr">
              <a:defRPr sz="1200">
                <a:solidFill>
                  <a:srgbClr val="3F3F3F"/>
                </a:solidFill>
                <a:latin typeface="Calibri"/>
              </a:defRPr>
            </a:lvl1pPr>
          </a:lstStyle>
          <a:p/>
        </p:txBody>
      </p:sp>
      <p:sp>
        <p:nvSpPr>
          <p:cNvPr id="5" name=""/>
          <p:cNvSpPr txBox="1"/>
          <p:nvPr>
            <p:ph type="sldNum" idx="12"/>
          </p:nvPr>
        </p:nvSpPr>
        <p:spPr>
          <a:xfrm>
            <a:off x="6553200" y="6356350"/>
            <a:ext cx="2133600" cy="365125"/>
          </a:xfrm>
          <a:prstGeom prst="rect"/>
          <a:noFill/>
          <a:ln>
            <a:noFill/>
          </a:ln>
        </p:spPr>
        <p:txBody>
          <a:bodyPr wrap="square" anchor="ctr"/>
          <a:lstStyle>
            <a:lvl1pPr lvl="0" algn="r">
              <a:defRPr sz="1200">
                <a:solidFill>
                  <a:srgbClr val="3F3F3F"/>
                </a:solidFill>
                <a:latin typeface="Calibri"/>
              </a:defRPr>
            </a:lvl1pPr>
          </a:lstStyle>
          <a:p>
            <a:fld id="{8B38DBA3-52F9-4AF4-A6A4-FA4D7DB2F99C}" type="slidenum">
              <a:t>&lt;#&gt;</a:t>
            </a:fld>
          </a:p>
        </p:txBody>
      </p:sp>
      <p:sp>
        <p:nvSpPr>
          <p:cNvPr id="6" name=""/>
          <p:cNvSpPr txBox="1"/>
          <p:nvPr>
            <p:ph type="body" idx="1"/>
          </p:nvPr>
        </p:nvSpPr>
        <p:spPr>
          <a:xfrm>
            <a:off x="457200" y="1295400"/>
            <a:ext cx="8229600" cy="4830762"/>
          </a:xfrm>
          <a:prstGeom prst="rect"/>
          <a:noFill/>
          <a:ln>
            <a:noFill/>
          </a:ln>
        </p:spPr>
        <p:txBody>
          <a:bodyPr wrap="square" anchor="t"/>
          <a:p>
            <a:pPr lvl="1">
              <a:buFont typeface="Wingdings"/>
              <a:buChar char="v"/>
            </a:pPr>
            <a:r>
              <a:rPr sz="3100">
                <a:solidFill>
                  <a:srgbClr val="FF0000"/>
                </a:solidFill>
                <a:latin typeface="Times New Roman"/>
              </a:rPr>
              <a:t>Primary and secondary causes</a:t>
            </a:r>
          </a:p>
          <a:p>
            <a:pPr lvl="1">
              <a:buFont typeface="Wingdings"/>
              <a:buChar char="v"/>
            </a:pPr>
            <a:r>
              <a:rPr sz="3100" b="1" i="0" u="sng" strike="noStrike">
                <a:latin typeface="Times New Roman"/>
              </a:rPr>
              <a:t>Primary </a:t>
            </a:r>
            <a:r>
              <a:rPr sz="3100" b="1" i="0" u="sng" strike="noStrike">
                <a:latin typeface="Times New Roman"/>
              </a:rPr>
              <a:t>intracerebral</a:t>
            </a:r>
            <a:r>
              <a:rPr sz="3100" b="1" i="0" u="sng" strike="noStrike">
                <a:latin typeface="Times New Roman"/>
              </a:rPr>
              <a:t> hemorrhage</a:t>
            </a:r>
            <a:r>
              <a:rPr sz="3100" b="0" i="0" u="sng" strike="noStrike">
                <a:latin typeface="Times New Roman"/>
              </a:rPr>
              <a:t>:</a:t>
            </a:r>
          </a:p>
          <a:p>
            <a:pPr lvl="2">
              <a:buFont typeface="Wingdings"/>
              <a:buChar char="ü"/>
            </a:pPr>
            <a:r>
              <a:rPr sz="3200">
                <a:latin typeface="Times New Roman"/>
              </a:rPr>
              <a:t>A  spontaneous rupture of </a:t>
            </a:r>
            <a:r>
              <a:rPr sz="3200" b="1" i="0" u="none" strike="noStrike">
                <a:solidFill>
                  <a:srgbClr val="C00000"/>
                </a:solidFill>
                <a:latin typeface="Times New Roman"/>
              </a:rPr>
              <a:t>small vessels </a:t>
            </a:r>
            <a:r>
              <a:rPr sz="3200">
                <a:latin typeface="Times New Roman"/>
              </a:rPr>
              <a:t>accounts for approximately 80% of hemorrhagic strokes </a:t>
            </a:r>
          </a:p>
          <a:p>
            <a:pPr lvl="2">
              <a:buFont typeface="Wingdings"/>
              <a:buChar char="ü"/>
            </a:pPr>
            <a:r>
              <a:rPr sz="3200">
                <a:latin typeface="Times New Roman"/>
              </a:rPr>
              <a:t>It  is primarily caused by uncontrolled hypertension</a:t>
            </a:r>
          </a:p>
          <a:p>
            <a:pPr lvl="0"/>
          </a:p>
        </p:txBody>
      </p:sp>
    </p:spTree>
  </p:cSld>
</p:sld>
</file>

<file path=ppt/slides/slide25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body" idx="1"/>
          </p:nvPr>
        </p:nvSpPr>
        <p:spPr>
          <a:xfrm>
            <a:off x="152400" y="533400"/>
            <a:ext cx="8991600" cy="5715000"/>
          </a:xfrm>
          <a:prstGeom prst="rect"/>
          <a:noFill/>
          <a:ln>
            <a:noFill/>
          </a:ln>
        </p:spPr>
        <p:txBody>
          <a:bodyPr wrap="square" anchor="t"/>
          <a:p>
            <a:pPr lvl="0">
              <a:buNone/>
            </a:pPr>
            <a:r>
              <a:rPr sz="2800" b="1" i="0" u="none" strike="noStrike">
                <a:latin typeface="Times New Roman"/>
              </a:rPr>
              <a:t>                              </a:t>
            </a:r>
            <a:r>
              <a:rPr sz="3600">
                <a:latin typeface="Times New Roman"/>
              </a:rPr>
              <a:t>Continue….</a:t>
            </a:r>
          </a:p>
          <a:p>
            <a:pPr lvl="0">
              <a:buFont typeface="Wingdings"/>
              <a:buChar char="v"/>
            </a:pPr>
            <a:r>
              <a:rPr b="1" i="0" u="sng" strike="noStrike">
                <a:latin typeface="Times New Roman"/>
              </a:rPr>
              <a:t>Secondary </a:t>
            </a:r>
            <a:r>
              <a:rPr b="1" i="0" u="sng" strike="noStrike">
                <a:latin typeface="Times New Roman"/>
              </a:rPr>
              <a:t>intracerebral</a:t>
            </a:r>
            <a:r>
              <a:rPr b="1" i="0" u="sng" strike="noStrike">
                <a:latin typeface="Times New Roman"/>
              </a:rPr>
              <a:t> hemorrhage:</a:t>
            </a:r>
          </a:p>
          <a:p>
            <a:pPr lvl="1">
              <a:buFont typeface="Wingdings"/>
              <a:buChar char="ü"/>
            </a:pPr>
            <a:r>
              <a:rPr sz="2800">
                <a:solidFill>
                  <a:srgbClr val="000000"/>
                </a:solidFill>
                <a:latin typeface="Times New Roman"/>
              </a:rPr>
              <a:t>Arteriovenous  malformations (AVMs:  the rupture of an abnormal tangled of thin blood vessels </a:t>
            </a:r>
          </a:p>
          <a:p>
            <a:pPr lvl="1">
              <a:buFont typeface="Wingdings"/>
              <a:buChar char="ü"/>
            </a:pPr>
            <a:r>
              <a:rPr sz="2800">
                <a:solidFill>
                  <a:srgbClr val="000000"/>
                </a:solidFill>
                <a:latin typeface="Times New Roman"/>
              </a:rPr>
              <a:t>Intracranial aneurysms( weak spot in B/d vessels of brain)</a:t>
            </a:r>
          </a:p>
          <a:p>
            <a:pPr lvl="1">
              <a:buFont typeface="Wingdings"/>
              <a:buChar char="ü"/>
            </a:pPr>
            <a:r>
              <a:rPr sz="2800">
                <a:solidFill>
                  <a:srgbClr val="000000"/>
                </a:solidFill>
                <a:latin typeface="Times New Roman"/>
              </a:rPr>
              <a:t>Certain  medications over used (e.g., anticoagulants and amphetamines)</a:t>
            </a:r>
            <a:r>
              <a:rPr sz="2800">
                <a:solidFill>
                  <a:srgbClr val="000000"/>
                </a:solidFill>
                <a:latin typeface="Times New Roman"/>
              </a:rPr>
              <a:t>.</a:t>
            </a:r>
          </a:p>
        </p:txBody>
      </p:sp>
      <p:sp>
        <p:nvSpPr>
          <p:cNvPr id="3" name=""/>
          <p:cNvSpPr txBox="1"/>
          <p:nvPr>
            <p:ph type="dt" idx="10"/>
          </p:nvPr>
        </p:nvSpPr>
        <p:spPr>
          <a:xfrm>
            <a:off x="457200" y="6356350"/>
            <a:ext cx="2133600" cy="365125"/>
          </a:xfrm>
          <a:prstGeom prst="rect"/>
          <a:noFill/>
          <a:ln>
            <a:noFill/>
          </a:ln>
        </p:spPr>
        <p:txBody>
          <a:bodyPr wrap="square" anchor="ctr"/>
          <a:lstStyle>
            <a:lvl1pPr lvl="0" algn="l">
              <a:defRPr sz="1200">
                <a:solidFill>
                  <a:srgbClr val="3F3F3F"/>
                </a:solidFill>
                <a:latin typeface="Calibri"/>
              </a:defRPr>
            </a:lvl1pPr>
          </a:lstStyle>
          <a:p/>
        </p:txBody>
      </p:sp>
      <p:sp>
        <p:nvSpPr>
          <p:cNvPr id="4" name=""/>
          <p:cNvSpPr txBox="1"/>
          <p:nvPr>
            <p:ph type="sldNum" idx="12"/>
          </p:nvPr>
        </p:nvSpPr>
        <p:spPr>
          <a:xfrm>
            <a:off x="6553200" y="6356350"/>
            <a:ext cx="2133600" cy="365125"/>
          </a:xfrm>
          <a:prstGeom prst="rect"/>
          <a:noFill/>
          <a:ln>
            <a:noFill/>
          </a:ln>
        </p:spPr>
        <p:txBody>
          <a:bodyPr wrap="square" anchor="ctr"/>
          <a:lstStyle>
            <a:lvl1pPr lvl="0" algn="r">
              <a:defRPr sz="1200">
                <a:solidFill>
                  <a:srgbClr val="3F3F3F"/>
                </a:solidFill>
                <a:latin typeface="Calibri"/>
              </a:defRPr>
            </a:lvl1pPr>
          </a:lstStyle>
          <a:p>
            <a:fld id="{8B38DBA3-52F9-4AF4-A6A4-FA4D7DB2F99C}" type="slidenum">
              <a:t>&lt;#&gt;</a:t>
            </a:fld>
          </a:p>
        </p:txBody>
      </p:sp>
      <p:sp>
        <p:nvSpPr>
          <p:cNvPr id="5" name=""/>
          <p:cNvSpPr txBox="1"/>
          <p:nvPr>
            <p:ph type="ftr" idx="11"/>
          </p:nvPr>
        </p:nvSpPr>
        <p:spPr>
          <a:xfrm>
            <a:off x="3124200" y="6356350"/>
            <a:ext cx="2895600" cy="365125"/>
          </a:xfrm>
          <a:prstGeom prst="rect"/>
          <a:noFill/>
          <a:ln>
            <a:noFill/>
          </a:ln>
        </p:spPr>
        <p:txBody>
          <a:bodyPr wrap="square" anchor="ctr"/>
          <a:lstStyle>
            <a:lvl1pPr lvl="0" algn="ctr">
              <a:defRPr sz="1200">
                <a:solidFill>
                  <a:srgbClr val="3F3F3F"/>
                </a:solidFill>
                <a:latin typeface="Calibri"/>
              </a:defRPr>
            </a:lvl1pPr>
          </a:lstStyle>
          <a:p/>
        </p:txBody>
      </p:sp>
    </p:spTree>
  </p:cSld>
</p:sld>
</file>

<file path=ppt/slides/slide25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title" idx="0"/>
          </p:nvPr>
        </p:nvSpPr>
        <p:spPr>
          <a:xfrm>
            <a:off x="457200" y="274637"/>
            <a:ext cx="8229600" cy="1143000"/>
          </a:xfrm>
          <a:prstGeom prst="rect"/>
          <a:noFill/>
          <a:ln>
            <a:noFill/>
          </a:ln>
        </p:spPr>
        <p:txBody>
          <a:bodyPr wrap="square" anchor="ctr"/>
          <a:p>
            <a:pPr lvl="0"/>
            <a:r>
              <a:rPr b="1" i="0" u="none" strike="noStrike">
                <a:latin typeface="Calibri"/>
              </a:rPr>
              <a:t>Pathophysiology</a:t>
            </a:r>
          </a:p>
        </p:txBody>
      </p:sp>
      <p:sp>
        <p:nvSpPr>
          <p:cNvPr id="3" name=""/>
          <p:cNvSpPr txBox="1"/>
          <p:nvPr>
            <p:ph type="dt" idx="10"/>
          </p:nvPr>
        </p:nvSpPr>
        <p:spPr>
          <a:xfrm>
            <a:off x="457200" y="6356350"/>
            <a:ext cx="2133600" cy="365125"/>
          </a:xfrm>
          <a:prstGeom prst="rect"/>
          <a:noFill/>
          <a:ln>
            <a:noFill/>
          </a:ln>
        </p:spPr>
        <p:txBody>
          <a:bodyPr wrap="square" anchor="ctr"/>
          <a:lstStyle>
            <a:lvl1pPr lvl="0" algn="l">
              <a:defRPr sz="1200">
                <a:solidFill>
                  <a:srgbClr val="3F3F3F"/>
                </a:solidFill>
                <a:latin typeface="Calibri"/>
              </a:defRPr>
            </a:lvl1pPr>
          </a:lstStyle>
          <a:p/>
        </p:txBody>
      </p:sp>
      <p:sp>
        <p:nvSpPr>
          <p:cNvPr id="4" name=""/>
          <p:cNvSpPr txBox="1"/>
          <p:nvPr>
            <p:ph type="ftr" idx="11"/>
          </p:nvPr>
        </p:nvSpPr>
        <p:spPr>
          <a:xfrm>
            <a:off x="3124200" y="6356350"/>
            <a:ext cx="2895600" cy="365125"/>
          </a:xfrm>
          <a:prstGeom prst="rect"/>
          <a:noFill/>
          <a:ln>
            <a:noFill/>
          </a:ln>
        </p:spPr>
        <p:txBody>
          <a:bodyPr wrap="square" anchor="ctr"/>
          <a:lstStyle>
            <a:lvl1pPr lvl="0" algn="ctr">
              <a:defRPr sz="1200">
                <a:solidFill>
                  <a:srgbClr val="3F3F3F"/>
                </a:solidFill>
                <a:latin typeface="Calibri"/>
              </a:defRPr>
            </a:lvl1pPr>
          </a:lstStyle>
          <a:p/>
        </p:txBody>
      </p:sp>
      <p:sp>
        <p:nvSpPr>
          <p:cNvPr id="5" name=""/>
          <p:cNvSpPr txBox="1"/>
          <p:nvPr>
            <p:ph type="sldNum" idx="12"/>
          </p:nvPr>
        </p:nvSpPr>
        <p:spPr>
          <a:xfrm>
            <a:off x="6553200" y="6356350"/>
            <a:ext cx="2133600" cy="365125"/>
          </a:xfrm>
          <a:prstGeom prst="rect"/>
          <a:noFill/>
          <a:ln>
            <a:noFill/>
          </a:ln>
        </p:spPr>
        <p:txBody>
          <a:bodyPr wrap="square" anchor="ctr"/>
          <a:lstStyle>
            <a:lvl1pPr lvl="0" algn="r">
              <a:defRPr sz="1200">
                <a:solidFill>
                  <a:srgbClr val="3F3F3F"/>
                </a:solidFill>
                <a:latin typeface="Calibri"/>
              </a:defRPr>
            </a:lvl1pPr>
          </a:lstStyle>
          <a:p>
            <a:fld id="{8B38DBA3-52F9-4AF4-A6A4-FA4D7DB2F99C}" type="slidenum">
              <a:t>&lt;#&gt;</a:t>
            </a:fld>
          </a:p>
        </p:txBody>
      </p:sp>
      <p:sp>
        <p:nvSpPr>
          <p:cNvPr id="6" name=""/>
          <p:cNvSpPr txBox="1"/>
          <p:nvPr>
            <p:ph type="body" idx="1"/>
          </p:nvPr>
        </p:nvSpPr>
        <p:spPr>
          <a:xfrm>
            <a:off x="457200" y="1600200"/>
            <a:ext cx="8229600" cy="4525962"/>
          </a:xfrm>
          <a:prstGeom prst="rect"/>
          <a:noFill/>
          <a:ln>
            <a:noFill/>
          </a:ln>
        </p:spPr>
        <p:txBody>
          <a:bodyPr wrap="square" anchor="t">
            <a:normAutofit fontScale="92000" lnSpcReduction="20000"/>
          </a:bodyPr>
          <a:p>
            <a:pPr lvl="0">
              <a:lnSpc>
                <a:spcPct val="150000"/>
              </a:lnSpc>
              <a:buFont typeface="Wingdings"/>
              <a:buChar char="Ø"/>
            </a:pPr>
            <a:r>
              <a:rPr sz="3200">
                <a:solidFill>
                  <a:srgbClr val="000000"/>
                </a:solidFill>
                <a:latin typeface="Times New Roman"/>
              </a:rPr>
              <a:t>Depends  on the cause and type of cerebrovascular disorder</a:t>
            </a:r>
          </a:p>
          <a:p>
            <a:pPr lvl="0">
              <a:lnSpc>
                <a:spcPct val="150000"/>
              </a:lnSpc>
              <a:buFont typeface="Wingdings"/>
              <a:buChar char="Ø"/>
            </a:pPr>
            <a:r>
              <a:rPr sz="3200">
                <a:solidFill>
                  <a:srgbClr val="000000"/>
                </a:solidFill>
                <a:latin typeface="Times New Roman"/>
              </a:rPr>
              <a:t> Symptoms are produced when an </a:t>
            </a:r>
            <a:r>
              <a:rPr sz="3200" b="1" i="0" u="none" strike="noStrike">
                <a:solidFill>
                  <a:srgbClr val="C00000"/>
                </a:solidFill>
                <a:latin typeface="Times New Roman"/>
              </a:rPr>
              <a:t>aneurysm or AVM enlarges </a:t>
            </a:r>
            <a:r>
              <a:rPr sz="3200">
                <a:solidFill>
                  <a:srgbClr val="000000"/>
                </a:solidFill>
                <a:latin typeface="Times New Roman"/>
              </a:rPr>
              <a:t>and presses on nearby cranial nerves or brain tissue or, more dramatically, when an aneurysm or AVM ruptures, causing subarachnoid hemorrhage</a:t>
            </a:r>
          </a:p>
          <a:p>
            <a:pPr lvl="0">
              <a:lnSpc>
                <a:spcPct val="150000"/>
              </a:lnSpc>
            </a:pPr>
          </a:p>
        </p:txBody>
      </p:sp>
    </p:spTree>
  </p:cSld>
</p:sld>
</file>

<file path=ppt/slides/slide25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title" idx="0"/>
          </p:nvPr>
        </p:nvSpPr>
        <p:spPr>
          <a:xfrm>
            <a:off x="457200" y="274637"/>
            <a:ext cx="8229600" cy="1143000"/>
          </a:xfrm>
          <a:prstGeom prst="rect"/>
          <a:noFill/>
          <a:ln>
            <a:noFill/>
          </a:ln>
        </p:spPr>
        <p:txBody>
          <a:bodyPr wrap="square" anchor="ctr"/>
          <a:p>
            <a:pPr lvl="0"/>
            <a:r>
              <a:rPr>
                <a:latin typeface="Times New Roman"/>
              </a:rPr>
              <a:t>Continue…</a:t>
            </a:r>
          </a:p>
        </p:txBody>
      </p:sp>
      <p:sp>
        <p:nvSpPr>
          <p:cNvPr id="3" name=""/>
          <p:cNvSpPr txBox="1"/>
          <p:nvPr>
            <p:ph type="body" idx="1"/>
          </p:nvPr>
        </p:nvSpPr>
        <p:spPr>
          <a:xfrm>
            <a:off x="457200" y="1600200"/>
            <a:ext cx="8229600" cy="4525962"/>
          </a:xfrm>
          <a:prstGeom prst="rect"/>
          <a:noFill/>
          <a:ln>
            <a:noFill/>
          </a:ln>
        </p:spPr>
        <p:txBody>
          <a:bodyPr wrap="square" anchor="t"/>
          <a:p>
            <a:pPr lvl="0"/>
            <a:r>
              <a:rPr b="1" i="0" u="none" strike="noStrike">
                <a:latin typeface="Times New Roman"/>
              </a:rPr>
              <a:t>Damage to the brain tissue occur due to:</a:t>
            </a:r>
          </a:p>
          <a:p>
            <a:pPr lvl="1"/>
            <a:r>
              <a:rPr sz="3200" b="1" i="0" u="none" strike="noStrike">
                <a:solidFill>
                  <a:srgbClr val="C00000"/>
                </a:solidFill>
                <a:latin typeface="Times New Roman"/>
              </a:rPr>
              <a:t>Increase in ICP </a:t>
            </a:r>
            <a:r>
              <a:rPr sz="3200">
                <a:solidFill>
                  <a:srgbClr val="000000"/>
                </a:solidFill>
                <a:latin typeface="Times New Roman"/>
              </a:rPr>
              <a:t>resulting from the sudden </a:t>
            </a:r>
            <a:r>
              <a:rPr sz="3200" b="0" i="1" u="none" strike="noStrike">
                <a:solidFill>
                  <a:srgbClr val="000000"/>
                </a:solidFill>
                <a:latin typeface="Times New Roman"/>
              </a:rPr>
              <a:t>entry of blood </a:t>
            </a:r>
            <a:r>
              <a:rPr sz="3200">
                <a:solidFill>
                  <a:srgbClr val="000000"/>
                </a:solidFill>
                <a:latin typeface="Times New Roman"/>
              </a:rPr>
              <a:t>into the subarachnoid space, which compresses </a:t>
            </a:r>
          </a:p>
          <a:p>
            <a:pPr lvl="1"/>
            <a:r>
              <a:rPr sz="3200">
                <a:solidFill>
                  <a:srgbClr val="000000"/>
                </a:solidFill>
                <a:latin typeface="Times New Roman"/>
              </a:rPr>
              <a:t>I</a:t>
            </a:r>
            <a:r>
              <a:rPr sz="3200" b="1" i="0" u="none" strike="noStrike">
                <a:solidFill>
                  <a:srgbClr val="C00000"/>
                </a:solidFill>
                <a:latin typeface="Times New Roman"/>
              </a:rPr>
              <a:t>njures </a:t>
            </a:r>
          </a:p>
          <a:p>
            <a:pPr lvl="1"/>
            <a:r>
              <a:rPr sz="3200" b="1" i="0" u="none" strike="noStrike">
                <a:solidFill>
                  <a:srgbClr val="000000"/>
                </a:solidFill>
                <a:latin typeface="Times New Roman"/>
              </a:rPr>
              <a:t>Secondary  ischemia </a:t>
            </a:r>
            <a:r>
              <a:rPr sz="3200">
                <a:solidFill>
                  <a:srgbClr val="000000"/>
                </a:solidFill>
                <a:latin typeface="Times New Roman"/>
              </a:rPr>
              <a:t>of the brain due to the </a:t>
            </a:r>
            <a:r>
              <a:rPr sz="3200" b="1" i="0" u="none" strike="noStrike">
                <a:solidFill>
                  <a:srgbClr val="FF0000"/>
                </a:solidFill>
                <a:latin typeface="Times New Roman"/>
              </a:rPr>
              <a:t>vasospasm</a:t>
            </a:r>
            <a:r>
              <a:rPr sz="3200">
                <a:solidFill>
                  <a:srgbClr val="FF0000"/>
                </a:solidFill>
                <a:latin typeface="Times New Roman"/>
              </a:rPr>
              <a:t> that frequently accompany subarachnoid hemorrhage</a:t>
            </a:r>
          </a:p>
        </p:txBody>
      </p:sp>
      <p:sp>
        <p:nvSpPr>
          <p:cNvPr id="4" name=""/>
          <p:cNvSpPr txBox="1"/>
          <p:nvPr>
            <p:ph type="dt" idx="10"/>
          </p:nvPr>
        </p:nvSpPr>
        <p:spPr>
          <a:xfrm>
            <a:off x="457200" y="6356350"/>
            <a:ext cx="2133600" cy="365125"/>
          </a:xfrm>
          <a:prstGeom prst="rect"/>
          <a:noFill/>
          <a:ln>
            <a:noFill/>
          </a:ln>
        </p:spPr>
        <p:txBody>
          <a:bodyPr wrap="square" anchor="ctr"/>
          <a:lstStyle>
            <a:lvl1pPr lvl="0" algn="l">
              <a:defRPr sz="1200">
                <a:solidFill>
                  <a:srgbClr val="3F3F3F"/>
                </a:solidFill>
                <a:latin typeface="Times New Roman"/>
              </a:defRPr>
            </a:lvl1pPr>
          </a:lstStyle>
          <a:p/>
        </p:txBody>
      </p:sp>
      <p:sp>
        <p:nvSpPr>
          <p:cNvPr id="5" name=""/>
          <p:cNvSpPr txBox="1"/>
          <p:nvPr>
            <p:ph type="sldNum" idx="12"/>
          </p:nvPr>
        </p:nvSpPr>
        <p:spPr>
          <a:xfrm>
            <a:off x="6553200" y="6356350"/>
            <a:ext cx="2133600" cy="365125"/>
          </a:xfrm>
          <a:prstGeom prst="rect"/>
          <a:noFill/>
          <a:ln>
            <a:noFill/>
          </a:ln>
        </p:spPr>
        <p:txBody>
          <a:bodyPr wrap="square" anchor="ctr"/>
          <a:lstStyle>
            <a:lvl1pPr lvl="0" algn="r">
              <a:defRPr sz="1200">
                <a:solidFill>
                  <a:srgbClr val="3F3F3F"/>
                </a:solidFill>
                <a:latin typeface="Times New Roman"/>
              </a:defRPr>
            </a:lvl1pPr>
          </a:lstStyle>
          <a:p>
            <a:fld id="{8B38DBA3-52F9-4AF4-A6A4-FA4D7DB2F99C}" type="slidenum">
              <a:t>&lt;#&gt;</a:t>
            </a:fld>
          </a:p>
        </p:txBody>
      </p:sp>
      <p:sp>
        <p:nvSpPr>
          <p:cNvPr id="6" name=""/>
          <p:cNvSpPr txBox="1"/>
          <p:nvPr>
            <p:ph type="ftr" idx="11"/>
          </p:nvPr>
        </p:nvSpPr>
        <p:spPr>
          <a:xfrm>
            <a:off x="3124200" y="6356350"/>
            <a:ext cx="2895600" cy="365125"/>
          </a:xfrm>
          <a:prstGeom prst="rect"/>
          <a:noFill/>
          <a:ln>
            <a:noFill/>
          </a:ln>
        </p:spPr>
        <p:txBody>
          <a:bodyPr wrap="square" anchor="ctr"/>
          <a:lstStyle>
            <a:lvl1pPr lvl="0" algn="ctr">
              <a:defRPr sz="1200">
                <a:solidFill>
                  <a:srgbClr val="3F3F3F"/>
                </a:solidFill>
                <a:latin typeface="Times New Roman"/>
              </a:defRPr>
            </a:lvl1pPr>
          </a:lstStyle>
          <a:p/>
        </p:txBody>
      </p:sp>
    </p:spTree>
  </p:cSld>
</p:sld>
</file>

<file path=ppt/slides/slide25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body" idx="1"/>
          </p:nvPr>
        </p:nvSpPr>
        <p:spPr>
          <a:xfrm>
            <a:off x="228600" y="381000"/>
            <a:ext cx="8610600" cy="6477000"/>
          </a:xfrm>
          <a:prstGeom prst="rect"/>
          <a:noFill/>
          <a:ln>
            <a:noFill/>
          </a:ln>
        </p:spPr>
        <p:txBody>
          <a:bodyPr wrap="square" anchor="t"/>
          <a:p>
            <a:pPr lvl="0">
              <a:buNone/>
            </a:pPr>
            <a:r>
              <a:rPr b="1" i="0" u="none" strike="noStrike">
                <a:latin typeface="Calibri"/>
              </a:rPr>
              <a:t>                   </a:t>
            </a:r>
            <a:r>
              <a:rPr sz="3900" b="1" i="0" u="none" strike="noStrike">
                <a:latin typeface="Times New Roman"/>
              </a:rPr>
              <a:t>Clinical Manifestations</a:t>
            </a:r>
          </a:p>
          <a:p>
            <a:pPr lvl="1">
              <a:buFont typeface="Wingdings"/>
              <a:buChar char="Ø"/>
            </a:pPr>
            <a:r>
              <a:rPr sz="3200">
                <a:solidFill>
                  <a:srgbClr val="000000"/>
                </a:solidFill>
                <a:latin typeface="Times New Roman"/>
              </a:rPr>
              <a:t>The patient can present with a wide variety of neurologic deficits</a:t>
            </a:r>
          </a:p>
          <a:p>
            <a:pPr lvl="1">
              <a:buFont typeface="Wingdings"/>
              <a:buChar char="Ø"/>
            </a:pPr>
            <a:r>
              <a:rPr sz="3200">
                <a:solidFill>
                  <a:srgbClr val="000000"/>
                </a:solidFill>
                <a:latin typeface="Times New Roman"/>
              </a:rPr>
              <a:t>Rupture of an aneurysm or AVM usually produces:</a:t>
            </a:r>
          </a:p>
          <a:p>
            <a:pPr lvl="2">
              <a:buFont typeface="Wingdings"/>
              <a:buChar char="ü"/>
            </a:pPr>
            <a:r>
              <a:rPr sz="3200">
                <a:latin typeface="Times New Roman"/>
              </a:rPr>
              <a:t>Sudden , unusually severe headache</a:t>
            </a:r>
          </a:p>
          <a:p>
            <a:pPr lvl="2">
              <a:buFont typeface="Wingdings"/>
              <a:buChar char="ü"/>
            </a:pPr>
            <a:r>
              <a:rPr sz="3200">
                <a:latin typeface="Times New Roman"/>
              </a:rPr>
              <a:t> loss of consciousness for a variable period</a:t>
            </a:r>
          </a:p>
          <a:p>
            <a:pPr lvl="2">
              <a:buFont typeface="Wingdings"/>
              <a:buChar char="ü"/>
            </a:pPr>
            <a:r>
              <a:rPr sz="3200">
                <a:latin typeface="Times New Roman"/>
              </a:rPr>
              <a:t>Pain  and rigidity of the back of the neck (</a:t>
            </a:r>
            <a:r>
              <a:rPr sz="3200">
                <a:latin typeface="Times New Roman"/>
              </a:rPr>
              <a:t>nuchal</a:t>
            </a:r>
            <a:r>
              <a:rPr sz="3200">
                <a:latin typeface="Times New Roman"/>
              </a:rPr>
              <a:t> </a:t>
            </a:r>
            <a:r>
              <a:rPr sz="3200">
                <a:latin typeface="Times New Roman"/>
              </a:rPr>
              <a:t>rigidity) and spine due to </a:t>
            </a:r>
            <a:r>
              <a:rPr sz="3200">
                <a:latin typeface="Times New Roman"/>
              </a:rPr>
              <a:t>meningeal</a:t>
            </a:r>
            <a:r>
              <a:rPr sz="3200">
                <a:latin typeface="Times New Roman"/>
              </a:rPr>
              <a:t> irritation.</a:t>
            </a:r>
          </a:p>
        </p:txBody>
      </p:sp>
      <p:sp>
        <p:nvSpPr>
          <p:cNvPr id="3" name=""/>
          <p:cNvSpPr txBox="1"/>
          <p:nvPr>
            <p:ph type="dt" idx="10"/>
          </p:nvPr>
        </p:nvSpPr>
        <p:spPr>
          <a:xfrm>
            <a:off x="457200" y="6356350"/>
            <a:ext cx="2133600" cy="365125"/>
          </a:xfrm>
          <a:prstGeom prst="rect"/>
          <a:noFill/>
          <a:ln>
            <a:noFill/>
          </a:ln>
        </p:spPr>
        <p:txBody>
          <a:bodyPr wrap="square" anchor="ctr"/>
          <a:lstStyle>
            <a:lvl1pPr lvl="0" algn="l">
              <a:defRPr sz="1200">
                <a:solidFill>
                  <a:srgbClr val="3F3F3F"/>
                </a:solidFill>
                <a:latin typeface="Calibri"/>
              </a:defRPr>
            </a:lvl1pPr>
          </a:lstStyle>
          <a:p/>
        </p:txBody>
      </p:sp>
      <p:sp>
        <p:nvSpPr>
          <p:cNvPr id="4" name=""/>
          <p:cNvSpPr txBox="1"/>
          <p:nvPr>
            <p:ph type="sldNum" idx="12"/>
          </p:nvPr>
        </p:nvSpPr>
        <p:spPr>
          <a:xfrm>
            <a:off x="6553200" y="6356350"/>
            <a:ext cx="2133600" cy="365125"/>
          </a:xfrm>
          <a:prstGeom prst="rect"/>
          <a:noFill/>
          <a:ln>
            <a:noFill/>
          </a:ln>
        </p:spPr>
        <p:txBody>
          <a:bodyPr wrap="square" anchor="ctr"/>
          <a:lstStyle>
            <a:lvl1pPr lvl="0" algn="r">
              <a:defRPr sz="1200">
                <a:solidFill>
                  <a:srgbClr val="3F3F3F"/>
                </a:solidFill>
                <a:latin typeface="Calibri"/>
              </a:defRPr>
            </a:lvl1pPr>
          </a:lstStyle>
          <a:p>
            <a:fld id="{8B38DBA3-52F9-4AF4-A6A4-FA4D7DB2F99C}" type="slidenum">
              <a:t>&lt;#&gt;</a:t>
            </a:fld>
          </a:p>
        </p:txBody>
      </p:sp>
      <p:sp>
        <p:nvSpPr>
          <p:cNvPr id="5" name=""/>
          <p:cNvSpPr txBox="1"/>
          <p:nvPr>
            <p:ph type="ftr" idx="11"/>
          </p:nvPr>
        </p:nvSpPr>
        <p:spPr>
          <a:xfrm>
            <a:off x="3124200" y="6356350"/>
            <a:ext cx="2895600" cy="365125"/>
          </a:xfrm>
          <a:prstGeom prst="rect"/>
          <a:noFill/>
          <a:ln>
            <a:noFill/>
          </a:ln>
        </p:spPr>
        <p:txBody>
          <a:bodyPr wrap="square" anchor="ctr"/>
          <a:lstStyle>
            <a:lvl1pPr lvl="0" algn="ctr">
              <a:defRPr sz="1200">
                <a:solidFill>
                  <a:srgbClr val="3F3F3F"/>
                </a:solidFill>
                <a:latin typeface="Calibri"/>
              </a:defRPr>
            </a:lvl1pPr>
          </a:lstStyle>
          <a:p/>
        </p:txBody>
      </p:sp>
    </p:spTree>
  </p:cSld>
</p:sld>
</file>

<file path=ppt/slides/slide25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title" idx="0"/>
          </p:nvPr>
        </p:nvSpPr>
        <p:spPr>
          <a:xfrm>
            <a:off x="457200" y="274637"/>
            <a:ext cx="8229600" cy="1143000"/>
          </a:xfrm>
          <a:prstGeom prst="rect"/>
          <a:noFill/>
          <a:ln>
            <a:noFill/>
          </a:ln>
        </p:spPr>
        <p:txBody>
          <a:bodyPr wrap="square" anchor="ctr"/>
          <a:p>
            <a:pPr lvl="0"/>
            <a:r>
              <a:rPr>
                <a:latin typeface="Calibri"/>
              </a:rPr>
              <a:t>Continue…</a:t>
            </a:r>
          </a:p>
        </p:txBody>
      </p:sp>
      <p:sp>
        <p:nvSpPr>
          <p:cNvPr id="3" name=""/>
          <p:cNvSpPr txBox="1"/>
          <p:nvPr>
            <p:ph type="body" idx="1"/>
          </p:nvPr>
        </p:nvSpPr>
        <p:spPr>
          <a:xfrm>
            <a:off x="457200" y="1219200"/>
            <a:ext cx="8229600" cy="5410200"/>
          </a:xfrm>
          <a:prstGeom prst="rect"/>
          <a:noFill/>
          <a:ln>
            <a:noFill/>
          </a:ln>
        </p:spPr>
        <p:txBody>
          <a:bodyPr wrap="square" anchor="t"/>
          <a:p>
            <a:pPr lvl="2">
              <a:lnSpc>
                <a:spcPct val="150000"/>
              </a:lnSpc>
              <a:buFont typeface="Wingdings"/>
              <a:buChar char="ü"/>
            </a:pPr>
            <a:r>
              <a:rPr sz="3200">
                <a:latin typeface="Times New Roman"/>
              </a:rPr>
              <a:t>Visual disturbances (visual loss, </a:t>
            </a:r>
            <a:r>
              <a:rPr sz="3200">
                <a:latin typeface="Times New Roman"/>
              </a:rPr>
              <a:t>diplopia</a:t>
            </a:r>
            <a:r>
              <a:rPr sz="3200">
                <a:latin typeface="Times New Roman"/>
              </a:rPr>
              <a:t>, </a:t>
            </a:r>
            <a:r>
              <a:rPr sz="3200">
                <a:latin typeface="Times New Roman"/>
              </a:rPr>
              <a:t>ptosis</a:t>
            </a:r>
            <a:r>
              <a:rPr sz="3200">
                <a:latin typeface="Times New Roman"/>
              </a:rPr>
              <a:t>)  </a:t>
            </a:r>
          </a:p>
          <a:p>
            <a:pPr lvl="2">
              <a:lnSpc>
                <a:spcPct val="150000"/>
              </a:lnSpc>
              <a:buFont typeface="Wingdings"/>
              <a:buChar char="ü"/>
            </a:pPr>
            <a:r>
              <a:rPr sz="3200">
                <a:latin typeface="Times New Roman"/>
              </a:rPr>
              <a:t>Tinnitus, dizziness, and </a:t>
            </a:r>
            <a:r>
              <a:rPr sz="3200">
                <a:latin typeface="Times New Roman"/>
              </a:rPr>
              <a:t>hemiparesis</a:t>
            </a:r>
          </a:p>
          <a:p>
            <a:pPr lvl="2">
              <a:lnSpc>
                <a:spcPct val="150000"/>
              </a:lnSpc>
              <a:buFont typeface="Wingdings"/>
              <a:buChar char="ü"/>
            </a:pPr>
            <a:r>
              <a:rPr sz="3200">
                <a:latin typeface="Times New Roman"/>
              </a:rPr>
              <a:t>Coma  and death /in sever cases/</a:t>
            </a:r>
          </a:p>
          <a:p>
            <a:pPr lvl="1">
              <a:buNone/>
            </a:pPr>
          </a:p>
          <a:p>
            <a:pPr lvl="0"/>
          </a:p>
        </p:txBody>
      </p:sp>
      <p:sp>
        <p:nvSpPr>
          <p:cNvPr id="4" name=""/>
          <p:cNvSpPr txBox="1"/>
          <p:nvPr>
            <p:ph type="dt" idx="10"/>
          </p:nvPr>
        </p:nvSpPr>
        <p:spPr>
          <a:xfrm>
            <a:off x="457200" y="6356350"/>
            <a:ext cx="2133600" cy="365125"/>
          </a:xfrm>
          <a:prstGeom prst="rect"/>
          <a:noFill/>
          <a:ln>
            <a:noFill/>
          </a:ln>
        </p:spPr>
        <p:txBody>
          <a:bodyPr wrap="square" anchor="ctr"/>
          <a:lstStyle>
            <a:lvl1pPr lvl="0" algn="l">
              <a:defRPr sz="1200">
                <a:solidFill>
                  <a:srgbClr val="3F3F3F"/>
                </a:solidFill>
                <a:latin typeface="Calibri"/>
              </a:defRPr>
            </a:lvl1pPr>
          </a:lstStyle>
          <a:p/>
        </p:txBody>
      </p:sp>
      <p:sp>
        <p:nvSpPr>
          <p:cNvPr id="5" name=""/>
          <p:cNvSpPr txBox="1"/>
          <p:nvPr>
            <p:ph type="sldNum" idx="12"/>
          </p:nvPr>
        </p:nvSpPr>
        <p:spPr>
          <a:xfrm>
            <a:off x="6553200" y="6356350"/>
            <a:ext cx="2133600" cy="365125"/>
          </a:xfrm>
          <a:prstGeom prst="rect"/>
          <a:noFill/>
          <a:ln>
            <a:noFill/>
          </a:ln>
        </p:spPr>
        <p:txBody>
          <a:bodyPr wrap="square" anchor="ctr"/>
          <a:lstStyle>
            <a:lvl1pPr lvl="0" algn="r">
              <a:defRPr sz="1200">
                <a:solidFill>
                  <a:srgbClr val="3F3F3F"/>
                </a:solidFill>
                <a:latin typeface="Calibri"/>
              </a:defRPr>
            </a:lvl1pPr>
          </a:lstStyle>
          <a:p>
            <a:fld id="{8B38DBA3-52F9-4AF4-A6A4-FA4D7DB2F99C}" type="slidenum">
              <a:t>&lt;#&gt;</a:t>
            </a:fld>
          </a:p>
        </p:txBody>
      </p:sp>
      <p:sp>
        <p:nvSpPr>
          <p:cNvPr id="6" name=""/>
          <p:cNvSpPr txBox="1"/>
          <p:nvPr>
            <p:ph type="ftr" idx="11"/>
          </p:nvPr>
        </p:nvSpPr>
        <p:spPr>
          <a:xfrm>
            <a:off x="3124200" y="6356350"/>
            <a:ext cx="2895600" cy="365125"/>
          </a:xfrm>
          <a:prstGeom prst="rect"/>
          <a:noFill/>
          <a:ln>
            <a:noFill/>
          </a:ln>
        </p:spPr>
        <p:txBody>
          <a:bodyPr wrap="square" anchor="ctr"/>
          <a:lstStyle>
            <a:lvl1pPr lvl="0" algn="ctr">
              <a:defRPr sz="1200">
                <a:solidFill>
                  <a:srgbClr val="3F3F3F"/>
                </a:solidFill>
                <a:latin typeface="Calibri"/>
              </a:defRPr>
            </a:lvl1pPr>
          </a:lstStyle>
          <a:p/>
        </p:txBody>
      </p:sp>
    </p:spTree>
  </p:cSld>
</p:sld>
</file>

<file path=ppt/slides/slide25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title" idx="0"/>
          </p:nvPr>
        </p:nvSpPr>
        <p:spPr>
          <a:xfrm>
            <a:off x="457200" y="274637"/>
            <a:ext cx="8229600" cy="714375"/>
          </a:xfrm>
          <a:prstGeom prst="rect"/>
          <a:noFill/>
          <a:ln>
            <a:noFill/>
          </a:ln>
        </p:spPr>
        <p:txBody>
          <a:bodyPr wrap="square" anchor="ctr">
            <a:normAutofit fontScale="90000"/>
          </a:bodyPr>
          <a:p>
            <a:pPr lvl="0"/>
            <a:r>
              <a:rPr>
                <a:solidFill>
                  <a:srgbClr val="FF0000"/>
                </a:solidFill>
                <a:latin typeface="Times New Roman"/>
              </a:rPr>
              <a:t>Prognosis depends on: </a:t>
            </a:r>
          </a:p>
        </p:txBody>
      </p:sp>
      <p:sp>
        <p:nvSpPr>
          <p:cNvPr id="3" name=""/>
          <p:cNvSpPr txBox="1"/>
          <p:nvPr>
            <p:ph type="body" idx="1"/>
          </p:nvPr>
        </p:nvSpPr>
        <p:spPr>
          <a:xfrm>
            <a:off x="457200" y="1066800"/>
            <a:ext cx="8229600" cy="5059362"/>
          </a:xfrm>
          <a:prstGeom prst="rect"/>
          <a:noFill/>
          <a:ln>
            <a:noFill/>
          </a:ln>
        </p:spPr>
        <p:txBody>
          <a:bodyPr wrap="square" anchor="t"/>
          <a:p>
            <a:pPr lvl="2">
              <a:lnSpc>
                <a:spcPct val="150000"/>
              </a:lnSpc>
              <a:buFont typeface="Wingdings"/>
              <a:buChar char="ü"/>
            </a:pPr>
            <a:r>
              <a:rPr sz="2900">
                <a:latin typeface="Times New Roman"/>
              </a:rPr>
              <a:t>The  neurologic condition of the patient, </a:t>
            </a:r>
          </a:p>
          <a:p>
            <a:pPr lvl="2">
              <a:lnSpc>
                <a:spcPct val="150000"/>
              </a:lnSpc>
              <a:buFont typeface="Wingdings"/>
              <a:buChar char="ü"/>
            </a:pPr>
            <a:r>
              <a:rPr sz="2900">
                <a:latin typeface="Times New Roman"/>
              </a:rPr>
              <a:t>Age patients ,</a:t>
            </a:r>
          </a:p>
          <a:p>
            <a:pPr lvl="2">
              <a:lnSpc>
                <a:spcPct val="150000"/>
              </a:lnSpc>
              <a:buFont typeface="Wingdings"/>
              <a:buChar char="ü"/>
            </a:pPr>
            <a:r>
              <a:rPr sz="2900">
                <a:latin typeface="Times New Roman"/>
              </a:rPr>
              <a:t>Presence of associated diseases, and </a:t>
            </a:r>
          </a:p>
          <a:p>
            <a:pPr lvl="2">
              <a:lnSpc>
                <a:spcPct val="150000"/>
              </a:lnSpc>
              <a:buFont typeface="Wingdings"/>
              <a:buChar char="ü"/>
            </a:pPr>
            <a:r>
              <a:rPr sz="2900">
                <a:latin typeface="Times New Roman"/>
              </a:rPr>
              <a:t>The  extent and location of an intracranial bleeding</a:t>
            </a:r>
          </a:p>
          <a:p>
            <a:pPr lvl="0"/>
          </a:p>
        </p:txBody>
      </p:sp>
      <p:sp>
        <p:nvSpPr>
          <p:cNvPr id="4" name=""/>
          <p:cNvSpPr txBox="1"/>
          <p:nvPr>
            <p:ph type="dt" idx="10"/>
          </p:nvPr>
        </p:nvSpPr>
        <p:spPr>
          <a:xfrm>
            <a:off x="457200" y="6356350"/>
            <a:ext cx="2133600" cy="365125"/>
          </a:xfrm>
          <a:prstGeom prst="rect"/>
          <a:noFill/>
          <a:ln>
            <a:noFill/>
          </a:ln>
        </p:spPr>
        <p:txBody>
          <a:bodyPr wrap="square" anchor="ctr"/>
          <a:lstStyle>
            <a:lvl1pPr lvl="0" algn="l">
              <a:defRPr sz="1200">
                <a:solidFill>
                  <a:srgbClr val="3F3F3F"/>
                </a:solidFill>
                <a:latin typeface="Calibri"/>
              </a:defRPr>
            </a:lvl1pPr>
          </a:lstStyle>
          <a:p/>
        </p:txBody>
      </p:sp>
      <p:sp>
        <p:nvSpPr>
          <p:cNvPr id="5" name=""/>
          <p:cNvSpPr txBox="1"/>
          <p:nvPr>
            <p:ph type="sldNum" idx="12"/>
          </p:nvPr>
        </p:nvSpPr>
        <p:spPr>
          <a:xfrm>
            <a:off x="6553200" y="6356350"/>
            <a:ext cx="2133600" cy="365125"/>
          </a:xfrm>
          <a:prstGeom prst="rect"/>
          <a:noFill/>
          <a:ln>
            <a:noFill/>
          </a:ln>
        </p:spPr>
        <p:txBody>
          <a:bodyPr wrap="square" anchor="ctr"/>
          <a:lstStyle>
            <a:lvl1pPr lvl="0" algn="r">
              <a:defRPr sz="1200">
                <a:solidFill>
                  <a:srgbClr val="3F3F3F"/>
                </a:solidFill>
                <a:latin typeface="Calibri"/>
              </a:defRPr>
            </a:lvl1pPr>
          </a:lstStyle>
          <a:p>
            <a:fld id="{8B38DBA3-52F9-4AF4-A6A4-FA4D7DB2F99C}" type="slidenum">
              <a:t>&lt;#&gt;</a:t>
            </a:fld>
          </a:p>
        </p:txBody>
      </p:sp>
      <p:sp>
        <p:nvSpPr>
          <p:cNvPr id="6" name=""/>
          <p:cNvSpPr txBox="1"/>
          <p:nvPr>
            <p:ph type="ftr" idx="11"/>
          </p:nvPr>
        </p:nvSpPr>
        <p:spPr>
          <a:xfrm>
            <a:off x="3124200" y="6356350"/>
            <a:ext cx="2895600" cy="365125"/>
          </a:xfrm>
          <a:prstGeom prst="rect"/>
          <a:noFill/>
          <a:ln>
            <a:noFill/>
          </a:ln>
        </p:spPr>
        <p:txBody>
          <a:bodyPr wrap="square" anchor="ctr"/>
          <a:lstStyle>
            <a:lvl1pPr lvl="0" algn="ctr">
              <a:defRPr sz="1200">
                <a:solidFill>
                  <a:srgbClr val="3F3F3F"/>
                </a:solidFill>
                <a:latin typeface="Calibri"/>
              </a:defRPr>
            </a:lvl1pPr>
          </a:lstStyle>
          <a:p/>
        </p:txBody>
      </p:sp>
    </p:spTree>
  </p:cSld>
</p:sld>
</file>

<file path=ppt/slides/slide25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title" idx="0"/>
          </p:nvPr>
        </p:nvSpPr>
        <p:spPr>
          <a:xfrm>
            <a:off x="457200" y="274637"/>
            <a:ext cx="8229600" cy="1143000"/>
          </a:xfrm>
          <a:prstGeom prst="rect"/>
          <a:noFill/>
          <a:ln>
            <a:noFill/>
          </a:ln>
        </p:spPr>
        <p:txBody>
          <a:bodyPr wrap="square" anchor="ctr">
            <a:normAutofit fontScale="90000"/>
          </a:bodyPr>
          <a:p>
            <a:pPr lvl="0"/>
            <a:r>
              <a:rPr b="1" i="0" u="none" strike="noStrike">
                <a:latin typeface="Times New Roman"/>
              </a:rPr>
              <a:t>Assessment and Diagnostic Findings</a:t>
            </a:r>
          </a:p>
        </p:txBody>
      </p:sp>
      <p:sp>
        <p:nvSpPr>
          <p:cNvPr id="3" name=""/>
          <p:cNvSpPr txBox="1"/>
          <p:nvPr>
            <p:ph type="dt" idx="10"/>
          </p:nvPr>
        </p:nvSpPr>
        <p:spPr>
          <a:xfrm>
            <a:off x="457200" y="6356350"/>
            <a:ext cx="2133600" cy="365125"/>
          </a:xfrm>
          <a:prstGeom prst="rect"/>
          <a:noFill/>
          <a:ln>
            <a:noFill/>
          </a:ln>
        </p:spPr>
        <p:txBody>
          <a:bodyPr wrap="square" anchor="ctr"/>
          <a:lstStyle>
            <a:lvl1pPr lvl="0" algn="l">
              <a:defRPr sz="1200">
                <a:solidFill>
                  <a:srgbClr val="3F3F3F"/>
                </a:solidFill>
                <a:latin typeface="Calibri"/>
              </a:defRPr>
            </a:lvl1pPr>
          </a:lstStyle>
          <a:p/>
        </p:txBody>
      </p:sp>
      <p:sp>
        <p:nvSpPr>
          <p:cNvPr id="4" name=""/>
          <p:cNvSpPr txBox="1"/>
          <p:nvPr>
            <p:ph type="ftr" idx="11"/>
          </p:nvPr>
        </p:nvSpPr>
        <p:spPr>
          <a:xfrm>
            <a:off x="3124200" y="6356350"/>
            <a:ext cx="2895600" cy="365125"/>
          </a:xfrm>
          <a:prstGeom prst="rect"/>
          <a:noFill/>
          <a:ln>
            <a:noFill/>
          </a:ln>
        </p:spPr>
        <p:txBody>
          <a:bodyPr wrap="square" anchor="ctr"/>
          <a:lstStyle>
            <a:lvl1pPr lvl="0" algn="ctr">
              <a:defRPr sz="1200">
                <a:solidFill>
                  <a:srgbClr val="3F3F3F"/>
                </a:solidFill>
                <a:latin typeface="Calibri"/>
              </a:defRPr>
            </a:lvl1pPr>
          </a:lstStyle>
          <a:p/>
        </p:txBody>
      </p:sp>
      <p:sp>
        <p:nvSpPr>
          <p:cNvPr id="5" name=""/>
          <p:cNvSpPr txBox="1"/>
          <p:nvPr>
            <p:ph type="sldNum" idx="12"/>
          </p:nvPr>
        </p:nvSpPr>
        <p:spPr>
          <a:xfrm>
            <a:off x="6553200" y="6356350"/>
            <a:ext cx="2133600" cy="365125"/>
          </a:xfrm>
          <a:prstGeom prst="rect"/>
          <a:noFill/>
          <a:ln>
            <a:noFill/>
          </a:ln>
        </p:spPr>
        <p:txBody>
          <a:bodyPr wrap="square" anchor="ctr"/>
          <a:lstStyle>
            <a:lvl1pPr lvl="0" algn="r">
              <a:defRPr sz="1200">
                <a:solidFill>
                  <a:srgbClr val="3F3F3F"/>
                </a:solidFill>
                <a:latin typeface="Calibri"/>
              </a:defRPr>
            </a:lvl1pPr>
          </a:lstStyle>
          <a:p>
            <a:fld id="{8B38DBA3-52F9-4AF4-A6A4-FA4D7DB2F99C}" type="slidenum">
              <a:t>&lt;#&gt;</a:t>
            </a:fld>
          </a:p>
        </p:txBody>
      </p:sp>
      <p:sp>
        <p:nvSpPr>
          <p:cNvPr id="6" name=""/>
          <p:cNvSpPr txBox="1"/>
          <p:nvPr>
            <p:ph type="body" idx="1"/>
          </p:nvPr>
        </p:nvSpPr>
        <p:spPr>
          <a:xfrm>
            <a:off x="457200" y="1600200"/>
            <a:ext cx="8229600" cy="4525962"/>
          </a:xfrm>
          <a:prstGeom prst="rect"/>
          <a:noFill/>
          <a:ln>
            <a:noFill/>
          </a:ln>
        </p:spPr>
        <p:txBody>
          <a:bodyPr wrap="square" anchor="t"/>
          <a:p>
            <a:pPr lvl="1">
              <a:lnSpc>
                <a:spcPct val="150000"/>
              </a:lnSpc>
              <a:buClr>
                <a:srgbClr val="FF0000"/>
              </a:buClr>
              <a:buFont typeface="Times New Roman"/>
              <a:buChar char="♥"/>
            </a:pPr>
            <a:r>
              <a:rPr sz="2800">
                <a:solidFill>
                  <a:srgbClr val="000000"/>
                </a:solidFill>
                <a:latin typeface="Times New Roman"/>
              </a:rPr>
              <a:t>Careful  history </a:t>
            </a:r>
          </a:p>
          <a:p>
            <a:pPr lvl="1">
              <a:lnSpc>
                <a:spcPct val="150000"/>
              </a:lnSpc>
              <a:buClr>
                <a:srgbClr val="FF0000"/>
              </a:buClr>
              <a:buFont typeface="Times New Roman"/>
              <a:buChar char="♥"/>
            </a:pPr>
            <a:r>
              <a:rPr sz="2800">
                <a:solidFill>
                  <a:srgbClr val="000000"/>
                </a:solidFill>
                <a:latin typeface="Times New Roman"/>
              </a:rPr>
              <a:t>Complete physical and neurologic examination</a:t>
            </a:r>
          </a:p>
          <a:p>
            <a:pPr lvl="1">
              <a:lnSpc>
                <a:spcPct val="150000"/>
              </a:lnSpc>
              <a:buClr>
                <a:srgbClr val="FF0000"/>
              </a:buClr>
              <a:buFont typeface="Times New Roman"/>
              <a:buChar char="♥"/>
            </a:pPr>
            <a:r>
              <a:rPr sz="2800">
                <a:solidFill>
                  <a:srgbClr val="000000"/>
                </a:solidFill>
                <a:latin typeface="Times New Roman"/>
              </a:rPr>
              <a:t>CT scanning</a:t>
            </a:r>
          </a:p>
          <a:p>
            <a:pPr lvl="1">
              <a:lnSpc>
                <a:spcPct val="150000"/>
              </a:lnSpc>
              <a:buClr>
                <a:srgbClr val="FF0000"/>
              </a:buClr>
              <a:buFont typeface="Times New Roman"/>
              <a:buChar char="♥"/>
            </a:pPr>
            <a:r>
              <a:rPr sz="2800">
                <a:solidFill>
                  <a:srgbClr val="000000"/>
                </a:solidFill>
                <a:latin typeface="Times New Roman"/>
              </a:rPr>
              <a:t>Cerebral angiography</a:t>
            </a:r>
          </a:p>
          <a:p>
            <a:pPr lvl="1">
              <a:lnSpc>
                <a:spcPct val="150000"/>
              </a:lnSpc>
              <a:buClr>
                <a:srgbClr val="FF0000"/>
              </a:buClr>
              <a:buFont typeface="Times New Roman"/>
              <a:buChar char="♥"/>
            </a:pPr>
            <a:r>
              <a:rPr sz="2800">
                <a:solidFill>
                  <a:srgbClr val="000000"/>
                </a:solidFill>
                <a:latin typeface="Times New Roman"/>
              </a:rPr>
              <a:t>LP- to detect increase in ICP</a:t>
            </a:r>
          </a:p>
          <a:p>
            <a:pPr lvl="0"/>
          </a:p>
        </p:txBody>
      </p:sp>
    </p:spTree>
  </p:cSld>
</p:sld>
</file>

<file path=ppt/slides/slide2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title" idx="0"/>
          </p:nvPr>
        </p:nvSpPr>
        <p:spPr>
          <a:xfrm>
            <a:off x="628650" y="0"/>
            <a:ext cx="7886700" cy="1325562"/>
          </a:xfrm>
          <a:prstGeom prst="rect"/>
          <a:noFill/>
          <a:ln>
            <a:noFill/>
          </a:ln>
        </p:spPr>
        <p:txBody>
          <a:bodyPr wrap="square" anchor="ctr">
            <a:normAutofit fontScale="90000"/>
          </a:bodyPr>
          <a:p>
            <a:pPr lvl="0"/>
            <a:r>
              <a:rPr b="1" i="0" u="none" strike="noStrike">
                <a:latin typeface="Calibri"/>
              </a:rPr>
              <a:t>Common or Concerning Symptoms of the Nervous System</a:t>
            </a:r>
          </a:p>
        </p:txBody>
      </p:sp>
      <p:sp>
        <p:nvSpPr>
          <p:cNvPr id="3" name=""/>
          <p:cNvSpPr txBox="1"/>
          <p:nvPr>
            <p:ph type="body" idx="1"/>
          </p:nvPr>
        </p:nvSpPr>
        <p:spPr>
          <a:xfrm>
            <a:off x="304800" y="1282700"/>
            <a:ext cx="8610600" cy="1765300"/>
          </a:xfrm>
          <a:prstGeom prst="rect"/>
          <a:noFill/>
          <a:ln>
            <a:noFill/>
          </a:ln>
        </p:spPr>
        <p:txBody>
          <a:bodyPr wrap="square" anchor="t"/>
          <a:p>
            <a:pPr lvl="0" algn="just">
              <a:buFont typeface="Wingdings"/>
              <a:buChar char="v"/>
            </a:pPr>
            <a:r>
              <a:rPr sz="2800">
                <a:latin typeface="Times New Roman"/>
              </a:rPr>
              <a:t>Observing mental status, speech, and language</a:t>
            </a:r>
          </a:p>
          <a:p>
            <a:pPr lvl="0" algn="just">
              <a:buFont typeface="Wingdings"/>
              <a:buChar char="v"/>
            </a:pPr>
            <a:r>
              <a:rPr sz="2800">
                <a:latin typeface="Times New Roman"/>
              </a:rPr>
              <a:t>Observing sensorium, memory, abstract thinking ability, speech, mood, emotional state, perceptions, thought processes, ability to make judgments</a:t>
            </a:r>
          </a:p>
          <a:p>
            <a:pPr lvl="0" marL="0" indent="0">
              <a:lnSpc>
                <a:spcPct val="95000"/>
              </a:lnSpc>
              <a:spcBef>
                <a:spcPct val="40000"/>
              </a:spcBef>
              <a:buNone/>
            </a:pPr>
          </a:p>
        </p:txBody>
      </p:sp>
      <p:pic>
        <p:nvPicPr>
          <p:cNvPr id="4" name=""/>
          <p:cNvPicPr/>
          <p:nvPr/>
        </p:nvPicPr>
        <p:blipFill>
          <a:blip r:embed="rId1"/>
          <a:srcRect/>
          <a:stretch>
            <a:fillRect/>
          </a:stretch>
        </p:blipFill>
        <p:spPr>
          <a:xfrm>
            <a:off x="434975" y="3352800"/>
            <a:ext cx="3289300" cy="2819400"/>
          </a:xfrm>
          <a:prstGeom prst="rect"/>
          <a:noFill/>
          <a:ln>
            <a:noFill/>
          </a:ln>
        </p:spPr>
      </p:pic>
      <p:pic>
        <p:nvPicPr>
          <p:cNvPr id="5" name=""/>
          <p:cNvPicPr/>
          <p:nvPr/>
        </p:nvPicPr>
        <p:blipFill>
          <a:blip r:embed="rId2"/>
          <a:srcRect/>
          <a:stretch>
            <a:fillRect/>
          </a:stretch>
        </p:blipFill>
        <p:spPr>
          <a:xfrm>
            <a:off x="4105275" y="3365500"/>
            <a:ext cx="4810125" cy="3035300"/>
          </a:xfrm>
          <a:prstGeom prst="rect"/>
          <a:noFill/>
          <a:ln>
            <a:noFill/>
          </a:ln>
        </p:spPr>
      </p:pic>
      <p:sp>
        <p:nvSpPr>
          <p:cNvPr id="6" name=""/>
          <p:cNvSpPr txBox="1"/>
          <p:nvPr>
            <p:ph type="dt" idx="10"/>
          </p:nvPr>
        </p:nvSpPr>
        <p:spPr>
          <a:xfrm>
            <a:off x="457200" y="6356350"/>
            <a:ext cx="2133600" cy="365125"/>
          </a:xfrm>
          <a:prstGeom prst="rect"/>
          <a:noFill/>
          <a:ln>
            <a:noFill/>
          </a:ln>
        </p:spPr>
        <p:txBody>
          <a:bodyPr wrap="square" anchor="ctr"/>
          <a:lstStyle>
            <a:lvl1pPr lvl="0" algn="l">
              <a:defRPr sz="1200">
                <a:solidFill>
                  <a:srgbClr val="3F3F3F"/>
                </a:solidFill>
                <a:latin typeface="Calibri"/>
              </a:defRPr>
            </a:lvl1pPr>
          </a:lstStyle>
          <a:p/>
        </p:txBody>
      </p:sp>
      <p:sp>
        <p:nvSpPr>
          <p:cNvPr id="7" name=""/>
          <p:cNvSpPr txBox="1"/>
          <p:nvPr>
            <p:ph type="sldNum" idx="12"/>
          </p:nvPr>
        </p:nvSpPr>
        <p:spPr>
          <a:xfrm>
            <a:off x="6553200" y="6356350"/>
            <a:ext cx="2133600" cy="365125"/>
          </a:xfrm>
          <a:prstGeom prst="rect"/>
          <a:noFill/>
          <a:ln>
            <a:noFill/>
          </a:ln>
        </p:spPr>
        <p:txBody>
          <a:bodyPr wrap="square" anchor="ctr"/>
          <a:lstStyle>
            <a:lvl1pPr lvl="0" algn="r">
              <a:defRPr sz="1200">
                <a:solidFill>
                  <a:srgbClr val="3F3F3F"/>
                </a:solidFill>
                <a:latin typeface="Calibri"/>
              </a:defRPr>
            </a:lvl1pPr>
          </a:lstStyle>
          <a:p>
            <a:fld id="{8B38DBA3-52F9-4AF4-A6A4-FA4D7DB2F99C}" type="slidenum">
              <a:t>&lt;#&gt;</a:t>
            </a:fld>
          </a:p>
        </p:txBody>
      </p:sp>
      <p:sp>
        <p:nvSpPr>
          <p:cNvPr id="8" name=""/>
          <p:cNvSpPr txBox="1"/>
          <p:nvPr>
            <p:ph type="ftr" idx="11"/>
          </p:nvPr>
        </p:nvSpPr>
        <p:spPr>
          <a:xfrm>
            <a:off x="3124200" y="6356350"/>
            <a:ext cx="2895600" cy="365125"/>
          </a:xfrm>
          <a:prstGeom prst="rect"/>
          <a:noFill/>
          <a:ln>
            <a:noFill/>
          </a:ln>
        </p:spPr>
        <p:txBody>
          <a:bodyPr wrap="square" anchor="ctr"/>
          <a:lstStyle>
            <a:lvl1pPr lvl="0" algn="ctr">
              <a:defRPr sz="1200">
                <a:solidFill>
                  <a:srgbClr val="3F3F3F"/>
                </a:solidFill>
                <a:latin typeface="Calibri"/>
              </a:defRPr>
            </a:lvl1pPr>
          </a:lstStyle>
          <a:p/>
        </p:txBody>
      </p:sp>
    </p:spTree>
  </p:cSld>
</p:sld>
</file>

<file path=ppt/slides/slide26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body" idx="1"/>
          </p:nvPr>
        </p:nvSpPr>
        <p:spPr>
          <a:xfrm>
            <a:off x="457200" y="228600"/>
            <a:ext cx="8229600" cy="5897562"/>
          </a:xfrm>
          <a:prstGeom prst="rect"/>
          <a:noFill/>
          <a:ln>
            <a:noFill/>
          </a:ln>
        </p:spPr>
        <p:txBody>
          <a:bodyPr wrap="square" anchor="t"/>
          <a:p>
            <a:pPr lvl="0">
              <a:buNone/>
            </a:pPr>
            <a:r>
              <a:rPr sz="3000" b="1" i="0" u="none" strike="noStrike">
                <a:latin typeface="Times New Roman"/>
              </a:rPr>
              <a:t>                 </a:t>
            </a:r>
            <a:r>
              <a:rPr sz="3900" b="1" i="0" u="none" strike="noStrike">
                <a:latin typeface="Times New Roman"/>
              </a:rPr>
              <a:t>Medical Management</a:t>
            </a:r>
          </a:p>
          <a:p>
            <a:pPr lvl="1">
              <a:buNone/>
            </a:pPr>
          </a:p>
          <a:p>
            <a:pPr lvl="1">
              <a:buNone/>
            </a:pPr>
            <a:r>
              <a:rPr sz="3000" b="1" i="0" u="none" strike="noStrike">
                <a:latin typeface="Times New Roman"/>
              </a:rPr>
              <a:t>                   </a:t>
            </a:r>
            <a:r>
              <a:rPr sz="3000" b="1" i="0" u="none" strike="noStrike">
                <a:solidFill>
                  <a:srgbClr val="000000"/>
                </a:solidFill>
                <a:latin typeface="Times New Roman"/>
              </a:rPr>
              <a:t>Goals  </a:t>
            </a:r>
          </a:p>
          <a:p>
            <a:pPr lvl="2">
              <a:lnSpc>
                <a:spcPct val="150000"/>
              </a:lnSpc>
              <a:buFont typeface="Wingdings"/>
              <a:buChar char="ü"/>
            </a:pPr>
            <a:r>
              <a:rPr sz="2800">
                <a:latin typeface="Times New Roman"/>
              </a:rPr>
              <a:t> to allow the brain to recover from the initial insult (bleeding)</a:t>
            </a:r>
          </a:p>
          <a:p>
            <a:pPr lvl="2">
              <a:lnSpc>
                <a:spcPct val="150000"/>
              </a:lnSpc>
              <a:buFont typeface="Wingdings"/>
              <a:buChar char="ü"/>
            </a:pPr>
            <a:r>
              <a:rPr sz="2800">
                <a:latin typeface="Times New Roman"/>
              </a:rPr>
              <a:t> to prevent or minimize the risk for rebleeding</a:t>
            </a:r>
          </a:p>
          <a:p>
            <a:pPr lvl="2">
              <a:lnSpc>
                <a:spcPct val="150000"/>
              </a:lnSpc>
              <a:buFont typeface="Wingdings"/>
              <a:buChar char="ü"/>
            </a:pPr>
            <a:r>
              <a:rPr sz="2800">
                <a:latin typeface="Times New Roman"/>
              </a:rPr>
              <a:t>to prevent or treat complications</a:t>
            </a:r>
          </a:p>
          <a:p>
            <a:pPr lvl="1">
              <a:buNone/>
            </a:pPr>
            <a:r>
              <a:rPr b="1" i="0" u="none" strike="noStrike">
                <a:latin typeface="Times New Roman"/>
              </a:rPr>
              <a:t> </a:t>
            </a:r>
          </a:p>
        </p:txBody>
      </p:sp>
      <p:sp>
        <p:nvSpPr>
          <p:cNvPr id="3" name=""/>
          <p:cNvSpPr txBox="1"/>
          <p:nvPr>
            <p:ph type="dt" idx="10"/>
          </p:nvPr>
        </p:nvSpPr>
        <p:spPr>
          <a:xfrm>
            <a:off x="457200" y="6356350"/>
            <a:ext cx="2133600" cy="365125"/>
          </a:xfrm>
          <a:prstGeom prst="rect"/>
          <a:noFill/>
          <a:ln>
            <a:noFill/>
          </a:ln>
        </p:spPr>
        <p:txBody>
          <a:bodyPr wrap="square" anchor="ctr"/>
          <a:lstStyle>
            <a:lvl1pPr lvl="0" algn="l">
              <a:defRPr sz="1200">
                <a:solidFill>
                  <a:srgbClr val="3F3F3F"/>
                </a:solidFill>
                <a:latin typeface="Calibri"/>
              </a:defRPr>
            </a:lvl1pPr>
          </a:lstStyle>
          <a:p/>
        </p:txBody>
      </p:sp>
      <p:sp>
        <p:nvSpPr>
          <p:cNvPr id="4" name=""/>
          <p:cNvSpPr txBox="1"/>
          <p:nvPr>
            <p:ph type="sldNum" idx="12"/>
          </p:nvPr>
        </p:nvSpPr>
        <p:spPr>
          <a:xfrm>
            <a:off x="6553200" y="6356350"/>
            <a:ext cx="2133600" cy="365125"/>
          </a:xfrm>
          <a:prstGeom prst="rect"/>
          <a:noFill/>
          <a:ln>
            <a:noFill/>
          </a:ln>
        </p:spPr>
        <p:txBody>
          <a:bodyPr wrap="square" anchor="ctr"/>
          <a:lstStyle>
            <a:lvl1pPr lvl="0" algn="r">
              <a:defRPr sz="1200">
                <a:solidFill>
                  <a:srgbClr val="3F3F3F"/>
                </a:solidFill>
                <a:latin typeface="Calibri"/>
              </a:defRPr>
            </a:lvl1pPr>
          </a:lstStyle>
          <a:p>
            <a:fld id="{8B38DBA3-52F9-4AF4-A6A4-FA4D7DB2F99C}" type="slidenum">
              <a:t>&lt;#&gt;</a:t>
            </a:fld>
          </a:p>
        </p:txBody>
      </p:sp>
      <p:sp>
        <p:nvSpPr>
          <p:cNvPr id="5" name=""/>
          <p:cNvSpPr txBox="1"/>
          <p:nvPr>
            <p:ph type="ftr" idx="11"/>
          </p:nvPr>
        </p:nvSpPr>
        <p:spPr>
          <a:xfrm>
            <a:off x="3124200" y="6356350"/>
            <a:ext cx="2895600" cy="365125"/>
          </a:xfrm>
          <a:prstGeom prst="rect"/>
          <a:noFill/>
          <a:ln>
            <a:noFill/>
          </a:ln>
        </p:spPr>
        <p:txBody>
          <a:bodyPr wrap="square" anchor="ctr"/>
          <a:lstStyle>
            <a:lvl1pPr lvl="0" algn="ctr">
              <a:defRPr sz="1200">
                <a:solidFill>
                  <a:srgbClr val="3F3F3F"/>
                </a:solidFill>
                <a:latin typeface="Calibri"/>
              </a:defRPr>
            </a:lvl1pPr>
          </a:lstStyle>
          <a:p/>
        </p:txBody>
      </p:sp>
    </p:spTree>
  </p:cSld>
</p:sld>
</file>

<file path=ppt/slides/slide26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title" idx="0"/>
          </p:nvPr>
        </p:nvSpPr>
        <p:spPr>
          <a:xfrm>
            <a:off x="457200" y="274637"/>
            <a:ext cx="8229600" cy="1143000"/>
          </a:xfrm>
          <a:prstGeom prst="rect"/>
          <a:noFill/>
          <a:ln>
            <a:noFill/>
          </a:ln>
        </p:spPr>
        <p:txBody>
          <a:bodyPr wrap="square" anchor="ctr"/>
          <a:p>
            <a:pPr lvl="1" algn="ctr"/>
            <a:r>
              <a:rPr sz="3000" b="1" i="0" u="none" strike="noStrike">
                <a:latin typeface="Times New Roman"/>
              </a:rPr>
              <a:t>Management consists of</a:t>
            </a:r>
            <a:r>
              <a:rPr b="1" i="0" u="none" strike="noStrike">
                <a:latin typeface="Times New Roman"/>
              </a:rPr>
              <a:t>:</a:t>
            </a:r>
            <a:br/>
          </a:p>
        </p:txBody>
      </p:sp>
      <p:sp>
        <p:nvSpPr>
          <p:cNvPr id="3" name=""/>
          <p:cNvSpPr txBox="1"/>
          <p:nvPr>
            <p:ph type="body" idx="1"/>
          </p:nvPr>
        </p:nvSpPr>
        <p:spPr>
          <a:xfrm>
            <a:off x="457200" y="1600200"/>
            <a:ext cx="8229600" cy="4525962"/>
          </a:xfrm>
          <a:prstGeom prst="rect"/>
          <a:noFill/>
          <a:ln>
            <a:noFill/>
          </a:ln>
        </p:spPr>
        <p:txBody>
          <a:bodyPr wrap="square" anchor="t"/>
          <a:p>
            <a:pPr lvl="1">
              <a:buFont typeface="Wingdings"/>
              <a:buChar char="§"/>
            </a:pPr>
            <a:r>
              <a:rPr>
                <a:latin typeface="Times New Roman"/>
              </a:rPr>
              <a:t>Bed  rest with sedation to prevent agitation and stress,</a:t>
            </a:r>
          </a:p>
          <a:p>
            <a:pPr lvl="1">
              <a:buFont typeface="Wingdings"/>
              <a:buChar char="§"/>
            </a:pPr>
            <a:r>
              <a:rPr>
                <a:solidFill>
                  <a:srgbClr val="FF0000"/>
                </a:solidFill>
                <a:latin typeface="Times New Roman"/>
              </a:rPr>
              <a:t>Vasodilators</a:t>
            </a:r>
            <a:r>
              <a:rPr>
                <a:latin typeface="Times New Roman"/>
              </a:rPr>
              <a:t>- to manage or prevent vasospasm</a:t>
            </a:r>
          </a:p>
          <a:p>
            <a:pPr lvl="1">
              <a:buFont typeface="Wingdings"/>
              <a:buChar char="§"/>
            </a:pPr>
            <a:r>
              <a:rPr>
                <a:latin typeface="Times New Roman"/>
              </a:rPr>
              <a:t>Surgical management to prevent rebleeding. </a:t>
            </a:r>
          </a:p>
          <a:p>
            <a:pPr lvl="1">
              <a:buFont typeface="Wingdings"/>
              <a:buChar char="§"/>
            </a:pPr>
            <a:r>
              <a:rPr>
                <a:latin typeface="Times New Roman"/>
              </a:rPr>
              <a:t>Analgesics (codeine, acetaminophen) </a:t>
            </a:r>
          </a:p>
          <a:p>
            <a:pPr lvl="1">
              <a:buFont typeface="Wingdings"/>
              <a:buChar char="§"/>
            </a:pPr>
            <a:r>
              <a:rPr>
                <a:latin typeface="Times New Roman"/>
              </a:rPr>
              <a:t>Use of elastic compression stockings to prevent deep vein thrombosis</a:t>
            </a:r>
          </a:p>
          <a:p>
            <a:pPr lvl="0"/>
          </a:p>
        </p:txBody>
      </p:sp>
      <p:sp>
        <p:nvSpPr>
          <p:cNvPr id="4" name=""/>
          <p:cNvSpPr txBox="1"/>
          <p:nvPr>
            <p:ph type="dt" idx="10"/>
          </p:nvPr>
        </p:nvSpPr>
        <p:spPr>
          <a:xfrm>
            <a:off x="457200" y="6356350"/>
            <a:ext cx="2133600" cy="365125"/>
          </a:xfrm>
          <a:prstGeom prst="rect"/>
          <a:noFill/>
          <a:ln>
            <a:noFill/>
          </a:ln>
        </p:spPr>
        <p:txBody>
          <a:bodyPr wrap="square" anchor="ctr"/>
          <a:lstStyle>
            <a:lvl1pPr lvl="0" algn="l">
              <a:defRPr sz="1200">
                <a:solidFill>
                  <a:srgbClr val="3F3F3F"/>
                </a:solidFill>
                <a:latin typeface="Calibri"/>
              </a:defRPr>
            </a:lvl1pPr>
          </a:lstStyle>
          <a:p/>
        </p:txBody>
      </p:sp>
      <p:sp>
        <p:nvSpPr>
          <p:cNvPr id="5" name=""/>
          <p:cNvSpPr txBox="1"/>
          <p:nvPr>
            <p:ph type="sldNum" idx="12"/>
          </p:nvPr>
        </p:nvSpPr>
        <p:spPr>
          <a:xfrm>
            <a:off x="6553200" y="6356350"/>
            <a:ext cx="2133600" cy="365125"/>
          </a:xfrm>
          <a:prstGeom prst="rect"/>
          <a:noFill/>
          <a:ln>
            <a:noFill/>
          </a:ln>
        </p:spPr>
        <p:txBody>
          <a:bodyPr wrap="square" anchor="ctr"/>
          <a:lstStyle>
            <a:lvl1pPr lvl="0" algn="r">
              <a:defRPr sz="1200">
                <a:solidFill>
                  <a:srgbClr val="3F3F3F"/>
                </a:solidFill>
                <a:latin typeface="Calibri"/>
              </a:defRPr>
            </a:lvl1pPr>
          </a:lstStyle>
          <a:p>
            <a:fld id="{8B38DBA3-52F9-4AF4-A6A4-FA4D7DB2F99C}" type="slidenum">
              <a:t>&lt;#&gt;</a:t>
            </a:fld>
          </a:p>
        </p:txBody>
      </p:sp>
      <p:sp>
        <p:nvSpPr>
          <p:cNvPr id="6" name=""/>
          <p:cNvSpPr txBox="1"/>
          <p:nvPr>
            <p:ph type="ftr" idx="11"/>
          </p:nvPr>
        </p:nvSpPr>
        <p:spPr>
          <a:xfrm>
            <a:off x="3124200" y="6356350"/>
            <a:ext cx="2895600" cy="365125"/>
          </a:xfrm>
          <a:prstGeom prst="rect"/>
          <a:noFill/>
          <a:ln>
            <a:noFill/>
          </a:ln>
        </p:spPr>
        <p:txBody>
          <a:bodyPr wrap="square" anchor="ctr"/>
          <a:lstStyle>
            <a:lvl1pPr lvl="0" algn="ctr">
              <a:defRPr sz="1200">
                <a:solidFill>
                  <a:srgbClr val="3F3F3F"/>
                </a:solidFill>
                <a:latin typeface="Calibri"/>
              </a:defRPr>
            </a:lvl1pPr>
          </a:lstStyle>
          <a:p/>
        </p:txBody>
      </p:sp>
    </p:spTree>
  </p:cSld>
</p:sld>
</file>

<file path=ppt/slides/slide26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title" idx="0"/>
          </p:nvPr>
        </p:nvSpPr>
        <p:spPr>
          <a:xfrm>
            <a:off x="457200" y="274637"/>
            <a:ext cx="8229600" cy="1143000"/>
          </a:xfrm>
          <a:prstGeom prst="rect"/>
          <a:noFill/>
          <a:ln>
            <a:noFill/>
          </a:ln>
        </p:spPr>
        <p:txBody>
          <a:bodyPr wrap="square" anchor="ctr"/>
          <a:p>
            <a:pPr lvl="0"/>
            <a:r>
              <a:rPr b="1" i="0" u="none" strike="noStrike">
                <a:latin typeface="Times New Roman"/>
              </a:rPr>
              <a:t>Prevention</a:t>
            </a:r>
          </a:p>
        </p:txBody>
      </p:sp>
      <p:sp>
        <p:nvSpPr>
          <p:cNvPr id="3" name=""/>
          <p:cNvSpPr txBox="1"/>
          <p:nvPr>
            <p:ph type="body" idx="1"/>
          </p:nvPr>
        </p:nvSpPr>
        <p:spPr>
          <a:xfrm>
            <a:off x="457200" y="1600200"/>
            <a:ext cx="8229600" cy="4525962"/>
          </a:xfrm>
          <a:prstGeom prst="rect"/>
          <a:noFill/>
          <a:ln>
            <a:noFill/>
          </a:ln>
        </p:spPr>
        <p:txBody>
          <a:bodyPr wrap="square" anchor="t">
            <a:normAutofit lnSpcReduction="10000"/>
          </a:bodyPr>
          <a:p>
            <a:pPr lvl="1">
              <a:buClr>
                <a:srgbClr val="C0504D"/>
              </a:buClr>
              <a:buFont typeface="Wingdings"/>
              <a:buChar char="§"/>
            </a:pPr>
            <a:r>
              <a:rPr sz="2800">
                <a:solidFill>
                  <a:srgbClr val="FF0000"/>
                </a:solidFill>
                <a:latin typeface="Times New Roman"/>
              </a:rPr>
              <a:t>Managing  hypertension </a:t>
            </a:r>
            <a:r>
              <a:rPr sz="2800">
                <a:solidFill>
                  <a:srgbClr val="000000"/>
                </a:solidFill>
                <a:latin typeface="Times New Roman"/>
              </a:rPr>
              <a:t>and other significant risk factors</a:t>
            </a:r>
          </a:p>
          <a:p>
            <a:pPr lvl="1">
              <a:buClr>
                <a:srgbClr val="C0504D"/>
              </a:buClr>
              <a:buFont typeface="Wingdings"/>
              <a:buChar char="§"/>
            </a:pPr>
            <a:r>
              <a:rPr sz="2800" b="1" i="0" u="none" strike="noStrike">
                <a:solidFill>
                  <a:srgbClr val="000000"/>
                </a:solidFill>
                <a:latin typeface="Times New Roman"/>
              </a:rPr>
              <a:t>Avoid  smoking, </a:t>
            </a:r>
            <a:r>
              <a:rPr sz="2800">
                <a:solidFill>
                  <a:srgbClr val="000000"/>
                </a:solidFill>
                <a:latin typeface="Times New Roman"/>
              </a:rPr>
              <a:t>excessive alcohol intake, and high cholesterol</a:t>
            </a:r>
          </a:p>
          <a:p>
            <a:pPr lvl="1">
              <a:buClr>
                <a:srgbClr val="C0504D"/>
              </a:buClr>
              <a:buFont typeface="Wingdings"/>
              <a:buChar char="§"/>
            </a:pPr>
            <a:r>
              <a:rPr sz="2800" b="1" i="1" u="none" strike="noStrike">
                <a:solidFill>
                  <a:srgbClr val="000000"/>
                </a:solidFill>
                <a:latin typeface="Times New Roman"/>
              </a:rPr>
              <a:t>Stroke risk screenings </a:t>
            </a:r>
            <a:r>
              <a:rPr sz="2800">
                <a:solidFill>
                  <a:srgbClr val="000000"/>
                </a:solidFill>
                <a:latin typeface="Times New Roman"/>
              </a:rPr>
              <a:t>provide an ideal opportunity to lower hemorrhagic stroke risk by identifying high-risk</a:t>
            </a:r>
          </a:p>
          <a:p>
            <a:pPr lvl="1">
              <a:buClr>
                <a:srgbClr val="C0504D"/>
              </a:buClr>
              <a:buFont typeface="Wingdings"/>
              <a:buChar char="§"/>
            </a:pPr>
            <a:r>
              <a:rPr sz="2800">
                <a:solidFill>
                  <a:srgbClr val="000000"/>
                </a:solidFill>
                <a:latin typeface="Times New Roman"/>
              </a:rPr>
              <a:t>Individuals  or groups and </a:t>
            </a:r>
            <a:r>
              <a:rPr sz="2800" b="1" i="0" u="none" strike="noStrike">
                <a:solidFill>
                  <a:srgbClr val="000000"/>
                </a:solidFill>
                <a:latin typeface="Times New Roman"/>
              </a:rPr>
              <a:t>educating the patients </a:t>
            </a:r>
            <a:r>
              <a:rPr sz="2800">
                <a:solidFill>
                  <a:srgbClr val="000000"/>
                </a:solidFill>
                <a:latin typeface="Times New Roman"/>
              </a:rPr>
              <a:t>and the community about recognition and prevention</a:t>
            </a:r>
          </a:p>
        </p:txBody>
      </p:sp>
      <p:sp>
        <p:nvSpPr>
          <p:cNvPr id="4" name=""/>
          <p:cNvSpPr txBox="1"/>
          <p:nvPr>
            <p:ph type="dt" idx="10"/>
          </p:nvPr>
        </p:nvSpPr>
        <p:spPr>
          <a:xfrm>
            <a:off x="457200" y="6356350"/>
            <a:ext cx="2133600" cy="365125"/>
          </a:xfrm>
          <a:prstGeom prst="rect"/>
          <a:noFill/>
          <a:ln>
            <a:noFill/>
          </a:ln>
        </p:spPr>
        <p:txBody>
          <a:bodyPr wrap="square" anchor="ctr"/>
          <a:lstStyle>
            <a:lvl1pPr lvl="0" algn="l">
              <a:defRPr sz="1200">
                <a:solidFill>
                  <a:srgbClr val="3F3F3F"/>
                </a:solidFill>
                <a:latin typeface="Calibri"/>
              </a:defRPr>
            </a:lvl1pPr>
          </a:lstStyle>
          <a:p/>
        </p:txBody>
      </p:sp>
      <p:sp>
        <p:nvSpPr>
          <p:cNvPr id="5" name=""/>
          <p:cNvSpPr txBox="1"/>
          <p:nvPr>
            <p:ph type="sldNum" idx="12"/>
          </p:nvPr>
        </p:nvSpPr>
        <p:spPr>
          <a:xfrm>
            <a:off x="6553200" y="6356350"/>
            <a:ext cx="2133600" cy="365125"/>
          </a:xfrm>
          <a:prstGeom prst="rect"/>
          <a:noFill/>
          <a:ln>
            <a:noFill/>
          </a:ln>
        </p:spPr>
        <p:txBody>
          <a:bodyPr wrap="square" anchor="ctr"/>
          <a:lstStyle>
            <a:lvl1pPr lvl="0" algn="r">
              <a:defRPr sz="1200">
                <a:solidFill>
                  <a:srgbClr val="3F3F3F"/>
                </a:solidFill>
                <a:latin typeface="Calibri"/>
              </a:defRPr>
            </a:lvl1pPr>
          </a:lstStyle>
          <a:p>
            <a:fld id="{8B38DBA3-52F9-4AF4-A6A4-FA4D7DB2F99C}" type="slidenum">
              <a:t>&lt;#&gt;</a:t>
            </a:fld>
          </a:p>
        </p:txBody>
      </p:sp>
      <p:sp>
        <p:nvSpPr>
          <p:cNvPr id="6" name=""/>
          <p:cNvSpPr txBox="1"/>
          <p:nvPr>
            <p:ph type="ftr" idx="11"/>
          </p:nvPr>
        </p:nvSpPr>
        <p:spPr>
          <a:xfrm>
            <a:off x="3124200" y="6356350"/>
            <a:ext cx="2895600" cy="365125"/>
          </a:xfrm>
          <a:prstGeom prst="rect"/>
          <a:noFill/>
          <a:ln>
            <a:noFill/>
          </a:ln>
        </p:spPr>
        <p:txBody>
          <a:bodyPr wrap="square" anchor="ctr"/>
          <a:lstStyle>
            <a:lvl1pPr lvl="0" algn="ctr">
              <a:defRPr sz="1200">
                <a:solidFill>
                  <a:srgbClr val="3F3F3F"/>
                </a:solidFill>
                <a:latin typeface="Calibri"/>
              </a:defRPr>
            </a:lvl1pPr>
          </a:lstStyle>
          <a:p/>
        </p:txBody>
      </p:sp>
    </p:spTree>
  </p:cSld>
</p:sld>
</file>

<file path=ppt/slides/slide26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title" idx="0"/>
          </p:nvPr>
        </p:nvSpPr>
        <p:spPr>
          <a:xfrm>
            <a:off x="457200" y="274637"/>
            <a:ext cx="8229600" cy="1143000"/>
          </a:xfrm>
          <a:prstGeom prst="rect"/>
          <a:noFill/>
          <a:ln>
            <a:noFill/>
          </a:ln>
        </p:spPr>
        <p:txBody>
          <a:bodyPr wrap="square" anchor="ctr"/>
          <a:p>
            <a:pPr lvl="0"/>
            <a:r>
              <a:rPr b="1" i="0" u="none" strike="noStrike">
                <a:latin typeface="Calibri"/>
              </a:rPr>
              <a:t>Complication </a:t>
            </a:r>
          </a:p>
        </p:txBody>
      </p:sp>
      <p:sp>
        <p:nvSpPr>
          <p:cNvPr id="3" name=""/>
          <p:cNvSpPr txBox="1"/>
          <p:nvPr>
            <p:ph type="dt" idx="10"/>
          </p:nvPr>
        </p:nvSpPr>
        <p:spPr>
          <a:xfrm>
            <a:off x="457200" y="6356350"/>
            <a:ext cx="2133600" cy="365125"/>
          </a:xfrm>
          <a:prstGeom prst="rect"/>
          <a:noFill/>
          <a:ln>
            <a:noFill/>
          </a:ln>
        </p:spPr>
        <p:txBody>
          <a:bodyPr wrap="square" anchor="ctr"/>
          <a:lstStyle>
            <a:lvl1pPr lvl="0" algn="l">
              <a:defRPr sz="1200">
                <a:solidFill>
                  <a:srgbClr val="3F3F3F"/>
                </a:solidFill>
                <a:latin typeface="Calibri"/>
              </a:defRPr>
            </a:lvl1pPr>
          </a:lstStyle>
          <a:p/>
        </p:txBody>
      </p:sp>
      <p:sp>
        <p:nvSpPr>
          <p:cNvPr id="4" name=""/>
          <p:cNvSpPr txBox="1"/>
          <p:nvPr>
            <p:ph type="ftr" idx="11"/>
          </p:nvPr>
        </p:nvSpPr>
        <p:spPr>
          <a:xfrm>
            <a:off x="3124200" y="6356350"/>
            <a:ext cx="2895600" cy="365125"/>
          </a:xfrm>
          <a:prstGeom prst="rect"/>
          <a:noFill/>
          <a:ln>
            <a:noFill/>
          </a:ln>
        </p:spPr>
        <p:txBody>
          <a:bodyPr wrap="square" anchor="ctr"/>
          <a:lstStyle>
            <a:lvl1pPr lvl="0" algn="ctr">
              <a:defRPr sz="1200">
                <a:solidFill>
                  <a:srgbClr val="3F3F3F"/>
                </a:solidFill>
                <a:latin typeface="Calibri"/>
              </a:defRPr>
            </a:lvl1pPr>
          </a:lstStyle>
          <a:p/>
        </p:txBody>
      </p:sp>
      <p:sp>
        <p:nvSpPr>
          <p:cNvPr id="5" name=""/>
          <p:cNvSpPr txBox="1"/>
          <p:nvPr>
            <p:ph type="sldNum" idx="12"/>
          </p:nvPr>
        </p:nvSpPr>
        <p:spPr>
          <a:xfrm>
            <a:off x="6553200" y="6356350"/>
            <a:ext cx="2133600" cy="365125"/>
          </a:xfrm>
          <a:prstGeom prst="rect"/>
          <a:noFill/>
          <a:ln>
            <a:noFill/>
          </a:ln>
        </p:spPr>
        <p:txBody>
          <a:bodyPr wrap="square" anchor="ctr"/>
          <a:lstStyle>
            <a:lvl1pPr lvl="0" algn="r">
              <a:defRPr sz="1200">
                <a:solidFill>
                  <a:srgbClr val="3F3F3F"/>
                </a:solidFill>
                <a:latin typeface="Calibri"/>
              </a:defRPr>
            </a:lvl1pPr>
          </a:lstStyle>
          <a:p>
            <a:fld id="{8B38DBA3-52F9-4AF4-A6A4-FA4D7DB2F99C}" type="slidenum">
              <a:t>&lt;#&gt;</a:t>
            </a:fld>
          </a:p>
        </p:txBody>
      </p:sp>
      <p:sp>
        <p:nvSpPr>
          <p:cNvPr id="6" name=""/>
          <p:cNvSpPr txBox="1"/>
          <p:nvPr>
            <p:ph type="body" idx="1"/>
          </p:nvPr>
        </p:nvSpPr>
        <p:spPr>
          <a:xfrm>
            <a:off x="457200" y="1600200"/>
            <a:ext cx="8229600" cy="4525962"/>
          </a:xfrm>
          <a:prstGeom prst="rect"/>
          <a:noFill/>
          <a:ln>
            <a:noFill/>
          </a:ln>
        </p:spPr>
        <p:txBody>
          <a:bodyPr wrap="square" anchor="t">
            <a:normAutofit lnSpcReduction="10000"/>
          </a:bodyPr>
          <a:p>
            <a:pPr lvl="1">
              <a:buClr>
                <a:srgbClr val="FF0000"/>
              </a:buClr>
              <a:buFont typeface="Arial"/>
              <a:buChar char="֪"/>
            </a:pPr>
            <a:r>
              <a:rPr>
                <a:latin typeface="Times New Roman"/>
              </a:rPr>
              <a:t>Cerebral edema</a:t>
            </a:r>
          </a:p>
          <a:p>
            <a:pPr lvl="1">
              <a:buClr>
                <a:srgbClr val="FF0000"/>
              </a:buClr>
              <a:buFont typeface="Arial"/>
              <a:buChar char="֪"/>
            </a:pPr>
            <a:r>
              <a:rPr>
                <a:latin typeface="Times New Roman"/>
              </a:rPr>
              <a:t>Aspiration pneumonia </a:t>
            </a:r>
          </a:p>
          <a:p>
            <a:pPr lvl="1">
              <a:buClr>
                <a:srgbClr val="FF0000"/>
              </a:buClr>
              <a:buFont typeface="Arial"/>
              <a:buChar char="֪"/>
            </a:pPr>
            <a:r>
              <a:rPr>
                <a:latin typeface="Times New Roman"/>
              </a:rPr>
              <a:t>Seizures</a:t>
            </a:r>
          </a:p>
          <a:p>
            <a:pPr lvl="1">
              <a:buClr>
                <a:srgbClr val="FF0000"/>
              </a:buClr>
              <a:buFont typeface="Arial"/>
              <a:buChar char="֪"/>
            </a:pPr>
            <a:r>
              <a:rPr>
                <a:latin typeface="Times New Roman"/>
              </a:rPr>
              <a:t>Limb contracture</a:t>
            </a:r>
          </a:p>
          <a:p>
            <a:pPr lvl="1">
              <a:buClr>
                <a:srgbClr val="FF0000"/>
              </a:buClr>
              <a:buFont typeface="Arial"/>
              <a:buChar char="֪"/>
            </a:pPr>
            <a:r>
              <a:rPr>
                <a:latin typeface="Times New Roman"/>
              </a:rPr>
              <a:t>DVT</a:t>
            </a:r>
          </a:p>
          <a:p>
            <a:pPr lvl="1">
              <a:buClr>
                <a:srgbClr val="FF0000"/>
              </a:buClr>
              <a:buFont typeface="Arial"/>
              <a:buChar char="֪"/>
            </a:pPr>
            <a:r>
              <a:rPr>
                <a:latin typeface="Times New Roman"/>
              </a:rPr>
              <a:t>Ischemic to hemorrhagic stroke</a:t>
            </a:r>
          </a:p>
          <a:p>
            <a:pPr lvl="1">
              <a:buClr>
                <a:srgbClr val="FF0000"/>
              </a:buClr>
              <a:buFont typeface="Arial"/>
              <a:buChar char="֪"/>
            </a:pPr>
            <a:r>
              <a:rPr>
                <a:latin typeface="Times New Roman"/>
              </a:rPr>
              <a:t>Depression</a:t>
            </a:r>
          </a:p>
          <a:p>
            <a:pPr lvl="1">
              <a:buClr>
                <a:srgbClr val="FF0000"/>
              </a:buClr>
              <a:buFont typeface="Arial"/>
              <a:buChar char="֪"/>
            </a:pPr>
            <a:r>
              <a:rPr>
                <a:latin typeface="Times New Roman"/>
              </a:rPr>
              <a:t> hypotension/hypertension</a:t>
            </a:r>
          </a:p>
          <a:p>
            <a:pPr lvl="0">
              <a:buNone/>
            </a:pPr>
            <a:r>
              <a:rPr>
                <a:latin typeface="Times New Roman"/>
              </a:rPr>
              <a:t> </a:t>
            </a:r>
          </a:p>
        </p:txBody>
      </p:sp>
    </p:spTree>
  </p:cSld>
</p:sld>
</file>

<file path=ppt/slides/slide26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title" idx="0"/>
          </p:nvPr>
        </p:nvSpPr>
        <p:spPr>
          <a:xfrm>
            <a:off x="457200" y="274637"/>
            <a:ext cx="8229600" cy="1143000"/>
          </a:xfrm>
          <a:prstGeom prst="rect"/>
          <a:solidFill>
            <a:srgbClr val="D99593"/>
          </a:solidFill>
          <a:ln>
            <a:noFill/>
          </a:ln>
        </p:spPr>
        <p:txBody>
          <a:bodyPr wrap="square" anchor="ctr"/>
          <a:p>
            <a:pPr lvl="0"/>
            <a:r>
              <a:rPr sz="4000" b="1" i="0" u="none" strike="noStrike">
                <a:latin typeface="Times New Roman"/>
              </a:rPr>
              <a:t>Cerebral aneurysm</a:t>
            </a:r>
            <a:br/>
          </a:p>
        </p:txBody>
      </p:sp>
      <p:sp>
        <p:nvSpPr>
          <p:cNvPr id="3" name=""/>
          <p:cNvSpPr txBox="1"/>
          <p:nvPr>
            <p:ph type="body" idx="1"/>
          </p:nvPr>
        </p:nvSpPr>
        <p:spPr>
          <a:xfrm>
            <a:off x="457200" y="1600200"/>
            <a:ext cx="8229600" cy="4525962"/>
          </a:xfrm>
          <a:prstGeom prst="rect"/>
          <a:noFill/>
          <a:ln>
            <a:noFill/>
          </a:ln>
        </p:spPr>
        <p:txBody>
          <a:bodyPr wrap="square" anchor="t">
            <a:normAutofit fontScale="92000" lnSpcReduction="20000"/>
          </a:bodyPr>
          <a:p>
            <a:pPr lvl="0">
              <a:buFont typeface="Wingdings"/>
              <a:buChar char="v"/>
            </a:pPr>
            <a:r>
              <a:rPr>
                <a:latin typeface="Calibri"/>
              </a:rPr>
              <a:t>a </a:t>
            </a:r>
            <a:r>
              <a:rPr>
                <a:latin typeface="Calibri"/>
              </a:rPr>
              <a:t>localized dilation of a cerebral artery that results from a weakness in the arterial </a:t>
            </a:r>
            <a:r>
              <a:rPr>
                <a:latin typeface="Calibri"/>
              </a:rPr>
              <a:t>wall</a:t>
            </a:r>
          </a:p>
          <a:p>
            <a:pPr lvl="0">
              <a:buNone/>
            </a:pPr>
            <a:r>
              <a:rPr b="1" i="0" u="none" strike="noStrike">
                <a:latin typeface="Calibri"/>
              </a:rPr>
              <a:t>Causes </a:t>
            </a:r>
          </a:p>
          <a:p>
            <a:pPr lvl="2"/>
            <a:r>
              <a:rPr sz="2800">
                <a:latin typeface="Calibri"/>
              </a:rPr>
              <a:t> not known</a:t>
            </a:r>
          </a:p>
          <a:p>
            <a:pPr lvl="2"/>
          </a:p>
          <a:p>
            <a:pPr lvl="1">
              <a:buFont typeface="Wingdings"/>
              <a:buChar char="v"/>
            </a:pPr>
            <a:r>
              <a:rPr b="1" i="0" u="none" strike="noStrike">
                <a:latin typeface="Calibri"/>
              </a:rPr>
              <a:t>Predisposing factors include</a:t>
            </a:r>
          </a:p>
          <a:p>
            <a:pPr lvl="2"/>
            <a:r>
              <a:rPr sz="2800">
                <a:latin typeface="Calibri"/>
              </a:rPr>
              <a:t>Atheroma</a:t>
            </a:r>
          </a:p>
          <a:p>
            <a:pPr lvl="2"/>
            <a:r>
              <a:rPr sz="2800">
                <a:latin typeface="Calibri"/>
              </a:rPr>
              <a:t>Hypertension </a:t>
            </a:r>
          </a:p>
          <a:p>
            <a:pPr lvl="2"/>
            <a:r>
              <a:rPr sz="2800">
                <a:latin typeface="Calibri"/>
              </a:rPr>
              <a:t>Defective formation of collagen in the arterial wall</a:t>
            </a:r>
          </a:p>
          <a:p>
            <a:pPr lvl="2"/>
            <a:r>
              <a:rPr sz="2800">
                <a:latin typeface="Calibri"/>
              </a:rPr>
              <a:t>congenital weakness in the vessel</a:t>
            </a:r>
          </a:p>
          <a:p>
            <a:pPr lvl="2"/>
            <a:r>
              <a:rPr sz="2800">
                <a:latin typeface="Calibri"/>
              </a:rPr>
              <a:t> trauma</a:t>
            </a:r>
          </a:p>
          <a:p>
            <a:pPr lvl="0"/>
          </a:p>
          <a:p>
            <a:pPr lvl="0"/>
          </a:p>
        </p:txBody>
      </p:sp>
      <p:sp>
        <p:nvSpPr>
          <p:cNvPr id="4" name=""/>
          <p:cNvSpPr txBox="1"/>
          <p:nvPr>
            <p:ph type="dt" idx="10"/>
          </p:nvPr>
        </p:nvSpPr>
        <p:spPr>
          <a:xfrm>
            <a:off x="457200" y="6356350"/>
            <a:ext cx="2133600" cy="365125"/>
          </a:xfrm>
          <a:prstGeom prst="rect"/>
          <a:noFill/>
          <a:ln>
            <a:noFill/>
          </a:ln>
        </p:spPr>
        <p:txBody>
          <a:bodyPr wrap="square" anchor="ctr"/>
          <a:lstStyle>
            <a:lvl1pPr lvl="0" algn="l">
              <a:defRPr sz="1200">
                <a:solidFill>
                  <a:srgbClr val="3F3F3F"/>
                </a:solidFill>
                <a:latin typeface="Calibri"/>
              </a:defRPr>
            </a:lvl1pPr>
          </a:lstStyle>
          <a:p/>
        </p:txBody>
      </p:sp>
      <p:sp>
        <p:nvSpPr>
          <p:cNvPr id="5" name=""/>
          <p:cNvSpPr txBox="1"/>
          <p:nvPr>
            <p:ph type="sldNum" idx="12"/>
          </p:nvPr>
        </p:nvSpPr>
        <p:spPr>
          <a:xfrm>
            <a:off x="6553200" y="6356350"/>
            <a:ext cx="2133600" cy="365125"/>
          </a:xfrm>
          <a:prstGeom prst="rect"/>
          <a:noFill/>
          <a:ln>
            <a:noFill/>
          </a:ln>
        </p:spPr>
        <p:txBody>
          <a:bodyPr wrap="square" anchor="ctr"/>
          <a:lstStyle>
            <a:lvl1pPr lvl="0" algn="r">
              <a:defRPr sz="1200">
                <a:solidFill>
                  <a:srgbClr val="3F3F3F"/>
                </a:solidFill>
                <a:latin typeface="Calibri"/>
              </a:defRPr>
            </a:lvl1pPr>
          </a:lstStyle>
          <a:p>
            <a:fld id="{8B38DBA3-52F9-4AF4-A6A4-FA4D7DB2F99C}" type="slidenum">
              <a:t>&lt;#&gt;</a:t>
            </a:fld>
          </a:p>
        </p:txBody>
      </p:sp>
      <p:sp>
        <p:nvSpPr>
          <p:cNvPr id="6" name=""/>
          <p:cNvSpPr txBox="1"/>
          <p:nvPr>
            <p:ph type="ftr" idx="11"/>
          </p:nvPr>
        </p:nvSpPr>
        <p:spPr>
          <a:xfrm>
            <a:off x="3124200" y="6356350"/>
            <a:ext cx="2895600" cy="365125"/>
          </a:xfrm>
          <a:prstGeom prst="rect"/>
          <a:noFill/>
          <a:ln>
            <a:noFill/>
          </a:ln>
        </p:spPr>
        <p:txBody>
          <a:bodyPr wrap="square" anchor="ctr"/>
          <a:lstStyle>
            <a:lvl1pPr lvl="0" algn="ctr">
              <a:defRPr sz="1200">
                <a:solidFill>
                  <a:srgbClr val="3F3F3F"/>
                </a:solidFill>
                <a:latin typeface="Calibri"/>
              </a:defRPr>
            </a:lvl1pPr>
          </a:lstStyle>
          <a:p/>
        </p:txBody>
      </p:sp>
    </p:spTree>
  </p:cSld>
  <p:transition spd="fast" advClick="1"/>
</p:sld>
</file>

<file path=ppt/slides/slide26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body" idx="1"/>
          </p:nvPr>
        </p:nvSpPr>
        <p:spPr>
          <a:xfrm>
            <a:off x="611187" y="381000"/>
            <a:ext cx="8153400" cy="6248400"/>
          </a:xfrm>
          <a:prstGeom prst="rect"/>
          <a:noFill/>
          <a:ln>
            <a:noFill/>
          </a:ln>
        </p:spPr>
        <p:txBody>
          <a:bodyPr wrap="square" anchor="t">
            <a:normAutofit lnSpcReduction="10000"/>
          </a:bodyPr>
          <a:p>
            <a:pPr lvl="0"/>
            <a:r>
              <a:rPr b="1" i="0" u="none" strike="noStrike">
                <a:latin typeface="Calibri"/>
              </a:rPr>
              <a:t>Types aneurysms</a:t>
            </a:r>
          </a:p>
          <a:p>
            <a:pPr lvl="1">
              <a:buFont typeface="Wingdings"/>
              <a:buChar char="Ø"/>
            </a:pPr>
            <a:r>
              <a:rPr sz="2800">
                <a:latin typeface="Calibri"/>
              </a:rPr>
              <a:t>Fusiforms</a:t>
            </a:r>
            <a:r>
              <a:rPr sz="2800">
                <a:latin typeface="Calibri"/>
              </a:rPr>
              <a:t> or </a:t>
            </a:r>
            <a:r>
              <a:rPr sz="2800" b="1" i="0" u="none" strike="noStrike">
                <a:latin typeface="Calibri"/>
              </a:rPr>
              <a:t>spindle</a:t>
            </a:r>
            <a:r>
              <a:rPr sz="2800">
                <a:latin typeface="Calibri"/>
              </a:rPr>
              <a:t> </a:t>
            </a:r>
            <a:r>
              <a:rPr sz="2800" b="1" i="0" u="none" strike="noStrike">
                <a:latin typeface="Calibri"/>
              </a:rPr>
              <a:t>aneurysms</a:t>
            </a:r>
          </a:p>
          <a:p>
            <a:pPr lvl="2"/>
            <a:r>
              <a:rPr sz="2400">
                <a:latin typeface="Calibri"/>
              </a:rPr>
              <a:t> </a:t>
            </a:r>
            <a:r>
              <a:rPr sz="2800">
                <a:solidFill>
                  <a:srgbClr val="FF0000"/>
                </a:solidFill>
                <a:latin typeface="Calibri"/>
              </a:rPr>
              <a:t>shaped  distensions </a:t>
            </a:r>
            <a:r>
              <a:rPr sz="2800">
                <a:latin typeface="Calibri"/>
              </a:rPr>
              <a:t>occur mainly in the abdominal aorta and less commonly in the iliac arteries</a:t>
            </a:r>
          </a:p>
          <a:p>
            <a:pPr lvl="2"/>
            <a:r>
              <a:rPr sz="2800">
                <a:latin typeface="Calibri"/>
              </a:rPr>
              <a:t> They are usually associated with </a:t>
            </a:r>
            <a:r>
              <a:rPr sz="2800">
                <a:latin typeface="Calibri"/>
              </a:rPr>
              <a:t>atheromatous</a:t>
            </a:r>
            <a:r>
              <a:rPr sz="2800">
                <a:latin typeface="Calibri"/>
              </a:rPr>
              <a:t> changes</a:t>
            </a:r>
          </a:p>
          <a:p>
            <a:pPr lvl="2"/>
          </a:p>
          <a:p>
            <a:pPr lvl="1">
              <a:buFont typeface="Wingdings"/>
              <a:buChar char="Ø"/>
            </a:pPr>
            <a:r>
              <a:rPr sz="2800">
                <a:latin typeface="Calibri"/>
              </a:rPr>
              <a:t>Saccular</a:t>
            </a:r>
            <a:r>
              <a:rPr sz="2800">
                <a:latin typeface="Calibri"/>
              </a:rPr>
              <a:t> aneurysms </a:t>
            </a:r>
          </a:p>
          <a:p>
            <a:pPr lvl="2"/>
            <a:r>
              <a:rPr sz="2800">
                <a:solidFill>
                  <a:srgbClr val="FF0000"/>
                </a:solidFill>
                <a:latin typeface="Calibri"/>
              </a:rPr>
              <a:t>bulge out on one side of the artery</a:t>
            </a:r>
          </a:p>
          <a:p>
            <a:pPr lvl="2"/>
            <a:r>
              <a:rPr sz="2800">
                <a:latin typeface="Calibri"/>
              </a:rPr>
              <a:t> When they occur in the relatively </a:t>
            </a:r>
            <a:r>
              <a:rPr sz="2800" b="1" i="0" u="none" strike="noStrike">
                <a:latin typeface="Calibri"/>
              </a:rPr>
              <a:t>thin walled arteries </a:t>
            </a:r>
            <a:r>
              <a:rPr sz="2800">
                <a:latin typeface="Calibri"/>
              </a:rPr>
              <a:t>of the </a:t>
            </a:r>
            <a:r>
              <a:rPr sz="2800">
                <a:latin typeface="Calibri"/>
              </a:rPr>
              <a:t>circulus</a:t>
            </a:r>
            <a:r>
              <a:rPr sz="2800">
                <a:latin typeface="Calibri"/>
              </a:rPr>
              <a:t> </a:t>
            </a:r>
            <a:r>
              <a:rPr sz="2800">
                <a:latin typeface="Calibri"/>
              </a:rPr>
              <a:t>arterious</a:t>
            </a:r>
            <a:r>
              <a:rPr sz="2800">
                <a:latin typeface="Calibri"/>
              </a:rPr>
              <a:t> (circle of will is) in the brain they are sometimes called </a:t>
            </a:r>
            <a:r>
              <a:rPr sz="2800" b="1" i="0" u="none" strike="noStrike">
                <a:latin typeface="Calibri"/>
              </a:rPr>
              <a:t>‘berry’ aneurysms</a:t>
            </a:r>
          </a:p>
        </p:txBody>
      </p:sp>
      <p:sp>
        <p:nvSpPr>
          <p:cNvPr id="3" name=""/>
          <p:cNvSpPr txBox="1"/>
          <p:nvPr>
            <p:ph type="dt" idx="10"/>
          </p:nvPr>
        </p:nvSpPr>
        <p:spPr>
          <a:xfrm>
            <a:off x="457200" y="6356350"/>
            <a:ext cx="2133600" cy="365125"/>
          </a:xfrm>
          <a:prstGeom prst="rect"/>
          <a:noFill/>
          <a:ln>
            <a:noFill/>
          </a:ln>
        </p:spPr>
        <p:txBody>
          <a:bodyPr wrap="square" anchor="ctr"/>
          <a:lstStyle>
            <a:lvl1pPr lvl="0" algn="l">
              <a:defRPr sz="1200">
                <a:solidFill>
                  <a:srgbClr val="3F3F3F"/>
                </a:solidFill>
                <a:latin typeface="Calibri"/>
              </a:defRPr>
            </a:lvl1pPr>
          </a:lstStyle>
          <a:p/>
        </p:txBody>
      </p:sp>
      <p:sp>
        <p:nvSpPr>
          <p:cNvPr id="4" name=""/>
          <p:cNvSpPr txBox="1"/>
          <p:nvPr>
            <p:ph type="sldNum" idx="12"/>
          </p:nvPr>
        </p:nvSpPr>
        <p:spPr>
          <a:xfrm>
            <a:off x="6553200" y="6356350"/>
            <a:ext cx="2133600" cy="365125"/>
          </a:xfrm>
          <a:prstGeom prst="rect"/>
          <a:noFill/>
          <a:ln>
            <a:noFill/>
          </a:ln>
        </p:spPr>
        <p:txBody>
          <a:bodyPr wrap="square" anchor="ctr"/>
          <a:lstStyle>
            <a:lvl1pPr lvl="0" algn="r">
              <a:defRPr sz="1200">
                <a:solidFill>
                  <a:srgbClr val="3F3F3F"/>
                </a:solidFill>
                <a:latin typeface="Calibri"/>
              </a:defRPr>
            </a:lvl1pPr>
          </a:lstStyle>
          <a:p>
            <a:fld id="{8B38DBA3-52F9-4AF4-A6A4-FA4D7DB2F99C}" type="slidenum">
              <a:t>&lt;#&gt;</a:t>
            </a:fld>
          </a:p>
        </p:txBody>
      </p:sp>
      <p:sp>
        <p:nvSpPr>
          <p:cNvPr id="5" name=""/>
          <p:cNvSpPr txBox="1"/>
          <p:nvPr>
            <p:ph type="ftr" idx="11"/>
          </p:nvPr>
        </p:nvSpPr>
        <p:spPr>
          <a:xfrm>
            <a:off x="3124200" y="6356350"/>
            <a:ext cx="2895600" cy="365125"/>
          </a:xfrm>
          <a:prstGeom prst="rect"/>
          <a:noFill/>
          <a:ln>
            <a:noFill/>
          </a:ln>
        </p:spPr>
        <p:txBody>
          <a:bodyPr wrap="square" anchor="ctr"/>
          <a:lstStyle>
            <a:lvl1pPr lvl="0" algn="ctr">
              <a:defRPr sz="1200">
                <a:solidFill>
                  <a:srgbClr val="3F3F3F"/>
                </a:solidFill>
                <a:latin typeface="Calibri"/>
              </a:defRPr>
            </a:lvl1pPr>
          </a:lstStyle>
          <a:p/>
        </p:txBody>
      </p:sp>
    </p:spTree>
  </p:cSld>
  <p:transition spd="fast" advClick="1"/>
</p:sld>
</file>

<file path=ppt/slides/slide26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body" idx="1"/>
          </p:nvPr>
        </p:nvSpPr>
        <p:spPr>
          <a:xfrm>
            <a:off x="457200" y="838200"/>
            <a:ext cx="8229600" cy="5287962"/>
          </a:xfrm>
          <a:prstGeom prst="rect"/>
          <a:noFill/>
          <a:ln>
            <a:noFill/>
          </a:ln>
        </p:spPr>
        <p:txBody>
          <a:bodyPr wrap="square" anchor="t"/>
          <a:p>
            <a:pPr lvl="2"/>
            <a:r>
              <a:rPr sz="2800">
                <a:latin typeface="Calibri"/>
              </a:rPr>
              <a:t>They may be associated with </a:t>
            </a:r>
            <a:r>
              <a:rPr sz="2800" b="1" i="0" u="none" strike="noStrike">
                <a:latin typeface="Calibri"/>
              </a:rPr>
              <a:t>defective collagen production</a:t>
            </a:r>
            <a:r>
              <a:rPr sz="2800">
                <a:latin typeface="Calibri"/>
              </a:rPr>
              <a:t>, with </a:t>
            </a:r>
            <a:r>
              <a:rPr sz="2800">
                <a:latin typeface="Calibri"/>
              </a:rPr>
              <a:t>atheromatous</a:t>
            </a:r>
            <a:r>
              <a:rPr sz="2800">
                <a:latin typeface="Calibri"/>
              </a:rPr>
              <a:t> changes or congenital</a:t>
            </a:r>
          </a:p>
          <a:p>
            <a:pPr lvl="2"/>
          </a:p>
          <a:p>
            <a:pPr lvl="1">
              <a:buFont typeface="Wingdings"/>
              <a:buChar char="Ø"/>
            </a:pPr>
            <a:r>
              <a:rPr sz="2800">
                <a:latin typeface="Calibri"/>
              </a:rPr>
              <a:t>Dissecting aneurysms </a:t>
            </a:r>
          </a:p>
          <a:p>
            <a:pPr lvl="2"/>
            <a:r>
              <a:rPr sz="2800">
                <a:latin typeface="Calibri"/>
              </a:rPr>
              <a:t>occurs mainly in the </a:t>
            </a:r>
            <a:r>
              <a:rPr sz="2800" b="1" i="0" u="none" strike="noStrike">
                <a:solidFill>
                  <a:srgbClr val="FF0000"/>
                </a:solidFill>
                <a:latin typeface="Calibri"/>
              </a:rPr>
              <a:t>arch of the aorta </a:t>
            </a:r>
            <a:r>
              <a:rPr sz="2800">
                <a:latin typeface="Calibri"/>
              </a:rPr>
              <a:t>due to infiltration of blood between the endothelium and tunica media, beginning at a site of </a:t>
            </a:r>
            <a:r>
              <a:rPr sz="2800" b="1" i="1" u="none" strike="noStrike">
                <a:latin typeface="Calibri"/>
              </a:rPr>
              <a:t>endothelial damage</a:t>
            </a:r>
          </a:p>
          <a:p>
            <a:pPr lvl="0"/>
          </a:p>
          <a:p>
            <a:pPr lvl="0"/>
          </a:p>
        </p:txBody>
      </p:sp>
      <p:sp>
        <p:nvSpPr>
          <p:cNvPr id="3" name=""/>
          <p:cNvSpPr txBox="1"/>
          <p:nvPr>
            <p:ph type="dt" idx="10"/>
          </p:nvPr>
        </p:nvSpPr>
        <p:spPr>
          <a:xfrm>
            <a:off x="457200" y="6356350"/>
            <a:ext cx="2133600" cy="365125"/>
          </a:xfrm>
          <a:prstGeom prst="rect"/>
          <a:noFill/>
          <a:ln>
            <a:noFill/>
          </a:ln>
        </p:spPr>
        <p:txBody>
          <a:bodyPr wrap="square" anchor="ctr"/>
          <a:lstStyle>
            <a:lvl1pPr lvl="0" algn="l">
              <a:defRPr sz="1200">
                <a:solidFill>
                  <a:srgbClr val="3F3F3F"/>
                </a:solidFill>
                <a:latin typeface="Calibri"/>
              </a:defRPr>
            </a:lvl1pPr>
          </a:lstStyle>
          <a:p/>
        </p:txBody>
      </p:sp>
      <p:sp>
        <p:nvSpPr>
          <p:cNvPr id="4" name=""/>
          <p:cNvSpPr txBox="1"/>
          <p:nvPr>
            <p:ph type="sldNum" idx="12"/>
          </p:nvPr>
        </p:nvSpPr>
        <p:spPr>
          <a:xfrm>
            <a:off x="6553200" y="6356350"/>
            <a:ext cx="2133600" cy="365125"/>
          </a:xfrm>
          <a:prstGeom prst="rect"/>
          <a:noFill/>
          <a:ln>
            <a:noFill/>
          </a:ln>
        </p:spPr>
        <p:txBody>
          <a:bodyPr wrap="square" anchor="ctr"/>
          <a:lstStyle>
            <a:lvl1pPr lvl="0" algn="r">
              <a:defRPr sz="1200">
                <a:solidFill>
                  <a:srgbClr val="3F3F3F"/>
                </a:solidFill>
                <a:latin typeface="Calibri"/>
              </a:defRPr>
            </a:lvl1pPr>
          </a:lstStyle>
          <a:p>
            <a:fld id="{8B38DBA3-52F9-4AF4-A6A4-FA4D7DB2F99C}" type="slidenum">
              <a:t>&lt;#&gt;</a:t>
            </a:fld>
          </a:p>
        </p:txBody>
      </p:sp>
      <p:sp>
        <p:nvSpPr>
          <p:cNvPr id="5" name=""/>
          <p:cNvSpPr txBox="1"/>
          <p:nvPr>
            <p:ph type="ftr" idx="11"/>
          </p:nvPr>
        </p:nvSpPr>
        <p:spPr>
          <a:xfrm>
            <a:off x="3124200" y="6356350"/>
            <a:ext cx="2895600" cy="365125"/>
          </a:xfrm>
          <a:prstGeom prst="rect"/>
          <a:noFill/>
          <a:ln>
            <a:noFill/>
          </a:ln>
        </p:spPr>
        <p:txBody>
          <a:bodyPr wrap="square" anchor="ctr"/>
          <a:lstStyle>
            <a:lvl1pPr lvl="0" algn="ctr">
              <a:defRPr sz="1200">
                <a:solidFill>
                  <a:srgbClr val="3F3F3F"/>
                </a:solidFill>
                <a:latin typeface="Calibri"/>
              </a:defRPr>
            </a:lvl1pPr>
          </a:lstStyle>
          <a:p/>
        </p:txBody>
      </p:sp>
    </p:spTree>
  </p:cSld>
  <p:transition spd="fast" advClick="1"/>
</p:sld>
</file>

<file path=ppt/slides/slide26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body" idx="1"/>
          </p:nvPr>
        </p:nvSpPr>
        <p:spPr>
          <a:xfrm>
            <a:off x="457200" y="457200"/>
            <a:ext cx="8229600" cy="5668962"/>
          </a:xfrm>
          <a:prstGeom prst="rect"/>
          <a:noFill/>
          <a:ln>
            <a:noFill/>
          </a:ln>
        </p:spPr>
        <p:txBody>
          <a:bodyPr wrap="square" anchor="t">
            <a:normAutofit lnSpcReduction="10000"/>
          </a:bodyPr>
          <a:p>
            <a:pPr lvl="0" algn="ctr">
              <a:buNone/>
            </a:pPr>
            <a:r>
              <a:rPr sz="3200" b="1" i="0" u="none" strike="noStrike">
                <a:latin typeface="Calibri"/>
              </a:rPr>
              <a:t>Pathophysiology</a:t>
            </a:r>
          </a:p>
          <a:p>
            <a:pPr lvl="0">
              <a:buFont typeface="Wingdings"/>
              <a:buChar char="ü"/>
            </a:pPr>
            <a:r>
              <a:rPr sz="3200">
                <a:latin typeface="Calibri"/>
              </a:rPr>
              <a:t>A cerebral aneurysm is a sac formed by dilation of the walls of an artery with in the cranial cavity</a:t>
            </a:r>
          </a:p>
          <a:p>
            <a:pPr lvl="1">
              <a:buFont typeface="Wingdings"/>
              <a:buChar char="v"/>
            </a:pPr>
            <a:r>
              <a:rPr sz="2800">
                <a:solidFill>
                  <a:srgbClr val="FF0000"/>
                </a:solidFill>
                <a:latin typeface="Calibri"/>
              </a:rPr>
              <a:t>Symptom occurs when the aneurysm </a:t>
            </a:r>
            <a:r>
              <a:rPr sz="2800" b="1" i="0" u="none" strike="noStrike">
                <a:solidFill>
                  <a:srgbClr val="FF0000"/>
                </a:solidFill>
                <a:latin typeface="Calibri"/>
              </a:rPr>
              <a:t>compresses near by nerves </a:t>
            </a:r>
            <a:r>
              <a:rPr sz="2800">
                <a:solidFill>
                  <a:srgbClr val="FF0000"/>
                </a:solidFill>
                <a:latin typeface="Calibri"/>
              </a:rPr>
              <a:t>or </a:t>
            </a:r>
            <a:r>
              <a:rPr sz="2800" b="1" i="0" u="none" strike="noStrike">
                <a:solidFill>
                  <a:srgbClr val="FF0000"/>
                </a:solidFill>
                <a:latin typeface="Calibri"/>
              </a:rPr>
              <a:t>when it  ruptures.</a:t>
            </a:r>
            <a:r>
              <a:rPr sz="2800" b="1" i="0" u="sng" strike="noStrike">
                <a:solidFill>
                  <a:srgbClr val="FF0000"/>
                </a:solidFill>
                <a:latin typeface="Calibri"/>
              </a:rPr>
              <a:t> </a:t>
            </a:r>
          </a:p>
          <a:p>
            <a:pPr lvl="0">
              <a:buNone/>
            </a:pPr>
          </a:p>
          <a:p>
            <a:pPr lvl="0">
              <a:buNone/>
            </a:pPr>
            <a:r>
              <a:rPr sz="3200" b="1" i="0" u="none" strike="noStrike">
                <a:latin typeface="Calibri"/>
              </a:rPr>
              <a:t>Prognosis</a:t>
            </a:r>
            <a:r>
              <a:rPr sz="3200">
                <a:latin typeface="Calibri"/>
              </a:rPr>
              <a:t> </a:t>
            </a:r>
          </a:p>
          <a:p>
            <a:pPr lvl="1">
              <a:buFont typeface="Arial"/>
              <a:buChar char="•"/>
            </a:pPr>
            <a:r>
              <a:rPr sz="3200">
                <a:latin typeface="Calibri"/>
              </a:rPr>
              <a:t>half the patients suffering subarachnoid hemorrhages die immediately </a:t>
            </a:r>
          </a:p>
          <a:p>
            <a:pPr lvl="1">
              <a:buFont typeface="Arial"/>
              <a:buChar char="•"/>
            </a:pPr>
            <a:r>
              <a:rPr sz="3200">
                <a:latin typeface="Calibri"/>
              </a:rPr>
              <a:t>another 20% die later from recurring hemorrhage)</a:t>
            </a:r>
          </a:p>
          <a:p>
            <a:pPr lvl="0"/>
          </a:p>
          <a:p>
            <a:pPr lvl="0"/>
          </a:p>
        </p:txBody>
      </p:sp>
      <p:sp>
        <p:nvSpPr>
          <p:cNvPr id="3" name=""/>
          <p:cNvSpPr txBox="1"/>
          <p:nvPr>
            <p:ph type="dt" idx="10"/>
          </p:nvPr>
        </p:nvSpPr>
        <p:spPr>
          <a:xfrm>
            <a:off x="457200" y="6356350"/>
            <a:ext cx="2133600" cy="365125"/>
          </a:xfrm>
          <a:prstGeom prst="rect"/>
          <a:noFill/>
          <a:ln>
            <a:noFill/>
          </a:ln>
        </p:spPr>
        <p:txBody>
          <a:bodyPr wrap="square" anchor="ctr"/>
          <a:lstStyle>
            <a:lvl1pPr lvl="0" algn="l">
              <a:defRPr sz="1200">
                <a:solidFill>
                  <a:srgbClr val="3F3F3F"/>
                </a:solidFill>
                <a:latin typeface="Calibri"/>
              </a:defRPr>
            </a:lvl1pPr>
          </a:lstStyle>
          <a:p/>
        </p:txBody>
      </p:sp>
      <p:sp>
        <p:nvSpPr>
          <p:cNvPr id="4" name=""/>
          <p:cNvSpPr txBox="1"/>
          <p:nvPr>
            <p:ph type="sldNum" idx="12"/>
          </p:nvPr>
        </p:nvSpPr>
        <p:spPr>
          <a:xfrm>
            <a:off x="6553200" y="6356350"/>
            <a:ext cx="2133600" cy="365125"/>
          </a:xfrm>
          <a:prstGeom prst="rect"/>
          <a:noFill/>
          <a:ln>
            <a:noFill/>
          </a:ln>
        </p:spPr>
        <p:txBody>
          <a:bodyPr wrap="square" anchor="ctr"/>
          <a:lstStyle>
            <a:lvl1pPr lvl="0" algn="r">
              <a:defRPr sz="1200">
                <a:solidFill>
                  <a:srgbClr val="3F3F3F"/>
                </a:solidFill>
                <a:latin typeface="Calibri"/>
              </a:defRPr>
            </a:lvl1pPr>
          </a:lstStyle>
          <a:p>
            <a:fld id="{8B38DBA3-52F9-4AF4-A6A4-FA4D7DB2F99C}" type="slidenum">
              <a:t>&lt;#&gt;</a:t>
            </a:fld>
          </a:p>
        </p:txBody>
      </p:sp>
      <p:sp>
        <p:nvSpPr>
          <p:cNvPr id="5" name=""/>
          <p:cNvSpPr txBox="1"/>
          <p:nvPr>
            <p:ph type="ftr" idx="11"/>
          </p:nvPr>
        </p:nvSpPr>
        <p:spPr>
          <a:xfrm>
            <a:off x="3124200" y="6356350"/>
            <a:ext cx="2895600" cy="365125"/>
          </a:xfrm>
          <a:prstGeom prst="rect"/>
          <a:noFill/>
          <a:ln>
            <a:noFill/>
          </a:ln>
        </p:spPr>
        <p:txBody>
          <a:bodyPr wrap="square" anchor="ctr"/>
          <a:lstStyle>
            <a:lvl1pPr lvl="0" algn="ctr">
              <a:defRPr sz="1200">
                <a:solidFill>
                  <a:srgbClr val="3F3F3F"/>
                </a:solidFill>
                <a:latin typeface="Calibri"/>
              </a:defRPr>
            </a:lvl1pPr>
          </a:lstStyle>
          <a:p/>
        </p:txBody>
      </p:sp>
    </p:spTree>
  </p:cSld>
</p:sld>
</file>

<file path=ppt/slides/slide26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id="2" name=""/>
          <p:cNvPicPr/>
          <p:nvPr/>
        </p:nvPicPr>
        <p:blipFill>
          <a:blip r:embed="rId1"/>
          <a:srcRect/>
          <a:stretch>
            <a:fillRect/>
          </a:stretch>
        </p:blipFill>
        <p:spPr>
          <a:xfrm>
            <a:off x="1143000" y="685800"/>
            <a:ext cx="7466012" cy="6019800"/>
          </a:xfrm>
          <a:prstGeom prst="rect"/>
          <a:noFill/>
          <a:ln>
            <a:noFill/>
          </a:ln>
        </p:spPr>
      </p:pic>
      <p:sp>
        <p:nvSpPr>
          <p:cNvPr id="3" name=""/>
          <p:cNvSpPr txBox="1"/>
          <p:nvPr>
            <p:ph type="dt" idx="10"/>
          </p:nvPr>
        </p:nvSpPr>
        <p:spPr>
          <a:xfrm>
            <a:off x="457200" y="6356350"/>
            <a:ext cx="2133600" cy="365125"/>
          </a:xfrm>
          <a:prstGeom prst="rect"/>
          <a:noFill/>
          <a:ln>
            <a:noFill/>
          </a:ln>
        </p:spPr>
        <p:txBody>
          <a:bodyPr wrap="square" anchor="ctr"/>
          <a:lstStyle>
            <a:lvl1pPr lvl="0" algn="l">
              <a:defRPr sz="1200">
                <a:solidFill>
                  <a:srgbClr val="3F3F3F"/>
                </a:solidFill>
                <a:latin typeface="Calibri"/>
              </a:defRPr>
            </a:lvl1pPr>
          </a:lstStyle>
          <a:p/>
        </p:txBody>
      </p:sp>
      <p:sp>
        <p:nvSpPr>
          <p:cNvPr id="4" name=""/>
          <p:cNvSpPr txBox="1"/>
          <p:nvPr>
            <p:ph type="sldNum" idx="12"/>
          </p:nvPr>
        </p:nvSpPr>
        <p:spPr>
          <a:xfrm>
            <a:off x="6553200" y="6356350"/>
            <a:ext cx="2133600" cy="365125"/>
          </a:xfrm>
          <a:prstGeom prst="rect"/>
          <a:noFill/>
          <a:ln>
            <a:noFill/>
          </a:ln>
        </p:spPr>
        <p:txBody>
          <a:bodyPr wrap="square" anchor="ctr"/>
          <a:lstStyle>
            <a:lvl1pPr lvl="0" algn="r">
              <a:defRPr sz="1200">
                <a:solidFill>
                  <a:srgbClr val="3F3F3F"/>
                </a:solidFill>
                <a:latin typeface="Calibri"/>
              </a:defRPr>
            </a:lvl1pPr>
          </a:lstStyle>
          <a:p>
            <a:fld id="{8B38DBA3-52F9-4AF4-A6A4-FA4D7DB2F99C}" type="slidenum">
              <a:t>&lt;#&gt;</a:t>
            </a:fld>
          </a:p>
        </p:txBody>
      </p:sp>
      <p:sp>
        <p:nvSpPr>
          <p:cNvPr id="5" name=""/>
          <p:cNvSpPr txBox="1"/>
          <p:nvPr>
            <p:ph type="ftr" idx="11"/>
          </p:nvPr>
        </p:nvSpPr>
        <p:spPr>
          <a:xfrm>
            <a:off x="3124200" y="6356350"/>
            <a:ext cx="2895600" cy="365125"/>
          </a:xfrm>
          <a:prstGeom prst="rect"/>
          <a:noFill/>
          <a:ln>
            <a:noFill/>
          </a:ln>
        </p:spPr>
        <p:txBody>
          <a:bodyPr wrap="square" anchor="ctr"/>
          <a:lstStyle>
            <a:lvl1pPr lvl="0" algn="ctr">
              <a:defRPr sz="1200">
                <a:solidFill>
                  <a:srgbClr val="3F3F3F"/>
                </a:solidFill>
                <a:latin typeface="Calibri"/>
              </a:defRPr>
            </a:lvl1pPr>
          </a:lstStyle>
          <a:p/>
        </p:txBody>
      </p:sp>
    </p:spTree>
  </p:cSld>
</p:sld>
</file>

<file path=ppt/slides/slide26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title" idx="0"/>
          </p:nvPr>
        </p:nvSpPr>
        <p:spPr>
          <a:xfrm>
            <a:off x="457200" y="274637"/>
            <a:ext cx="8229600" cy="1143000"/>
          </a:xfrm>
          <a:prstGeom prst="rect"/>
          <a:noFill/>
          <a:ln>
            <a:noFill/>
          </a:ln>
        </p:spPr>
        <p:txBody>
          <a:bodyPr wrap="square" anchor="ctr"/>
          <a:p>
            <a:pPr lvl="0"/>
            <a:r>
              <a:rPr b="1" i="0" u="none" strike="noStrike">
                <a:latin typeface="Calibri"/>
              </a:rPr>
              <a:t>Clinical manifestations</a:t>
            </a:r>
          </a:p>
        </p:txBody>
      </p:sp>
      <p:sp>
        <p:nvSpPr>
          <p:cNvPr id="3" name=""/>
          <p:cNvSpPr txBox="1"/>
          <p:nvPr>
            <p:ph type="body" idx="1"/>
          </p:nvPr>
        </p:nvSpPr>
        <p:spPr>
          <a:xfrm>
            <a:off x="381000" y="1447800"/>
            <a:ext cx="8229600" cy="4525962"/>
          </a:xfrm>
          <a:prstGeom prst="rect"/>
          <a:noFill/>
          <a:ln>
            <a:noFill/>
          </a:ln>
        </p:spPr>
        <p:txBody>
          <a:bodyPr wrap="square" anchor="t"/>
          <a:p>
            <a:pPr lvl="1">
              <a:buFont typeface="Wingdings"/>
              <a:buChar char="Ø"/>
            </a:pPr>
            <a:r>
              <a:rPr sz="2800">
                <a:latin typeface="Calibri"/>
              </a:rPr>
              <a:t>Unilateral </a:t>
            </a:r>
            <a:r>
              <a:rPr sz="2800">
                <a:latin typeface="Calibri"/>
              </a:rPr>
              <a:t>headache                                        </a:t>
            </a:r>
          </a:p>
          <a:p>
            <a:pPr lvl="1">
              <a:buFont typeface="Wingdings"/>
              <a:buChar char="Ø"/>
            </a:pPr>
            <a:r>
              <a:rPr sz="2800">
                <a:latin typeface="Calibri"/>
              </a:rPr>
              <a:t>Pain </a:t>
            </a:r>
            <a:r>
              <a:rPr sz="2800">
                <a:latin typeface="Calibri"/>
              </a:rPr>
              <a:t>in the eye</a:t>
            </a:r>
          </a:p>
          <a:p>
            <a:pPr lvl="1">
              <a:buFont typeface="Wingdings"/>
              <a:buChar char="Ø"/>
            </a:pPr>
            <a:r>
              <a:rPr sz="2800">
                <a:latin typeface="Calibri"/>
              </a:rPr>
              <a:t>Diplopia</a:t>
            </a:r>
            <a:r>
              <a:rPr sz="2800">
                <a:latin typeface="Calibri"/>
              </a:rPr>
              <a:t>                                                          </a:t>
            </a:r>
          </a:p>
          <a:p>
            <a:pPr lvl="1">
              <a:buFont typeface="Wingdings"/>
              <a:buChar char="Ø"/>
            </a:pPr>
            <a:r>
              <a:rPr sz="2800">
                <a:latin typeface="Calibri"/>
              </a:rPr>
              <a:t>Tinnitus</a:t>
            </a:r>
          </a:p>
          <a:p>
            <a:pPr lvl="1">
              <a:buFont typeface="Wingdings"/>
              <a:buChar char="Ø"/>
            </a:pPr>
            <a:r>
              <a:rPr sz="2800">
                <a:latin typeface="Calibri"/>
              </a:rPr>
              <a:t>Rigidity </a:t>
            </a:r>
            <a:r>
              <a:rPr sz="2800">
                <a:latin typeface="Calibri"/>
              </a:rPr>
              <a:t>of the back of he neck &amp; spine</a:t>
            </a:r>
          </a:p>
          <a:p>
            <a:pPr lvl="1">
              <a:buFont typeface="Wingdings"/>
              <a:buChar char="Ø"/>
            </a:pPr>
            <a:r>
              <a:rPr sz="2800">
                <a:latin typeface="Calibri"/>
              </a:rPr>
              <a:t>Ptosis</a:t>
            </a:r>
            <a:r>
              <a:rPr sz="2800">
                <a:latin typeface="Calibri"/>
              </a:rPr>
              <a:t> </a:t>
            </a:r>
            <a:r>
              <a:rPr sz="2800">
                <a:latin typeface="Calibri"/>
              </a:rPr>
              <a:t>of the eyelid                                        </a:t>
            </a:r>
          </a:p>
          <a:p>
            <a:pPr lvl="1">
              <a:buFont typeface="Wingdings"/>
              <a:buChar char="Ø"/>
            </a:pPr>
            <a:r>
              <a:rPr sz="2800">
                <a:latin typeface="Calibri"/>
              </a:rPr>
              <a:t>Hemiparesis</a:t>
            </a:r>
          </a:p>
          <a:p>
            <a:pPr lvl="0"/>
          </a:p>
        </p:txBody>
      </p:sp>
      <p:sp>
        <p:nvSpPr>
          <p:cNvPr id="4" name=""/>
          <p:cNvSpPr txBox="1"/>
          <p:nvPr>
            <p:ph type="dt" idx="10"/>
          </p:nvPr>
        </p:nvSpPr>
        <p:spPr>
          <a:xfrm>
            <a:off x="457200" y="6356350"/>
            <a:ext cx="2133600" cy="365125"/>
          </a:xfrm>
          <a:prstGeom prst="rect"/>
          <a:noFill/>
          <a:ln>
            <a:noFill/>
          </a:ln>
        </p:spPr>
        <p:txBody>
          <a:bodyPr wrap="square" anchor="ctr"/>
          <a:lstStyle>
            <a:lvl1pPr lvl="0" algn="l">
              <a:defRPr sz="1200">
                <a:solidFill>
                  <a:srgbClr val="3F3F3F"/>
                </a:solidFill>
                <a:latin typeface="Calibri"/>
              </a:defRPr>
            </a:lvl1pPr>
          </a:lstStyle>
          <a:p/>
        </p:txBody>
      </p:sp>
      <p:sp>
        <p:nvSpPr>
          <p:cNvPr id="5" name=""/>
          <p:cNvSpPr txBox="1"/>
          <p:nvPr>
            <p:ph type="sldNum" idx="12"/>
          </p:nvPr>
        </p:nvSpPr>
        <p:spPr>
          <a:xfrm>
            <a:off x="6553200" y="6356350"/>
            <a:ext cx="2133600" cy="365125"/>
          </a:xfrm>
          <a:prstGeom prst="rect"/>
          <a:noFill/>
          <a:ln>
            <a:noFill/>
          </a:ln>
        </p:spPr>
        <p:txBody>
          <a:bodyPr wrap="square" anchor="ctr"/>
          <a:lstStyle>
            <a:lvl1pPr lvl="0" algn="r">
              <a:defRPr sz="1200">
                <a:solidFill>
                  <a:srgbClr val="3F3F3F"/>
                </a:solidFill>
                <a:latin typeface="Calibri"/>
              </a:defRPr>
            </a:lvl1pPr>
          </a:lstStyle>
          <a:p>
            <a:fld id="{8B38DBA3-52F9-4AF4-A6A4-FA4D7DB2F99C}" type="slidenum">
              <a:t>&lt;#&gt;</a:t>
            </a:fld>
          </a:p>
        </p:txBody>
      </p:sp>
      <p:sp>
        <p:nvSpPr>
          <p:cNvPr id="6" name=""/>
          <p:cNvSpPr txBox="1"/>
          <p:nvPr>
            <p:ph type="ftr" idx="11"/>
          </p:nvPr>
        </p:nvSpPr>
        <p:spPr>
          <a:xfrm>
            <a:off x="3124200" y="6356350"/>
            <a:ext cx="2895600" cy="365125"/>
          </a:xfrm>
          <a:prstGeom prst="rect"/>
          <a:noFill/>
          <a:ln>
            <a:noFill/>
          </a:ln>
        </p:spPr>
        <p:txBody>
          <a:bodyPr wrap="square" anchor="ctr"/>
          <a:lstStyle>
            <a:lvl1pPr lvl="0" algn="ctr">
              <a:defRPr sz="1200">
                <a:solidFill>
                  <a:srgbClr val="3F3F3F"/>
                </a:solidFill>
                <a:latin typeface="Calibri"/>
              </a:defRPr>
            </a:lvl1pPr>
          </a:lstStyle>
          <a:p/>
        </p:txBody>
      </p:sp>
    </p:spTree>
  </p:cSld>
</p:sld>
</file>

<file path=ppt/slides/slide2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title" idx="0"/>
          </p:nvPr>
        </p:nvSpPr>
        <p:spPr>
          <a:xfrm>
            <a:off x="457200" y="274637"/>
            <a:ext cx="8229600" cy="1143000"/>
          </a:xfrm>
          <a:prstGeom prst="rect"/>
          <a:noFill/>
          <a:ln>
            <a:noFill/>
          </a:ln>
        </p:spPr>
        <p:txBody>
          <a:bodyPr wrap="square" anchor="ctr">
            <a:normAutofit fontScale="90000"/>
          </a:bodyPr>
          <a:p>
            <a:pPr lvl="0"/>
            <a:r>
              <a:rPr b="1" i="0" u="none" strike="noStrike">
                <a:latin typeface="Times New Roman"/>
              </a:rPr>
              <a:t>Assessment of the Neurologic System</a:t>
            </a:r>
          </a:p>
        </p:txBody>
      </p:sp>
      <p:sp>
        <p:nvSpPr>
          <p:cNvPr id="3" name=""/>
          <p:cNvSpPr txBox="1"/>
          <p:nvPr>
            <p:ph type="body" idx="1"/>
          </p:nvPr>
        </p:nvSpPr>
        <p:spPr>
          <a:xfrm>
            <a:off x="457200" y="1600200"/>
            <a:ext cx="8229600" cy="4525962"/>
          </a:xfrm>
          <a:prstGeom prst="rect"/>
          <a:noFill/>
          <a:ln>
            <a:noFill/>
          </a:ln>
        </p:spPr>
        <p:txBody>
          <a:bodyPr wrap="square" anchor="t">
            <a:normAutofit lnSpcReduction="10000"/>
          </a:bodyPr>
          <a:p>
            <a:pPr lvl="0">
              <a:buSzPct val="55000"/>
            </a:pPr>
            <a:r>
              <a:rPr sz="3200" b="1" i="0" u="none" strike="noStrike">
                <a:latin typeface="Times New Roman"/>
              </a:rPr>
              <a:t>Testing cranial nerves </a:t>
            </a:r>
            <a:r>
              <a:rPr sz="3200">
                <a:latin typeface="Times New Roman"/>
              </a:rPr>
              <a:t>(I-XII)</a:t>
            </a:r>
          </a:p>
          <a:p>
            <a:pPr lvl="0">
              <a:buSzPct val="55000"/>
            </a:pPr>
            <a:r>
              <a:rPr sz="3200" b="1" i="0" u="none" strike="noStrike">
                <a:latin typeface="Times New Roman"/>
              </a:rPr>
              <a:t>Testing Motor function</a:t>
            </a:r>
            <a:r>
              <a:rPr sz="3200">
                <a:latin typeface="Times New Roman"/>
              </a:rPr>
              <a:t>: giant, Romberg's, rapid alternative, finger to nose </a:t>
            </a:r>
          </a:p>
          <a:p>
            <a:pPr lvl="0">
              <a:buSzPct val="55000"/>
            </a:pPr>
            <a:r>
              <a:rPr sz="3200" b="1" i="0" u="none" strike="noStrike">
                <a:latin typeface="Times New Roman"/>
              </a:rPr>
              <a:t>Testing Sensory function</a:t>
            </a:r>
            <a:r>
              <a:rPr sz="3200">
                <a:latin typeface="Times New Roman"/>
              </a:rPr>
              <a:t>: light touch, sharp/dull, streognosis, and graphesthesia</a:t>
            </a:r>
          </a:p>
          <a:p>
            <a:pPr lvl="0">
              <a:buSzPct val="55000"/>
            </a:pPr>
            <a:r>
              <a:rPr sz="3200" b="1" i="0" u="none" strike="noStrike">
                <a:latin typeface="Times New Roman"/>
              </a:rPr>
              <a:t>Testing Reflexes</a:t>
            </a:r>
            <a:r>
              <a:rPr sz="3200">
                <a:latin typeface="Times New Roman"/>
              </a:rPr>
              <a:t>: </a:t>
            </a:r>
            <a:r>
              <a:rPr sz="2800">
                <a:latin typeface="Times New Roman"/>
              </a:rPr>
              <a:t>Biceps, Triceps, Brachioradialsis, Patellar </a:t>
            </a:r>
            <a:r>
              <a:rPr sz="2800">
                <a:latin typeface="Times New Roman"/>
              </a:rPr>
              <a:t>(knee) </a:t>
            </a:r>
            <a:r>
              <a:rPr sz="2800">
                <a:latin typeface="Times New Roman"/>
              </a:rPr>
              <a:t>, Achilles, Plantar </a:t>
            </a:r>
            <a:r>
              <a:rPr sz="2800">
                <a:latin typeface="Times New Roman"/>
              </a:rPr>
              <a:t>(</a:t>
            </a:r>
            <a:r>
              <a:rPr sz="2800">
                <a:latin typeface="Times New Roman"/>
              </a:rPr>
              <a:t>Babinski), and Abdominal</a:t>
            </a:r>
          </a:p>
          <a:p>
            <a:pPr lvl="0">
              <a:buFont typeface="Times"/>
              <a:buChar char="•"/>
            </a:pPr>
            <a:r>
              <a:rPr sz="2800" b="0" i="0" u="sng" strike="noStrike">
                <a:latin typeface="Times New Roman"/>
              </a:rPr>
              <a:t>NB: </a:t>
            </a:r>
            <a:r>
              <a:rPr sz="3200" b="0" i="0" u="sng" strike="noStrike">
                <a:latin typeface="Times New Roman"/>
              </a:rPr>
              <a:t>Always consider left to right symmetry) </a:t>
            </a:r>
          </a:p>
          <a:p>
            <a:pPr lvl="0">
              <a:buFont typeface="Times"/>
              <a:buChar char="•"/>
            </a:pPr>
          </a:p>
          <a:p>
            <a:pPr lvl="0">
              <a:buFont typeface="Times"/>
              <a:buChar char="•"/>
            </a:pPr>
          </a:p>
        </p:txBody>
      </p:sp>
      <p:sp>
        <p:nvSpPr>
          <p:cNvPr id="4" name=""/>
          <p:cNvSpPr txBox="1"/>
          <p:nvPr>
            <p:ph type="dt" idx="10"/>
          </p:nvPr>
        </p:nvSpPr>
        <p:spPr>
          <a:xfrm>
            <a:off x="457200" y="6356350"/>
            <a:ext cx="2133600" cy="365125"/>
          </a:xfrm>
          <a:prstGeom prst="rect"/>
          <a:noFill/>
          <a:ln>
            <a:noFill/>
          </a:ln>
        </p:spPr>
        <p:txBody>
          <a:bodyPr wrap="square" anchor="ctr"/>
          <a:lstStyle>
            <a:lvl1pPr lvl="0" algn="l">
              <a:defRPr sz="1200">
                <a:solidFill>
                  <a:srgbClr val="3F3F3F"/>
                </a:solidFill>
                <a:latin typeface="Calibri"/>
              </a:defRPr>
            </a:lvl1pPr>
          </a:lstStyle>
          <a:p/>
        </p:txBody>
      </p:sp>
      <p:sp>
        <p:nvSpPr>
          <p:cNvPr id="5" name=""/>
          <p:cNvSpPr txBox="1"/>
          <p:nvPr>
            <p:ph type="sldNum" idx="12"/>
          </p:nvPr>
        </p:nvSpPr>
        <p:spPr>
          <a:xfrm>
            <a:off x="6553200" y="6356350"/>
            <a:ext cx="2133600" cy="365125"/>
          </a:xfrm>
          <a:prstGeom prst="rect"/>
          <a:noFill/>
          <a:ln>
            <a:noFill/>
          </a:ln>
        </p:spPr>
        <p:txBody>
          <a:bodyPr wrap="square" anchor="ctr"/>
          <a:lstStyle>
            <a:lvl1pPr lvl="0" algn="r">
              <a:defRPr sz="1200">
                <a:solidFill>
                  <a:srgbClr val="3F3F3F"/>
                </a:solidFill>
                <a:latin typeface="Calibri"/>
              </a:defRPr>
            </a:lvl1pPr>
          </a:lstStyle>
          <a:p>
            <a:fld id="{8B38DBA3-52F9-4AF4-A6A4-FA4D7DB2F99C}" type="slidenum">
              <a:t>&lt;#&gt;</a:t>
            </a:fld>
          </a:p>
        </p:txBody>
      </p:sp>
      <p:sp>
        <p:nvSpPr>
          <p:cNvPr id="6" name=""/>
          <p:cNvSpPr txBox="1"/>
          <p:nvPr>
            <p:ph type="ftr" idx="11"/>
          </p:nvPr>
        </p:nvSpPr>
        <p:spPr>
          <a:xfrm>
            <a:off x="3124200" y="6356350"/>
            <a:ext cx="2895600" cy="365125"/>
          </a:xfrm>
          <a:prstGeom prst="rect"/>
          <a:noFill/>
          <a:ln>
            <a:noFill/>
          </a:ln>
        </p:spPr>
        <p:txBody>
          <a:bodyPr wrap="square" anchor="ctr"/>
          <a:lstStyle>
            <a:lvl1pPr lvl="0" algn="ctr">
              <a:defRPr sz="1200">
                <a:solidFill>
                  <a:srgbClr val="3F3F3F"/>
                </a:solidFill>
                <a:latin typeface="Calibri"/>
              </a:defRPr>
            </a:lvl1pPr>
          </a:lstStyle>
          <a:p/>
        </p:txBody>
      </p:sp>
    </p:spTree>
  </p:cSld>
</p:sld>
</file>

<file path=ppt/slides/slide27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body" idx="1"/>
          </p:nvPr>
        </p:nvSpPr>
        <p:spPr>
          <a:xfrm>
            <a:off x="457200" y="381000"/>
            <a:ext cx="8229600" cy="6477000"/>
          </a:xfrm>
          <a:prstGeom prst="rect"/>
          <a:noFill/>
          <a:ln>
            <a:noFill/>
          </a:ln>
        </p:spPr>
        <p:txBody>
          <a:bodyPr wrap="square" anchor="t"/>
          <a:p>
            <a:pPr lvl="0" algn="ctr">
              <a:buFont typeface="Wingdings"/>
              <a:buChar char="Ø"/>
            </a:pPr>
            <a:r>
              <a:rPr b="1" i="0" u="none" strike="noStrike">
                <a:latin typeface="Times New Roman"/>
              </a:rPr>
              <a:t>Complication</a:t>
            </a:r>
          </a:p>
          <a:p>
            <a:pPr lvl="0">
              <a:buFont typeface="Wingdings"/>
              <a:buChar char="Ø"/>
            </a:pPr>
            <a:r>
              <a:rPr b="1" i="0" u="none" strike="noStrike">
                <a:latin typeface="Calibri"/>
              </a:rPr>
              <a:t>three </a:t>
            </a:r>
            <a:r>
              <a:rPr b="1" i="0" u="none" strike="noStrike">
                <a:latin typeface="Calibri"/>
              </a:rPr>
              <a:t>major threats:</a:t>
            </a:r>
          </a:p>
          <a:p>
            <a:pPr lvl="1">
              <a:buFont typeface="Wingdings"/>
              <a:buChar char="Ø"/>
            </a:pPr>
            <a:r>
              <a:rPr b="1" i="0" u="none" strike="noStrike">
                <a:latin typeface="Calibri"/>
              </a:rPr>
              <a:t>Death from increase </a:t>
            </a:r>
            <a:r>
              <a:rPr b="1" i="0" u="none" strike="noStrike">
                <a:latin typeface="Calibri"/>
              </a:rPr>
              <a:t>ICP /</a:t>
            </a:r>
            <a:r>
              <a:rPr>
                <a:latin typeface="Calibri"/>
              </a:rPr>
              <a:t>Pressure/</a:t>
            </a:r>
            <a:r>
              <a:rPr b="1" i="0" u="none" strike="noStrike">
                <a:latin typeface="Calibri"/>
              </a:rPr>
              <a:t>:</a:t>
            </a:r>
          </a:p>
          <a:p>
            <a:pPr lvl="2">
              <a:buFont typeface="Wingdings"/>
              <a:buChar char="Ø"/>
            </a:pPr>
            <a:r>
              <a:rPr b="1" i="0" u="none" strike="noStrike">
                <a:latin typeface="Calibri"/>
              </a:rPr>
              <a:t> </a:t>
            </a:r>
            <a:r>
              <a:rPr>
                <a:latin typeface="Calibri"/>
              </a:rPr>
              <a:t> </a:t>
            </a:r>
            <a:r>
              <a:rPr sz="2800">
                <a:latin typeface="Calibri"/>
              </a:rPr>
              <a:t>Increased ICP may push the brain downward, impair brain stem function, and cut off blood supply to the part of the brain that supports vital functions</a:t>
            </a:r>
            <a:r>
              <a:rPr sz="2800">
                <a:latin typeface="Calibri"/>
              </a:rPr>
              <a:t>.</a:t>
            </a:r>
          </a:p>
          <a:p>
            <a:pPr lvl="2">
              <a:buFont typeface="Wingdings"/>
              <a:buChar char="Ø"/>
            </a:pPr>
          </a:p>
          <a:p>
            <a:pPr lvl="1">
              <a:buFont typeface="Wingdings"/>
              <a:buChar char="Ø"/>
            </a:pPr>
            <a:r>
              <a:rPr b="1" i="0" u="none" strike="noStrike">
                <a:latin typeface="Calibri"/>
              </a:rPr>
              <a:t>Rebleed</a:t>
            </a:r>
            <a:r>
              <a:rPr b="1" i="0" u="sng" strike="noStrike">
                <a:latin typeface="Calibri"/>
              </a:rPr>
              <a:t> </a:t>
            </a:r>
          </a:p>
          <a:p>
            <a:pPr lvl="2">
              <a:buFont typeface="Wingdings"/>
              <a:buChar char="Ø"/>
            </a:pPr>
            <a:r>
              <a:rPr sz="2800">
                <a:latin typeface="Calibri"/>
              </a:rPr>
              <a:t>after </a:t>
            </a:r>
            <a:r>
              <a:rPr sz="2800">
                <a:latin typeface="Calibri"/>
              </a:rPr>
              <a:t>initial bleeding episode, a clot forms and seals the rupture, reinforcing the wall of the aneurysm for 7 to 10 </a:t>
            </a:r>
            <a:r>
              <a:rPr sz="2800">
                <a:latin typeface="Calibri"/>
              </a:rPr>
              <a:t>days</a:t>
            </a:r>
          </a:p>
          <a:p>
            <a:pPr lvl="1">
              <a:buFont typeface="Wingdings"/>
              <a:buChar char="Ø"/>
            </a:pPr>
          </a:p>
        </p:txBody>
      </p:sp>
      <p:sp>
        <p:nvSpPr>
          <p:cNvPr id="3" name=""/>
          <p:cNvSpPr txBox="1"/>
          <p:nvPr>
            <p:ph type="dt" idx="10"/>
          </p:nvPr>
        </p:nvSpPr>
        <p:spPr>
          <a:xfrm>
            <a:off x="457200" y="6356350"/>
            <a:ext cx="2133600" cy="365125"/>
          </a:xfrm>
          <a:prstGeom prst="rect"/>
          <a:noFill/>
          <a:ln>
            <a:noFill/>
          </a:ln>
        </p:spPr>
        <p:txBody>
          <a:bodyPr wrap="square" anchor="ctr"/>
          <a:lstStyle>
            <a:lvl1pPr lvl="0" algn="l">
              <a:buFont typeface="Wingdings"/>
              <a:buChar char="Ø"/>
              <a:defRPr sz="1200">
                <a:solidFill>
                  <a:srgbClr val="3F3F3F"/>
                </a:solidFill>
                <a:latin typeface="Calibri"/>
              </a:defRPr>
            </a:lvl1pPr>
          </a:lstStyle>
          <a:p/>
        </p:txBody>
      </p:sp>
      <p:sp>
        <p:nvSpPr>
          <p:cNvPr id="4" name=""/>
          <p:cNvSpPr txBox="1"/>
          <p:nvPr>
            <p:ph type="sldNum" idx="12"/>
          </p:nvPr>
        </p:nvSpPr>
        <p:spPr>
          <a:xfrm>
            <a:off x="6553200" y="6356350"/>
            <a:ext cx="2133600" cy="365125"/>
          </a:xfrm>
          <a:prstGeom prst="rect"/>
          <a:noFill/>
          <a:ln>
            <a:noFill/>
          </a:ln>
        </p:spPr>
        <p:txBody>
          <a:bodyPr wrap="square" anchor="ctr"/>
          <a:lstStyle>
            <a:lvl1pPr lvl="0" algn="r">
              <a:buFont typeface="Wingdings"/>
              <a:buChar char="Ø"/>
              <a:defRPr sz="1200">
                <a:solidFill>
                  <a:srgbClr val="3F3F3F"/>
                </a:solidFill>
                <a:latin typeface="Calibri"/>
              </a:defRPr>
            </a:lvl1pPr>
          </a:lstStyle>
          <a:p>
            <a:fld id="{8B38DBA3-52F9-4AF4-A6A4-FA4D7DB2F99C}" type="slidenum">
              <a:t>&lt;#&gt;</a:t>
            </a:fld>
          </a:p>
        </p:txBody>
      </p:sp>
      <p:sp>
        <p:nvSpPr>
          <p:cNvPr id="5" name=""/>
          <p:cNvSpPr txBox="1"/>
          <p:nvPr>
            <p:ph type="ftr" idx="11"/>
          </p:nvPr>
        </p:nvSpPr>
        <p:spPr>
          <a:xfrm>
            <a:off x="3124200" y="6356350"/>
            <a:ext cx="2895600" cy="365125"/>
          </a:xfrm>
          <a:prstGeom prst="rect"/>
          <a:noFill/>
          <a:ln>
            <a:noFill/>
          </a:ln>
        </p:spPr>
        <p:txBody>
          <a:bodyPr wrap="square" anchor="ctr"/>
          <a:lstStyle>
            <a:lvl1pPr lvl="0" algn="ctr">
              <a:buFont typeface="Wingdings"/>
              <a:buChar char="Ø"/>
              <a:defRPr sz="1200">
                <a:solidFill>
                  <a:srgbClr val="3F3F3F"/>
                </a:solidFill>
                <a:latin typeface="Calibri"/>
              </a:defRPr>
            </a:lvl1pPr>
          </a:lstStyle>
          <a:p/>
        </p:txBody>
      </p:sp>
    </p:spTree>
  </p:cSld>
</p:sld>
</file>

<file path=ppt/slides/slide27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body" idx="1"/>
          </p:nvPr>
        </p:nvSpPr>
        <p:spPr>
          <a:xfrm>
            <a:off x="457200" y="457200"/>
            <a:ext cx="8229600" cy="5668962"/>
          </a:xfrm>
          <a:prstGeom prst="rect"/>
          <a:noFill/>
          <a:ln>
            <a:noFill/>
          </a:ln>
        </p:spPr>
        <p:txBody>
          <a:bodyPr wrap="square" anchor="t">
            <a:normAutofit lnSpcReduction="10000"/>
          </a:bodyPr>
          <a:p>
            <a:pPr lvl="2">
              <a:buFont typeface="Wingdings"/>
              <a:buChar char="ü"/>
            </a:pPr>
            <a:r>
              <a:rPr sz="2800">
                <a:latin typeface="Calibri"/>
              </a:rPr>
              <a:t> </a:t>
            </a:r>
            <a:r>
              <a:rPr sz="3200">
                <a:latin typeface="Calibri"/>
              </a:rPr>
              <a:t>However, after the seventh day, </a:t>
            </a:r>
            <a:r>
              <a:rPr sz="3200">
                <a:latin typeface="Calibri"/>
              </a:rPr>
              <a:t>fibrinolysis</a:t>
            </a:r>
            <a:r>
              <a:rPr sz="3200">
                <a:latin typeface="Calibri"/>
              </a:rPr>
              <a:t> begins to dissolve the clot and increases the risk of rebreeding</a:t>
            </a:r>
          </a:p>
          <a:p>
            <a:pPr lvl="2">
              <a:buFont typeface="Wingdings"/>
              <a:buChar char="ü"/>
            </a:pPr>
          </a:p>
          <a:p>
            <a:pPr lvl="2">
              <a:buFont typeface="Wingdings"/>
              <a:buChar char="ü"/>
            </a:pPr>
            <a:r>
              <a:rPr sz="3200">
                <a:latin typeface="Calibri"/>
              </a:rPr>
              <a:t> This rebreeding produces symptoms similar to those accompanying the initial hemorrhage. </a:t>
            </a:r>
          </a:p>
          <a:p>
            <a:pPr lvl="2">
              <a:buFont typeface="Wingdings"/>
              <a:buChar char="ü"/>
            </a:pPr>
          </a:p>
          <a:p>
            <a:pPr lvl="2">
              <a:buFont typeface="Wingdings"/>
              <a:buChar char="ü"/>
            </a:pPr>
            <a:r>
              <a:rPr sz="3200">
                <a:latin typeface="Calibri"/>
              </a:rPr>
              <a:t>Rebleeds</a:t>
            </a:r>
            <a:r>
              <a:rPr sz="3200">
                <a:latin typeface="Calibri"/>
              </a:rPr>
              <a:t> during the first 48 to 72 hours following initial hemorrhage are not uncommon and contribute to the high mortality.</a:t>
            </a:r>
          </a:p>
          <a:p>
            <a:pPr lvl="2">
              <a:buFont typeface="Wingdings"/>
              <a:buChar char="ü"/>
            </a:pPr>
          </a:p>
          <a:p>
            <a:pPr lvl="0">
              <a:buFont typeface="Wingdings"/>
              <a:buChar char="ü"/>
            </a:pPr>
          </a:p>
        </p:txBody>
      </p:sp>
      <p:sp>
        <p:nvSpPr>
          <p:cNvPr id="3" name=""/>
          <p:cNvSpPr txBox="1"/>
          <p:nvPr>
            <p:ph type="dt" idx="10"/>
          </p:nvPr>
        </p:nvSpPr>
        <p:spPr>
          <a:xfrm>
            <a:off x="457200" y="6356350"/>
            <a:ext cx="2133600" cy="365125"/>
          </a:xfrm>
          <a:prstGeom prst="rect"/>
          <a:noFill/>
          <a:ln>
            <a:noFill/>
          </a:ln>
        </p:spPr>
        <p:txBody>
          <a:bodyPr wrap="square" anchor="ctr"/>
          <a:lstStyle>
            <a:lvl1pPr lvl="0" algn="l">
              <a:buFont typeface="Wingdings"/>
              <a:buChar char="ü"/>
              <a:defRPr sz="1200">
                <a:solidFill>
                  <a:srgbClr val="3F3F3F"/>
                </a:solidFill>
                <a:latin typeface="Calibri"/>
              </a:defRPr>
            </a:lvl1pPr>
          </a:lstStyle>
          <a:p/>
        </p:txBody>
      </p:sp>
      <p:sp>
        <p:nvSpPr>
          <p:cNvPr id="4" name=""/>
          <p:cNvSpPr txBox="1"/>
          <p:nvPr>
            <p:ph type="sldNum" idx="12"/>
          </p:nvPr>
        </p:nvSpPr>
        <p:spPr>
          <a:xfrm>
            <a:off x="6553200" y="6356350"/>
            <a:ext cx="2133600" cy="365125"/>
          </a:xfrm>
          <a:prstGeom prst="rect"/>
          <a:noFill/>
          <a:ln>
            <a:noFill/>
          </a:ln>
        </p:spPr>
        <p:txBody>
          <a:bodyPr wrap="square" anchor="ctr"/>
          <a:lstStyle>
            <a:lvl1pPr lvl="0" algn="r">
              <a:buFont typeface="Wingdings"/>
              <a:buChar char="ü"/>
              <a:defRPr sz="1200">
                <a:solidFill>
                  <a:srgbClr val="3F3F3F"/>
                </a:solidFill>
                <a:latin typeface="Calibri"/>
              </a:defRPr>
            </a:lvl1pPr>
          </a:lstStyle>
          <a:p>
            <a:fld id="{8B38DBA3-52F9-4AF4-A6A4-FA4D7DB2F99C}" type="slidenum">
              <a:t>&lt;#&gt;</a:t>
            </a:fld>
          </a:p>
        </p:txBody>
      </p:sp>
      <p:sp>
        <p:nvSpPr>
          <p:cNvPr id="5" name=""/>
          <p:cNvSpPr txBox="1"/>
          <p:nvPr>
            <p:ph type="ftr" idx="11"/>
          </p:nvPr>
        </p:nvSpPr>
        <p:spPr>
          <a:xfrm>
            <a:off x="3124200" y="6356350"/>
            <a:ext cx="2895600" cy="365125"/>
          </a:xfrm>
          <a:prstGeom prst="rect"/>
          <a:noFill/>
          <a:ln>
            <a:noFill/>
          </a:ln>
        </p:spPr>
        <p:txBody>
          <a:bodyPr wrap="square" anchor="ctr"/>
          <a:lstStyle>
            <a:lvl1pPr lvl="0" algn="ctr">
              <a:buFont typeface="Wingdings"/>
              <a:buChar char="ü"/>
              <a:defRPr sz="1200">
                <a:solidFill>
                  <a:srgbClr val="3F3F3F"/>
                </a:solidFill>
                <a:latin typeface="Calibri"/>
              </a:defRPr>
            </a:lvl1pPr>
          </a:lstStyle>
          <a:p/>
        </p:txBody>
      </p:sp>
    </p:spTree>
  </p:cSld>
</p:sld>
</file>

<file path=ppt/slides/slide27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body" idx="1"/>
          </p:nvPr>
        </p:nvSpPr>
        <p:spPr>
          <a:xfrm>
            <a:off x="457200" y="381000"/>
            <a:ext cx="8229600" cy="5745162"/>
          </a:xfrm>
          <a:prstGeom prst="rect"/>
          <a:noFill/>
          <a:ln>
            <a:noFill/>
          </a:ln>
        </p:spPr>
        <p:txBody>
          <a:bodyPr wrap="square" anchor="t"/>
          <a:p>
            <a:pPr lvl="0"/>
            <a:r>
              <a:rPr b="1" i="0" u="none" strike="noStrike">
                <a:latin typeface="Calibri"/>
              </a:rPr>
              <a:t>Vasospasm</a:t>
            </a:r>
            <a:r>
              <a:rPr>
                <a:latin typeface="Calibri"/>
              </a:rPr>
              <a:t>: </a:t>
            </a:r>
          </a:p>
          <a:p>
            <a:pPr lvl="2" marL="742950" indent="400050"/>
            <a:r>
              <a:rPr>
                <a:latin typeface="Calibri"/>
              </a:rPr>
              <a:t> </a:t>
            </a:r>
            <a:r>
              <a:rPr sz="3200">
                <a:latin typeface="Calibri"/>
              </a:rPr>
              <a:t>Why this occurs isn't clearly understood.  Usually, vasospasm occurs in blood vessels adjacent to the aneurysm, but it may extend to major vessels of the brain, causing ischemia and altered brain function</a:t>
            </a:r>
          </a:p>
          <a:p>
            <a:pPr lvl="2" marL="742950" indent="400050"/>
          </a:p>
          <a:p>
            <a:pPr lvl="1" marL="342900" indent="0">
              <a:buFont typeface="Arial"/>
              <a:buChar char="•"/>
            </a:pPr>
            <a:r>
              <a:rPr sz="3000" b="1" i="0" u="none" strike="noStrike">
                <a:latin typeface="Calibri"/>
              </a:rPr>
              <a:t>Thrombosis and embolism</a:t>
            </a:r>
          </a:p>
          <a:p>
            <a:pPr lvl="2" marL="742950" indent="400050"/>
            <a:r>
              <a:rPr sz="2800">
                <a:latin typeface="Calibri"/>
              </a:rPr>
              <a:t>May result in DVT and or pulmonary embolism</a:t>
            </a:r>
          </a:p>
          <a:p>
            <a:pPr lvl="2" marL="742950" indent="400050"/>
          </a:p>
          <a:p>
            <a:pPr lvl="1" marL="342900" indent="0">
              <a:buFont typeface="Arial"/>
              <a:buChar char="•"/>
            </a:pPr>
            <a:r>
              <a:rPr sz="3000" b="1" i="0" u="none" strike="noStrike">
                <a:latin typeface="Calibri"/>
              </a:rPr>
              <a:t>Hydrocephalus </a:t>
            </a:r>
          </a:p>
          <a:p>
            <a:pPr lvl="3" marL="1200150" indent="857250"/>
            <a:r>
              <a:rPr sz="2800">
                <a:latin typeface="Calibri"/>
              </a:rPr>
              <a:t>Due to occlusion of CSF flow</a:t>
            </a:r>
          </a:p>
          <a:p>
            <a:pPr lvl="0">
              <a:buNone/>
            </a:pPr>
          </a:p>
        </p:txBody>
      </p:sp>
      <p:sp>
        <p:nvSpPr>
          <p:cNvPr id="3" name=""/>
          <p:cNvSpPr txBox="1"/>
          <p:nvPr>
            <p:ph type="dt" idx="10"/>
          </p:nvPr>
        </p:nvSpPr>
        <p:spPr>
          <a:xfrm>
            <a:off x="457200" y="6356350"/>
            <a:ext cx="2133600" cy="365125"/>
          </a:xfrm>
          <a:prstGeom prst="rect"/>
          <a:noFill/>
          <a:ln>
            <a:noFill/>
          </a:ln>
        </p:spPr>
        <p:txBody>
          <a:bodyPr wrap="square" anchor="ctr"/>
          <a:lstStyle>
            <a:lvl1pPr lvl="0" algn="l">
              <a:defRPr sz="1200">
                <a:solidFill>
                  <a:srgbClr val="3F3F3F"/>
                </a:solidFill>
                <a:latin typeface="Calibri"/>
              </a:defRPr>
            </a:lvl1pPr>
          </a:lstStyle>
          <a:p/>
        </p:txBody>
      </p:sp>
      <p:sp>
        <p:nvSpPr>
          <p:cNvPr id="4" name=""/>
          <p:cNvSpPr txBox="1"/>
          <p:nvPr>
            <p:ph type="sldNum" idx="12"/>
          </p:nvPr>
        </p:nvSpPr>
        <p:spPr>
          <a:xfrm>
            <a:off x="6553200" y="6356350"/>
            <a:ext cx="2133600" cy="365125"/>
          </a:xfrm>
          <a:prstGeom prst="rect"/>
          <a:noFill/>
          <a:ln>
            <a:noFill/>
          </a:ln>
        </p:spPr>
        <p:txBody>
          <a:bodyPr wrap="square" anchor="ctr"/>
          <a:lstStyle>
            <a:lvl1pPr lvl="0" algn="r">
              <a:defRPr sz="1200">
                <a:solidFill>
                  <a:srgbClr val="3F3F3F"/>
                </a:solidFill>
                <a:latin typeface="Calibri"/>
              </a:defRPr>
            </a:lvl1pPr>
          </a:lstStyle>
          <a:p>
            <a:fld id="{8B38DBA3-52F9-4AF4-A6A4-FA4D7DB2F99C}" type="slidenum">
              <a:t>&lt;#&gt;</a:t>
            </a:fld>
          </a:p>
        </p:txBody>
      </p:sp>
      <p:sp>
        <p:nvSpPr>
          <p:cNvPr id="5" name=""/>
          <p:cNvSpPr txBox="1"/>
          <p:nvPr>
            <p:ph type="ftr" idx="11"/>
          </p:nvPr>
        </p:nvSpPr>
        <p:spPr>
          <a:xfrm>
            <a:off x="3124200" y="6356350"/>
            <a:ext cx="2895600" cy="365125"/>
          </a:xfrm>
          <a:prstGeom prst="rect"/>
          <a:noFill/>
          <a:ln>
            <a:noFill/>
          </a:ln>
        </p:spPr>
        <p:txBody>
          <a:bodyPr wrap="square" anchor="ctr"/>
          <a:lstStyle>
            <a:lvl1pPr lvl="0" algn="ctr">
              <a:defRPr sz="1200">
                <a:solidFill>
                  <a:srgbClr val="3F3F3F"/>
                </a:solidFill>
                <a:latin typeface="Calibri"/>
              </a:defRPr>
            </a:lvl1pPr>
          </a:lstStyle>
          <a:p/>
        </p:txBody>
      </p:sp>
    </p:spTree>
  </p:cSld>
</p:sld>
</file>

<file path=ppt/slides/slide27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title" idx="0"/>
          </p:nvPr>
        </p:nvSpPr>
        <p:spPr>
          <a:xfrm>
            <a:off x="457200" y="274637"/>
            <a:ext cx="8229600" cy="1143000"/>
          </a:xfrm>
          <a:prstGeom prst="rect"/>
          <a:noFill/>
          <a:ln>
            <a:noFill/>
          </a:ln>
        </p:spPr>
        <p:txBody>
          <a:bodyPr wrap="square" anchor="ctr"/>
          <a:p>
            <a:pPr lvl="0"/>
            <a:r>
              <a:rPr b="1" i="0" u="none" strike="noStrike">
                <a:latin typeface="Calibri"/>
              </a:rPr>
              <a:t>Diagnosis</a:t>
            </a:r>
          </a:p>
        </p:txBody>
      </p:sp>
      <p:sp>
        <p:nvSpPr>
          <p:cNvPr id="3" name=""/>
          <p:cNvSpPr txBox="1"/>
          <p:nvPr>
            <p:ph type="body" idx="1"/>
          </p:nvPr>
        </p:nvSpPr>
        <p:spPr>
          <a:xfrm>
            <a:off x="457200" y="1600200"/>
            <a:ext cx="8229600" cy="4525962"/>
          </a:xfrm>
          <a:prstGeom prst="rect"/>
          <a:noFill/>
          <a:ln>
            <a:noFill/>
          </a:ln>
        </p:spPr>
        <p:txBody>
          <a:bodyPr wrap="square" anchor="t">
            <a:normAutofit fontScale="92000" lnSpcReduction="20000"/>
          </a:bodyPr>
          <a:p>
            <a:pPr lvl="1">
              <a:buFont typeface="Wingdings"/>
              <a:buChar char="Ø"/>
            </a:pPr>
            <a:r>
              <a:rPr sz="3200">
                <a:latin typeface="Calibri"/>
              </a:rPr>
              <a:t>Angiography </a:t>
            </a:r>
            <a:r>
              <a:rPr sz="3200">
                <a:latin typeface="Calibri"/>
              </a:rPr>
              <a:t>(</a:t>
            </a:r>
            <a:r>
              <a:rPr sz="3200">
                <a:latin typeface="Calibri"/>
              </a:rPr>
              <a:t>arteriography</a:t>
            </a:r>
            <a:r>
              <a:rPr sz="3200">
                <a:latin typeface="Calibri"/>
              </a:rPr>
              <a:t>) reveals an </a:t>
            </a:r>
            <a:r>
              <a:rPr sz="3200" b="1" i="0" u="none" strike="noStrike">
                <a:solidFill>
                  <a:srgbClr val="FF0000"/>
                </a:solidFill>
                <a:latin typeface="Calibri"/>
              </a:rPr>
              <a:t>unrruptured</a:t>
            </a:r>
            <a:r>
              <a:rPr sz="3200">
                <a:latin typeface="Calibri"/>
              </a:rPr>
              <a:t> cerebral </a:t>
            </a:r>
            <a:r>
              <a:rPr sz="3200">
                <a:latin typeface="Calibri"/>
              </a:rPr>
              <a:t>aneurysm</a:t>
            </a:r>
          </a:p>
          <a:p>
            <a:pPr lvl="1">
              <a:buFont typeface="Wingdings"/>
              <a:buChar char="Ø"/>
            </a:pPr>
          </a:p>
          <a:p>
            <a:pPr lvl="1">
              <a:buFont typeface="Wingdings"/>
              <a:buChar char="Ø"/>
            </a:pPr>
            <a:r>
              <a:rPr sz="3200">
                <a:latin typeface="Calibri"/>
              </a:rPr>
              <a:t>LP </a:t>
            </a:r>
            <a:r>
              <a:rPr sz="3200">
                <a:latin typeface="Calibri"/>
              </a:rPr>
              <a:t>can detect blood in the </a:t>
            </a:r>
            <a:r>
              <a:rPr sz="3200" b="1" i="0" u="none" strike="noStrike">
                <a:latin typeface="Calibri"/>
              </a:rPr>
              <a:t>CSF &amp; ↑ </a:t>
            </a:r>
            <a:r>
              <a:rPr sz="3200" b="1" i="0" u="none" strike="noStrike">
                <a:latin typeface="Calibri"/>
              </a:rPr>
              <a:t>ICP</a:t>
            </a:r>
          </a:p>
          <a:p>
            <a:pPr lvl="1">
              <a:buFont typeface="Wingdings"/>
              <a:buChar char="Ø"/>
            </a:pPr>
          </a:p>
          <a:p>
            <a:pPr lvl="1">
              <a:buFont typeface="Wingdings"/>
              <a:buChar char="Ø"/>
            </a:pPr>
            <a:r>
              <a:rPr sz="3200">
                <a:latin typeface="Calibri"/>
              </a:rPr>
              <a:t>Skull </a:t>
            </a:r>
            <a:r>
              <a:rPr sz="3200">
                <a:latin typeface="Calibri"/>
              </a:rPr>
              <a:t>X-ray may show </a:t>
            </a:r>
            <a:r>
              <a:rPr sz="3200" b="1" i="0" u="none" strike="noStrike">
                <a:latin typeface="Calibri"/>
              </a:rPr>
              <a:t>calcification</a:t>
            </a:r>
            <a:r>
              <a:rPr sz="3200">
                <a:latin typeface="Calibri"/>
              </a:rPr>
              <a:t> in the walls of a large </a:t>
            </a:r>
            <a:r>
              <a:rPr sz="3200">
                <a:latin typeface="Calibri"/>
              </a:rPr>
              <a:t>aneurysm</a:t>
            </a:r>
          </a:p>
          <a:p>
            <a:pPr lvl="1">
              <a:buFont typeface="Wingdings"/>
              <a:buChar char="Ø"/>
            </a:pPr>
          </a:p>
          <a:p>
            <a:pPr lvl="1">
              <a:buFont typeface="Wingdings"/>
              <a:buChar char="Ø"/>
            </a:pPr>
            <a:r>
              <a:rPr sz="3200">
                <a:latin typeface="Calibri"/>
              </a:rPr>
              <a:t>CT </a:t>
            </a:r>
            <a:r>
              <a:rPr sz="3200">
                <a:latin typeface="Calibri"/>
              </a:rPr>
              <a:t>scan </a:t>
            </a:r>
            <a:r>
              <a:rPr sz="3200" b="1" i="0" u="none" strike="noStrike">
                <a:latin typeface="Calibri"/>
              </a:rPr>
              <a:t>locates the clot &amp; identifies hydrocephalus</a:t>
            </a:r>
            <a:r>
              <a:rPr sz="3200">
                <a:latin typeface="Calibri"/>
              </a:rPr>
              <a:t>, areas of infarction &amp; </a:t>
            </a:r>
            <a:r>
              <a:rPr sz="3200">
                <a:latin typeface="Calibri"/>
              </a:rPr>
              <a:t>extent </a:t>
            </a:r>
            <a:r>
              <a:rPr sz="3200">
                <a:latin typeface="Calibri"/>
              </a:rPr>
              <a:t>of blood spillage with in the cisterns around the brain</a:t>
            </a:r>
          </a:p>
          <a:p>
            <a:pPr lvl="0"/>
          </a:p>
        </p:txBody>
      </p:sp>
      <p:sp>
        <p:nvSpPr>
          <p:cNvPr id="4" name=""/>
          <p:cNvSpPr txBox="1"/>
          <p:nvPr>
            <p:ph type="dt" idx="10"/>
          </p:nvPr>
        </p:nvSpPr>
        <p:spPr>
          <a:xfrm>
            <a:off x="457200" y="6356350"/>
            <a:ext cx="2133600" cy="365125"/>
          </a:xfrm>
          <a:prstGeom prst="rect"/>
          <a:noFill/>
          <a:ln>
            <a:noFill/>
          </a:ln>
        </p:spPr>
        <p:txBody>
          <a:bodyPr wrap="square" anchor="ctr"/>
          <a:lstStyle>
            <a:lvl1pPr lvl="0" algn="l">
              <a:defRPr sz="1200">
                <a:solidFill>
                  <a:srgbClr val="3F3F3F"/>
                </a:solidFill>
                <a:latin typeface="Calibri"/>
              </a:defRPr>
            </a:lvl1pPr>
          </a:lstStyle>
          <a:p/>
        </p:txBody>
      </p:sp>
      <p:sp>
        <p:nvSpPr>
          <p:cNvPr id="5" name=""/>
          <p:cNvSpPr txBox="1"/>
          <p:nvPr>
            <p:ph type="sldNum" idx="12"/>
          </p:nvPr>
        </p:nvSpPr>
        <p:spPr>
          <a:xfrm>
            <a:off x="6553200" y="6356350"/>
            <a:ext cx="2133600" cy="365125"/>
          </a:xfrm>
          <a:prstGeom prst="rect"/>
          <a:noFill/>
          <a:ln>
            <a:noFill/>
          </a:ln>
        </p:spPr>
        <p:txBody>
          <a:bodyPr wrap="square" anchor="ctr"/>
          <a:lstStyle>
            <a:lvl1pPr lvl="0" algn="r">
              <a:defRPr sz="1200">
                <a:solidFill>
                  <a:srgbClr val="3F3F3F"/>
                </a:solidFill>
                <a:latin typeface="Calibri"/>
              </a:defRPr>
            </a:lvl1pPr>
          </a:lstStyle>
          <a:p>
            <a:fld id="{8B38DBA3-52F9-4AF4-A6A4-FA4D7DB2F99C}" type="slidenum">
              <a:t>&lt;#&gt;</a:t>
            </a:fld>
          </a:p>
        </p:txBody>
      </p:sp>
      <p:sp>
        <p:nvSpPr>
          <p:cNvPr id="6" name=""/>
          <p:cNvSpPr txBox="1"/>
          <p:nvPr>
            <p:ph type="ftr" idx="11"/>
          </p:nvPr>
        </p:nvSpPr>
        <p:spPr>
          <a:xfrm>
            <a:off x="3124200" y="6356350"/>
            <a:ext cx="2895600" cy="365125"/>
          </a:xfrm>
          <a:prstGeom prst="rect"/>
          <a:noFill/>
          <a:ln>
            <a:noFill/>
          </a:ln>
        </p:spPr>
        <p:txBody>
          <a:bodyPr wrap="square" anchor="ctr"/>
          <a:lstStyle>
            <a:lvl1pPr lvl="0" algn="ctr">
              <a:defRPr sz="1200">
                <a:solidFill>
                  <a:srgbClr val="3F3F3F"/>
                </a:solidFill>
                <a:latin typeface="Calibri"/>
              </a:defRPr>
            </a:lvl1pPr>
          </a:lstStyle>
          <a:p/>
        </p:txBody>
      </p:sp>
    </p:spTree>
  </p:cSld>
</p:sld>
</file>

<file path=ppt/slides/slide27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body" idx="1"/>
          </p:nvPr>
        </p:nvSpPr>
        <p:spPr>
          <a:xfrm>
            <a:off x="457200" y="457200"/>
            <a:ext cx="8229600" cy="6172200"/>
          </a:xfrm>
          <a:prstGeom prst="rect"/>
          <a:noFill/>
          <a:ln>
            <a:noFill/>
          </a:ln>
        </p:spPr>
        <p:txBody>
          <a:bodyPr wrap="square" anchor="t">
            <a:normAutofit lnSpcReduction="10000"/>
          </a:bodyPr>
          <a:p>
            <a:pPr lvl="0">
              <a:buNone/>
            </a:pPr>
            <a:r>
              <a:rPr b="1" i="0" u="none" strike="noStrike">
                <a:latin typeface="Calibri"/>
              </a:rPr>
              <a:t>Medical management nursing intervention</a:t>
            </a:r>
          </a:p>
          <a:p>
            <a:pPr lvl="1">
              <a:buNone/>
            </a:pPr>
            <a:r>
              <a:rPr b="1" i="0" u="none" strike="noStrike">
                <a:latin typeface="Calibri"/>
              </a:rPr>
              <a:t>                </a:t>
            </a:r>
            <a:r>
              <a:rPr sz="3600" b="1" i="0" u="sng" strike="noStrike">
                <a:latin typeface="Calibri"/>
              </a:rPr>
              <a:t>Treatment</a:t>
            </a:r>
          </a:p>
          <a:p>
            <a:pPr lvl="0">
              <a:buFont typeface="Wingdings"/>
              <a:buChar char="q"/>
            </a:pPr>
            <a:r>
              <a:rPr>
                <a:latin typeface="Calibri"/>
              </a:rPr>
              <a:t>Aims  </a:t>
            </a:r>
            <a:r>
              <a:rPr>
                <a:latin typeface="Calibri"/>
              </a:rPr>
              <a:t>to reduce the risk of </a:t>
            </a:r>
            <a:r>
              <a:rPr b="1" i="0" u="none" strike="noStrike">
                <a:solidFill>
                  <a:srgbClr val="FF0000"/>
                </a:solidFill>
                <a:latin typeface="Calibri"/>
              </a:rPr>
              <a:t>rebleeding</a:t>
            </a:r>
            <a:r>
              <a:rPr>
                <a:latin typeface="Calibri"/>
              </a:rPr>
              <a:t> by repairing the </a:t>
            </a:r>
            <a:r>
              <a:rPr>
                <a:latin typeface="Calibri"/>
              </a:rPr>
              <a:t>aneurysm</a:t>
            </a:r>
          </a:p>
          <a:p>
            <a:pPr lvl="1"/>
            <a:r>
              <a:rPr>
                <a:latin typeface="Calibri"/>
              </a:rPr>
              <a:t>  </a:t>
            </a:r>
            <a:r>
              <a:rPr sz="2800">
                <a:latin typeface="Calibri"/>
              </a:rPr>
              <a:t>Usually, surgical repair (by clipping, legation, or wrapping the aneurysm neck with muscle) takes place 7 to 10 days after the initial </a:t>
            </a:r>
            <a:r>
              <a:rPr sz="2800">
                <a:latin typeface="Calibri"/>
              </a:rPr>
              <a:t>bleed</a:t>
            </a:r>
          </a:p>
          <a:p>
            <a:pPr lvl="1"/>
          </a:p>
          <a:p>
            <a:pPr lvl="1"/>
            <a:r>
              <a:rPr sz="2800">
                <a:latin typeface="Calibri"/>
              </a:rPr>
              <a:t>  </a:t>
            </a:r>
            <a:r>
              <a:rPr sz="2800">
                <a:latin typeface="Calibri"/>
              </a:rPr>
              <a:t>When surgical correction is risky </a:t>
            </a:r>
            <a:r>
              <a:rPr sz="2800">
                <a:solidFill>
                  <a:srgbClr val="0070C0"/>
                </a:solidFill>
                <a:latin typeface="Calibri"/>
              </a:rPr>
              <a:t>( in very elderly patients or those with heart, lung, or other serious diseases</a:t>
            </a:r>
            <a:r>
              <a:rPr sz="2800">
                <a:latin typeface="Calibri"/>
              </a:rPr>
              <a:t>), or when the aneurysm is in a particularly dangerous location or surgery is delayed because of vasospasm, conservative treatment </a:t>
            </a:r>
            <a:r>
              <a:rPr sz="2800">
                <a:latin typeface="Calibri"/>
              </a:rPr>
              <a:t> should be given</a:t>
            </a:r>
          </a:p>
        </p:txBody>
      </p:sp>
      <p:sp>
        <p:nvSpPr>
          <p:cNvPr id="3" name=""/>
          <p:cNvSpPr txBox="1"/>
          <p:nvPr>
            <p:ph type="dt" idx="10"/>
          </p:nvPr>
        </p:nvSpPr>
        <p:spPr>
          <a:xfrm>
            <a:off x="457200" y="6356350"/>
            <a:ext cx="2133600" cy="365125"/>
          </a:xfrm>
          <a:prstGeom prst="rect"/>
          <a:noFill/>
          <a:ln>
            <a:noFill/>
          </a:ln>
        </p:spPr>
        <p:txBody>
          <a:bodyPr wrap="square" anchor="ctr"/>
          <a:lstStyle>
            <a:lvl1pPr lvl="0" algn="l">
              <a:defRPr sz="1200">
                <a:solidFill>
                  <a:srgbClr val="3F3F3F"/>
                </a:solidFill>
                <a:latin typeface="Calibri"/>
              </a:defRPr>
            </a:lvl1pPr>
          </a:lstStyle>
          <a:p/>
        </p:txBody>
      </p:sp>
      <p:sp>
        <p:nvSpPr>
          <p:cNvPr id="4" name=""/>
          <p:cNvSpPr txBox="1"/>
          <p:nvPr>
            <p:ph type="sldNum" idx="12"/>
          </p:nvPr>
        </p:nvSpPr>
        <p:spPr>
          <a:xfrm>
            <a:off x="6553200" y="6356350"/>
            <a:ext cx="2133600" cy="365125"/>
          </a:xfrm>
          <a:prstGeom prst="rect"/>
          <a:noFill/>
          <a:ln>
            <a:noFill/>
          </a:ln>
        </p:spPr>
        <p:txBody>
          <a:bodyPr wrap="square" anchor="ctr"/>
          <a:lstStyle>
            <a:lvl1pPr lvl="0" algn="r">
              <a:defRPr sz="1200">
                <a:solidFill>
                  <a:srgbClr val="3F3F3F"/>
                </a:solidFill>
                <a:latin typeface="Calibri"/>
              </a:defRPr>
            </a:lvl1pPr>
          </a:lstStyle>
          <a:p>
            <a:fld id="{8B38DBA3-52F9-4AF4-A6A4-FA4D7DB2F99C}" type="slidenum">
              <a:t>&lt;#&gt;</a:t>
            </a:fld>
          </a:p>
        </p:txBody>
      </p:sp>
      <p:sp>
        <p:nvSpPr>
          <p:cNvPr id="5" name=""/>
          <p:cNvSpPr txBox="1"/>
          <p:nvPr>
            <p:ph type="ftr" idx="11"/>
          </p:nvPr>
        </p:nvSpPr>
        <p:spPr>
          <a:xfrm>
            <a:off x="3124200" y="6356350"/>
            <a:ext cx="2895600" cy="365125"/>
          </a:xfrm>
          <a:prstGeom prst="rect"/>
          <a:noFill/>
          <a:ln>
            <a:noFill/>
          </a:ln>
        </p:spPr>
        <p:txBody>
          <a:bodyPr wrap="square" anchor="ctr"/>
          <a:lstStyle>
            <a:lvl1pPr lvl="0" algn="ctr">
              <a:defRPr sz="1200">
                <a:solidFill>
                  <a:srgbClr val="3F3F3F"/>
                </a:solidFill>
                <a:latin typeface="Calibri"/>
              </a:defRPr>
            </a:lvl1pPr>
          </a:lstStyle>
          <a:p/>
        </p:txBody>
      </p:sp>
    </p:spTree>
  </p:cSld>
</p:sld>
</file>

<file path=ppt/slides/slide27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body" idx="1"/>
          </p:nvPr>
        </p:nvSpPr>
        <p:spPr>
          <a:xfrm>
            <a:off x="304800" y="152400"/>
            <a:ext cx="8839200" cy="6705600"/>
          </a:xfrm>
          <a:prstGeom prst="rect"/>
          <a:noFill/>
          <a:ln>
            <a:noFill/>
          </a:ln>
        </p:spPr>
        <p:txBody>
          <a:bodyPr wrap="square" anchor="t">
            <a:normAutofit fontScale="70000" lnSpcReduction="20000"/>
          </a:bodyPr>
          <a:p>
            <a:pPr lvl="0"/>
            <a:r>
              <a:rPr b="1" i="0" u="none" strike="noStrike">
                <a:latin typeface="Calibri"/>
              </a:rPr>
              <a:t>                     </a:t>
            </a:r>
            <a:r>
              <a:rPr sz="4600" b="1" i="0" u="sng" strike="noStrike">
                <a:latin typeface="Calibri"/>
              </a:rPr>
              <a:t>Nursing intervention</a:t>
            </a:r>
          </a:p>
          <a:p>
            <a:pPr lvl="0">
              <a:buNone/>
            </a:pPr>
          </a:p>
          <a:p>
            <a:pPr lvl="1">
              <a:buFont typeface="Wingdings"/>
              <a:buChar char="Ø"/>
            </a:pPr>
            <a:r>
              <a:rPr sz="3600">
                <a:latin typeface="Calibri"/>
              </a:rPr>
              <a:t>accurate </a:t>
            </a:r>
            <a:r>
              <a:rPr sz="3600">
                <a:latin typeface="Calibri"/>
              </a:rPr>
              <a:t>neurological </a:t>
            </a:r>
            <a:r>
              <a:rPr sz="3600">
                <a:latin typeface="Calibri"/>
              </a:rPr>
              <a:t>assessment</a:t>
            </a:r>
          </a:p>
          <a:p>
            <a:pPr lvl="1">
              <a:buFont typeface="Wingdings"/>
              <a:buChar char="Ø"/>
            </a:pPr>
            <a:r>
              <a:rPr sz="3600">
                <a:latin typeface="Calibri"/>
              </a:rPr>
              <a:t>patient </a:t>
            </a:r>
            <a:r>
              <a:rPr sz="3600">
                <a:latin typeface="Calibri"/>
              </a:rPr>
              <a:t>and family teaching, and psychological </a:t>
            </a:r>
            <a:r>
              <a:rPr sz="3600">
                <a:latin typeface="Calibri"/>
              </a:rPr>
              <a:t>support</a:t>
            </a:r>
          </a:p>
          <a:p>
            <a:pPr lvl="1">
              <a:buFont typeface="Wingdings"/>
              <a:buChar char="Ø"/>
            </a:pPr>
            <a:r>
              <a:rPr sz="3600">
                <a:latin typeface="Calibri"/>
              </a:rPr>
              <a:t>patient care</a:t>
            </a:r>
          </a:p>
          <a:p>
            <a:pPr lvl="2"/>
            <a:r>
              <a:rPr sz="3600">
                <a:latin typeface="Calibri"/>
              </a:rPr>
              <a:t>maintain </a:t>
            </a:r>
            <a:r>
              <a:rPr sz="3600">
                <a:latin typeface="Calibri"/>
              </a:rPr>
              <a:t>a </a:t>
            </a:r>
            <a:r>
              <a:rPr sz="3600">
                <a:latin typeface="Calibri"/>
              </a:rPr>
              <a:t>patent airway</a:t>
            </a:r>
          </a:p>
          <a:p>
            <a:pPr lvl="2"/>
            <a:r>
              <a:rPr sz="3600">
                <a:latin typeface="Calibri"/>
              </a:rPr>
              <a:t>supplementary </a:t>
            </a:r>
            <a:r>
              <a:rPr sz="3600">
                <a:latin typeface="Calibri"/>
              </a:rPr>
              <a:t>oxygen</a:t>
            </a:r>
          </a:p>
          <a:p>
            <a:pPr lvl="2"/>
            <a:r>
              <a:rPr sz="3600">
                <a:latin typeface="Calibri"/>
              </a:rPr>
              <a:t>Position the patient to promote pulmonary drainage and prevent upper airway obstruction</a:t>
            </a:r>
          </a:p>
          <a:p>
            <a:pPr lvl="2"/>
            <a:r>
              <a:rPr sz="3600">
                <a:latin typeface="Calibri"/>
              </a:rPr>
              <a:t>Give frequent nose &amp; mouth </a:t>
            </a:r>
            <a:r>
              <a:rPr sz="3600">
                <a:latin typeface="Calibri"/>
              </a:rPr>
              <a:t>care</a:t>
            </a:r>
          </a:p>
          <a:p>
            <a:pPr lvl="2"/>
            <a:r>
              <a:rPr sz="3600">
                <a:latin typeface="Calibri"/>
              </a:rPr>
              <a:t> </a:t>
            </a:r>
            <a:r>
              <a:rPr sz="3600">
                <a:latin typeface="Calibri"/>
              </a:rPr>
              <a:t>bed rest in quiet, darkened room (keep the head of the bed flat or under 30</a:t>
            </a:r>
            <a:r>
              <a:rPr sz="3600" baseline="30000">
                <a:latin typeface="Calibri"/>
              </a:rPr>
              <a:t>0</a:t>
            </a:r>
            <a:r>
              <a:rPr sz="3600">
                <a:latin typeface="Calibri"/>
              </a:rPr>
              <a:t>, as ordered</a:t>
            </a:r>
            <a:r>
              <a:rPr sz="3600">
                <a:latin typeface="Calibri"/>
              </a:rPr>
              <a:t>)</a:t>
            </a:r>
          </a:p>
          <a:p>
            <a:pPr lvl="2"/>
            <a:r>
              <a:rPr sz="3600">
                <a:latin typeface="Calibri"/>
              </a:rPr>
              <a:t> </a:t>
            </a:r>
            <a:r>
              <a:rPr sz="3600">
                <a:latin typeface="Calibri"/>
              </a:rPr>
              <a:t>limited </a:t>
            </a:r>
            <a:r>
              <a:rPr sz="3600">
                <a:latin typeface="Calibri"/>
              </a:rPr>
              <a:t>visitors</a:t>
            </a:r>
          </a:p>
          <a:p>
            <a:pPr lvl="2"/>
            <a:r>
              <a:rPr sz="3600">
                <a:latin typeface="Calibri"/>
              </a:rPr>
              <a:t> </a:t>
            </a:r>
            <a:r>
              <a:rPr sz="3600">
                <a:latin typeface="Calibri"/>
              </a:rPr>
              <a:t>avoidance of coffee, other stimulants, and strenuous physical </a:t>
            </a:r>
            <a:r>
              <a:rPr sz="3600">
                <a:latin typeface="Calibri"/>
              </a:rPr>
              <a:t>activity</a:t>
            </a:r>
          </a:p>
          <a:p>
            <a:pPr lvl="2"/>
            <a:r>
              <a:rPr sz="3600">
                <a:latin typeface="Calibri"/>
              </a:rPr>
              <a:t>restricted </a:t>
            </a:r>
            <a:r>
              <a:rPr sz="3600">
                <a:latin typeface="Calibri"/>
              </a:rPr>
              <a:t>fluid </a:t>
            </a:r>
            <a:r>
              <a:rPr sz="3600">
                <a:latin typeface="Calibri"/>
              </a:rPr>
              <a:t>intake</a:t>
            </a:r>
          </a:p>
          <a:p>
            <a:pPr lvl="1">
              <a:buNone/>
            </a:pPr>
            <a:r>
              <a:rPr sz="3000" b="1" i="0" u="none" strike="noStrike">
                <a:latin typeface="Calibri"/>
              </a:rPr>
              <a:t> </a:t>
            </a:r>
          </a:p>
          <a:p>
            <a:pPr lvl="1"/>
          </a:p>
        </p:txBody>
      </p:sp>
      <p:sp>
        <p:nvSpPr>
          <p:cNvPr id="3" name=""/>
          <p:cNvSpPr txBox="1"/>
          <p:nvPr>
            <p:ph type="dt" idx="10"/>
          </p:nvPr>
        </p:nvSpPr>
        <p:spPr>
          <a:xfrm>
            <a:off x="457200" y="6356350"/>
            <a:ext cx="2133600" cy="365125"/>
          </a:xfrm>
          <a:prstGeom prst="rect"/>
          <a:noFill/>
          <a:ln>
            <a:noFill/>
          </a:ln>
        </p:spPr>
        <p:txBody>
          <a:bodyPr wrap="square" anchor="ctr"/>
          <a:lstStyle>
            <a:lvl1pPr lvl="0" algn="l">
              <a:defRPr sz="1200">
                <a:solidFill>
                  <a:srgbClr val="3F3F3F"/>
                </a:solidFill>
                <a:latin typeface="Calibri"/>
              </a:defRPr>
            </a:lvl1pPr>
          </a:lstStyle>
          <a:p/>
        </p:txBody>
      </p:sp>
      <p:sp>
        <p:nvSpPr>
          <p:cNvPr id="4" name=""/>
          <p:cNvSpPr txBox="1"/>
          <p:nvPr>
            <p:ph type="sldNum" idx="12"/>
          </p:nvPr>
        </p:nvSpPr>
        <p:spPr>
          <a:xfrm>
            <a:off x="6553200" y="6356350"/>
            <a:ext cx="2133600" cy="365125"/>
          </a:xfrm>
          <a:prstGeom prst="rect"/>
          <a:noFill/>
          <a:ln>
            <a:noFill/>
          </a:ln>
        </p:spPr>
        <p:txBody>
          <a:bodyPr wrap="square" anchor="ctr"/>
          <a:lstStyle>
            <a:lvl1pPr lvl="0" algn="r">
              <a:defRPr sz="1200">
                <a:solidFill>
                  <a:srgbClr val="3F3F3F"/>
                </a:solidFill>
                <a:latin typeface="Calibri"/>
              </a:defRPr>
            </a:lvl1pPr>
          </a:lstStyle>
          <a:p>
            <a:fld id="{8B38DBA3-52F9-4AF4-A6A4-FA4D7DB2F99C}" type="slidenum">
              <a:t>&lt;#&gt;</a:t>
            </a:fld>
          </a:p>
        </p:txBody>
      </p:sp>
      <p:sp>
        <p:nvSpPr>
          <p:cNvPr id="5" name=""/>
          <p:cNvSpPr txBox="1"/>
          <p:nvPr>
            <p:ph type="ftr" idx="11"/>
          </p:nvPr>
        </p:nvSpPr>
        <p:spPr>
          <a:xfrm>
            <a:off x="3124200" y="6356350"/>
            <a:ext cx="2895600" cy="365125"/>
          </a:xfrm>
          <a:prstGeom prst="rect"/>
          <a:noFill/>
          <a:ln>
            <a:noFill/>
          </a:ln>
        </p:spPr>
        <p:txBody>
          <a:bodyPr wrap="square" anchor="ctr"/>
          <a:lstStyle>
            <a:lvl1pPr lvl="0" algn="ctr">
              <a:defRPr sz="1200">
                <a:solidFill>
                  <a:srgbClr val="3F3F3F"/>
                </a:solidFill>
                <a:latin typeface="Calibri"/>
              </a:defRPr>
            </a:lvl1pPr>
          </a:lstStyle>
          <a:p/>
        </p:txBody>
      </p:sp>
    </p:spTree>
  </p:cSld>
</p:sld>
</file>

<file path=ppt/slides/slide27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body" idx="1"/>
          </p:nvPr>
        </p:nvSpPr>
        <p:spPr>
          <a:xfrm>
            <a:off x="457200" y="838200"/>
            <a:ext cx="8229600" cy="5715000"/>
          </a:xfrm>
          <a:prstGeom prst="rect"/>
          <a:noFill/>
          <a:ln>
            <a:noFill/>
          </a:ln>
        </p:spPr>
        <p:txBody>
          <a:bodyPr wrap="square" anchor="t">
            <a:normAutofit fontScale="92000"/>
          </a:bodyPr>
          <a:p>
            <a:pPr lvl="1"/>
            <a:r>
              <a:rPr sz="3200">
                <a:latin typeface="Calibri"/>
              </a:rPr>
              <a:t>These include:</a:t>
            </a:r>
          </a:p>
          <a:p>
            <a:pPr lvl="2"/>
            <a:r>
              <a:rPr sz="2800">
                <a:latin typeface="Calibri"/>
              </a:rPr>
              <a:t>Bed rest in a quiet, darkened room; if immediate surgery isn't possible, such bed rest may continue for 4 to 6 weeks</a:t>
            </a:r>
          </a:p>
          <a:p>
            <a:pPr lvl="2"/>
            <a:r>
              <a:rPr sz="2800">
                <a:latin typeface="Calibri"/>
              </a:rPr>
              <a:t>Avoidance of coffee, other stimulants, and aspirin</a:t>
            </a:r>
          </a:p>
          <a:p>
            <a:pPr lvl="2"/>
            <a:r>
              <a:rPr sz="2800">
                <a:latin typeface="Calibri"/>
              </a:rPr>
              <a:t>Codeine or another analgesic, as needed</a:t>
            </a:r>
          </a:p>
          <a:p>
            <a:pPr lvl="2"/>
            <a:r>
              <a:rPr sz="2800">
                <a:latin typeface="Calibri"/>
              </a:rPr>
              <a:t>Hydralazine</a:t>
            </a:r>
            <a:r>
              <a:rPr sz="2800">
                <a:latin typeface="Calibri"/>
              </a:rPr>
              <a:t> or another </a:t>
            </a:r>
            <a:r>
              <a:rPr sz="2800">
                <a:latin typeface="Calibri"/>
              </a:rPr>
              <a:t>hypotensive</a:t>
            </a:r>
            <a:r>
              <a:rPr sz="2800">
                <a:latin typeface="Calibri"/>
              </a:rPr>
              <a:t> agent if the patient is hypertensive</a:t>
            </a:r>
          </a:p>
          <a:p>
            <a:pPr lvl="2"/>
            <a:r>
              <a:rPr sz="2800">
                <a:latin typeface="Calibri"/>
              </a:rPr>
              <a:t>Phenobarbital or another sedative to reduce stress</a:t>
            </a:r>
          </a:p>
          <a:p>
            <a:pPr lvl="2"/>
            <a:r>
              <a:rPr sz="2800">
                <a:latin typeface="Calibri"/>
              </a:rPr>
              <a:t>Aminocapric</a:t>
            </a:r>
            <a:r>
              <a:rPr sz="2800">
                <a:latin typeface="Calibri"/>
              </a:rPr>
              <a:t> acid, a </a:t>
            </a:r>
            <a:r>
              <a:rPr sz="2800">
                <a:latin typeface="Calibri"/>
              </a:rPr>
              <a:t>fibrinolytic</a:t>
            </a:r>
            <a:r>
              <a:rPr sz="2800">
                <a:latin typeface="Calibri"/>
              </a:rPr>
              <a:t> inhibitor, to minimize the risk of </a:t>
            </a:r>
            <a:r>
              <a:rPr sz="2800">
                <a:latin typeface="Calibri"/>
              </a:rPr>
              <a:t>rebleed</a:t>
            </a:r>
            <a:r>
              <a:rPr sz="2800">
                <a:latin typeface="Calibri"/>
              </a:rPr>
              <a:t> by delaying blood clotting</a:t>
            </a:r>
          </a:p>
          <a:p>
            <a:pPr lvl="0"/>
          </a:p>
        </p:txBody>
      </p:sp>
      <p:sp>
        <p:nvSpPr>
          <p:cNvPr id="3" name=""/>
          <p:cNvSpPr txBox="1"/>
          <p:nvPr>
            <p:ph type="dt" idx="10"/>
          </p:nvPr>
        </p:nvSpPr>
        <p:spPr>
          <a:xfrm>
            <a:off x="457200" y="6356350"/>
            <a:ext cx="2133600" cy="365125"/>
          </a:xfrm>
          <a:prstGeom prst="rect"/>
          <a:noFill/>
          <a:ln>
            <a:noFill/>
          </a:ln>
        </p:spPr>
        <p:txBody>
          <a:bodyPr wrap="square" anchor="ctr"/>
          <a:lstStyle>
            <a:lvl1pPr lvl="0" algn="l">
              <a:defRPr sz="1200">
                <a:solidFill>
                  <a:srgbClr val="3F3F3F"/>
                </a:solidFill>
                <a:latin typeface="Calibri"/>
              </a:defRPr>
            </a:lvl1pPr>
          </a:lstStyle>
          <a:p/>
        </p:txBody>
      </p:sp>
      <p:sp>
        <p:nvSpPr>
          <p:cNvPr id="4" name=""/>
          <p:cNvSpPr txBox="1"/>
          <p:nvPr>
            <p:ph type="sldNum" idx="12"/>
          </p:nvPr>
        </p:nvSpPr>
        <p:spPr>
          <a:xfrm>
            <a:off x="6553200" y="6356350"/>
            <a:ext cx="2133600" cy="365125"/>
          </a:xfrm>
          <a:prstGeom prst="rect"/>
          <a:noFill/>
          <a:ln>
            <a:noFill/>
          </a:ln>
        </p:spPr>
        <p:txBody>
          <a:bodyPr wrap="square" anchor="ctr"/>
          <a:lstStyle>
            <a:lvl1pPr lvl="0" algn="r">
              <a:defRPr sz="1200">
                <a:solidFill>
                  <a:srgbClr val="3F3F3F"/>
                </a:solidFill>
                <a:latin typeface="Calibri"/>
              </a:defRPr>
            </a:lvl1pPr>
          </a:lstStyle>
          <a:p>
            <a:fld id="{8B38DBA3-52F9-4AF4-A6A4-FA4D7DB2F99C}" type="slidenum">
              <a:t>&lt;#&gt;</a:t>
            </a:fld>
          </a:p>
        </p:txBody>
      </p:sp>
      <p:sp>
        <p:nvSpPr>
          <p:cNvPr id="5" name=""/>
          <p:cNvSpPr txBox="1"/>
          <p:nvPr>
            <p:ph type="ftr" idx="11"/>
          </p:nvPr>
        </p:nvSpPr>
        <p:spPr>
          <a:xfrm>
            <a:off x="3124200" y="6356350"/>
            <a:ext cx="2895600" cy="365125"/>
          </a:xfrm>
          <a:prstGeom prst="rect"/>
          <a:noFill/>
          <a:ln>
            <a:noFill/>
          </a:ln>
        </p:spPr>
        <p:txBody>
          <a:bodyPr wrap="square" anchor="ctr"/>
          <a:lstStyle>
            <a:lvl1pPr lvl="0" algn="ctr">
              <a:defRPr sz="1200">
                <a:solidFill>
                  <a:srgbClr val="3F3F3F"/>
                </a:solidFill>
                <a:latin typeface="Calibri"/>
              </a:defRPr>
            </a:lvl1pPr>
          </a:lstStyle>
          <a:p/>
        </p:txBody>
      </p:sp>
    </p:spTree>
  </p:cSld>
</p:sld>
</file>

<file path=ppt/slides/slide27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body" idx="1"/>
          </p:nvPr>
        </p:nvSpPr>
        <p:spPr>
          <a:xfrm>
            <a:off x="457200" y="685800"/>
            <a:ext cx="8458200" cy="5440362"/>
          </a:xfrm>
          <a:prstGeom prst="rect"/>
          <a:noFill/>
          <a:ln>
            <a:noFill/>
          </a:ln>
        </p:spPr>
        <p:txBody>
          <a:bodyPr wrap="square" anchor="t">
            <a:normAutofit fontScale="92000"/>
          </a:bodyPr>
          <a:p>
            <a:pPr lvl="0" algn="ctr">
              <a:buNone/>
            </a:pPr>
            <a:r>
              <a:rPr b="1" i="0" u="none" strike="noStrike">
                <a:latin typeface="Calibri"/>
              </a:rPr>
              <a:t>Prevention of complication</a:t>
            </a:r>
          </a:p>
          <a:p>
            <a:pPr lvl="1"/>
            <a:r>
              <a:rPr sz="2800">
                <a:latin typeface="Calibri"/>
              </a:rPr>
              <a:t>Turn the patient often.  Encourage deep breathing &amp; leg movement</a:t>
            </a:r>
          </a:p>
          <a:p>
            <a:pPr lvl="1"/>
            <a:r>
              <a:rPr sz="2800">
                <a:latin typeface="Calibri"/>
              </a:rPr>
              <a:t>Warn the patient to avoid unnecessary physical activity</a:t>
            </a:r>
          </a:p>
          <a:p>
            <a:pPr lvl="1"/>
            <a:r>
              <a:rPr sz="2800">
                <a:latin typeface="Calibri"/>
              </a:rPr>
              <a:t>Assist the patient with active ROM exercises.  If the patient is paralyzed, perform regular passive ROM exercises</a:t>
            </a:r>
          </a:p>
          <a:p>
            <a:pPr lvl="1"/>
            <a:r>
              <a:rPr sz="2800">
                <a:latin typeface="Calibri"/>
              </a:rPr>
              <a:t>Monitor V/s, intake out put</a:t>
            </a:r>
          </a:p>
          <a:p>
            <a:pPr lvl="1"/>
            <a:r>
              <a:rPr sz="2800">
                <a:latin typeface="Calibri"/>
              </a:rPr>
              <a:t>Watch for danger signals =&gt; decreased level of consciousness unilateral enlarged pupil,  worsening of </a:t>
            </a:r>
            <a:r>
              <a:rPr sz="2800">
                <a:latin typeface="Calibri"/>
              </a:rPr>
              <a:t>hemiparesis</a:t>
            </a:r>
            <a:r>
              <a:rPr sz="2800">
                <a:latin typeface="Calibri"/>
              </a:rPr>
              <a:t>, increased BP, slowed PR, worsening of headache, </a:t>
            </a:r>
            <a:r>
              <a:rPr sz="2800">
                <a:latin typeface="Calibri"/>
              </a:rPr>
              <a:t>nuchal</a:t>
            </a:r>
            <a:r>
              <a:rPr sz="2800">
                <a:latin typeface="Calibri"/>
              </a:rPr>
              <a:t> rigidity, persistent vomiting</a:t>
            </a:r>
          </a:p>
          <a:p>
            <a:pPr lvl="0"/>
          </a:p>
        </p:txBody>
      </p:sp>
      <p:sp>
        <p:nvSpPr>
          <p:cNvPr id="3" name=""/>
          <p:cNvSpPr txBox="1"/>
          <p:nvPr>
            <p:ph type="dt" idx="10"/>
          </p:nvPr>
        </p:nvSpPr>
        <p:spPr>
          <a:xfrm>
            <a:off x="457200" y="6356350"/>
            <a:ext cx="2133600" cy="365125"/>
          </a:xfrm>
          <a:prstGeom prst="rect"/>
          <a:noFill/>
          <a:ln>
            <a:noFill/>
          </a:ln>
        </p:spPr>
        <p:txBody>
          <a:bodyPr wrap="square" anchor="ctr"/>
          <a:lstStyle>
            <a:lvl1pPr lvl="0" algn="l">
              <a:defRPr sz="1200">
                <a:solidFill>
                  <a:srgbClr val="3F3F3F"/>
                </a:solidFill>
                <a:latin typeface="Calibri"/>
              </a:defRPr>
            </a:lvl1pPr>
          </a:lstStyle>
          <a:p/>
        </p:txBody>
      </p:sp>
      <p:sp>
        <p:nvSpPr>
          <p:cNvPr id="4" name=""/>
          <p:cNvSpPr txBox="1"/>
          <p:nvPr>
            <p:ph type="sldNum" idx="12"/>
          </p:nvPr>
        </p:nvSpPr>
        <p:spPr>
          <a:xfrm>
            <a:off x="6553200" y="6356350"/>
            <a:ext cx="2133600" cy="365125"/>
          </a:xfrm>
          <a:prstGeom prst="rect"/>
          <a:noFill/>
          <a:ln>
            <a:noFill/>
          </a:ln>
        </p:spPr>
        <p:txBody>
          <a:bodyPr wrap="square" anchor="ctr"/>
          <a:lstStyle>
            <a:lvl1pPr lvl="0" algn="r">
              <a:defRPr sz="1200">
                <a:solidFill>
                  <a:srgbClr val="3F3F3F"/>
                </a:solidFill>
                <a:latin typeface="Calibri"/>
              </a:defRPr>
            </a:lvl1pPr>
          </a:lstStyle>
          <a:p>
            <a:fld id="{8B38DBA3-52F9-4AF4-A6A4-FA4D7DB2F99C}" type="slidenum">
              <a:t>&lt;#&gt;</a:t>
            </a:fld>
          </a:p>
        </p:txBody>
      </p:sp>
      <p:sp>
        <p:nvSpPr>
          <p:cNvPr id="5" name=""/>
          <p:cNvSpPr txBox="1"/>
          <p:nvPr>
            <p:ph type="ftr" idx="11"/>
          </p:nvPr>
        </p:nvSpPr>
        <p:spPr>
          <a:xfrm>
            <a:off x="3124200" y="6356350"/>
            <a:ext cx="2895600" cy="365125"/>
          </a:xfrm>
          <a:prstGeom prst="rect"/>
          <a:noFill/>
          <a:ln>
            <a:noFill/>
          </a:ln>
        </p:spPr>
        <p:txBody>
          <a:bodyPr wrap="square" anchor="ctr"/>
          <a:lstStyle>
            <a:lvl1pPr lvl="0" algn="ctr">
              <a:defRPr sz="1200">
                <a:solidFill>
                  <a:srgbClr val="3F3F3F"/>
                </a:solidFill>
                <a:latin typeface="Calibri"/>
              </a:defRPr>
            </a:lvl1pPr>
          </a:lstStyle>
          <a:p/>
        </p:txBody>
      </p:sp>
    </p:spTree>
  </p:cSld>
</p:sld>
</file>

<file path=ppt/slides/slide27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title" idx="0"/>
          </p:nvPr>
        </p:nvSpPr>
        <p:spPr>
          <a:xfrm>
            <a:off x="457200" y="274637"/>
            <a:ext cx="8229600" cy="1143000"/>
          </a:xfrm>
          <a:prstGeom prst="rect"/>
          <a:noFill/>
          <a:ln>
            <a:noFill/>
          </a:ln>
        </p:spPr>
        <p:txBody>
          <a:bodyPr wrap="square" anchor="ctr"/>
          <a:p>
            <a:pPr lvl="0"/>
            <a:r>
              <a:rPr>
                <a:latin typeface="Calibri"/>
              </a:rPr>
              <a:t>Continue…</a:t>
            </a:r>
          </a:p>
        </p:txBody>
      </p:sp>
      <p:sp>
        <p:nvSpPr>
          <p:cNvPr id="3" name=""/>
          <p:cNvSpPr txBox="1"/>
          <p:nvPr>
            <p:ph type="body" idx="1"/>
          </p:nvPr>
        </p:nvSpPr>
        <p:spPr>
          <a:xfrm>
            <a:off x="457200" y="1600200"/>
            <a:ext cx="8229600" cy="4525962"/>
          </a:xfrm>
          <a:prstGeom prst="rect"/>
          <a:noFill/>
          <a:ln>
            <a:noFill/>
          </a:ln>
        </p:spPr>
        <p:txBody>
          <a:bodyPr wrap="square" anchor="t">
            <a:normAutofit lnSpcReduction="10000"/>
          </a:bodyPr>
          <a:p>
            <a:pPr lvl="1"/>
            <a:r>
              <a:rPr sz="3200">
                <a:latin typeface="Calibri"/>
              </a:rPr>
              <a:t>Restrict fluids, as ordered, monitor IV infusions to avoid increased ICP</a:t>
            </a:r>
          </a:p>
          <a:p>
            <a:pPr lvl="1"/>
            <a:r>
              <a:rPr sz="3200">
                <a:latin typeface="Calibri"/>
              </a:rPr>
              <a:t>If the patient has facial weakness, assist him during meals, placing food in the unaffected side of his mouth.  If he can't swallow, insert a NGT as ordered</a:t>
            </a:r>
          </a:p>
          <a:p>
            <a:pPr lvl="1"/>
            <a:r>
              <a:rPr sz="3200">
                <a:latin typeface="Calibri"/>
              </a:rPr>
              <a:t>If the patient can eat provide a high-bulk diet (salads, fruit) to prevent straining at stool, which can increase ICP</a:t>
            </a:r>
          </a:p>
          <a:p>
            <a:pPr lvl="0"/>
          </a:p>
        </p:txBody>
      </p:sp>
      <p:sp>
        <p:nvSpPr>
          <p:cNvPr id="4" name=""/>
          <p:cNvSpPr txBox="1"/>
          <p:nvPr>
            <p:ph type="dt" idx="10"/>
          </p:nvPr>
        </p:nvSpPr>
        <p:spPr>
          <a:xfrm>
            <a:off x="457200" y="6356350"/>
            <a:ext cx="2133600" cy="365125"/>
          </a:xfrm>
          <a:prstGeom prst="rect"/>
          <a:noFill/>
          <a:ln>
            <a:noFill/>
          </a:ln>
        </p:spPr>
        <p:txBody>
          <a:bodyPr wrap="square" anchor="ctr"/>
          <a:lstStyle>
            <a:lvl1pPr lvl="0" algn="l">
              <a:defRPr sz="1200">
                <a:solidFill>
                  <a:srgbClr val="3F3F3F"/>
                </a:solidFill>
                <a:latin typeface="Calibri"/>
              </a:defRPr>
            </a:lvl1pPr>
          </a:lstStyle>
          <a:p/>
        </p:txBody>
      </p:sp>
      <p:sp>
        <p:nvSpPr>
          <p:cNvPr id="5" name=""/>
          <p:cNvSpPr txBox="1"/>
          <p:nvPr>
            <p:ph type="sldNum" idx="12"/>
          </p:nvPr>
        </p:nvSpPr>
        <p:spPr>
          <a:xfrm>
            <a:off x="6553200" y="6356350"/>
            <a:ext cx="2133600" cy="365125"/>
          </a:xfrm>
          <a:prstGeom prst="rect"/>
          <a:noFill/>
          <a:ln>
            <a:noFill/>
          </a:ln>
        </p:spPr>
        <p:txBody>
          <a:bodyPr wrap="square" anchor="ctr"/>
          <a:lstStyle>
            <a:lvl1pPr lvl="0" algn="r">
              <a:defRPr sz="1200">
                <a:solidFill>
                  <a:srgbClr val="3F3F3F"/>
                </a:solidFill>
                <a:latin typeface="Calibri"/>
              </a:defRPr>
            </a:lvl1pPr>
          </a:lstStyle>
          <a:p>
            <a:fld id="{8B38DBA3-52F9-4AF4-A6A4-FA4D7DB2F99C}" type="slidenum">
              <a:t>&lt;#&gt;</a:t>
            </a:fld>
          </a:p>
        </p:txBody>
      </p:sp>
      <p:sp>
        <p:nvSpPr>
          <p:cNvPr id="6" name=""/>
          <p:cNvSpPr txBox="1"/>
          <p:nvPr>
            <p:ph type="ftr" idx="11"/>
          </p:nvPr>
        </p:nvSpPr>
        <p:spPr>
          <a:xfrm>
            <a:off x="3124200" y="6356350"/>
            <a:ext cx="2895600" cy="365125"/>
          </a:xfrm>
          <a:prstGeom prst="rect"/>
          <a:noFill/>
          <a:ln>
            <a:noFill/>
          </a:ln>
        </p:spPr>
        <p:txBody>
          <a:bodyPr wrap="square" anchor="ctr"/>
          <a:lstStyle>
            <a:lvl1pPr lvl="0" algn="ctr">
              <a:defRPr sz="1200">
                <a:solidFill>
                  <a:srgbClr val="3F3F3F"/>
                </a:solidFill>
                <a:latin typeface="Calibri"/>
              </a:defRPr>
            </a:lvl1pPr>
          </a:lstStyle>
          <a:p/>
        </p:txBody>
      </p:sp>
    </p:spTree>
  </p:cSld>
</p:sld>
</file>

<file path=ppt/slides/slide27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title" idx="0"/>
          </p:nvPr>
        </p:nvSpPr>
        <p:spPr>
          <a:xfrm>
            <a:off x="457200" y="274637"/>
            <a:ext cx="8229600" cy="1143000"/>
          </a:xfrm>
          <a:prstGeom prst="rect"/>
          <a:noFill/>
          <a:ln>
            <a:noFill/>
          </a:ln>
        </p:spPr>
        <p:txBody>
          <a:bodyPr wrap="square" anchor="ctr"/>
          <a:p>
            <a:pPr lvl="0"/>
            <a:r>
              <a:rPr>
                <a:latin typeface="Calibri"/>
              </a:rPr>
              <a:t>Continue…</a:t>
            </a:r>
          </a:p>
        </p:txBody>
      </p:sp>
      <p:sp>
        <p:nvSpPr>
          <p:cNvPr id="3" name=""/>
          <p:cNvSpPr txBox="1"/>
          <p:nvPr>
            <p:ph type="body" idx="1"/>
          </p:nvPr>
        </p:nvSpPr>
        <p:spPr>
          <a:xfrm>
            <a:off x="457200" y="1600200"/>
            <a:ext cx="8229600" cy="4525962"/>
          </a:xfrm>
          <a:prstGeom prst="rect"/>
          <a:noFill/>
          <a:ln>
            <a:noFill/>
          </a:ln>
        </p:spPr>
        <p:txBody>
          <a:bodyPr wrap="square" anchor="t">
            <a:normAutofit fontScale="85000" lnSpcReduction="20000"/>
          </a:bodyPr>
          <a:p>
            <a:pPr lvl="0"/>
            <a:r>
              <a:rPr>
                <a:latin typeface="Calibri"/>
              </a:rPr>
              <a:t>Administer </a:t>
            </a:r>
            <a:r>
              <a:rPr>
                <a:latin typeface="Calibri"/>
              </a:rPr>
              <a:t>hydralazine</a:t>
            </a:r>
            <a:r>
              <a:rPr>
                <a:latin typeface="Calibri"/>
              </a:rPr>
              <a:t> or another </a:t>
            </a:r>
            <a:r>
              <a:rPr>
                <a:latin typeface="Calibri"/>
              </a:rPr>
              <a:t>hypotensive</a:t>
            </a:r>
            <a:r>
              <a:rPr>
                <a:latin typeface="Calibri"/>
              </a:rPr>
              <a:t> agent, as ordered</a:t>
            </a:r>
          </a:p>
          <a:p>
            <a:pPr lvl="0"/>
            <a:r>
              <a:rPr>
                <a:latin typeface="Calibri"/>
              </a:rPr>
              <a:t>Administer </a:t>
            </a:r>
            <a:r>
              <a:rPr>
                <a:latin typeface="Calibri"/>
              </a:rPr>
              <a:t>aminocaproic</a:t>
            </a:r>
            <a:r>
              <a:rPr>
                <a:latin typeface="Calibri"/>
              </a:rPr>
              <a:t> acid I.V in 5% DW, PO or as ordered.  Give at least every 2 hrs. to maintain therapeutic blood levels</a:t>
            </a:r>
          </a:p>
          <a:p>
            <a:pPr lvl="0"/>
            <a:r>
              <a:rPr>
                <a:latin typeface="Calibri"/>
              </a:rPr>
              <a:t>If the patient can't speak establish a simple means of communication, or use cards.  Try to limit conversation to topics that won't further frustrate the patient.  Encourage his family to speak to him in  normal tone, even if he doesn't seem to respond</a:t>
            </a:r>
          </a:p>
          <a:p>
            <a:pPr lvl="0"/>
            <a:r>
              <a:rPr>
                <a:latin typeface="Calibri"/>
              </a:rPr>
              <a:t>Provide emotional support, and include the patient's family in his care as much as possible</a:t>
            </a:r>
          </a:p>
          <a:p>
            <a:pPr lvl="0"/>
          </a:p>
        </p:txBody>
      </p:sp>
      <p:sp>
        <p:nvSpPr>
          <p:cNvPr id="4" name=""/>
          <p:cNvSpPr txBox="1"/>
          <p:nvPr>
            <p:ph type="dt" idx="10"/>
          </p:nvPr>
        </p:nvSpPr>
        <p:spPr>
          <a:xfrm>
            <a:off x="457200" y="6356350"/>
            <a:ext cx="2133600" cy="365125"/>
          </a:xfrm>
          <a:prstGeom prst="rect"/>
          <a:noFill/>
          <a:ln>
            <a:noFill/>
          </a:ln>
        </p:spPr>
        <p:txBody>
          <a:bodyPr wrap="square" anchor="ctr"/>
          <a:lstStyle>
            <a:lvl1pPr lvl="0" algn="l">
              <a:defRPr sz="1200">
                <a:solidFill>
                  <a:srgbClr val="3F3F3F"/>
                </a:solidFill>
                <a:latin typeface="Calibri"/>
              </a:defRPr>
            </a:lvl1pPr>
          </a:lstStyle>
          <a:p/>
        </p:txBody>
      </p:sp>
      <p:sp>
        <p:nvSpPr>
          <p:cNvPr id="5" name=""/>
          <p:cNvSpPr txBox="1"/>
          <p:nvPr>
            <p:ph type="sldNum" idx="12"/>
          </p:nvPr>
        </p:nvSpPr>
        <p:spPr>
          <a:xfrm>
            <a:off x="6553200" y="6356350"/>
            <a:ext cx="2133600" cy="365125"/>
          </a:xfrm>
          <a:prstGeom prst="rect"/>
          <a:noFill/>
          <a:ln>
            <a:noFill/>
          </a:ln>
        </p:spPr>
        <p:txBody>
          <a:bodyPr wrap="square" anchor="ctr"/>
          <a:lstStyle>
            <a:lvl1pPr lvl="0" algn="r">
              <a:defRPr sz="1200">
                <a:solidFill>
                  <a:srgbClr val="3F3F3F"/>
                </a:solidFill>
                <a:latin typeface="Calibri"/>
              </a:defRPr>
            </a:lvl1pPr>
          </a:lstStyle>
          <a:p>
            <a:fld id="{8B38DBA3-52F9-4AF4-A6A4-FA4D7DB2F99C}" type="slidenum">
              <a:t>&lt;#&gt;</a:t>
            </a:fld>
          </a:p>
        </p:txBody>
      </p:sp>
      <p:sp>
        <p:nvSpPr>
          <p:cNvPr id="6" name=""/>
          <p:cNvSpPr txBox="1"/>
          <p:nvPr>
            <p:ph type="ftr" idx="11"/>
          </p:nvPr>
        </p:nvSpPr>
        <p:spPr>
          <a:xfrm>
            <a:off x="3124200" y="6356350"/>
            <a:ext cx="2895600" cy="365125"/>
          </a:xfrm>
          <a:prstGeom prst="rect"/>
          <a:noFill/>
          <a:ln>
            <a:noFill/>
          </a:ln>
        </p:spPr>
        <p:txBody>
          <a:bodyPr wrap="square" anchor="ctr"/>
          <a:lstStyle>
            <a:lvl1pPr lvl="0" algn="ctr">
              <a:defRPr sz="1200">
                <a:solidFill>
                  <a:srgbClr val="3F3F3F"/>
                </a:solidFill>
                <a:latin typeface="Calibri"/>
              </a:defRPr>
            </a:lvl1pPr>
          </a:lstStyle>
          <a:p/>
        </p:txBody>
      </p:sp>
    </p:spTree>
  </p:cSld>
  <p:transition spd="fast" advClick="1"/>
</p:sld>
</file>

<file path=ppt/slides/slide2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title" idx="0"/>
          </p:nvPr>
        </p:nvSpPr>
        <p:spPr>
          <a:xfrm>
            <a:off x="457200" y="152400"/>
            <a:ext cx="8229600" cy="685800"/>
          </a:xfrm>
          <a:prstGeom prst="rect"/>
          <a:noFill/>
          <a:ln>
            <a:noFill/>
          </a:ln>
        </p:spPr>
        <p:txBody>
          <a:bodyPr wrap="square" anchor="ctr">
            <a:normAutofit fontScale="90000"/>
          </a:bodyPr>
          <a:p>
            <a:pPr lvl="0"/>
            <a:r>
              <a:rPr>
                <a:latin typeface="Calibri"/>
              </a:rPr>
              <a:t>Continue…..</a:t>
            </a:r>
          </a:p>
        </p:txBody>
      </p:sp>
      <p:sp>
        <p:nvSpPr>
          <p:cNvPr id="3" name=""/>
          <p:cNvSpPr txBox="1"/>
          <p:nvPr>
            <p:ph type="body" idx="1"/>
          </p:nvPr>
        </p:nvSpPr>
        <p:spPr>
          <a:xfrm>
            <a:off x="457200" y="1066800"/>
            <a:ext cx="8229600" cy="5089525"/>
          </a:xfrm>
          <a:prstGeom prst="rect"/>
          <a:noFill/>
          <a:ln>
            <a:noFill/>
          </a:ln>
        </p:spPr>
        <p:txBody>
          <a:bodyPr wrap="square" anchor="t">
            <a:normAutofit fontScale="85000" lnSpcReduction="20000"/>
          </a:bodyPr>
          <a:p>
            <a:pPr lvl="0">
              <a:buFont typeface="Wingdings"/>
              <a:buChar char="v"/>
            </a:pPr>
            <a:r>
              <a:rPr sz="3000">
                <a:latin typeface="Times New Roman"/>
              </a:rPr>
              <a:t>Disorder of the nervous system may involve the following:-</a:t>
            </a:r>
          </a:p>
          <a:p>
            <a:pPr lvl="0" marL="514350" indent="0">
              <a:buAutoNum type="arabicPeriod" startAt="1"/>
            </a:pPr>
            <a:r>
              <a:rPr sz="3000" b="1" i="0" u="none" strike="noStrike">
                <a:latin typeface="Times New Roman"/>
              </a:rPr>
              <a:t>Vascular Dos</a:t>
            </a:r>
            <a:r>
              <a:rPr sz="3000">
                <a:latin typeface="Times New Roman"/>
              </a:rPr>
              <a:t>: </a:t>
            </a:r>
            <a:r>
              <a:rPr sz="3000" b="1" i="0" u="none" strike="noStrike">
                <a:solidFill>
                  <a:srgbClr val="FF0000"/>
                </a:solidFill>
                <a:latin typeface="Times New Roman"/>
              </a:rPr>
              <a:t>Stroke</a:t>
            </a:r>
            <a:r>
              <a:rPr sz="3000">
                <a:latin typeface="Times New Roman"/>
              </a:rPr>
              <a:t>, </a:t>
            </a:r>
            <a:r>
              <a:rPr sz="3000" b="1" i="0" u="none" strike="noStrike">
                <a:solidFill>
                  <a:srgbClr val="0070C0"/>
                </a:solidFill>
                <a:latin typeface="Times New Roman"/>
              </a:rPr>
              <a:t>traumatic brain hemorrhage</a:t>
            </a:r>
          </a:p>
          <a:p>
            <a:pPr lvl="0" marL="514350" indent="0">
              <a:buAutoNum type="arabicPeriod" startAt="1"/>
            </a:pPr>
            <a:r>
              <a:rPr sz="3000" b="1" i="0" u="none" strike="noStrike">
                <a:latin typeface="Times New Roman"/>
              </a:rPr>
              <a:t>Infections Dos</a:t>
            </a:r>
            <a:r>
              <a:rPr sz="3000">
                <a:latin typeface="Times New Roman"/>
              </a:rPr>
              <a:t>: </a:t>
            </a:r>
            <a:r>
              <a:rPr sz="3000" b="1" i="0" u="none" strike="noStrike">
                <a:solidFill>
                  <a:srgbClr val="FF0000"/>
                </a:solidFill>
                <a:latin typeface="Times New Roman"/>
              </a:rPr>
              <a:t>Meningitis</a:t>
            </a:r>
            <a:r>
              <a:rPr sz="3000">
                <a:latin typeface="Times New Roman"/>
              </a:rPr>
              <a:t>, </a:t>
            </a:r>
            <a:r>
              <a:rPr sz="3000" b="0" i="0" u="none" strike="sngStrike">
                <a:latin typeface="Times New Roman"/>
              </a:rPr>
              <a:t>encephalitis, polio</a:t>
            </a:r>
            <a:r>
              <a:rPr sz="3000">
                <a:latin typeface="Times New Roman"/>
              </a:rPr>
              <a:t>, and </a:t>
            </a:r>
            <a:r>
              <a:rPr sz="3000">
                <a:solidFill>
                  <a:srgbClr val="0070C0"/>
                </a:solidFill>
                <a:latin typeface="Times New Roman"/>
              </a:rPr>
              <a:t>epidural </a:t>
            </a:r>
            <a:r>
              <a:rPr sz="3000" b="1" i="0" u="none" strike="noStrike">
                <a:solidFill>
                  <a:srgbClr val="0070C0"/>
                </a:solidFill>
                <a:latin typeface="Times New Roman"/>
              </a:rPr>
              <a:t>abscess</a:t>
            </a:r>
          </a:p>
          <a:p>
            <a:pPr lvl="0" marL="514350" indent="0">
              <a:buAutoNum type="arabicPeriod" startAt="1"/>
            </a:pPr>
            <a:r>
              <a:rPr sz="3000" b="1" i="0" u="none" strike="noStrike">
                <a:latin typeface="Times New Roman"/>
              </a:rPr>
              <a:t>Structural Dos</a:t>
            </a:r>
            <a:r>
              <a:rPr sz="3000">
                <a:latin typeface="Times New Roman"/>
              </a:rPr>
              <a:t>: </a:t>
            </a:r>
            <a:r>
              <a:rPr sz="3000" b="1" i="0" u="none" strike="noStrike">
                <a:solidFill>
                  <a:srgbClr val="FF0000"/>
                </a:solidFill>
                <a:latin typeface="Times New Roman"/>
              </a:rPr>
              <a:t>brain and spinal cord injury</a:t>
            </a:r>
            <a:r>
              <a:rPr sz="3000">
                <a:latin typeface="Times New Roman"/>
              </a:rPr>
              <a:t>, </a:t>
            </a:r>
            <a:r>
              <a:rPr sz="3000" b="1" i="0" u="none" strike="noStrike">
                <a:solidFill>
                  <a:srgbClr val="0070C0"/>
                </a:solidFill>
                <a:latin typeface="Times New Roman"/>
              </a:rPr>
              <a:t>Bell’s palsy</a:t>
            </a:r>
            <a:r>
              <a:rPr sz="3000">
                <a:latin typeface="Times New Roman"/>
              </a:rPr>
              <a:t>, </a:t>
            </a:r>
            <a:r>
              <a:rPr sz="3000" b="1" i="0" u="none" strike="noStrike">
                <a:solidFill>
                  <a:srgbClr val="FF0000"/>
                </a:solidFill>
                <a:latin typeface="Times New Roman"/>
              </a:rPr>
              <a:t>GBS</a:t>
            </a:r>
            <a:r>
              <a:rPr sz="3000">
                <a:latin typeface="Times New Roman"/>
              </a:rPr>
              <a:t>, </a:t>
            </a:r>
            <a:r>
              <a:rPr sz="3000" b="0" i="0" u="none" strike="sngStrike">
                <a:latin typeface="Times New Roman"/>
              </a:rPr>
              <a:t>peripheral neuropathy, brain tumors, cervical </a:t>
            </a:r>
            <a:r>
              <a:rPr sz="3000" b="0" i="0" u="none" strike="sngStrike">
                <a:latin typeface="Times New Roman"/>
              </a:rPr>
              <a:t>spondylosis</a:t>
            </a:r>
            <a:r>
              <a:rPr sz="3000" b="0" i="0" u="none" strike="sngStrike">
                <a:latin typeface="Times New Roman"/>
              </a:rPr>
              <a:t>, carpal tunnel syndrome etc</a:t>
            </a:r>
            <a:r>
              <a:rPr sz="3000">
                <a:latin typeface="Times New Roman"/>
              </a:rPr>
              <a:t>..</a:t>
            </a:r>
          </a:p>
          <a:p>
            <a:pPr lvl="0" marL="514350" indent="0">
              <a:buAutoNum type="arabicPeriod" startAt="1"/>
            </a:pPr>
            <a:r>
              <a:rPr sz="3000" b="1" i="0" u="none" strike="noStrike">
                <a:latin typeface="Times New Roman"/>
              </a:rPr>
              <a:t>Functional Dos</a:t>
            </a:r>
            <a:r>
              <a:rPr sz="3000">
                <a:latin typeface="Times New Roman"/>
              </a:rPr>
              <a:t>: </a:t>
            </a:r>
            <a:r>
              <a:rPr sz="3000" b="1" i="0" u="none" strike="noStrike">
                <a:solidFill>
                  <a:srgbClr val="FF0000"/>
                </a:solidFill>
                <a:latin typeface="Times New Roman"/>
              </a:rPr>
              <a:t>headaches</a:t>
            </a:r>
            <a:r>
              <a:rPr sz="3000">
                <a:latin typeface="Times New Roman"/>
              </a:rPr>
              <a:t>, </a:t>
            </a:r>
            <a:r>
              <a:rPr sz="3000" b="1" i="0" u="none" strike="noStrike">
                <a:solidFill>
                  <a:srgbClr val="7030A0"/>
                </a:solidFill>
                <a:latin typeface="Times New Roman"/>
              </a:rPr>
              <a:t>epilepsy</a:t>
            </a:r>
            <a:r>
              <a:rPr sz="3000">
                <a:latin typeface="Times New Roman"/>
              </a:rPr>
              <a:t>, </a:t>
            </a:r>
            <a:r>
              <a:rPr sz="3000" b="0" i="0" u="none" strike="sngStrike">
                <a:latin typeface="Times New Roman"/>
              </a:rPr>
              <a:t>dizziness</a:t>
            </a:r>
            <a:r>
              <a:rPr sz="3000">
                <a:latin typeface="Times New Roman"/>
              </a:rPr>
              <a:t>, </a:t>
            </a:r>
            <a:r>
              <a:rPr sz="3000" b="1" i="0" u="none" strike="noStrike">
                <a:solidFill>
                  <a:srgbClr val="00B050"/>
                </a:solidFill>
                <a:latin typeface="Times New Roman"/>
              </a:rPr>
              <a:t>Trigeminal neuralgia</a:t>
            </a:r>
          </a:p>
          <a:p>
            <a:pPr lvl="0" marL="514350" indent="0">
              <a:buAutoNum type="arabicPeriod" startAt="1"/>
            </a:pPr>
            <a:r>
              <a:rPr sz="3000" b="1" i="0" u="none" strike="noStrike">
                <a:latin typeface="Times New Roman"/>
              </a:rPr>
              <a:t>Degeneration Dos</a:t>
            </a:r>
            <a:r>
              <a:rPr sz="3000">
                <a:latin typeface="Times New Roman"/>
              </a:rPr>
              <a:t>: </a:t>
            </a:r>
            <a:r>
              <a:rPr sz="3000" b="1" i="0" u="none" strike="noStrike">
                <a:solidFill>
                  <a:srgbClr val="7030A0"/>
                </a:solidFill>
                <a:latin typeface="Times New Roman"/>
              </a:rPr>
              <a:t>Parkinson’s DS</a:t>
            </a:r>
            <a:r>
              <a:rPr sz="3000">
                <a:latin typeface="Times New Roman"/>
              </a:rPr>
              <a:t>, </a:t>
            </a:r>
            <a:r>
              <a:rPr sz="3000" b="1" i="0" u="none" strike="noStrike">
                <a:solidFill>
                  <a:srgbClr val="FF0000"/>
                </a:solidFill>
                <a:latin typeface="Times New Roman"/>
              </a:rPr>
              <a:t>Alzheimer’s Ds</a:t>
            </a:r>
            <a:r>
              <a:rPr sz="3000">
                <a:latin typeface="Times New Roman"/>
              </a:rPr>
              <a:t>, </a:t>
            </a:r>
            <a:r>
              <a:rPr sz="3000">
                <a:solidFill>
                  <a:srgbClr val="FF0000"/>
                </a:solidFill>
                <a:latin typeface="Times New Roman"/>
              </a:rPr>
              <a:t>Multiple sclerosis</a:t>
            </a:r>
            <a:r>
              <a:rPr sz="3000">
                <a:latin typeface="Times New Roman"/>
              </a:rPr>
              <a:t>, </a:t>
            </a:r>
            <a:r>
              <a:rPr sz="3000" b="0" i="0" u="none" strike="sngStrike">
                <a:latin typeface="Times New Roman"/>
              </a:rPr>
              <a:t>amyotrophic lateral sclerosis, </a:t>
            </a:r>
            <a:r>
              <a:rPr sz="3000" b="0" i="0" u="none" strike="sngStrike">
                <a:latin typeface="Times New Roman"/>
              </a:rPr>
              <a:t>huntington</a:t>
            </a:r>
            <a:r>
              <a:rPr sz="3000" b="0" i="0" u="none" strike="sngStrike">
                <a:latin typeface="Times New Roman"/>
              </a:rPr>
              <a:t> </a:t>
            </a:r>
            <a:r>
              <a:rPr sz="3000" b="0" i="0" u="none" strike="sngStrike">
                <a:latin typeface="Times New Roman"/>
              </a:rPr>
              <a:t>choria</a:t>
            </a:r>
          </a:p>
          <a:p>
            <a:pPr lvl="0" marL="514350" indent="0">
              <a:buAutoNum type="arabicPeriod" startAt="1"/>
            </a:pPr>
          </a:p>
        </p:txBody>
      </p:sp>
      <p:sp>
        <p:nvSpPr>
          <p:cNvPr id="4" name=""/>
          <p:cNvSpPr txBox="1"/>
          <p:nvPr>
            <p:ph type="dt" idx="10"/>
          </p:nvPr>
        </p:nvSpPr>
        <p:spPr>
          <a:xfrm>
            <a:off x="457200" y="6356350"/>
            <a:ext cx="2133600" cy="365125"/>
          </a:xfrm>
          <a:prstGeom prst="rect"/>
          <a:noFill/>
          <a:ln>
            <a:noFill/>
          </a:ln>
        </p:spPr>
        <p:txBody>
          <a:bodyPr wrap="square" anchor="ctr"/>
          <a:lstStyle>
            <a:lvl1pPr lvl="0" algn="l">
              <a:defRPr sz="1200">
                <a:solidFill>
                  <a:srgbClr val="3F3F3F"/>
                </a:solidFill>
                <a:latin typeface="Calibri"/>
              </a:defRPr>
            </a:lvl1pPr>
          </a:lstStyle>
          <a:p/>
        </p:txBody>
      </p:sp>
      <p:sp>
        <p:nvSpPr>
          <p:cNvPr id="5" name=""/>
          <p:cNvSpPr txBox="1"/>
          <p:nvPr>
            <p:ph type="sldNum" idx="12"/>
          </p:nvPr>
        </p:nvSpPr>
        <p:spPr>
          <a:xfrm>
            <a:off x="6553200" y="6356350"/>
            <a:ext cx="2133600" cy="365125"/>
          </a:xfrm>
          <a:prstGeom prst="rect"/>
          <a:noFill/>
          <a:ln>
            <a:noFill/>
          </a:ln>
        </p:spPr>
        <p:txBody>
          <a:bodyPr wrap="square" anchor="ctr"/>
          <a:lstStyle>
            <a:lvl1pPr lvl="0" algn="r">
              <a:defRPr sz="1200">
                <a:solidFill>
                  <a:srgbClr val="3F3F3F"/>
                </a:solidFill>
                <a:latin typeface="Calibri"/>
              </a:defRPr>
            </a:lvl1pPr>
          </a:lstStyle>
          <a:p>
            <a:fld id="{8B38DBA3-52F9-4AF4-A6A4-FA4D7DB2F99C}" type="slidenum">
              <a:t>&lt;#&gt;</a:t>
            </a:fld>
          </a:p>
        </p:txBody>
      </p:sp>
      <p:sp>
        <p:nvSpPr>
          <p:cNvPr id="6" name=""/>
          <p:cNvSpPr txBox="1"/>
          <p:nvPr>
            <p:ph type="ftr" idx="11"/>
          </p:nvPr>
        </p:nvSpPr>
        <p:spPr>
          <a:xfrm>
            <a:off x="3124200" y="6356350"/>
            <a:ext cx="2895600" cy="365125"/>
          </a:xfrm>
          <a:prstGeom prst="rect"/>
          <a:noFill/>
          <a:ln>
            <a:noFill/>
          </a:ln>
        </p:spPr>
        <p:txBody>
          <a:bodyPr wrap="square" anchor="ctr"/>
          <a:lstStyle>
            <a:lvl1pPr lvl="0" algn="ctr">
              <a:defRPr sz="1200">
                <a:solidFill>
                  <a:srgbClr val="3F3F3F"/>
                </a:solidFill>
                <a:latin typeface="Calibri"/>
              </a:defRPr>
            </a:lvl1pPr>
          </a:lstStyle>
          <a:p/>
        </p:txBody>
      </p:sp>
    </p:spTree>
  </p:cSld>
</p:sld>
</file>

<file path=ppt/slides/slide28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body" idx="1"/>
          </p:nvPr>
        </p:nvSpPr>
        <p:spPr>
          <a:xfrm>
            <a:off x="0" y="1600200"/>
            <a:ext cx="9144000" cy="1905000"/>
          </a:xfrm>
          <a:prstGeom prst="rect"/>
          <a:solidFill>
            <a:srgbClr val="8DB4E3"/>
          </a:solidFill>
          <a:ln>
            <a:noFill/>
          </a:ln>
        </p:spPr>
        <p:txBody>
          <a:bodyPr wrap="square" anchor="t"/>
          <a:p>
            <a:pPr lvl="0">
              <a:buNone/>
            </a:pPr>
            <a:r>
              <a:rPr sz="11500" b="1" i="0" u="none" strike="noStrike">
                <a:solidFill>
                  <a:srgbClr val="EFEEE4"/>
                </a:solidFill>
                <a:latin typeface="Bodoni MT Black"/>
              </a:rPr>
              <a:t> Meningitis</a:t>
            </a:r>
          </a:p>
        </p:txBody>
      </p:sp>
      <p:sp>
        <p:nvSpPr>
          <p:cNvPr id="3" name=""/>
          <p:cNvSpPr txBox="1"/>
          <p:nvPr>
            <p:ph type="dt" idx="10"/>
          </p:nvPr>
        </p:nvSpPr>
        <p:spPr>
          <a:xfrm>
            <a:off x="457200" y="6356350"/>
            <a:ext cx="2133600" cy="365125"/>
          </a:xfrm>
          <a:prstGeom prst="rect"/>
          <a:noFill/>
          <a:ln>
            <a:noFill/>
          </a:ln>
        </p:spPr>
        <p:txBody>
          <a:bodyPr wrap="square" anchor="ctr"/>
          <a:lstStyle>
            <a:lvl1pPr lvl="0" algn="l">
              <a:defRPr sz="1200">
                <a:solidFill>
                  <a:srgbClr val="3F3F3F"/>
                </a:solidFill>
                <a:latin typeface="Calibri"/>
              </a:defRPr>
            </a:lvl1pPr>
          </a:lstStyle>
          <a:p/>
        </p:txBody>
      </p:sp>
      <p:sp>
        <p:nvSpPr>
          <p:cNvPr id="4" name=""/>
          <p:cNvSpPr txBox="1"/>
          <p:nvPr>
            <p:ph type="ftr" idx="11"/>
          </p:nvPr>
        </p:nvSpPr>
        <p:spPr>
          <a:xfrm>
            <a:off x="3124200" y="6356350"/>
            <a:ext cx="2895600" cy="365125"/>
          </a:xfrm>
          <a:prstGeom prst="rect"/>
          <a:noFill/>
          <a:ln>
            <a:noFill/>
          </a:ln>
        </p:spPr>
        <p:txBody>
          <a:bodyPr wrap="square" anchor="ctr"/>
          <a:lstStyle>
            <a:lvl1pPr lvl="0" algn="ctr">
              <a:defRPr sz="1200">
                <a:solidFill>
                  <a:srgbClr val="3F3F3F"/>
                </a:solidFill>
                <a:latin typeface="Calibri"/>
              </a:defRPr>
            </a:lvl1pPr>
          </a:lstStyle>
          <a:p/>
        </p:txBody>
      </p:sp>
      <p:sp>
        <p:nvSpPr>
          <p:cNvPr id="5" name=""/>
          <p:cNvSpPr txBox="1"/>
          <p:nvPr>
            <p:ph type="sldNum" idx="12"/>
          </p:nvPr>
        </p:nvSpPr>
        <p:spPr>
          <a:xfrm>
            <a:off x="6553200" y="6356350"/>
            <a:ext cx="2133600" cy="365125"/>
          </a:xfrm>
          <a:prstGeom prst="rect"/>
          <a:noFill/>
          <a:ln>
            <a:noFill/>
          </a:ln>
        </p:spPr>
        <p:txBody>
          <a:bodyPr wrap="square" anchor="ctr"/>
          <a:lstStyle>
            <a:lvl1pPr lvl="0" algn="r">
              <a:defRPr sz="1200">
                <a:solidFill>
                  <a:srgbClr val="3F3F3F"/>
                </a:solidFill>
                <a:latin typeface="Calibri"/>
              </a:defRPr>
            </a:lvl1pPr>
          </a:lstStyle>
          <a:p>
            <a:fld id="{8B38DBA3-52F9-4AF4-A6A4-FA4D7DB2F99C}" type="slidenum">
              <a:t>&lt;#&gt;</a:t>
            </a:fld>
          </a:p>
        </p:txBody>
      </p:sp>
    </p:spTree>
  </p:cSld>
</p:sld>
</file>

<file path=ppt/slides/slide28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title" idx="0"/>
          </p:nvPr>
        </p:nvSpPr>
        <p:spPr>
          <a:xfrm>
            <a:off x="457200" y="274637"/>
            <a:ext cx="8229600" cy="901700"/>
          </a:xfrm>
          <a:prstGeom prst="rect"/>
          <a:solidFill>
            <a:srgbClr val="92D050"/>
          </a:solidFill>
          <a:ln>
            <a:noFill/>
          </a:ln>
        </p:spPr>
        <p:txBody>
          <a:bodyPr wrap="square" anchor="ctr"/>
          <a:p>
            <a:pPr lvl="0" marL="342900" indent="0">
              <a:spcBef>
                <a:spcPct val="20000"/>
              </a:spcBef>
            </a:pPr>
            <a:r>
              <a:rPr sz="4000" b="1" i="0" u="none" strike="noStrike">
                <a:solidFill>
                  <a:srgbClr val="000000"/>
                </a:solidFill>
                <a:latin typeface="Calibri"/>
              </a:rPr>
              <a:t>Meningitis</a:t>
            </a:r>
          </a:p>
        </p:txBody>
      </p:sp>
      <p:sp>
        <p:nvSpPr>
          <p:cNvPr id="3" name=""/>
          <p:cNvSpPr txBox="1"/>
          <p:nvPr>
            <p:ph type="body" idx="1"/>
          </p:nvPr>
        </p:nvSpPr>
        <p:spPr>
          <a:xfrm>
            <a:off x="455612" y="1176337"/>
            <a:ext cx="8558213" cy="5302250"/>
          </a:xfrm>
          <a:prstGeom prst="rect"/>
          <a:noFill/>
          <a:ln>
            <a:noFill/>
          </a:ln>
        </p:spPr>
        <p:txBody>
          <a:bodyPr wrap="square" anchor="t"/>
          <a:p>
            <a:pPr lvl="0">
              <a:lnSpc>
                <a:spcPct val="150000"/>
              </a:lnSpc>
              <a:buFont typeface="Wingdings"/>
              <a:buChar char="ü"/>
            </a:pPr>
            <a:r>
              <a:rPr>
                <a:solidFill>
                  <a:srgbClr val="FF0000"/>
                </a:solidFill>
                <a:latin typeface="Times New Roman"/>
              </a:rPr>
              <a:t>It  </a:t>
            </a:r>
            <a:r>
              <a:rPr>
                <a:solidFill>
                  <a:srgbClr val="FF0000"/>
                </a:solidFill>
                <a:latin typeface="Times New Roman"/>
              </a:rPr>
              <a:t>is an </a:t>
            </a:r>
            <a:r>
              <a:rPr>
                <a:solidFill>
                  <a:srgbClr val="FF0000"/>
                </a:solidFill>
                <a:latin typeface="Times New Roman"/>
              </a:rPr>
              <a:t> </a:t>
            </a:r>
            <a:r>
              <a:rPr>
                <a:latin typeface="Times New Roman"/>
              </a:rPr>
              <a:t>inflammation of the </a:t>
            </a:r>
            <a:r>
              <a:rPr>
                <a:latin typeface="Times New Roman"/>
              </a:rPr>
              <a:t>meninges of</a:t>
            </a:r>
            <a:r>
              <a:rPr>
                <a:solidFill>
                  <a:srgbClr val="FF0000"/>
                </a:solidFill>
                <a:latin typeface="Times New Roman"/>
              </a:rPr>
              <a:t> </a:t>
            </a:r>
            <a:r>
              <a:rPr>
                <a:solidFill>
                  <a:srgbClr val="FF0000"/>
                </a:solidFill>
                <a:latin typeface="Times New Roman"/>
              </a:rPr>
              <a:t>the </a:t>
            </a:r>
            <a:r>
              <a:rPr>
                <a:solidFill>
                  <a:srgbClr val="FF0000"/>
                </a:solidFill>
                <a:latin typeface="Times New Roman"/>
              </a:rPr>
              <a:t>pia</a:t>
            </a:r>
            <a:r>
              <a:rPr>
                <a:solidFill>
                  <a:srgbClr val="FF0000"/>
                </a:solidFill>
                <a:latin typeface="Times New Roman"/>
              </a:rPr>
              <a:t> mater, the arachnoid, and the cerebrospinal </a:t>
            </a:r>
            <a:r>
              <a:rPr>
                <a:solidFill>
                  <a:srgbClr val="FF0000"/>
                </a:solidFill>
                <a:latin typeface="Times New Roman"/>
              </a:rPr>
              <a:t>fluid </a:t>
            </a:r>
          </a:p>
          <a:p>
            <a:pPr lvl="0">
              <a:lnSpc>
                <a:spcPct val="150000"/>
              </a:lnSpc>
              <a:buFont typeface="Wingdings"/>
              <a:buChar char="ü"/>
            </a:pPr>
            <a:r>
              <a:rPr>
                <a:latin typeface="Times New Roman"/>
              </a:rPr>
              <a:t>It  </a:t>
            </a:r>
            <a:r>
              <a:rPr>
                <a:latin typeface="Times New Roman"/>
              </a:rPr>
              <a:t>is classified as septic or aseptic. </a:t>
            </a:r>
          </a:p>
          <a:p>
            <a:pPr lvl="0">
              <a:lnSpc>
                <a:spcPct val="150000"/>
              </a:lnSpc>
              <a:buFont typeface="Wingdings"/>
              <a:buChar char="ü"/>
            </a:pPr>
            <a:r>
              <a:rPr>
                <a:latin typeface="Times New Roman"/>
              </a:rPr>
              <a:t>Septic </a:t>
            </a:r>
            <a:r>
              <a:rPr>
                <a:latin typeface="Times New Roman"/>
              </a:rPr>
              <a:t>meningitis is caused by </a:t>
            </a:r>
            <a:r>
              <a:rPr b="1" i="0" u="none" strike="noStrike">
                <a:latin typeface="Times New Roman"/>
              </a:rPr>
              <a:t>bacteria. </a:t>
            </a:r>
          </a:p>
          <a:p>
            <a:pPr lvl="0">
              <a:lnSpc>
                <a:spcPct val="150000"/>
              </a:lnSpc>
              <a:buFont typeface="Wingdings"/>
              <a:buChar char="ü"/>
            </a:pPr>
            <a:r>
              <a:rPr>
                <a:latin typeface="Times New Roman"/>
              </a:rPr>
              <a:t>In </a:t>
            </a:r>
            <a:r>
              <a:rPr>
                <a:latin typeface="Times New Roman"/>
              </a:rPr>
              <a:t>aseptic meningitis, the cause is </a:t>
            </a:r>
            <a:r>
              <a:rPr>
                <a:solidFill>
                  <a:srgbClr val="0000CC"/>
                </a:solidFill>
                <a:latin typeface="Times New Roman"/>
              </a:rPr>
              <a:t>viral or secondary to lymphoma, </a:t>
            </a:r>
            <a:r>
              <a:rPr>
                <a:solidFill>
                  <a:srgbClr val="0000CC"/>
                </a:solidFill>
                <a:latin typeface="Times New Roman"/>
              </a:rPr>
              <a:t>leukemia</a:t>
            </a:r>
            <a:r>
              <a:rPr>
                <a:solidFill>
                  <a:srgbClr val="0000CC"/>
                </a:solidFill>
                <a:latin typeface="Times New Roman"/>
              </a:rPr>
              <a:t> </a:t>
            </a:r>
            <a:r>
              <a:rPr>
                <a:solidFill>
                  <a:srgbClr val="0000CC"/>
                </a:solidFill>
                <a:latin typeface="Times New Roman"/>
              </a:rPr>
              <a:t>or </a:t>
            </a:r>
            <a:r>
              <a:rPr>
                <a:solidFill>
                  <a:srgbClr val="0000CC"/>
                </a:solidFill>
                <a:latin typeface="Times New Roman"/>
              </a:rPr>
              <a:t>HIV.</a:t>
            </a:r>
            <a:r>
              <a:rPr>
                <a:latin typeface="Times New Roman"/>
              </a:rPr>
              <a:t> </a:t>
            </a:r>
          </a:p>
        </p:txBody>
      </p:sp>
      <p:sp>
        <p:nvSpPr>
          <p:cNvPr id="4" name=""/>
          <p:cNvSpPr txBox="1"/>
          <p:nvPr>
            <p:ph type="ftr" idx="11"/>
          </p:nvPr>
        </p:nvSpPr>
        <p:spPr>
          <a:xfrm>
            <a:off x="3124200" y="6356350"/>
            <a:ext cx="2895600" cy="365125"/>
          </a:xfrm>
          <a:prstGeom prst="rect"/>
          <a:noFill/>
          <a:ln>
            <a:noFill/>
          </a:ln>
        </p:spPr>
        <p:txBody>
          <a:bodyPr wrap="square" anchor="ctr"/>
          <a:lstStyle>
            <a:lvl1pPr lvl="0" algn="ctr">
              <a:defRPr sz="1200">
                <a:solidFill>
                  <a:srgbClr val="3F3F3F"/>
                </a:solidFill>
                <a:latin typeface="Calibri"/>
              </a:defRPr>
            </a:lvl1pPr>
          </a:lstStyle>
          <a:p/>
        </p:txBody>
      </p:sp>
      <p:sp>
        <p:nvSpPr>
          <p:cNvPr id="5" name=""/>
          <p:cNvSpPr txBox="1"/>
          <p:nvPr>
            <p:ph type="sldNum" idx="12"/>
          </p:nvPr>
        </p:nvSpPr>
        <p:spPr>
          <a:xfrm>
            <a:off x="6553200" y="6356350"/>
            <a:ext cx="2133600" cy="365125"/>
          </a:xfrm>
          <a:prstGeom prst="rect"/>
          <a:noFill/>
          <a:ln>
            <a:noFill/>
          </a:ln>
        </p:spPr>
        <p:txBody>
          <a:bodyPr wrap="square" anchor="ctr"/>
          <a:lstStyle>
            <a:lvl1pPr lvl="0" algn="r">
              <a:defRPr sz="1200">
                <a:solidFill>
                  <a:srgbClr val="3F3F3F"/>
                </a:solidFill>
                <a:latin typeface="Calibri"/>
              </a:defRPr>
            </a:lvl1pPr>
          </a:lstStyle>
          <a:p>
            <a:fld id="{8B38DBA3-52F9-4AF4-A6A4-FA4D7DB2F99C}" type="slidenum">
              <a:t>&lt;#&gt;</a:t>
            </a:fld>
          </a:p>
        </p:txBody>
      </p:sp>
      <p:sp>
        <p:nvSpPr>
          <p:cNvPr id="6" name=""/>
          <p:cNvSpPr txBox="1"/>
          <p:nvPr>
            <p:ph type="dt" idx="10"/>
          </p:nvPr>
        </p:nvSpPr>
        <p:spPr>
          <a:xfrm>
            <a:off x="457200" y="6356350"/>
            <a:ext cx="2133600" cy="365125"/>
          </a:xfrm>
          <a:prstGeom prst="rect"/>
          <a:noFill/>
          <a:ln>
            <a:noFill/>
          </a:ln>
        </p:spPr>
        <p:txBody>
          <a:bodyPr wrap="square" anchor="ctr"/>
          <a:lstStyle>
            <a:lvl1pPr lvl="0" algn="l">
              <a:defRPr sz="1200">
                <a:solidFill>
                  <a:srgbClr val="3F3F3F"/>
                </a:solidFill>
                <a:latin typeface="Calibri"/>
              </a:defRPr>
            </a:lvl1pPr>
          </a:lstStyle>
          <a:p/>
        </p:txBody>
      </p:sp>
    </p:spTree>
  </p:cSld>
</p:sld>
</file>

<file path=ppt/slides/slide28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title" idx="0"/>
          </p:nvPr>
        </p:nvSpPr>
        <p:spPr>
          <a:xfrm>
            <a:off x="457200" y="274637"/>
            <a:ext cx="8229600" cy="1143000"/>
          </a:xfrm>
          <a:prstGeom prst="rect"/>
          <a:noFill/>
          <a:ln>
            <a:noFill/>
          </a:ln>
        </p:spPr>
        <p:txBody>
          <a:bodyPr wrap="square" anchor="ctr"/>
          <a:p>
            <a:pPr lvl="0"/>
            <a:r>
              <a:rPr b="1" i="0" u="none" strike="noStrike">
                <a:latin typeface="Times New Roman"/>
              </a:rPr>
              <a:t>Couse of meningitis </a:t>
            </a:r>
          </a:p>
        </p:txBody>
      </p:sp>
      <p:sp>
        <p:nvSpPr>
          <p:cNvPr id="3" name=""/>
          <p:cNvSpPr txBox="1"/>
          <p:nvPr>
            <p:ph type="body" idx="1"/>
          </p:nvPr>
        </p:nvSpPr>
        <p:spPr>
          <a:xfrm>
            <a:off x="457200" y="1600200"/>
            <a:ext cx="8229600" cy="4525962"/>
          </a:xfrm>
          <a:prstGeom prst="rect"/>
          <a:noFill/>
          <a:ln>
            <a:noFill/>
          </a:ln>
        </p:spPr>
        <p:txBody>
          <a:bodyPr wrap="square" anchor="t"/>
          <a:p>
            <a:pPr lvl="0">
              <a:buFont typeface="Wingdings"/>
              <a:buChar char="ü"/>
            </a:pPr>
            <a:r>
              <a:rPr>
                <a:latin typeface="Times New Roman"/>
              </a:rPr>
              <a:t>Bacterial </a:t>
            </a:r>
          </a:p>
          <a:p>
            <a:pPr lvl="0">
              <a:buFont typeface="Wingdings"/>
              <a:buChar char="ü"/>
            </a:pPr>
            <a:r>
              <a:rPr>
                <a:latin typeface="Times New Roman"/>
              </a:rPr>
              <a:t>Viral</a:t>
            </a:r>
          </a:p>
          <a:p>
            <a:pPr lvl="0">
              <a:buFont typeface="Wingdings"/>
              <a:buChar char="ü"/>
            </a:pPr>
            <a:r>
              <a:rPr>
                <a:latin typeface="Times New Roman"/>
              </a:rPr>
              <a:t>Fungal</a:t>
            </a:r>
          </a:p>
          <a:p>
            <a:pPr lvl="0">
              <a:buFont typeface="Wingdings"/>
              <a:buChar char="ü"/>
            </a:pPr>
            <a:r>
              <a:rPr>
                <a:latin typeface="Times New Roman"/>
              </a:rPr>
              <a:t>Parasitic</a:t>
            </a:r>
          </a:p>
          <a:p>
            <a:pPr lvl="0">
              <a:buFont typeface="Wingdings"/>
              <a:buChar char="ü"/>
            </a:pPr>
            <a:r>
              <a:rPr>
                <a:latin typeface="Times New Roman"/>
              </a:rPr>
              <a:t>Drugs like: NSAIDs</a:t>
            </a:r>
            <a:r>
              <a:rPr>
                <a:latin typeface="Times New Roman"/>
              </a:rPr>
              <a:t>, metronidazole, and IV immunoglobulin </a:t>
            </a:r>
          </a:p>
        </p:txBody>
      </p:sp>
      <p:sp>
        <p:nvSpPr>
          <p:cNvPr id="4" name=""/>
          <p:cNvSpPr txBox="1"/>
          <p:nvPr>
            <p:ph type="dt" idx="10"/>
          </p:nvPr>
        </p:nvSpPr>
        <p:spPr>
          <a:xfrm>
            <a:off x="457200" y="6356350"/>
            <a:ext cx="2133600" cy="365125"/>
          </a:xfrm>
          <a:prstGeom prst="rect"/>
          <a:noFill/>
          <a:ln>
            <a:noFill/>
          </a:ln>
        </p:spPr>
        <p:txBody>
          <a:bodyPr wrap="square" anchor="ctr"/>
          <a:lstStyle>
            <a:lvl1pPr lvl="0" algn="l">
              <a:defRPr sz="1200">
                <a:solidFill>
                  <a:srgbClr val="3F3F3F"/>
                </a:solidFill>
                <a:latin typeface="Times New Roman"/>
              </a:defRPr>
            </a:lvl1pPr>
          </a:lstStyle>
          <a:p/>
        </p:txBody>
      </p:sp>
      <p:sp>
        <p:nvSpPr>
          <p:cNvPr id="5" name=""/>
          <p:cNvSpPr txBox="1"/>
          <p:nvPr>
            <p:ph type="sldNum" idx="12"/>
          </p:nvPr>
        </p:nvSpPr>
        <p:spPr>
          <a:xfrm>
            <a:off x="6553200" y="6356350"/>
            <a:ext cx="2133600" cy="365125"/>
          </a:xfrm>
          <a:prstGeom prst="rect"/>
          <a:noFill/>
          <a:ln>
            <a:noFill/>
          </a:ln>
        </p:spPr>
        <p:txBody>
          <a:bodyPr wrap="square" anchor="ctr"/>
          <a:lstStyle>
            <a:lvl1pPr lvl="0" algn="r">
              <a:defRPr sz="1200">
                <a:solidFill>
                  <a:srgbClr val="3F3F3F"/>
                </a:solidFill>
                <a:latin typeface="Times New Roman"/>
              </a:defRPr>
            </a:lvl1pPr>
          </a:lstStyle>
          <a:p>
            <a:fld id="{8B38DBA3-52F9-4AF4-A6A4-FA4D7DB2F99C}" type="slidenum">
              <a:t>&lt;#&gt;</a:t>
            </a:fld>
          </a:p>
        </p:txBody>
      </p:sp>
      <p:sp>
        <p:nvSpPr>
          <p:cNvPr id="6" name=""/>
          <p:cNvSpPr txBox="1"/>
          <p:nvPr>
            <p:ph type="ftr" idx="11"/>
          </p:nvPr>
        </p:nvSpPr>
        <p:spPr>
          <a:xfrm>
            <a:off x="3124200" y="6356350"/>
            <a:ext cx="2895600" cy="365125"/>
          </a:xfrm>
          <a:prstGeom prst="rect"/>
          <a:noFill/>
          <a:ln>
            <a:noFill/>
          </a:ln>
        </p:spPr>
        <p:txBody>
          <a:bodyPr wrap="square" anchor="ctr"/>
          <a:lstStyle>
            <a:lvl1pPr lvl="0" algn="ctr">
              <a:defRPr sz="1200">
                <a:solidFill>
                  <a:srgbClr val="3F3F3F"/>
                </a:solidFill>
                <a:latin typeface="Times New Roman"/>
              </a:defRPr>
            </a:lvl1pPr>
          </a:lstStyle>
          <a:p/>
        </p:txBody>
      </p:sp>
    </p:spTree>
  </p:cSld>
</p:sld>
</file>

<file path=ppt/slides/slide28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title" idx="0"/>
          </p:nvPr>
        </p:nvSpPr>
        <p:spPr>
          <a:xfrm>
            <a:off x="457200" y="274637"/>
            <a:ext cx="8229600" cy="793750"/>
          </a:xfrm>
          <a:prstGeom prst="rect"/>
          <a:noFill/>
          <a:ln>
            <a:noFill/>
          </a:ln>
        </p:spPr>
        <p:txBody>
          <a:bodyPr wrap="square" anchor="ctr"/>
          <a:p>
            <a:pPr lvl="0"/>
            <a:r>
              <a:rPr>
                <a:latin typeface="Calibri"/>
              </a:rPr>
              <a:t>Meningitis…</a:t>
            </a:r>
          </a:p>
        </p:txBody>
      </p:sp>
      <p:sp>
        <p:nvSpPr>
          <p:cNvPr id="3" name=""/>
          <p:cNvSpPr txBox="1"/>
          <p:nvPr>
            <p:ph type="body" idx="1"/>
          </p:nvPr>
        </p:nvSpPr>
        <p:spPr>
          <a:xfrm>
            <a:off x="455612" y="1068387"/>
            <a:ext cx="8461375" cy="5056188"/>
          </a:xfrm>
          <a:prstGeom prst="rect"/>
          <a:noFill/>
          <a:ln>
            <a:noFill/>
          </a:ln>
        </p:spPr>
        <p:txBody>
          <a:bodyPr wrap="square" anchor="t">
            <a:normAutofit lnSpcReduction="10000"/>
          </a:bodyPr>
          <a:p>
            <a:pPr lvl="0">
              <a:lnSpc>
                <a:spcPct val="150000"/>
              </a:lnSpc>
              <a:buFont typeface="Wingdings"/>
              <a:buChar char="Ø"/>
            </a:pPr>
            <a:r>
              <a:rPr>
                <a:latin typeface="Times New Roman"/>
              </a:rPr>
              <a:t>The most common pathogens causing septic meningitis are </a:t>
            </a:r>
          </a:p>
          <a:p>
            <a:pPr lvl="1">
              <a:lnSpc>
                <a:spcPct val="150000"/>
              </a:lnSpc>
            </a:pPr>
            <a:r>
              <a:rPr>
                <a:solidFill>
                  <a:srgbClr val="0000CC"/>
                </a:solidFill>
                <a:latin typeface="Times New Roman"/>
              </a:rPr>
              <a:t>Streptococcus </a:t>
            </a:r>
            <a:r>
              <a:rPr>
                <a:solidFill>
                  <a:srgbClr val="0000CC"/>
                </a:solidFill>
                <a:latin typeface="Times New Roman"/>
              </a:rPr>
              <a:t>pneumoniae</a:t>
            </a:r>
            <a:r>
              <a:rPr>
                <a:solidFill>
                  <a:srgbClr val="0000CC"/>
                </a:solidFill>
                <a:latin typeface="Times New Roman"/>
              </a:rPr>
              <a:t> and Neisseria </a:t>
            </a:r>
            <a:r>
              <a:rPr>
                <a:solidFill>
                  <a:srgbClr val="0000CC"/>
                </a:solidFill>
                <a:latin typeface="Times New Roman"/>
              </a:rPr>
              <a:t>meningitidis</a:t>
            </a:r>
            <a:r>
              <a:rPr>
                <a:solidFill>
                  <a:srgbClr val="0000CC"/>
                </a:solidFill>
                <a:latin typeface="Times New Roman"/>
              </a:rPr>
              <a:t>.</a:t>
            </a:r>
          </a:p>
          <a:p>
            <a:pPr lvl="0">
              <a:lnSpc>
                <a:spcPct val="150000"/>
              </a:lnSpc>
              <a:buFont typeface="Wingdings"/>
              <a:buChar char="Ø"/>
            </a:pPr>
            <a:r>
              <a:rPr>
                <a:latin typeface="Times New Roman"/>
              </a:rPr>
              <a:t> Outbreaks of N. </a:t>
            </a:r>
            <a:r>
              <a:rPr>
                <a:latin typeface="Times New Roman"/>
              </a:rPr>
              <a:t>meningitidis</a:t>
            </a:r>
            <a:r>
              <a:rPr>
                <a:latin typeface="Times New Roman"/>
              </a:rPr>
              <a:t> infection are most likely to occur in </a:t>
            </a:r>
            <a:r>
              <a:rPr>
                <a:solidFill>
                  <a:srgbClr val="FF0000"/>
                </a:solidFill>
                <a:latin typeface="Times New Roman"/>
              </a:rPr>
              <a:t>dense community groups</a:t>
            </a:r>
            <a:r>
              <a:rPr>
                <a:latin typeface="Times New Roman"/>
              </a:rPr>
              <a:t>, such as college campuses and military installations. </a:t>
            </a:r>
          </a:p>
          <a:p>
            <a:pPr lvl="0"/>
          </a:p>
        </p:txBody>
      </p:sp>
      <p:sp>
        <p:nvSpPr>
          <p:cNvPr id="4" name=""/>
          <p:cNvSpPr txBox="1"/>
          <p:nvPr>
            <p:ph type="ftr" idx="11"/>
          </p:nvPr>
        </p:nvSpPr>
        <p:spPr>
          <a:xfrm>
            <a:off x="3124200" y="6356350"/>
            <a:ext cx="2895600" cy="365125"/>
          </a:xfrm>
          <a:prstGeom prst="rect"/>
          <a:noFill/>
          <a:ln>
            <a:noFill/>
          </a:ln>
        </p:spPr>
        <p:txBody>
          <a:bodyPr wrap="square" anchor="ctr"/>
          <a:lstStyle>
            <a:lvl1pPr lvl="0" algn="ctr">
              <a:defRPr sz="1200">
                <a:solidFill>
                  <a:srgbClr val="3F3F3F"/>
                </a:solidFill>
                <a:latin typeface="Calibri"/>
              </a:defRPr>
            </a:lvl1pPr>
          </a:lstStyle>
          <a:p/>
        </p:txBody>
      </p:sp>
      <p:sp>
        <p:nvSpPr>
          <p:cNvPr id="5" name=""/>
          <p:cNvSpPr txBox="1"/>
          <p:nvPr>
            <p:ph type="sldNum" idx="12"/>
          </p:nvPr>
        </p:nvSpPr>
        <p:spPr>
          <a:xfrm>
            <a:off x="6553200" y="6356350"/>
            <a:ext cx="2133600" cy="365125"/>
          </a:xfrm>
          <a:prstGeom prst="rect"/>
          <a:noFill/>
          <a:ln>
            <a:noFill/>
          </a:ln>
        </p:spPr>
        <p:txBody>
          <a:bodyPr wrap="square" anchor="ctr"/>
          <a:lstStyle>
            <a:lvl1pPr lvl="0" algn="r">
              <a:defRPr sz="1200">
                <a:solidFill>
                  <a:srgbClr val="3F3F3F"/>
                </a:solidFill>
                <a:latin typeface="Calibri"/>
              </a:defRPr>
            </a:lvl1pPr>
          </a:lstStyle>
          <a:p>
            <a:fld id="{8B38DBA3-52F9-4AF4-A6A4-FA4D7DB2F99C}" type="slidenum">
              <a:t>&lt;#&gt;</a:t>
            </a:fld>
          </a:p>
        </p:txBody>
      </p:sp>
      <p:sp>
        <p:nvSpPr>
          <p:cNvPr id="6" name=""/>
          <p:cNvSpPr txBox="1"/>
          <p:nvPr>
            <p:ph type="dt" idx="10"/>
          </p:nvPr>
        </p:nvSpPr>
        <p:spPr>
          <a:xfrm>
            <a:off x="457200" y="6356350"/>
            <a:ext cx="2133600" cy="365125"/>
          </a:xfrm>
          <a:prstGeom prst="rect"/>
          <a:noFill/>
          <a:ln>
            <a:noFill/>
          </a:ln>
        </p:spPr>
        <p:txBody>
          <a:bodyPr wrap="square" anchor="ctr"/>
          <a:lstStyle>
            <a:lvl1pPr lvl="0" algn="l">
              <a:defRPr sz="1200">
                <a:solidFill>
                  <a:srgbClr val="3F3F3F"/>
                </a:solidFill>
                <a:latin typeface="Calibri"/>
              </a:defRPr>
            </a:lvl1pPr>
          </a:lstStyle>
          <a:p/>
        </p:txBody>
      </p:sp>
    </p:spTree>
  </p:cSld>
</p:sld>
</file>

<file path=ppt/slides/slide28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title" idx="0"/>
          </p:nvPr>
        </p:nvSpPr>
        <p:spPr>
          <a:xfrm>
            <a:off x="457200" y="0"/>
            <a:ext cx="8229600" cy="677862"/>
          </a:xfrm>
          <a:prstGeom prst="rect"/>
          <a:noFill/>
          <a:ln>
            <a:noFill/>
          </a:ln>
        </p:spPr>
        <p:txBody>
          <a:bodyPr wrap="square" anchor="ctr">
            <a:normAutofit fontScale="90000"/>
          </a:bodyPr>
          <a:p>
            <a:pPr lvl="0"/>
            <a:r>
              <a:rPr b="1" i="0" u="none" strike="noStrike">
                <a:solidFill>
                  <a:srgbClr val="000000"/>
                </a:solidFill>
                <a:latin typeface="Times New Roman"/>
              </a:rPr>
              <a:t>Risk factors </a:t>
            </a:r>
          </a:p>
        </p:txBody>
      </p:sp>
      <p:sp>
        <p:nvSpPr>
          <p:cNvPr id="3" name=""/>
          <p:cNvSpPr txBox="1"/>
          <p:nvPr>
            <p:ph type="body" idx="1"/>
          </p:nvPr>
        </p:nvSpPr>
        <p:spPr>
          <a:xfrm>
            <a:off x="455612" y="503237"/>
            <a:ext cx="8509000" cy="5621338"/>
          </a:xfrm>
          <a:prstGeom prst="rect"/>
          <a:noFill/>
          <a:ln>
            <a:noFill/>
          </a:ln>
        </p:spPr>
        <p:txBody>
          <a:bodyPr wrap="square" anchor="t">
            <a:normAutofit fontScale="92000"/>
          </a:bodyPr>
          <a:p>
            <a:pPr lvl="0">
              <a:lnSpc>
                <a:spcPct val="150000"/>
              </a:lnSpc>
              <a:buFont typeface="Wingdings"/>
              <a:buChar char="Ø"/>
            </a:pPr>
            <a:r>
              <a:rPr>
                <a:latin typeface="Times New Roman"/>
              </a:rPr>
              <a:t>Although infections occur year round, the peak incidence is in the </a:t>
            </a:r>
            <a:r>
              <a:rPr b="1" i="1" u="none" strike="noStrike">
                <a:solidFill>
                  <a:srgbClr val="FF0000"/>
                </a:solidFill>
                <a:latin typeface="Times New Roman"/>
              </a:rPr>
              <a:t>winter and early spring. </a:t>
            </a:r>
          </a:p>
          <a:p>
            <a:pPr lvl="0">
              <a:lnSpc>
                <a:spcPct val="150000"/>
              </a:lnSpc>
              <a:buFont typeface="Wingdings"/>
              <a:buChar char="Ø"/>
            </a:pPr>
            <a:r>
              <a:rPr>
                <a:latin typeface="Times New Roman"/>
              </a:rPr>
              <a:t>Factors that increase the risk for bacterial meningitis include </a:t>
            </a:r>
          </a:p>
          <a:p>
            <a:pPr lvl="1">
              <a:lnSpc>
                <a:spcPct val="150000"/>
              </a:lnSpc>
            </a:pPr>
            <a:r>
              <a:rPr>
                <a:latin typeface="Times New Roman"/>
              </a:rPr>
              <a:t>Tobacaco</a:t>
            </a:r>
            <a:r>
              <a:rPr>
                <a:latin typeface="Times New Roman"/>
              </a:rPr>
              <a:t>  </a:t>
            </a:r>
            <a:r>
              <a:rPr>
                <a:latin typeface="Times New Roman"/>
              </a:rPr>
              <a:t>use and </a:t>
            </a:r>
          </a:p>
          <a:p>
            <a:pPr lvl="1">
              <a:lnSpc>
                <a:spcPct val="150000"/>
              </a:lnSpc>
            </a:pPr>
            <a:r>
              <a:rPr>
                <a:latin typeface="Times New Roman"/>
              </a:rPr>
              <a:t>viral </a:t>
            </a:r>
            <a:r>
              <a:rPr>
                <a:latin typeface="Times New Roman"/>
              </a:rPr>
              <a:t>upper respiratory </a:t>
            </a:r>
            <a:r>
              <a:rPr>
                <a:latin typeface="Times New Roman"/>
              </a:rPr>
              <a:t>infection.</a:t>
            </a:r>
          </a:p>
          <a:p>
            <a:pPr lvl="1">
              <a:lnSpc>
                <a:spcPct val="150000"/>
              </a:lnSpc>
            </a:pPr>
            <a:r>
              <a:rPr>
                <a:latin typeface="Times New Roman"/>
              </a:rPr>
              <a:t>Otitis media and </a:t>
            </a:r>
            <a:r>
              <a:rPr>
                <a:latin typeface="Times New Roman"/>
              </a:rPr>
              <a:t>mastoiditis</a:t>
            </a:r>
            <a:r>
              <a:rPr>
                <a:latin typeface="Times New Roman"/>
              </a:rPr>
              <a:t> </a:t>
            </a:r>
          </a:p>
          <a:p>
            <a:pPr lvl="1">
              <a:lnSpc>
                <a:spcPct val="150000"/>
              </a:lnSpc>
            </a:pPr>
            <a:r>
              <a:rPr>
                <a:latin typeface="Times New Roman"/>
              </a:rPr>
              <a:t>immune system deficiencies</a:t>
            </a:r>
          </a:p>
          <a:p>
            <a:pPr lvl="0"/>
          </a:p>
        </p:txBody>
      </p:sp>
      <p:sp>
        <p:nvSpPr>
          <p:cNvPr id="4" name=""/>
          <p:cNvSpPr txBox="1"/>
          <p:nvPr>
            <p:ph type="ftr" idx="11"/>
          </p:nvPr>
        </p:nvSpPr>
        <p:spPr>
          <a:xfrm>
            <a:off x="3124200" y="6356350"/>
            <a:ext cx="2895600" cy="365125"/>
          </a:xfrm>
          <a:prstGeom prst="rect"/>
          <a:noFill/>
          <a:ln>
            <a:noFill/>
          </a:ln>
        </p:spPr>
        <p:txBody>
          <a:bodyPr wrap="square" anchor="ctr"/>
          <a:lstStyle>
            <a:lvl1pPr lvl="0" algn="ctr">
              <a:defRPr sz="1200">
                <a:solidFill>
                  <a:srgbClr val="3F3F3F"/>
                </a:solidFill>
                <a:latin typeface="Calibri"/>
              </a:defRPr>
            </a:lvl1pPr>
          </a:lstStyle>
          <a:p/>
        </p:txBody>
      </p:sp>
      <p:sp>
        <p:nvSpPr>
          <p:cNvPr id="5" name=""/>
          <p:cNvSpPr txBox="1"/>
          <p:nvPr>
            <p:ph type="sldNum" idx="12"/>
          </p:nvPr>
        </p:nvSpPr>
        <p:spPr>
          <a:xfrm>
            <a:off x="6553200" y="6356350"/>
            <a:ext cx="2133600" cy="365125"/>
          </a:xfrm>
          <a:prstGeom prst="rect"/>
          <a:noFill/>
          <a:ln>
            <a:noFill/>
          </a:ln>
        </p:spPr>
        <p:txBody>
          <a:bodyPr wrap="square" anchor="ctr"/>
          <a:lstStyle>
            <a:lvl1pPr lvl="0" algn="r">
              <a:defRPr sz="1200">
                <a:solidFill>
                  <a:srgbClr val="3F3F3F"/>
                </a:solidFill>
                <a:latin typeface="Calibri"/>
              </a:defRPr>
            </a:lvl1pPr>
          </a:lstStyle>
          <a:p>
            <a:fld id="{8B38DBA3-52F9-4AF4-A6A4-FA4D7DB2F99C}" type="slidenum">
              <a:t>&lt;#&gt;</a:t>
            </a:fld>
          </a:p>
        </p:txBody>
      </p:sp>
      <p:sp>
        <p:nvSpPr>
          <p:cNvPr id="6" name=""/>
          <p:cNvSpPr txBox="1"/>
          <p:nvPr>
            <p:ph type="dt" idx="10"/>
          </p:nvPr>
        </p:nvSpPr>
        <p:spPr>
          <a:xfrm>
            <a:off x="457200" y="6356350"/>
            <a:ext cx="2133600" cy="365125"/>
          </a:xfrm>
          <a:prstGeom prst="rect"/>
          <a:noFill/>
          <a:ln>
            <a:noFill/>
          </a:ln>
        </p:spPr>
        <p:txBody>
          <a:bodyPr wrap="square" anchor="ctr"/>
          <a:lstStyle>
            <a:lvl1pPr lvl="0" algn="l">
              <a:defRPr sz="1200">
                <a:solidFill>
                  <a:srgbClr val="3F3F3F"/>
                </a:solidFill>
                <a:latin typeface="Calibri"/>
              </a:defRPr>
            </a:lvl1pPr>
          </a:lstStyle>
          <a:p/>
        </p:txBody>
      </p:sp>
    </p:spTree>
  </p:cSld>
</p:sld>
</file>

<file path=ppt/slides/slide28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title" idx="0"/>
          </p:nvPr>
        </p:nvSpPr>
        <p:spPr>
          <a:xfrm>
            <a:off x="457200" y="274637"/>
            <a:ext cx="8229600" cy="1143000"/>
          </a:xfrm>
          <a:prstGeom prst="rect"/>
          <a:noFill/>
          <a:ln>
            <a:noFill/>
          </a:ln>
        </p:spPr>
        <p:txBody>
          <a:bodyPr wrap="square" anchor="ctr"/>
          <a:p>
            <a:pPr lvl="0"/>
            <a:r>
              <a:rPr b="1" i="0" u="none" strike="noStrike">
                <a:latin typeface="Calibri"/>
              </a:rPr>
              <a:t>Pathophysiology</a:t>
            </a:r>
          </a:p>
        </p:txBody>
      </p:sp>
      <p:sp>
        <p:nvSpPr>
          <p:cNvPr id="3" name=""/>
          <p:cNvSpPr txBox="1"/>
          <p:nvPr>
            <p:ph type="body" idx="1"/>
          </p:nvPr>
        </p:nvSpPr>
        <p:spPr>
          <a:xfrm>
            <a:off x="457200" y="1169987"/>
            <a:ext cx="8445500" cy="4954588"/>
          </a:xfrm>
          <a:prstGeom prst="rect"/>
          <a:noFill/>
          <a:ln>
            <a:noFill/>
          </a:ln>
        </p:spPr>
        <p:txBody>
          <a:bodyPr wrap="square" anchor="t">
            <a:normAutofit fontScale="77000" lnSpcReduction="20000"/>
          </a:bodyPr>
          <a:p>
            <a:pPr lvl="0">
              <a:lnSpc>
                <a:spcPct val="150000"/>
              </a:lnSpc>
              <a:buFont typeface="Wingdings"/>
              <a:buChar char="v"/>
            </a:pPr>
            <a:r>
              <a:rPr>
                <a:latin typeface="Times New Roman"/>
              </a:rPr>
              <a:t>An infectious agent </a:t>
            </a:r>
            <a:r>
              <a:rPr>
                <a:latin typeface="Times New Roman"/>
              </a:rPr>
              <a:t> </a:t>
            </a:r>
            <a:r>
              <a:rPr>
                <a:latin typeface="Times New Roman"/>
              </a:rPr>
              <a:t>can gain access to the CNS and cause meningeal disease via any of the 3 following major pathways</a:t>
            </a:r>
            <a:r>
              <a:rPr>
                <a:latin typeface="Times New Roman"/>
              </a:rPr>
              <a:t>:</a:t>
            </a:r>
          </a:p>
          <a:p>
            <a:pPr lvl="0">
              <a:lnSpc>
                <a:spcPct val="150000"/>
              </a:lnSpc>
              <a:buFont typeface="Wingdings"/>
              <a:buChar char="ü"/>
            </a:pPr>
            <a:r>
              <a:rPr b="1" i="0" u="none" strike="noStrike">
                <a:latin typeface="Times New Roman"/>
              </a:rPr>
              <a:t>Invasion  via  bloodstream</a:t>
            </a:r>
            <a:r>
              <a:rPr>
                <a:latin typeface="Times New Roman"/>
              </a:rPr>
              <a:t>: common rout infections </a:t>
            </a:r>
          </a:p>
          <a:p>
            <a:pPr lvl="0">
              <a:lnSpc>
                <a:spcPct val="150000"/>
              </a:lnSpc>
              <a:buFont typeface="Wingdings"/>
              <a:buChar char="ü"/>
            </a:pPr>
            <a:r>
              <a:rPr b="1" i="0" u="none" strike="noStrike">
                <a:latin typeface="Times New Roman"/>
              </a:rPr>
              <a:t>A </a:t>
            </a:r>
            <a:r>
              <a:rPr b="1" i="0" u="none" strike="noStrike">
                <a:latin typeface="Times New Roman"/>
              </a:rPr>
              <a:t>retrograde </a:t>
            </a:r>
            <a:r>
              <a:rPr b="1" i="0" u="none" strike="noStrike">
                <a:latin typeface="Times New Roman"/>
              </a:rPr>
              <a:t>neuronal</a:t>
            </a:r>
            <a:r>
              <a:rPr>
                <a:latin typeface="Times New Roman"/>
              </a:rPr>
              <a:t>:  </a:t>
            </a:r>
            <a:r>
              <a:rPr>
                <a:latin typeface="Times New Roman"/>
              </a:rPr>
              <a:t>olfactory and peripheral </a:t>
            </a:r>
            <a:r>
              <a:rPr>
                <a:latin typeface="Times New Roman"/>
              </a:rPr>
              <a:t>nerves </a:t>
            </a:r>
            <a:r>
              <a:rPr>
                <a:latin typeface="Times New Roman"/>
              </a:rPr>
              <a:t>pathway (</a:t>
            </a:r>
            <a:r>
              <a:rPr>
                <a:latin typeface="Times New Roman"/>
              </a:rPr>
              <a:t>eg</a:t>
            </a:r>
            <a:r>
              <a:rPr>
                <a:latin typeface="Times New Roman"/>
              </a:rPr>
              <a:t>, </a:t>
            </a:r>
            <a:r>
              <a:rPr b="0" i="1" u="none" strike="noStrike">
                <a:latin typeface="Times New Roman"/>
              </a:rPr>
              <a:t>Naegleria</a:t>
            </a:r>
            <a:r>
              <a:rPr b="0" i="1" u="none" strike="noStrike">
                <a:latin typeface="Times New Roman"/>
              </a:rPr>
              <a:t> </a:t>
            </a:r>
            <a:r>
              <a:rPr b="0" i="1" u="none" strike="noStrike">
                <a:latin typeface="Times New Roman"/>
              </a:rPr>
              <a:t>fowleri</a:t>
            </a:r>
            <a:r>
              <a:rPr>
                <a:latin typeface="Times New Roman"/>
              </a:rPr>
              <a:t> or </a:t>
            </a:r>
            <a:r>
              <a:rPr b="0" i="1" u="none" strike="noStrike">
                <a:latin typeface="Times New Roman"/>
              </a:rPr>
              <a:t>Gnathostoma</a:t>
            </a:r>
            <a:r>
              <a:rPr b="0" i="1" u="none" strike="noStrike">
                <a:latin typeface="Times New Roman"/>
              </a:rPr>
              <a:t> </a:t>
            </a:r>
            <a:r>
              <a:rPr b="0" i="1" u="none" strike="noStrike">
                <a:latin typeface="Times New Roman"/>
              </a:rPr>
              <a:t>spinigerum</a:t>
            </a:r>
            <a:r>
              <a:rPr>
                <a:latin typeface="Times New Roman"/>
              </a:rPr>
              <a:t>)</a:t>
            </a:r>
          </a:p>
          <a:p>
            <a:pPr lvl="0">
              <a:lnSpc>
                <a:spcPct val="150000"/>
              </a:lnSpc>
              <a:buFont typeface="Wingdings"/>
              <a:buChar char="ü"/>
            </a:pPr>
            <a:r>
              <a:rPr b="1" i="0" u="none" strike="noStrike">
                <a:latin typeface="Times New Roman"/>
              </a:rPr>
              <a:t>Direct contiguous </a:t>
            </a:r>
            <a:r>
              <a:rPr b="1" i="0" u="none" strike="noStrike">
                <a:latin typeface="Times New Roman"/>
              </a:rPr>
              <a:t>spread: </a:t>
            </a:r>
            <a:r>
              <a:rPr>
                <a:latin typeface="Times New Roman"/>
              </a:rPr>
              <a:t> </a:t>
            </a:r>
            <a:r>
              <a:rPr>
                <a:latin typeface="Times New Roman"/>
              </a:rPr>
              <a:t>sinusitis, otitis media, congenital malformations, trauma, or direct inoculation during intracranial manipulation</a:t>
            </a:r>
            <a:r>
              <a:rPr>
                <a:latin typeface="Times New Roman"/>
              </a:rPr>
              <a:t>)</a:t>
            </a:r>
          </a:p>
        </p:txBody>
      </p:sp>
      <p:sp>
        <p:nvSpPr>
          <p:cNvPr id="4" name=""/>
          <p:cNvSpPr txBox="1"/>
          <p:nvPr>
            <p:ph type="ftr" idx="11"/>
          </p:nvPr>
        </p:nvSpPr>
        <p:spPr>
          <a:xfrm>
            <a:off x="3124200" y="6356350"/>
            <a:ext cx="2895600" cy="365125"/>
          </a:xfrm>
          <a:prstGeom prst="rect"/>
          <a:noFill/>
          <a:ln>
            <a:noFill/>
          </a:ln>
        </p:spPr>
        <p:txBody>
          <a:bodyPr wrap="square" anchor="ctr"/>
          <a:lstStyle>
            <a:lvl1pPr lvl="0" algn="ctr">
              <a:defRPr sz="1200">
                <a:solidFill>
                  <a:srgbClr val="3F3F3F"/>
                </a:solidFill>
                <a:latin typeface="Calibri"/>
              </a:defRPr>
            </a:lvl1pPr>
          </a:lstStyle>
          <a:p/>
        </p:txBody>
      </p:sp>
      <p:sp>
        <p:nvSpPr>
          <p:cNvPr id="5" name=""/>
          <p:cNvSpPr txBox="1"/>
          <p:nvPr>
            <p:ph type="sldNum" idx="12"/>
          </p:nvPr>
        </p:nvSpPr>
        <p:spPr>
          <a:xfrm>
            <a:off x="6553200" y="6356350"/>
            <a:ext cx="2133600" cy="365125"/>
          </a:xfrm>
          <a:prstGeom prst="rect"/>
          <a:noFill/>
          <a:ln>
            <a:noFill/>
          </a:ln>
        </p:spPr>
        <p:txBody>
          <a:bodyPr wrap="square" anchor="ctr"/>
          <a:lstStyle>
            <a:lvl1pPr lvl="0" algn="r">
              <a:defRPr sz="1200">
                <a:solidFill>
                  <a:srgbClr val="3F3F3F"/>
                </a:solidFill>
                <a:latin typeface="Calibri"/>
              </a:defRPr>
            </a:lvl1pPr>
          </a:lstStyle>
          <a:p>
            <a:fld id="{8B38DBA3-52F9-4AF4-A6A4-FA4D7DB2F99C}" type="slidenum">
              <a:t>&lt;#&gt;</a:t>
            </a:fld>
          </a:p>
        </p:txBody>
      </p:sp>
      <p:sp>
        <p:nvSpPr>
          <p:cNvPr id="6" name=""/>
          <p:cNvSpPr txBox="1"/>
          <p:nvPr>
            <p:ph type="dt" idx="10"/>
          </p:nvPr>
        </p:nvSpPr>
        <p:spPr>
          <a:xfrm>
            <a:off x="457200" y="6356350"/>
            <a:ext cx="2133600" cy="365125"/>
          </a:xfrm>
          <a:prstGeom prst="rect"/>
          <a:noFill/>
          <a:ln>
            <a:noFill/>
          </a:ln>
        </p:spPr>
        <p:txBody>
          <a:bodyPr wrap="square" anchor="ctr"/>
          <a:lstStyle>
            <a:lvl1pPr lvl="0" algn="l">
              <a:defRPr sz="1200">
                <a:solidFill>
                  <a:srgbClr val="3F3F3F"/>
                </a:solidFill>
                <a:latin typeface="Calibri"/>
              </a:defRPr>
            </a:lvl1pPr>
          </a:lstStyle>
          <a:p/>
        </p:txBody>
      </p:sp>
    </p:spTree>
  </p:cSld>
</p:sld>
</file>

<file path=ppt/slides/slide28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title" idx="0"/>
          </p:nvPr>
        </p:nvSpPr>
        <p:spPr>
          <a:xfrm>
            <a:off x="457200" y="152400"/>
            <a:ext cx="8229600" cy="762000"/>
          </a:xfrm>
          <a:prstGeom prst="rect"/>
          <a:noFill/>
          <a:ln>
            <a:noFill/>
          </a:ln>
        </p:spPr>
        <p:txBody>
          <a:bodyPr wrap="square" anchor="ctr"/>
          <a:p>
            <a:pPr lvl="0"/>
            <a:r>
              <a:rPr>
                <a:latin typeface="Calibri"/>
              </a:rPr>
              <a:t>Continue…</a:t>
            </a:r>
          </a:p>
        </p:txBody>
      </p:sp>
      <p:sp>
        <p:nvSpPr>
          <p:cNvPr id="3" name=""/>
          <p:cNvSpPr txBox="1"/>
          <p:nvPr>
            <p:ph type="body" idx="1"/>
          </p:nvPr>
        </p:nvSpPr>
        <p:spPr>
          <a:xfrm>
            <a:off x="228600" y="990600"/>
            <a:ext cx="8753475" cy="5159375"/>
          </a:xfrm>
          <a:prstGeom prst="rect"/>
          <a:noFill/>
          <a:ln>
            <a:noFill/>
          </a:ln>
        </p:spPr>
        <p:txBody>
          <a:bodyPr wrap="square" anchor="t"/>
          <a:p>
            <a:pPr lvl="0">
              <a:buFont typeface="Wingdings"/>
              <a:buChar char="ü"/>
            </a:pPr>
            <a:r>
              <a:rPr sz="2800">
                <a:latin typeface="Times New Roman"/>
              </a:rPr>
              <a:t>Once the causative organism enters the </a:t>
            </a:r>
            <a:r>
              <a:rPr sz="2800">
                <a:solidFill>
                  <a:srgbClr val="FF0000"/>
                </a:solidFill>
                <a:latin typeface="Times New Roman"/>
              </a:rPr>
              <a:t>bloodstream, it crosses the blood–brain barrier and proliferates in the CSF</a:t>
            </a:r>
            <a:r>
              <a:rPr sz="2800">
                <a:solidFill>
                  <a:srgbClr val="FF0000"/>
                </a:solidFill>
                <a:latin typeface="Times New Roman"/>
              </a:rPr>
              <a:t>.</a:t>
            </a:r>
          </a:p>
          <a:p>
            <a:pPr lvl="0">
              <a:buFont typeface="Wingdings"/>
              <a:buChar char="ü"/>
            </a:pPr>
            <a:r>
              <a:rPr sz="2800">
                <a:latin typeface="Times New Roman"/>
              </a:rPr>
              <a:t>CSF </a:t>
            </a:r>
            <a:r>
              <a:rPr sz="2800">
                <a:latin typeface="Times New Roman"/>
              </a:rPr>
              <a:t>circulates through the subarachnoid space, where inflammatory cellular materials from the affected meningeal tissue enter and accumulate</a:t>
            </a:r>
            <a:r>
              <a:rPr sz="2800">
                <a:latin typeface="Times New Roman"/>
              </a:rPr>
              <a:t>.</a:t>
            </a:r>
          </a:p>
          <a:p>
            <a:pPr lvl="0">
              <a:buFont typeface="Wingdings"/>
              <a:buChar char="ü"/>
            </a:pPr>
            <a:r>
              <a:rPr sz="2800">
                <a:solidFill>
                  <a:srgbClr val="FF0000"/>
                </a:solidFill>
                <a:latin typeface="Times New Roman"/>
              </a:rPr>
              <a:t>While once infectious agent reach to the brain by crossing BBB the </a:t>
            </a:r>
            <a:r>
              <a:rPr sz="2800">
                <a:latin typeface="Times New Roman"/>
              </a:rPr>
              <a:t>blood-brain barrier can become disrupted</a:t>
            </a:r>
            <a:r>
              <a:rPr sz="2800">
                <a:solidFill>
                  <a:srgbClr val="FF0000"/>
                </a:solidFill>
                <a:latin typeface="Times New Roman"/>
              </a:rPr>
              <a:t>  </a:t>
            </a:r>
          </a:p>
          <a:p>
            <a:pPr lvl="0">
              <a:buFont typeface="Wingdings"/>
              <a:buChar char="ü"/>
            </a:pPr>
            <a:r>
              <a:rPr sz="2800">
                <a:latin typeface="Times New Roman"/>
              </a:rPr>
              <a:t>Finally cause meningeal irritation </a:t>
            </a:r>
          </a:p>
          <a:p>
            <a:pPr lvl="0"/>
          </a:p>
        </p:txBody>
      </p:sp>
      <p:sp>
        <p:nvSpPr>
          <p:cNvPr id="4" name=""/>
          <p:cNvSpPr txBox="1"/>
          <p:nvPr>
            <p:ph type="ftr" idx="11"/>
          </p:nvPr>
        </p:nvSpPr>
        <p:spPr>
          <a:xfrm>
            <a:off x="3124200" y="6356350"/>
            <a:ext cx="2895600" cy="365125"/>
          </a:xfrm>
          <a:prstGeom prst="rect"/>
          <a:noFill/>
          <a:ln>
            <a:noFill/>
          </a:ln>
        </p:spPr>
        <p:txBody>
          <a:bodyPr wrap="square" anchor="ctr"/>
          <a:lstStyle>
            <a:lvl1pPr lvl="0" algn="ctr">
              <a:defRPr sz="1200">
                <a:solidFill>
                  <a:srgbClr val="3F3F3F"/>
                </a:solidFill>
                <a:latin typeface="Calibri"/>
              </a:defRPr>
            </a:lvl1pPr>
          </a:lstStyle>
          <a:p/>
        </p:txBody>
      </p:sp>
      <p:sp>
        <p:nvSpPr>
          <p:cNvPr id="5" name=""/>
          <p:cNvSpPr txBox="1"/>
          <p:nvPr>
            <p:ph type="sldNum" idx="12"/>
          </p:nvPr>
        </p:nvSpPr>
        <p:spPr>
          <a:xfrm>
            <a:off x="6553200" y="6356350"/>
            <a:ext cx="2133600" cy="365125"/>
          </a:xfrm>
          <a:prstGeom prst="rect"/>
          <a:noFill/>
          <a:ln>
            <a:noFill/>
          </a:ln>
        </p:spPr>
        <p:txBody>
          <a:bodyPr wrap="square" anchor="ctr"/>
          <a:lstStyle>
            <a:lvl1pPr lvl="0" algn="r">
              <a:defRPr sz="1200">
                <a:solidFill>
                  <a:srgbClr val="3F3F3F"/>
                </a:solidFill>
                <a:latin typeface="Calibri"/>
              </a:defRPr>
            </a:lvl1pPr>
          </a:lstStyle>
          <a:p>
            <a:fld id="{8B38DBA3-52F9-4AF4-A6A4-FA4D7DB2F99C}" type="slidenum">
              <a:t>&lt;#&gt;</a:t>
            </a:fld>
          </a:p>
        </p:txBody>
      </p:sp>
      <p:sp>
        <p:nvSpPr>
          <p:cNvPr id="6" name=""/>
          <p:cNvSpPr txBox="1"/>
          <p:nvPr>
            <p:ph type="dt" idx="10"/>
          </p:nvPr>
        </p:nvSpPr>
        <p:spPr>
          <a:xfrm>
            <a:off x="457200" y="6356350"/>
            <a:ext cx="2133600" cy="365125"/>
          </a:xfrm>
          <a:prstGeom prst="rect"/>
          <a:noFill/>
          <a:ln>
            <a:noFill/>
          </a:ln>
        </p:spPr>
        <p:txBody>
          <a:bodyPr wrap="square" anchor="ctr"/>
          <a:lstStyle>
            <a:lvl1pPr lvl="0" algn="l">
              <a:defRPr sz="1200">
                <a:solidFill>
                  <a:srgbClr val="3F3F3F"/>
                </a:solidFill>
                <a:latin typeface="Calibri"/>
              </a:defRPr>
            </a:lvl1pPr>
          </a:lstStyle>
          <a:p/>
        </p:txBody>
      </p:sp>
    </p:spTree>
  </p:cSld>
</p:sld>
</file>

<file path=ppt/slides/slide28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title" idx="0"/>
          </p:nvPr>
        </p:nvSpPr>
        <p:spPr>
          <a:xfrm>
            <a:off x="457200" y="274637"/>
            <a:ext cx="8229600" cy="1143000"/>
          </a:xfrm>
          <a:prstGeom prst="rect"/>
          <a:noFill/>
          <a:ln>
            <a:noFill/>
          </a:ln>
        </p:spPr>
        <p:txBody>
          <a:bodyPr wrap="square" anchor="ctr"/>
          <a:p>
            <a:pPr lvl="0"/>
            <a:r>
              <a:rPr b="1" i="0" u="none" strike="noStrike">
                <a:latin typeface="Times New Roman"/>
              </a:rPr>
              <a:t>          Diagnosis</a:t>
            </a:r>
            <a:r>
              <a:rPr>
                <a:latin typeface="Times New Roman"/>
              </a:rPr>
              <a:t> </a:t>
            </a:r>
          </a:p>
        </p:txBody>
      </p:sp>
      <p:sp>
        <p:nvSpPr>
          <p:cNvPr id="3" name=""/>
          <p:cNvSpPr txBox="1"/>
          <p:nvPr>
            <p:ph type="body" idx="1"/>
          </p:nvPr>
        </p:nvSpPr>
        <p:spPr>
          <a:xfrm>
            <a:off x="457200" y="1009650"/>
            <a:ext cx="8229600" cy="5114925"/>
          </a:xfrm>
          <a:prstGeom prst="rect"/>
          <a:noFill/>
          <a:ln>
            <a:noFill/>
          </a:ln>
        </p:spPr>
        <p:txBody>
          <a:bodyPr wrap="square" anchor="t"/>
          <a:p>
            <a:pPr lvl="0">
              <a:lnSpc>
                <a:spcPct val="150000"/>
              </a:lnSpc>
              <a:buFont typeface="Wingdings"/>
              <a:buChar char="ü"/>
            </a:pPr>
            <a:r>
              <a:rPr>
                <a:latin typeface="Times New Roman"/>
              </a:rPr>
              <a:t>Hx</a:t>
            </a:r>
            <a:r>
              <a:rPr>
                <a:latin typeface="Times New Roman"/>
              </a:rPr>
              <a:t>/ P/E</a:t>
            </a:r>
          </a:p>
          <a:p>
            <a:pPr lvl="0">
              <a:buFont typeface="Wingdings"/>
              <a:buChar char="ü"/>
            </a:pPr>
            <a:r>
              <a:rPr>
                <a:latin typeface="Times New Roman"/>
              </a:rPr>
              <a:t>Complete blood count (CBC) with differential</a:t>
            </a:r>
          </a:p>
          <a:p>
            <a:pPr lvl="0">
              <a:buFont typeface="Wingdings"/>
              <a:buChar char="ü"/>
            </a:pPr>
            <a:r>
              <a:rPr>
                <a:latin typeface="Times New Roman"/>
              </a:rPr>
              <a:t>Serum </a:t>
            </a:r>
            <a:r>
              <a:rPr>
                <a:latin typeface="Times New Roman"/>
              </a:rPr>
              <a:t>electrolytes, Syphilis test, </a:t>
            </a:r>
          </a:p>
          <a:p>
            <a:pPr lvl="0">
              <a:buFont typeface="Wingdings"/>
              <a:buChar char="ü"/>
            </a:pPr>
            <a:r>
              <a:rPr>
                <a:latin typeface="Times New Roman"/>
              </a:rPr>
              <a:t>Serum glucose (which is compared with the CSF glucose)</a:t>
            </a:r>
          </a:p>
          <a:p>
            <a:pPr lvl="0">
              <a:buFont typeface="Wingdings"/>
              <a:buChar char="ü"/>
            </a:pPr>
            <a:r>
              <a:rPr>
                <a:latin typeface="Times New Roman"/>
              </a:rPr>
              <a:t>Blood urea nitrogen (BUN) or </a:t>
            </a:r>
            <a:r>
              <a:rPr>
                <a:latin typeface="Times New Roman"/>
              </a:rPr>
              <a:t>creatinine</a:t>
            </a:r>
            <a:r>
              <a:rPr>
                <a:latin typeface="Times New Roman"/>
              </a:rPr>
              <a:t> and liver </a:t>
            </a:r>
            <a:r>
              <a:rPr>
                <a:latin typeface="Times New Roman"/>
              </a:rPr>
              <a:t>profile</a:t>
            </a:r>
          </a:p>
          <a:p>
            <a:pPr lvl="0">
              <a:lnSpc>
                <a:spcPct val="150000"/>
              </a:lnSpc>
            </a:pPr>
          </a:p>
          <a:p>
            <a:pPr lvl="0">
              <a:lnSpc>
                <a:spcPct val="150000"/>
              </a:lnSpc>
            </a:pPr>
          </a:p>
          <a:p>
            <a:pPr lvl="0" marL="0" indent="0">
              <a:lnSpc>
                <a:spcPct val="150000"/>
              </a:lnSpc>
              <a:buNone/>
            </a:pPr>
          </a:p>
          <a:p>
            <a:pPr lvl="0">
              <a:lnSpc>
                <a:spcPct val="150000"/>
              </a:lnSpc>
            </a:pPr>
          </a:p>
          <a:p>
            <a:pPr lvl="0"/>
          </a:p>
          <a:p>
            <a:pPr lvl="0"/>
          </a:p>
        </p:txBody>
      </p:sp>
      <p:sp>
        <p:nvSpPr>
          <p:cNvPr id="4" name=""/>
          <p:cNvSpPr txBox="1"/>
          <p:nvPr>
            <p:ph type="ftr" idx="11"/>
          </p:nvPr>
        </p:nvSpPr>
        <p:spPr>
          <a:xfrm>
            <a:off x="3124200" y="6356350"/>
            <a:ext cx="2895600" cy="365125"/>
          </a:xfrm>
          <a:prstGeom prst="rect"/>
          <a:noFill/>
          <a:ln>
            <a:noFill/>
          </a:ln>
        </p:spPr>
        <p:txBody>
          <a:bodyPr wrap="square" anchor="ctr"/>
          <a:lstStyle>
            <a:lvl1pPr lvl="0" algn="ctr">
              <a:defRPr sz="1200">
                <a:solidFill>
                  <a:srgbClr val="3F3F3F"/>
                </a:solidFill>
                <a:latin typeface="Times New Roman"/>
              </a:defRPr>
            </a:lvl1pPr>
          </a:lstStyle>
          <a:p/>
        </p:txBody>
      </p:sp>
      <p:sp>
        <p:nvSpPr>
          <p:cNvPr id="5" name=""/>
          <p:cNvSpPr txBox="1"/>
          <p:nvPr>
            <p:ph type="sldNum" idx="12"/>
          </p:nvPr>
        </p:nvSpPr>
        <p:spPr>
          <a:xfrm>
            <a:off x="6553200" y="6356350"/>
            <a:ext cx="2133600" cy="365125"/>
          </a:xfrm>
          <a:prstGeom prst="rect"/>
          <a:noFill/>
          <a:ln>
            <a:noFill/>
          </a:ln>
        </p:spPr>
        <p:txBody>
          <a:bodyPr wrap="square" anchor="ctr"/>
          <a:lstStyle>
            <a:lvl1pPr lvl="0" algn="r">
              <a:defRPr sz="1200">
                <a:solidFill>
                  <a:srgbClr val="3F3F3F"/>
                </a:solidFill>
                <a:latin typeface="Times New Roman"/>
              </a:defRPr>
            </a:lvl1pPr>
          </a:lstStyle>
          <a:p>
            <a:fld id="{8B38DBA3-52F9-4AF4-A6A4-FA4D7DB2F99C}" type="slidenum">
              <a:t>&lt;#&gt;</a:t>
            </a:fld>
          </a:p>
        </p:txBody>
      </p:sp>
      <p:sp>
        <p:nvSpPr>
          <p:cNvPr id="6" name=""/>
          <p:cNvSpPr txBox="1"/>
          <p:nvPr>
            <p:ph type="dt" idx="10"/>
          </p:nvPr>
        </p:nvSpPr>
        <p:spPr>
          <a:xfrm>
            <a:off x="457200" y="6356350"/>
            <a:ext cx="2133600" cy="365125"/>
          </a:xfrm>
          <a:prstGeom prst="rect"/>
          <a:noFill/>
          <a:ln>
            <a:noFill/>
          </a:ln>
        </p:spPr>
        <p:txBody>
          <a:bodyPr wrap="square" anchor="ctr"/>
          <a:lstStyle>
            <a:lvl1pPr lvl="0" algn="l">
              <a:defRPr sz="1200">
                <a:solidFill>
                  <a:srgbClr val="3F3F3F"/>
                </a:solidFill>
                <a:latin typeface="Times New Roman"/>
              </a:defRPr>
            </a:lvl1pPr>
          </a:lstStyle>
          <a:p/>
        </p:txBody>
      </p:sp>
    </p:spTree>
  </p:cSld>
</p:sld>
</file>

<file path=ppt/slides/slide28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title" idx="0"/>
          </p:nvPr>
        </p:nvSpPr>
        <p:spPr>
          <a:xfrm>
            <a:off x="457200" y="274637"/>
            <a:ext cx="8229600" cy="1143000"/>
          </a:xfrm>
          <a:prstGeom prst="rect"/>
          <a:noFill/>
          <a:ln>
            <a:noFill/>
          </a:ln>
        </p:spPr>
        <p:txBody>
          <a:bodyPr wrap="square" anchor="ctr"/>
          <a:p>
            <a:pPr lvl="0"/>
            <a:r>
              <a:rPr>
                <a:latin typeface="Times New Roman"/>
              </a:rPr>
              <a:t>Continue</a:t>
            </a:r>
            <a:r>
              <a:rPr>
                <a:latin typeface="Calibri"/>
              </a:rPr>
              <a:t>…</a:t>
            </a:r>
          </a:p>
        </p:txBody>
      </p:sp>
      <p:sp>
        <p:nvSpPr>
          <p:cNvPr id="3" name=""/>
          <p:cNvSpPr txBox="1"/>
          <p:nvPr>
            <p:ph type="body" idx="1"/>
          </p:nvPr>
        </p:nvSpPr>
        <p:spPr>
          <a:xfrm>
            <a:off x="457200" y="1600200"/>
            <a:ext cx="8229600" cy="4525962"/>
          </a:xfrm>
          <a:prstGeom prst="rect"/>
          <a:noFill/>
          <a:ln>
            <a:noFill/>
          </a:ln>
        </p:spPr>
        <p:txBody>
          <a:bodyPr wrap="square" anchor="t">
            <a:normAutofit fontScale="85000" lnSpcReduction="10000"/>
          </a:bodyPr>
          <a:p>
            <a:pPr lvl="0">
              <a:buFont typeface="Wingdings"/>
              <a:buChar char="ü"/>
            </a:pPr>
            <a:r>
              <a:rPr>
                <a:latin typeface="Times New Roman"/>
              </a:rPr>
              <a:t>Blood, </a:t>
            </a:r>
            <a:r>
              <a:rPr>
                <a:latin typeface="Times New Roman"/>
              </a:rPr>
              <a:t>nasopharynx</a:t>
            </a:r>
            <a:r>
              <a:rPr>
                <a:latin typeface="Times New Roman"/>
              </a:rPr>
              <a:t>, respiratory secretion, urine or skin lesion cultures or antigen/polymerase chain reaction (PCR) detection assays</a:t>
            </a:r>
          </a:p>
          <a:p>
            <a:pPr lvl="0">
              <a:lnSpc>
                <a:spcPct val="150000"/>
              </a:lnSpc>
              <a:buFont typeface="Wingdings"/>
              <a:buChar char="ü"/>
            </a:pPr>
            <a:r>
              <a:rPr>
                <a:latin typeface="Times New Roman"/>
              </a:rPr>
              <a:t>CSF studies demonstrate </a:t>
            </a:r>
            <a:r>
              <a:rPr b="1" i="0" u="none" strike="noStrike">
                <a:solidFill>
                  <a:srgbClr val="FF0000"/>
                </a:solidFill>
                <a:latin typeface="Times New Roman"/>
              </a:rPr>
              <a:t>decreased glucose, increased protein</a:t>
            </a:r>
            <a:r>
              <a:rPr b="1" i="0" u="none" strike="noStrike">
                <a:latin typeface="Times New Roman"/>
              </a:rPr>
              <a:t> levels, and </a:t>
            </a:r>
            <a:r>
              <a:rPr b="1" i="0" u="none" strike="noStrike">
                <a:solidFill>
                  <a:srgbClr val="FF0000"/>
                </a:solidFill>
                <a:latin typeface="Times New Roman"/>
              </a:rPr>
              <a:t>increased white blood cell count cloudy or turbid in color of CSF in bacterial cause</a:t>
            </a:r>
            <a:r>
              <a:rPr b="1" i="0" u="none" strike="noStrike">
                <a:latin typeface="Times New Roman"/>
              </a:rPr>
              <a:t>.</a:t>
            </a:r>
          </a:p>
          <a:p>
            <a:pPr lvl="0">
              <a:lnSpc>
                <a:spcPct val="150000"/>
              </a:lnSpc>
              <a:buFont typeface="Wingdings"/>
              <a:buChar char="ü"/>
            </a:pPr>
            <a:r>
              <a:rPr>
                <a:latin typeface="Times New Roman"/>
              </a:rPr>
              <a:t>Neuroimaging</a:t>
            </a:r>
            <a:r>
              <a:rPr>
                <a:latin typeface="Times New Roman"/>
              </a:rPr>
              <a:t> (CT of the head or MRI of the brain)</a:t>
            </a:r>
          </a:p>
          <a:p>
            <a:pPr lvl="0"/>
          </a:p>
        </p:txBody>
      </p:sp>
      <p:sp>
        <p:nvSpPr>
          <p:cNvPr id="4" name=""/>
          <p:cNvSpPr txBox="1"/>
          <p:nvPr>
            <p:ph type="dt" idx="10"/>
          </p:nvPr>
        </p:nvSpPr>
        <p:spPr>
          <a:xfrm>
            <a:off x="457200" y="6356350"/>
            <a:ext cx="2133600" cy="365125"/>
          </a:xfrm>
          <a:prstGeom prst="rect"/>
          <a:noFill/>
          <a:ln>
            <a:noFill/>
          </a:ln>
        </p:spPr>
        <p:txBody>
          <a:bodyPr wrap="square" anchor="ctr"/>
          <a:lstStyle>
            <a:lvl1pPr lvl="0" algn="l">
              <a:defRPr sz="1200">
                <a:solidFill>
                  <a:srgbClr val="3F3F3F"/>
                </a:solidFill>
                <a:latin typeface="Calibri"/>
              </a:defRPr>
            </a:lvl1pPr>
          </a:lstStyle>
          <a:p/>
        </p:txBody>
      </p:sp>
      <p:sp>
        <p:nvSpPr>
          <p:cNvPr id="5" name=""/>
          <p:cNvSpPr txBox="1"/>
          <p:nvPr>
            <p:ph type="sldNum" idx="12"/>
          </p:nvPr>
        </p:nvSpPr>
        <p:spPr>
          <a:xfrm>
            <a:off x="6553200" y="6356350"/>
            <a:ext cx="2133600" cy="365125"/>
          </a:xfrm>
          <a:prstGeom prst="rect"/>
          <a:noFill/>
          <a:ln>
            <a:noFill/>
          </a:ln>
        </p:spPr>
        <p:txBody>
          <a:bodyPr wrap="square" anchor="ctr"/>
          <a:lstStyle>
            <a:lvl1pPr lvl="0" algn="r">
              <a:defRPr sz="1200">
                <a:solidFill>
                  <a:srgbClr val="3F3F3F"/>
                </a:solidFill>
                <a:latin typeface="Calibri"/>
              </a:defRPr>
            </a:lvl1pPr>
          </a:lstStyle>
          <a:p>
            <a:fld id="{8B38DBA3-52F9-4AF4-A6A4-FA4D7DB2F99C}" type="slidenum">
              <a:t>&lt;#&gt;</a:t>
            </a:fld>
          </a:p>
        </p:txBody>
      </p:sp>
      <p:sp>
        <p:nvSpPr>
          <p:cNvPr id="6" name=""/>
          <p:cNvSpPr txBox="1"/>
          <p:nvPr>
            <p:ph type="ftr" idx="11"/>
          </p:nvPr>
        </p:nvSpPr>
        <p:spPr>
          <a:xfrm>
            <a:off x="3124200" y="6356350"/>
            <a:ext cx="2895600" cy="365125"/>
          </a:xfrm>
          <a:prstGeom prst="rect"/>
          <a:noFill/>
          <a:ln>
            <a:noFill/>
          </a:ln>
        </p:spPr>
        <p:txBody>
          <a:bodyPr wrap="square" anchor="ctr"/>
          <a:lstStyle>
            <a:lvl1pPr lvl="0" algn="ctr">
              <a:defRPr sz="1200">
                <a:solidFill>
                  <a:srgbClr val="3F3F3F"/>
                </a:solidFill>
                <a:latin typeface="Calibri"/>
              </a:defRPr>
            </a:lvl1pPr>
          </a:lstStyle>
          <a:p/>
        </p:txBody>
      </p:sp>
    </p:spTree>
  </p:cSld>
</p:sld>
</file>

<file path=ppt/slides/slide28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title" idx="0"/>
          </p:nvPr>
        </p:nvSpPr>
        <p:spPr>
          <a:xfrm>
            <a:off x="457200" y="274637"/>
            <a:ext cx="8229600" cy="790575"/>
          </a:xfrm>
          <a:prstGeom prst="rect"/>
          <a:noFill/>
          <a:ln>
            <a:noFill/>
          </a:ln>
        </p:spPr>
        <p:txBody>
          <a:bodyPr wrap="square" anchor="ctr"/>
          <a:p>
            <a:pPr lvl="0"/>
            <a:r>
              <a:rPr b="1" i="0" u="none" strike="noStrike">
                <a:latin typeface="Times New Roman"/>
              </a:rPr>
              <a:t>Clinical </a:t>
            </a:r>
            <a:r>
              <a:rPr b="1" i="0" u="none" strike="noStrike">
                <a:latin typeface="Times New Roman"/>
              </a:rPr>
              <a:t>Presentation</a:t>
            </a:r>
          </a:p>
        </p:txBody>
      </p:sp>
      <p:sp>
        <p:nvSpPr>
          <p:cNvPr id="3" name=""/>
          <p:cNvSpPr txBox="1"/>
          <p:nvPr>
            <p:ph type="body" idx="1"/>
          </p:nvPr>
        </p:nvSpPr>
        <p:spPr>
          <a:xfrm>
            <a:off x="455612" y="1041400"/>
            <a:ext cx="8493125" cy="5083175"/>
          </a:xfrm>
          <a:prstGeom prst="rect"/>
          <a:noFill/>
          <a:ln>
            <a:noFill/>
          </a:ln>
        </p:spPr>
        <p:txBody>
          <a:bodyPr wrap="square" anchor="t"/>
          <a:p>
            <a:pPr lvl="0">
              <a:buFont typeface="Wingdings"/>
              <a:buChar char="v"/>
            </a:pPr>
            <a:r>
              <a:rPr sz="3200">
                <a:latin typeface="Times New Roman"/>
              </a:rPr>
              <a:t>The classic </a:t>
            </a:r>
            <a:r>
              <a:rPr sz="3200">
                <a:latin typeface="Times New Roman"/>
              </a:rPr>
              <a:t>triad 95% </a:t>
            </a:r>
            <a:r>
              <a:rPr sz="3200">
                <a:latin typeface="Times New Roman"/>
              </a:rPr>
              <a:t>of bacterial meningitis consists of the </a:t>
            </a:r>
            <a:r>
              <a:rPr sz="3200">
                <a:latin typeface="Times New Roman"/>
              </a:rPr>
              <a:t>2 of the following</a:t>
            </a:r>
            <a:r>
              <a:rPr sz="3200">
                <a:latin typeface="Times New Roman"/>
              </a:rPr>
              <a:t>:</a:t>
            </a:r>
          </a:p>
          <a:p>
            <a:pPr lvl="1"/>
            <a:r>
              <a:rPr sz="2800">
                <a:latin typeface="Times New Roman"/>
              </a:rPr>
              <a:t>Fever</a:t>
            </a:r>
          </a:p>
          <a:p>
            <a:pPr lvl="1"/>
            <a:r>
              <a:rPr sz="2800">
                <a:latin typeface="Times New Roman"/>
              </a:rPr>
              <a:t>Headache</a:t>
            </a:r>
          </a:p>
          <a:p>
            <a:pPr lvl="1"/>
            <a:r>
              <a:rPr sz="2800">
                <a:latin typeface="Times New Roman"/>
              </a:rPr>
              <a:t>Neck </a:t>
            </a:r>
            <a:r>
              <a:rPr sz="2800">
                <a:latin typeface="Times New Roman"/>
              </a:rPr>
              <a:t>stiffness/ altered LOC</a:t>
            </a:r>
          </a:p>
          <a:p>
            <a:pPr lvl="0">
              <a:buFont typeface="Wingdings"/>
              <a:buChar char="v"/>
            </a:pPr>
            <a:r>
              <a:rPr sz="3200" b="1" i="0" u="none" strike="noStrike">
                <a:latin typeface="Times New Roman"/>
              </a:rPr>
              <a:t>Other </a:t>
            </a:r>
            <a:r>
              <a:rPr sz="3200" b="1" i="0" u="none" strike="noStrike">
                <a:latin typeface="Times New Roman"/>
              </a:rPr>
              <a:t>symptoms can </a:t>
            </a:r>
            <a:r>
              <a:rPr sz="3200" b="1" i="0" u="none" strike="noStrike">
                <a:latin typeface="Times New Roman"/>
              </a:rPr>
              <a:t>includes</a:t>
            </a:r>
            <a:r>
              <a:rPr sz="3200">
                <a:latin typeface="Times New Roman"/>
              </a:rPr>
              <a:t>:</a:t>
            </a:r>
          </a:p>
          <a:p>
            <a:pPr lvl="1">
              <a:buFont typeface="Wingdings"/>
              <a:buChar char="Ø"/>
            </a:pPr>
            <a:r>
              <a:rPr sz="2800">
                <a:latin typeface="Times New Roman"/>
              </a:rPr>
              <a:t>Nausea,  vomiting, </a:t>
            </a:r>
            <a:r>
              <a:rPr sz="2800">
                <a:latin typeface="Times New Roman"/>
              </a:rPr>
              <a:t>sleepiness, confusion, irritability, delirium, and coma. </a:t>
            </a:r>
          </a:p>
          <a:p>
            <a:pPr lvl="1">
              <a:buFont typeface="Wingdings"/>
              <a:buChar char="Ø"/>
            </a:pPr>
            <a:r>
              <a:rPr sz="2800">
                <a:latin typeface="Times New Roman"/>
              </a:rPr>
              <a:t>Patients </a:t>
            </a:r>
            <a:r>
              <a:rPr sz="2800">
                <a:latin typeface="Times New Roman"/>
              </a:rPr>
              <a:t>with viral meningitis may have a history of preceding systemic symptoms </a:t>
            </a:r>
            <a:r>
              <a:rPr sz="2800">
                <a:latin typeface="Times New Roman"/>
              </a:rPr>
              <a:t>(e.g. </a:t>
            </a:r>
            <a:r>
              <a:rPr sz="2800">
                <a:latin typeface="Times New Roman"/>
              </a:rPr>
              <a:t>myalgias, fatigue, or anorexia</a:t>
            </a:r>
          </a:p>
          <a:p>
            <a:pPr lvl="0">
              <a:lnSpc>
                <a:spcPct val="150000"/>
              </a:lnSpc>
            </a:pPr>
          </a:p>
        </p:txBody>
      </p:sp>
      <p:sp>
        <p:nvSpPr>
          <p:cNvPr id="4" name=""/>
          <p:cNvSpPr txBox="1"/>
          <p:nvPr>
            <p:ph type="ftr" idx="11"/>
          </p:nvPr>
        </p:nvSpPr>
        <p:spPr>
          <a:xfrm>
            <a:off x="3124200" y="6356350"/>
            <a:ext cx="2895600" cy="365125"/>
          </a:xfrm>
          <a:prstGeom prst="rect"/>
          <a:noFill/>
          <a:ln>
            <a:noFill/>
          </a:ln>
        </p:spPr>
        <p:txBody>
          <a:bodyPr wrap="square" anchor="ctr"/>
          <a:lstStyle>
            <a:lvl1pPr lvl="0" algn="ctr">
              <a:defRPr sz="1200">
                <a:solidFill>
                  <a:srgbClr val="3F3F3F"/>
                </a:solidFill>
                <a:latin typeface="Calibri"/>
              </a:defRPr>
            </a:lvl1pPr>
          </a:lstStyle>
          <a:p/>
        </p:txBody>
      </p:sp>
      <p:sp>
        <p:nvSpPr>
          <p:cNvPr id="5" name=""/>
          <p:cNvSpPr txBox="1"/>
          <p:nvPr>
            <p:ph type="sldNum" idx="12"/>
          </p:nvPr>
        </p:nvSpPr>
        <p:spPr>
          <a:xfrm>
            <a:off x="6553200" y="6356350"/>
            <a:ext cx="2133600" cy="365125"/>
          </a:xfrm>
          <a:prstGeom prst="rect"/>
          <a:noFill/>
          <a:ln>
            <a:noFill/>
          </a:ln>
        </p:spPr>
        <p:txBody>
          <a:bodyPr wrap="square" anchor="ctr"/>
          <a:lstStyle>
            <a:lvl1pPr lvl="0" algn="r">
              <a:defRPr sz="1200">
                <a:solidFill>
                  <a:srgbClr val="3F3F3F"/>
                </a:solidFill>
                <a:latin typeface="Calibri"/>
              </a:defRPr>
            </a:lvl1pPr>
          </a:lstStyle>
          <a:p>
            <a:fld id="{8B38DBA3-52F9-4AF4-A6A4-FA4D7DB2F99C}" type="slidenum">
              <a:t>&lt;#&gt;</a:t>
            </a:fld>
          </a:p>
        </p:txBody>
      </p:sp>
      <p:sp>
        <p:nvSpPr>
          <p:cNvPr id="6" name=""/>
          <p:cNvSpPr txBox="1"/>
          <p:nvPr>
            <p:ph type="dt" idx="10"/>
          </p:nvPr>
        </p:nvSpPr>
        <p:spPr>
          <a:xfrm>
            <a:off x="457200" y="6356350"/>
            <a:ext cx="2133600" cy="365125"/>
          </a:xfrm>
          <a:prstGeom prst="rect"/>
          <a:noFill/>
          <a:ln>
            <a:noFill/>
          </a:ln>
        </p:spPr>
        <p:txBody>
          <a:bodyPr wrap="square" anchor="ctr"/>
          <a:lstStyle>
            <a:lvl1pPr lvl="0" algn="l">
              <a:defRPr sz="1200">
                <a:solidFill>
                  <a:srgbClr val="3F3F3F"/>
                </a:solidFill>
                <a:latin typeface="Calibri"/>
              </a:defRPr>
            </a:lvl1pPr>
          </a:lstStyle>
          <a:p/>
        </p:txBody>
      </p:sp>
    </p:spTree>
  </p:cSld>
</p:sld>
</file>

<file path=ppt/slides/slide2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dt" idx="10"/>
          </p:nvPr>
        </p:nvSpPr>
        <p:spPr>
          <a:xfrm>
            <a:off x="457200" y="6356350"/>
            <a:ext cx="2133600" cy="365125"/>
          </a:xfrm>
          <a:prstGeom prst="rect"/>
          <a:noFill/>
          <a:ln>
            <a:noFill/>
          </a:ln>
        </p:spPr>
        <p:txBody>
          <a:bodyPr wrap="square" anchor="ctr"/>
          <a:lstStyle>
            <a:lvl1pPr lvl="0" algn="l">
              <a:defRPr sz="1200">
                <a:solidFill>
                  <a:srgbClr val="3F3F3F"/>
                </a:solidFill>
                <a:latin typeface="Calibri"/>
              </a:defRPr>
            </a:lvl1pPr>
          </a:lstStyle>
          <a:p/>
        </p:txBody>
      </p:sp>
      <p:sp>
        <p:nvSpPr>
          <p:cNvPr id="3" name=""/>
          <p:cNvSpPr txBox="1"/>
          <p:nvPr>
            <p:ph type="ftr" idx="11"/>
          </p:nvPr>
        </p:nvSpPr>
        <p:spPr>
          <a:xfrm>
            <a:off x="3124200" y="6356350"/>
            <a:ext cx="2895600" cy="365125"/>
          </a:xfrm>
          <a:prstGeom prst="rect"/>
          <a:noFill/>
          <a:ln>
            <a:noFill/>
          </a:ln>
        </p:spPr>
        <p:txBody>
          <a:bodyPr wrap="square" anchor="ctr"/>
          <a:lstStyle>
            <a:lvl1pPr lvl="0" algn="ctr">
              <a:defRPr sz="1200">
                <a:solidFill>
                  <a:srgbClr val="3F3F3F"/>
                </a:solidFill>
                <a:latin typeface="Calibri"/>
              </a:defRPr>
            </a:lvl1pPr>
          </a:lstStyle>
          <a:p/>
        </p:txBody>
      </p:sp>
      <p:sp>
        <p:nvSpPr>
          <p:cNvPr id="4" name=""/>
          <p:cNvSpPr txBox="1"/>
          <p:nvPr>
            <p:ph type="sldNum" idx="12"/>
          </p:nvPr>
        </p:nvSpPr>
        <p:spPr>
          <a:xfrm>
            <a:off x="6553200" y="6356350"/>
            <a:ext cx="2133600" cy="365125"/>
          </a:xfrm>
          <a:prstGeom prst="rect"/>
          <a:noFill/>
          <a:ln>
            <a:noFill/>
          </a:ln>
        </p:spPr>
        <p:txBody>
          <a:bodyPr wrap="square" anchor="ctr"/>
          <a:lstStyle>
            <a:lvl1pPr lvl="0" algn="r">
              <a:defRPr sz="1200">
                <a:solidFill>
                  <a:srgbClr val="3F3F3F"/>
                </a:solidFill>
                <a:latin typeface="Calibri"/>
              </a:defRPr>
            </a:lvl1pPr>
          </a:lstStyle>
          <a:p>
            <a:fld id="{8B38DBA3-52F9-4AF4-A6A4-FA4D7DB2F99C}" type="slidenum">
              <a:t>&lt;#&gt;</a:t>
            </a:fld>
          </a:p>
        </p:txBody>
      </p:sp>
      <p:pic>
        <p:nvPicPr>
          <p:cNvPr id="5" name=""/>
          <p:cNvPicPr/>
          <p:nvPr/>
        </p:nvPicPr>
        <p:blipFill>
          <a:blip r:embed="rId1"/>
          <a:srcRect/>
          <a:stretch>
            <a:fillRect/>
          </a:stretch>
        </p:blipFill>
        <p:spPr>
          <a:xfrm>
            <a:off x="762000" y="762000"/>
            <a:ext cx="7542212" cy="5484812"/>
          </a:xfrm>
          <a:prstGeom prst="rect"/>
          <a:noFill/>
          <a:ln>
            <a:noFill/>
          </a:ln>
        </p:spPr>
      </p:pic>
      <p:sp>
        <p:nvSpPr>
          <p:cNvPr id="6" name=""/>
          <p:cNvSpPr/>
          <p:nvPr/>
        </p:nvSpPr>
        <p:spPr>
          <a:xfrm>
            <a:off x="3978275" y="3243262"/>
            <a:ext cx="1216025" cy="368300"/>
          </a:xfrm>
          <a:prstGeom prst="rect">
            <a:avLst/>
          </a:prstGeom>
        </p:spPr>
        <p:txBody>
          <a:bodyPr wrap="none" anchor="t"/>
          <a:p>
            <a:pPr lvl="0" algn="l" marL="0" indent="0">
              <a:lnSpc>
                <a:spcPct val="100000"/>
              </a:lnSpc>
              <a:buNone/>
            </a:pPr>
            <a:r>
              <a:rPr sz="1800" b="1" i="0" u="none" strike="noStrike" baseline="0">
                <a:solidFill>
                  <a:srgbClr val="00B050"/>
                </a:solidFill>
                <a:latin typeface="Times New Roman"/>
              </a:rPr>
              <a:t>Head ache</a:t>
            </a:r>
          </a:p>
        </p:txBody>
      </p:sp>
      <p:sp>
        <p:nvSpPr>
          <p:cNvPr id="7" name=""/>
          <p:cNvSpPr/>
          <p:nvPr/>
        </p:nvSpPr>
        <p:spPr>
          <a:xfrm>
            <a:off x="1219200" y="762000"/>
            <a:ext cx="7620000" cy="1860550"/>
          </a:xfrm>
          <a:prstGeom prst="rect">
            <a:avLst/>
          </a:prstGeom>
          <a:noFill/>
        </p:spPr>
        <p:txBody>
          <a:bodyPr wrap="square" anchor="t"/>
          <a:p>
            <a:pPr lvl="0" algn="ctr" marL="0" indent="0">
              <a:lnSpc>
                <a:spcPct val="100000"/>
              </a:lnSpc>
              <a:buNone/>
            </a:pPr>
            <a:r>
              <a:rPr sz="11500" b="1" i="0" u="none" strike="noStrike" baseline="0">
                <a:solidFill>
                  <a:srgbClr val="D28381"/>
                </a:solidFill>
                <a:latin typeface="Times New Roman"/>
              </a:rPr>
              <a:t>Head ache</a:t>
            </a:r>
          </a:p>
        </p:txBody>
      </p:sp>
    </p:spTree>
  </p:cSld>
</p:sld>
</file>

<file path=ppt/slides/slide29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title" idx="0"/>
          </p:nvPr>
        </p:nvSpPr>
        <p:spPr>
          <a:xfrm>
            <a:off x="457200" y="274637"/>
            <a:ext cx="8229600" cy="1143000"/>
          </a:xfrm>
          <a:prstGeom prst="rect"/>
          <a:noFill/>
          <a:ln>
            <a:noFill/>
          </a:ln>
        </p:spPr>
        <p:txBody>
          <a:bodyPr wrap="square" anchor="ctr">
            <a:normAutofit fontScale="90000"/>
          </a:bodyPr>
          <a:p>
            <a:pPr lvl="0"/>
            <a:r>
              <a:rPr>
                <a:latin typeface="Calibri"/>
              </a:rPr>
              <a:t>Clinical </a:t>
            </a:r>
            <a:r>
              <a:rPr>
                <a:latin typeface="Calibri"/>
              </a:rPr>
              <a:t>Manifestations…</a:t>
            </a:r>
            <a:br/>
          </a:p>
        </p:txBody>
      </p:sp>
      <p:sp>
        <p:nvSpPr>
          <p:cNvPr id="3" name=""/>
          <p:cNvSpPr txBox="1"/>
          <p:nvPr>
            <p:ph type="body" idx="1"/>
          </p:nvPr>
        </p:nvSpPr>
        <p:spPr>
          <a:xfrm>
            <a:off x="455612" y="769937"/>
            <a:ext cx="8461375" cy="5354638"/>
          </a:xfrm>
          <a:prstGeom prst="rect"/>
          <a:noFill/>
          <a:ln>
            <a:noFill/>
          </a:ln>
        </p:spPr>
        <p:txBody>
          <a:bodyPr wrap="square" anchor="t">
            <a:normAutofit fontScale="85000" lnSpcReduction="10000"/>
          </a:bodyPr>
          <a:p>
            <a:pPr lvl="0">
              <a:lnSpc>
                <a:spcPct val="150000"/>
              </a:lnSpc>
            </a:pPr>
            <a:r>
              <a:rPr>
                <a:latin typeface="Times New Roman"/>
              </a:rPr>
              <a:t>Meningeal irritation results in a number of other well-recognized signs common to all types of meningitis</a:t>
            </a:r>
            <a:r>
              <a:rPr>
                <a:latin typeface="Times New Roman"/>
              </a:rPr>
              <a:t>:</a:t>
            </a:r>
          </a:p>
          <a:p>
            <a:pPr lvl="1">
              <a:lnSpc>
                <a:spcPct val="150000"/>
              </a:lnSpc>
            </a:pPr>
            <a:r>
              <a:rPr sz="3200">
                <a:solidFill>
                  <a:srgbClr val="FF0000"/>
                </a:solidFill>
                <a:latin typeface="Times New Roman"/>
              </a:rPr>
              <a:t>Neck rigidity: </a:t>
            </a:r>
            <a:r>
              <a:rPr sz="3200">
                <a:latin typeface="Times New Roman"/>
              </a:rPr>
              <a:t>This is an early sign. </a:t>
            </a:r>
          </a:p>
          <a:p>
            <a:pPr lvl="1">
              <a:lnSpc>
                <a:spcPct val="150000"/>
              </a:lnSpc>
            </a:pPr>
            <a:r>
              <a:rPr sz="3200">
                <a:solidFill>
                  <a:srgbClr val="FF0000"/>
                </a:solidFill>
                <a:latin typeface="Times New Roman"/>
              </a:rPr>
              <a:t>Positive </a:t>
            </a:r>
            <a:r>
              <a:rPr sz="3200">
                <a:solidFill>
                  <a:srgbClr val="FF0000"/>
                </a:solidFill>
                <a:latin typeface="Times New Roman"/>
              </a:rPr>
              <a:t>Kernig's</a:t>
            </a:r>
            <a:r>
              <a:rPr sz="3200">
                <a:solidFill>
                  <a:srgbClr val="FF0000"/>
                </a:solidFill>
                <a:latin typeface="Times New Roman"/>
              </a:rPr>
              <a:t> </a:t>
            </a:r>
            <a:r>
              <a:rPr sz="3200">
                <a:solidFill>
                  <a:srgbClr val="FF0000"/>
                </a:solidFill>
                <a:latin typeface="Times New Roman"/>
              </a:rPr>
              <a:t>sign-90 degree </a:t>
            </a:r>
            <a:r>
              <a:rPr sz="3000">
                <a:solidFill>
                  <a:srgbClr val="FF0000"/>
                </a:solidFill>
                <a:latin typeface="Times New Roman"/>
              </a:rPr>
              <a:t>knee &amp; hip  flexion then extend pain is feel</a:t>
            </a:r>
          </a:p>
          <a:p>
            <a:pPr lvl="1">
              <a:lnSpc>
                <a:spcPct val="150000"/>
              </a:lnSpc>
            </a:pPr>
            <a:r>
              <a:rPr sz="3200">
                <a:solidFill>
                  <a:srgbClr val="FF0000"/>
                </a:solidFill>
                <a:latin typeface="Times New Roman"/>
              </a:rPr>
              <a:t>Positive </a:t>
            </a:r>
            <a:r>
              <a:rPr sz="3200">
                <a:solidFill>
                  <a:srgbClr val="FF0000"/>
                </a:solidFill>
                <a:latin typeface="Times New Roman"/>
              </a:rPr>
              <a:t>Brudzinski's</a:t>
            </a:r>
            <a:r>
              <a:rPr sz="3200">
                <a:solidFill>
                  <a:srgbClr val="FF0000"/>
                </a:solidFill>
                <a:latin typeface="Times New Roman"/>
              </a:rPr>
              <a:t> </a:t>
            </a:r>
            <a:r>
              <a:rPr sz="3200">
                <a:solidFill>
                  <a:srgbClr val="FF0000"/>
                </a:solidFill>
                <a:latin typeface="Times New Roman"/>
              </a:rPr>
              <a:t>sign: </a:t>
            </a:r>
            <a:r>
              <a:rPr sz="3200">
                <a:solidFill>
                  <a:srgbClr val="FF0000"/>
                </a:solidFill>
                <a:latin typeface="Times New Roman"/>
              </a:rPr>
              <a:t>Hd</a:t>
            </a:r>
            <a:r>
              <a:rPr sz="3200">
                <a:solidFill>
                  <a:srgbClr val="FF0000"/>
                </a:solidFill>
                <a:latin typeface="Times New Roman"/>
              </a:rPr>
              <a:t> flex to chest cause  knee flex</a:t>
            </a:r>
          </a:p>
          <a:p>
            <a:pPr lvl="1">
              <a:lnSpc>
                <a:spcPct val="150000"/>
              </a:lnSpc>
            </a:pPr>
            <a:r>
              <a:rPr sz="3200">
                <a:latin typeface="Times New Roman"/>
              </a:rPr>
              <a:t>Photophobia (extreme sensitivity to light</a:t>
            </a:r>
            <a:r>
              <a:rPr sz="3200">
                <a:latin typeface="Times New Roman"/>
              </a:rPr>
              <a:t>)</a:t>
            </a:r>
          </a:p>
          <a:p>
            <a:pPr lvl="0"/>
          </a:p>
          <a:p>
            <a:pPr lvl="0"/>
          </a:p>
        </p:txBody>
      </p:sp>
      <p:sp>
        <p:nvSpPr>
          <p:cNvPr id="4" name=""/>
          <p:cNvSpPr txBox="1"/>
          <p:nvPr>
            <p:ph type="ftr" idx="11"/>
          </p:nvPr>
        </p:nvSpPr>
        <p:spPr>
          <a:xfrm>
            <a:off x="3124200" y="6356350"/>
            <a:ext cx="2895600" cy="365125"/>
          </a:xfrm>
          <a:prstGeom prst="rect"/>
          <a:noFill/>
          <a:ln>
            <a:noFill/>
          </a:ln>
        </p:spPr>
        <p:txBody>
          <a:bodyPr wrap="square" anchor="ctr"/>
          <a:lstStyle>
            <a:lvl1pPr lvl="0" algn="ctr">
              <a:defRPr sz="1200">
                <a:solidFill>
                  <a:srgbClr val="3F3F3F"/>
                </a:solidFill>
                <a:latin typeface="Calibri"/>
              </a:defRPr>
            </a:lvl1pPr>
          </a:lstStyle>
          <a:p/>
        </p:txBody>
      </p:sp>
      <p:sp>
        <p:nvSpPr>
          <p:cNvPr id="5" name=""/>
          <p:cNvSpPr txBox="1"/>
          <p:nvPr>
            <p:ph type="sldNum" idx="12"/>
          </p:nvPr>
        </p:nvSpPr>
        <p:spPr>
          <a:xfrm>
            <a:off x="6553200" y="6356350"/>
            <a:ext cx="2133600" cy="365125"/>
          </a:xfrm>
          <a:prstGeom prst="rect"/>
          <a:noFill/>
          <a:ln>
            <a:noFill/>
          </a:ln>
        </p:spPr>
        <p:txBody>
          <a:bodyPr wrap="square" anchor="ctr"/>
          <a:lstStyle>
            <a:lvl1pPr lvl="0" algn="r">
              <a:defRPr sz="1200">
                <a:solidFill>
                  <a:srgbClr val="3F3F3F"/>
                </a:solidFill>
                <a:latin typeface="Calibri"/>
              </a:defRPr>
            </a:lvl1pPr>
          </a:lstStyle>
          <a:p>
            <a:fld id="{8B38DBA3-52F9-4AF4-A6A4-FA4D7DB2F99C}" type="slidenum">
              <a:t>&lt;#&gt;</a:t>
            </a:fld>
          </a:p>
        </p:txBody>
      </p:sp>
      <p:sp>
        <p:nvSpPr>
          <p:cNvPr id="6" name=""/>
          <p:cNvSpPr txBox="1"/>
          <p:nvPr>
            <p:ph type="dt" idx="10"/>
          </p:nvPr>
        </p:nvSpPr>
        <p:spPr>
          <a:xfrm>
            <a:off x="457200" y="6356350"/>
            <a:ext cx="2133600" cy="365125"/>
          </a:xfrm>
          <a:prstGeom prst="rect"/>
          <a:noFill/>
          <a:ln>
            <a:noFill/>
          </a:ln>
        </p:spPr>
        <p:txBody>
          <a:bodyPr wrap="square" anchor="ctr"/>
          <a:lstStyle>
            <a:lvl1pPr lvl="0" algn="l">
              <a:defRPr sz="1200">
                <a:solidFill>
                  <a:srgbClr val="3F3F3F"/>
                </a:solidFill>
                <a:latin typeface="Calibri"/>
              </a:defRPr>
            </a:lvl1pPr>
          </a:lstStyle>
          <a:p/>
        </p:txBody>
      </p:sp>
    </p:spTree>
  </p:cSld>
</p:sld>
</file>

<file path=ppt/slides/slide29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title" idx="0"/>
          </p:nvPr>
        </p:nvSpPr>
        <p:spPr>
          <a:xfrm>
            <a:off x="457200" y="274637"/>
            <a:ext cx="8229600" cy="1143000"/>
          </a:xfrm>
          <a:prstGeom prst="rect"/>
          <a:noFill/>
          <a:ln>
            <a:noFill/>
          </a:ln>
        </p:spPr>
        <p:txBody>
          <a:bodyPr wrap="square" anchor="ctr"/>
          <a:p>
            <a:pPr lvl="0"/>
            <a:r>
              <a:rPr b="1" i="0" u="none" strike="noStrike">
                <a:latin typeface="Calibri"/>
              </a:rPr>
              <a:t>Management</a:t>
            </a:r>
          </a:p>
        </p:txBody>
      </p:sp>
      <p:sp>
        <p:nvSpPr>
          <p:cNvPr id="3" name=""/>
          <p:cNvSpPr txBox="1"/>
          <p:nvPr>
            <p:ph type="body" idx="1"/>
          </p:nvPr>
        </p:nvSpPr>
        <p:spPr>
          <a:xfrm>
            <a:off x="457200" y="1600200"/>
            <a:ext cx="8229600" cy="4525962"/>
          </a:xfrm>
          <a:prstGeom prst="rect"/>
          <a:noFill/>
          <a:ln>
            <a:noFill/>
          </a:ln>
        </p:spPr>
        <p:txBody>
          <a:bodyPr wrap="square" anchor="t">
            <a:normAutofit lnSpcReduction="10000"/>
          </a:bodyPr>
          <a:p>
            <a:pPr lvl="0">
              <a:lnSpc>
                <a:spcPct val="150000"/>
              </a:lnSpc>
              <a:buFont typeface="Wingdings"/>
              <a:buChar char="v"/>
            </a:pPr>
            <a:r>
              <a:rPr sz="3200" b="1" i="0" u="none" strike="noStrike">
                <a:latin typeface="Times New Roman"/>
              </a:rPr>
              <a:t>Initial measures include the following:</a:t>
            </a:r>
          </a:p>
          <a:p>
            <a:pPr lvl="0">
              <a:lnSpc>
                <a:spcPct val="150000"/>
              </a:lnSpc>
              <a:buFont typeface="Wingdings"/>
              <a:buChar char="ü"/>
            </a:pPr>
            <a:r>
              <a:rPr sz="3200">
                <a:latin typeface="Times New Roman"/>
              </a:rPr>
              <a:t>Shock or hypotension – Crystalloids</a:t>
            </a:r>
          </a:p>
          <a:p>
            <a:pPr lvl="0">
              <a:lnSpc>
                <a:spcPct val="150000"/>
              </a:lnSpc>
              <a:buFont typeface="Wingdings"/>
              <a:buChar char="ü"/>
            </a:pPr>
            <a:r>
              <a:rPr sz="3200">
                <a:latin typeface="Times New Roman"/>
              </a:rPr>
              <a:t>Altered mental status – Seizure precautions and </a:t>
            </a:r>
            <a:r>
              <a:rPr sz="3200">
                <a:latin typeface="Times New Roman"/>
              </a:rPr>
              <a:t>treatment, </a:t>
            </a:r>
            <a:r>
              <a:rPr sz="3200">
                <a:latin typeface="Times New Roman"/>
              </a:rPr>
              <a:t>along with airway protection </a:t>
            </a:r>
          </a:p>
          <a:p>
            <a:pPr lvl="0">
              <a:lnSpc>
                <a:spcPct val="150000"/>
              </a:lnSpc>
              <a:buFont typeface="Wingdings"/>
              <a:buChar char="ü"/>
            </a:pPr>
            <a:r>
              <a:rPr sz="3200">
                <a:latin typeface="Times New Roman"/>
              </a:rPr>
              <a:t>Stable </a:t>
            </a:r>
            <a:r>
              <a:rPr sz="3200">
                <a:latin typeface="Times New Roman"/>
              </a:rPr>
              <a:t>with normal vital signs – Oxygen, IV access, and rapid transport to the </a:t>
            </a:r>
            <a:r>
              <a:rPr sz="3200">
                <a:latin typeface="Times New Roman"/>
              </a:rPr>
              <a:t>emergency</a:t>
            </a:r>
          </a:p>
          <a:p>
            <a:pPr lvl="0">
              <a:lnSpc>
                <a:spcPct val="150000"/>
              </a:lnSpc>
            </a:pPr>
          </a:p>
        </p:txBody>
      </p:sp>
      <p:sp>
        <p:nvSpPr>
          <p:cNvPr id="4" name=""/>
          <p:cNvSpPr txBox="1"/>
          <p:nvPr>
            <p:ph type="dt" idx="10"/>
          </p:nvPr>
        </p:nvSpPr>
        <p:spPr>
          <a:xfrm>
            <a:off x="457200" y="6356350"/>
            <a:ext cx="2133600" cy="365125"/>
          </a:xfrm>
          <a:prstGeom prst="rect"/>
          <a:noFill/>
          <a:ln>
            <a:noFill/>
          </a:ln>
        </p:spPr>
        <p:txBody>
          <a:bodyPr wrap="square" anchor="ctr"/>
          <a:lstStyle>
            <a:lvl1pPr lvl="0" algn="l">
              <a:defRPr sz="1200">
                <a:solidFill>
                  <a:srgbClr val="3F3F3F"/>
                </a:solidFill>
                <a:latin typeface="Calibri"/>
              </a:defRPr>
            </a:lvl1pPr>
          </a:lstStyle>
          <a:p/>
        </p:txBody>
      </p:sp>
      <p:sp>
        <p:nvSpPr>
          <p:cNvPr id="5" name=""/>
          <p:cNvSpPr txBox="1"/>
          <p:nvPr>
            <p:ph type="sldNum" idx="12"/>
          </p:nvPr>
        </p:nvSpPr>
        <p:spPr>
          <a:xfrm>
            <a:off x="6553200" y="6356350"/>
            <a:ext cx="2133600" cy="365125"/>
          </a:xfrm>
          <a:prstGeom prst="rect"/>
          <a:noFill/>
          <a:ln>
            <a:noFill/>
          </a:ln>
        </p:spPr>
        <p:txBody>
          <a:bodyPr wrap="square" anchor="ctr"/>
          <a:lstStyle>
            <a:lvl1pPr lvl="0" algn="r">
              <a:defRPr sz="1200">
                <a:solidFill>
                  <a:srgbClr val="3F3F3F"/>
                </a:solidFill>
                <a:latin typeface="Calibri"/>
              </a:defRPr>
            </a:lvl1pPr>
          </a:lstStyle>
          <a:p>
            <a:fld id="{8B38DBA3-52F9-4AF4-A6A4-FA4D7DB2F99C}" type="slidenum">
              <a:t>&lt;#&gt;</a:t>
            </a:fld>
          </a:p>
        </p:txBody>
      </p:sp>
      <p:sp>
        <p:nvSpPr>
          <p:cNvPr id="6" name=""/>
          <p:cNvSpPr txBox="1"/>
          <p:nvPr>
            <p:ph type="ftr" idx="11"/>
          </p:nvPr>
        </p:nvSpPr>
        <p:spPr>
          <a:xfrm>
            <a:off x="3124200" y="6356350"/>
            <a:ext cx="2895600" cy="365125"/>
          </a:xfrm>
          <a:prstGeom prst="rect"/>
          <a:noFill/>
          <a:ln>
            <a:noFill/>
          </a:ln>
        </p:spPr>
        <p:txBody>
          <a:bodyPr wrap="square" anchor="ctr"/>
          <a:lstStyle>
            <a:lvl1pPr lvl="0" algn="ctr">
              <a:defRPr sz="1200">
                <a:solidFill>
                  <a:srgbClr val="3F3F3F"/>
                </a:solidFill>
                <a:latin typeface="Calibri"/>
              </a:defRPr>
            </a:lvl1pPr>
          </a:lstStyle>
          <a:p/>
        </p:txBody>
      </p:sp>
    </p:spTree>
  </p:cSld>
</p:sld>
</file>

<file path=ppt/slides/slide29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title" idx="0"/>
          </p:nvPr>
        </p:nvSpPr>
        <p:spPr>
          <a:xfrm>
            <a:off x="457200" y="533400"/>
            <a:ext cx="4572000" cy="762000"/>
          </a:xfrm>
          <a:prstGeom prst="rect"/>
          <a:noFill/>
          <a:ln>
            <a:noFill/>
          </a:ln>
        </p:spPr>
        <p:txBody>
          <a:bodyPr wrap="square" anchor="ctr">
            <a:normAutofit fontScale="90000"/>
          </a:bodyPr>
          <a:p>
            <a:pPr lvl="0">
              <a:buFont typeface="Wingdings"/>
              <a:buChar char="v"/>
            </a:pPr>
            <a:r>
              <a:rPr sz="3200" b="1" i="0" u="sng" strike="noStrike">
                <a:latin typeface="Times New Roman"/>
              </a:rPr>
              <a:t>For bacterial meningitis:- </a:t>
            </a:r>
          </a:p>
        </p:txBody>
      </p:sp>
      <p:sp>
        <p:nvSpPr>
          <p:cNvPr id="3" name=""/>
          <p:cNvSpPr txBox="1"/>
          <p:nvPr>
            <p:ph type="body" idx="1"/>
          </p:nvPr>
        </p:nvSpPr>
        <p:spPr>
          <a:xfrm>
            <a:off x="457200" y="1143000"/>
            <a:ext cx="8229600" cy="4983162"/>
          </a:xfrm>
          <a:prstGeom prst="rect"/>
          <a:noFill/>
          <a:ln>
            <a:noFill/>
          </a:ln>
        </p:spPr>
        <p:txBody>
          <a:bodyPr wrap="square" anchor="t">
            <a:normAutofit fontScale="85000" lnSpcReduction="10000"/>
          </a:bodyPr>
          <a:p>
            <a:pPr lvl="0">
              <a:buFont typeface="Wingdings"/>
              <a:buChar char="ü"/>
            </a:pPr>
            <a:r>
              <a:rPr>
                <a:latin typeface="Times New Roman"/>
              </a:rPr>
              <a:t>Prompt </a:t>
            </a:r>
            <a:r>
              <a:rPr>
                <a:latin typeface="Times New Roman"/>
              </a:rPr>
              <a:t>initiation of </a:t>
            </a:r>
            <a:r>
              <a:rPr b="1" i="0" u="none" strike="noStrike">
                <a:latin typeface="Times New Roman"/>
              </a:rPr>
              <a:t>empiric</a:t>
            </a:r>
            <a:r>
              <a:rPr>
                <a:latin typeface="Times New Roman"/>
              </a:rPr>
              <a:t> antibacterial therapy as appropriate for patient age and condition</a:t>
            </a:r>
          </a:p>
          <a:p>
            <a:pPr lvl="0">
              <a:buFont typeface="Wingdings"/>
              <a:buChar char="ü"/>
            </a:pPr>
            <a:r>
              <a:rPr>
                <a:latin typeface="Times New Roman"/>
              </a:rPr>
              <a:t>After identification of the pathogen and determination of susceptibilities, </a:t>
            </a:r>
            <a:r>
              <a:rPr b="1" i="0" u="none" strike="noStrike">
                <a:solidFill>
                  <a:srgbClr val="FF0000"/>
                </a:solidFill>
                <a:latin typeface="Times New Roman"/>
              </a:rPr>
              <a:t>targeted antibiotic </a:t>
            </a:r>
            <a:r>
              <a:rPr>
                <a:latin typeface="Times New Roman"/>
              </a:rPr>
              <a:t>therapy as appropriate for patient age and </a:t>
            </a:r>
            <a:r>
              <a:rPr>
                <a:latin typeface="Times New Roman"/>
              </a:rPr>
              <a:t>condition</a:t>
            </a:r>
          </a:p>
          <a:p>
            <a:pPr lvl="0">
              <a:buFont typeface="Wingdings"/>
              <a:buChar char="ü"/>
            </a:pPr>
            <a:r>
              <a:rPr>
                <a:latin typeface="Times New Roman"/>
              </a:rPr>
              <a:t>In certain patients, consideration of </a:t>
            </a:r>
            <a:r>
              <a:rPr>
                <a:solidFill>
                  <a:srgbClr val="FF0000"/>
                </a:solidFill>
                <a:latin typeface="Times New Roman"/>
              </a:rPr>
              <a:t>intrathecal</a:t>
            </a:r>
            <a:r>
              <a:rPr>
                <a:solidFill>
                  <a:srgbClr val="FF0000"/>
                </a:solidFill>
                <a:latin typeface="Times New Roman"/>
              </a:rPr>
              <a:t> </a:t>
            </a:r>
            <a:r>
              <a:rPr>
                <a:latin typeface="Times New Roman"/>
              </a:rPr>
              <a:t>antibiotics( spinal cord injection administration)</a:t>
            </a:r>
          </a:p>
          <a:p>
            <a:pPr lvl="0">
              <a:buFont typeface="Wingdings"/>
              <a:buChar char="v"/>
            </a:pPr>
            <a:r>
              <a:rPr b="1" i="0" u="sng" strike="noStrike">
                <a:latin typeface="Times New Roman"/>
              </a:rPr>
              <a:t>Supportive</a:t>
            </a:r>
            <a:r>
              <a:rPr b="1" i="0" u="none" strike="noStrike">
                <a:latin typeface="Times New Roman"/>
              </a:rPr>
              <a:t>:</a:t>
            </a:r>
            <a:r>
              <a:rPr>
                <a:latin typeface="Times New Roman"/>
              </a:rPr>
              <a:t> Steroid </a:t>
            </a:r>
            <a:r>
              <a:rPr>
                <a:latin typeface="Times New Roman"/>
              </a:rPr>
              <a:t>(typically, dexamethasone) therapy</a:t>
            </a:r>
          </a:p>
          <a:p>
            <a:pPr lvl="0">
              <a:buFont typeface="Wingdings"/>
              <a:buChar char="v"/>
            </a:pPr>
            <a:r>
              <a:rPr b="1" i="0" u="sng" strike="noStrike">
                <a:latin typeface="Times New Roman"/>
              </a:rPr>
              <a:t>For Viral  meningitis: </a:t>
            </a:r>
            <a:r>
              <a:rPr>
                <a:latin typeface="Times New Roman"/>
              </a:rPr>
              <a:t>are benign and </a:t>
            </a:r>
            <a:r>
              <a:rPr b="1" i="0" u="none" strike="noStrike">
                <a:solidFill>
                  <a:srgbClr val="FF0000"/>
                </a:solidFill>
                <a:latin typeface="Times New Roman"/>
              </a:rPr>
              <a:t>self-limited</a:t>
            </a:r>
            <a:r>
              <a:rPr>
                <a:latin typeface="Times New Roman"/>
              </a:rPr>
              <a:t>, but in certain instances, specific antiviral therapy may be indicated, if available.</a:t>
            </a:r>
          </a:p>
          <a:p>
            <a:pPr lvl="0"/>
          </a:p>
        </p:txBody>
      </p:sp>
      <p:sp>
        <p:nvSpPr>
          <p:cNvPr id="4" name=""/>
          <p:cNvSpPr txBox="1"/>
          <p:nvPr>
            <p:ph type="dt" idx="10"/>
          </p:nvPr>
        </p:nvSpPr>
        <p:spPr>
          <a:xfrm>
            <a:off x="457200" y="6356350"/>
            <a:ext cx="2133600" cy="365125"/>
          </a:xfrm>
          <a:prstGeom prst="rect"/>
          <a:noFill/>
          <a:ln>
            <a:noFill/>
          </a:ln>
        </p:spPr>
        <p:txBody>
          <a:bodyPr wrap="square" anchor="ctr"/>
          <a:lstStyle>
            <a:lvl1pPr lvl="0" algn="l">
              <a:defRPr sz="1200">
                <a:solidFill>
                  <a:srgbClr val="3F3F3F"/>
                </a:solidFill>
                <a:latin typeface="Calibri"/>
              </a:defRPr>
            </a:lvl1pPr>
          </a:lstStyle>
          <a:p/>
        </p:txBody>
      </p:sp>
      <p:sp>
        <p:nvSpPr>
          <p:cNvPr id="5" name=""/>
          <p:cNvSpPr txBox="1"/>
          <p:nvPr>
            <p:ph type="sldNum" idx="12"/>
          </p:nvPr>
        </p:nvSpPr>
        <p:spPr>
          <a:xfrm>
            <a:off x="6553200" y="6356350"/>
            <a:ext cx="2133600" cy="365125"/>
          </a:xfrm>
          <a:prstGeom prst="rect"/>
          <a:noFill/>
          <a:ln>
            <a:noFill/>
          </a:ln>
        </p:spPr>
        <p:txBody>
          <a:bodyPr wrap="square" anchor="ctr"/>
          <a:lstStyle>
            <a:lvl1pPr lvl="0" algn="r">
              <a:defRPr sz="1200">
                <a:solidFill>
                  <a:srgbClr val="3F3F3F"/>
                </a:solidFill>
                <a:latin typeface="Calibri"/>
              </a:defRPr>
            </a:lvl1pPr>
          </a:lstStyle>
          <a:p>
            <a:fld id="{8B38DBA3-52F9-4AF4-A6A4-FA4D7DB2F99C}" type="slidenum">
              <a:t>&lt;#&gt;</a:t>
            </a:fld>
          </a:p>
        </p:txBody>
      </p:sp>
      <p:sp>
        <p:nvSpPr>
          <p:cNvPr id="6" name=""/>
          <p:cNvSpPr txBox="1"/>
          <p:nvPr>
            <p:ph type="ftr" idx="11"/>
          </p:nvPr>
        </p:nvSpPr>
        <p:spPr>
          <a:xfrm>
            <a:off x="3124200" y="6356350"/>
            <a:ext cx="2895600" cy="365125"/>
          </a:xfrm>
          <a:prstGeom prst="rect"/>
          <a:noFill/>
          <a:ln>
            <a:noFill/>
          </a:ln>
        </p:spPr>
        <p:txBody>
          <a:bodyPr wrap="square" anchor="ctr"/>
          <a:lstStyle>
            <a:lvl1pPr lvl="0" algn="ctr">
              <a:defRPr sz="1200">
                <a:solidFill>
                  <a:srgbClr val="3F3F3F"/>
                </a:solidFill>
                <a:latin typeface="Calibri"/>
              </a:defRPr>
            </a:lvl1pPr>
          </a:lstStyle>
          <a:p/>
        </p:txBody>
      </p:sp>
    </p:spTree>
  </p:cSld>
</p:sld>
</file>

<file path=ppt/slides/slide29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title" idx="0"/>
          </p:nvPr>
        </p:nvSpPr>
        <p:spPr>
          <a:xfrm>
            <a:off x="457200" y="152400"/>
            <a:ext cx="8229600" cy="914400"/>
          </a:xfrm>
          <a:prstGeom prst="rect"/>
          <a:noFill/>
          <a:ln>
            <a:noFill/>
          </a:ln>
        </p:spPr>
        <p:txBody>
          <a:bodyPr wrap="square" anchor="ctr"/>
          <a:p>
            <a:pPr lvl="0"/>
            <a:r>
              <a:rPr>
                <a:latin typeface="Calibri"/>
              </a:rPr>
              <a:t>Continue…</a:t>
            </a:r>
          </a:p>
        </p:txBody>
      </p:sp>
      <p:sp>
        <p:nvSpPr>
          <p:cNvPr id="3" name=""/>
          <p:cNvSpPr txBox="1"/>
          <p:nvPr>
            <p:ph type="body" idx="1"/>
          </p:nvPr>
        </p:nvSpPr>
        <p:spPr>
          <a:xfrm>
            <a:off x="457200" y="990600"/>
            <a:ext cx="8229600" cy="5135562"/>
          </a:xfrm>
          <a:prstGeom prst="rect"/>
          <a:noFill/>
          <a:ln>
            <a:noFill/>
          </a:ln>
        </p:spPr>
        <p:txBody>
          <a:bodyPr wrap="square" anchor="t"/>
          <a:p>
            <a:pPr lvl="0">
              <a:buFont typeface="Wingdings"/>
              <a:buChar char="v"/>
            </a:pPr>
            <a:r>
              <a:rPr b="1" i="0" u="none" strike="noStrike">
                <a:latin typeface="Times New Roman"/>
              </a:rPr>
              <a:t>Specific  </a:t>
            </a:r>
            <a:r>
              <a:rPr b="1" i="0" u="none" strike="noStrike">
                <a:latin typeface="Times New Roman"/>
              </a:rPr>
              <a:t>therapy </a:t>
            </a:r>
            <a:r>
              <a:rPr b="1" i="0" u="none" strike="noStrike">
                <a:latin typeface="Times New Roman"/>
              </a:rPr>
              <a:t>for </a:t>
            </a:r>
            <a:r>
              <a:rPr b="1" i="0" u="none" strike="noStrike">
                <a:latin typeface="Times New Roman"/>
              </a:rPr>
              <a:t>appropriate for the causative pathogen, as follows</a:t>
            </a:r>
            <a:r>
              <a:rPr b="1" i="0" u="none" strike="noStrike">
                <a:latin typeface="Times New Roman"/>
              </a:rPr>
              <a:t>:</a:t>
            </a:r>
          </a:p>
          <a:p>
            <a:pPr lvl="0">
              <a:buFont typeface="Wingdings"/>
              <a:buChar char="v"/>
            </a:pPr>
            <a:r>
              <a:rPr b="1" i="0" u="none" strike="noStrike">
                <a:solidFill>
                  <a:srgbClr val="FF0000"/>
                </a:solidFill>
                <a:latin typeface="Times New Roman"/>
              </a:rPr>
              <a:t>Fungal </a:t>
            </a:r>
            <a:r>
              <a:rPr b="1" i="0" u="none" strike="noStrike">
                <a:solidFill>
                  <a:srgbClr val="FF0000"/>
                </a:solidFill>
                <a:latin typeface="Times New Roman"/>
              </a:rPr>
              <a:t>meningitis</a:t>
            </a:r>
            <a:r>
              <a:rPr>
                <a:latin typeface="Times New Roman"/>
              </a:rPr>
              <a:t>:</a:t>
            </a:r>
          </a:p>
          <a:p>
            <a:pPr lvl="1">
              <a:buFont typeface="Wingdings"/>
              <a:buChar char="Ø"/>
            </a:pPr>
            <a:r>
              <a:rPr>
                <a:latin typeface="Times New Roman"/>
              </a:rPr>
              <a:t> </a:t>
            </a:r>
            <a:r>
              <a:rPr>
                <a:latin typeface="Times New Roman"/>
              </a:rPr>
              <a:t>Cryptococcal</a:t>
            </a:r>
            <a:r>
              <a:rPr>
                <a:latin typeface="Times New Roman"/>
              </a:rPr>
              <a:t> (amphotericin B, </a:t>
            </a:r>
            <a:r>
              <a:rPr>
                <a:latin typeface="Times New Roman"/>
              </a:rPr>
              <a:t>flucytosine</a:t>
            </a:r>
            <a:r>
              <a:rPr>
                <a:latin typeface="Times New Roman"/>
              </a:rPr>
              <a:t>, fluconazole</a:t>
            </a:r>
            <a:r>
              <a:rPr>
                <a:latin typeface="Times New Roman"/>
              </a:rPr>
              <a:t>),</a:t>
            </a:r>
          </a:p>
          <a:p>
            <a:pPr lvl="1">
              <a:buFont typeface="Wingdings"/>
              <a:buChar char="Ø"/>
            </a:pPr>
            <a:r>
              <a:rPr>
                <a:latin typeface="Times New Roman"/>
              </a:rPr>
              <a:t>Coccidioides</a:t>
            </a:r>
            <a:r>
              <a:rPr>
                <a:latin typeface="Times New Roman"/>
              </a:rPr>
              <a:t> </a:t>
            </a:r>
            <a:r>
              <a:rPr>
                <a:latin typeface="Times New Roman"/>
              </a:rPr>
              <a:t>immitis</a:t>
            </a:r>
            <a:r>
              <a:rPr>
                <a:latin typeface="Times New Roman"/>
              </a:rPr>
              <a:t> (fluconazole, amphotericin B, </a:t>
            </a:r>
            <a:r>
              <a:rPr>
                <a:latin typeface="Times New Roman"/>
              </a:rPr>
              <a:t>itraconazole</a:t>
            </a:r>
            <a:r>
              <a:rPr>
                <a:latin typeface="Times New Roman"/>
              </a:rPr>
              <a:t>), </a:t>
            </a:r>
          </a:p>
          <a:p>
            <a:pPr lvl="1">
              <a:buFont typeface="Wingdings"/>
              <a:buChar char="Ø"/>
            </a:pPr>
            <a:r>
              <a:rPr>
                <a:latin typeface="Times New Roman"/>
              </a:rPr>
              <a:t>Histoplasma</a:t>
            </a:r>
            <a:r>
              <a:rPr>
                <a:latin typeface="Times New Roman"/>
              </a:rPr>
              <a:t> </a:t>
            </a:r>
            <a:r>
              <a:rPr>
                <a:latin typeface="Times New Roman"/>
              </a:rPr>
              <a:t>capsulatum</a:t>
            </a:r>
            <a:r>
              <a:rPr>
                <a:latin typeface="Times New Roman"/>
              </a:rPr>
              <a:t> (liposomal amphotericin B, </a:t>
            </a:r>
            <a:r>
              <a:rPr>
                <a:latin typeface="Times New Roman"/>
              </a:rPr>
              <a:t>itraconazole</a:t>
            </a:r>
            <a:r>
              <a:rPr>
                <a:latin typeface="Times New Roman"/>
              </a:rPr>
              <a:t>), or </a:t>
            </a:r>
          </a:p>
          <a:p>
            <a:pPr lvl="1">
              <a:buFont typeface="Wingdings"/>
              <a:buChar char="Ø"/>
            </a:pPr>
            <a:r>
              <a:rPr>
                <a:latin typeface="Times New Roman"/>
              </a:rPr>
              <a:t>Candida </a:t>
            </a:r>
            <a:r>
              <a:rPr>
                <a:latin typeface="Times New Roman"/>
              </a:rPr>
              <a:t>(amphotericin plus 5-flucytosine</a:t>
            </a:r>
            <a:r>
              <a:rPr>
                <a:latin typeface="Times New Roman"/>
              </a:rPr>
              <a:t>)</a:t>
            </a:r>
          </a:p>
        </p:txBody>
      </p:sp>
      <p:sp>
        <p:nvSpPr>
          <p:cNvPr id="4" name=""/>
          <p:cNvSpPr txBox="1"/>
          <p:nvPr>
            <p:ph type="dt" idx="10"/>
          </p:nvPr>
        </p:nvSpPr>
        <p:spPr>
          <a:xfrm>
            <a:off x="457200" y="6356350"/>
            <a:ext cx="2133600" cy="365125"/>
          </a:xfrm>
          <a:prstGeom prst="rect"/>
          <a:noFill/>
          <a:ln>
            <a:noFill/>
          </a:ln>
        </p:spPr>
        <p:txBody>
          <a:bodyPr wrap="square" anchor="ctr"/>
          <a:lstStyle>
            <a:lvl1pPr lvl="0" algn="l">
              <a:defRPr sz="1200">
                <a:solidFill>
                  <a:srgbClr val="3F3F3F"/>
                </a:solidFill>
                <a:latin typeface="Calibri"/>
              </a:defRPr>
            </a:lvl1pPr>
          </a:lstStyle>
          <a:p/>
        </p:txBody>
      </p:sp>
      <p:sp>
        <p:nvSpPr>
          <p:cNvPr id="5" name=""/>
          <p:cNvSpPr txBox="1"/>
          <p:nvPr>
            <p:ph type="sldNum" idx="12"/>
          </p:nvPr>
        </p:nvSpPr>
        <p:spPr>
          <a:xfrm>
            <a:off x="6553200" y="6356350"/>
            <a:ext cx="2133600" cy="365125"/>
          </a:xfrm>
          <a:prstGeom prst="rect"/>
          <a:noFill/>
          <a:ln>
            <a:noFill/>
          </a:ln>
        </p:spPr>
        <p:txBody>
          <a:bodyPr wrap="square" anchor="ctr"/>
          <a:lstStyle>
            <a:lvl1pPr lvl="0" algn="r">
              <a:defRPr sz="1200">
                <a:solidFill>
                  <a:srgbClr val="3F3F3F"/>
                </a:solidFill>
                <a:latin typeface="Calibri"/>
              </a:defRPr>
            </a:lvl1pPr>
          </a:lstStyle>
          <a:p>
            <a:fld id="{8B38DBA3-52F9-4AF4-A6A4-FA4D7DB2F99C}" type="slidenum">
              <a:t>&lt;#&gt;</a:t>
            </a:fld>
          </a:p>
        </p:txBody>
      </p:sp>
      <p:sp>
        <p:nvSpPr>
          <p:cNvPr id="6" name=""/>
          <p:cNvSpPr txBox="1"/>
          <p:nvPr>
            <p:ph type="ftr" idx="11"/>
          </p:nvPr>
        </p:nvSpPr>
        <p:spPr>
          <a:xfrm>
            <a:off x="3124200" y="6356350"/>
            <a:ext cx="2895600" cy="365125"/>
          </a:xfrm>
          <a:prstGeom prst="rect"/>
          <a:noFill/>
          <a:ln>
            <a:noFill/>
          </a:ln>
        </p:spPr>
        <p:txBody>
          <a:bodyPr wrap="square" anchor="ctr"/>
          <a:lstStyle>
            <a:lvl1pPr lvl="0" algn="ctr">
              <a:defRPr sz="1200">
                <a:solidFill>
                  <a:srgbClr val="3F3F3F"/>
                </a:solidFill>
                <a:latin typeface="Calibri"/>
              </a:defRPr>
            </a:lvl1pPr>
          </a:lstStyle>
          <a:p/>
        </p:txBody>
      </p:sp>
    </p:spTree>
  </p:cSld>
</p:sld>
</file>

<file path=ppt/slides/slide29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title" idx="0"/>
          </p:nvPr>
        </p:nvSpPr>
        <p:spPr>
          <a:xfrm>
            <a:off x="457200" y="274637"/>
            <a:ext cx="8229600" cy="1143000"/>
          </a:xfrm>
          <a:prstGeom prst="rect"/>
          <a:noFill/>
          <a:ln>
            <a:noFill/>
          </a:ln>
        </p:spPr>
        <p:txBody>
          <a:bodyPr wrap="square" anchor="ctr"/>
          <a:p>
            <a:pPr lvl="0"/>
            <a:r>
              <a:rPr>
                <a:latin typeface="Calibri"/>
              </a:rPr>
              <a:t>Continue…</a:t>
            </a:r>
          </a:p>
        </p:txBody>
      </p:sp>
      <p:sp>
        <p:nvSpPr>
          <p:cNvPr id="3" name=""/>
          <p:cNvSpPr txBox="1"/>
          <p:nvPr>
            <p:ph type="body" idx="1"/>
          </p:nvPr>
        </p:nvSpPr>
        <p:spPr>
          <a:xfrm>
            <a:off x="457200" y="1600200"/>
            <a:ext cx="8229600" cy="4525962"/>
          </a:xfrm>
          <a:prstGeom prst="rect"/>
          <a:noFill/>
          <a:ln>
            <a:noFill/>
          </a:ln>
        </p:spPr>
        <p:txBody>
          <a:bodyPr wrap="square" anchor="t">
            <a:normAutofit fontScale="92000"/>
          </a:bodyPr>
          <a:p>
            <a:pPr lvl="0">
              <a:lnSpc>
                <a:spcPct val="150000"/>
              </a:lnSpc>
              <a:buFont typeface="Wingdings"/>
              <a:buChar char="Ø"/>
            </a:pPr>
            <a:r>
              <a:rPr sz="3600">
                <a:latin typeface="Times New Roman"/>
              </a:rPr>
              <a:t>Tuberculous</a:t>
            </a:r>
            <a:r>
              <a:rPr sz="3600">
                <a:latin typeface="Times New Roman"/>
              </a:rPr>
              <a:t> meningitis (</a:t>
            </a:r>
            <a:r>
              <a:rPr sz="3600">
                <a:latin typeface="Times New Roman"/>
              </a:rPr>
              <a:t>isoniazid</a:t>
            </a:r>
            <a:r>
              <a:rPr sz="3600">
                <a:latin typeface="Times New Roman"/>
              </a:rPr>
              <a:t>, </a:t>
            </a:r>
            <a:r>
              <a:rPr sz="3600">
                <a:latin typeface="Times New Roman"/>
              </a:rPr>
              <a:t>rifampin</a:t>
            </a:r>
            <a:r>
              <a:rPr sz="3600">
                <a:latin typeface="Times New Roman"/>
              </a:rPr>
              <a:t>, </a:t>
            </a:r>
            <a:r>
              <a:rPr sz="3600">
                <a:latin typeface="Times New Roman"/>
              </a:rPr>
              <a:t>pyrazinamide</a:t>
            </a:r>
            <a:r>
              <a:rPr sz="3600">
                <a:latin typeface="Times New Roman"/>
              </a:rPr>
              <a:t>, </a:t>
            </a:r>
            <a:r>
              <a:rPr sz="3600">
                <a:latin typeface="Times New Roman"/>
              </a:rPr>
              <a:t>ethambutol</a:t>
            </a:r>
            <a:r>
              <a:rPr sz="3600">
                <a:latin typeface="Times New Roman"/>
              </a:rPr>
              <a:t>, streptomycin)</a:t>
            </a:r>
          </a:p>
          <a:p>
            <a:pPr lvl="0">
              <a:lnSpc>
                <a:spcPct val="150000"/>
              </a:lnSpc>
              <a:buFont typeface="Wingdings"/>
              <a:buChar char="Ø"/>
            </a:pPr>
            <a:r>
              <a:rPr sz="3600">
                <a:latin typeface="Times New Roman"/>
              </a:rPr>
              <a:t>​Parasitic meningitis (amebic [</a:t>
            </a:r>
            <a:r>
              <a:rPr sz="3600" b="0" i="1" u="none" strike="noStrike">
                <a:latin typeface="Times New Roman"/>
              </a:rPr>
              <a:t>Naegleria</a:t>
            </a:r>
            <a:r>
              <a:rPr sz="3600" b="0" i="1" u="none" strike="noStrike">
                <a:latin typeface="Times New Roman"/>
              </a:rPr>
              <a:t> </a:t>
            </a:r>
            <a:r>
              <a:rPr sz="3600" b="0" i="1" u="none" strike="noStrike">
                <a:latin typeface="Times New Roman"/>
              </a:rPr>
              <a:t>fowleri</a:t>
            </a:r>
            <a:r>
              <a:rPr sz="3600">
                <a:latin typeface="Times New Roman"/>
              </a:rPr>
              <a:t>] or </a:t>
            </a:r>
            <a:r>
              <a:rPr sz="3600">
                <a:latin typeface="Times New Roman"/>
              </a:rPr>
              <a:t>acanthamebic</a:t>
            </a:r>
            <a:r>
              <a:rPr sz="4000">
                <a:latin typeface="Times New Roman"/>
              </a:rPr>
              <a:t>) - </a:t>
            </a:r>
            <a:r>
              <a:rPr sz="3900">
                <a:latin typeface="Times New Roman"/>
              </a:rPr>
              <a:t>Variable regimens. mostly supportive and Antifungal amphotercin B b/c antiprotozal cause reaction of died parasite to tissue</a:t>
            </a:r>
          </a:p>
          <a:p>
            <a:pPr lvl="0"/>
          </a:p>
        </p:txBody>
      </p:sp>
      <p:sp>
        <p:nvSpPr>
          <p:cNvPr id="4" name=""/>
          <p:cNvSpPr txBox="1"/>
          <p:nvPr>
            <p:ph type="dt" idx="10"/>
          </p:nvPr>
        </p:nvSpPr>
        <p:spPr>
          <a:xfrm>
            <a:off x="457200" y="6356350"/>
            <a:ext cx="2133600" cy="365125"/>
          </a:xfrm>
          <a:prstGeom prst="rect"/>
          <a:noFill/>
          <a:ln>
            <a:noFill/>
          </a:ln>
        </p:spPr>
        <p:txBody>
          <a:bodyPr wrap="square" anchor="ctr"/>
          <a:lstStyle>
            <a:lvl1pPr lvl="0" algn="l">
              <a:defRPr sz="1200">
                <a:solidFill>
                  <a:srgbClr val="3F3F3F"/>
                </a:solidFill>
                <a:latin typeface="Calibri"/>
              </a:defRPr>
            </a:lvl1pPr>
          </a:lstStyle>
          <a:p/>
        </p:txBody>
      </p:sp>
      <p:sp>
        <p:nvSpPr>
          <p:cNvPr id="5" name=""/>
          <p:cNvSpPr txBox="1"/>
          <p:nvPr>
            <p:ph type="sldNum" idx="12"/>
          </p:nvPr>
        </p:nvSpPr>
        <p:spPr>
          <a:xfrm>
            <a:off x="6553200" y="6356350"/>
            <a:ext cx="2133600" cy="365125"/>
          </a:xfrm>
          <a:prstGeom prst="rect"/>
          <a:noFill/>
          <a:ln>
            <a:noFill/>
          </a:ln>
        </p:spPr>
        <p:txBody>
          <a:bodyPr wrap="square" anchor="ctr"/>
          <a:lstStyle>
            <a:lvl1pPr lvl="0" algn="r">
              <a:defRPr sz="1200">
                <a:solidFill>
                  <a:srgbClr val="3F3F3F"/>
                </a:solidFill>
                <a:latin typeface="Calibri"/>
              </a:defRPr>
            </a:lvl1pPr>
          </a:lstStyle>
          <a:p>
            <a:fld id="{8B38DBA3-52F9-4AF4-A6A4-FA4D7DB2F99C}" type="slidenum">
              <a:t>&lt;#&gt;</a:t>
            </a:fld>
          </a:p>
        </p:txBody>
      </p:sp>
      <p:sp>
        <p:nvSpPr>
          <p:cNvPr id="6" name=""/>
          <p:cNvSpPr txBox="1"/>
          <p:nvPr>
            <p:ph type="ftr" idx="11"/>
          </p:nvPr>
        </p:nvSpPr>
        <p:spPr>
          <a:xfrm>
            <a:off x="3124200" y="6356350"/>
            <a:ext cx="2895600" cy="365125"/>
          </a:xfrm>
          <a:prstGeom prst="rect"/>
          <a:noFill/>
          <a:ln>
            <a:noFill/>
          </a:ln>
        </p:spPr>
        <p:txBody>
          <a:bodyPr wrap="square" anchor="ctr"/>
          <a:lstStyle>
            <a:lvl1pPr lvl="0" algn="ctr">
              <a:defRPr sz="1200">
                <a:solidFill>
                  <a:srgbClr val="3F3F3F"/>
                </a:solidFill>
                <a:latin typeface="Calibri"/>
              </a:defRPr>
            </a:lvl1pPr>
          </a:lstStyle>
          <a:p/>
        </p:txBody>
      </p:sp>
    </p:spTree>
  </p:cSld>
</p:sld>
</file>

<file path=ppt/slides/slide29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title" idx="0"/>
          </p:nvPr>
        </p:nvSpPr>
        <p:spPr>
          <a:xfrm>
            <a:off x="457200" y="274637"/>
            <a:ext cx="8229600" cy="1143000"/>
          </a:xfrm>
          <a:prstGeom prst="rect"/>
          <a:noFill/>
          <a:ln>
            <a:noFill/>
          </a:ln>
        </p:spPr>
        <p:txBody>
          <a:bodyPr wrap="square" anchor="ctr"/>
          <a:p>
            <a:pPr lvl="0"/>
            <a:r>
              <a:rPr b="1" i="0" u="none" strike="noStrike">
                <a:latin typeface="Times New Roman"/>
              </a:rPr>
              <a:t>Nursing intervention  </a:t>
            </a:r>
          </a:p>
        </p:txBody>
      </p:sp>
      <p:sp>
        <p:nvSpPr>
          <p:cNvPr id="3" name=""/>
          <p:cNvSpPr txBox="1"/>
          <p:nvPr>
            <p:ph type="body" idx="1"/>
          </p:nvPr>
        </p:nvSpPr>
        <p:spPr>
          <a:xfrm>
            <a:off x="457200" y="1600200"/>
            <a:ext cx="8229600" cy="4525962"/>
          </a:xfrm>
          <a:prstGeom prst="rect"/>
          <a:noFill/>
          <a:ln>
            <a:noFill/>
          </a:ln>
        </p:spPr>
        <p:txBody>
          <a:bodyPr wrap="square" anchor="t">
            <a:normAutofit fontScale="92000" lnSpcReduction="20000"/>
          </a:bodyPr>
          <a:p>
            <a:pPr lvl="0">
              <a:buFont typeface="Wingdings"/>
              <a:buChar char="Ø"/>
            </a:pPr>
            <a:r>
              <a:rPr>
                <a:latin typeface="Times New Roman"/>
              </a:rPr>
              <a:t>Provide appropriate fluid and medication </a:t>
            </a:r>
            <a:r>
              <a:rPr>
                <a:latin typeface="Times New Roman"/>
              </a:rPr>
              <a:t>timly</a:t>
            </a:r>
            <a:r>
              <a:rPr>
                <a:latin typeface="Times New Roman"/>
              </a:rPr>
              <a:t>  </a:t>
            </a:r>
          </a:p>
          <a:p>
            <a:pPr lvl="0">
              <a:buFont typeface="Wingdings"/>
              <a:buChar char="Ø"/>
            </a:pPr>
            <a:r>
              <a:rPr>
                <a:latin typeface="Times New Roman"/>
              </a:rPr>
              <a:t>Attain adequate cerebral tissue perfusion through reduction of ICP: Control BP</a:t>
            </a:r>
          </a:p>
          <a:p>
            <a:pPr lvl="0">
              <a:buFont typeface="Wingdings"/>
              <a:buChar char="Ø"/>
            </a:pPr>
            <a:r>
              <a:rPr>
                <a:latin typeface="Times New Roman"/>
              </a:rPr>
              <a:t>Maintain normal body temperature: infection</a:t>
            </a:r>
          </a:p>
          <a:p>
            <a:pPr lvl="0">
              <a:buFont typeface="Wingdings"/>
              <a:buChar char="Ø"/>
            </a:pPr>
            <a:r>
              <a:rPr>
                <a:latin typeface="Times New Roman"/>
              </a:rPr>
              <a:t>Protection against injury. Position </a:t>
            </a:r>
            <a:r>
              <a:rPr>
                <a:latin typeface="Times New Roman"/>
              </a:rPr>
              <a:t>hd</a:t>
            </a:r>
            <a:r>
              <a:rPr>
                <a:latin typeface="Times New Roman"/>
              </a:rPr>
              <a:t> neck midline with pillow</a:t>
            </a:r>
          </a:p>
          <a:p>
            <a:pPr lvl="0">
              <a:buFont typeface="Wingdings"/>
              <a:buChar char="Ø"/>
            </a:pPr>
            <a:r>
              <a:rPr>
                <a:latin typeface="Times New Roman"/>
              </a:rPr>
              <a:t>Enhance coping measure: </a:t>
            </a:r>
          </a:p>
          <a:p>
            <a:pPr lvl="0">
              <a:buFont typeface="Wingdings"/>
              <a:buChar char="Ø"/>
            </a:pPr>
            <a:r>
              <a:rPr>
                <a:latin typeface="Times New Roman"/>
              </a:rPr>
              <a:t>Accurate perception of environmental stimuli: quit </a:t>
            </a:r>
            <a:r>
              <a:rPr>
                <a:latin typeface="Times New Roman"/>
              </a:rPr>
              <a:t>env’t</a:t>
            </a:r>
          </a:p>
          <a:p>
            <a:pPr lvl="0">
              <a:buFont typeface="Wingdings"/>
              <a:buChar char="Ø"/>
            </a:pPr>
            <a:r>
              <a:rPr>
                <a:latin typeface="Times New Roman"/>
              </a:rPr>
              <a:t>Prevent complication with early detection</a:t>
            </a:r>
          </a:p>
          <a:p>
            <a:pPr lvl="1"/>
          </a:p>
        </p:txBody>
      </p:sp>
      <p:sp>
        <p:nvSpPr>
          <p:cNvPr id="4" name=""/>
          <p:cNvSpPr txBox="1"/>
          <p:nvPr>
            <p:ph type="dt" idx="10"/>
          </p:nvPr>
        </p:nvSpPr>
        <p:spPr>
          <a:xfrm>
            <a:off x="457200" y="6356350"/>
            <a:ext cx="2133600" cy="365125"/>
          </a:xfrm>
          <a:prstGeom prst="rect"/>
          <a:noFill/>
          <a:ln>
            <a:noFill/>
          </a:ln>
        </p:spPr>
        <p:txBody>
          <a:bodyPr wrap="square" anchor="ctr"/>
          <a:lstStyle>
            <a:lvl1pPr lvl="0" algn="l">
              <a:defRPr sz="1200">
                <a:solidFill>
                  <a:srgbClr val="3F3F3F"/>
                </a:solidFill>
                <a:latin typeface="Calibri"/>
              </a:defRPr>
            </a:lvl1pPr>
          </a:lstStyle>
          <a:p/>
        </p:txBody>
      </p:sp>
      <p:sp>
        <p:nvSpPr>
          <p:cNvPr id="5" name=""/>
          <p:cNvSpPr txBox="1"/>
          <p:nvPr>
            <p:ph type="sldNum" idx="12"/>
          </p:nvPr>
        </p:nvSpPr>
        <p:spPr>
          <a:xfrm>
            <a:off x="6553200" y="6356350"/>
            <a:ext cx="2133600" cy="365125"/>
          </a:xfrm>
          <a:prstGeom prst="rect"/>
          <a:noFill/>
          <a:ln>
            <a:noFill/>
          </a:ln>
        </p:spPr>
        <p:txBody>
          <a:bodyPr wrap="square" anchor="ctr"/>
          <a:lstStyle>
            <a:lvl1pPr lvl="0" algn="r">
              <a:defRPr sz="1200">
                <a:solidFill>
                  <a:srgbClr val="3F3F3F"/>
                </a:solidFill>
                <a:latin typeface="Calibri"/>
              </a:defRPr>
            </a:lvl1pPr>
          </a:lstStyle>
          <a:p>
            <a:fld id="{8B38DBA3-52F9-4AF4-A6A4-FA4D7DB2F99C}" type="slidenum">
              <a:t>&lt;#&gt;</a:t>
            </a:fld>
          </a:p>
        </p:txBody>
      </p:sp>
      <p:sp>
        <p:nvSpPr>
          <p:cNvPr id="6" name=""/>
          <p:cNvSpPr txBox="1"/>
          <p:nvPr>
            <p:ph type="ftr" idx="11"/>
          </p:nvPr>
        </p:nvSpPr>
        <p:spPr>
          <a:xfrm>
            <a:off x="3124200" y="6356350"/>
            <a:ext cx="2895600" cy="365125"/>
          </a:xfrm>
          <a:prstGeom prst="rect"/>
          <a:noFill/>
          <a:ln>
            <a:noFill/>
          </a:ln>
        </p:spPr>
        <p:txBody>
          <a:bodyPr wrap="square" anchor="ctr"/>
          <a:lstStyle>
            <a:lvl1pPr lvl="0" algn="ctr">
              <a:defRPr sz="1200">
                <a:solidFill>
                  <a:srgbClr val="3F3F3F"/>
                </a:solidFill>
                <a:latin typeface="Calibri"/>
              </a:defRPr>
            </a:lvl1pPr>
          </a:lstStyle>
          <a:p/>
        </p:txBody>
      </p:sp>
    </p:spTree>
  </p:cSld>
</p:sld>
</file>

<file path=ppt/slides/slide29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title" idx="0"/>
          </p:nvPr>
        </p:nvSpPr>
        <p:spPr>
          <a:xfrm>
            <a:off x="457200" y="274637"/>
            <a:ext cx="8229600" cy="1143000"/>
          </a:xfrm>
          <a:prstGeom prst="rect"/>
          <a:noFill/>
          <a:ln>
            <a:noFill/>
          </a:ln>
        </p:spPr>
        <p:txBody>
          <a:bodyPr wrap="square" anchor="ctr"/>
          <a:p>
            <a:pPr lvl="0"/>
            <a:r>
              <a:rPr b="1" i="0" u="none" strike="noStrike">
                <a:latin typeface="Calibri"/>
              </a:rPr>
              <a:t>Complications include</a:t>
            </a:r>
            <a:r>
              <a:rPr b="1" i="0" u="none" strike="noStrike">
                <a:latin typeface="Calibri"/>
              </a:rPr>
              <a:t>:-</a:t>
            </a:r>
          </a:p>
        </p:txBody>
      </p:sp>
      <p:sp>
        <p:nvSpPr>
          <p:cNvPr id="3" name=""/>
          <p:cNvSpPr txBox="1"/>
          <p:nvPr>
            <p:ph type="body" idx="1"/>
          </p:nvPr>
        </p:nvSpPr>
        <p:spPr>
          <a:xfrm>
            <a:off x="457200" y="1600200"/>
            <a:ext cx="8229600" cy="4525962"/>
          </a:xfrm>
          <a:prstGeom prst="rect"/>
          <a:noFill/>
          <a:ln>
            <a:noFill/>
          </a:ln>
        </p:spPr>
        <p:txBody>
          <a:bodyPr wrap="square" anchor="t">
            <a:normAutofit fontScale="92000" lnSpcReduction="10000"/>
          </a:bodyPr>
          <a:p>
            <a:pPr lvl="0">
              <a:lnSpc>
                <a:spcPct val="150000"/>
              </a:lnSpc>
              <a:buFont typeface="Wingdings"/>
              <a:buChar char="Ø"/>
            </a:pPr>
            <a:r>
              <a:rPr>
                <a:latin typeface="Times New Roman"/>
              </a:rPr>
              <a:t>visual </a:t>
            </a:r>
            <a:r>
              <a:rPr>
                <a:latin typeface="Times New Roman"/>
              </a:rPr>
              <a:t>impairment, </a:t>
            </a:r>
          </a:p>
          <a:p>
            <a:pPr lvl="0">
              <a:lnSpc>
                <a:spcPct val="150000"/>
              </a:lnSpc>
              <a:buFont typeface="Wingdings"/>
              <a:buChar char="Ø"/>
            </a:pPr>
            <a:r>
              <a:rPr>
                <a:latin typeface="Times New Roman"/>
              </a:rPr>
              <a:t>deafness</a:t>
            </a:r>
            <a:r>
              <a:rPr>
                <a:latin typeface="Times New Roman"/>
              </a:rPr>
              <a:t>, </a:t>
            </a:r>
          </a:p>
          <a:p>
            <a:pPr lvl="0">
              <a:lnSpc>
                <a:spcPct val="150000"/>
              </a:lnSpc>
              <a:buFont typeface="Wingdings"/>
              <a:buChar char="Ø"/>
            </a:pPr>
            <a:r>
              <a:rPr>
                <a:latin typeface="Times New Roman"/>
              </a:rPr>
              <a:t>seizures</a:t>
            </a:r>
            <a:r>
              <a:rPr>
                <a:latin typeface="Times New Roman"/>
              </a:rPr>
              <a:t>, </a:t>
            </a:r>
          </a:p>
          <a:p>
            <a:pPr lvl="0">
              <a:lnSpc>
                <a:spcPct val="150000"/>
              </a:lnSpc>
              <a:buFont typeface="Wingdings"/>
              <a:buChar char="Ø"/>
            </a:pPr>
            <a:r>
              <a:rPr>
                <a:latin typeface="Times New Roman"/>
              </a:rPr>
              <a:t>paralysis</a:t>
            </a:r>
            <a:r>
              <a:rPr>
                <a:latin typeface="Times New Roman"/>
              </a:rPr>
              <a:t>, </a:t>
            </a:r>
          </a:p>
          <a:p>
            <a:pPr lvl="0">
              <a:lnSpc>
                <a:spcPct val="150000"/>
              </a:lnSpc>
              <a:buFont typeface="Wingdings"/>
              <a:buChar char="Ø"/>
            </a:pPr>
            <a:r>
              <a:rPr>
                <a:latin typeface="Times New Roman"/>
              </a:rPr>
              <a:t>hydrocephalus</a:t>
            </a:r>
            <a:r>
              <a:rPr>
                <a:latin typeface="Times New Roman"/>
              </a:rPr>
              <a:t>, </a:t>
            </a:r>
          </a:p>
          <a:p>
            <a:pPr lvl="0">
              <a:lnSpc>
                <a:spcPct val="150000"/>
              </a:lnSpc>
              <a:buFont typeface="Wingdings"/>
              <a:buChar char="Ø"/>
            </a:pPr>
            <a:r>
              <a:rPr>
                <a:latin typeface="Times New Roman"/>
              </a:rPr>
              <a:t>septic </a:t>
            </a:r>
            <a:r>
              <a:rPr>
                <a:latin typeface="Times New Roman"/>
              </a:rPr>
              <a:t>shock</a:t>
            </a:r>
          </a:p>
        </p:txBody>
      </p:sp>
      <p:sp>
        <p:nvSpPr>
          <p:cNvPr id="4" name=""/>
          <p:cNvSpPr txBox="1"/>
          <p:nvPr>
            <p:ph type="dt" idx="10"/>
          </p:nvPr>
        </p:nvSpPr>
        <p:spPr>
          <a:xfrm>
            <a:off x="457200" y="6356350"/>
            <a:ext cx="2133600" cy="365125"/>
          </a:xfrm>
          <a:prstGeom prst="rect"/>
          <a:noFill/>
          <a:ln>
            <a:noFill/>
          </a:ln>
        </p:spPr>
        <p:txBody>
          <a:bodyPr wrap="square" anchor="ctr"/>
          <a:lstStyle>
            <a:lvl1pPr lvl="0" algn="l">
              <a:defRPr sz="1200">
                <a:solidFill>
                  <a:srgbClr val="3F3F3F"/>
                </a:solidFill>
                <a:latin typeface="Calibri"/>
              </a:defRPr>
            </a:lvl1pPr>
          </a:lstStyle>
          <a:p/>
        </p:txBody>
      </p:sp>
      <p:sp>
        <p:nvSpPr>
          <p:cNvPr id="5" name=""/>
          <p:cNvSpPr txBox="1"/>
          <p:nvPr>
            <p:ph type="sldNum" idx="12"/>
          </p:nvPr>
        </p:nvSpPr>
        <p:spPr>
          <a:xfrm>
            <a:off x="6553200" y="6356350"/>
            <a:ext cx="2133600" cy="365125"/>
          </a:xfrm>
          <a:prstGeom prst="rect"/>
          <a:noFill/>
          <a:ln>
            <a:noFill/>
          </a:ln>
        </p:spPr>
        <p:txBody>
          <a:bodyPr wrap="square" anchor="ctr"/>
          <a:lstStyle>
            <a:lvl1pPr lvl="0" algn="r">
              <a:defRPr sz="1200">
                <a:solidFill>
                  <a:srgbClr val="3F3F3F"/>
                </a:solidFill>
                <a:latin typeface="Calibri"/>
              </a:defRPr>
            </a:lvl1pPr>
          </a:lstStyle>
          <a:p>
            <a:fld id="{8B38DBA3-52F9-4AF4-A6A4-FA4D7DB2F99C}" type="slidenum">
              <a:t>&lt;#&gt;</a:t>
            </a:fld>
          </a:p>
        </p:txBody>
      </p:sp>
      <p:sp>
        <p:nvSpPr>
          <p:cNvPr id="6" name=""/>
          <p:cNvSpPr txBox="1"/>
          <p:nvPr>
            <p:ph type="ftr" idx="11"/>
          </p:nvPr>
        </p:nvSpPr>
        <p:spPr>
          <a:xfrm>
            <a:off x="3124200" y="6356350"/>
            <a:ext cx="2895600" cy="365125"/>
          </a:xfrm>
          <a:prstGeom prst="rect"/>
          <a:noFill/>
          <a:ln>
            <a:noFill/>
          </a:ln>
        </p:spPr>
        <p:txBody>
          <a:bodyPr wrap="square" anchor="ctr"/>
          <a:lstStyle>
            <a:lvl1pPr lvl="0" algn="ctr">
              <a:defRPr sz="1200">
                <a:solidFill>
                  <a:srgbClr val="3F3F3F"/>
                </a:solidFill>
                <a:latin typeface="Calibri"/>
              </a:defRPr>
            </a:lvl1pPr>
          </a:lstStyle>
          <a:p/>
        </p:txBody>
      </p:sp>
    </p:spTree>
  </p:cSld>
</p:sld>
</file>

<file path=ppt/slides/slide29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title" idx="0"/>
          </p:nvPr>
        </p:nvSpPr>
        <p:spPr>
          <a:xfrm>
            <a:off x="457200" y="274637"/>
            <a:ext cx="8229600" cy="866775"/>
          </a:xfrm>
          <a:prstGeom prst="rect"/>
          <a:solidFill>
            <a:srgbClr val="FABF8E"/>
          </a:solidFill>
          <a:ln>
            <a:noFill/>
          </a:ln>
        </p:spPr>
        <p:txBody>
          <a:bodyPr wrap="square" anchor="ctr"/>
          <a:p>
            <a:pPr lvl="0"/>
            <a:r>
              <a:rPr b="1" i="0" u="none" strike="noStrike">
                <a:latin typeface="Times New Roman"/>
              </a:rPr>
              <a:t>Brain abscess</a:t>
            </a:r>
          </a:p>
        </p:txBody>
      </p:sp>
      <p:sp>
        <p:nvSpPr>
          <p:cNvPr id="3" name=""/>
          <p:cNvSpPr txBox="1"/>
          <p:nvPr>
            <p:ph type="body" idx="1"/>
          </p:nvPr>
        </p:nvSpPr>
        <p:spPr>
          <a:xfrm>
            <a:off x="457200" y="1295400"/>
            <a:ext cx="8229600" cy="4830762"/>
          </a:xfrm>
          <a:prstGeom prst="rect"/>
          <a:noFill/>
          <a:ln>
            <a:noFill/>
          </a:ln>
        </p:spPr>
        <p:txBody>
          <a:bodyPr wrap="square" anchor="t"/>
          <a:p>
            <a:pPr lvl="0">
              <a:buFont typeface="Wingdings"/>
              <a:buChar char="ü"/>
            </a:pPr>
            <a:r>
              <a:rPr>
                <a:latin typeface="Times New Roman"/>
              </a:rPr>
              <a:t>It is a collection of pus that develop in response to infection or inflammation of brain parts .</a:t>
            </a:r>
          </a:p>
          <a:p>
            <a:pPr lvl="0">
              <a:buFont typeface="Wingdings"/>
              <a:buChar char="ü"/>
            </a:pPr>
            <a:r>
              <a:rPr>
                <a:latin typeface="Times New Roman"/>
              </a:rPr>
              <a:t>Uncommon life threatening infection or inflammation with subsequent abscess formation.</a:t>
            </a:r>
          </a:p>
          <a:p>
            <a:pPr lvl="0">
              <a:buFont typeface="Wingdings"/>
              <a:buChar char="ü"/>
            </a:pPr>
            <a:r>
              <a:rPr>
                <a:latin typeface="Times New Roman"/>
              </a:rPr>
              <a:t>It may be at intracranial, subdural, and epidural based on location</a:t>
            </a:r>
          </a:p>
          <a:p>
            <a:pPr lvl="0">
              <a:buFont typeface="Wingdings"/>
              <a:buChar char="ü"/>
            </a:pPr>
            <a:r>
              <a:rPr>
                <a:latin typeface="Times New Roman"/>
              </a:rPr>
              <a:t>More common in male than female  </a:t>
            </a:r>
          </a:p>
        </p:txBody>
      </p:sp>
      <p:sp>
        <p:nvSpPr>
          <p:cNvPr id="4" name=""/>
          <p:cNvSpPr txBox="1"/>
          <p:nvPr>
            <p:ph type="dt" idx="10"/>
          </p:nvPr>
        </p:nvSpPr>
        <p:spPr>
          <a:xfrm>
            <a:off x="457200" y="6356350"/>
            <a:ext cx="2133600" cy="365125"/>
          </a:xfrm>
          <a:prstGeom prst="rect"/>
          <a:noFill/>
          <a:ln>
            <a:noFill/>
          </a:ln>
        </p:spPr>
        <p:txBody>
          <a:bodyPr wrap="square" anchor="ctr"/>
          <a:lstStyle>
            <a:lvl1pPr lvl="0" algn="l">
              <a:defRPr sz="1200">
                <a:solidFill>
                  <a:srgbClr val="3F3F3F"/>
                </a:solidFill>
                <a:latin typeface="Calibri"/>
              </a:defRPr>
            </a:lvl1pPr>
          </a:lstStyle>
          <a:p/>
        </p:txBody>
      </p:sp>
      <p:sp>
        <p:nvSpPr>
          <p:cNvPr id="5" name=""/>
          <p:cNvSpPr txBox="1"/>
          <p:nvPr>
            <p:ph type="sldNum" idx="12"/>
          </p:nvPr>
        </p:nvSpPr>
        <p:spPr>
          <a:xfrm>
            <a:off x="6553200" y="6356350"/>
            <a:ext cx="2133600" cy="365125"/>
          </a:xfrm>
          <a:prstGeom prst="rect"/>
          <a:noFill/>
          <a:ln>
            <a:noFill/>
          </a:ln>
        </p:spPr>
        <p:txBody>
          <a:bodyPr wrap="square" anchor="ctr"/>
          <a:lstStyle>
            <a:lvl1pPr lvl="0" algn="r">
              <a:defRPr sz="1200">
                <a:solidFill>
                  <a:srgbClr val="3F3F3F"/>
                </a:solidFill>
                <a:latin typeface="Calibri"/>
              </a:defRPr>
            </a:lvl1pPr>
          </a:lstStyle>
          <a:p>
            <a:fld id="{8B38DBA3-52F9-4AF4-A6A4-FA4D7DB2F99C}" type="slidenum">
              <a:t>&lt;#&gt;</a:t>
            </a:fld>
          </a:p>
        </p:txBody>
      </p:sp>
      <p:sp>
        <p:nvSpPr>
          <p:cNvPr id="6" name=""/>
          <p:cNvSpPr txBox="1"/>
          <p:nvPr>
            <p:ph type="ftr" idx="11"/>
          </p:nvPr>
        </p:nvSpPr>
        <p:spPr>
          <a:xfrm>
            <a:off x="3124200" y="6356350"/>
            <a:ext cx="2895600" cy="365125"/>
          </a:xfrm>
          <a:prstGeom prst="rect"/>
          <a:noFill/>
          <a:ln>
            <a:noFill/>
          </a:ln>
        </p:spPr>
        <p:txBody>
          <a:bodyPr wrap="square" anchor="ctr"/>
          <a:lstStyle>
            <a:lvl1pPr lvl="0" algn="ctr">
              <a:defRPr sz="1200">
                <a:solidFill>
                  <a:srgbClr val="3F3F3F"/>
                </a:solidFill>
                <a:latin typeface="Calibri"/>
              </a:defRPr>
            </a:lvl1pPr>
          </a:lstStyle>
          <a:p/>
        </p:txBody>
      </p:sp>
    </p:spTree>
  </p:cSld>
</p:sld>
</file>

<file path=ppt/slides/slide29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title" idx="0"/>
          </p:nvPr>
        </p:nvSpPr>
        <p:spPr>
          <a:xfrm>
            <a:off x="457200" y="274637"/>
            <a:ext cx="8229600" cy="1143000"/>
          </a:xfrm>
          <a:prstGeom prst="rect"/>
          <a:noFill/>
          <a:ln>
            <a:noFill/>
          </a:ln>
        </p:spPr>
        <p:txBody>
          <a:bodyPr wrap="square" anchor="ctr"/>
          <a:p>
            <a:pPr lvl="0"/>
            <a:r>
              <a:rPr b="1" i="0" u="none" strike="noStrike">
                <a:latin typeface="Times New Roman"/>
              </a:rPr>
              <a:t>Cause </a:t>
            </a:r>
          </a:p>
        </p:txBody>
      </p:sp>
      <p:sp>
        <p:nvSpPr>
          <p:cNvPr id="3" name=""/>
          <p:cNvSpPr txBox="1"/>
          <p:nvPr>
            <p:ph type="body" idx="1"/>
          </p:nvPr>
        </p:nvSpPr>
        <p:spPr>
          <a:xfrm>
            <a:off x="457200" y="1600200"/>
            <a:ext cx="8229600" cy="4525962"/>
          </a:xfrm>
          <a:prstGeom prst="rect"/>
          <a:noFill/>
          <a:ln>
            <a:noFill/>
          </a:ln>
        </p:spPr>
        <p:txBody>
          <a:bodyPr wrap="square" anchor="t"/>
          <a:p>
            <a:pPr lvl="0">
              <a:buFont typeface="Wingdings"/>
              <a:buChar char="ü"/>
            </a:pPr>
            <a:r>
              <a:rPr>
                <a:latin typeface="Times New Roman"/>
              </a:rPr>
              <a:t>Infection (bacterial, fungus, parasitic </a:t>
            </a:r>
          </a:p>
          <a:p>
            <a:pPr lvl="0">
              <a:buFont typeface="Wingdings"/>
              <a:buChar char="ü"/>
            </a:pPr>
            <a:r>
              <a:rPr>
                <a:latin typeface="Times New Roman"/>
              </a:rPr>
              <a:t>Trauma </a:t>
            </a:r>
          </a:p>
          <a:p>
            <a:pPr lvl="0">
              <a:buFont typeface="Wingdings"/>
              <a:buChar char="ü"/>
            </a:pPr>
            <a:r>
              <a:rPr>
                <a:latin typeface="Times New Roman"/>
              </a:rPr>
              <a:t>Tumor </a:t>
            </a:r>
          </a:p>
        </p:txBody>
      </p:sp>
      <p:sp>
        <p:nvSpPr>
          <p:cNvPr id="4" name=""/>
          <p:cNvSpPr txBox="1"/>
          <p:nvPr>
            <p:ph type="dt" idx="10"/>
          </p:nvPr>
        </p:nvSpPr>
        <p:spPr>
          <a:xfrm>
            <a:off x="457200" y="6356350"/>
            <a:ext cx="2133600" cy="365125"/>
          </a:xfrm>
          <a:prstGeom prst="rect"/>
          <a:noFill/>
          <a:ln>
            <a:noFill/>
          </a:ln>
        </p:spPr>
        <p:txBody>
          <a:bodyPr wrap="square" anchor="ctr"/>
          <a:lstStyle>
            <a:lvl1pPr lvl="0" algn="l">
              <a:defRPr sz="1200">
                <a:solidFill>
                  <a:srgbClr val="3F3F3F"/>
                </a:solidFill>
                <a:latin typeface="Calibri"/>
              </a:defRPr>
            </a:lvl1pPr>
          </a:lstStyle>
          <a:p/>
        </p:txBody>
      </p:sp>
      <p:sp>
        <p:nvSpPr>
          <p:cNvPr id="5" name=""/>
          <p:cNvSpPr txBox="1"/>
          <p:nvPr>
            <p:ph type="sldNum" idx="12"/>
          </p:nvPr>
        </p:nvSpPr>
        <p:spPr>
          <a:xfrm>
            <a:off x="6553200" y="6356350"/>
            <a:ext cx="2133600" cy="365125"/>
          </a:xfrm>
          <a:prstGeom prst="rect"/>
          <a:noFill/>
          <a:ln>
            <a:noFill/>
          </a:ln>
        </p:spPr>
        <p:txBody>
          <a:bodyPr wrap="square" anchor="ctr"/>
          <a:lstStyle>
            <a:lvl1pPr lvl="0" algn="r">
              <a:defRPr sz="1200">
                <a:solidFill>
                  <a:srgbClr val="3F3F3F"/>
                </a:solidFill>
                <a:latin typeface="Calibri"/>
              </a:defRPr>
            </a:lvl1pPr>
          </a:lstStyle>
          <a:p>
            <a:fld id="{8B38DBA3-52F9-4AF4-A6A4-FA4D7DB2F99C}" type="slidenum">
              <a:t>&lt;#&gt;</a:t>
            </a:fld>
          </a:p>
        </p:txBody>
      </p:sp>
      <p:sp>
        <p:nvSpPr>
          <p:cNvPr id="6" name=""/>
          <p:cNvSpPr txBox="1"/>
          <p:nvPr>
            <p:ph type="ftr" idx="11"/>
          </p:nvPr>
        </p:nvSpPr>
        <p:spPr>
          <a:xfrm>
            <a:off x="3124200" y="6356350"/>
            <a:ext cx="2895600" cy="365125"/>
          </a:xfrm>
          <a:prstGeom prst="rect"/>
          <a:noFill/>
          <a:ln>
            <a:noFill/>
          </a:ln>
        </p:spPr>
        <p:txBody>
          <a:bodyPr wrap="square" anchor="ctr"/>
          <a:lstStyle>
            <a:lvl1pPr lvl="0" algn="ctr">
              <a:defRPr sz="1200">
                <a:solidFill>
                  <a:srgbClr val="3F3F3F"/>
                </a:solidFill>
                <a:latin typeface="Calibri"/>
              </a:defRPr>
            </a:lvl1pPr>
          </a:lstStyle>
          <a:p/>
        </p:txBody>
      </p:sp>
    </p:spTree>
  </p:cSld>
</p:sld>
</file>

<file path=ppt/slides/slide29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title" idx="0"/>
          </p:nvPr>
        </p:nvSpPr>
        <p:spPr>
          <a:xfrm>
            <a:off x="457200" y="274637"/>
            <a:ext cx="8229600" cy="1143000"/>
          </a:xfrm>
          <a:prstGeom prst="rect"/>
          <a:noFill/>
          <a:ln>
            <a:noFill/>
          </a:ln>
        </p:spPr>
        <p:txBody>
          <a:bodyPr wrap="square" anchor="ctr"/>
          <a:p>
            <a:pPr lvl="0"/>
            <a:r>
              <a:rPr>
                <a:latin typeface="Times New Roman"/>
              </a:rPr>
              <a:t>Pathophysilogy</a:t>
            </a:r>
            <a:r>
              <a:rPr>
                <a:latin typeface="Times New Roman"/>
              </a:rPr>
              <a:t> </a:t>
            </a:r>
          </a:p>
        </p:txBody>
      </p:sp>
      <p:sp>
        <p:nvSpPr>
          <p:cNvPr id="3" name=""/>
          <p:cNvSpPr txBox="1"/>
          <p:nvPr>
            <p:ph type="body" idx="1"/>
          </p:nvPr>
        </p:nvSpPr>
        <p:spPr>
          <a:xfrm>
            <a:off x="457200" y="1295400"/>
            <a:ext cx="8229600" cy="4830762"/>
          </a:xfrm>
          <a:prstGeom prst="rect"/>
          <a:noFill/>
          <a:ln>
            <a:noFill/>
          </a:ln>
        </p:spPr>
        <p:txBody>
          <a:bodyPr wrap="square" anchor="t"/>
          <a:p>
            <a:pPr lvl="0">
              <a:buFont typeface="Wingdings"/>
              <a:buChar char="Ø"/>
            </a:pPr>
            <a:r>
              <a:rPr b="1" i="0" u="none" strike="noStrike">
                <a:latin typeface="Times New Roman"/>
              </a:rPr>
              <a:t>It occurs :</a:t>
            </a:r>
          </a:p>
          <a:p>
            <a:pPr lvl="1">
              <a:buFont typeface="Wingdings"/>
              <a:buChar char="ü"/>
            </a:pPr>
            <a:r>
              <a:rPr b="1" i="0" u="none" strike="noStrike">
                <a:latin typeface="Times New Roman"/>
              </a:rPr>
              <a:t>Contagious  Suppurative infection</a:t>
            </a:r>
            <a:r>
              <a:rPr>
                <a:latin typeface="Times New Roman"/>
              </a:rPr>
              <a:t>: direct extension by osteomyelitis, sinusitis, otitis media, dental infection </a:t>
            </a:r>
          </a:p>
          <a:p>
            <a:pPr lvl="1">
              <a:buFont typeface="Wingdings"/>
              <a:buChar char="ü"/>
            </a:pPr>
            <a:r>
              <a:rPr b="1" i="0" u="none" strike="noStrike">
                <a:latin typeface="Times New Roman"/>
              </a:rPr>
              <a:t>Direct  inoculation:  </a:t>
            </a:r>
            <a:r>
              <a:rPr>
                <a:latin typeface="Times New Roman"/>
              </a:rPr>
              <a:t>spread of infection agent from open trauma</a:t>
            </a:r>
          </a:p>
          <a:p>
            <a:pPr lvl="1">
              <a:buFont typeface="Wingdings"/>
              <a:buChar char="ü"/>
            </a:pPr>
            <a:r>
              <a:rPr b="1" i="0" u="none" strike="noStrike">
                <a:latin typeface="Times New Roman"/>
              </a:rPr>
              <a:t>Hematogenous spread</a:t>
            </a:r>
            <a:r>
              <a:rPr>
                <a:latin typeface="Times New Roman"/>
              </a:rPr>
              <a:t>: systemic infection through blood like: circulation cardiac ,lung infection </a:t>
            </a:r>
          </a:p>
          <a:p>
            <a:pPr lvl="0">
              <a:buNone/>
            </a:pPr>
          </a:p>
        </p:txBody>
      </p:sp>
      <p:sp>
        <p:nvSpPr>
          <p:cNvPr id="4" name=""/>
          <p:cNvSpPr txBox="1"/>
          <p:nvPr>
            <p:ph type="dt" idx="10"/>
          </p:nvPr>
        </p:nvSpPr>
        <p:spPr>
          <a:xfrm>
            <a:off x="457200" y="6356350"/>
            <a:ext cx="2133600" cy="365125"/>
          </a:xfrm>
          <a:prstGeom prst="rect"/>
          <a:noFill/>
          <a:ln>
            <a:noFill/>
          </a:ln>
        </p:spPr>
        <p:txBody>
          <a:bodyPr wrap="square" anchor="ctr"/>
          <a:lstStyle>
            <a:lvl1pPr lvl="0" algn="l">
              <a:defRPr sz="1200">
                <a:solidFill>
                  <a:srgbClr val="3F3F3F"/>
                </a:solidFill>
                <a:latin typeface="Calibri"/>
              </a:defRPr>
            </a:lvl1pPr>
          </a:lstStyle>
          <a:p/>
        </p:txBody>
      </p:sp>
      <p:sp>
        <p:nvSpPr>
          <p:cNvPr id="5" name=""/>
          <p:cNvSpPr txBox="1"/>
          <p:nvPr>
            <p:ph type="sldNum" idx="12"/>
          </p:nvPr>
        </p:nvSpPr>
        <p:spPr>
          <a:xfrm>
            <a:off x="6553200" y="6356350"/>
            <a:ext cx="2133600" cy="365125"/>
          </a:xfrm>
          <a:prstGeom prst="rect"/>
          <a:noFill/>
          <a:ln>
            <a:noFill/>
          </a:ln>
        </p:spPr>
        <p:txBody>
          <a:bodyPr wrap="square" anchor="ctr"/>
          <a:lstStyle>
            <a:lvl1pPr lvl="0" algn="r">
              <a:defRPr sz="1200">
                <a:solidFill>
                  <a:srgbClr val="3F3F3F"/>
                </a:solidFill>
                <a:latin typeface="Calibri"/>
              </a:defRPr>
            </a:lvl1pPr>
          </a:lstStyle>
          <a:p>
            <a:fld id="{8B38DBA3-52F9-4AF4-A6A4-FA4D7DB2F99C}" type="slidenum">
              <a:t>&lt;#&gt;</a:t>
            </a:fld>
          </a:p>
        </p:txBody>
      </p:sp>
      <p:sp>
        <p:nvSpPr>
          <p:cNvPr id="6" name=""/>
          <p:cNvSpPr txBox="1"/>
          <p:nvPr>
            <p:ph type="ftr" idx="11"/>
          </p:nvPr>
        </p:nvSpPr>
        <p:spPr>
          <a:xfrm>
            <a:off x="3124200" y="6356350"/>
            <a:ext cx="2895600" cy="365125"/>
          </a:xfrm>
          <a:prstGeom prst="rect"/>
          <a:noFill/>
          <a:ln>
            <a:noFill/>
          </a:ln>
        </p:spPr>
        <p:txBody>
          <a:bodyPr wrap="square" anchor="ctr"/>
          <a:lstStyle>
            <a:lvl1pPr lvl="0" algn="ctr">
              <a:defRPr sz="1200">
                <a:solidFill>
                  <a:srgbClr val="3F3F3F"/>
                </a:solidFill>
                <a:latin typeface="Calibri"/>
              </a:defRPr>
            </a:lvl1pPr>
          </a:lstStyle>
          <a:p/>
        </p:txBody>
      </p:sp>
    </p:spTree>
  </p:cSld>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title" idx="0"/>
          </p:nvPr>
        </p:nvSpPr>
        <p:spPr>
          <a:xfrm>
            <a:off x="457200" y="274637"/>
            <a:ext cx="8229600" cy="1143000"/>
          </a:xfrm>
          <a:prstGeom prst="rect"/>
          <a:noFill/>
          <a:ln>
            <a:noFill/>
          </a:ln>
        </p:spPr>
        <p:txBody>
          <a:bodyPr wrap="square" anchor="ctr"/>
          <a:p>
            <a:pPr lvl="0"/>
            <a:r>
              <a:rPr b="1" i="0" u="none" strike="noStrike">
                <a:latin typeface="Calibri"/>
              </a:rPr>
              <a:t>Objectives</a:t>
            </a:r>
            <a:r>
              <a:rPr>
                <a:latin typeface="Calibri"/>
              </a:rPr>
              <a:t> </a:t>
            </a:r>
          </a:p>
        </p:txBody>
      </p:sp>
      <p:sp>
        <p:nvSpPr>
          <p:cNvPr id="3" name=""/>
          <p:cNvSpPr txBox="1"/>
          <p:nvPr>
            <p:ph type="body" idx="1"/>
          </p:nvPr>
        </p:nvSpPr>
        <p:spPr>
          <a:xfrm>
            <a:off x="457200" y="1600200"/>
            <a:ext cx="8229600" cy="4525962"/>
          </a:xfrm>
          <a:prstGeom prst="rect"/>
          <a:noFill/>
          <a:ln>
            <a:noFill/>
          </a:ln>
        </p:spPr>
        <p:txBody>
          <a:bodyPr wrap="square" anchor="t">
            <a:normAutofit fontScale="77000" lnSpcReduction="20000"/>
          </a:bodyPr>
          <a:p>
            <a:pPr lvl="0">
              <a:buFont typeface="Wingdings"/>
              <a:buChar char="ü"/>
            </a:pPr>
            <a:r>
              <a:rPr>
                <a:latin typeface="Times New Roman"/>
              </a:rPr>
              <a:t>After completing this chapter students should differentiate different types of:-</a:t>
            </a:r>
          </a:p>
          <a:p>
            <a:pPr lvl="1">
              <a:buFont typeface="Wingdings"/>
              <a:buChar char="ü"/>
            </a:pPr>
            <a:r>
              <a:rPr>
                <a:latin typeface="Times New Roman"/>
              </a:rPr>
              <a:t>headaches and their management</a:t>
            </a:r>
          </a:p>
          <a:p>
            <a:pPr lvl="1">
              <a:buFont typeface="Wingdings"/>
              <a:buChar char="ü"/>
            </a:pPr>
            <a:r>
              <a:rPr>
                <a:latin typeface="Times New Roman"/>
              </a:rPr>
              <a:t>Epilepsy and their management </a:t>
            </a:r>
          </a:p>
          <a:p>
            <a:pPr lvl="0">
              <a:buFont typeface="Wingdings"/>
              <a:buChar char="ü"/>
            </a:pPr>
            <a:r>
              <a:rPr>
                <a:latin typeface="Times New Roman"/>
              </a:rPr>
              <a:t>Define what Bell’s palsy and GBS as well as their clinical presentation</a:t>
            </a:r>
          </a:p>
          <a:p>
            <a:pPr lvl="0">
              <a:buFont typeface="Wingdings"/>
              <a:buChar char="ü"/>
            </a:pPr>
            <a:r>
              <a:rPr>
                <a:latin typeface="Times New Roman"/>
              </a:rPr>
              <a:t>Identify different types of head and spinal cord injury</a:t>
            </a:r>
          </a:p>
          <a:p>
            <a:pPr lvl="0">
              <a:buFont typeface="Wingdings"/>
              <a:buChar char="ü"/>
            </a:pPr>
            <a:r>
              <a:rPr>
                <a:latin typeface="Times New Roman"/>
              </a:rPr>
              <a:t>Define Parkinson's and Alzheimer's  diseases and Multiple sclerosis  their nursing role</a:t>
            </a:r>
          </a:p>
          <a:p>
            <a:pPr lvl="0">
              <a:buFont typeface="Wingdings"/>
              <a:buChar char="ü"/>
            </a:pPr>
            <a:r>
              <a:rPr>
                <a:latin typeface="Times New Roman"/>
              </a:rPr>
              <a:t>Differentiate the two stroke type and their managements </a:t>
            </a:r>
          </a:p>
          <a:p>
            <a:pPr lvl="0">
              <a:buFont typeface="Wingdings"/>
              <a:buChar char="ü"/>
            </a:pPr>
            <a:r>
              <a:rPr>
                <a:latin typeface="Times New Roman"/>
              </a:rPr>
              <a:t>Define meningitis and understand different causative agents of meningitis.       </a:t>
            </a:r>
          </a:p>
          <a:p>
            <a:pPr lvl="0">
              <a:buFont typeface="Wingdings"/>
              <a:buChar char="ü"/>
            </a:pPr>
          </a:p>
          <a:p>
            <a:pPr lvl="0">
              <a:buFont typeface="Wingdings"/>
              <a:buChar char="ü"/>
            </a:pPr>
          </a:p>
        </p:txBody>
      </p:sp>
      <p:sp>
        <p:nvSpPr>
          <p:cNvPr id="4" name=""/>
          <p:cNvSpPr txBox="1"/>
          <p:nvPr>
            <p:ph type="dt" idx="10"/>
          </p:nvPr>
        </p:nvSpPr>
        <p:spPr>
          <a:xfrm>
            <a:off x="457200" y="6356350"/>
            <a:ext cx="2133600" cy="365125"/>
          </a:xfrm>
          <a:prstGeom prst="rect"/>
          <a:noFill/>
          <a:ln>
            <a:noFill/>
          </a:ln>
        </p:spPr>
        <p:txBody>
          <a:bodyPr wrap="square" anchor="ctr"/>
          <a:lstStyle>
            <a:lvl1pPr lvl="0" algn="l">
              <a:defRPr sz="1200">
                <a:solidFill>
                  <a:srgbClr val="3F3F3F"/>
                </a:solidFill>
                <a:latin typeface="Calibri"/>
              </a:defRPr>
            </a:lvl1pPr>
          </a:lstStyle>
          <a:p/>
        </p:txBody>
      </p:sp>
      <p:sp>
        <p:nvSpPr>
          <p:cNvPr id="5" name=""/>
          <p:cNvSpPr txBox="1"/>
          <p:nvPr>
            <p:ph type="sldNum" idx="12"/>
          </p:nvPr>
        </p:nvSpPr>
        <p:spPr>
          <a:xfrm>
            <a:off x="6553200" y="6356350"/>
            <a:ext cx="2133600" cy="365125"/>
          </a:xfrm>
          <a:prstGeom prst="rect"/>
          <a:noFill/>
          <a:ln>
            <a:noFill/>
          </a:ln>
        </p:spPr>
        <p:txBody>
          <a:bodyPr wrap="square" anchor="ctr"/>
          <a:lstStyle>
            <a:lvl1pPr lvl="0" algn="r">
              <a:defRPr sz="1200">
                <a:solidFill>
                  <a:srgbClr val="3F3F3F"/>
                </a:solidFill>
                <a:latin typeface="Calibri"/>
              </a:defRPr>
            </a:lvl1pPr>
          </a:lstStyle>
          <a:p>
            <a:fld id="{8B38DBA3-52F9-4AF4-A6A4-FA4D7DB2F99C}" type="slidenum">
              <a:t>&lt;#&gt;</a:t>
            </a:fld>
          </a:p>
        </p:txBody>
      </p:sp>
      <p:sp>
        <p:nvSpPr>
          <p:cNvPr id="6" name=""/>
          <p:cNvSpPr txBox="1"/>
          <p:nvPr>
            <p:ph type="ftr" idx="11"/>
          </p:nvPr>
        </p:nvSpPr>
        <p:spPr>
          <a:xfrm>
            <a:off x="3124200" y="6356350"/>
            <a:ext cx="2895600" cy="365125"/>
          </a:xfrm>
          <a:prstGeom prst="rect"/>
          <a:noFill/>
          <a:ln>
            <a:noFill/>
          </a:ln>
        </p:spPr>
        <p:txBody>
          <a:bodyPr wrap="square" anchor="ctr"/>
          <a:lstStyle>
            <a:lvl1pPr lvl="0" algn="ctr">
              <a:defRPr sz="1200">
                <a:solidFill>
                  <a:srgbClr val="3F3F3F"/>
                </a:solidFill>
                <a:latin typeface="Calibri"/>
              </a:defRPr>
            </a:lvl1pPr>
          </a:lstStyle>
          <a:p/>
        </p:txBody>
      </p:sp>
    </p:spTree>
  </p:cSld>
</p:sld>
</file>

<file path=ppt/slides/slide3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title" idx="0"/>
          </p:nvPr>
        </p:nvSpPr>
        <p:spPr>
          <a:xfrm>
            <a:off x="457200" y="228600"/>
            <a:ext cx="8229600" cy="990600"/>
          </a:xfrm>
          <a:prstGeom prst="rect"/>
          <a:solidFill>
            <a:srgbClr val="DBEEF3"/>
          </a:solidFill>
          <a:ln>
            <a:noFill/>
          </a:ln>
        </p:spPr>
        <p:txBody>
          <a:bodyPr wrap="square" anchor="ctr"/>
          <a:p>
            <a:pPr lvl="0"/>
            <a:r>
              <a:rPr>
                <a:latin typeface="Calibri"/>
              </a:rPr>
              <a:t>  </a:t>
            </a:r>
            <a:r>
              <a:rPr b="1" i="0" u="none" strike="noStrike">
                <a:solidFill>
                  <a:srgbClr val="00B050"/>
                </a:solidFill>
                <a:latin typeface="Calibri"/>
              </a:rPr>
              <a:t>Head ache</a:t>
            </a:r>
          </a:p>
        </p:txBody>
      </p:sp>
      <p:sp>
        <p:nvSpPr>
          <p:cNvPr id="3" name=""/>
          <p:cNvSpPr txBox="1"/>
          <p:nvPr>
            <p:ph type="body" idx="1"/>
          </p:nvPr>
        </p:nvSpPr>
        <p:spPr>
          <a:xfrm>
            <a:off x="228600" y="1219200"/>
            <a:ext cx="8686800" cy="4937125"/>
          </a:xfrm>
          <a:prstGeom prst="rect"/>
          <a:noFill/>
          <a:ln>
            <a:noFill/>
          </a:ln>
        </p:spPr>
        <p:txBody>
          <a:bodyPr wrap="square" anchor="t">
            <a:normAutofit fontScale="40000" lnSpcReduction="20000"/>
          </a:bodyPr>
          <a:p>
            <a:pPr lvl="0">
              <a:lnSpc>
                <a:spcPct val="170000"/>
              </a:lnSpc>
            </a:pPr>
            <a:r>
              <a:rPr sz="5900">
                <a:latin typeface="Times New Roman"/>
              </a:rPr>
              <a:t>Are  the most common patient </a:t>
            </a:r>
            <a:r>
              <a:rPr sz="5900">
                <a:latin typeface="Times New Roman"/>
              </a:rPr>
              <a:t>complaints</a:t>
            </a:r>
          </a:p>
          <a:p>
            <a:pPr lvl="0">
              <a:lnSpc>
                <a:spcPct val="170000"/>
              </a:lnSpc>
            </a:pPr>
            <a:r>
              <a:rPr sz="5900">
                <a:latin typeface="Times New Roman"/>
              </a:rPr>
              <a:t>Usually occurs </a:t>
            </a:r>
            <a:r>
              <a:rPr sz="5900">
                <a:latin typeface="Times New Roman"/>
              </a:rPr>
              <a:t>as a </a:t>
            </a:r>
            <a:r>
              <a:rPr sz="5900" b="1" i="0" u="none" strike="noStrike">
                <a:solidFill>
                  <a:srgbClr val="FF0000"/>
                </a:solidFill>
                <a:latin typeface="Times New Roman"/>
              </a:rPr>
              <a:t>symptom </a:t>
            </a:r>
            <a:r>
              <a:rPr sz="5900">
                <a:latin typeface="Times New Roman"/>
              </a:rPr>
              <a:t>of an underlying disorder rather than a disease </a:t>
            </a:r>
            <a:r>
              <a:rPr sz="5900">
                <a:latin typeface="Times New Roman"/>
              </a:rPr>
              <a:t>itself</a:t>
            </a:r>
          </a:p>
          <a:p>
            <a:pPr lvl="0">
              <a:lnSpc>
                <a:spcPct val="170000"/>
              </a:lnSpc>
            </a:pPr>
            <a:r>
              <a:rPr sz="5900">
                <a:latin typeface="Times New Roman"/>
              </a:rPr>
              <a:t>It is mostly a manifestation of others diseases</a:t>
            </a:r>
          </a:p>
          <a:p>
            <a:pPr lvl="0">
              <a:lnSpc>
                <a:spcPct val="170000"/>
              </a:lnSpc>
            </a:pPr>
            <a:r>
              <a:rPr sz="5900">
                <a:latin typeface="Times New Roman"/>
              </a:rPr>
              <a:t>Head ache  majorly classified into three</a:t>
            </a:r>
          </a:p>
          <a:p>
            <a:pPr lvl="0" marL="914400" indent="0">
              <a:lnSpc>
                <a:spcPct val="170000"/>
              </a:lnSpc>
              <a:buAutoNum type="arabicPeriod" startAt="1"/>
            </a:pPr>
            <a:r>
              <a:rPr sz="5900" b="1" i="0" u="none" strike="noStrike">
                <a:latin typeface="Times New Roman"/>
              </a:rPr>
              <a:t>Tension HD</a:t>
            </a:r>
          </a:p>
          <a:p>
            <a:pPr lvl="0" marL="914400" indent="0">
              <a:lnSpc>
                <a:spcPct val="170000"/>
              </a:lnSpc>
              <a:buAutoNum type="arabicPeriod" startAt="1"/>
            </a:pPr>
            <a:r>
              <a:rPr sz="5900" b="1" i="0" u="none" strike="noStrike">
                <a:latin typeface="Times New Roman"/>
              </a:rPr>
              <a:t>Cluster HD</a:t>
            </a:r>
          </a:p>
          <a:p>
            <a:pPr lvl="0" marL="914400" indent="0">
              <a:lnSpc>
                <a:spcPct val="170000"/>
              </a:lnSpc>
              <a:buAutoNum type="arabicPeriod" startAt="1"/>
            </a:pPr>
            <a:r>
              <a:rPr sz="5900" b="1" i="0" u="none" strike="noStrike">
                <a:latin typeface="Times New Roman"/>
              </a:rPr>
              <a:t>Migraine HD</a:t>
            </a:r>
          </a:p>
          <a:p>
            <a:pPr lvl="0"/>
          </a:p>
          <a:p>
            <a:pPr lvl="0"/>
          </a:p>
        </p:txBody>
      </p:sp>
      <p:sp>
        <p:nvSpPr>
          <p:cNvPr id="4" name=""/>
          <p:cNvSpPr txBox="1"/>
          <p:nvPr>
            <p:ph type="dt" idx="10"/>
          </p:nvPr>
        </p:nvSpPr>
        <p:spPr>
          <a:xfrm>
            <a:off x="457200" y="6356350"/>
            <a:ext cx="2133600" cy="365125"/>
          </a:xfrm>
          <a:prstGeom prst="rect"/>
          <a:noFill/>
          <a:ln>
            <a:noFill/>
          </a:ln>
        </p:spPr>
        <p:txBody>
          <a:bodyPr wrap="square" anchor="ctr"/>
          <a:lstStyle>
            <a:lvl1pPr lvl="0" algn="l">
              <a:defRPr sz="1200">
                <a:solidFill>
                  <a:srgbClr val="3F3F3F"/>
                </a:solidFill>
                <a:latin typeface="Calibri"/>
              </a:defRPr>
            </a:lvl1pPr>
          </a:lstStyle>
          <a:p/>
        </p:txBody>
      </p:sp>
      <p:sp>
        <p:nvSpPr>
          <p:cNvPr id="5" name=""/>
          <p:cNvSpPr txBox="1"/>
          <p:nvPr>
            <p:ph type="sldNum" idx="12"/>
          </p:nvPr>
        </p:nvSpPr>
        <p:spPr>
          <a:xfrm>
            <a:off x="6553200" y="6356350"/>
            <a:ext cx="2133600" cy="365125"/>
          </a:xfrm>
          <a:prstGeom prst="rect"/>
          <a:noFill/>
          <a:ln>
            <a:noFill/>
          </a:ln>
        </p:spPr>
        <p:txBody>
          <a:bodyPr wrap="square" anchor="ctr"/>
          <a:lstStyle>
            <a:lvl1pPr lvl="0" algn="r">
              <a:defRPr sz="1200">
                <a:solidFill>
                  <a:srgbClr val="3F3F3F"/>
                </a:solidFill>
                <a:latin typeface="Calibri"/>
              </a:defRPr>
            </a:lvl1pPr>
          </a:lstStyle>
          <a:p>
            <a:fld id="{8B38DBA3-52F9-4AF4-A6A4-FA4D7DB2F99C}" type="slidenum">
              <a:t>&lt;#&gt;</a:t>
            </a:fld>
          </a:p>
        </p:txBody>
      </p:sp>
      <p:sp>
        <p:nvSpPr>
          <p:cNvPr id="6" name=""/>
          <p:cNvSpPr txBox="1"/>
          <p:nvPr>
            <p:ph type="ftr" idx="11"/>
          </p:nvPr>
        </p:nvSpPr>
        <p:spPr>
          <a:xfrm>
            <a:off x="3124200" y="6356350"/>
            <a:ext cx="2895600" cy="365125"/>
          </a:xfrm>
          <a:prstGeom prst="rect"/>
          <a:noFill/>
          <a:ln>
            <a:noFill/>
          </a:ln>
        </p:spPr>
        <p:txBody>
          <a:bodyPr wrap="square" anchor="ctr"/>
          <a:lstStyle>
            <a:lvl1pPr lvl="0" algn="ctr">
              <a:defRPr sz="1200">
                <a:solidFill>
                  <a:srgbClr val="3F3F3F"/>
                </a:solidFill>
                <a:latin typeface="Calibri"/>
              </a:defRPr>
            </a:lvl1pPr>
          </a:lstStyle>
          <a:p/>
        </p:txBody>
      </p:sp>
      <p:pic>
        <p:nvPicPr>
          <p:cNvPr id="7" name=""/>
          <p:cNvPicPr/>
          <p:nvPr/>
        </p:nvPicPr>
        <p:blipFill>
          <a:blip r:embed="rId1"/>
          <a:srcRect/>
          <a:stretch>
            <a:fillRect/>
          </a:stretch>
        </p:blipFill>
        <p:spPr>
          <a:xfrm>
            <a:off x="6248400" y="2743200"/>
            <a:ext cx="2895600" cy="4114800"/>
          </a:xfrm>
          <a:prstGeom prst="rect"/>
          <a:noFill/>
          <a:ln>
            <a:noFill/>
          </a:ln>
        </p:spPr>
      </p:pic>
    </p:spTree>
  </p:cSld>
</p:sld>
</file>

<file path=ppt/slides/slide30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title" idx="0"/>
          </p:nvPr>
        </p:nvSpPr>
        <p:spPr>
          <a:xfrm>
            <a:off x="457200" y="274637"/>
            <a:ext cx="8229600" cy="1143000"/>
          </a:xfrm>
          <a:prstGeom prst="rect"/>
          <a:noFill/>
          <a:ln>
            <a:noFill/>
          </a:ln>
        </p:spPr>
        <p:txBody>
          <a:bodyPr wrap="square" anchor="ctr"/>
          <a:p>
            <a:pPr lvl="0"/>
            <a:r>
              <a:rPr b="1" i="0" u="none" strike="noStrike">
                <a:latin typeface="Times New Roman"/>
              </a:rPr>
              <a:t>Clinical presentation</a:t>
            </a:r>
          </a:p>
        </p:txBody>
      </p:sp>
      <p:sp>
        <p:nvSpPr>
          <p:cNvPr id="3" name=""/>
          <p:cNvSpPr txBox="1"/>
          <p:nvPr>
            <p:ph type="body" idx="1"/>
          </p:nvPr>
        </p:nvSpPr>
        <p:spPr>
          <a:xfrm>
            <a:off x="457200" y="1600200"/>
            <a:ext cx="8229600" cy="4525962"/>
          </a:xfrm>
          <a:prstGeom prst="rect"/>
          <a:noFill/>
          <a:ln>
            <a:noFill/>
          </a:ln>
        </p:spPr>
        <p:txBody>
          <a:bodyPr wrap="square" anchor="t">
            <a:normAutofit lnSpcReduction="10000"/>
          </a:bodyPr>
          <a:p>
            <a:pPr lvl="0">
              <a:buFont typeface="Wingdings"/>
              <a:buChar char="Ø"/>
            </a:pPr>
            <a:r>
              <a:rPr>
                <a:latin typeface="Times New Roman"/>
              </a:rPr>
              <a:t>Head ache</a:t>
            </a:r>
          </a:p>
          <a:p>
            <a:pPr lvl="0">
              <a:buFont typeface="Wingdings"/>
              <a:buChar char="Ø"/>
            </a:pPr>
            <a:r>
              <a:rPr>
                <a:latin typeface="Times New Roman"/>
              </a:rPr>
              <a:t>Fever</a:t>
            </a:r>
          </a:p>
          <a:p>
            <a:pPr lvl="0">
              <a:buFont typeface="Wingdings"/>
              <a:buChar char="Ø"/>
            </a:pPr>
            <a:r>
              <a:rPr>
                <a:latin typeface="Times New Roman"/>
              </a:rPr>
              <a:t>Seizure </a:t>
            </a:r>
          </a:p>
          <a:p>
            <a:pPr lvl="0">
              <a:buFont typeface="Wingdings"/>
              <a:buChar char="Ø"/>
            </a:pPr>
            <a:r>
              <a:rPr>
                <a:latin typeface="Times New Roman"/>
              </a:rPr>
              <a:t>Nausea and vomiting( due to </a:t>
            </a:r>
            <a:r>
              <a:rPr>
                <a:latin typeface="Times New Roman"/>
              </a:rPr>
              <a:t>preasure</a:t>
            </a:r>
            <a:r>
              <a:rPr>
                <a:latin typeface="Times New Roman"/>
              </a:rPr>
              <a:t>)</a:t>
            </a:r>
          </a:p>
          <a:p>
            <a:pPr lvl="0">
              <a:buFont typeface="Wingdings"/>
              <a:buChar char="Ø"/>
            </a:pPr>
            <a:r>
              <a:rPr>
                <a:latin typeface="Times New Roman"/>
              </a:rPr>
              <a:t>Mental status change like:</a:t>
            </a:r>
          </a:p>
          <a:p>
            <a:pPr lvl="1">
              <a:buFont typeface="Wingdings"/>
              <a:buChar char="ü"/>
            </a:pPr>
            <a:r>
              <a:rPr>
                <a:latin typeface="Times New Roman"/>
              </a:rPr>
              <a:t>Muscle weakness, </a:t>
            </a:r>
            <a:r>
              <a:rPr>
                <a:latin typeface="Times New Roman"/>
              </a:rPr>
              <a:t>hemiparalysis</a:t>
            </a:r>
            <a:r>
              <a:rPr>
                <a:latin typeface="Times New Roman"/>
              </a:rPr>
              <a:t>, speech difficulty, poor coordination.</a:t>
            </a:r>
          </a:p>
          <a:p>
            <a:pPr lvl="0">
              <a:buFont typeface="Wingdings"/>
              <a:buChar char="Ø"/>
            </a:pPr>
            <a:r>
              <a:rPr>
                <a:latin typeface="Times New Roman"/>
              </a:rPr>
              <a:t>Stiff neck, back, shoulder pain, blurred or double vision and </a:t>
            </a:r>
            <a:r>
              <a:rPr>
                <a:latin typeface="Times New Roman"/>
              </a:rPr>
              <a:t>papilledema</a:t>
            </a:r>
            <a:r>
              <a:rPr>
                <a:latin typeface="Times New Roman"/>
              </a:rPr>
              <a:t>.  </a:t>
            </a:r>
          </a:p>
          <a:p>
            <a:pPr lvl="0"/>
          </a:p>
        </p:txBody>
      </p:sp>
      <p:sp>
        <p:nvSpPr>
          <p:cNvPr id="4" name=""/>
          <p:cNvSpPr txBox="1"/>
          <p:nvPr>
            <p:ph type="dt" idx="10"/>
          </p:nvPr>
        </p:nvSpPr>
        <p:spPr>
          <a:xfrm>
            <a:off x="457200" y="6356350"/>
            <a:ext cx="2133600" cy="365125"/>
          </a:xfrm>
          <a:prstGeom prst="rect"/>
          <a:noFill/>
          <a:ln>
            <a:noFill/>
          </a:ln>
        </p:spPr>
        <p:txBody>
          <a:bodyPr wrap="square" anchor="ctr"/>
          <a:lstStyle>
            <a:lvl1pPr lvl="0" algn="l">
              <a:defRPr sz="1200">
                <a:solidFill>
                  <a:srgbClr val="3F3F3F"/>
                </a:solidFill>
                <a:latin typeface="Calibri"/>
              </a:defRPr>
            </a:lvl1pPr>
          </a:lstStyle>
          <a:p/>
        </p:txBody>
      </p:sp>
      <p:sp>
        <p:nvSpPr>
          <p:cNvPr id="5" name=""/>
          <p:cNvSpPr txBox="1"/>
          <p:nvPr>
            <p:ph type="sldNum" idx="12"/>
          </p:nvPr>
        </p:nvSpPr>
        <p:spPr>
          <a:xfrm>
            <a:off x="6553200" y="6356350"/>
            <a:ext cx="2133600" cy="365125"/>
          </a:xfrm>
          <a:prstGeom prst="rect"/>
          <a:noFill/>
          <a:ln>
            <a:noFill/>
          </a:ln>
        </p:spPr>
        <p:txBody>
          <a:bodyPr wrap="square" anchor="ctr"/>
          <a:lstStyle>
            <a:lvl1pPr lvl="0" algn="r">
              <a:defRPr sz="1200">
                <a:solidFill>
                  <a:srgbClr val="3F3F3F"/>
                </a:solidFill>
                <a:latin typeface="Calibri"/>
              </a:defRPr>
            </a:lvl1pPr>
          </a:lstStyle>
          <a:p>
            <a:fld id="{8B38DBA3-52F9-4AF4-A6A4-FA4D7DB2F99C}" type="slidenum">
              <a:t>&lt;#&gt;</a:t>
            </a:fld>
          </a:p>
        </p:txBody>
      </p:sp>
      <p:sp>
        <p:nvSpPr>
          <p:cNvPr id="6" name=""/>
          <p:cNvSpPr txBox="1"/>
          <p:nvPr>
            <p:ph type="ftr" idx="11"/>
          </p:nvPr>
        </p:nvSpPr>
        <p:spPr>
          <a:xfrm>
            <a:off x="3124200" y="6356350"/>
            <a:ext cx="2895600" cy="365125"/>
          </a:xfrm>
          <a:prstGeom prst="rect"/>
          <a:noFill/>
          <a:ln>
            <a:noFill/>
          </a:ln>
        </p:spPr>
        <p:txBody>
          <a:bodyPr wrap="square" anchor="ctr"/>
          <a:lstStyle>
            <a:lvl1pPr lvl="0" algn="ctr">
              <a:defRPr sz="1200">
                <a:solidFill>
                  <a:srgbClr val="3F3F3F"/>
                </a:solidFill>
                <a:latin typeface="Calibri"/>
              </a:defRPr>
            </a:lvl1pPr>
          </a:lstStyle>
          <a:p/>
        </p:txBody>
      </p:sp>
    </p:spTree>
  </p:cSld>
</p:sld>
</file>

<file path=ppt/slides/slide30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title" idx="0"/>
          </p:nvPr>
        </p:nvSpPr>
        <p:spPr>
          <a:xfrm>
            <a:off x="457200" y="274637"/>
            <a:ext cx="8229600" cy="1143000"/>
          </a:xfrm>
          <a:prstGeom prst="rect"/>
          <a:noFill/>
          <a:ln>
            <a:noFill/>
          </a:ln>
        </p:spPr>
        <p:txBody>
          <a:bodyPr wrap="square" anchor="ctr"/>
          <a:p>
            <a:pPr lvl="0"/>
            <a:r>
              <a:rPr b="1" i="0" u="none" strike="noStrike">
                <a:latin typeface="Times New Roman"/>
              </a:rPr>
              <a:t>Diagnosis </a:t>
            </a:r>
          </a:p>
        </p:txBody>
      </p:sp>
      <p:sp>
        <p:nvSpPr>
          <p:cNvPr id="3" name=""/>
          <p:cNvSpPr txBox="1"/>
          <p:nvPr>
            <p:ph type="body" idx="1"/>
          </p:nvPr>
        </p:nvSpPr>
        <p:spPr>
          <a:xfrm>
            <a:off x="457200" y="1600200"/>
            <a:ext cx="8229600" cy="4525962"/>
          </a:xfrm>
          <a:prstGeom prst="rect"/>
          <a:noFill/>
          <a:ln>
            <a:noFill/>
          </a:ln>
        </p:spPr>
        <p:txBody>
          <a:bodyPr wrap="square" anchor="t"/>
          <a:p>
            <a:pPr lvl="0">
              <a:lnSpc>
                <a:spcPct val="150000"/>
              </a:lnSpc>
              <a:buFont typeface="Wingdings"/>
              <a:buChar char="ü"/>
            </a:pPr>
            <a:r>
              <a:rPr>
                <a:latin typeface="Times New Roman"/>
              </a:rPr>
              <a:t>HX.</a:t>
            </a:r>
          </a:p>
          <a:p>
            <a:pPr lvl="0">
              <a:lnSpc>
                <a:spcPct val="150000"/>
              </a:lnSpc>
              <a:buFont typeface="Wingdings"/>
              <a:buChar char="ü"/>
            </a:pPr>
            <a:r>
              <a:rPr>
                <a:latin typeface="Times New Roman"/>
              </a:rPr>
              <a:t>Blood analysis: CBC</a:t>
            </a:r>
          </a:p>
          <a:p>
            <a:pPr lvl="0">
              <a:lnSpc>
                <a:spcPct val="150000"/>
              </a:lnSpc>
              <a:buFont typeface="Wingdings"/>
              <a:buChar char="ü"/>
            </a:pPr>
            <a:r>
              <a:rPr>
                <a:latin typeface="Times New Roman"/>
              </a:rPr>
              <a:t>Image : CT scan, MRI</a:t>
            </a:r>
          </a:p>
          <a:p>
            <a:pPr lvl="0">
              <a:lnSpc>
                <a:spcPct val="150000"/>
              </a:lnSpc>
              <a:buFont typeface="Wingdings"/>
              <a:buChar char="ü"/>
            </a:pPr>
            <a:r>
              <a:rPr>
                <a:latin typeface="Times New Roman"/>
              </a:rPr>
              <a:t>Biopsy through aspiration pus</a:t>
            </a:r>
          </a:p>
          <a:p>
            <a:pPr lvl="0">
              <a:lnSpc>
                <a:spcPct val="150000"/>
              </a:lnSpc>
              <a:buFont typeface="Wingdings"/>
              <a:buChar char="ü"/>
            </a:pPr>
          </a:p>
          <a:p>
            <a:pPr lvl="0">
              <a:lnSpc>
                <a:spcPct val="150000"/>
              </a:lnSpc>
              <a:buFont typeface="Wingdings"/>
              <a:buChar char="ü"/>
            </a:pPr>
          </a:p>
        </p:txBody>
      </p:sp>
      <p:sp>
        <p:nvSpPr>
          <p:cNvPr id="4" name=""/>
          <p:cNvSpPr txBox="1"/>
          <p:nvPr>
            <p:ph type="dt" idx="10"/>
          </p:nvPr>
        </p:nvSpPr>
        <p:spPr>
          <a:xfrm>
            <a:off x="457200" y="6356350"/>
            <a:ext cx="2133600" cy="365125"/>
          </a:xfrm>
          <a:prstGeom prst="rect"/>
          <a:noFill/>
          <a:ln>
            <a:noFill/>
          </a:ln>
        </p:spPr>
        <p:txBody>
          <a:bodyPr wrap="square" anchor="ctr"/>
          <a:lstStyle>
            <a:lvl1pPr lvl="0" algn="l">
              <a:defRPr sz="1200">
                <a:solidFill>
                  <a:srgbClr val="3F3F3F"/>
                </a:solidFill>
                <a:latin typeface="Calibri"/>
              </a:defRPr>
            </a:lvl1pPr>
          </a:lstStyle>
          <a:p/>
        </p:txBody>
      </p:sp>
      <p:sp>
        <p:nvSpPr>
          <p:cNvPr id="5" name=""/>
          <p:cNvSpPr txBox="1"/>
          <p:nvPr>
            <p:ph type="sldNum" idx="12"/>
          </p:nvPr>
        </p:nvSpPr>
        <p:spPr>
          <a:xfrm>
            <a:off x="6553200" y="6356350"/>
            <a:ext cx="2133600" cy="365125"/>
          </a:xfrm>
          <a:prstGeom prst="rect"/>
          <a:noFill/>
          <a:ln>
            <a:noFill/>
          </a:ln>
        </p:spPr>
        <p:txBody>
          <a:bodyPr wrap="square" anchor="ctr"/>
          <a:lstStyle>
            <a:lvl1pPr lvl="0" algn="r">
              <a:defRPr sz="1200">
                <a:solidFill>
                  <a:srgbClr val="3F3F3F"/>
                </a:solidFill>
                <a:latin typeface="Calibri"/>
              </a:defRPr>
            </a:lvl1pPr>
          </a:lstStyle>
          <a:p>
            <a:fld id="{8B38DBA3-52F9-4AF4-A6A4-FA4D7DB2F99C}" type="slidenum">
              <a:t>&lt;#&gt;</a:t>
            </a:fld>
          </a:p>
        </p:txBody>
      </p:sp>
      <p:sp>
        <p:nvSpPr>
          <p:cNvPr id="6" name=""/>
          <p:cNvSpPr txBox="1"/>
          <p:nvPr>
            <p:ph type="ftr" idx="11"/>
          </p:nvPr>
        </p:nvSpPr>
        <p:spPr>
          <a:xfrm>
            <a:off x="3124200" y="6356350"/>
            <a:ext cx="2895600" cy="365125"/>
          </a:xfrm>
          <a:prstGeom prst="rect"/>
          <a:noFill/>
          <a:ln>
            <a:noFill/>
          </a:ln>
        </p:spPr>
        <p:txBody>
          <a:bodyPr wrap="square" anchor="ctr"/>
          <a:lstStyle>
            <a:lvl1pPr lvl="0" algn="ctr">
              <a:defRPr sz="1200">
                <a:solidFill>
                  <a:srgbClr val="3F3F3F"/>
                </a:solidFill>
                <a:latin typeface="Calibri"/>
              </a:defRPr>
            </a:lvl1pPr>
          </a:lstStyle>
          <a:p/>
        </p:txBody>
      </p:sp>
    </p:spTree>
  </p:cSld>
</p:sld>
</file>

<file path=ppt/slides/slide30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title" idx="0"/>
          </p:nvPr>
        </p:nvSpPr>
        <p:spPr>
          <a:xfrm>
            <a:off x="457200" y="274637"/>
            <a:ext cx="8229600" cy="790575"/>
          </a:xfrm>
          <a:prstGeom prst="rect"/>
          <a:noFill/>
          <a:ln>
            <a:noFill/>
          </a:ln>
        </p:spPr>
        <p:txBody>
          <a:bodyPr wrap="square" anchor="ctr"/>
          <a:p>
            <a:pPr lvl="0"/>
            <a:r>
              <a:rPr b="1" i="0" u="none" strike="noStrike">
                <a:latin typeface="Times New Roman"/>
              </a:rPr>
              <a:t>Treatment of brain abscess </a:t>
            </a:r>
          </a:p>
        </p:txBody>
      </p:sp>
      <p:sp>
        <p:nvSpPr>
          <p:cNvPr id="3" name=""/>
          <p:cNvSpPr txBox="1"/>
          <p:nvPr>
            <p:ph type="body" idx="1"/>
          </p:nvPr>
        </p:nvSpPr>
        <p:spPr>
          <a:xfrm>
            <a:off x="457200" y="1066800"/>
            <a:ext cx="8229600" cy="5059362"/>
          </a:xfrm>
          <a:prstGeom prst="rect"/>
          <a:noFill/>
          <a:ln>
            <a:noFill/>
          </a:ln>
        </p:spPr>
        <p:txBody>
          <a:bodyPr wrap="square" anchor="t">
            <a:normAutofit fontScale="92000" lnSpcReduction="20000"/>
          </a:bodyPr>
          <a:p>
            <a:pPr lvl="0">
              <a:buFont typeface="Wingdings"/>
              <a:buChar char="v"/>
            </a:pPr>
            <a:r>
              <a:rPr b="1" i="0" u="none" strike="noStrike">
                <a:latin typeface="Times New Roman"/>
              </a:rPr>
              <a:t>RX dependents on</a:t>
            </a:r>
            <a:r>
              <a:rPr>
                <a:latin typeface="Times New Roman"/>
              </a:rPr>
              <a:t>:</a:t>
            </a:r>
          </a:p>
          <a:p>
            <a:pPr lvl="1"/>
            <a:r>
              <a:rPr>
                <a:latin typeface="Times New Roman"/>
              </a:rPr>
              <a:t>Size of abscess</a:t>
            </a:r>
          </a:p>
          <a:p>
            <a:pPr lvl="1"/>
            <a:r>
              <a:rPr>
                <a:latin typeface="Times New Roman"/>
              </a:rPr>
              <a:t>Cause of abscess</a:t>
            </a:r>
          </a:p>
          <a:p>
            <a:pPr lvl="1"/>
            <a:r>
              <a:rPr>
                <a:latin typeface="Times New Roman"/>
              </a:rPr>
              <a:t>Patients condition</a:t>
            </a:r>
          </a:p>
          <a:p>
            <a:pPr lvl="0">
              <a:buFont typeface="Wingdings"/>
              <a:buChar char="ü"/>
            </a:pPr>
            <a:r>
              <a:rPr>
                <a:latin typeface="Times New Roman"/>
              </a:rPr>
              <a:t>Broad spectrum Antibiotics:  long term</a:t>
            </a:r>
          </a:p>
          <a:p>
            <a:pPr lvl="0">
              <a:buFont typeface="Wingdings"/>
              <a:buChar char="ü"/>
            </a:pPr>
            <a:r>
              <a:rPr>
                <a:latin typeface="Times New Roman"/>
              </a:rPr>
              <a:t>Antifungal , Antiviral, </a:t>
            </a:r>
            <a:r>
              <a:rPr>
                <a:latin typeface="Times New Roman"/>
              </a:rPr>
              <a:t>antiparasite</a:t>
            </a:r>
            <a:r>
              <a:rPr>
                <a:latin typeface="Times New Roman"/>
              </a:rPr>
              <a:t>, </a:t>
            </a:r>
          </a:p>
          <a:p>
            <a:pPr lvl="0">
              <a:buFont typeface="Wingdings"/>
              <a:buChar char="ü"/>
            </a:pPr>
            <a:r>
              <a:rPr>
                <a:latin typeface="Times New Roman"/>
              </a:rPr>
              <a:t>Corticosteroids to reduce edema</a:t>
            </a:r>
          </a:p>
          <a:p>
            <a:pPr lvl="0">
              <a:buFont typeface="Wingdings"/>
              <a:buChar char="ü"/>
            </a:pPr>
            <a:r>
              <a:rPr>
                <a:latin typeface="Times New Roman"/>
              </a:rPr>
              <a:t>Supportive anticonvulsant </a:t>
            </a:r>
          </a:p>
          <a:p>
            <a:pPr lvl="0">
              <a:buFont typeface="Wingdings"/>
              <a:buChar char="ü"/>
            </a:pPr>
            <a:r>
              <a:rPr>
                <a:latin typeface="Times New Roman"/>
              </a:rPr>
              <a:t>Surgical drainage: if pressure continue build, not respond to medication; gas in the abscess and risk of burst the abscess  </a:t>
            </a:r>
          </a:p>
          <a:p>
            <a:pPr lvl="0"/>
          </a:p>
          <a:p>
            <a:pPr lvl="0"/>
          </a:p>
        </p:txBody>
      </p:sp>
      <p:sp>
        <p:nvSpPr>
          <p:cNvPr id="4" name=""/>
          <p:cNvSpPr txBox="1"/>
          <p:nvPr>
            <p:ph type="dt" idx="10"/>
          </p:nvPr>
        </p:nvSpPr>
        <p:spPr>
          <a:xfrm>
            <a:off x="457200" y="6356350"/>
            <a:ext cx="2133600" cy="365125"/>
          </a:xfrm>
          <a:prstGeom prst="rect"/>
          <a:noFill/>
          <a:ln>
            <a:noFill/>
          </a:ln>
        </p:spPr>
        <p:txBody>
          <a:bodyPr wrap="square" anchor="ctr"/>
          <a:lstStyle>
            <a:lvl1pPr lvl="0" algn="l">
              <a:defRPr sz="1200">
                <a:solidFill>
                  <a:srgbClr val="3F3F3F"/>
                </a:solidFill>
                <a:latin typeface="Calibri"/>
              </a:defRPr>
            </a:lvl1pPr>
          </a:lstStyle>
          <a:p/>
        </p:txBody>
      </p:sp>
      <p:sp>
        <p:nvSpPr>
          <p:cNvPr id="5" name=""/>
          <p:cNvSpPr txBox="1"/>
          <p:nvPr>
            <p:ph type="sldNum" idx="12"/>
          </p:nvPr>
        </p:nvSpPr>
        <p:spPr>
          <a:xfrm>
            <a:off x="6553200" y="6356350"/>
            <a:ext cx="2133600" cy="365125"/>
          </a:xfrm>
          <a:prstGeom prst="rect"/>
          <a:noFill/>
          <a:ln>
            <a:noFill/>
          </a:ln>
        </p:spPr>
        <p:txBody>
          <a:bodyPr wrap="square" anchor="ctr"/>
          <a:lstStyle>
            <a:lvl1pPr lvl="0" algn="r">
              <a:defRPr sz="1200">
                <a:solidFill>
                  <a:srgbClr val="3F3F3F"/>
                </a:solidFill>
                <a:latin typeface="Calibri"/>
              </a:defRPr>
            </a:lvl1pPr>
          </a:lstStyle>
          <a:p>
            <a:fld id="{8B38DBA3-52F9-4AF4-A6A4-FA4D7DB2F99C}" type="slidenum">
              <a:t>&lt;#&gt;</a:t>
            </a:fld>
          </a:p>
        </p:txBody>
      </p:sp>
      <p:sp>
        <p:nvSpPr>
          <p:cNvPr id="6" name=""/>
          <p:cNvSpPr txBox="1"/>
          <p:nvPr>
            <p:ph type="ftr" idx="11"/>
          </p:nvPr>
        </p:nvSpPr>
        <p:spPr>
          <a:xfrm>
            <a:off x="3124200" y="6356350"/>
            <a:ext cx="2895600" cy="365125"/>
          </a:xfrm>
          <a:prstGeom prst="rect"/>
          <a:noFill/>
          <a:ln>
            <a:noFill/>
          </a:ln>
        </p:spPr>
        <p:txBody>
          <a:bodyPr wrap="square" anchor="ctr"/>
          <a:lstStyle>
            <a:lvl1pPr lvl="0" algn="ctr">
              <a:defRPr sz="1200">
                <a:solidFill>
                  <a:srgbClr val="3F3F3F"/>
                </a:solidFill>
                <a:latin typeface="Calibri"/>
              </a:defRPr>
            </a:lvl1pPr>
          </a:lstStyle>
          <a:p/>
        </p:txBody>
      </p:sp>
    </p:spTree>
  </p:cSld>
</p:sld>
</file>

<file path=ppt/slides/slide30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title" idx="0"/>
          </p:nvPr>
        </p:nvSpPr>
        <p:spPr>
          <a:xfrm>
            <a:off x="457200" y="274637"/>
            <a:ext cx="8229600" cy="1143000"/>
          </a:xfrm>
          <a:prstGeom prst="rect"/>
          <a:noFill/>
          <a:ln>
            <a:noFill/>
          </a:ln>
        </p:spPr>
        <p:txBody>
          <a:bodyPr wrap="square" anchor="ctr"/>
          <a:p>
            <a:pPr lvl="0"/>
            <a:r>
              <a:rPr b="1" i="0" u="none" strike="noStrike">
                <a:latin typeface="Times New Roman"/>
              </a:rPr>
              <a:t>Nursing management </a:t>
            </a:r>
          </a:p>
        </p:txBody>
      </p:sp>
      <p:sp>
        <p:nvSpPr>
          <p:cNvPr id="3" name=""/>
          <p:cNvSpPr txBox="1"/>
          <p:nvPr>
            <p:ph type="body" idx="1"/>
          </p:nvPr>
        </p:nvSpPr>
        <p:spPr>
          <a:xfrm>
            <a:off x="304800" y="1371600"/>
            <a:ext cx="8382000" cy="4754562"/>
          </a:xfrm>
          <a:prstGeom prst="rect"/>
          <a:noFill/>
          <a:ln>
            <a:noFill/>
          </a:ln>
        </p:spPr>
        <p:txBody>
          <a:bodyPr wrap="square" anchor="t">
            <a:normAutofit fontScale="85000" lnSpcReduction="10000"/>
          </a:bodyPr>
          <a:p>
            <a:pPr lvl="0">
              <a:buFont typeface="Wingdings"/>
              <a:buChar char="ü"/>
            </a:pPr>
            <a:r>
              <a:rPr>
                <a:latin typeface="Times New Roman"/>
              </a:rPr>
              <a:t>Asses patients ability to think , reason, and remember.</a:t>
            </a:r>
          </a:p>
          <a:p>
            <a:pPr lvl="0">
              <a:buFont typeface="Wingdings"/>
              <a:buChar char="ü"/>
            </a:pPr>
            <a:r>
              <a:rPr>
                <a:latin typeface="Times New Roman"/>
              </a:rPr>
              <a:t>Monitor  vital sign and fluid intake and out put</a:t>
            </a:r>
          </a:p>
          <a:p>
            <a:pPr lvl="0">
              <a:buFont typeface="Wingdings"/>
              <a:buChar char="ü"/>
            </a:pPr>
            <a:r>
              <a:rPr>
                <a:latin typeface="Times New Roman"/>
              </a:rPr>
              <a:t>Teach patients about treatment and procedure</a:t>
            </a:r>
          </a:p>
          <a:p>
            <a:pPr lvl="0">
              <a:buFont typeface="Wingdings"/>
              <a:buChar char="ü"/>
            </a:pPr>
            <a:r>
              <a:rPr>
                <a:latin typeface="Times New Roman"/>
              </a:rPr>
              <a:t>Advice patients and families about neurological deficits (seizure, </a:t>
            </a:r>
            <a:r>
              <a:rPr>
                <a:latin typeface="Times New Roman"/>
              </a:rPr>
              <a:t>hemiparesis</a:t>
            </a:r>
            <a:r>
              <a:rPr>
                <a:latin typeface="Times New Roman"/>
              </a:rPr>
              <a:t>)</a:t>
            </a:r>
          </a:p>
          <a:p>
            <a:pPr lvl="0">
              <a:buFont typeface="Wingdings"/>
              <a:buChar char="ü"/>
            </a:pPr>
            <a:r>
              <a:rPr>
                <a:latin typeface="Times New Roman"/>
              </a:rPr>
              <a:t>Frequently asses neurological status (LOC, speech, CN function)</a:t>
            </a:r>
          </a:p>
          <a:p>
            <a:pPr lvl="0">
              <a:buFont typeface="Wingdings"/>
              <a:buChar char="ü"/>
            </a:pPr>
            <a:r>
              <a:rPr>
                <a:latin typeface="Times New Roman"/>
              </a:rPr>
              <a:t>Aware sign of post OP infection and  increase ICP </a:t>
            </a:r>
          </a:p>
          <a:p>
            <a:pPr lvl="0">
              <a:buFont typeface="Wingdings"/>
              <a:buChar char="ü"/>
            </a:pPr>
            <a:r>
              <a:rPr>
                <a:latin typeface="Times New Roman"/>
              </a:rPr>
              <a:t>Administer drugs and continue monitoring of side effects</a:t>
            </a:r>
          </a:p>
          <a:p>
            <a:pPr lvl="0">
              <a:buFont typeface="Wingdings"/>
              <a:buChar char="ü"/>
            </a:pPr>
            <a:r>
              <a:rPr>
                <a:latin typeface="Times New Roman"/>
              </a:rPr>
              <a:t>Support and take safety measure</a:t>
            </a:r>
          </a:p>
        </p:txBody>
      </p:sp>
      <p:sp>
        <p:nvSpPr>
          <p:cNvPr id="4" name=""/>
          <p:cNvSpPr txBox="1"/>
          <p:nvPr>
            <p:ph type="dt" idx="10"/>
          </p:nvPr>
        </p:nvSpPr>
        <p:spPr>
          <a:xfrm>
            <a:off x="457200" y="6356350"/>
            <a:ext cx="2133600" cy="365125"/>
          </a:xfrm>
          <a:prstGeom prst="rect"/>
          <a:noFill/>
          <a:ln>
            <a:noFill/>
          </a:ln>
        </p:spPr>
        <p:txBody>
          <a:bodyPr wrap="square" anchor="ctr"/>
          <a:lstStyle>
            <a:lvl1pPr lvl="0" algn="l">
              <a:defRPr sz="1200">
                <a:solidFill>
                  <a:srgbClr val="3F3F3F"/>
                </a:solidFill>
                <a:latin typeface="Calibri"/>
              </a:defRPr>
            </a:lvl1pPr>
          </a:lstStyle>
          <a:p/>
        </p:txBody>
      </p:sp>
      <p:sp>
        <p:nvSpPr>
          <p:cNvPr id="5" name=""/>
          <p:cNvSpPr txBox="1"/>
          <p:nvPr>
            <p:ph type="sldNum" idx="12"/>
          </p:nvPr>
        </p:nvSpPr>
        <p:spPr>
          <a:xfrm>
            <a:off x="6553200" y="6356350"/>
            <a:ext cx="2133600" cy="365125"/>
          </a:xfrm>
          <a:prstGeom prst="rect"/>
          <a:noFill/>
          <a:ln>
            <a:noFill/>
          </a:ln>
        </p:spPr>
        <p:txBody>
          <a:bodyPr wrap="square" anchor="ctr"/>
          <a:lstStyle>
            <a:lvl1pPr lvl="0" algn="r">
              <a:defRPr sz="1200">
                <a:solidFill>
                  <a:srgbClr val="3F3F3F"/>
                </a:solidFill>
                <a:latin typeface="Calibri"/>
              </a:defRPr>
            </a:lvl1pPr>
          </a:lstStyle>
          <a:p>
            <a:fld id="{8B38DBA3-52F9-4AF4-A6A4-FA4D7DB2F99C}" type="slidenum">
              <a:t>&lt;#&gt;</a:t>
            </a:fld>
          </a:p>
        </p:txBody>
      </p:sp>
      <p:sp>
        <p:nvSpPr>
          <p:cNvPr id="6" name=""/>
          <p:cNvSpPr txBox="1"/>
          <p:nvPr>
            <p:ph type="ftr" idx="11"/>
          </p:nvPr>
        </p:nvSpPr>
        <p:spPr>
          <a:xfrm>
            <a:off x="3124200" y="6356350"/>
            <a:ext cx="2895600" cy="365125"/>
          </a:xfrm>
          <a:prstGeom prst="rect"/>
          <a:noFill/>
          <a:ln>
            <a:noFill/>
          </a:ln>
        </p:spPr>
        <p:txBody>
          <a:bodyPr wrap="square" anchor="ctr"/>
          <a:lstStyle>
            <a:lvl1pPr lvl="0" algn="ctr">
              <a:defRPr sz="1200">
                <a:solidFill>
                  <a:srgbClr val="3F3F3F"/>
                </a:solidFill>
                <a:latin typeface="Calibri"/>
              </a:defRPr>
            </a:lvl1pPr>
          </a:lstStyle>
          <a:p/>
        </p:txBody>
      </p:sp>
    </p:spTree>
  </p:cSld>
</p:sld>
</file>

<file path=ppt/slides/slide30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title" idx="0"/>
          </p:nvPr>
        </p:nvSpPr>
        <p:spPr>
          <a:xfrm>
            <a:off x="457200" y="274637"/>
            <a:ext cx="8229600" cy="942975"/>
          </a:xfrm>
          <a:prstGeom prst="rect"/>
          <a:solidFill>
            <a:srgbClr val="C2D69A"/>
          </a:solidFill>
          <a:ln>
            <a:noFill/>
          </a:ln>
        </p:spPr>
        <p:txBody>
          <a:bodyPr wrap="square" anchor="ctr"/>
          <a:p>
            <a:pPr lvl="0"/>
            <a:r>
              <a:rPr b="1" i="0" u="none" strike="noStrike">
                <a:latin typeface="Calibri"/>
              </a:rPr>
              <a:t>Head </a:t>
            </a:r>
            <a:r>
              <a:rPr b="1" i="0" u="none" strike="noStrike">
                <a:latin typeface="Calibri"/>
              </a:rPr>
              <a:t>injury</a:t>
            </a:r>
          </a:p>
        </p:txBody>
      </p:sp>
      <p:sp>
        <p:nvSpPr>
          <p:cNvPr id="3" name=""/>
          <p:cNvSpPr txBox="1"/>
          <p:nvPr>
            <p:ph type="body" idx="1"/>
          </p:nvPr>
        </p:nvSpPr>
        <p:spPr>
          <a:xfrm>
            <a:off x="457200" y="1600200"/>
            <a:ext cx="8229600" cy="4525962"/>
          </a:xfrm>
          <a:prstGeom prst="rect"/>
          <a:noFill/>
          <a:ln>
            <a:noFill/>
          </a:ln>
        </p:spPr>
        <p:txBody>
          <a:bodyPr wrap="square" anchor="t"/>
          <a:p>
            <a:pPr lvl="0">
              <a:buFont typeface="Wingdings"/>
              <a:buChar char="Ø"/>
            </a:pPr>
            <a:r>
              <a:rPr sz="4000">
                <a:latin typeface="Times New Roman"/>
              </a:rPr>
              <a:t>A break in the continuity of the skull caused  by forceful trauma </a:t>
            </a:r>
          </a:p>
          <a:p>
            <a:pPr lvl="0">
              <a:buFont typeface="Wingdings"/>
              <a:buChar char="Ø"/>
            </a:pPr>
            <a:r>
              <a:rPr sz="4000">
                <a:latin typeface="Times New Roman"/>
              </a:rPr>
              <a:t>It is broadly classification like:- </a:t>
            </a:r>
          </a:p>
          <a:p>
            <a:pPr lvl="1"/>
            <a:r>
              <a:rPr sz="3600">
                <a:latin typeface="Times New Roman"/>
              </a:rPr>
              <a:t>scalp, </a:t>
            </a:r>
          </a:p>
          <a:p>
            <a:pPr lvl="1"/>
            <a:r>
              <a:rPr sz="3600">
                <a:latin typeface="Times New Roman"/>
              </a:rPr>
              <a:t>skull </a:t>
            </a:r>
          </a:p>
          <a:p>
            <a:pPr lvl="1"/>
            <a:r>
              <a:rPr sz="3600">
                <a:latin typeface="Times New Roman"/>
              </a:rPr>
              <a:t> brain</a:t>
            </a:r>
          </a:p>
          <a:p>
            <a:pPr lvl="0">
              <a:buFont typeface="Wingdings"/>
              <a:buChar char="Ø"/>
            </a:pPr>
          </a:p>
          <a:p>
            <a:pPr lvl="1">
              <a:buNone/>
            </a:pPr>
          </a:p>
          <a:p>
            <a:pPr lvl="1"/>
          </a:p>
        </p:txBody>
      </p:sp>
      <p:sp>
        <p:nvSpPr>
          <p:cNvPr id="4" name=""/>
          <p:cNvSpPr txBox="1"/>
          <p:nvPr>
            <p:ph type="dt" idx="10"/>
          </p:nvPr>
        </p:nvSpPr>
        <p:spPr>
          <a:xfrm>
            <a:off x="457200" y="6356350"/>
            <a:ext cx="2133600" cy="365125"/>
          </a:xfrm>
          <a:prstGeom prst="rect"/>
          <a:noFill/>
          <a:ln>
            <a:noFill/>
          </a:ln>
        </p:spPr>
        <p:txBody>
          <a:bodyPr wrap="square" anchor="ctr"/>
          <a:lstStyle>
            <a:lvl1pPr lvl="0" algn="l">
              <a:defRPr sz="1200">
                <a:solidFill>
                  <a:srgbClr val="3F3F3F"/>
                </a:solidFill>
                <a:latin typeface="Calibri"/>
              </a:defRPr>
            </a:lvl1pPr>
          </a:lstStyle>
          <a:p/>
        </p:txBody>
      </p:sp>
      <p:sp>
        <p:nvSpPr>
          <p:cNvPr id="5" name=""/>
          <p:cNvSpPr txBox="1"/>
          <p:nvPr>
            <p:ph type="sldNum" idx="12"/>
          </p:nvPr>
        </p:nvSpPr>
        <p:spPr>
          <a:xfrm>
            <a:off x="6553200" y="6356350"/>
            <a:ext cx="2133600" cy="365125"/>
          </a:xfrm>
          <a:prstGeom prst="rect"/>
          <a:noFill/>
          <a:ln>
            <a:noFill/>
          </a:ln>
        </p:spPr>
        <p:txBody>
          <a:bodyPr wrap="square" anchor="ctr"/>
          <a:lstStyle>
            <a:lvl1pPr lvl="0" algn="r">
              <a:defRPr sz="1200">
                <a:solidFill>
                  <a:srgbClr val="3F3F3F"/>
                </a:solidFill>
                <a:latin typeface="Calibri"/>
              </a:defRPr>
            </a:lvl1pPr>
          </a:lstStyle>
          <a:p>
            <a:fld id="{8B38DBA3-52F9-4AF4-A6A4-FA4D7DB2F99C}" type="slidenum">
              <a:t>&lt;#&gt;</a:t>
            </a:fld>
          </a:p>
        </p:txBody>
      </p:sp>
      <p:sp>
        <p:nvSpPr>
          <p:cNvPr id="6" name=""/>
          <p:cNvSpPr txBox="1"/>
          <p:nvPr>
            <p:ph type="ftr" idx="11"/>
          </p:nvPr>
        </p:nvSpPr>
        <p:spPr>
          <a:xfrm>
            <a:off x="3124200" y="6356350"/>
            <a:ext cx="2895600" cy="365125"/>
          </a:xfrm>
          <a:prstGeom prst="rect"/>
          <a:noFill/>
          <a:ln>
            <a:noFill/>
          </a:ln>
        </p:spPr>
        <p:txBody>
          <a:bodyPr wrap="square" anchor="ctr"/>
          <a:lstStyle>
            <a:lvl1pPr lvl="0" algn="ctr">
              <a:defRPr sz="1200">
                <a:solidFill>
                  <a:srgbClr val="3F3F3F"/>
                </a:solidFill>
                <a:latin typeface="Calibri"/>
              </a:defRPr>
            </a:lvl1pPr>
          </a:lstStyle>
          <a:p/>
        </p:txBody>
      </p:sp>
    </p:spTree>
  </p:cSld>
</p:sld>
</file>

<file path=ppt/slides/slide30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title" idx="0"/>
          </p:nvPr>
        </p:nvSpPr>
        <p:spPr>
          <a:xfrm>
            <a:off x="457200" y="274637"/>
            <a:ext cx="8229600" cy="1143000"/>
          </a:xfrm>
          <a:prstGeom prst="rect"/>
          <a:noFill/>
          <a:ln>
            <a:noFill/>
          </a:ln>
        </p:spPr>
        <p:txBody>
          <a:bodyPr wrap="square" anchor="ctr"/>
          <a:p>
            <a:pPr lvl="0"/>
            <a:r>
              <a:rPr b="1" i="0" u="none" strike="noStrike">
                <a:latin typeface="Calibri"/>
              </a:rPr>
              <a:t>Scalp injury </a:t>
            </a:r>
          </a:p>
        </p:txBody>
      </p:sp>
      <p:sp>
        <p:nvSpPr>
          <p:cNvPr id="3" name=""/>
          <p:cNvSpPr txBox="1"/>
          <p:nvPr>
            <p:ph type="body" idx="1"/>
          </p:nvPr>
        </p:nvSpPr>
        <p:spPr>
          <a:xfrm>
            <a:off x="457200" y="1600200"/>
            <a:ext cx="8229600" cy="4525962"/>
          </a:xfrm>
          <a:prstGeom prst="rect"/>
          <a:noFill/>
          <a:ln>
            <a:noFill/>
          </a:ln>
        </p:spPr>
        <p:txBody>
          <a:bodyPr wrap="square" anchor="t"/>
          <a:p>
            <a:pPr lvl="0"/>
            <a:r>
              <a:rPr sz="3600">
                <a:latin typeface="Times New Roman"/>
              </a:rPr>
              <a:t>It is a minor injury</a:t>
            </a:r>
          </a:p>
          <a:p>
            <a:pPr lvl="0"/>
            <a:r>
              <a:rPr sz="3600">
                <a:latin typeface="Times New Roman"/>
              </a:rPr>
              <a:t>Trauma beneath the tissue of the scalp</a:t>
            </a:r>
          </a:p>
          <a:p>
            <a:pPr lvl="0"/>
            <a:r>
              <a:rPr sz="3600">
                <a:latin typeface="Times New Roman"/>
              </a:rPr>
              <a:t>It results abrasion, contusion, laceration, or hematoma.</a:t>
            </a:r>
          </a:p>
          <a:p>
            <a:pPr lvl="0"/>
            <a:r>
              <a:rPr sz="3600" b="1" i="0" u="sng" strike="noStrike">
                <a:latin typeface="Times New Roman"/>
              </a:rPr>
              <a:t>Dx</a:t>
            </a:r>
            <a:r>
              <a:rPr sz="3600">
                <a:latin typeface="Times New Roman"/>
              </a:rPr>
              <a:t>.   inspection and palpation</a:t>
            </a:r>
          </a:p>
          <a:p>
            <a:pPr lvl="0"/>
            <a:r>
              <a:rPr sz="3600" b="1" i="0" u="sng" strike="noStrike">
                <a:latin typeface="Times New Roman"/>
              </a:rPr>
              <a:t>Mgt</a:t>
            </a:r>
            <a:r>
              <a:rPr sz="3600">
                <a:latin typeface="Times New Roman"/>
              </a:rPr>
              <a:t>.  Irrigation, and suturing and antibiotics</a:t>
            </a:r>
          </a:p>
          <a:p>
            <a:pPr lvl="0"/>
          </a:p>
        </p:txBody>
      </p:sp>
      <p:sp>
        <p:nvSpPr>
          <p:cNvPr id="4" name=""/>
          <p:cNvSpPr txBox="1"/>
          <p:nvPr>
            <p:ph type="dt" idx="10"/>
          </p:nvPr>
        </p:nvSpPr>
        <p:spPr>
          <a:xfrm>
            <a:off x="457200" y="6356350"/>
            <a:ext cx="2133600" cy="365125"/>
          </a:xfrm>
          <a:prstGeom prst="rect"/>
          <a:noFill/>
          <a:ln>
            <a:noFill/>
          </a:ln>
        </p:spPr>
        <p:txBody>
          <a:bodyPr wrap="square" anchor="ctr"/>
          <a:lstStyle>
            <a:lvl1pPr lvl="0" algn="l">
              <a:defRPr sz="1200">
                <a:solidFill>
                  <a:srgbClr val="3F3F3F"/>
                </a:solidFill>
                <a:latin typeface="Calibri"/>
              </a:defRPr>
            </a:lvl1pPr>
          </a:lstStyle>
          <a:p/>
        </p:txBody>
      </p:sp>
      <p:sp>
        <p:nvSpPr>
          <p:cNvPr id="5" name=""/>
          <p:cNvSpPr txBox="1"/>
          <p:nvPr>
            <p:ph type="sldNum" idx="12"/>
          </p:nvPr>
        </p:nvSpPr>
        <p:spPr>
          <a:xfrm>
            <a:off x="6553200" y="6356350"/>
            <a:ext cx="2133600" cy="365125"/>
          </a:xfrm>
          <a:prstGeom prst="rect"/>
          <a:noFill/>
          <a:ln>
            <a:noFill/>
          </a:ln>
        </p:spPr>
        <p:txBody>
          <a:bodyPr wrap="square" anchor="ctr"/>
          <a:lstStyle>
            <a:lvl1pPr lvl="0" algn="r">
              <a:defRPr sz="1200">
                <a:solidFill>
                  <a:srgbClr val="3F3F3F"/>
                </a:solidFill>
                <a:latin typeface="Calibri"/>
              </a:defRPr>
            </a:lvl1pPr>
          </a:lstStyle>
          <a:p>
            <a:fld id="{8B38DBA3-52F9-4AF4-A6A4-FA4D7DB2F99C}" type="slidenum">
              <a:t>&lt;#&gt;</a:t>
            </a:fld>
          </a:p>
        </p:txBody>
      </p:sp>
      <p:sp>
        <p:nvSpPr>
          <p:cNvPr id="6" name=""/>
          <p:cNvSpPr txBox="1"/>
          <p:nvPr>
            <p:ph type="ftr" idx="11"/>
          </p:nvPr>
        </p:nvSpPr>
        <p:spPr>
          <a:xfrm>
            <a:off x="3124200" y="6356350"/>
            <a:ext cx="2895600" cy="365125"/>
          </a:xfrm>
          <a:prstGeom prst="rect"/>
          <a:noFill/>
          <a:ln>
            <a:noFill/>
          </a:ln>
        </p:spPr>
        <p:txBody>
          <a:bodyPr wrap="square" anchor="ctr"/>
          <a:lstStyle>
            <a:lvl1pPr lvl="0" algn="ctr">
              <a:defRPr sz="1200">
                <a:solidFill>
                  <a:srgbClr val="3F3F3F"/>
                </a:solidFill>
                <a:latin typeface="Calibri"/>
              </a:defRPr>
            </a:lvl1pPr>
          </a:lstStyle>
          <a:p/>
        </p:txBody>
      </p:sp>
    </p:spTree>
  </p:cSld>
</p:sld>
</file>

<file path=ppt/slides/slide30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title" idx="0"/>
          </p:nvPr>
        </p:nvSpPr>
        <p:spPr>
          <a:xfrm>
            <a:off x="457200" y="274637"/>
            <a:ext cx="8229600" cy="790575"/>
          </a:xfrm>
          <a:prstGeom prst="rect"/>
          <a:noFill/>
          <a:ln>
            <a:noFill/>
          </a:ln>
        </p:spPr>
        <p:txBody>
          <a:bodyPr wrap="square" anchor="ctr"/>
          <a:p>
            <a:pPr lvl="0"/>
            <a:r>
              <a:rPr b="1" i="0" u="none" strike="noStrike">
                <a:latin typeface="Times New Roman"/>
              </a:rPr>
              <a:t>Skull fracture</a:t>
            </a:r>
          </a:p>
        </p:txBody>
      </p:sp>
      <p:sp>
        <p:nvSpPr>
          <p:cNvPr id="3" name=""/>
          <p:cNvSpPr txBox="1"/>
          <p:nvPr>
            <p:ph type="body" idx="1"/>
          </p:nvPr>
        </p:nvSpPr>
        <p:spPr>
          <a:xfrm>
            <a:off x="457200" y="1219200"/>
            <a:ext cx="8229600" cy="4906962"/>
          </a:xfrm>
          <a:prstGeom prst="rect"/>
          <a:noFill/>
          <a:ln>
            <a:noFill/>
          </a:ln>
        </p:spPr>
        <p:txBody>
          <a:bodyPr wrap="square" anchor="t"/>
          <a:p>
            <a:pPr lvl="0">
              <a:buNone/>
            </a:pPr>
            <a:r>
              <a:rPr sz="1800" b="1" i="0" u="none" strike="noStrike">
                <a:latin typeface="Times New Roman"/>
              </a:rPr>
              <a:t>                     </a:t>
            </a:r>
            <a:r>
              <a:rPr b="1" i="0" u="none" strike="noStrike">
                <a:latin typeface="Times New Roman"/>
              </a:rPr>
              <a:t>Etiology and </a:t>
            </a:r>
            <a:r>
              <a:rPr b="1" i="0" u="none" strike="noStrike">
                <a:latin typeface="Times New Roman"/>
              </a:rPr>
              <a:t>pathophysiology</a:t>
            </a:r>
          </a:p>
          <a:p>
            <a:pPr lvl="0">
              <a:buNone/>
            </a:pPr>
            <a:r>
              <a:rPr sz="1100">
                <a:latin typeface="Times New Roman"/>
              </a:rPr>
              <a:t> </a:t>
            </a:r>
          </a:p>
          <a:p>
            <a:pPr lvl="1">
              <a:buFont typeface="Wingdings"/>
              <a:buChar char="v"/>
            </a:pPr>
            <a:r>
              <a:rPr sz="2800">
                <a:latin typeface="Times New Roman"/>
              </a:rPr>
              <a:t>Head injuries results from trauma &amp; are frequently seen after motor vehicle accidents</a:t>
            </a:r>
          </a:p>
          <a:p>
            <a:pPr lvl="1">
              <a:buFont typeface="Wingdings"/>
              <a:buChar char="v"/>
            </a:pPr>
            <a:r>
              <a:rPr sz="2800">
                <a:latin typeface="Times New Roman"/>
              </a:rPr>
              <a:t>These injuries can result in Fractures:</a:t>
            </a:r>
          </a:p>
          <a:p>
            <a:pPr lvl="2" marL="1108075" indent="593725">
              <a:buFont typeface="+mj-lt"/>
              <a:buAutoNum type="arabicPeriod" startAt="1"/>
            </a:pPr>
            <a:r>
              <a:rPr sz="2800" b="1" i="0" u="none" strike="noStrike">
                <a:latin typeface="Times New Roman"/>
              </a:rPr>
              <a:t>Linear </a:t>
            </a:r>
            <a:r>
              <a:rPr sz="2800">
                <a:latin typeface="Times New Roman"/>
              </a:rPr>
              <a:t>- a simple break in the bone</a:t>
            </a:r>
          </a:p>
          <a:p>
            <a:pPr lvl="2" marL="1108075" indent="593725">
              <a:buFont typeface="+mj-lt"/>
              <a:buAutoNum type="arabicPeriod" startAt="1"/>
            </a:pPr>
            <a:r>
              <a:rPr sz="2800" b="1" i="0" u="none" strike="noStrike">
                <a:latin typeface="Times New Roman"/>
              </a:rPr>
              <a:t>Depressed</a:t>
            </a:r>
            <a:r>
              <a:rPr sz="2800">
                <a:latin typeface="Times New Roman"/>
              </a:rPr>
              <a:t> - a break that results in fragments of bone penetrating the brain  tissue</a:t>
            </a:r>
          </a:p>
          <a:p>
            <a:pPr lvl="2" marL="1108075" indent="593725">
              <a:buFont typeface="+mj-lt"/>
              <a:buAutoNum type="arabicPeriod" startAt="1"/>
            </a:pPr>
            <a:r>
              <a:rPr sz="2800" b="1" i="0" u="none" strike="noStrike">
                <a:latin typeface="Times New Roman"/>
              </a:rPr>
              <a:t>Basilar</a:t>
            </a:r>
            <a:r>
              <a:rPr sz="2800">
                <a:latin typeface="Times New Roman"/>
              </a:rPr>
              <a:t>- break of the bone in back and bottom of skull</a:t>
            </a:r>
          </a:p>
          <a:p>
            <a:pPr lvl="3" marL="1382712" indent="868362">
              <a:buFont typeface="Wingdings"/>
              <a:buChar char="§"/>
            </a:pPr>
          </a:p>
        </p:txBody>
      </p:sp>
      <p:sp>
        <p:nvSpPr>
          <p:cNvPr id="4" name=""/>
          <p:cNvSpPr txBox="1"/>
          <p:nvPr>
            <p:ph type="dt" idx="10"/>
          </p:nvPr>
        </p:nvSpPr>
        <p:spPr>
          <a:xfrm>
            <a:off x="457200" y="6356350"/>
            <a:ext cx="2133600" cy="365125"/>
          </a:xfrm>
          <a:prstGeom prst="rect"/>
          <a:noFill/>
          <a:ln>
            <a:noFill/>
          </a:ln>
        </p:spPr>
        <p:txBody>
          <a:bodyPr wrap="square" anchor="ctr"/>
          <a:lstStyle>
            <a:lvl1pPr lvl="0" algn="l">
              <a:defRPr sz="1200">
                <a:solidFill>
                  <a:srgbClr val="3F3F3F"/>
                </a:solidFill>
                <a:latin typeface="Times New Roman"/>
              </a:defRPr>
            </a:lvl1pPr>
          </a:lstStyle>
          <a:p/>
        </p:txBody>
      </p:sp>
      <p:sp>
        <p:nvSpPr>
          <p:cNvPr id="5" name=""/>
          <p:cNvSpPr txBox="1"/>
          <p:nvPr>
            <p:ph type="sldNum" idx="12"/>
          </p:nvPr>
        </p:nvSpPr>
        <p:spPr>
          <a:xfrm>
            <a:off x="6553200" y="6356350"/>
            <a:ext cx="2133600" cy="365125"/>
          </a:xfrm>
          <a:prstGeom prst="rect"/>
          <a:noFill/>
          <a:ln>
            <a:noFill/>
          </a:ln>
        </p:spPr>
        <p:txBody>
          <a:bodyPr wrap="square" anchor="ctr"/>
          <a:lstStyle>
            <a:lvl1pPr lvl="0" algn="r">
              <a:defRPr sz="1200">
                <a:solidFill>
                  <a:srgbClr val="3F3F3F"/>
                </a:solidFill>
                <a:latin typeface="Times New Roman"/>
              </a:defRPr>
            </a:lvl1pPr>
          </a:lstStyle>
          <a:p>
            <a:fld id="{8B38DBA3-52F9-4AF4-A6A4-FA4D7DB2F99C}" type="slidenum">
              <a:t>&lt;#&gt;</a:t>
            </a:fld>
          </a:p>
        </p:txBody>
      </p:sp>
      <p:sp>
        <p:nvSpPr>
          <p:cNvPr id="6" name=""/>
          <p:cNvSpPr txBox="1"/>
          <p:nvPr>
            <p:ph type="ftr" idx="11"/>
          </p:nvPr>
        </p:nvSpPr>
        <p:spPr>
          <a:xfrm>
            <a:off x="3124200" y="6356350"/>
            <a:ext cx="2895600" cy="365125"/>
          </a:xfrm>
          <a:prstGeom prst="rect"/>
          <a:noFill/>
          <a:ln>
            <a:noFill/>
          </a:ln>
        </p:spPr>
        <p:txBody>
          <a:bodyPr wrap="square" anchor="ctr"/>
          <a:lstStyle>
            <a:lvl1pPr lvl="0" algn="ctr">
              <a:defRPr sz="1200">
                <a:solidFill>
                  <a:srgbClr val="3F3F3F"/>
                </a:solidFill>
                <a:latin typeface="Times New Roman"/>
              </a:defRPr>
            </a:lvl1pPr>
          </a:lstStyle>
          <a:p/>
        </p:txBody>
      </p:sp>
    </p:spTree>
  </p:cSld>
</p:sld>
</file>

<file path=ppt/slides/slide30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title" idx="0"/>
          </p:nvPr>
        </p:nvSpPr>
        <p:spPr>
          <a:xfrm>
            <a:off x="457200" y="274637"/>
            <a:ext cx="8229600" cy="1143000"/>
          </a:xfrm>
          <a:prstGeom prst="rect"/>
          <a:noFill/>
          <a:ln>
            <a:noFill/>
          </a:ln>
        </p:spPr>
        <p:txBody>
          <a:bodyPr wrap="square" anchor="ctr"/>
          <a:p>
            <a:pPr lvl="3" algn="l"/>
            <a:r>
              <a:rPr sz="2800" b="1" i="0" u="none" strike="noStrike">
                <a:latin typeface="Times New Roman"/>
              </a:rPr>
              <a:t>Basilar skull is :-</a:t>
            </a:r>
          </a:p>
        </p:txBody>
      </p:sp>
      <p:sp>
        <p:nvSpPr>
          <p:cNvPr id="3" name=""/>
          <p:cNvSpPr txBox="1"/>
          <p:nvPr>
            <p:ph type="dt" idx="10"/>
          </p:nvPr>
        </p:nvSpPr>
        <p:spPr>
          <a:xfrm>
            <a:off x="457200" y="6356350"/>
            <a:ext cx="2133600" cy="365125"/>
          </a:xfrm>
          <a:prstGeom prst="rect"/>
          <a:noFill/>
          <a:ln>
            <a:noFill/>
          </a:ln>
        </p:spPr>
        <p:txBody>
          <a:bodyPr wrap="square" anchor="ctr"/>
          <a:lstStyle>
            <a:lvl1pPr lvl="0" algn="l">
              <a:defRPr sz="1200">
                <a:solidFill>
                  <a:srgbClr val="3F3F3F"/>
                </a:solidFill>
                <a:latin typeface="Calibri"/>
              </a:defRPr>
            </a:lvl1pPr>
          </a:lstStyle>
          <a:p/>
        </p:txBody>
      </p:sp>
      <p:sp>
        <p:nvSpPr>
          <p:cNvPr id="4" name=""/>
          <p:cNvSpPr txBox="1"/>
          <p:nvPr>
            <p:ph type="ftr" idx="11"/>
          </p:nvPr>
        </p:nvSpPr>
        <p:spPr>
          <a:xfrm>
            <a:off x="3124200" y="6356350"/>
            <a:ext cx="2895600" cy="365125"/>
          </a:xfrm>
          <a:prstGeom prst="rect"/>
          <a:noFill/>
          <a:ln>
            <a:noFill/>
          </a:ln>
        </p:spPr>
        <p:txBody>
          <a:bodyPr wrap="square" anchor="ctr"/>
          <a:lstStyle>
            <a:lvl1pPr lvl="0" algn="ctr">
              <a:defRPr sz="1200">
                <a:solidFill>
                  <a:srgbClr val="3F3F3F"/>
                </a:solidFill>
                <a:latin typeface="Calibri"/>
              </a:defRPr>
            </a:lvl1pPr>
          </a:lstStyle>
          <a:p/>
        </p:txBody>
      </p:sp>
      <p:sp>
        <p:nvSpPr>
          <p:cNvPr id="5" name=""/>
          <p:cNvSpPr txBox="1"/>
          <p:nvPr>
            <p:ph type="sldNum" idx="12"/>
          </p:nvPr>
        </p:nvSpPr>
        <p:spPr>
          <a:xfrm>
            <a:off x="6553200" y="6356350"/>
            <a:ext cx="2133600" cy="365125"/>
          </a:xfrm>
          <a:prstGeom prst="rect"/>
          <a:noFill/>
          <a:ln>
            <a:noFill/>
          </a:ln>
        </p:spPr>
        <p:txBody>
          <a:bodyPr wrap="square" anchor="ctr"/>
          <a:lstStyle>
            <a:lvl1pPr lvl="0" algn="r">
              <a:defRPr sz="1200">
                <a:solidFill>
                  <a:srgbClr val="3F3F3F"/>
                </a:solidFill>
                <a:latin typeface="Calibri"/>
              </a:defRPr>
            </a:lvl1pPr>
          </a:lstStyle>
          <a:p>
            <a:fld id="{8B38DBA3-52F9-4AF4-A6A4-FA4D7DB2F99C}" type="slidenum">
              <a:t>&lt;#&gt;</a:t>
            </a:fld>
          </a:p>
        </p:txBody>
      </p:sp>
      <p:sp>
        <p:nvSpPr>
          <p:cNvPr id="6" name=""/>
          <p:cNvSpPr txBox="1"/>
          <p:nvPr>
            <p:ph type="body" idx="1"/>
          </p:nvPr>
        </p:nvSpPr>
        <p:spPr>
          <a:xfrm>
            <a:off x="457200" y="1600200"/>
            <a:ext cx="8229600" cy="4525962"/>
          </a:xfrm>
          <a:prstGeom prst="rect"/>
          <a:noFill/>
          <a:ln>
            <a:noFill/>
          </a:ln>
        </p:spPr>
        <p:txBody>
          <a:bodyPr wrap="square" anchor="t">
            <a:normAutofit lnSpcReduction="10000"/>
          </a:bodyPr>
          <a:p>
            <a:pPr lvl="3" marL="1382712" indent="868362">
              <a:buFont typeface="Wingdings"/>
              <a:buChar char="ü"/>
            </a:pPr>
            <a:r>
              <a:rPr sz="3200">
                <a:latin typeface="Times New Roman"/>
              </a:rPr>
              <a:t>Most serious </a:t>
            </a:r>
          </a:p>
          <a:p>
            <a:pPr lvl="3" marL="1382712" indent="868362">
              <a:buFont typeface="Wingdings"/>
              <a:buChar char="ü"/>
            </a:pPr>
            <a:r>
              <a:rPr sz="3200">
                <a:latin typeface="Times New Roman"/>
              </a:rPr>
              <a:t>Connect to sinus cavity</a:t>
            </a:r>
          </a:p>
          <a:p>
            <a:pPr lvl="3" marL="1382712" indent="868362">
              <a:buFont typeface="Wingdings"/>
              <a:buChar char="ü"/>
            </a:pPr>
            <a:r>
              <a:rPr sz="3200">
                <a:latin typeface="Times New Roman"/>
              </a:rPr>
              <a:t>Allow entry to fluid and air to brain</a:t>
            </a:r>
          </a:p>
          <a:p>
            <a:pPr lvl="3" marL="1382712" indent="868362">
              <a:buNone/>
            </a:pPr>
            <a:r>
              <a:rPr sz="3200" b="1" i="0" u="none" strike="noStrike">
                <a:latin typeface="Times New Roman"/>
              </a:rPr>
              <a:t>c/m:- </a:t>
            </a:r>
          </a:p>
          <a:p>
            <a:pPr lvl="3" marL="1382712" indent="868362">
              <a:buFont typeface="Wingdings"/>
              <a:buChar char="ü"/>
            </a:pPr>
            <a:r>
              <a:rPr sz="3200">
                <a:latin typeface="Times New Roman"/>
              </a:rPr>
              <a:t>Bruises of eye; raccoon eye,</a:t>
            </a:r>
          </a:p>
          <a:p>
            <a:pPr lvl="3" marL="1382712" indent="868362">
              <a:buFont typeface="Wingdings"/>
              <a:buChar char="ü"/>
            </a:pPr>
            <a:r>
              <a:rPr sz="3200">
                <a:latin typeface="Times New Roman"/>
              </a:rPr>
              <a:t>Briuses</a:t>
            </a:r>
            <a:r>
              <a:rPr sz="3200">
                <a:latin typeface="Times New Roman"/>
              </a:rPr>
              <a:t>  behind ear; </a:t>
            </a:r>
            <a:r>
              <a:rPr sz="3200">
                <a:latin typeface="Times New Roman"/>
              </a:rPr>
              <a:t>Battel’s</a:t>
            </a:r>
            <a:r>
              <a:rPr sz="3200">
                <a:latin typeface="Times New Roman"/>
              </a:rPr>
              <a:t> sign, </a:t>
            </a:r>
          </a:p>
          <a:p>
            <a:pPr lvl="3" marL="1382712" indent="868362">
              <a:buFont typeface="Wingdings"/>
              <a:buChar char="ü"/>
            </a:pPr>
            <a:r>
              <a:rPr sz="3200">
                <a:latin typeface="Times New Roman"/>
              </a:rPr>
              <a:t>CSF drain in ear; </a:t>
            </a:r>
            <a:r>
              <a:rPr sz="3200">
                <a:latin typeface="Times New Roman"/>
              </a:rPr>
              <a:t>Otorrhea</a:t>
            </a:r>
            <a:r>
              <a:rPr sz="3200">
                <a:latin typeface="Times New Roman"/>
              </a:rPr>
              <a:t>,</a:t>
            </a:r>
          </a:p>
          <a:p>
            <a:pPr lvl="3" marL="1382712" indent="868362">
              <a:buFont typeface="Wingdings"/>
              <a:buChar char="ü"/>
            </a:pPr>
            <a:r>
              <a:rPr sz="3200">
                <a:latin typeface="Times New Roman"/>
              </a:rPr>
              <a:t>CSF  in nose; </a:t>
            </a:r>
            <a:r>
              <a:rPr sz="3200">
                <a:latin typeface="Times New Roman"/>
              </a:rPr>
              <a:t>rhinorrhea</a:t>
            </a:r>
          </a:p>
        </p:txBody>
      </p:sp>
    </p:spTree>
  </p:cSld>
</p:sld>
</file>

<file path=ppt/slides/slide30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title" idx="0"/>
          </p:nvPr>
        </p:nvSpPr>
        <p:spPr>
          <a:xfrm>
            <a:off x="457200" y="274637"/>
            <a:ext cx="8229600" cy="1143000"/>
          </a:xfrm>
          <a:prstGeom prst="rect"/>
          <a:noFill/>
          <a:ln>
            <a:noFill/>
          </a:ln>
        </p:spPr>
        <p:txBody>
          <a:bodyPr wrap="square" anchor="ctr"/>
          <a:p>
            <a:pPr lvl="0"/>
            <a:r>
              <a:rPr>
                <a:latin typeface="Times New Roman"/>
              </a:rPr>
              <a:t>Brain injury </a:t>
            </a:r>
          </a:p>
        </p:txBody>
      </p:sp>
      <p:sp>
        <p:nvSpPr>
          <p:cNvPr id="3" name=""/>
          <p:cNvSpPr txBox="1"/>
          <p:nvPr>
            <p:ph type="body" idx="1"/>
          </p:nvPr>
        </p:nvSpPr>
        <p:spPr>
          <a:xfrm>
            <a:off x="457200" y="1600200"/>
            <a:ext cx="8229600" cy="4525962"/>
          </a:xfrm>
          <a:prstGeom prst="rect"/>
          <a:noFill/>
          <a:ln>
            <a:noFill/>
          </a:ln>
        </p:spPr>
        <p:txBody>
          <a:bodyPr wrap="square" anchor="t"/>
          <a:p>
            <a:pPr lvl="0">
              <a:buFont typeface="Wingdings"/>
              <a:buChar char="v"/>
            </a:pPr>
            <a:r>
              <a:rPr sz="3200" b="1" i="0" u="none" strike="noStrike">
                <a:latin typeface="Times New Roman"/>
              </a:rPr>
              <a:t>Two types brain injury:- </a:t>
            </a:r>
          </a:p>
          <a:p>
            <a:pPr lvl="0">
              <a:buFont typeface="Wingdings"/>
              <a:buChar char="ü"/>
            </a:pPr>
            <a:r>
              <a:rPr sz="3200" b="1" i="0" u="none" strike="noStrike">
                <a:latin typeface="Times New Roman"/>
              </a:rPr>
              <a:t>Closed:</a:t>
            </a:r>
            <a:r>
              <a:rPr sz="3200">
                <a:latin typeface="Times New Roman"/>
              </a:rPr>
              <a:t>- it is blunt type trauma</a:t>
            </a:r>
          </a:p>
          <a:p>
            <a:pPr lvl="1"/>
            <a:r>
              <a:rPr sz="2900">
                <a:latin typeface="Times New Roman"/>
              </a:rPr>
              <a:t>no opening through skull and Dura</a:t>
            </a:r>
          </a:p>
          <a:p>
            <a:pPr lvl="0">
              <a:buFont typeface="Wingdings"/>
              <a:buChar char="ü"/>
            </a:pPr>
            <a:r>
              <a:rPr sz="3200" b="1" i="0" u="none" strike="noStrike">
                <a:latin typeface="Times New Roman"/>
              </a:rPr>
              <a:t>Open:</a:t>
            </a:r>
            <a:r>
              <a:rPr sz="3200">
                <a:latin typeface="Times New Roman"/>
              </a:rPr>
              <a:t>-penetrating type and inters in to the brain tissue </a:t>
            </a:r>
          </a:p>
          <a:p>
            <a:pPr lvl="1"/>
            <a:r>
              <a:rPr sz="2900">
                <a:latin typeface="Times New Roman"/>
              </a:rPr>
              <a:t>When bleeding developed  in the cranial </a:t>
            </a:r>
            <a:r>
              <a:rPr sz="2900">
                <a:latin typeface="Times New Roman"/>
              </a:rPr>
              <a:t>voult</a:t>
            </a:r>
          </a:p>
          <a:p>
            <a:pPr lvl="1"/>
            <a:r>
              <a:rPr sz="2900">
                <a:latin typeface="Times New Roman"/>
              </a:rPr>
              <a:t>It is most serious brain injury of intracranial hemorrhage. </a:t>
            </a:r>
          </a:p>
          <a:p>
            <a:pPr lvl="0"/>
          </a:p>
        </p:txBody>
      </p:sp>
      <p:sp>
        <p:nvSpPr>
          <p:cNvPr id="4" name=""/>
          <p:cNvSpPr txBox="1"/>
          <p:nvPr>
            <p:ph type="dt" idx="10"/>
          </p:nvPr>
        </p:nvSpPr>
        <p:spPr>
          <a:xfrm>
            <a:off x="457200" y="6356350"/>
            <a:ext cx="2133600" cy="365125"/>
          </a:xfrm>
          <a:prstGeom prst="rect"/>
          <a:noFill/>
          <a:ln>
            <a:noFill/>
          </a:ln>
        </p:spPr>
        <p:txBody>
          <a:bodyPr wrap="square" anchor="ctr"/>
          <a:lstStyle>
            <a:lvl1pPr lvl="0" algn="l">
              <a:defRPr sz="1200">
                <a:solidFill>
                  <a:srgbClr val="3F3F3F"/>
                </a:solidFill>
                <a:latin typeface="Times New Roman"/>
              </a:defRPr>
            </a:lvl1pPr>
          </a:lstStyle>
          <a:p/>
        </p:txBody>
      </p:sp>
      <p:sp>
        <p:nvSpPr>
          <p:cNvPr id="5" name=""/>
          <p:cNvSpPr txBox="1"/>
          <p:nvPr>
            <p:ph type="sldNum" idx="12"/>
          </p:nvPr>
        </p:nvSpPr>
        <p:spPr>
          <a:xfrm>
            <a:off x="6553200" y="6356350"/>
            <a:ext cx="2133600" cy="365125"/>
          </a:xfrm>
          <a:prstGeom prst="rect"/>
          <a:noFill/>
          <a:ln>
            <a:noFill/>
          </a:ln>
        </p:spPr>
        <p:txBody>
          <a:bodyPr wrap="square" anchor="ctr"/>
          <a:lstStyle>
            <a:lvl1pPr lvl="0" algn="r">
              <a:defRPr sz="1200">
                <a:solidFill>
                  <a:srgbClr val="3F3F3F"/>
                </a:solidFill>
                <a:latin typeface="Times New Roman"/>
              </a:defRPr>
            </a:lvl1pPr>
          </a:lstStyle>
          <a:p>
            <a:fld id="{8B38DBA3-52F9-4AF4-A6A4-FA4D7DB2F99C}" type="slidenum">
              <a:t>&lt;#&gt;</a:t>
            </a:fld>
          </a:p>
        </p:txBody>
      </p:sp>
      <p:sp>
        <p:nvSpPr>
          <p:cNvPr id="6" name=""/>
          <p:cNvSpPr txBox="1"/>
          <p:nvPr>
            <p:ph type="ftr" idx="11"/>
          </p:nvPr>
        </p:nvSpPr>
        <p:spPr>
          <a:xfrm>
            <a:off x="3124200" y="6356350"/>
            <a:ext cx="2895600" cy="365125"/>
          </a:xfrm>
          <a:prstGeom prst="rect"/>
          <a:noFill/>
          <a:ln>
            <a:noFill/>
          </a:ln>
        </p:spPr>
        <p:txBody>
          <a:bodyPr wrap="square" anchor="ctr"/>
          <a:lstStyle>
            <a:lvl1pPr lvl="0" algn="ctr">
              <a:defRPr sz="1200">
                <a:solidFill>
                  <a:srgbClr val="3F3F3F"/>
                </a:solidFill>
                <a:latin typeface="Times New Roman"/>
              </a:defRPr>
            </a:lvl1pPr>
          </a:lstStyle>
          <a:p/>
        </p:txBody>
      </p:sp>
    </p:spTree>
  </p:cSld>
</p:sld>
</file>

<file path=ppt/slides/slide30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title" idx="0"/>
          </p:nvPr>
        </p:nvSpPr>
        <p:spPr>
          <a:xfrm>
            <a:off x="457200" y="274637"/>
            <a:ext cx="8229600" cy="1143000"/>
          </a:xfrm>
          <a:prstGeom prst="rect"/>
          <a:noFill/>
          <a:ln>
            <a:noFill/>
          </a:ln>
        </p:spPr>
        <p:txBody>
          <a:bodyPr wrap="square" anchor="ctr"/>
          <a:p>
            <a:pPr lvl="0"/>
            <a:r>
              <a:rPr b="1" i="0" u="none" strike="noStrike">
                <a:latin typeface="Calibri"/>
              </a:rPr>
              <a:t>Intracranial Hemorrhages</a:t>
            </a:r>
          </a:p>
        </p:txBody>
      </p:sp>
      <p:sp>
        <p:nvSpPr>
          <p:cNvPr id="3" name=""/>
          <p:cNvSpPr txBox="1"/>
          <p:nvPr>
            <p:ph type="dt" idx="10"/>
          </p:nvPr>
        </p:nvSpPr>
        <p:spPr>
          <a:xfrm>
            <a:off x="457200" y="6356350"/>
            <a:ext cx="2133600" cy="365125"/>
          </a:xfrm>
          <a:prstGeom prst="rect"/>
          <a:noFill/>
          <a:ln>
            <a:noFill/>
          </a:ln>
        </p:spPr>
        <p:txBody>
          <a:bodyPr wrap="square" anchor="ctr"/>
          <a:lstStyle>
            <a:lvl1pPr lvl="0" algn="l">
              <a:defRPr sz="1200">
                <a:solidFill>
                  <a:srgbClr val="3F3F3F"/>
                </a:solidFill>
                <a:latin typeface="Calibri"/>
              </a:defRPr>
            </a:lvl1pPr>
          </a:lstStyle>
          <a:p/>
        </p:txBody>
      </p:sp>
      <p:sp>
        <p:nvSpPr>
          <p:cNvPr id="4" name=""/>
          <p:cNvSpPr txBox="1"/>
          <p:nvPr>
            <p:ph type="ftr" idx="11"/>
          </p:nvPr>
        </p:nvSpPr>
        <p:spPr>
          <a:xfrm>
            <a:off x="3124200" y="6356350"/>
            <a:ext cx="2895600" cy="365125"/>
          </a:xfrm>
          <a:prstGeom prst="rect"/>
          <a:noFill/>
          <a:ln>
            <a:noFill/>
          </a:ln>
        </p:spPr>
        <p:txBody>
          <a:bodyPr wrap="square" anchor="ctr"/>
          <a:lstStyle>
            <a:lvl1pPr lvl="0" algn="ctr">
              <a:defRPr sz="1200">
                <a:solidFill>
                  <a:srgbClr val="3F3F3F"/>
                </a:solidFill>
                <a:latin typeface="Calibri"/>
              </a:defRPr>
            </a:lvl1pPr>
          </a:lstStyle>
          <a:p/>
        </p:txBody>
      </p:sp>
      <p:sp>
        <p:nvSpPr>
          <p:cNvPr id="5" name=""/>
          <p:cNvSpPr txBox="1"/>
          <p:nvPr>
            <p:ph type="sldNum" idx="12"/>
          </p:nvPr>
        </p:nvSpPr>
        <p:spPr>
          <a:xfrm>
            <a:off x="6553200" y="6356350"/>
            <a:ext cx="2133600" cy="365125"/>
          </a:xfrm>
          <a:prstGeom prst="rect"/>
          <a:noFill/>
          <a:ln>
            <a:noFill/>
          </a:ln>
        </p:spPr>
        <p:txBody>
          <a:bodyPr wrap="square" anchor="ctr"/>
          <a:lstStyle>
            <a:lvl1pPr lvl="0" algn="r">
              <a:defRPr sz="1200">
                <a:solidFill>
                  <a:srgbClr val="3F3F3F"/>
                </a:solidFill>
                <a:latin typeface="Calibri"/>
              </a:defRPr>
            </a:lvl1pPr>
          </a:lstStyle>
          <a:p>
            <a:fld id="{8B38DBA3-52F9-4AF4-A6A4-FA4D7DB2F99C}" type="slidenum">
              <a:t>&lt;#&gt;</a:t>
            </a:fld>
          </a:p>
        </p:txBody>
      </p:sp>
      <p:sp>
        <p:nvSpPr>
          <p:cNvPr id="6" name=""/>
          <p:cNvSpPr txBox="1"/>
          <p:nvPr>
            <p:ph type="body" idx="1"/>
          </p:nvPr>
        </p:nvSpPr>
        <p:spPr>
          <a:xfrm>
            <a:off x="457200" y="1600200"/>
            <a:ext cx="8229600" cy="4525962"/>
          </a:xfrm>
          <a:prstGeom prst="rect"/>
          <a:noFill/>
          <a:ln>
            <a:noFill/>
          </a:ln>
        </p:spPr>
        <p:txBody>
          <a:bodyPr wrap="square" anchor="t"/>
          <a:p>
            <a:pPr lvl="0">
              <a:buFont typeface="Wingdings"/>
              <a:buChar char="Ø"/>
            </a:pPr>
            <a:r>
              <a:rPr sz="2800" b="1" i="0" u="none" strike="noStrike">
                <a:latin typeface="Times New Roman"/>
              </a:rPr>
              <a:t>Epidural </a:t>
            </a:r>
            <a:r>
              <a:rPr sz="2800">
                <a:latin typeface="Times New Roman"/>
              </a:rPr>
              <a:t>:  a hematoma forms  blood between the </a:t>
            </a:r>
            <a:r>
              <a:rPr sz="2800">
                <a:latin typeface="Times New Roman"/>
              </a:rPr>
              <a:t>dura</a:t>
            </a:r>
            <a:r>
              <a:rPr sz="2800">
                <a:latin typeface="Times New Roman"/>
              </a:rPr>
              <a:t> and the skull, </a:t>
            </a:r>
          </a:p>
          <a:p>
            <a:pPr lvl="1"/>
            <a:r>
              <a:rPr sz="2500">
                <a:latin typeface="Times New Roman"/>
              </a:rPr>
              <a:t>may result from a  laceration of the middle menigeal artery</a:t>
            </a:r>
          </a:p>
          <a:p>
            <a:pPr lvl="0">
              <a:buFont typeface="Wingdings"/>
              <a:buChar char="Ø"/>
            </a:pPr>
            <a:r>
              <a:rPr sz="2800" b="1" i="0" u="none" strike="noStrike">
                <a:latin typeface="Times New Roman"/>
              </a:rPr>
              <a:t>Subdural:</a:t>
            </a:r>
            <a:r>
              <a:rPr sz="2800">
                <a:latin typeface="Times New Roman"/>
              </a:rPr>
              <a:t> a hematoma forms blood  between the Dura and arachnoid layers, </a:t>
            </a:r>
          </a:p>
          <a:p>
            <a:pPr lvl="1"/>
            <a:r>
              <a:rPr sz="2200">
                <a:latin typeface="Times New Roman"/>
              </a:rPr>
              <a:t>Generally follows venous damage  to 48hrs,  48hrs-2wk, 3wks above (acute, sub acute, chronic respectively )</a:t>
            </a:r>
          </a:p>
          <a:p>
            <a:pPr lvl="0"/>
          </a:p>
        </p:txBody>
      </p:sp>
    </p:spTree>
  </p:cSld>
</p:sld>
</file>

<file path=ppt/slides/slide3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title" idx="0"/>
          </p:nvPr>
        </p:nvSpPr>
        <p:spPr>
          <a:xfrm>
            <a:off x="457200" y="152400"/>
            <a:ext cx="8229600" cy="914400"/>
          </a:xfrm>
          <a:prstGeom prst="rect"/>
          <a:noFill/>
          <a:ln>
            <a:noFill/>
          </a:ln>
        </p:spPr>
        <p:txBody>
          <a:bodyPr wrap="square" anchor="ctr"/>
          <a:p>
            <a:pPr lvl="0"/>
            <a:r>
              <a:rPr b="1" i="0" u="none" strike="noStrike">
                <a:latin typeface="Times New Roman"/>
              </a:rPr>
              <a:t>Etiology</a:t>
            </a:r>
          </a:p>
        </p:txBody>
      </p:sp>
      <p:sp>
        <p:nvSpPr>
          <p:cNvPr id="3" name=""/>
          <p:cNvSpPr txBox="1"/>
          <p:nvPr>
            <p:ph type="body" idx="1"/>
          </p:nvPr>
        </p:nvSpPr>
        <p:spPr>
          <a:xfrm>
            <a:off x="457200" y="990600"/>
            <a:ext cx="8229600" cy="5135562"/>
          </a:xfrm>
          <a:prstGeom prst="rect"/>
          <a:noFill/>
          <a:ln>
            <a:noFill/>
          </a:ln>
        </p:spPr>
        <p:txBody>
          <a:bodyPr wrap="square" anchor="t">
            <a:normAutofit fontScale="25000" lnSpcReduction="20000"/>
          </a:bodyPr>
          <a:p>
            <a:pPr lvl="1">
              <a:buFont typeface="Wingdings"/>
              <a:buChar char="Ø"/>
            </a:pPr>
            <a:r>
              <a:rPr sz="9600">
                <a:latin typeface="Times New Roman"/>
              </a:rPr>
              <a:t>Intracranial </a:t>
            </a:r>
            <a:r>
              <a:rPr sz="9600">
                <a:latin typeface="Times New Roman"/>
              </a:rPr>
              <a:t>tumors </a:t>
            </a:r>
            <a:r>
              <a:rPr sz="9600">
                <a:latin typeface="Times New Roman"/>
              </a:rPr>
              <a:t>, Trauma and hemorrhages</a:t>
            </a:r>
          </a:p>
          <a:p>
            <a:pPr lvl="1">
              <a:buFont typeface="Wingdings"/>
              <a:buChar char="Ø"/>
            </a:pPr>
            <a:r>
              <a:rPr sz="9600">
                <a:latin typeface="Times New Roman"/>
              </a:rPr>
              <a:t>Genetic (CH,MH) </a:t>
            </a:r>
          </a:p>
          <a:p>
            <a:pPr lvl="1">
              <a:buFont typeface="Wingdings"/>
              <a:buChar char="Ø"/>
            </a:pPr>
            <a:r>
              <a:rPr sz="9600">
                <a:latin typeface="Times New Roman"/>
              </a:rPr>
              <a:t>Stress, allergens, seasonal changes, </a:t>
            </a:r>
            <a:r>
              <a:rPr sz="9600">
                <a:latin typeface="Times New Roman"/>
              </a:rPr>
              <a:t>vasodilator, alcohol smokers</a:t>
            </a:r>
          </a:p>
          <a:p>
            <a:pPr lvl="1">
              <a:buFont typeface="Wingdings"/>
              <a:buChar char="Ø"/>
            </a:pPr>
            <a:r>
              <a:rPr sz="9600">
                <a:latin typeface="Times New Roman"/>
              </a:rPr>
              <a:t>Gender (male CH, Female MD)</a:t>
            </a:r>
          </a:p>
          <a:p>
            <a:pPr lvl="1">
              <a:buFont typeface="Wingdings"/>
              <a:buChar char="Ø"/>
            </a:pPr>
            <a:r>
              <a:rPr sz="9600">
                <a:latin typeface="Times New Roman"/>
              </a:rPr>
              <a:t>CNS </a:t>
            </a:r>
            <a:r>
              <a:rPr sz="9600">
                <a:latin typeface="Times New Roman"/>
              </a:rPr>
              <a:t>infections</a:t>
            </a:r>
          </a:p>
          <a:p>
            <a:pPr lvl="2">
              <a:buFont typeface="Wingdings"/>
              <a:buChar char="ü"/>
            </a:pPr>
            <a:r>
              <a:rPr sz="9600">
                <a:latin typeface="Times New Roman"/>
              </a:rPr>
              <a:t> Acute systemic infection                                 </a:t>
            </a:r>
          </a:p>
          <a:p>
            <a:pPr lvl="2">
              <a:buFont typeface="Wingdings"/>
              <a:buChar char="ü"/>
            </a:pPr>
            <a:r>
              <a:rPr sz="9600">
                <a:latin typeface="Times New Roman"/>
              </a:rPr>
              <a:t>Cerebral hypoxia</a:t>
            </a:r>
          </a:p>
          <a:p>
            <a:pPr lvl="2">
              <a:buFont typeface="Wingdings"/>
              <a:buChar char="ü"/>
            </a:pPr>
            <a:r>
              <a:rPr sz="9600">
                <a:latin typeface="Times New Roman"/>
              </a:rPr>
              <a:t> Severe HPN             </a:t>
            </a:r>
          </a:p>
          <a:p>
            <a:pPr lvl="2">
              <a:buFont typeface="Wingdings"/>
              <a:buChar char="ü"/>
            </a:pPr>
            <a:r>
              <a:rPr sz="9600">
                <a:latin typeface="Times New Roman"/>
              </a:rPr>
              <a:t> Acute or chronic disease of the eye, ear, nose or throat</a:t>
            </a:r>
          </a:p>
          <a:p>
            <a:pPr lvl="2">
              <a:buFont typeface="Wingdings"/>
              <a:buChar char="ü"/>
            </a:pPr>
            <a:r>
              <a:rPr sz="9600">
                <a:latin typeface="Times New Roman"/>
              </a:rPr>
              <a:t> Sinusitis</a:t>
            </a:r>
          </a:p>
          <a:p>
            <a:pPr lvl="2">
              <a:buFont typeface="Wingdings"/>
              <a:buChar char="ü"/>
            </a:pPr>
            <a:r>
              <a:rPr sz="9600">
                <a:latin typeface="Times New Roman"/>
              </a:rPr>
              <a:t> Tooth disease</a:t>
            </a:r>
          </a:p>
          <a:p>
            <a:pPr lvl="0"/>
          </a:p>
        </p:txBody>
      </p:sp>
      <p:sp>
        <p:nvSpPr>
          <p:cNvPr id="4" name=""/>
          <p:cNvSpPr txBox="1"/>
          <p:nvPr>
            <p:ph type="dt" idx="10"/>
          </p:nvPr>
        </p:nvSpPr>
        <p:spPr>
          <a:xfrm>
            <a:off x="457200" y="6356350"/>
            <a:ext cx="2133600" cy="365125"/>
          </a:xfrm>
          <a:prstGeom prst="rect"/>
          <a:noFill/>
          <a:ln>
            <a:noFill/>
          </a:ln>
        </p:spPr>
        <p:txBody>
          <a:bodyPr wrap="square" anchor="ctr"/>
          <a:lstStyle>
            <a:lvl1pPr lvl="0" algn="l">
              <a:defRPr sz="1200">
                <a:solidFill>
                  <a:srgbClr val="3F3F3F"/>
                </a:solidFill>
                <a:latin typeface="Calibri"/>
              </a:defRPr>
            </a:lvl1pPr>
          </a:lstStyle>
          <a:p/>
        </p:txBody>
      </p:sp>
      <p:sp>
        <p:nvSpPr>
          <p:cNvPr id="5" name=""/>
          <p:cNvSpPr txBox="1"/>
          <p:nvPr>
            <p:ph type="sldNum" idx="12"/>
          </p:nvPr>
        </p:nvSpPr>
        <p:spPr>
          <a:xfrm>
            <a:off x="6553200" y="6356350"/>
            <a:ext cx="2133600" cy="365125"/>
          </a:xfrm>
          <a:prstGeom prst="rect"/>
          <a:noFill/>
          <a:ln>
            <a:noFill/>
          </a:ln>
        </p:spPr>
        <p:txBody>
          <a:bodyPr wrap="square" anchor="ctr"/>
          <a:lstStyle>
            <a:lvl1pPr lvl="0" algn="r">
              <a:defRPr sz="1200">
                <a:solidFill>
                  <a:srgbClr val="3F3F3F"/>
                </a:solidFill>
                <a:latin typeface="Calibri"/>
              </a:defRPr>
            </a:lvl1pPr>
          </a:lstStyle>
          <a:p>
            <a:fld id="{8B38DBA3-52F9-4AF4-A6A4-FA4D7DB2F99C}" type="slidenum">
              <a:t>&lt;#&gt;</a:t>
            </a:fld>
          </a:p>
        </p:txBody>
      </p:sp>
      <p:sp>
        <p:nvSpPr>
          <p:cNvPr id="6" name=""/>
          <p:cNvSpPr txBox="1"/>
          <p:nvPr>
            <p:ph type="ftr" idx="11"/>
          </p:nvPr>
        </p:nvSpPr>
        <p:spPr>
          <a:xfrm>
            <a:off x="3124200" y="6356350"/>
            <a:ext cx="2895600" cy="365125"/>
          </a:xfrm>
          <a:prstGeom prst="rect"/>
          <a:noFill/>
          <a:ln>
            <a:noFill/>
          </a:ln>
        </p:spPr>
        <p:txBody>
          <a:bodyPr wrap="square" anchor="ctr"/>
          <a:lstStyle>
            <a:lvl1pPr lvl="0" algn="ctr">
              <a:defRPr sz="1200">
                <a:solidFill>
                  <a:srgbClr val="3F3F3F"/>
                </a:solidFill>
                <a:latin typeface="Calibri"/>
              </a:defRPr>
            </a:lvl1pPr>
          </a:lstStyle>
          <a:p/>
        </p:txBody>
      </p:sp>
    </p:spTree>
  </p:cSld>
</p:sld>
</file>

<file path=ppt/slides/slide31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title" idx="0"/>
          </p:nvPr>
        </p:nvSpPr>
        <p:spPr>
          <a:xfrm>
            <a:off x="457200" y="274637"/>
            <a:ext cx="8229600" cy="866775"/>
          </a:xfrm>
          <a:prstGeom prst="rect"/>
          <a:noFill/>
          <a:ln>
            <a:noFill/>
          </a:ln>
        </p:spPr>
        <p:txBody>
          <a:bodyPr wrap="square" anchor="ctr"/>
          <a:p>
            <a:pPr lvl="0"/>
            <a:r>
              <a:rPr>
                <a:latin typeface="Calibri"/>
              </a:rPr>
              <a:t>Continue…</a:t>
            </a:r>
          </a:p>
        </p:txBody>
      </p:sp>
      <p:sp>
        <p:nvSpPr>
          <p:cNvPr id="3" name=""/>
          <p:cNvSpPr txBox="1"/>
          <p:nvPr>
            <p:ph type="body" idx="1"/>
          </p:nvPr>
        </p:nvSpPr>
        <p:spPr>
          <a:xfrm>
            <a:off x="457200" y="1143000"/>
            <a:ext cx="8229600" cy="4983162"/>
          </a:xfrm>
          <a:prstGeom prst="rect"/>
          <a:noFill/>
          <a:ln>
            <a:noFill/>
          </a:ln>
        </p:spPr>
        <p:txBody>
          <a:bodyPr wrap="square" anchor="t"/>
          <a:p>
            <a:pPr lvl="0">
              <a:lnSpc>
                <a:spcPct val="150000"/>
              </a:lnSpc>
              <a:buFont typeface="Wingdings"/>
              <a:buChar char="v"/>
            </a:pPr>
            <a:r>
              <a:rPr b="1" i="0" u="none" strike="noStrike">
                <a:latin typeface="Times New Roman"/>
              </a:rPr>
              <a:t>Intracerebral</a:t>
            </a:r>
            <a:r>
              <a:rPr>
                <a:latin typeface="Times New Roman"/>
              </a:rPr>
              <a:t>- due to damage of cerebral vasculature or brain parenchyma,</a:t>
            </a:r>
          </a:p>
          <a:p>
            <a:pPr lvl="1">
              <a:lnSpc>
                <a:spcPct val="150000"/>
              </a:lnSpc>
            </a:pPr>
            <a:r>
              <a:rPr>
                <a:latin typeface="Times New Roman"/>
              </a:rPr>
              <a:t>Mild:   LOC about 0-20min; GCS is 13-15. </a:t>
            </a:r>
          </a:p>
          <a:p>
            <a:pPr lvl="1">
              <a:lnSpc>
                <a:spcPct val="150000"/>
              </a:lnSpc>
            </a:pPr>
            <a:r>
              <a:rPr>
                <a:latin typeface="Times New Roman"/>
              </a:rPr>
              <a:t>Moderate: LOC about 20-6hr; GCS is 9-12.</a:t>
            </a:r>
          </a:p>
          <a:p>
            <a:pPr lvl="1">
              <a:lnSpc>
                <a:spcPct val="150000"/>
              </a:lnSpc>
            </a:pPr>
            <a:r>
              <a:rPr>
                <a:latin typeface="Times New Roman"/>
              </a:rPr>
              <a:t>Sever:   LOC 6hr &amp; above ; GCS 3-8 .</a:t>
            </a:r>
          </a:p>
        </p:txBody>
      </p:sp>
      <p:sp>
        <p:nvSpPr>
          <p:cNvPr id="4" name=""/>
          <p:cNvSpPr txBox="1"/>
          <p:nvPr>
            <p:ph type="dt" idx="10"/>
          </p:nvPr>
        </p:nvSpPr>
        <p:spPr>
          <a:xfrm>
            <a:off x="457200" y="6356350"/>
            <a:ext cx="2133600" cy="365125"/>
          </a:xfrm>
          <a:prstGeom prst="rect"/>
          <a:noFill/>
          <a:ln>
            <a:noFill/>
          </a:ln>
        </p:spPr>
        <p:txBody>
          <a:bodyPr wrap="square" anchor="ctr"/>
          <a:lstStyle>
            <a:lvl1pPr lvl="0" algn="l">
              <a:defRPr sz="1200">
                <a:solidFill>
                  <a:srgbClr val="3F3F3F"/>
                </a:solidFill>
                <a:latin typeface="Calibri"/>
              </a:defRPr>
            </a:lvl1pPr>
          </a:lstStyle>
          <a:p/>
        </p:txBody>
      </p:sp>
      <p:sp>
        <p:nvSpPr>
          <p:cNvPr id="5" name=""/>
          <p:cNvSpPr txBox="1"/>
          <p:nvPr>
            <p:ph type="sldNum" idx="12"/>
          </p:nvPr>
        </p:nvSpPr>
        <p:spPr>
          <a:xfrm>
            <a:off x="6553200" y="6356350"/>
            <a:ext cx="2133600" cy="365125"/>
          </a:xfrm>
          <a:prstGeom prst="rect"/>
          <a:noFill/>
          <a:ln>
            <a:noFill/>
          </a:ln>
        </p:spPr>
        <p:txBody>
          <a:bodyPr wrap="square" anchor="ctr"/>
          <a:lstStyle>
            <a:lvl1pPr lvl="0" algn="r">
              <a:defRPr sz="1200">
                <a:solidFill>
                  <a:srgbClr val="3F3F3F"/>
                </a:solidFill>
                <a:latin typeface="Calibri"/>
              </a:defRPr>
            </a:lvl1pPr>
          </a:lstStyle>
          <a:p>
            <a:fld id="{8B38DBA3-52F9-4AF4-A6A4-FA4D7DB2F99C}" type="slidenum">
              <a:t>&lt;#&gt;</a:t>
            </a:fld>
          </a:p>
        </p:txBody>
      </p:sp>
      <p:sp>
        <p:nvSpPr>
          <p:cNvPr id="6" name=""/>
          <p:cNvSpPr txBox="1"/>
          <p:nvPr>
            <p:ph type="ftr" idx="11"/>
          </p:nvPr>
        </p:nvSpPr>
        <p:spPr>
          <a:xfrm>
            <a:off x="3124200" y="6356350"/>
            <a:ext cx="2895600" cy="365125"/>
          </a:xfrm>
          <a:prstGeom prst="rect"/>
          <a:noFill/>
          <a:ln>
            <a:noFill/>
          </a:ln>
        </p:spPr>
        <p:txBody>
          <a:bodyPr wrap="square" anchor="ctr"/>
          <a:lstStyle>
            <a:lvl1pPr lvl="0" algn="ctr">
              <a:defRPr sz="1200">
                <a:solidFill>
                  <a:srgbClr val="3F3F3F"/>
                </a:solidFill>
                <a:latin typeface="Calibri"/>
              </a:defRPr>
            </a:lvl1pPr>
          </a:lstStyle>
          <a:p/>
        </p:txBody>
      </p:sp>
    </p:spTree>
  </p:cSld>
</p:sld>
</file>

<file path=ppt/slides/slide31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body" idx="1"/>
          </p:nvPr>
        </p:nvSpPr>
        <p:spPr>
          <a:xfrm>
            <a:off x="457200" y="609600"/>
            <a:ext cx="8229600" cy="6248400"/>
          </a:xfrm>
          <a:prstGeom prst="rect"/>
          <a:noFill/>
          <a:ln>
            <a:noFill/>
          </a:ln>
        </p:spPr>
        <p:txBody>
          <a:bodyPr wrap="square" anchor="t">
            <a:normAutofit fontScale="92000"/>
          </a:bodyPr>
          <a:p>
            <a:pPr lvl="0">
              <a:buNone/>
            </a:pPr>
            <a:r>
              <a:rPr sz="3200" b="1" i="0" u="none" strike="noStrike">
                <a:latin typeface="Times New Roman"/>
              </a:rPr>
              <a:t>                     </a:t>
            </a:r>
            <a:r>
              <a:rPr sz="4000" b="1" i="0" u="none" strike="noStrike">
                <a:latin typeface="Times New Roman"/>
              </a:rPr>
              <a:t>Concussion  </a:t>
            </a:r>
          </a:p>
          <a:p>
            <a:pPr lvl="0">
              <a:buFont typeface="Wingdings"/>
              <a:buChar char="ü"/>
            </a:pPr>
            <a:r>
              <a:rPr sz="3600">
                <a:latin typeface="Times New Roman"/>
              </a:rPr>
              <a:t>Results  from a blow to the head-a blow hard enough to jostle the brain &amp;  make it hit against the skull, </a:t>
            </a:r>
          </a:p>
          <a:p>
            <a:pPr lvl="0">
              <a:buFont typeface="Wingdings"/>
              <a:buChar char="ü"/>
            </a:pPr>
            <a:r>
              <a:rPr sz="3600">
                <a:latin typeface="Times New Roman"/>
              </a:rPr>
              <a:t>It causing temporary neural dysfunction, but not hard  enough to cause cerebral contusion.</a:t>
            </a:r>
          </a:p>
          <a:p>
            <a:pPr lvl="0">
              <a:buNone/>
            </a:pPr>
          </a:p>
          <a:p>
            <a:pPr lvl="0">
              <a:buFont typeface="Wingdings"/>
              <a:buChar char="v"/>
            </a:pPr>
            <a:r>
              <a:rPr b="1" i="0" u="none" strike="noStrike">
                <a:latin typeface="Times New Roman"/>
              </a:rPr>
              <a:t>  Cause</a:t>
            </a:r>
            <a:r>
              <a:rPr>
                <a:latin typeface="Times New Roman"/>
              </a:rPr>
              <a:t>: -  </a:t>
            </a:r>
            <a:r>
              <a:rPr>
                <a:latin typeface="Times New Roman"/>
              </a:rPr>
              <a:t>a fall to the ground</a:t>
            </a:r>
          </a:p>
          <a:p>
            <a:pPr lvl="0">
              <a:buNone/>
            </a:pPr>
            <a:r>
              <a:rPr>
                <a:latin typeface="Times New Roman"/>
              </a:rPr>
              <a:t>                </a:t>
            </a:r>
            <a:r>
              <a:rPr>
                <a:latin typeface="Times New Roman"/>
              </a:rPr>
              <a:t>-  a punch to the </a:t>
            </a:r>
            <a:r>
              <a:rPr>
                <a:latin typeface="Times New Roman"/>
              </a:rPr>
              <a:t>head</a:t>
            </a:r>
          </a:p>
          <a:p>
            <a:pPr lvl="0">
              <a:buNone/>
            </a:pPr>
            <a:r>
              <a:rPr>
                <a:latin typeface="Times New Roman"/>
              </a:rPr>
              <a:t>                </a:t>
            </a:r>
            <a:r>
              <a:rPr>
                <a:latin typeface="Times New Roman"/>
              </a:rPr>
              <a:t>-  an automobile accident</a:t>
            </a:r>
          </a:p>
          <a:p>
            <a:pPr lvl="0">
              <a:buNone/>
            </a:pPr>
          </a:p>
          <a:p>
            <a:pPr lvl="0">
              <a:buNone/>
            </a:pPr>
            <a:r>
              <a:rPr>
                <a:latin typeface="Times New Roman"/>
              </a:rPr>
              <a:t> </a:t>
            </a:r>
          </a:p>
          <a:p>
            <a:pPr lvl="0"/>
          </a:p>
        </p:txBody>
      </p:sp>
      <p:sp>
        <p:nvSpPr>
          <p:cNvPr id="3" name=""/>
          <p:cNvSpPr txBox="1"/>
          <p:nvPr>
            <p:ph type="dt" idx="10"/>
          </p:nvPr>
        </p:nvSpPr>
        <p:spPr>
          <a:xfrm>
            <a:off x="457200" y="6356350"/>
            <a:ext cx="2133600" cy="365125"/>
          </a:xfrm>
          <a:prstGeom prst="rect"/>
          <a:noFill/>
          <a:ln>
            <a:noFill/>
          </a:ln>
        </p:spPr>
        <p:txBody>
          <a:bodyPr wrap="square" anchor="ctr"/>
          <a:lstStyle>
            <a:lvl1pPr lvl="0" algn="l">
              <a:defRPr sz="1200">
                <a:solidFill>
                  <a:srgbClr val="3F3F3F"/>
                </a:solidFill>
                <a:latin typeface="Times New Roman"/>
              </a:defRPr>
            </a:lvl1pPr>
          </a:lstStyle>
          <a:p/>
        </p:txBody>
      </p:sp>
      <p:sp>
        <p:nvSpPr>
          <p:cNvPr id="4" name=""/>
          <p:cNvSpPr txBox="1"/>
          <p:nvPr>
            <p:ph type="sldNum" idx="12"/>
          </p:nvPr>
        </p:nvSpPr>
        <p:spPr>
          <a:xfrm>
            <a:off x="6553200" y="6356350"/>
            <a:ext cx="2133600" cy="365125"/>
          </a:xfrm>
          <a:prstGeom prst="rect"/>
          <a:noFill/>
          <a:ln>
            <a:noFill/>
          </a:ln>
        </p:spPr>
        <p:txBody>
          <a:bodyPr wrap="square" anchor="ctr"/>
          <a:lstStyle>
            <a:lvl1pPr lvl="0" algn="r">
              <a:defRPr sz="1200">
                <a:solidFill>
                  <a:srgbClr val="3F3F3F"/>
                </a:solidFill>
                <a:latin typeface="Times New Roman"/>
              </a:defRPr>
            </a:lvl1pPr>
          </a:lstStyle>
          <a:p>
            <a:fld id="{8B38DBA3-52F9-4AF4-A6A4-FA4D7DB2F99C}" type="slidenum">
              <a:t>&lt;#&gt;</a:t>
            </a:fld>
          </a:p>
        </p:txBody>
      </p:sp>
      <p:sp>
        <p:nvSpPr>
          <p:cNvPr id="5" name=""/>
          <p:cNvSpPr txBox="1"/>
          <p:nvPr>
            <p:ph type="ftr" idx="11"/>
          </p:nvPr>
        </p:nvSpPr>
        <p:spPr>
          <a:xfrm>
            <a:off x="3124200" y="6356350"/>
            <a:ext cx="2895600" cy="365125"/>
          </a:xfrm>
          <a:prstGeom prst="rect"/>
          <a:noFill/>
          <a:ln>
            <a:noFill/>
          </a:ln>
        </p:spPr>
        <p:txBody>
          <a:bodyPr wrap="square" anchor="ctr"/>
          <a:lstStyle>
            <a:lvl1pPr lvl="0" algn="ctr">
              <a:defRPr sz="1200">
                <a:solidFill>
                  <a:srgbClr val="3F3F3F"/>
                </a:solidFill>
                <a:latin typeface="Times New Roman"/>
              </a:defRPr>
            </a:lvl1pPr>
          </a:lstStyle>
          <a:p/>
        </p:txBody>
      </p:sp>
    </p:spTree>
  </p:cSld>
</p:sld>
</file>

<file path=ppt/slides/slide31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title" idx="0"/>
          </p:nvPr>
        </p:nvSpPr>
        <p:spPr>
          <a:xfrm>
            <a:off x="457200" y="274637"/>
            <a:ext cx="8229600" cy="1143000"/>
          </a:xfrm>
          <a:prstGeom prst="rect"/>
          <a:noFill/>
          <a:ln>
            <a:noFill/>
          </a:ln>
        </p:spPr>
        <p:txBody>
          <a:bodyPr wrap="square" anchor="ctr"/>
          <a:p>
            <a:pPr lvl="0"/>
            <a:r>
              <a:rPr b="1" i="0" u="none" strike="noStrike">
                <a:latin typeface="Times New Roman"/>
              </a:rPr>
              <a:t>Clinical Manifestation </a:t>
            </a:r>
          </a:p>
        </p:txBody>
      </p:sp>
      <p:sp>
        <p:nvSpPr>
          <p:cNvPr id="3" name=""/>
          <p:cNvSpPr txBox="1"/>
          <p:nvPr>
            <p:ph type="body" idx="1"/>
          </p:nvPr>
        </p:nvSpPr>
        <p:spPr>
          <a:xfrm>
            <a:off x="457200" y="1600200"/>
            <a:ext cx="8229600" cy="4525962"/>
          </a:xfrm>
          <a:prstGeom prst="rect"/>
          <a:noFill/>
          <a:ln>
            <a:noFill/>
          </a:ln>
        </p:spPr>
        <p:txBody>
          <a:bodyPr wrap="square" anchor="t">
            <a:normAutofit fontScale="92000" lnSpcReduction="10000"/>
          </a:bodyPr>
          <a:p>
            <a:pPr lvl="0">
              <a:buFont typeface="Wingdings"/>
              <a:buChar char="ü"/>
            </a:pPr>
            <a:r>
              <a:rPr>
                <a:latin typeface="Times New Roman"/>
              </a:rPr>
              <a:t>Dizziness</a:t>
            </a:r>
          </a:p>
          <a:p>
            <a:pPr lvl="0">
              <a:buFont typeface="Wingdings"/>
              <a:buChar char="ü"/>
            </a:pPr>
            <a:r>
              <a:rPr>
                <a:latin typeface="Times New Roman"/>
              </a:rPr>
              <a:t>Spot before eye</a:t>
            </a:r>
          </a:p>
          <a:p>
            <a:pPr lvl="0">
              <a:buFont typeface="Wingdings"/>
              <a:buChar char="ü"/>
            </a:pPr>
            <a:r>
              <a:rPr>
                <a:latin typeface="Times New Roman"/>
              </a:rPr>
              <a:t>LOC for few seconds</a:t>
            </a:r>
          </a:p>
          <a:p>
            <a:pPr lvl="0">
              <a:buFont typeface="Wingdings"/>
              <a:buChar char="ü"/>
            </a:pPr>
            <a:r>
              <a:rPr>
                <a:latin typeface="Times New Roman"/>
              </a:rPr>
              <a:t>Frontal and Temporal lobe involvement:- bizarre irrational behavior and temporal amnesia &amp; disorientation respectively </a:t>
            </a:r>
          </a:p>
          <a:p>
            <a:pPr lvl="0">
              <a:buFont typeface="Wingdings"/>
              <a:buChar char="v"/>
            </a:pPr>
            <a:r>
              <a:rPr b="1" i="0" u="none" strike="noStrike">
                <a:latin typeface="Times New Roman"/>
              </a:rPr>
              <a:t>Management</a:t>
            </a:r>
            <a:r>
              <a:rPr>
                <a:latin typeface="Times New Roman"/>
              </a:rPr>
              <a:t>:- observation and advice dangerous  sign like difficulty of awaking and speaking, confusion, sever head ache, weakness on one side.    </a:t>
            </a:r>
          </a:p>
        </p:txBody>
      </p:sp>
      <p:sp>
        <p:nvSpPr>
          <p:cNvPr id="4" name=""/>
          <p:cNvSpPr txBox="1"/>
          <p:nvPr>
            <p:ph type="dt" idx="10"/>
          </p:nvPr>
        </p:nvSpPr>
        <p:spPr>
          <a:xfrm>
            <a:off x="457200" y="6356350"/>
            <a:ext cx="2133600" cy="365125"/>
          </a:xfrm>
          <a:prstGeom prst="rect"/>
          <a:noFill/>
          <a:ln>
            <a:noFill/>
          </a:ln>
        </p:spPr>
        <p:txBody>
          <a:bodyPr wrap="square" anchor="ctr"/>
          <a:lstStyle>
            <a:lvl1pPr lvl="0" algn="l">
              <a:defRPr sz="1200">
                <a:solidFill>
                  <a:srgbClr val="3F3F3F"/>
                </a:solidFill>
                <a:latin typeface="Times New Roman"/>
              </a:defRPr>
            </a:lvl1pPr>
          </a:lstStyle>
          <a:p/>
        </p:txBody>
      </p:sp>
      <p:sp>
        <p:nvSpPr>
          <p:cNvPr id="5" name=""/>
          <p:cNvSpPr txBox="1"/>
          <p:nvPr>
            <p:ph type="sldNum" idx="12"/>
          </p:nvPr>
        </p:nvSpPr>
        <p:spPr>
          <a:xfrm>
            <a:off x="6553200" y="6356350"/>
            <a:ext cx="2133600" cy="365125"/>
          </a:xfrm>
          <a:prstGeom prst="rect"/>
          <a:noFill/>
          <a:ln>
            <a:noFill/>
          </a:ln>
        </p:spPr>
        <p:txBody>
          <a:bodyPr wrap="square" anchor="ctr"/>
          <a:lstStyle>
            <a:lvl1pPr lvl="0" algn="r">
              <a:defRPr sz="1200">
                <a:solidFill>
                  <a:srgbClr val="3F3F3F"/>
                </a:solidFill>
                <a:latin typeface="Times New Roman"/>
              </a:defRPr>
            </a:lvl1pPr>
          </a:lstStyle>
          <a:p>
            <a:fld id="{8B38DBA3-52F9-4AF4-A6A4-FA4D7DB2F99C}" type="slidenum">
              <a:t>&lt;#&gt;</a:t>
            </a:fld>
          </a:p>
        </p:txBody>
      </p:sp>
      <p:sp>
        <p:nvSpPr>
          <p:cNvPr id="6" name=""/>
          <p:cNvSpPr txBox="1"/>
          <p:nvPr>
            <p:ph type="ftr" idx="11"/>
          </p:nvPr>
        </p:nvSpPr>
        <p:spPr>
          <a:xfrm>
            <a:off x="3124200" y="6356350"/>
            <a:ext cx="2895600" cy="365125"/>
          </a:xfrm>
          <a:prstGeom prst="rect"/>
          <a:noFill/>
          <a:ln>
            <a:noFill/>
          </a:ln>
        </p:spPr>
        <p:txBody>
          <a:bodyPr wrap="square" anchor="ctr"/>
          <a:lstStyle>
            <a:lvl1pPr lvl="0" algn="ctr">
              <a:defRPr sz="1200">
                <a:solidFill>
                  <a:srgbClr val="3F3F3F"/>
                </a:solidFill>
                <a:latin typeface="Times New Roman"/>
              </a:defRPr>
            </a:lvl1pPr>
          </a:lstStyle>
          <a:p/>
        </p:txBody>
      </p:sp>
    </p:spTree>
  </p:cSld>
</p:sld>
</file>

<file path=ppt/slides/slide31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title" idx="0"/>
          </p:nvPr>
        </p:nvSpPr>
        <p:spPr>
          <a:xfrm>
            <a:off x="457200" y="274637"/>
            <a:ext cx="8229600" cy="1143000"/>
          </a:xfrm>
          <a:prstGeom prst="rect"/>
          <a:noFill/>
          <a:ln>
            <a:noFill/>
          </a:ln>
        </p:spPr>
        <p:txBody>
          <a:bodyPr wrap="square" anchor="ctr"/>
          <a:p>
            <a:pPr lvl="0"/>
            <a:r>
              <a:rPr b="1" i="0" u="none" strike="noStrike">
                <a:latin typeface="Times New Roman"/>
              </a:rPr>
              <a:t>Contusion</a:t>
            </a:r>
          </a:p>
        </p:txBody>
      </p:sp>
      <p:sp>
        <p:nvSpPr>
          <p:cNvPr id="3" name=""/>
          <p:cNvSpPr txBox="1"/>
          <p:nvPr>
            <p:ph type="body" idx="1"/>
          </p:nvPr>
        </p:nvSpPr>
        <p:spPr>
          <a:xfrm>
            <a:off x="457200" y="1600200"/>
            <a:ext cx="8229600" cy="4525962"/>
          </a:xfrm>
          <a:prstGeom prst="rect"/>
          <a:noFill/>
          <a:ln>
            <a:noFill/>
          </a:ln>
        </p:spPr>
        <p:txBody>
          <a:bodyPr wrap="square" anchor="t">
            <a:normAutofit fontScale="92000" lnSpcReduction="10000"/>
          </a:bodyPr>
          <a:p>
            <a:pPr lvl="0">
              <a:buFont typeface="Wingdings"/>
              <a:buChar char="ü"/>
            </a:pPr>
            <a:r>
              <a:rPr sz="3700">
                <a:latin typeface="Times New Roman"/>
              </a:rPr>
              <a:t>Bruising  of the brain tissue with slight bleeding of small cerebral vessels  in to surrounding tissues as a result of a severe blow to the head</a:t>
            </a:r>
          </a:p>
          <a:p>
            <a:pPr lvl="0">
              <a:buFont typeface="Wingdings"/>
              <a:buChar char="ü"/>
            </a:pPr>
            <a:r>
              <a:rPr sz="3700">
                <a:latin typeface="Times New Roman"/>
              </a:rPr>
              <a:t>Crashed portion of brain to inner surface of skull</a:t>
            </a:r>
          </a:p>
          <a:p>
            <a:pPr lvl="1"/>
          </a:p>
          <a:p>
            <a:pPr lvl="0">
              <a:buFont typeface="Wingdings"/>
              <a:buChar char="v"/>
            </a:pPr>
            <a:r>
              <a:rPr>
                <a:latin typeface="Times New Roman"/>
              </a:rPr>
              <a:t>  </a:t>
            </a:r>
            <a:r>
              <a:rPr b="1" i="0" u="none" strike="noStrike">
                <a:latin typeface="Times New Roman"/>
              </a:rPr>
              <a:t>Cause:</a:t>
            </a:r>
            <a:r>
              <a:rPr>
                <a:latin typeface="Times New Roman"/>
              </a:rPr>
              <a:t>  -  trauma by a blunt instrument</a:t>
            </a:r>
          </a:p>
          <a:p>
            <a:pPr lvl="0">
              <a:buNone/>
            </a:pPr>
            <a:r>
              <a:rPr>
                <a:latin typeface="Times New Roman"/>
              </a:rPr>
              <a:t>                  -  automobile accident</a:t>
            </a:r>
          </a:p>
          <a:p>
            <a:pPr lvl="0"/>
          </a:p>
        </p:txBody>
      </p:sp>
      <p:sp>
        <p:nvSpPr>
          <p:cNvPr id="4" name=""/>
          <p:cNvSpPr txBox="1"/>
          <p:nvPr>
            <p:ph type="dt" idx="10"/>
          </p:nvPr>
        </p:nvSpPr>
        <p:spPr>
          <a:xfrm>
            <a:off x="457200" y="6356350"/>
            <a:ext cx="2133600" cy="365125"/>
          </a:xfrm>
          <a:prstGeom prst="rect"/>
          <a:noFill/>
          <a:ln>
            <a:noFill/>
          </a:ln>
        </p:spPr>
        <p:txBody>
          <a:bodyPr wrap="square" anchor="ctr"/>
          <a:lstStyle>
            <a:lvl1pPr lvl="0" algn="l">
              <a:defRPr sz="1200">
                <a:solidFill>
                  <a:srgbClr val="3F3F3F"/>
                </a:solidFill>
                <a:latin typeface="Times New Roman"/>
              </a:defRPr>
            </a:lvl1pPr>
          </a:lstStyle>
          <a:p/>
        </p:txBody>
      </p:sp>
      <p:sp>
        <p:nvSpPr>
          <p:cNvPr id="5" name=""/>
          <p:cNvSpPr txBox="1"/>
          <p:nvPr>
            <p:ph type="sldNum" idx="12"/>
          </p:nvPr>
        </p:nvSpPr>
        <p:spPr>
          <a:xfrm>
            <a:off x="6553200" y="6356350"/>
            <a:ext cx="2133600" cy="365125"/>
          </a:xfrm>
          <a:prstGeom prst="rect"/>
          <a:noFill/>
          <a:ln>
            <a:noFill/>
          </a:ln>
        </p:spPr>
        <p:txBody>
          <a:bodyPr wrap="square" anchor="ctr"/>
          <a:lstStyle>
            <a:lvl1pPr lvl="0" algn="r">
              <a:defRPr sz="1200">
                <a:solidFill>
                  <a:srgbClr val="3F3F3F"/>
                </a:solidFill>
                <a:latin typeface="Times New Roman"/>
              </a:defRPr>
            </a:lvl1pPr>
          </a:lstStyle>
          <a:p>
            <a:fld id="{8B38DBA3-52F9-4AF4-A6A4-FA4D7DB2F99C}" type="slidenum">
              <a:t>&lt;#&gt;</a:t>
            </a:fld>
          </a:p>
        </p:txBody>
      </p:sp>
      <p:sp>
        <p:nvSpPr>
          <p:cNvPr id="6" name=""/>
          <p:cNvSpPr txBox="1"/>
          <p:nvPr>
            <p:ph type="ftr" idx="11"/>
          </p:nvPr>
        </p:nvSpPr>
        <p:spPr>
          <a:xfrm>
            <a:off x="3124200" y="6356350"/>
            <a:ext cx="2895600" cy="365125"/>
          </a:xfrm>
          <a:prstGeom prst="rect"/>
          <a:noFill/>
          <a:ln>
            <a:noFill/>
          </a:ln>
        </p:spPr>
        <p:txBody>
          <a:bodyPr wrap="square" anchor="ctr"/>
          <a:lstStyle>
            <a:lvl1pPr lvl="0" algn="ctr">
              <a:defRPr sz="1200">
                <a:solidFill>
                  <a:srgbClr val="3F3F3F"/>
                </a:solidFill>
                <a:latin typeface="Times New Roman"/>
              </a:defRPr>
            </a:lvl1pPr>
          </a:lstStyle>
          <a:p/>
        </p:txBody>
      </p:sp>
    </p:spTree>
  </p:cSld>
</p:sld>
</file>

<file path=ppt/slides/slide31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title" idx="0"/>
          </p:nvPr>
        </p:nvSpPr>
        <p:spPr>
          <a:xfrm>
            <a:off x="457200" y="274637"/>
            <a:ext cx="8229600" cy="790575"/>
          </a:xfrm>
          <a:prstGeom prst="rect"/>
          <a:noFill/>
          <a:ln>
            <a:noFill/>
          </a:ln>
        </p:spPr>
        <p:txBody>
          <a:bodyPr wrap="square" anchor="ctr"/>
          <a:p>
            <a:pPr lvl="0"/>
            <a:r>
              <a:rPr>
                <a:latin typeface="Calibri"/>
              </a:rPr>
              <a:t>  </a:t>
            </a:r>
            <a:r>
              <a:rPr b="1" i="0" u="none" strike="noStrike">
                <a:latin typeface="Calibri"/>
              </a:rPr>
              <a:t>Clinical Manifestation </a:t>
            </a:r>
          </a:p>
        </p:txBody>
      </p:sp>
      <p:sp>
        <p:nvSpPr>
          <p:cNvPr id="3" name=""/>
          <p:cNvSpPr txBox="1"/>
          <p:nvPr>
            <p:ph type="body" idx="1"/>
          </p:nvPr>
        </p:nvSpPr>
        <p:spPr>
          <a:xfrm>
            <a:off x="457200" y="1219200"/>
            <a:ext cx="8229600" cy="4906962"/>
          </a:xfrm>
          <a:prstGeom prst="rect"/>
          <a:noFill/>
          <a:ln>
            <a:noFill/>
          </a:ln>
        </p:spPr>
        <p:txBody>
          <a:bodyPr wrap="square" anchor="t"/>
          <a:p>
            <a:pPr lvl="0">
              <a:buFont typeface="Wingdings"/>
              <a:buChar char="Ø"/>
            </a:pPr>
            <a:r>
              <a:rPr sz="2800">
                <a:latin typeface="Times New Roman"/>
              </a:rPr>
              <a:t>LOC for considerable period</a:t>
            </a:r>
          </a:p>
          <a:p>
            <a:pPr lvl="0">
              <a:buFont typeface="Wingdings"/>
              <a:buChar char="Ø"/>
            </a:pPr>
            <a:r>
              <a:rPr sz="2800">
                <a:latin typeface="Times New Roman"/>
              </a:rPr>
              <a:t>Weak pulse and shallow respiration</a:t>
            </a:r>
          </a:p>
          <a:p>
            <a:pPr lvl="0">
              <a:buFont typeface="Wingdings"/>
              <a:buChar char="Ø"/>
            </a:pPr>
            <a:r>
              <a:rPr sz="2800">
                <a:latin typeface="Times New Roman"/>
              </a:rPr>
              <a:t>Cold and pale skin</a:t>
            </a:r>
          </a:p>
          <a:p>
            <a:pPr lvl="0">
              <a:buFont typeface="Wingdings"/>
              <a:buChar char="Ø"/>
            </a:pPr>
            <a:r>
              <a:rPr sz="2800">
                <a:latin typeface="Times New Roman"/>
              </a:rPr>
              <a:t>Involuntary urination and defecation</a:t>
            </a:r>
          </a:p>
          <a:p>
            <a:pPr lvl="0">
              <a:buNone/>
            </a:pPr>
            <a:r>
              <a:rPr sz="2800">
                <a:latin typeface="Times New Roman"/>
              </a:rPr>
              <a:t>                  </a:t>
            </a:r>
            <a:r>
              <a:rPr sz="4000" b="1" i="0" u="none" strike="noStrike">
                <a:latin typeface="Times New Roman"/>
              </a:rPr>
              <a:t>Management</a:t>
            </a:r>
            <a:r>
              <a:rPr sz="4000">
                <a:latin typeface="Times New Roman"/>
              </a:rPr>
              <a:t> </a:t>
            </a:r>
          </a:p>
          <a:p>
            <a:pPr lvl="0">
              <a:buFont typeface="Wingdings"/>
              <a:buChar char="Ø"/>
            </a:pPr>
            <a:r>
              <a:rPr>
                <a:latin typeface="Times New Roman"/>
              </a:rPr>
              <a:t>Clear  airway</a:t>
            </a:r>
          </a:p>
          <a:p>
            <a:pPr lvl="0">
              <a:buFont typeface="Wingdings"/>
              <a:buChar char="Ø"/>
            </a:pPr>
            <a:r>
              <a:rPr>
                <a:latin typeface="Times New Roman"/>
              </a:rPr>
              <a:t>Control bleeding internal and external</a:t>
            </a:r>
          </a:p>
          <a:p>
            <a:pPr lvl="0">
              <a:buFont typeface="Wingdings"/>
              <a:buChar char="Ø"/>
            </a:pPr>
            <a:r>
              <a:rPr>
                <a:latin typeface="Times New Roman"/>
              </a:rPr>
              <a:t>Check v/s</a:t>
            </a:r>
          </a:p>
          <a:p>
            <a:pPr lvl="1">
              <a:buFont typeface="Wingdings"/>
              <a:buChar char="Ø"/>
            </a:pPr>
          </a:p>
          <a:p>
            <a:pPr lvl="0">
              <a:buNone/>
            </a:pPr>
          </a:p>
        </p:txBody>
      </p:sp>
      <p:sp>
        <p:nvSpPr>
          <p:cNvPr id="4" name=""/>
          <p:cNvSpPr txBox="1"/>
          <p:nvPr>
            <p:ph type="dt" idx="10"/>
          </p:nvPr>
        </p:nvSpPr>
        <p:spPr>
          <a:xfrm>
            <a:off x="457200" y="6356350"/>
            <a:ext cx="2133600" cy="365125"/>
          </a:xfrm>
          <a:prstGeom prst="rect"/>
          <a:noFill/>
          <a:ln>
            <a:noFill/>
          </a:ln>
        </p:spPr>
        <p:txBody>
          <a:bodyPr wrap="square" anchor="ctr"/>
          <a:lstStyle>
            <a:lvl1pPr lvl="0" algn="l">
              <a:defRPr sz="1200">
                <a:solidFill>
                  <a:srgbClr val="3F3F3F"/>
                </a:solidFill>
                <a:latin typeface="Calibri"/>
              </a:defRPr>
            </a:lvl1pPr>
          </a:lstStyle>
          <a:p/>
        </p:txBody>
      </p:sp>
      <p:sp>
        <p:nvSpPr>
          <p:cNvPr id="5" name=""/>
          <p:cNvSpPr txBox="1"/>
          <p:nvPr>
            <p:ph type="sldNum" idx="12"/>
          </p:nvPr>
        </p:nvSpPr>
        <p:spPr>
          <a:xfrm>
            <a:off x="6553200" y="6356350"/>
            <a:ext cx="2133600" cy="365125"/>
          </a:xfrm>
          <a:prstGeom prst="rect"/>
          <a:noFill/>
          <a:ln>
            <a:noFill/>
          </a:ln>
        </p:spPr>
        <p:txBody>
          <a:bodyPr wrap="square" anchor="ctr"/>
          <a:lstStyle>
            <a:lvl1pPr lvl="0" algn="r">
              <a:defRPr sz="1200">
                <a:solidFill>
                  <a:srgbClr val="3F3F3F"/>
                </a:solidFill>
                <a:latin typeface="Calibri"/>
              </a:defRPr>
            </a:lvl1pPr>
          </a:lstStyle>
          <a:p>
            <a:fld id="{8B38DBA3-52F9-4AF4-A6A4-FA4D7DB2F99C}" type="slidenum">
              <a:t>&lt;#&gt;</a:t>
            </a:fld>
          </a:p>
        </p:txBody>
      </p:sp>
      <p:sp>
        <p:nvSpPr>
          <p:cNvPr id="6" name=""/>
          <p:cNvSpPr txBox="1"/>
          <p:nvPr>
            <p:ph type="ftr" idx="11"/>
          </p:nvPr>
        </p:nvSpPr>
        <p:spPr>
          <a:xfrm>
            <a:off x="3124200" y="6356350"/>
            <a:ext cx="2895600" cy="365125"/>
          </a:xfrm>
          <a:prstGeom prst="rect"/>
          <a:noFill/>
          <a:ln>
            <a:noFill/>
          </a:ln>
        </p:spPr>
        <p:txBody>
          <a:bodyPr wrap="square" anchor="ctr"/>
          <a:lstStyle>
            <a:lvl1pPr lvl="0" algn="ctr">
              <a:defRPr sz="1200">
                <a:solidFill>
                  <a:srgbClr val="3F3F3F"/>
                </a:solidFill>
                <a:latin typeface="Calibri"/>
              </a:defRPr>
            </a:lvl1pPr>
          </a:lstStyle>
          <a:p/>
        </p:txBody>
      </p:sp>
    </p:spTree>
  </p:cSld>
</p:sld>
</file>

<file path=ppt/slides/slide31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body" idx="1"/>
          </p:nvPr>
        </p:nvSpPr>
        <p:spPr>
          <a:xfrm>
            <a:off x="-228600" y="457200"/>
            <a:ext cx="9372600" cy="5668962"/>
          </a:xfrm>
          <a:prstGeom prst="rect"/>
          <a:noFill/>
          <a:ln>
            <a:noFill/>
          </a:ln>
        </p:spPr>
        <p:txBody>
          <a:bodyPr wrap="square" anchor="t">
            <a:normAutofit fontScale="92000" lnSpcReduction="10000"/>
          </a:bodyPr>
          <a:p>
            <a:pPr lvl="0" algn="ctr">
              <a:buNone/>
            </a:pPr>
            <a:r>
              <a:rPr b="1" i="0" u="sng" strike="noStrike">
                <a:latin typeface="Times New Roman"/>
              </a:rPr>
              <a:t>Clinical </a:t>
            </a:r>
            <a:r>
              <a:rPr b="1" i="0" u="sng" strike="noStrike">
                <a:latin typeface="Times New Roman"/>
              </a:rPr>
              <a:t>manifestation brain injury </a:t>
            </a:r>
          </a:p>
          <a:p>
            <a:pPr lvl="0">
              <a:buNone/>
            </a:pPr>
            <a:r>
              <a:rPr>
                <a:latin typeface="Times New Roman"/>
              </a:rPr>
              <a:t>                  -  Lethargy</a:t>
            </a:r>
          </a:p>
          <a:p>
            <a:pPr lvl="0">
              <a:buNone/>
            </a:pPr>
            <a:r>
              <a:rPr>
                <a:latin typeface="Times New Roman"/>
              </a:rPr>
              <a:t>                  -  Indifference to surrounding</a:t>
            </a:r>
          </a:p>
          <a:p>
            <a:pPr lvl="0">
              <a:buNone/>
            </a:pPr>
            <a:r>
              <a:rPr>
                <a:latin typeface="Times New Roman"/>
              </a:rPr>
              <a:t>                  -  Signs of increased ICP</a:t>
            </a:r>
          </a:p>
          <a:p>
            <a:pPr lvl="0">
              <a:buNone/>
            </a:pPr>
            <a:r>
              <a:rPr>
                <a:latin typeface="Times New Roman"/>
              </a:rPr>
              <a:t>                  -  Lack of orientation to PPT</a:t>
            </a:r>
          </a:p>
          <a:p>
            <a:pPr lvl="0">
              <a:buNone/>
            </a:pPr>
            <a:r>
              <a:rPr>
                <a:latin typeface="Times New Roman"/>
              </a:rPr>
              <a:t>                  -  </a:t>
            </a:r>
            <a:r>
              <a:rPr>
                <a:latin typeface="Times New Roman"/>
              </a:rPr>
              <a:t>Paresthesia</a:t>
            </a:r>
          </a:p>
          <a:p>
            <a:pPr lvl="0">
              <a:buNone/>
            </a:pPr>
            <a:r>
              <a:rPr>
                <a:latin typeface="Times New Roman"/>
              </a:rPr>
              <a:t>                  -  Labored respirations</a:t>
            </a:r>
          </a:p>
          <a:p>
            <a:pPr lvl="0">
              <a:buNone/>
            </a:pPr>
            <a:r>
              <a:rPr>
                <a:latin typeface="Times New Roman"/>
              </a:rPr>
              <a:t>                  -  Positive </a:t>
            </a:r>
            <a:r>
              <a:rPr>
                <a:latin typeface="Times New Roman"/>
              </a:rPr>
              <a:t>babinsk</a:t>
            </a:r>
            <a:r>
              <a:rPr>
                <a:latin typeface="Times New Roman"/>
              </a:rPr>
              <a:t> sign (stroking bottom of </a:t>
            </a:r>
            <a:r>
              <a:rPr>
                <a:latin typeface="Times New Roman"/>
              </a:rPr>
              <a:t>   </a:t>
            </a:r>
          </a:p>
          <a:p>
            <a:pPr lvl="0">
              <a:buNone/>
            </a:pPr>
            <a:r>
              <a:rPr>
                <a:latin typeface="Times New Roman"/>
              </a:rPr>
              <a:t>                     foot </a:t>
            </a:r>
            <a:r>
              <a:rPr>
                <a:latin typeface="Times New Roman"/>
              </a:rPr>
              <a:t>causes </a:t>
            </a:r>
            <a:r>
              <a:rPr>
                <a:latin typeface="Times New Roman"/>
              </a:rPr>
              <a:t>dorsiflexion</a:t>
            </a:r>
            <a:r>
              <a:rPr>
                <a:latin typeface="Times New Roman"/>
              </a:rPr>
              <a:t> of foot)</a:t>
            </a:r>
          </a:p>
          <a:p>
            <a:pPr lvl="0">
              <a:buNone/>
            </a:pPr>
            <a:r>
              <a:rPr>
                <a:latin typeface="Times New Roman"/>
              </a:rPr>
              <a:t>                  -  Coma</a:t>
            </a:r>
          </a:p>
          <a:p>
            <a:pPr lvl="0">
              <a:buNone/>
            </a:pPr>
            <a:r>
              <a:rPr>
                <a:latin typeface="Times New Roman"/>
              </a:rPr>
              <a:t>                  -  Dilation &amp; fixation of pupil</a:t>
            </a:r>
          </a:p>
          <a:p>
            <a:pPr lvl="0"/>
          </a:p>
        </p:txBody>
      </p:sp>
      <p:sp>
        <p:nvSpPr>
          <p:cNvPr id="3" name=""/>
          <p:cNvSpPr txBox="1"/>
          <p:nvPr>
            <p:ph type="dt" idx="10"/>
          </p:nvPr>
        </p:nvSpPr>
        <p:spPr>
          <a:xfrm>
            <a:off x="457200" y="6356350"/>
            <a:ext cx="2133600" cy="365125"/>
          </a:xfrm>
          <a:prstGeom prst="rect"/>
          <a:noFill/>
          <a:ln>
            <a:noFill/>
          </a:ln>
        </p:spPr>
        <p:txBody>
          <a:bodyPr wrap="square" anchor="ctr"/>
          <a:lstStyle>
            <a:lvl1pPr lvl="0" algn="l">
              <a:defRPr sz="1200">
                <a:solidFill>
                  <a:srgbClr val="3F3F3F"/>
                </a:solidFill>
                <a:latin typeface="Times New Roman"/>
              </a:defRPr>
            </a:lvl1pPr>
          </a:lstStyle>
          <a:p/>
        </p:txBody>
      </p:sp>
      <p:sp>
        <p:nvSpPr>
          <p:cNvPr id="4" name=""/>
          <p:cNvSpPr txBox="1"/>
          <p:nvPr>
            <p:ph type="sldNum" idx="12"/>
          </p:nvPr>
        </p:nvSpPr>
        <p:spPr>
          <a:xfrm>
            <a:off x="6553200" y="6356350"/>
            <a:ext cx="2133600" cy="365125"/>
          </a:xfrm>
          <a:prstGeom prst="rect"/>
          <a:noFill/>
          <a:ln>
            <a:noFill/>
          </a:ln>
        </p:spPr>
        <p:txBody>
          <a:bodyPr wrap="square" anchor="ctr"/>
          <a:lstStyle>
            <a:lvl1pPr lvl="0" algn="r">
              <a:defRPr sz="1200">
                <a:solidFill>
                  <a:srgbClr val="3F3F3F"/>
                </a:solidFill>
                <a:latin typeface="Times New Roman"/>
              </a:defRPr>
            </a:lvl1pPr>
          </a:lstStyle>
          <a:p>
            <a:fld id="{8B38DBA3-52F9-4AF4-A6A4-FA4D7DB2F99C}" type="slidenum">
              <a:t>&lt;#&gt;</a:t>
            </a:fld>
          </a:p>
        </p:txBody>
      </p:sp>
      <p:sp>
        <p:nvSpPr>
          <p:cNvPr id="5" name=""/>
          <p:cNvSpPr txBox="1"/>
          <p:nvPr>
            <p:ph type="ftr" idx="11"/>
          </p:nvPr>
        </p:nvSpPr>
        <p:spPr>
          <a:xfrm>
            <a:off x="3124200" y="6356350"/>
            <a:ext cx="2895600" cy="365125"/>
          </a:xfrm>
          <a:prstGeom prst="rect"/>
          <a:noFill/>
          <a:ln>
            <a:noFill/>
          </a:ln>
        </p:spPr>
        <p:txBody>
          <a:bodyPr wrap="square" anchor="ctr"/>
          <a:lstStyle>
            <a:lvl1pPr lvl="0" algn="ctr">
              <a:defRPr sz="1200">
                <a:solidFill>
                  <a:srgbClr val="3F3F3F"/>
                </a:solidFill>
                <a:latin typeface="Times New Roman"/>
              </a:defRPr>
            </a:lvl1pPr>
          </a:lstStyle>
          <a:p/>
        </p:txBody>
      </p:sp>
    </p:spTree>
  </p:cSld>
</p:sld>
</file>

<file path=ppt/slides/slide31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body" idx="1"/>
          </p:nvPr>
        </p:nvSpPr>
        <p:spPr>
          <a:xfrm>
            <a:off x="457200" y="304800"/>
            <a:ext cx="8382000" cy="6324600"/>
          </a:xfrm>
          <a:prstGeom prst="rect"/>
          <a:noFill/>
          <a:ln>
            <a:noFill/>
          </a:ln>
        </p:spPr>
        <p:txBody>
          <a:bodyPr wrap="square" anchor="t"/>
          <a:p>
            <a:pPr lvl="0">
              <a:buNone/>
            </a:pPr>
            <a:r>
              <a:rPr sz="4300" b="1" i="0" u="none" strike="noStrike">
                <a:latin typeface="Times New Roman"/>
              </a:rPr>
              <a:t>                    Diagnosis</a:t>
            </a:r>
          </a:p>
          <a:p>
            <a:pPr lvl="0">
              <a:buFont typeface="Wingdings"/>
              <a:buChar char="ü"/>
            </a:pPr>
            <a:r>
              <a:rPr>
                <a:latin typeface="Times New Roman"/>
              </a:rPr>
              <a:t> A history of trauma</a:t>
            </a:r>
          </a:p>
          <a:p>
            <a:pPr lvl="0">
              <a:buFont typeface="Wingdings"/>
              <a:buChar char="ü"/>
            </a:pPr>
            <a:r>
              <a:rPr>
                <a:latin typeface="Times New Roman"/>
              </a:rPr>
              <a:t>Neurologic exam.  E.G. Assess LOC using </a:t>
            </a:r>
            <a:r>
              <a:rPr>
                <a:latin typeface="Times New Roman"/>
              </a:rPr>
              <a:t>glasgow</a:t>
            </a:r>
            <a:r>
              <a:rPr>
                <a:latin typeface="Times New Roman"/>
              </a:rPr>
              <a:t> coma scale, mental status, cranial nerve &amp; motor function, deep tendon and abdominal reflexes &amp; orientation </a:t>
            </a:r>
            <a:r>
              <a:rPr>
                <a:latin typeface="Times New Roman"/>
              </a:rPr>
              <a:t>to </a:t>
            </a:r>
            <a:r>
              <a:rPr>
                <a:latin typeface="Times New Roman"/>
              </a:rPr>
              <a:t>PPT</a:t>
            </a:r>
          </a:p>
          <a:p>
            <a:pPr lvl="0">
              <a:buFont typeface="Wingdings"/>
              <a:buChar char="ü"/>
            </a:pPr>
            <a:r>
              <a:rPr>
                <a:latin typeface="Times New Roman"/>
              </a:rPr>
              <a:t>Skull </a:t>
            </a:r>
            <a:r>
              <a:rPr>
                <a:latin typeface="Times New Roman"/>
              </a:rPr>
              <a:t>x-ray to R/O fractures, shift in </a:t>
            </a:r>
            <a:r>
              <a:rPr>
                <a:latin typeface="Times New Roman"/>
              </a:rPr>
              <a:t>brain </a:t>
            </a:r>
            <a:r>
              <a:rPr>
                <a:latin typeface="Times New Roman"/>
              </a:rPr>
              <a:t>tissues from the </a:t>
            </a:r>
            <a:r>
              <a:rPr>
                <a:latin typeface="Times New Roman"/>
              </a:rPr>
              <a:t>midline</a:t>
            </a:r>
          </a:p>
          <a:p>
            <a:pPr lvl="0">
              <a:buFont typeface="Wingdings"/>
              <a:buChar char="ü"/>
            </a:pPr>
            <a:r>
              <a:rPr>
                <a:latin typeface="Times New Roman"/>
              </a:rPr>
              <a:t> CT/MRI </a:t>
            </a:r>
            <a:r>
              <a:rPr>
                <a:latin typeface="Times New Roman"/>
              </a:rPr>
              <a:t>scan identifies ischemic or </a:t>
            </a:r>
            <a:r>
              <a:rPr>
                <a:latin typeface="Times New Roman"/>
              </a:rPr>
              <a:t>necrotic tissue</a:t>
            </a:r>
          </a:p>
          <a:p>
            <a:pPr lvl="0"/>
          </a:p>
        </p:txBody>
      </p:sp>
      <p:sp>
        <p:nvSpPr>
          <p:cNvPr id="3" name=""/>
          <p:cNvSpPr txBox="1"/>
          <p:nvPr>
            <p:ph type="dt" idx="10"/>
          </p:nvPr>
        </p:nvSpPr>
        <p:spPr>
          <a:xfrm>
            <a:off x="457200" y="6356350"/>
            <a:ext cx="2133600" cy="365125"/>
          </a:xfrm>
          <a:prstGeom prst="rect"/>
          <a:noFill/>
          <a:ln>
            <a:noFill/>
          </a:ln>
        </p:spPr>
        <p:txBody>
          <a:bodyPr wrap="square" anchor="ctr"/>
          <a:lstStyle>
            <a:lvl1pPr lvl="0" algn="l">
              <a:defRPr sz="1200">
                <a:solidFill>
                  <a:srgbClr val="3F3F3F"/>
                </a:solidFill>
                <a:latin typeface="Times New Roman"/>
              </a:defRPr>
            </a:lvl1pPr>
          </a:lstStyle>
          <a:p/>
        </p:txBody>
      </p:sp>
      <p:sp>
        <p:nvSpPr>
          <p:cNvPr id="4" name=""/>
          <p:cNvSpPr txBox="1"/>
          <p:nvPr>
            <p:ph type="sldNum" idx="12"/>
          </p:nvPr>
        </p:nvSpPr>
        <p:spPr>
          <a:xfrm>
            <a:off x="6553200" y="6356350"/>
            <a:ext cx="2133600" cy="365125"/>
          </a:xfrm>
          <a:prstGeom prst="rect"/>
          <a:noFill/>
          <a:ln>
            <a:noFill/>
          </a:ln>
        </p:spPr>
        <p:txBody>
          <a:bodyPr wrap="square" anchor="ctr"/>
          <a:lstStyle>
            <a:lvl1pPr lvl="0" algn="r">
              <a:defRPr sz="1200">
                <a:solidFill>
                  <a:srgbClr val="3F3F3F"/>
                </a:solidFill>
                <a:latin typeface="Times New Roman"/>
              </a:defRPr>
            </a:lvl1pPr>
          </a:lstStyle>
          <a:p>
            <a:fld id="{8B38DBA3-52F9-4AF4-A6A4-FA4D7DB2F99C}" type="slidenum">
              <a:t>&lt;#&gt;</a:t>
            </a:fld>
          </a:p>
        </p:txBody>
      </p:sp>
      <p:sp>
        <p:nvSpPr>
          <p:cNvPr id="5" name=""/>
          <p:cNvSpPr txBox="1"/>
          <p:nvPr>
            <p:ph type="ftr" idx="11"/>
          </p:nvPr>
        </p:nvSpPr>
        <p:spPr>
          <a:xfrm>
            <a:off x="3124200" y="6356350"/>
            <a:ext cx="2895600" cy="365125"/>
          </a:xfrm>
          <a:prstGeom prst="rect"/>
          <a:noFill/>
          <a:ln>
            <a:noFill/>
          </a:ln>
        </p:spPr>
        <p:txBody>
          <a:bodyPr wrap="square" anchor="ctr"/>
          <a:lstStyle>
            <a:lvl1pPr lvl="0" algn="ctr">
              <a:defRPr sz="1200">
                <a:solidFill>
                  <a:srgbClr val="3F3F3F"/>
                </a:solidFill>
                <a:latin typeface="Times New Roman"/>
              </a:defRPr>
            </a:lvl1pPr>
          </a:lstStyle>
          <a:p/>
        </p:txBody>
      </p:sp>
    </p:spTree>
  </p:cSld>
</p:sld>
</file>

<file path=ppt/slides/slide31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body" idx="1"/>
          </p:nvPr>
        </p:nvSpPr>
        <p:spPr>
          <a:xfrm>
            <a:off x="685800" y="381000"/>
            <a:ext cx="8458200" cy="6324600"/>
          </a:xfrm>
          <a:prstGeom prst="rect"/>
          <a:noFill/>
          <a:ln>
            <a:noFill/>
          </a:ln>
        </p:spPr>
        <p:txBody>
          <a:bodyPr wrap="square" anchor="t"/>
          <a:p>
            <a:pPr lvl="0">
              <a:buNone/>
            </a:pPr>
            <a:r>
              <a:rPr b="1" i="0" u="none" strike="noStrike">
                <a:latin typeface="Times New Roman"/>
              </a:rPr>
              <a:t>               </a:t>
            </a:r>
            <a:r>
              <a:rPr sz="3600" b="1" i="0" u="none" strike="noStrike">
                <a:latin typeface="Times New Roman"/>
              </a:rPr>
              <a:t>Management</a:t>
            </a:r>
            <a:r>
              <a:rPr sz="3600">
                <a:latin typeface="Times New Roman"/>
              </a:rPr>
              <a:t> </a:t>
            </a:r>
          </a:p>
          <a:p>
            <a:pPr lvl="0">
              <a:buNone/>
            </a:pPr>
          </a:p>
          <a:p>
            <a:pPr lvl="0">
              <a:buNone/>
            </a:pPr>
            <a:r>
              <a:rPr>
                <a:latin typeface="Times New Roman"/>
              </a:rPr>
              <a:t>1</a:t>
            </a:r>
            <a:r>
              <a:rPr>
                <a:latin typeface="Times New Roman"/>
              </a:rPr>
              <a:t>.  Control </a:t>
            </a:r>
            <a:r>
              <a:rPr>
                <a:latin typeface="Times New Roman"/>
              </a:rPr>
              <a:t>seizures </a:t>
            </a:r>
            <a:r>
              <a:rPr>
                <a:latin typeface="Times New Roman"/>
              </a:rPr>
              <a:t>with </a:t>
            </a:r>
            <a:r>
              <a:rPr>
                <a:latin typeface="Times New Roman"/>
              </a:rPr>
              <a:t>anticonvulsants</a:t>
            </a:r>
          </a:p>
          <a:p>
            <a:pPr lvl="0">
              <a:buNone/>
            </a:pPr>
            <a:r>
              <a:rPr>
                <a:latin typeface="Times New Roman"/>
              </a:rPr>
              <a:t>2.  Maintain adequate fluid &amp; electrolyte balance</a:t>
            </a:r>
          </a:p>
          <a:p>
            <a:pPr lvl="0">
              <a:buNone/>
            </a:pPr>
            <a:r>
              <a:rPr>
                <a:latin typeface="Times New Roman"/>
              </a:rPr>
              <a:t>3.  Surgical intervention in cases of depressed skull fractures with hematoma</a:t>
            </a:r>
          </a:p>
          <a:p>
            <a:pPr lvl="0">
              <a:buNone/>
            </a:pPr>
          </a:p>
          <a:p>
            <a:pPr lvl="0">
              <a:buNone/>
            </a:pPr>
          </a:p>
        </p:txBody>
      </p:sp>
      <p:sp>
        <p:nvSpPr>
          <p:cNvPr id="3" name=""/>
          <p:cNvSpPr txBox="1"/>
          <p:nvPr>
            <p:ph type="dt" idx="10"/>
          </p:nvPr>
        </p:nvSpPr>
        <p:spPr>
          <a:xfrm>
            <a:off x="457200" y="6356350"/>
            <a:ext cx="2133600" cy="365125"/>
          </a:xfrm>
          <a:prstGeom prst="rect"/>
          <a:noFill/>
          <a:ln>
            <a:noFill/>
          </a:ln>
        </p:spPr>
        <p:txBody>
          <a:bodyPr wrap="square" anchor="ctr"/>
          <a:lstStyle>
            <a:lvl1pPr lvl="0" algn="l">
              <a:defRPr sz="1200">
                <a:solidFill>
                  <a:srgbClr val="3F3F3F"/>
                </a:solidFill>
                <a:latin typeface="Calibri"/>
              </a:defRPr>
            </a:lvl1pPr>
          </a:lstStyle>
          <a:p/>
        </p:txBody>
      </p:sp>
      <p:sp>
        <p:nvSpPr>
          <p:cNvPr id="4" name=""/>
          <p:cNvSpPr txBox="1"/>
          <p:nvPr>
            <p:ph type="sldNum" idx="12"/>
          </p:nvPr>
        </p:nvSpPr>
        <p:spPr>
          <a:xfrm>
            <a:off x="6553200" y="6356350"/>
            <a:ext cx="2133600" cy="365125"/>
          </a:xfrm>
          <a:prstGeom prst="rect"/>
          <a:noFill/>
          <a:ln>
            <a:noFill/>
          </a:ln>
        </p:spPr>
        <p:txBody>
          <a:bodyPr wrap="square" anchor="ctr"/>
          <a:lstStyle>
            <a:lvl1pPr lvl="0" algn="r">
              <a:defRPr sz="1200">
                <a:solidFill>
                  <a:srgbClr val="3F3F3F"/>
                </a:solidFill>
                <a:latin typeface="Calibri"/>
              </a:defRPr>
            </a:lvl1pPr>
          </a:lstStyle>
          <a:p>
            <a:fld id="{8B38DBA3-52F9-4AF4-A6A4-FA4D7DB2F99C}" type="slidenum">
              <a:t>&lt;#&gt;</a:t>
            </a:fld>
          </a:p>
        </p:txBody>
      </p:sp>
      <p:sp>
        <p:nvSpPr>
          <p:cNvPr id="5" name=""/>
          <p:cNvSpPr txBox="1"/>
          <p:nvPr>
            <p:ph type="ftr" idx="11"/>
          </p:nvPr>
        </p:nvSpPr>
        <p:spPr>
          <a:xfrm>
            <a:off x="3124200" y="6356350"/>
            <a:ext cx="2895600" cy="365125"/>
          </a:xfrm>
          <a:prstGeom prst="rect"/>
          <a:noFill/>
          <a:ln>
            <a:noFill/>
          </a:ln>
        </p:spPr>
        <p:txBody>
          <a:bodyPr wrap="square" anchor="ctr"/>
          <a:lstStyle>
            <a:lvl1pPr lvl="0" algn="ctr">
              <a:defRPr sz="1200">
                <a:solidFill>
                  <a:srgbClr val="3F3F3F"/>
                </a:solidFill>
                <a:latin typeface="Calibri"/>
              </a:defRPr>
            </a:lvl1pPr>
          </a:lstStyle>
          <a:p/>
        </p:txBody>
      </p:sp>
    </p:spTree>
  </p:cSld>
</p:sld>
</file>

<file path=ppt/slides/slide31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title" idx="0"/>
          </p:nvPr>
        </p:nvSpPr>
        <p:spPr>
          <a:xfrm>
            <a:off x="457200" y="274637"/>
            <a:ext cx="8229600" cy="1143000"/>
          </a:xfrm>
          <a:prstGeom prst="rect"/>
          <a:noFill/>
          <a:ln>
            <a:noFill/>
          </a:ln>
        </p:spPr>
        <p:txBody>
          <a:bodyPr wrap="square" anchor="ctr">
            <a:normAutofit fontScale="90000"/>
          </a:bodyPr>
          <a:p>
            <a:pPr lvl="0"/>
            <a:r>
              <a:rPr b="1" i="0" u="none" strike="noStrike">
                <a:latin typeface="Times New Roman"/>
              </a:rPr>
              <a:t>Nursing roles</a:t>
            </a:r>
            <a:br/>
          </a:p>
        </p:txBody>
      </p:sp>
      <p:sp>
        <p:nvSpPr>
          <p:cNvPr id="3" name=""/>
          <p:cNvSpPr txBox="1"/>
          <p:nvPr>
            <p:ph type="body" idx="1"/>
          </p:nvPr>
        </p:nvSpPr>
        <p:spPr>
          <a:xfrm>
            <a:off x="457200" y="1219200"/>
            <a:ext cx="8229600" cy="4906962"/>
          </a:xfrm>
          <a:prstGeom prst="rect"/>
          <a:noFill/>
          <a:ln>
            <a:noFill/>
          </a:ln>
        </p:spPr>
        <p:txBody>
          <a:bodyPr wrap="square" anchor="t">
            <a:normAutofit fontScale="92000" lnSpcReduction="10000"/>
          </a:bodyPr>
          <a:p>
            <a:pPr lvl="0">
              <a:buFont typeface="Wingdings"/>
              <a:buChar char="Ø"/>
            </a:pPr>
            <a:r>
              <a:rPr>
                <a:latin typeface="Times New Roman"/>
              </a:rPr>
              <a:t>Observe for signs of increased intracranial pressure</a:t>
            </a:r>
          </a:p>
          <a:p>
            <a:pPr lvl="0">
              <a:buFont typeface="Wingdings"/>
              <a:buChar char="Ø"/>
            </a:pPr>
            <a:r>
              <a:rPr>
                <a:latin typeface="Times New Roman"/>
              </a:rPr>
              <a:t>Provide neural checks every 15 min for several hours progressing to every  hour &amp; then every 4 hours</a:t>
            </a:r>
          </a:p>
          <a:p>
            <a:pPr lvl="0">
              <a:buFont typeface="Wingdings"/>
              <a:buChar char="Ø"/>
            </a:pPr>
            <a:r>
              <a:rPr>
                <a:latin typeface="Times New Roman"/>
              </a:rPr>
              <a:t>Maintain airway</a:t>
            </a:r>
          </a:p>
          <a:p>
            <a:pPr lvl="0">
              <a:buFont typeface="Wingdings"/>
              <a:buChar char="Ø"/>
            </a:pPr>
            <a:r>
              <a:rPr>
                <a:latin typeface="Times New Roman"/>
              </a:rPr>
              <a:t>If surgery is indicated, see care of patient undergoing brain surgery</a:t>
            </a:r>
          </a:p>
          <a:p>
            <a:pPr lvl="0">
              <a:buFont typeface="Wingdings"/>
              <a:buChar char="Ø"/>
            </a:pPr>
            <a:r>
              <a:rPr>
                <a:latin typeface="Times New Roman"/>
              </a:rPr>
              <a:t>Institute seizure precautions, administer anticonvulsants</a:t>
            </a:r>
          </a:p>
          <a:p>
            <a:pPr lvl="0"/>
          </a:p>
        </p:txBody>
      </p:sp>
      <p:sp>
        <p:nvSpPr>
          <p:cNvPr id="4" name=""/>
          <p:cNvSpPr txBox="1"/>
          <p:nvPr>
            <p:ph type="dt" idx="10"/>
          </p:nvPr>
        </p:nvSpPr>
        <p:spPr>
          <a:xfrm>
            <a:off x="457200" y="6356350"/>
            <a:ext cx="2133600" cy="365125"/>
          </a:xfrm>
          <a:prstGeom prst="rect"/>
          <a:noFill/>
          <a:ln>
            <a:noFill/>
          </a:ln>
        </p:spPr>
        <p:txBody>
          <a:bodyPr wrap="square" anchor="ctr"/>
          <a:lstStyle>
            <a:lvl1pPr lvl="0" algn="l">
              <a:defRPr sz="1200">
                <a:solidFill>
                  <a:srgbClr val="3F3F3F"/>
                </a:solidFill>
                <a:latin typeface="Calibri"/>
              </a:defRPr>
            </a:lvl1pPr>
          </a:lstStyle>
          <a:p/>
        </p:txBody>
      </p:sp>
      <p:sp>
        <p:nvSpPr>
          <p:cNvPr id="5" name=""/>
          <p:cNvSpPr txBox="1"/>
          <p:nvPr>
            <p:ph type="sldNum" idx="12"/>
          </p:nvPr>
        </p:nvSpPr>
        <p:spPr>
          <a:xfrm>
            <a:off x="6553200" y="6356350"/>
            <a:ext cx="2133600" cy="365125"/>
          </a:xfrm>
          <a:prstGeom prst="rect"/>
          <a:noFill/>
          <a:ln>
            <a:noFill/>
          </a:ln>
        </p:spPr>
        <p:txBody>
          <a:bodyPr wrap="square" anchor="ctr"/>
          <a:lstStyle>
            <a:lvl1pPr lvl="0" algn="r">
              <a:defRPr sz="1200">
                <a:solidFill>
                  <a:srgbClr val="3F3F3F"/>
                </a:solidFill>
                <a:latin typeface="Calibri"/>
              </a:defRPr>
            </a:lvl1pPr>
          </a:lstStyle>
          <a:p>
            <a:fld id="{8B38DBA3-52F9-4AF4-A6A4-FA4D7DB2F99C}" type="slidenum">
              <a:t>&lt;#&gt;</a:t>
            </a:fld>
          </a:p>
        </p:txBody>
      </p:sp>
      <p:sp>
        <p:nvSpPr>
          <p:cNvPr id="6" name=""/>
          <p:cNvSpPr txBox="1"/>
          <p:nvPr>
            <p:ph type="ftr" idx="11"/>
          </p:nvPr>
        </p:nvSpPr>
        <p:spPr>
          <a:xfrm>
            <a:off x="3124200" y="6356350"/>
            <a:ext cx="2895600" cy="365125"/>
          </a:xfrm>
          <a:prstGeom prst="rect"/>
          <a:noFill/>
          <a:ln>
            <a:noFill/>
          </a:ln>
        </p:spPr>
        <p:txBody>
          <a:bodyPr wrap="square" anchor="ctr"/>
          <a:lstStyle>
            <a:lvl1pPr lvl="0" algn="ctr">
              <a:defRPr sz="1200">
                <a:solidFill>
                  <a:srgbClr val="3F3F3F"/>
                </a:solidFill>
                <a:latin typeface="Calibri"/>
              </a:defRPr>
            </a:lvl1pPr>
          </a:lstStyle>
          <a:p/>
        </p:txBody>
      </p:sp>
    </p:spTree>
  </p:cSld>
</p:sld>
</file>

<file path=ppt/slides/slide31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title" idx="0"/>
          </p:nvPr>
        </p:nvSpPr>
        <p:spPr>
          <a:xfrm>
            <a:off x="457200" y="0"/>
            <a:ext cx="8229600" cy="762000"/>
          </a:xfrm>
          <a:prstGeom prst="rect"/>
          <a:solidFill>
            <a:srgbClr val="EBF1DD"/>
          </a:solidFill>
          <a:ln>
            <a:noFill/>
          </a:ln>
        </p:spPr>
        <p:txBody>
          <a:bodyPr wrap="square" anchor="ctr">
            <a:normAutofit fontScale="90000"/>
          </a:bodyPr>
          <a:br/>
          <a:p>
            <a:pPr lvl="0"/>
            <a:r>
              <a:rPr b="1" i="0" u="none" strike="noStrike">
                <a:latin typeface="Times New Roman"/>
              </a:rPr>
              <a:t>Spinal cord injuries</a:t>
            </a:r>
            <a:br/>
          </a:p>
        </p:txBody>
      </p:sp>
      <p:sp>
        <p:nvSpPr>
          <p:cNvPr id="3" name=""/>
          <p:cNvSpPr txBox="1"/>
          <p:nvPr>
            <p:ph type="body" idx="1"/>
          </p:nvPr>
        </p:nvSpPr>
        <p:spPr>
          <a:xfrm>
            <a:off x="457200" y="838200"/>
            <a:ext cx="8229600" cy="5715000"/>
          </a:xfrm>
          <a:prstGeom prst="rect"/>
          <a:noFill/>
          <a:ln>
            <a:noFill/>
          </a:ln>
        </p:spPr>
        <p:txBody>
          <a:bodyPr wrap="square" anchor="t"/>
          <a:p>
            <a:pPr lvl="0">
              <a:buFont typeface="Wingdings"/>
              <a:buChar char="Ø"/>
            </a:pPr>
            <a:r>
              <a:rPr>
                <a:latin typeface="Times New Roman"/>
              </a:rPr>
              <a:t>SCIs include fractures, contusions, and compressions of the vertebral column usually the result of trauma to the head or neck.</a:t>
            </a:r>
          </a:p>
          <a:p>
            <a:pPr lvl="0">
              <a:buFont typeface="Wingdings"/>
              <a:buChar char="Ø"/>
            </a:pPr>
            <a:r>
              <a:rPr>
                <a:latin typeface="Times New Roman"/>
              </a:rPr>
              <a:t>Injury to the spinal cord can range in severity from:</a:t>
            </a:r>
          </a:p>
          <a:p>
            <a:pPr lvl="2">
              <a:buFont typeface="Wingdings"/>
              <a:buChar char="ü"/>
            </a:pPr>
            <a:r>
              <a:rPr sz="2800">
                <a:latin typeface="Times New Roman"/>
              </a:rPr>
              <a:t> mild flexion extension "Whiplash" injuries to </a:t>
            </a:r>
          </a:p>
          <a:p>
            <a:pPr lvl="2">
              <a:buFont typeface="Wingdings"/>
              <a:buChar char="ü"/>
            </a:pPr>
            <a:r>
              <a:rPr sz="2800">
                <a:latin typeface="Times New Roman"/>
              </a:rPr>
              <a:t>complete transection of the cord with permanent quadriplegia</a:t>
            </a:r>
          </a:p>
          <a:p>
            <a:pPr lvl="0"/>
          </a:p>
        </p:txBody>
      </p:sp>
      <p:sp>
        <p:nvSpPr>
          <p:cNvPr id="4" name=""/>
          <p:cNvSpPr txBox="1"/>
          <p:nvPr>
            <p:ph type="dt" idx="10"/>
          </p:nvPr>
        </p:nvSpPr>
        <p:spPr>
          <a:xfrm>
            <a:off x="457200" y="6356350"/>
            <a:ext cx="2133600" cy="365125"/>
          </a:xfrm>
          <a:prstGeom prst="rect"/>
          <a:noFill/>
          <a:ln>
            <a:noFill/>
          </a:ln>
        </p:spPr>
        <p:txBody>
          <a:bodyPr wrap="square" anchor="ctr"/>
          <a:lstStyle>
            <a:lvl1pPr lvl="0" algn="l">
              <a:defRPr sz="1200">
                <a:solidFill>
                  <a:srgbClr val="3F3F3F"/>
                </a:solidFill>
                <a:latin typeface="Times New Roman"/>
              </a:defRPr>
            </a:lvl1pPr>
          </a:lstStyle>
          <a:p/>
        </p:txBody>
      </p:sp>
      <p:sp>
        <p:nvSpPr>
          <p:cNvPr id="5" name=""/>
          <p:cNvSpPr txBox="1"/>
          <p:nvPr>
            <p:ph type="sldNum" idx="12"/>
          </p:nvPr>
        </p:nvSpPr>
        <p:spPr>
          <a:xfrm>
            <a:off x="6553200" y="6356350"/>
            <a:ext cx="2133600" cy="365125"/>
          </a:xfrm>
          <a:prstGeom prst="rect"/>
          <a:noFill/>
          <a:ln>
            <a:noFill/>
          </a:ln>
        </p:spPr>
        <p:txBody>
          <a:bodyPr wrap="square" anchor="ctr"/>
          <a:lstStyle>
            <a:lvl1pPr lvl="0" algn="r">
              <a:defRPr sz="1200">
                <a:solidFill>
                  <a:srgbClr val="3F3F3F"/>
                </a:solidFill>
                <a:latin typeface="Times New Roman"/>
              </a:defRPr>
            </a:lvl1pPr>
          </a:lstStyle>
          <a:p>
            <a:fld id="{8B38DBA3-52F9-4AF4-A6A4-FA4D7DB2F99C}" type="slidenum">
              <a:t>&lt;#&gt;</a:t>
            </a:fld>
          </a:p>
        </p:txBody>
      </p:sp>
      <p:sp>
        <p:nvSpPr>
          <p:cNvPr id="6" name=""/>
          <p:cNvSpPr txBox="1"/>
          <p:nvPr>
            <p:ph type="ftr" idx="11"/>
          </p:nvPr>
        </p:nvSpPr>
        <p:spPr>
          <a:xfrm>
            <a:off x="3124200" y="6356350"/>
            <a:ext cx="2895600" cy="365125"/>
          </a:xfrm>
          <a:prstGeom prst="rect"/>
          <a:noFill/>
          <a:ln>
            <a:noFill/>
          </a:ln>
        </p:spPr>
        <p:txBody>
          <a:bodyPr wrap="square" anchor="ctr"/>
          <a:lstStyle>
            <a:lvl1pPr lvl="0" algn="ctr">
              <a:defRPr sz="1200">
                <a:solidFill>
                  <a:srgbClr val="3F3F3F"/>
                </a:solidFill>
                <a:latin typeface="Times New Roman"/>
              </a:defRPr>
            </a:lvl1pPr>
          </a:lstStyle>
          <a:p/>
        </p:txBody>
      </p:sp>
    </p:spTree>
  </p:cSld>
</p:sld>
</file>

<file path=ppt/slides/slide3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body" idx="1"/>
          </p:nvPr>
        </p:nvSpPr>
        <p:spPr>
          <a:xfrm>
            <a:off x="457200" y="228600"/>
            <a:ext cx="8686800" cy="6248400"/>
          </a:xfrm>
          <a:prstGeom prst="rect"/>
          <a:noFill/>
          <a:ln>
            <a:noFill/>
          </a:ln>
        </p:spPr>
        <p:txBody>
          <a:bodyPr wrap="square" anchor="t">
            <a:normAutofit fontScale="47000" lnSpcReduction="20000"/>
          </a:bodyPr>
          <a:p>
            <a:pPr lvl="0">
              <a:buNone/>
            </a:pPr>
            <a:r>
              <a:rPr sz="5900" b="1" i="0" u="none" strike="noStrike">
                <a:latin typeface="Times New Roman"/>
              </a:rPr>
              <a:t>             </a:t>
            </a:r>
            <a:r>
              <a:rPr sz="6400" b="1" i="0" u="sng" strike="noStrike">
                <a:latin typeface="Times New Roman"/>
              </a:rPr>
              <a:t>1. </a:t>
            </a:r>
            <a:r>
              <a:rPr sz="5800" b="1" i="0" u="sng" strike="noStrike">
                <a:latin typeface="Times New Roman"/>
              </a:rPr>
              <a:t>Tension Headache (TTH)</a:t>
            </a:r>
          </a:p>
          <a:p>
            <a:pPr lvl="1">
              <a:lnSpc>
                <a:spcPct val="170000"/>
              </a:lnSpc>
              <a:buFont typeface="Wingdings"/>
              <a:buChar char="Ø"/>
            </a:pPr>
            <a:r>
              <a:rPr sz="6700">
                <a:latin typeface="Times New Roman"/>
              </a:rPr>
              <a:t>It is muscle contraction head ache</a:t>
            </a:r>
          </a:p>
          <a:p>
            <a:pPr lvl="1">
              <a:lnSpc>
                <a:spcPct val="170000"/>
              </a:lnSpc>
            </a:pPr>
            <a:r>
              <a:rPr sz="6700">
                <a:latin typeface="Times New Roman"/>
              </a:rPr>
              <a:t>Is described </a:t>
            </a:r>
            <a:r>
              <a:rPr sz="6700">
                <a:latin typeface="Times New Roman"/>
              </a:rPr>
              <a:t>as a </a:t>
            </a:r>
            <a:r>
              <a:rPr sz="6700" b="1" i="0" u="none" strike="noStrike">
                <a:latin typeface="Times New Roman"/>
              </a:rPr>
              <a:t>tight band </a:t>
            </a:r>
            <a:r>
              <a:rPr sz="6700">
                <a:latin typeface="Times New Roman"/>
              </a:rPr>
              <a:t>like </a:t>
            </a:r>
            <a:r>
              <a:rPr sz="6700">
                <a:latin typeface="Times New Roman"/>
              </a:rPr>
              <a:t>discomfort, may be described as “a </a:t>
            </a:r>
            <a:r>
              <a:rPr sz="6700">
                <a:solidFill>
                  <a:srgbClr val="FF0000"/>
                </a:solidFill>
                <a:latin typeface="Times New Roman"/>
              </a:rPr>
              <a:t>weight on </a:t>
            </a:r>
            <a:r>
              <a:rPr sz="6700">
                <a:latin typeface="Times New Roman"/>
              </a:rPr>
              <a:t>top of my head” </a:t>
            </a:r>
          </a:p>
          <a:p>
            <a:pPr lvl="1">
              <a:lnSpc>
                <a:spcPct val="170000"/>
              </a:lnSpc>
            </a:pPr>
            <a:r>
              <a:rPr sz="6700">
                <a:latin typeface="Times New Roman"/>
              </a:rPr>
              <a:t>Characterized by a </a:t>
            </a:r>
            <a:r>
              <a:rPr sz="6700" b="1" i="0" u="none" strike="noStrike">
                <a:latin typeface="Times New Roman"/>
              </a:rPr>
              <a:t>steady</a:t>
            </a:r>
            <a:r>
              <a:rPr sz="6700">
                <a:latin typeface="Times New Roman"/>
              </a:rPr>
              <a:t>, constant feeling of pressure that usually begins in the forehead, temple, or back of the neck</a:t>
            </a:r>
          </a:p>
          <a:p>
            <a:pPr lvl="2" marL="593725" indent="593725">
              <a:buNone/>
            </a:pPr>
            <a:r>
              <a:rPr sz="4800">
                <a:latin typeface="Times New Roman"/>
              </a:rPr>
              <a:t> </a:t>
            </a:r>
          </a:p>
          <a:p>
            <a:pPr lvl="0"/>
          </a:p>
        </p:txBody>
      </p:sp>
      <p:sp>
        <p:nvSpPr>
          <p:cNvPr id="3" name=""/>
          <p:cNvSpPr txBox="1"/>
          <p:nvPr>
            <p:ph type="dt" idx="10"/>
          </p:nvPr>
        </p:nvSpPr>
        <p:spPr>
          <a:xfrm>
            <a:off x="457200" y="6356350"/>
            <a:ext cx="2133600" cy="365125"/>
          </a:xfrm>
          <a:prstGeom prst="rect"/>
          <a:noFill/>
          <a:ln>
            <a:noFill/>
          </a:ln>
        </p:spPr>
        <p:txBody>
          <a:bodyPr wrap="square" anchor="ctr"/>
          <a:lstStyle>
            <a:lvl1pPr lvl="0" algn="l">
              <a:defRPr sz="1200">
                <a:solidFill>
                  <a:srgbClr val="3F3F3F"/>
                </a:solidFill>
                <a:latin typeface="Calibri"/>
              </a:defRPr>
            </a:lvl1pPr>
          </a:lstStyle>
          <a:p/>
        </p:txBody>
      </p:sp>
      <p:sp>
        <p:nvSpPr>
          <p:cNvPr id="4" name=""/>
          <p:cNvSpPr txBox="1"/>
          <p:nvPr>
            <p:ph type="sldNum" idx="12"/>
          </p:nvPr>
        </p:nvSpPr>
        <p:spPr>
          <a:xfrm>
            <a:off x="6553200" y="6356350"/>
            <a:ext cx="2133600" cy="365125"/>
          </a:xfrm>
          <a:prstGeom prst="rect"/>
          <a:noFill/>
          <a:ln>
            <a:noFill/>
          </a:ln>
        </p:spPr>
        <p:txBody>
          <a:bodyPr wrap="square" anchor="ctr"/>
          <a:lstStyle>
            <a:lvl1pPr lvl="0" algn="r">
              <a:defRPr sz="1200">
                <a:solidFill>
                  <a:srgbClr val="3F3F3F"/>
                </a:solidFill>
                <a:latin typeface="Calibri"/>
              </a:defRPr>
            </a:lvl1pPr>
          </a:lstStyle>
          <a:p>
            <a:fld id="{8B38DBA3-52F9-4AF4-A6A4-FA4D7DB2F99C}" type="slidenum">
              <a:t>&lt;#&gt;</a:t>
            </a:fld>
          </a:p>
        </p:txBody>
      </p:sp>
      <p:sp>
        <p:nvSpPr>
          <p:cNvPr id="5" name=""/>
          <p:cNvSpPr txBox="1"/>
          <p:nvPr>
            <p:ph type="ftr" idx="11"/>
          </p:nvPr>
        </p:nvSpPr>
        <p:spPr>
          <a:xfrm>
            <a:off x="3124200" y="6356350"/>
            <a:ext cx="2895600" cy="365125"/>
          </a:xfrm>
          <a:prstGeom prst="rect"/>
          <a:noFill/>
          <a:ln>
            <a:noFill/>
          </a:ln>
        </p:spPr>
        <p:txBody>
          <a:bodyPr wrap="square" anchor="ctr"/>
          <a:lstStyle>
            <a:lvl1pPr lvl="0" algn="ctr">
              <a:defRPr sz="1200">
                <a:solidFill>
                  <a:srgbClr val="3F3F3F"/>
                </a:solidFill>
                <a:latin typeface="Calibri"/>
              </a:defRPr>
            </a:lvl1pPr>
          </a:lstStyle>
          <a:p/>
        </p:txBody>
      </p:sp>
    </p:spTree>
  </p:cSld>
</p:sld>
</file>

<file path=ppt/slides/slide32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title" idx="0"/>
          </p:nvPr>
        </p:nvSpPr>
        <p:spPr>
          <a:xfrm>
            <a:off x="457200" y="274637"/>
            <a:ext cx="8229600" cy="1143000"/>
          </a:xfrm>
          <a:prstGeom prst="rect"/>
          <a:noFill/>
          <a:ln>
            <a:noFill/>
          </a:ln>
        </p:spPr>
        <p:txBody>
          <a:bodyPr wrap="square" anchor="ctr"/>
          <a:p>
            <a:pPr lvl="0"/>
            <a:r>
              <a:rPr b="1" i="0" u="none" strike="noStrike">
                <a:latin typeface="Times New Roman"/>
              </a:rPr>
              <a:t>Continue</a:t>
            </a:r>
            <a:r>
              <a:rPr>
                <a:latin typeface="Times New Roman"/>
              </a:rPr>
              <a:t>…</a:t>
            </a:r>
          </a:p>
        </p:txBody>
      </p:sp>
      <p:sp>
        <p:nvSpPr>
          <p:cNvPr id="3" name=""/>
          <p:cNvSpPr txBox="1"/>
          <p:nvPr>
            <p:ph type="body" idx="1"/>
          </p:nvPr>
        </p:nvSpPr>
        <p:spPr>
          <a:xfrm>
            <a:off x="457200" y="1219200"/>
            <a:ext cx="8229600" cy="4906962"/>
          </a:xfrm>
          <a:prstGeom prst="rect"/>
          <a:noFill/>
          <a:ln>
            <a:noFill/>
          </a:ln>
        </p:spPr>
        <p:txBody>
          <a:bodyPr wrap="square" anchor="t"/>
          <a:p>
            <a:pPr lvl="0">
              <a:buFont typeface="Wingdings"/>
              <a:buChar char="§"/>
            </a:pPr>
            <a:r>
              <a:rPr sz="3600">
                <a:latin typeface="Times New Roman"/>
              </a:rPr>
              <a:t>Trauma to the cord can occur at any level  most commonly occurs in the :</a:t>
            </a:r>
          </a:p>
          <a:p>
            <a:pPr lvl="2"/>
            <a:r>
              <a:rPr sz="2800">
                <a:latin typeface="Times New Roman"/>
              </a:rPr>
              <a:t>5th, 6th and 7th cervical (neck)</a:t>
            </a:r>
          </a:p>
          <a:p>
            <a:pPr lvl="2"/>
            <a:r>
              <a:rPr sz="2800">
                <a:latin typeface="Times New Roman"/>
              </a:rPr>
              <a:t>The  12th thoracic </a:t>
            </a:r>
          </a:p>
          <a:p>
            <a:pPr lvl="2"/>
            <a:r>
              <a:rPr sz="2800">
                <a:latin typeface="Times New Roman"/>
              </a:rPr>
              <a:t>The  1st lumbar vertebrae</a:t>
            </a:r>
          </a:p>
          <a:p>
            <a:pPr lvl="0">
              <a:buFont typeface="Wingdings"/>
              <a:buChar char="§"/>
            </a:pPr>
            <a:r>
              <a:rPr>
                <a:latin typeface="Times New Roman"/>
              </a:rPr>
              <a:t>These vertebrae are the most susceptible because there is a greater range of mobility in the vertebral column in these areas.</a:t>
            </a:r>
          </a:p>
          <a:p>
            <a:pPr lvl="0"/>
          </a:p>
        </p:txBody>
      </p:sp>
      <p:sp>
        <p:nvSpPr>
          <p:cNvPr id="4" name=""/>
          <p:cNvSpPr txBox="1"/>
          <p:nvPr>
            <p:ph type="dt" idx="10"/>
          </p:nvPr>
        </p:nvSpPr>
        <p:spPr>
          <a:xfrm>
            <a:off x="457200" y="6356350"/>
            <a:ext cx="2133600" cy="365125"/>
          </a:xfrm>
          <a:prstGeom prst="rect"/>
          <a:noFill/>
          <a:ln>
            <a:noFill/>
          </a:ln>
        </p:spPr>
        <p:txBody>
          <a:bodyPr wrap="square" anchor="ctr"/>
          <a:lstStyle>
            <a:lvl1pPr lvl="0" algn="l">
              <a:defRPr sz="1200">
                <a:solidFill>
                  <a:srgbClr val="3F3F3F"/>
                </a:solidFill>
                <a:latin typeface="Times New Roman"/>
              </a:defRPr>
            </a:lvl1pPr>
          </a:lstStyle>
          <a:p/>
        </p:txBody>
      </p:sp>
      <p:sp>
        <p:nvSpPr>
          <p:cNvPr id="5" name=""/>
          <p:cNvSpPr txBox="1"/>
          <p:nvPr>
            <p:ph type="sldNum" idx="12"/>
          </p:nvPr>
        </p:nvSpPr>
        <p:spPr>
          <a:xfrm>
            <a:off x="6553200" y="6356350"/>
            <a:ext cx="2133600" cy="365125"/>
          </a:xfrm>
          <a:prstGeom prst="rect"/>
          <a:noFill/>
          <a:ln>
            <a:noFill/>
          </a:ln>
        </p:spPr>
        <p:txBody>
          <a:bodyPr wrap="square" anchor="ctr"/>
          <a:lstStyle>
            <a:lvl1pPr lvl="0" algn="r">
              <a:defRPr sz="1200">
                <a:solidFill>
                  <a:srgbClr val="3F3F3F"/>
                </a:solidFill>
                <a:latin typeface="Times New Roman"/>
              </a:defRPr>
            </a:lvl1pPr>
          </a:lstStyle>
          <a:p>
            <a:fld id="{8B38DBA3-52F9-4AF4-A6A4-FA4D7DB2F99C}" type="slidenum">
              <a:t>&lt;#&gt;</a:t>
            </a:fld>
          </a:p>
        </p:txBody>
      </p:sp>
      <p:sp>
        <p:nvSpPr>
          <p:cNvPr id="6" name=""/>
          <p:cNvSpPr txBox="1"/>
          <p:nvPr>
            <p:ph type="ftr" idx="11"/>
          </p:nvPr>
        </p:nvSpPr>
        <p:spPr>
          <a:xfrm>
            <a:off x="3124200" y="6356350"/>
            <a:ext cx="2895600" cy="365125"/>
          </a:xfrm>
          <a:prstGeom prst="rect"/>
          <a:noFill/>
          <a:ln>
            <a:noFill/>
          </a:ln>
        </p:spPr>
        <p:txBody>
          <a:bodyPr wrap="square" anchor="ctr"/>
          <a:lstStyle>
            <a:lvl1pPr lvl="0" algn="ctr">
              <a:defRPr sz="1200">
                <a:solidFill>
                  <a:srgbClr val="3F3F3F"/>
                </a:solidFill>
                <a:latin typeface="Times New Roman"/>
              </a:defRPr>
            </a:lvl1pPr>
          </a:lstStyle>
          <a:p/>
        </p:txBody>
      </p:sp>
    </p:spTree>
  </p:cSld>
</p:sld>
</file>

<file path=ppt/slides/slide32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body" idx="1"/>
          </p:nvPr>
        </p:nvSpPr>
        <p:spPr>
          <a:xfrm>
            <a:off x="457200" y="304800"/>
            <a:ext cx="8229600" cy="5821362"/>
          </a:xfrm>
          <a:prstGeom prst="rect"/>
          <a:noFill/>
          <a:ln>
            <a:noFill/>
          </a:ln>
        </p:spPr>
        <p:txBody>
          <a:bodyPr wrap="square" anchor="t">
            <a:normAutofit lnSpcReduction="10000"/>
          </a:bodyPr>
          <a:p>
            <a:pPr lvl="0">
              <a:buNone/>
            </a:pPr>
            <a:r>
              <a:rPr b="1" i="0" u="none" strike="noStrike">
                <a:latin typeface="Times New Roman"/>
              </a:rPr>
              <a:t>                 Causes of SCI</a:t>
            </a:r>
          </a:p>
          <a:p>
            <a:pPr lvl="0">
              <a:buNone/>
            </a:pPr>
          </a:p>
          <a:p>
            <a:pPr lvl="0">
              <a:buNone/>
            </a:pPr>
            <a:r>
              <a:rPr b="1" i="0" u="none" strike="noStrike">
                <a:latin typeface="Times New Roman"/>
              </a:rPr>
              <a:t>     A.  Traumatic</a:t>
            </a:r>
          </a:p>
          <a:p>
            <a:pPr lvl="0">
              <a:buNone/>
            </a:pPr>
            <a:r>
              <a:rPr sz="500">
                <a:latin typeface="Times New Roman"/>
              </a:rPr>
              <a:t> </a:t>
            </a:r>
          </a:p>
          <a:p>
            <a:pPr lvl="1">
              <a:buClr>
                <a:srgbClr val="632523"/>
              </a:buClr>
              <a:buFont typeface="Times New Roman"/>
              <a:buChar char="∆"/>
            </a:pPr>
            <a:r>
              <a:rPr sz="2800">
                <a:solidFill>
                  <a:srgbClr val="000000"/>
                </a:solidFill>
                <a:latin typeface="Times New Roman"/>
              </a:rPr>
              <a:t>Falling from a height</a:t>
            </a:r>
          </a:p>
          <a:p>
            <a:pPr lvl="1">
              <a:buClr>
                <a:srgbClr val="632523"/>
              </a:buClr>
              <a:buFont typeface="Times New Roman"/>
              <a:buChar char="∆"/>
            </a:pPr>
            <a:r>
              <a:rPr sz="2800">
                <a:solidFill>
                  <a:srgbClr val="000000"/>
                </a:solidFill>
                <a:latin typeface="Times New Roman"/>
              </a:rPr>
              <a:t>Falling awkwardly while doing gymnastics</a:t>
            </a:r>
          </a:p>
          <a:p>
            <a:pPr lvl="1">
              <a:buClr>
                <a:srgbClr val="632523"/>
              </a:buClr>
              <a:buFont typeface="Times New Roman"/>
              <a:buChar char="∆"/>
            </a:pPr>
            <a:r>
              <a:rPr sz="2800">
                <a:solidFill>
                  <a:srgbClr val="000000"/>
                </a:solidFill>
                <a:latin typeface="Times New Roman"/>
              </a:rPr>
              <a:t>Diving into a shallow pool and hitting the bottom</a:t>
            </a:r>
          </a:p>
          <a:p>
            <a:pPr lvl="1">
              <a:buClr>
                <a:srgbClr val="632523"/>
              </a:buClr>
              <a:buFont typeface="Times New Roman"/>
              <a:buChar char="∆"/>
            </a:pPr>
            <a:r>
              <a:rPr sz="2800">
                <a:solidFill>
                  <a:srgbClr val="000000"/>
                </a:solidFill>
                <a:latin typeface="Times New Roman"/>
              </a:rPr>
              <a:t>Being thrown from a horse or from a motor bicycle</a:t>
            </a:r>
          </a:p>
          <a:p>
            <a:pPr lvl="1">
              <a:buClr>
                <a:srgbClr val="632523"/>
              </a:buClr>
              <a:buFont typeface="Times New Roman"/>
              <a:buChar char="∆"/>
            </a:pPr>
            <a:r>
              <a:rPr sz="2800">
                <a:solidFill>
                  <a:srgbClr val="000000"/>
                </a:solidFill>
                <a:latin typeface="Times New Roman"/>
              </a:rPr>
              <a:t>Sudden deceleration/stopping of a motor </a:t>
            </a:r>
            <a:r>
              <a:rPr sz="2800">
                <a:solidFill>
                  <a:srgbClr val="000000"/>
                </a:solidFill>
                <a:latin typeface="Times New Roman"/>
              </a:rPr>
              <a:t>vechicle</a:t>
            </a:r>
            <a:r>
              <a:rPr sz="2800">
                <a:solidFill>
                  <a:srgbClr val="000000"/>
                </a:solidFill>
                <a:latin typeface="Times New Roman"/>
              </a:rPr>
              <a:t>.  (for e.g. in a head-on crash)</a:t>
            </a:r>
          </a:p>
          <a:p>
            <a:pPr lvl="1">
              <a:buClr>
                <a:srgbClr val="632523"/>
              </a:buClr>
              <a:buFont typeface="Times New Roman"/>
              <a:buChar char="∆"/>
            </a:pPr>
            <a:r>
              <a:rPr sz="2800">
                <a:solidFill>
                  <a:srgbClr val="000000"/>
                </a:solidFill>
                <a:latin typeface="Times New Roman"/>
              </a:rPr>
              <a:t>A heavy object falling across the back</a:t>
            </a:r>
          </a:p>
          <a:p>
            <a:pPr lvl="1">
              <a:buClr>
                <a:srgbClr val="632523"/>
              </a:buClr>
              <a:buFont typeface="Times New Roman"/>
              <a:buChar char="∆"/>
            </a:pPr>
            <a:r>
              <a:rPr sz="2800">
                <a:solidFill>
                  <a:srgbClr val="000000"/>
                </a:solidFill>
                <a:latin typeface="Times New Roman"/>
              </a:rPr>
              <a:t>Injury to the head</a:t>
            </a:r>
          </a:p>
          <a:p>
            <a:pPr lvl="1">
              <a:buClr>
                <a:srgbClr val="632523"/>
              </a:buClr>
              <a:buFont typeface="Times New Roman"/>
              <a:buChar char="∆"/>
            </a:pPr>
            <a:r>
              <a:rPr sz="2800">
                <a:solidFill>
                  <a:srgbClr val="000000"/>
                </a:solidFill>
                <a:latin typeface="Times New Roman"/>
              </a:rPr>
              <a:t>Gunshot or knife wound</a:t>
            </a:r>
          </a:p>
          <a:p>
            <a:pPr lvl="1"/>
          </a:p>
          <a:p>
            <a:pPr lvl="0"/>
          </a:p>
        </p:txBody>
      </p:sp>
      <p:sp>
        <p:nvSpPr>
          <p:cNvPr id="3" name=""/>
          <p:cNvSpPr txBox="1"/>
          <p:nvPr>
            <p:ph type="dt" idx="10"/>
          </p:nvPr>
        </p:nvSpPr>
        <p:spPr>
          <a:xfrm>
            <a:off x="457200" y="6356350"/>
            <a:ext cx="2133600" cy="365125"/>
          </a:xfrm>
          <a:prstGeom prst="rect"/>
          <a:noFill/>
          <a:ln>
            <a:noFill/>
          </a:ln>
        </p:spPr>
        <p:txBody>
          <a:bodyPr wrap="square" anchor="ctr"/>
          <a:lstStyle>
            <a:lvl1pPr lvl="0" algn="l">
              <a:defRPr sz="1200">
                <a:solidFill>
                  <a:srgbClr val="3F3F3F"/>
                </a:solidFill>
                <a:latin typeface="Calibri"/>
              </a:defRPr>
            </a:lvl1pPr>
          </a:lstStyle>
          <a:p/>
        </p:txBody>
      </p:sp>
      <p:sp>
        <p:nvSpPr>
          <p:cNvPr id="4" name=""/>
          <p:cNvSpPr txBox="1"/>
          <p:nvPr>
            <p:ph type="sldNum" idx="12"/>
          </p:nvPr>
        </p:nvSpPr>
        <p:spPr>
          <a:xfrm>
            <a:off x="6553200" y="6356350"/>
            <a:ext cx="2133600" cy="365125"/>
          </a:xfrm>
          <a:prstGeom prst="rect"/>
          <a:noFill/>
          <a:ln>
            <a:noFill/>
          </a:ln>
        </p:spPr>
        <p:txBody>
          <a:bodyPr wrap="square" anchor="ctr"/>
          <a:lstStyle>
            <a:lvl1pPr lvl="0" algn="r">
              <a:defRPr sz="1200">
                <a:solidFill>
                  <a:srgbClr val="3F3F3F"/>
                </a:solidFill>
                <a:latin typeface="Calibri"/>
              </a:defRPr>
            </a:lvl1pPr>
          </a:lstStyle>
          <a:p>
            <a:fld id="{8B38DBA3-52F9-4AF4-A6A4-FA4D7DB2F99C}" type="slidenum">
              <a:t>&lt;#&gt;</a:t>
            </a:fld>
          </a:p>
        </p:txBody>
      </p:sp>
      <p:sp>
        <p:nvSpPr>
          <p:cNvPr id="5" name=""/>
          <p:cNvSpPr txBox="1"/>
          <p:nvPr>
            <p:ph type="ftr" idx="11"/>
          </p:nvPr>
        </p:nvSpPr>
        <p:spPr>
          <a:xfrm>
            <a:off x="3124200" y="6356350"/>
            <a:ext cx="2895600" cy="365125"/>
          </a:xfrm>
          <a:prstGeom prst="rect"/>
          <a:noFill/>
          <a:ln>
            <a:noFill/>
          </a:ln>
        </p:spPr>
        <p:txBody>
          <a:bodyPr wrap="square" anchor="ctr"/>
          <a:lstStyle>
            <a:lvl1pPr lvl="0" algn="ctr">
              <a:defRPr sz="1200">
                <a:solidFill>
                  <a:srgbClr val="3F3F3F"/>
                </a:solidFill>
                <a:latin typeface="Calibri"/>
              </a:defRPr>
            </a:lvl1pPr>
          </a:lstStyle>
          <a:p/>
        </p:txBody>
      </p:sp>
    </p:spTree>
  </p:cSld>
</p:sld>
</file>

<file path=ppt/slides/slide32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title" idx="0"/>
          </p:nvPr>
        </p:nvSpPr>
        <p:spPr>
          <a:xfrm>
            <a:off x="457200" y="274637"/>
            <a:ext cx="8229600" cy="561975"/>
          </a:xfrm>
          <a:prstGeom prst="rect"/>
          <a:noFill/>
          <a:ln>
            <a:noFill/>
          </a:ln>
        </p:spPr>
        <p:txBody>
          <a:bodyPr wrap="square" anchor="ctr">
            <a:normAutofit fontScale="90000"/>
          </a:bodyPr>
          <a:p>
            <a:pPr lvl="0"/>
            <a:r>
              <a:rPr>
                <a:latin typeface="Calibri"/>
              </a:rPr>
              <a:t>Continue…</a:t>
            </a:r>
          </a:p>
        </p:txBody>
      </p:sp>
      <p:sp>
        <p:nvSpPr>
          <p:cNvPr id="3" name=""/>
          <p:cNvSpPr txBox="1"/>
          <p:nvPr>
            <p:ph type="body" idx="1"/>
          </p:nvPr>
        </p:nvSpPr>
        <p:spPr>
          <a:xfrm>
            <a:off x="457200" y="1066800"/>
            <a:ext cx="8229600" cy="5059362"/>
          </a:xfrm>
          <a:prstGeom prst="rect"/>
          <a:noFill/>
          <a:ln>
            <a:noFill/>
          </a:ln>
        </p:spPr>
        <p:txBody>
          <a:bodyPr wrap="square" anchor="t"/>
          <a:p>
            <a:pPr lvl="0">
              <a:buNone/>
            </a:pPr>
            <a:r>
              <a:rPr sz="2800" b="1" i="0" u="none" strike="noStrike">
                <a:latin typeface="Times New Roman"/>
              </a:rPr>
              <a:t>B.  Non-traumatic</a:t>
            </a:r>
            <a:r>
              <a:rPr sz="2800">
                <a:latin typeface="Times New Roman"/>
              </a:rPr>
              <a:t> – </a:t>
            </a:r>
          </a:p>
          <a:p>
            <a:pPr lvl="1">
              <a:buFont typeface="Wingdings"/>
              <a:buChar char="ü"/>
            </a:pPr>
            <a:r>
              <a:rPr>
                <a:latin typeface="Times New Roman"/>
              </a:rPr>
              <a:t>Cervical  spondylitis with myelopathy (spinal canal narrowing  with progressive injury to the cord and roots)</a:t>
            </a:r>
          </a:p>
          <a:p>
            <a:pPr lvl="1">
              <a:buFont typeface="Wingdings"/>
              <a:buChar char="ü"/>
            </a:pPr>
            <a:r>
              <a:rPr>
                <a:solidFill>
                  <a:srgbClr val="000000"/>
                </a:solidFill>
                <a:latin typeface="Times New Roman"/>
              </a:rPr>
              <a:t>Myelitis (infective or non infective)</a:t>
            </a:r>
          </a:p>
          <a:p>
            <a:pPr lvl="1">
              <a:buFont typeface="Wingdings"/>
              <a:buChar char="ü"/>
            </a:pPr>
            <a:r>
              <a:rPr>
                <a:solidFill>
                  <a:srgbClr val="000000"/>
                </a:solidFill>
                <a:latin typeface="Times New Roman"/>
              </a:rPr>
              <a:t>Osteoporosis, causing vertebral compression fractures</a:t>
            </a:r>
          </a:p>
          <a:p>
            <a:pPr lvl="1">
              <a:buFont typeface="Wingdings"/>
              <a:buChar char="ü"/>
            </a:pPr>
            <a:r>
              <a:rPr>
                <a:solidFill>
                  <a:srgbClr val="000000"/>
                </a:solidFill>
                <a:latin typeface="Times New Roman"/>
              </a:rPr>
              <a:t>Tumors</a:t>
            </a:r>
          </a:p>
          <a:p>
            <a:pPr lvl="1">
              <a:buFont typeface="Wingdings"/>
              <a:buChar char="ü"/>
            </a:pPr>
            <a:r>
              <a:rPr>
                <a:solidFill>
                  <a:srgbClr val="000000"/>
                </a:solidFill>
                <a:latin typeface="Times New Roman"/>
              </a:rPr>
              <a:t>Vascular diseases, usually infarction or hemorrhage</a:t>
            </a:r>
          </a:p>
          <a:p>
            <a:pPr lvl="1">
              <a:buNone/>
            </a:pPr>
          </a:p>
          <a:p>
            <a:pPr lvl="0"/>
          </a:p>
        </p:txBody>
      </p:sp>
      <p:sp>
        <p:nvSpPr>
          <p:cNvPr id="4" name=""/>
          <p:cNvSpPr txBox="1"/>
          <p:nvPr>
            <p:ph type="dt" idx="10"/>
          </p:nvPr>
        </p:nvSpPr>
        <p:spPr>
          <a:xfrm>
            <a:off x="457200" y="6356350"/>
            <a:ext cx="2133600" cy="365125"/>
          </a:xfrm>
          <a:prstGeom prst="rect"/>
          <a:noFill/>
          <a:ln>
            <a:noFill/>
          </a:ln>
        </p:spPr>
        <p:txBody>
          <a:bodyPr wrap="square" anchor="ctr"/>
          <a:lstStyle>
            <a:lvl1pPr lvl="0" algn="l">
              <a:defRPr sz="1200">
                <a:solidFill>
                  <a:srgbClr val="3F3F3F"/>
                </a:solidFill>
                <a:latin typeface="Calibri"/>
              </a:defRPr>
            </a:lvl1pPr>
          </a:lstStyle>
          <a:p/>
        </p:txBody>
      </p:sp>
      <p:sp>
        <p:nvSpPr>
          <p:cNvPr id="5" name=""/>
          <p:cNvSpPr txBox="1"/>
          <p:nvPr>
            <p:ph type="sldNum" idx="12"/>
          </p:nvPr>
        </p:nvSpPr>
        <p:spPr>
          <a:xfrm>
            <a:off x="6553200" y="6356350"/>
            <a:ext cx="2133600" cy="365125"/>
          </a:xfrm>
          <a:prstGeom prst="rect"/>
          <a:noFill/>
          <a:ln>
            <a:noFill/>
          </a:ln>
        </p:spPr>
        <p:txBody>
          <a:bodyPr wrap="square" anchor="ctr"/>
          <a:lstStyle>
            <a:lvl1pPr lvl="0" algn="r">
              <a:defRPr sz="1200">
                <a:solidFill>
                  <a:srgbClr val="3F3F3F"/>
                </a:solidFill>
                <a:latin typeface="Calibri"/>
              </a:defRPr>
            </a:lvl1pPr>
          </a:lstStyle>
          <a:p>
            <a:fld id="{8B38DBA3-52F9-4AF4-A6A4-FA4D7DB2F99C}" type="slidenum">
              <a:t>&lt;#&gt;</a:t>
            </a:fld>
          </a:p>
        </p:txBody>
      </p:sp>
      <p:sp>
        <p:nvSpPr>
          <p:cNvPr id="6" name=""/>
          <p:cNvSpPr txBox="1"/>
          <p:nvPr>
            <p:ph type="ftr" idx="11"/>
          </p:nvPr>
        </p:nvSpPr>
        <p:spPr>
          <a:xfrm>
            <a:off x="3124200" y="6356350"/>
            <a:ext cx="2895600" cy="365125"/>
          </a:xfrm>
          <a:prstGeom prst="rect"/>
          <a:noFill/>
          <a:ln>
            <a:noFill/>
          </a:ln>
        </p:spPr>
        <p:txBody>
          <a:bodyPr wrap="square" anchor="ctr"/>
          <a:lstStyle>
            <a:lvl1pPr lvl="0" algn="ctr">
              <a:defRPr sz="1200">
                <a:solidFill>
                  <a:srgbClr val="3F3F3F"/>
                </a:solidFill>
                <a:latin typeface="Calibri"/>
              </a:defRPr>
            </a:lvl1pPr>
          </a:lstStyle>
          <a:p/>
        </p:txBody>
      </p:sp>
    </p:spTree>
  </p:cSld>
</p:sld>
</file>

<file path=ppt/slides/slide32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body" idx="1"/>
          </p:nvPr>
        </p:nvSpPr>
        <p:spPr>
          <a:xfrm>
            <a:off x="457200" y="152400"/>
            <a:ext cx="8229600" cy="6477000"/>
          </a:xfrm>
          <a:prstGeom prst="rect"/>
          <a:noFill/>
          <a:ln>
            <a:noFill/>
          </a:ln>
        </p:spPr>
        <p:txBody>
          <a:bodyPr wrap="square" anchor="t">
            <a:normAutofit fontScale="92000" lnSpcReduction="10000"/>
          </a:bodyPr>
          <a:p>
            <a:pPr lvl="0">
              <a:buNone/>
            </a:pPr>
            <a:r>
              <a:rPr b="1" i="0" u="none" strike="noStrike">
                <a:latin typeface="Calibri"/>
              </a:rPr>
              <a:t>                 </a:t>
            </a:r>
            <a:r>
              <a:rPr sz="3900" b="1" i="0" u="none" strike="noStrike">
                <a:latin typeface="Times New Roman"/>
              </a:rPr>
              <a:t>Pathophysiology</a:t>
            </a:r>
          </a:p>
          <a:p>
            <a:pPr lvl="0">
              <a:buFont typeface="Wingdings"/>
              <a:buChar char="ü"/>
            </a:pPr>
            <a:r>
              <a:rPr sz="3200">
                <a:solidFill>
                  <a:srgbClr val="000000"/>
                </a:solidFill>
                <a:latin typeface="Times New Roman"/>
              </a:rPr>
              <a:t>SCIs most often occurs as a result of injury to the vertebrae</a:t>
            </a:r>
          </a:p>
          <a:p>
            <a:pPr lvl="0">
              <a:buFont typeface="Wingdings"/>
              <a:buChar char="ü"/>
            </a:pPr>
            <a:r>
              <a:rPr sz="3200">
                <a:solidFill>
                  <a:srgbClr val="000000"/>
                </a:solidFill>
                <a:latin typeface="Times New Roman"/>
              </a:rPr>
              <a:t>The cord is injured as the result of acceleration, deceleration, or another force (e.g. impact) applied to the spine. </a:t>
            </a:r>
          </a:p>
          <a:p>
            <a:pPr lvl="0">
              <a:buFont typeface="Wingdings"/>
              <a:buChar char="ü"/>
            </a:pPr>
            <a:r>
              <a:rPr sz="3200">
                <a:solidFill>
                  <a:srgbClr val="000000"/>
                </a:solidFill>
                <a:latin typeface="Times New Roman"/>
              </a:rPr>
              <a:t> The forces injure the spinal cord by compressing, pulling, or tearing the tissues.  </a:t>
            </a:r>
          </a:p>
          <a:p>
            <a:pPr lvl="0">
              <a:buFont typeface="Wingdings"/>
              <a:buChar char="ü"/>
            </a:pPr>
            <a:r>
              <a:rPr sz="3200">
                <a:solidFill>
                  <a:srgbClr val="000000"/>
                </a:solidFill>
                <a:latin typeface="Times New Roman"/>
              </a:rPr>
              <a:t>Microscopic bleeding occurs immediately after injury, primarily in the gray matter of the cord with in the first hours, edema develops &amp; often spreads along segments of the spinal cord.  </a:t>
            </a:r>
          </a:p>
          <a:p>
            <a:pPr lvl="0">
              <a:buFont typeface="Wingdings"/>
              <a:buChar char="ü"/>
            </a:pPr>
            <a:r>
              <a:rPr sz="3200">
                <a:solidFill>
                  <a:srgbClr val="000000"/>
                </a:solidFill>
                <a:latin typeface="Times New Roman"/>
              </a:rPr>
              <a:t>The edema of the cord leads to temporary loss of sensation &amp; function</a:t>
            </a:r>
          </a:p>
        </p:txBody>
      </p:sp>
      <p:sp>
        <p:nvSpPr>
          <p:cNvPr id="3" name=""/>
          <p:cNvSpPr txBox="1"/>
          <p:nvPr>
            <p:ph type="dt" idx="10"/>
          </p:nvPr>
        </p:nvSpPr>
        <p:spPr>
          <a:xfrm>
            <a:off x="457200" y="6356350"/>
            <a:ext cx="2133600" cy="365125"/>
          </a:xfrm>
          <a:prstGeom prst="rect"/>
          <a:noFill/>
          <a:ln>
            <a:noFill/>
          </a:ln>
        </p:spPr>
        <p:txBody>
          <a:bodyPr wrap="square" anchor="ctr"/>
          <a:lstStyle>
            <a:lvl1pPr lvl="0" algn="l">
              <a:defRPr sz="1200">
                <a:solidFill>
                  <a:srgbClr val="3F3F3F"/>
                </a:solidFill>
                <a:latin typeface="Calibri"/>
              </a:defRPr>
            </a:lvl1pPr>
          </a:lstStyle>
          <a:p/>
        </p:txBody>
      </p:sp>
      <p:sp>
        <p:nvSpPr>
          <p:cNvPr id="4" name=""/>
          <p:cNvSpPr txBox="1"/>
          <p:nvPr>
            <p:ph type="sldNum" idx="12"/>
          </p:nvPr>
        </p:nvSpPr>
        <p:spPr>
          <a:xfrm>
            <a:off x="6553200" y="6356350"/>
            <a:ext cx="2133600" cy="365125"/>
          </a:xfrm>
          <a:prstGeom prst="rect"/>
          <a:noFill/>
          <a:ln>
            <a:noFill/>
          </a:ln>
        </p:spPr>
        <p:txBody>
          <a:bodyPr wrap="square" anchor="ctr"/>
          <a:lstStyle>
            <a:lvl1pPr lvl="0" algn="r">
              <a:defRPr sz="1200">
                <a:solidFill>
                  <a:srgbClr val="3F3F3F"/>
                </a:solidFill>
                <a:latin typeface="Calibri"/>
              </a:defRPr>
            </a:lvl1pPr>
          </a:lstStyle>
          <a:p>
            <a:fld id="{8B38DBA3-52F9-4AF4-A6A4-FA4D7DB2F99C}" type="slidenum">
              <a:t>&lt;#&gt;</a:t>
            </a:fld>
          </a:p>
        </p:txBody>
      </p:sp>
      <p:sp>
        <p:nvSpPr>
          <p:cNvPr id="5" name=""/>
          <p:cNvSpPr txBox="1"/>
          <p:nvPr>
            <p:ph type="ftr" idx="11"/>
          </p:nvPr>
        </p:nvSpPr>
        <p:spPr>
          <a:xfrm>
            <a:off x="3124200" y="6356350"/>
            <a:ext cx="2895600" cy="365125"/>
          </a:xfrm>
          <a:prstGeom prst="rect"/>
          <a:noFill/>
          <a:ln>
            <a:noFill/>
          </a:ln>
        </p:spPr>
        <p:txBody>
          <a:bodyPr wrap="square" anchor="ctr"/>
          <a:lstStyle>
            <a:lvl1pPr lvl="0" algn="ctr">
              <a:defRPr sz="1200">
                <a:solidFill>
                  <a:srgbClr val="3F3F3F"/>
                </a:solidFill>
                <a:latin typeface="Calibri"/>
              </a:defRPr>
            </a:lvl1pPr>
          </a:lstStyle>
          <a:p/>
        </p:txBody>
      </p:sp>
    </p:spTree>
  </p:cSld>
</p:sld>
</file>

<file path=ppt/slides/slide32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title" idx="0"/>
          </p:nvPr>
        </p:nvSpPr>
        <p:spPr>
          <a:xfrm>
            <a:off x="457200" y="274637"/>
            <a:ext cx="8229600" cy="1143000"/>
          </a:xfrm>
          <a:prstGeom prst="rect"/>
          <a:noFill/>
          <a:ln>
            <a:noFill/>
          </a:ln>
        </p:spPr>
        <p:txBody>
          <a:bodyPr wrap="square" anchor="ctr"/>
          <a:p>
            <a:pPr lvl="0"/>
            <a:r>
              <a:rPr b="1" i="0" u="none" strike="noStrike">
                <a:latin typeface="Calibri"/>
              </a:rPr>
              <a:t>Clinical manifestation</a:t>
            </a:r>
            <a:br/>
            <a:r>
              <a:rPr sz="1400">
                <a:latin typeface="Calibri"/>
              </a:rPr>
              <a:t> </a:t>
            </a:r>
          </a:p>
        </p:txBody>
      </p:sp>
      <p:sp>
        <p:nvSpPr>
          <p:cNvPr id="3" name=""/>
          <p:cNvSpPr txBox="1"/>
          <p:nvPr>
            <p:ph type="body" idx="1"/>
          </p:nvPr>
        </p:nvSpPr>
        <p:spPr>
          <a:xfrm>
            <a:off x="457200" y="1600200"/>
            <a:ext cx="8229600" cy="4525962"/>
          </a:xfrm>
          <a:prstGeom prst="rect"/>
          <a:noFill/>
          <a:ln>
            <a:noFill/>
          </a:ln>
        </p:spPr>
        <p:txBody>
          <a:bodyPr wrap="square" anchor="t">
            <a:normAutofit lnSpcReduction="10000"/>
          </a:bodyPr>
          <a:p>
            <a:pPr lvl="0">
              <a:buFont typeface="Wingdings"/>
              <a:buChar char="v"/>
            </a:pPr>
            <a:r>
              <a:rPr sz="3200">
                <a:latin typeface="Times New Roman"/>
              </a:rPr>
              <a:t>When </a:t>
            </a:r>
            <a:r>
              <a:rPr sz="3200" b="1" i="0" u="none" strike="noStrike">
                <a:solidFill>
                  <a:srgbClr val="FF0000"/>
                </a:solidFill>
                <a:latin typeface="Times New Roman"/>
              </a:rPr>
              <a:t>only the </a:t>
            </a:r>
            <a:r>
              <a:rPr sz="3200" b="1" i="0" u="sng" strike="noStrike">
                <a:solidFill>
                  <a:srgbClr val="FF0000"/>
                </a:solidFill>
                <a:latin typeface="Times New Roman"/>
              </a:rPr>
              <a:t>bones</a:t>
            </a:r>
            <a:r>
              <a:rPr sz="3200" b="1" i="0" u="none" strike="noStrike">
                <a:solidFill>
                  <a:srgbClr val="FF0000"/>
                </a:solidFill>
                <a:latin typeface="Times New Roman"/>
              </a:rPr>
              <a:t> </a:t>
            </a:r>
            <a:r>
              <a:rPr sz="3200">
                <a:latin typeface="Times New Roman"/>
              </a:rPr>
              <a:t>of the spinal column are damaged, there may be:</a:t>
            </a:r>
          </a:p>
          <a:p>
            <a:pPr lvl="1">
              <a:buNone/>
            </a:pPr>
          </a:p>
          <a:p>
            <a:pPr lvl="1"/>
            <a:r>
              <a:rPr sz="3200">
                <a:latin typeface="Times New Roman"/>
              </a:rPr>
              <a:t>Pain in the neck or the back at the level of the injury; this may be masked by other more painful injuries</a:t>
            </a:r>
          </a:p>
          <a:p>
            <a:pPr lvl="1"/>
          </a:p>
          <a:p>
            <a:pPr lvl="1"/>
            <a:r>
              <a:rPr sz="3200">
                <a:latin typeface="Times New Roman"/>
              </a:rPr>
              <a:t>A step, irregularity, or twist in the normal curve of the spine</a:t>
            </a:r>
          </a:p>
          <a:p>
            <a:pPr lvl="1"/>
          </a:p>
          <a:p>
            <a:pPr lvl="1"/>
            <a:r>
              <a:rPr sz="3200">
                <a:latin typeface="Times New Roman"/>
              </a:rPr>
              <a:t>Tenderness on gently feeling the spine </a:t>
            </a:r>
          </a:p>
          <a:p>
            <a:pPr lvl="0"/>
          </a:p>
        </p:txBody>
      </p:sp>
      <p:sp>
        <p:nvSpPr>
          <p:cNvPr id="4" name=""/>
          <p:cNvSpPr txBox="1"/>
          <p:nvPr>
            <p:ph type="dt" idx="10"/>
          </p:nvPr>
        </p:nvSpPr>
        <p:spPr>
          <a:xfrm>
            <a:off x="457200" y="6356350"/>
            <a:ext cx="2133600" cy="365125"/>
          </a:xfrm>
          <a:prstGeom prst="rect"/>
          <a:noFill/>
          <a:ln>
            <a:noFill/>
          </a:ln>
        </p:spPr>
        <p:txBody>
          <a:bodyPr wrap="square" anchor="ctr"/>
          <a:lstStyle>
            <a:lvl1pPr lvl="0" algn="l">
              <a:defRPr sz="1200">
                <a:solidFill>
                  <a:srgbClr val="3F3F3F"/>
                </a:solidFill>
                <a:latin typeface="Calibri"/>
              </a:defRPr>
            </a:lvl1pPr>
          </a:lstStyle>
          <a:p/>
        </p:txBody>
      </p:sp>
      <p:sp>
        <p:nvSpPr>
          <p:cNvPr id="5" name=""/>
          <p:cNvSpPr txBox="1"/>
          <p:nvPr>
            <p:ph type="sldNum" idx="12"/>
          </p:nvPr>
        </p:nvSpPr>
        <p:spPr>
          <a:xfrm>
            <a:off x="6553200" y="6356350"/>
            <a:ext cx="2133600" cy="365125"/>
          </a:xfrm>
          <a:prstGeom prst="rect"/>
          <a:noFill/>
          <a:ln>
            <a:noFill/>
          </a:ln>
        </p:spPr>
        <p:txBody>
          <a:bodyPr wrap="square" anchor="ctr"/>
          <a:lstStyle>
            <a:lvl1pPr lvl="0" algn="r">
              <a:defRPr sz="1200">
                <a:solidFill>
                  <a:srgbClr val="3F3F3F"/>
                </a:solidFill>
                <a:latin typeface="Calibri"/>
              </a:defRPr>
            </a:lvl1pPr>
          </a:lstStyle>
          <a:p>
            <a:fld id="{8B38DBA3-52F9-4AF4-A6A4-FA4D7DB2F99C}" type="slidenum">
              <a:t>&lt;#&gt;</a:t>
            </a:fld>
          </a:p>
        </p:txBody>
      </p:sp>
      <p:sp>
        <p:nvSpPr>
          <p:cNvPr id="6" name=""/>
          <p:cNvSpPr txBox="1"/>
          <p:nvPr>
            <p:ph type="ftr" idx="11"/>
          </p:nvPr>
        </p:nvSpPr>
        <p:spPr>
          <a:xfrm>
            <a:off x="3124200" y="6356350"/>
            <a:ext cx="2895600" cy="365125"/>
          </a:xfrm>
          <a:prstGeom prst="rect"/>
          <a:noFill/>
          <a:ln>
            <a:noFill/>
          </a:ln>
        </p:spPr>
        <p:txBody>
          <a:bodyPr wrap="square" anchor="ctr"/>
          <a:lstStyle>
            <a:lvl1pPr lvl="0" algn="ctr">
              <a:defRPr sz="1200">
                <a:solidFill>
                  <a:srgbClr val="3F3F3F"/>
                </a:solidFill>
                <a:latin typeface="Calibri"/>
              </a:defRPr>
            </a:lvl1pPr>
          </a:lstStyle>
          <a:p/>
        </p:txBody>
      </p:sp>
    </p:spTree>
  </p:cSld>
</p:sld>
</file>

<file path=ppt/slides/slide32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title" idx="0"/>
          </p:nvPr>
        </p:nvSpPr>
        <p:spPr>
          <a:xfrm>
            <a:off x="457200" y="274637"/>
            <a:ext cx="8229600" cy="1143000"/>
          </a:xfrm>
          <a:prstGeom prst="rect"/>
          <a:noFill/>
          <a:ln>
            <a:noFill/>
          </a:ln>
        </p:spPr>
        <p:txBody>
          <a:bodyPr wrap="square" anchor="ctr"/>
          <a:p>
            <a:pPr lvl="0"/>
            <a:r>
              <a:rPr>
                <a:latin typeface="Calibri"/>
              </a:rPr>
              <a:t>Continue….</a:t>
            </a:r>
          </a:p>
        </p:txBody>
      </p:sp>
      <p:sp>
        <p:nvSpPr>
          <p:cNvPr id="3" name=""/>
          <p:cNvSpPr txBox="1"/>
          <p:nvPr>
            <p:ph type="body" idx="1"/>
          </p:nvPr>
        </p:nvSpPr>
        <p:spPr>
          <a:xfrm>
            <a:off x="304800" y="1219200"/>
            <a:ext cx="8686800" cy="4906962"/>
          </a:xfrm>
          <a:prstGeom prst="rect"/>
          <a:noFill/>
          <a:ln>
            <a:noFill/>
          </a:ln>
        </p:spPr>
        <p:txBody>
          <a:bodyPr wrap="square" anchor="t"/>
          <a:p>
            <a:pPr lvl="0">
              <a:buFont typeface="Wingdings"/>
              <a:buChar char="v"/>
            </a:pPr>
            <a:r>
              <a:rPr sz="3200">
                <a:latin typeface="Times New Roman"/>
              </a:rPr>
              <a:t>When the </a:t>
            </a:r>
            <a:r>
              <a:rPr sz="3200" b="1" i="0" u="sng" strike="noStrike">
                <a:solidFill>
                  <a:srgbClr val="FF0000"/>
                </a:solidFill>
                <a:latin typeface="Times New Roman"/>
              </a:rPr>
              <a:t>spinal cord</a:t>
            </a:r>
            <a:r>
              <a:rPr sz="3200" b="1" i="0" u="none" strike="noStrike">
                <a:solidFill>
                  <a:srgbClr val="FF0000"/>
                </a:solidFill>
                <a:latin typeface="Times New Roman"/>
              </a:rPr>
              <a:t> </a:t>
            </a:r>
            <a:r>
              <a:rPr sz="3200">
                <a:latin typeface="Times New Roman"/>
              </a:rPr>
              <a:t>is also damaged, there may be:</a:t>
            </a:r>
          </a:p>
          <a:p>
            <a:pPr lvl="1"/>
            <a:r>
              <a:rPr sz="3200">
                <a:latin typeface="Times New Roman"/>
              </a:rPr>
              <a:t>Loss of sensation</a:t>
            </a:r>
          </a:p>
          <a:p>
            <a:pPr lvl="1"/>
            <a:r>
              <a:rPr sz="3200">
                <a:latin typeface="Times New Roman"/>
              </a:rPr>
              <a:t>Abnormal sensations, for e.g. burning or tingling.  </a:t>
            </a:r>
          </a:p>
          <a:p>
            <a:pPr lvl="1"/>
            <a:r>
              <a:rPr sz="3200">
                <a:latin typeface="Times New Roman"/>
              </a:rPr>
              <a:t>The casualty may cause also limbs feel "Stiff", "heavy", or "clumsy"</a:t>
            </a:r>
          </a:p>
          <a:p>
            <a:pPr lvl="1"/>
            <a:r>
              <a:rPr sz="3200">
                <a:latin typeface="Times New Roman"/>
              </a:rPr>
              <a:t>Breathing difficulties</a:t>
            </a:r>
          </a:p>
          <a:p>
            <a:pPr lvl="1"/>
          </a:p>
          <a:p>
            <a:pPr lvl="0"/>
          </a:p>
        </p:txBody>
      </p:sp>
      <p:sp>
        <p:nvSpPr>
          <p:cNvPr id="4" name=""/>
          <p:cNvSpPr txBox="1"/>
          <p:nvPr>
            <p:ph type="dt" idx="10"/>
          </p:nvPr>
        </p:nvSpPr>
        <p:spPr>
          <a:xfrm>
            <a:off x="457200" y="6356350"/>
            <a:ext cx="2133600" cy="365125"/>
          </a:xfrm>
          <a:prstGeom prst="rect"/>
          <a:noFill/>
          <a:ln>
            <a:noFill/>
          </a:ln>
        </p:spPr>
        <p:txBody>
          <a:bodyPr wrap="square" anchor="ctr"/>
          <a:lstStyle>
            <a:lvl1pPr lvl="0" algn="l">
              <a:defRPr sz="1200">
                <a:solidFill>
                  <a:srgbClr val="3F3F3F"/>
                </a:solidFill>
                <a:latin typeface="Calibri"/>
              </a:defRPr>
            </a:lvl1pPr>
          </a:lstStyle>
          <a:p/>
        </p:txBody>
      </p:sp>
      <p:sp>
        <p:nvSpPr>
          <p:cNvPr id="5" name=""/>
          <p:cNvSpPr txBox="1"/>
          <p:nvPr>
            <p:ph type="sldNum" idx="12"/>
          </p:nvPr>
        </p:nvSpPr>
        <p:spPr>
          <a:xfrm>
            <a:off x="6553200" y="6356350"/>
            <a:ext cx="2133600" cy="365125"/>
          </a:xfrm>
          <a:prstGeom prst="rect"/>
          <a:noFill/>
          <a:ln>
            <a:noFill/>
          </a:ln>
        </p:spPr>
        <p:txBody>
          <a:bodyPr wrap="square" anchor="ctr"/>
          <a:lstStyle>
            <a:lvl1pPr lvl="0" algn="r">
              <a:defRPr sz="1200">
                <a:solidFill>
                  <a:srgbClr val="3F3F3F"/>
                </a:solidFill>
                <a:latin typeface="Calibri"/>
              </a:defRPr>
            </a:lvl1pPr>
          </a:lstStyle>
          <a:p>
            <a:fld id="{8B38DBA3-52F9-4AF4-A6A4-FA4D7DB2F99C}" type="slidenum">
              <a:t>&lt;#&gt;</a:t>
            </a:fld>
          </a:p>
        </p:txBody>
      </p:sp>
      <p:sp>
        <p:nvSpPr>
          <p:cNvPr id="6" name=""/>
          <p:cNvSpPr txBox="1"/>
          <p:nvPr>
            <p:ph type="ftr" idx="11"/>
          </p:nvPr>
        </p:nvSpPr>
        <p:spPr>
          <a:xfrm>
            <a:off x="3124200" y="6356350"/>
            <a:ext cx="2895600" cy="365125"/>
          </a:xfrm>
          <a:prstGeom prst="rect"/>
          <a:noFill/>
          <a:ln>
            <a:noFill/>
          </a:ln>
        </p:spPr>
        <p:txBody>
          <a:bodyPr wrap="square" anchor="ctr"/>
          <a:lstStyle>
            <a:lvl1pPr lvl="0" algn="ctr">
              <a:defRPr sz="1200">
                <a:solidFill>
                  <a:srgbClr val="3F3F3F"/>
                </a:solidFill>
                <a:latin typeface="Calibri"/>
              </a:defRPr>
            </a:lvl1pPr>
          </a:lstStyle>
          <a:p/>
        </p:txBody>
      </p:sp>
    </p:spTree>
  </p:cSld>
</p:sld>
</file>

<file path=ppt/slides/slide32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title" idx="0"/>
          </p:nvPr>
        </p:nvSpPr>
        <p:spPr>
          <a:xfrm>
            <a:off x="228600" y="274637"/>
            <a:ext cx="8763000" cy="1143000"/>
          </a:xfrm>
          <a:prstGeom prst="rect"/>
          <a:noFill/>
          <a:ln>
            <a:noFill/>
          </a:ln>
        </p:spPr>
        <p:txBody>
          <a:bodyPr wrap="square" anchor="ctr"/>
          <a:p>
            <a:pPr lvl="0"/>
            <a:r>
              <a:rPr sz="3200" b="1" i="0" u="none" strike="noStrike">
                <a:latin typeface="Times New Roman"/>
              </a:rPr>
              <a:t>Purpose of care of patient with spinal cord injury</a:t>
            </a:r>
          </a:p>
        </p:txBody>
      </p:sp>
      <p:sp>
        <p:nvSpPr>
          <p:cNvPr id="3" name=""/>
          <p:cNvSpPr txBox="1"/>
          <p:nvPr>
            <p:ph type="body" idx="1"/>
          </p:nvPr>
        </p:nvSpPr>
        <p:spPr>
          <a:xfrm>
            <a:off x="457200" y="1143000"/>
            <a:ext cx="8229600" cy="4983162"/>
          </a:xfrm>
          <a:prstGeom prst="rect"/>
          <a:noFill/>
          <a:ln>
            <a:noFill/>
          </a:ln>
        </p:spPr>
        <p:txBody>
          <a:bodyPr wrap="square" anchor="t"/>
          <a:p>
            <a:pPr lvl="0">
              <a:buNone/>
            </a:pPr>
            <a:r>
              <a:rPr sz="1400">
                <a:latin typeface="Times New Roman"/>
              </a:rPr>
              <a:t> </a:t>
            </a:r>
          </a:p>
          <a:p>
            <a:pPr lvl="1">
              <a:lnSpc>
                <a:spcPct val="150000"/>
              </a:lnSpc>
              <a:buFont typeface="Wingdings"/>
              <a:buChar char="§"/>
            </a:pPr>
            <a:r>
              <a:rPr sz="3200">
                <a:latin typeface="Times New Roman"/>
              </a:rPr>
              <a:t>To restitute the casualty if necessary</a:t>
            </a:r>
          </a:p>
          <a:p>
            <a:pPr lvl="1">
              <a:lnSpc>
                <a:spcPct val="150000"/>
              </a:lnSpc>
              <a:buFont typeface="Wingdings"/>
              <a:buChar char="§"/>
            </a:pPr>
            <a:r>
              <a:rPr sz="3200">
                <a:latin typeface="Times New Roman"/>
              </a:rPr>
              <a:t>To maintain an open airway</a:t>
            </a:r>
          </a:p>
          <a:p>
            <a:pPr lvl="1">
              <a:lnSpc>
                <a:spcPct val="150000"/>
              </a:lnSpc>
              <a:buFont typeface="Wingdings"/>
              <a:buChar char="§"/>
            </a:pPr>
            <a:r>
              <a:rPr sz="3200">
                <a:latin typeface="Times New Roman"/>
              </a:rPr>
              <a:t>To prevent further injury</a:t>
            </a:r>
          </a:p>
          <a:p>
            <a:pPr lvl="1">
              <a:lnSpc>
                <a:spcPct val="150000"/>
              </a:lnSpc>
              <a:buFont typeface="Wingdings"/>
              <a:buChar char="§"/>
            </a:pPr>
            <a:r>
              <a:rPr sz="3200">
                <a:latin typeface="Times New Roman"/>
              </a:rPr>
              <a:t>To arrange urgent removal to hospital</a:t>
            </a:r>
          </a:p>
          <a:p>
            <a:pPr lvl="1">
              <a:buNone/>
            </a:pPr>
          </a:p>
          <a:p>
            <a:pPr lvl="0"/>
          </a:p>
        </p:txBody>
      </p:sp>
      <p:sp>
        <p:nvSpPr>
          <p:cNvPr id="4" name=""/>
          <p:cNvSpPr txBox="1"/>
          <p:nvPr>
            <p:ph type="dt" idx="10"/>
          </p:nvPr>
        </p:nvSpPr>
        <p:spPr>
          <a:xfrm>
            <a:off x="457200" y="6356350"/>
            <a:ext cx="2133600" cy="365125"/>
          </a:xfrm>
          <a:prstGeom prst="rect"/>
          <a:noFill/>
          <a:ln>
            <a:noFill/>
          </a:ln>
        </p:spPr>
        <p:txBody>
          <a:bodyPr wrap="square" anchor="ctr"/>
          <a:lstStyle>
            <a:lvl1pPr lvl="0" algn="l">
              <a:defRPr sz="1200">
                <a:solidFill>
                  <a:srgbClr val="3F3F3F"/>
                </a:solidFill>
                <a:latin typeface="Calibri"/>
              </a:defRPr>
            </a:lvl1pPr>
          </a:lstStyle>
          <a:p/>
        </p:txBody>
      </p:sp>
      <p:sp>
        <p:nvSpPr>
          <p:cNvPr id="5" name=""/>
          <p:cNvSpPr txBox="1"/>
          <p:nvPr>
            <p:ph type="sldNum" idx="12"/>
          </p:nvPr>
        </p:nvSpPr>
        <p:spPr>
          <a:xfrm>
            <a:off x="6553200" y="6356350"/>
            <a:ext cx="2133600" cy="365125"/>
          </a:xfrm>
          <a:prstGeom prst="rect"/>
          <a:noFill/>
          <a:ln>
            <a:noFill/>
          </a:ln>
        </p:spPr>
        <p:txBody>
          <a:bodyPr wrap="square" anchor="ctr"/>
          <a:lstStyle>
            <a:lvl1pPr lvl="0" algn="r">
              <a:defRPr sz="1200">
                <a:solidFill>
                  <a:srgbClr val="3F3F3F"/>
                </a:solidFill>
                <a:latin typeface="Calibri"/>
              </a:defRPr>
            </a:lvl1pPr>
          </a:lstStyle>
          <a:p>
            <a:fld id="{8B38DBA3-52F9-4AF4-A6A4-FA4D7DB2F99C}" type="slidenum">
              <a:t>&lt;#&gt;</a:t>
            </a:fld>
          </a:p>
        </p:txBody>
      </p:sp>
      <p:sp>
        <p:nvSpPr>
          <p:cNvPr id="6" name=""/>
          <p:cNvSpPr txBox="1"/>
          <p:nvPr>
            <p:ph type="ftr" idx="11"/>
          </p:nvPr>
        </p:nvSpPr>
        <p:spPr>
          <a:xfrm>
            <a:off x="3124200" y="6356350"/>
            <a:ext cx="2895600" cy="365125"/>
          </a:xfrm>
          <a:prstGeom prst="rect"/>
          <a:noFill/>
          <a:ln>
            <a:noFill/>
          </a:ln>
        </p:spPr>
        <p:txBody>
          <a:bodyPr wrap="square" anchor="ctr"/>
          <a:lstStyle>
            <a:lvl1pPr lvl="0" algn="ctr">
              <a:defRPr sz="1200">
                <a:solidFill>
                  <a:srgbClr val="3F3F3F"/>
                </a:solidFill>
                <a:latin typeface="Calibri"/>
              </a:defRPr>
            </a:lvl1pPr>
          </a:lstStyle>
          <a:p/>
        </p:txBody>
      </p:sp>
    </p:spTree>
  </p:cSld>
</p:sld>
</file>

<file path=ppt/slides/slide32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title" idx="0"/>
          </p:nvPr>
        </p:nvSpPr>
        <p:spPr>
          <a:xfrm>
            <a:off x="457200" y="274637"/>
            <a:ext cx="8229600" cy="1143000"/>
          </a:xfrm>
          <a:prstGeom prst="rect"/>
          <a:noFill/>
          <a:ln>
            <a:noFill/>
          </a:ln>
        </p:spPr>
        <p:txBody>
          <a:bodyPr wrap="square" anchor="ctr"/>
          <a:p>
            <a:pPr lvl="0"/>
            <a:r>
              <a:rPr sz="4000" b="1" i="0" u="none" strike="noStrike">
                <a:latin typeface="Times New Roman"/>
              </a:rPr>
              <a:t>Precautions of spinal cord injury</a:t>
            </a:r>
          </a:p>
        </p:txBody>
      </p:sp>
      <p:sp>
        <p:nvSpPr>
          <p:cNvPr id="3" name=""/>
          <p:cNvSpPr txBox="1"/>
          <p:nvPr>
            <p:ph type="body" idx="1"/>
          </p:nvPr>
        </p:nvSpPr>
        <p:spPr>
          <a:xfrm>
            <a:off x="457200" y="1600200"/>
            <a:ext cx="8229600" cy="4525962"/>
          </a:xfrm>
          <a:prstGeom prst="rect"/>
          <a:noFill/>
          <a:ln>
            <a:noFill/>
          </a:ln>
        </p:spPr>
        <p:txBody>
          <a:bodyPr wrap="square" anchor="t"/>
          <a:p>
            <a:pPr lvl="1">
              <a:lnSpc>
                <a:spcPct val="150000"/>
              </a:lnSpc>
              <a:buFont typeface="Wingdings"/>
              <a:buChar char="ü"/>
            </a:pPr>
            <a:r>
              <a:rPr sz="3200">
                <a:latin typeface="Times New Roman"/>
              </a:rPr>
              <a:t>Do not move the casualty from the position found, unless he/she is in danger or becomes unconscious.</a:t>
            </a:r>
          </a:p>
          <a:p>
            <a:pPr lvl="1">
              <a:lnSpc>
                <a:spcPct val="150000"/>
              </a:lnSpc>
              <a:buFont typeface="Wingdings"/>
              <a:buChar char="ü"/>
            </a:pPr>
            <a:r>
              <a:rPr sz="3200">
                <a:latin typeface="Times New Roman"/>
              </a:rPr>
              <a:t>If he/she must be moved, used a scope stretcher or a log-roll.</a:t>
            </a:r>
          </a:p>
          <a:p>
            <a:pPr lvl="0"/>
          </a:p>
        </p:txBody>
      </p:sp>
      <p:sp>
        <p:nvSpPr>
          <p:cNvPr id="4" name=""/>
          <p:cNvSpPr txBox="1"/>
          <p:nvPr>
            <p:ph type="dt" idx="10"/>
          </p:nvPr>
        </p:nvSpPr>
        <p:spPr>
          <a:xfrm>
            <a:off x="457200" y="6356350"/>
            <a:ext cx="2133600" cy="365125"/>
          </a:xfrm>
          <a:prstGeom prst="rect"/>
          <a:noFill/>
          <a:ln>
            <a:noFill/>
          </a:ln>
        </p:spPr>
        <p:txBody>
          <a:bodyPr wrap="square" anchor="ctr"/>
          <a:lstStyle>
            <a:lvl1pPr lvl="0" algn="l">
              <a:defRPr sz="1200">
                <a:solidFill>
                  <a:srgbClr val="3F3F3F"/>
                </a:solidFill>
                <a:latin typeface="Calibri"/>
              </a:defRPr>
            </a:lvl1pPr>
          </a:lstStyle>
          <a:p/>
        </p:txBody>
      </p:sp>
      <p:sp>
        <p:nvSpPr>
          <p:cNvPr id="5" name=""/>
          <p:cNvSpPr txBox="1"/>
          <p:nvPr>
            <p:ph type="sldNum" idx="12"/>
          </p:nvPr>
        </p:nvSpPr>
        <p:spPr>
          <a:xfrm>
            <a:off x="6553200" y="6356350"/>
            <a:ext cx="2133600" cy="365125"/>
          </a:xfrm>
          <a:prstGeom prst="rect"/>
          <a:noFill/>
          <a:ln>
            <a:noFill/>
          </a:ln>
        </p:spPr>
        <p:txBody>
          <a:bodyPr wrap="square" anchor="ctr"/>
          <a:lstStyle>
            <a:lvl1pPr lvl="0" algn="r">
              <a:defRPr sz="1200">
                <a:solidFill>
                  <a:srgbClr val="3F3F3F"/>
                </a:solidFill>
                <a:latin typeface="Calibri"/>
              </a:defRPr>
            </a:lvl1pPr>
          </a:lstStyle>
          <a:p>
            <a:fld id="{8B38DBA3-52F9-4AF4-A6A4-FA4D7DB2F99C}" type="slidenum">
              <a:t>&lt;#&gt;</a:t>
            </a:fld>
          </a:p>
        </p:txBody>
      </p:sp>
      <p:sp>
        <p:nvSpPr>
          <p:cNvPr id="6" name=""/>
          <p:cNvSpPr txBox="1"/>
          <p:nvPr>
            <p:ph type="ftr" idx="11"/>
          </p:nvPr>
        </p:nvSpPr>
        <p:spPr>
          <a:xfrm>
            <a:off x="3124200" y="6356350"/>
            <a:ext cx="2895600" cy="365125"/>
          </a:xfrm>
          <a:prstGeom prst="rect"/>
          <a:noFill/>
          <a:ln>
            <a:noFill/>
          </a:ln>
        </p:spPr>
        <p:txBody>
          <a:bodyPr wrap="square" anchor="ctr"/>
          <a:lstStyle>
            <a:lvl1pPr lvl="0" algn="ctr">
              <a:defRPr sz="1200">
                <a:solidFill>
                  <a:srgbClr val="3F3F3F"/>
                </a:solidFill>
                <a:latin typeface="Calibri"/>
              </a:defRPr>
            </a:lvl1pPr>
          </a:lstStyle>
          <a:p/>
        </p:txBody>
      </p:sp>
    </p:spTree>
  </p:cSld>
</p:sld>
</file>

<file path=ppt/slides/slide32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title" idx="0"/>
          </p:nvPr>
        </p:nvSpPr>
        <p:spPr>
          <a:xfrm>
            <a:off x="457200" y="274637"/>
            <a:ext cx="8229600" cy="1143000"/>
          </a:xfrm>
          <a:prstGeom prst="rect"/>
          <a:noFill/>
          <a:ln>
            <a:noFill/>
          </a:ln>
        </p:spPr>
        <p:txBody>
          <a:bodyPr wrap="square" anchor="ctr">
            <a:normAutofit fontScale="90000"/>
          </a:bodyPr>
          <a:p>
            <a:pPr lvl="0"/>
            <a:r>
              <a:rPr b="1" i="0" u="none" strike="noStrike">
                <a:latin typeface="Times New Roman"/>
              </a:rPr>
              <a:t>Complications of spinal cord injury</a:t>
            </a:r>
          </a:p>
        </p:txBody>
      </p:sp>
      <p:sp>
        <p:nvSpPr>
          <p:cNvPr id="3" name=""/>
          <p:cNvSpPr txBox="1"/>
          <p:nvPr>
            <p:ph type="body" idx="1"/>
          </p:nvPr>
        </p:nvSpPr>
        <p:spPr>
          <a:xfrm>
            <a:off x="457200" y="1371600"/>
            <a:ext cx="8229600" cy="4754562"/>
          </a:xfrm>
          <a:prstGeom prst="rect"/>
          <a:noFill/>
          <a:ln>
            <a:noFill/>
          </a:ln>
        </p:spPr>
        <p:txBody>
          <a:bodyPr wrap="square" anchor="t"/>
          <a:p>
            <a:pPr lvl="0">
              <a:buFont typeface="Wingdings"/>
              <a:buChar char="v"/>
            </a:pPr>
            <a:r>
              <a:rPr sz="3600" b="1" i="0" u="sng" strike="noStrike">
                <a:latin typeface="Times New Roman"/>
              </a:rPr>
              <a:t>Incomplete</a:t>
            </a:r>
            <a:r>
              <a:rPr sz="3600">
                <a:latin typeface="Times New Roman"/>
              </a:rPr>
              <a:t> spinal cord lesions result in: </a:t>
            </a:r>
          </a:p>
          <a:p>
            <a:pPr lvl="1">
              <a:buFont typeface="Wingdings"/>
              <a:buChar char="Ø"/>
            </a:pPr>
            <a:r>
              <a:rPr sz="3200">
                <a:latin typeface="Times New Roman"/>
              </a:rPr>
              <a:t>Total sensory and motor paralysis, loss of bladder &amp; bowel control (usually with urinary retention and bladder distention),</a:t>
            </a:r>
          </a:p>
          <a:p>
            <a:pPr lvl="1">
              <a:buFont typeface="Wingdings"/>
              <a:buChar char="Ø"/>
            </a:pPr>
            <a:r>
              <a:rPr sz="3200">
                <a:latin typeface="Times New Roman"/>
              </a:rPr>
              <a:t>loss of sweating and vasomotor tone, and marked reduction of BP from the loss of peripheral vascular resistance</a:t>
            </a:r>
          </a:p>
        </p:txBody>
      </p:sp>
      <p:sp>
        <p:nvSpPr>
          <p:cNvPr id="4" name=""/>
          <p:cNvSpPr txBox="1"/>
          <p:nvPr>
            <p:ph type="dt" idx="10"/>
          </p:nvPr>
        </p:nvSpPr>
        <p:spPr>
          <a:xfrm>
            <a:off x="457200" y="6356350"/>
            <a:ext cx="2133600" cy="365125"/>
          </a:xfrm>
          <a:prstGeom prst="rect"/>
          <a:noFill/>
          <a:ln>
            <a:noFill/>
          </a:ln>
        </p:spPr>
        <p:txBody>
          <a:bodyPr wrap="square" anchor="ctr"/>
          <a:lstStyle>
            <a:lvl1pPr lvl="0" algn="l">
              <a:defRPr sz="1200">
                <a:solidFill>
                  <a:srgbClr val="3F3F3F"/>
                </a:solidFill>
                <a:latin typeface="Times New Roman"/>
              </a:defRPr>
            </a:lvl1pPr>
          </a:lstStyle>
          <a:p/>
        </p:txBody>
      </p:sp>
      <p:sp>
        <p:nvSpPr>
          <p:cNvPr id="5" name=""/>
          <p:cNvSpPr txBox="1"/>
          <p:nvPr>
            <p:ph type="sldNum" idx="12"/>
          </p:nvPr>
        </p:nvSpPr>
        <p:spPr>
          <a:xfrm>
            <a:off x="6553200" y="6356350"/>
            <a:ext cx="2133600" cy="365125"/>
          </a:xfrm>
          <a:prstGeom prst="rect"/>
          <a:noFill/>
          <a:ln>
            <a:noFill/>
          </a:ln>
        </p:spPr>
        <p:txBody>
          <a:bodyPr wrap="square" anchor="ctr"/>
          <a:lstStyle>
            <a:lvl1pPr lvl="0" algn="r">
              <a:defRPr sz="1200">
                <a:solidFill>
                  <a:srgbClr val="3F3F3F"/>
                </a:solidFill>
                <a:latin typeface="Times New Roman"/>
              </a:defRPr>
            </a:lvl1pPr>
          </a:lstStyle>
          <a:p>
            <a:fld id="{8B38DBA3-52F9-4AF4-A6A4-FA4D7DB2F99C}" type="slidenum">
              <a:t>&lt;#&gt;</a:t>
            </a:fld>
          </a:p>
        </p:txBody>
      </p:sp>
      <p:sp>
        <p:nvSpPr>
          <p:cNvPr id="6" name=""/>
          <p:cNvSpPr txBox="1"/>
          <p:nvPr>
            <p:ph type="ftr" idx="11"/>
          </p:nvPr>
        </p:nvSpPr>
        <p:spPr>
          <a:xfrm>
            <a:off x="3124200" y="6356350"/>
            <a:ext cx="2895600" cy="365125"/>
          </a:xfrm>
          <a:prstGeom prst="rect"/>
          <a:noFill/>
          <a:ln>
            <a:noFill/>
          </a:ln>
        </p:spPr>
        <p:txBody>
          <a:bodyPr wrap="square" anchor="ctr"/>
          <a:lstStyle>
            <a:lvl1pPr lvl="0" algn="ctr">
              <a:defRPr sz="1200">
                <a:solidFill>
                  <a:srgbClr val="3F3F3F"/>
                </a:solidFill>
                <a:latin typeface="Times New Roman"/>
              </a:defRPr>
            </a:lvl1pPr>
          </a:lstStyle>
          <a:p/>
        </p:txBody>
      </p:sp>
    </p:spTree>
  </p:cSld>
</p:sld>
</file>

<file path=ppt/slides/slide32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title" idx="0"/>
          </p:nvPr>
        </p:nvSpPr>
        <p:spPr>
          <a:xfrm>
            <a:off x="457200" y="152400"/>
            <a:ext cx="8229600" cy="990600"/>
          </a:xfrm>
          <a:prstGeom prst="rect"/>
          <a:noFill/>
          <a:ln>
            <a:noFill/>
          </a:ln>
        </p:spPr>
        <p:txBody>
          <a:bodyPr wrap="square" anchor="ctr"/>
          <a:p>
            <a:pPr lvl="0"/>
            <a:r>
              <a:rPr>
                <a:latin typeface="Times New Roman"/>
              </a:rPr>
              <a:t>Continue…</a:t>
            </a:r>
          </a:p>
        </p:txBody>
      </p:sp>
      <p:sp>
        <p:nvSpPr>
          <p:cNvPr id="3" name=""/>
          <p:cNvSpPr txBox="1"/>
          <p:nvPr>
            <p:ph type="body" idx="1"/>
          </p:nvPr>
        </p:nvSpPr>
        <p:spPr>
          <a:xfrm>
            <a:off x="457200" y="990600"/>
            <a:ext cx="8229600" cy="5135562"/>
          </a:xfrm>
          <a:prstGeom prst="rect"/>
          <a:noFill/>
          <a:ln>
            <a:noFill/>
          </a:ln>
        </p:spPr>
        <p:txBody>
          <a:bodyPr wrap="square" anchor="t"/>
          <a:p>
            <a:pPr lvl="0">
              <a:buFont typeface="Wingdings"/>
              <a:buChar char="v"/>
            </a:pPr>
            <a:r>
              <a:rPr b="1" i="0" u="none" strike="noStrike">
                <a:latin typeface="Times New Roman"/>
              </a:rPr>
              <a:t> </a:t>
            </a:r>
            <a:r>
              <a:rPr sz="3200" b="1" i="0" u="sng" strike="noStrike">
                <a:latin typeface="Times New Roman"/>
              </a:rPr>
              <a:t>Complete</a:t>
            </a:r>
            <a:r>
              <a:rPr sz="3200" b="1" i="0" u="none" strike="noStrike">
                <a:latin typeface="Times New Roman"/>
              </a:rPr>
              <a:t> </a:t>
            </a:r>
            <a:r>
              <a:rPr sz="3200">
                <a:latin typeface="Times New Roman"/>
              </a:rPr>
              <a:t>spinal cord lesions result in:</a:t>
            </a:r>
          </a:p>
          <a:p>
            <a:pPr lvl="0">
              <a:buNone/>
            </a:pPr>
          </a:p>
          <a:p>
            <a:pPr lvl="1">
              <a:buFont typeface="Wingdings"/>
              <a:buChar char="Ø"/>
            </a:pPr>
            <a:r>
              <a:rPr sz="2800">
                <a:latin typeface="Times New Roman"/>
              </a:rPr>
              <a:t>Paraplegia (paralysis of the lower body)</a:t>
            </a:r>
          </a:p>
          <a:p>
            <a:pPr lvl="1">
              <a:buFont typeface="Wingdings"/>
              <a:buChar char="Ø"/>
            </a:pPr>
            <a:r>
              <a:rPr sz="2800">
                <a:latin typeface="Times New Roman"/>
              </a:rPr>
              <a:t>Quadriplegia (paralysis of all four extremities)</a:t>
            </a:r>
          </a:p>
          <a:p>
            <a:pPr lvl="1">
              <a:buFont typeface="Wingdings"/>
              <a:buChar char="Ø"/>
            </a:pPr>
            <a:r>
              <a:rPr sz="2800">
                <a:latin typeface="Times New Roman"/>
              </a:rPr>
              <a:t>High cervical cord injury results acute respiratory failure =&gt; cause death</a:t>
            </a:r>
          </a:p>
          <a:p>
            <a:pPr lvl="1">
              <a:buFont typeface="Wingdings"/>
              <a:buChar char="Ø"/>
            </a:pPr>
            <a:r>
              <a:rPr sz="2800">
                <a:latin typeface="Times New Roman"/>
              </a:rPr>
              <a:t>Respiratory dysfunction is related to the level of injury.  The muscles contributing to respiration are the abdominals &amp; intercostals (T1 to T11) and the diaphragm.</a:t>
            </a:r>
          </a:p>
          <a:p>
            <a:pPr lvl="0"/>
          </a:p>
        </p:txBody>
      </p:sp>
      <p:sp>
        <p:nvSpPr>
          <p:cNvPr id="4" name=""/>
          <p:cNvSpPr txBox="1"/>
          <p:nvPr>
            <p:ph type="dt" idx="10"/>
          </p:nvPr>
        </p:nvSpPr>
        <p:spPr>
          <a:xfrm>
            <a:off x="457200" y="6356350"/>
            <a:ext cx="2133600" cy="365125"/>
          </a:xfrm>
          <a:prstGeom prst="rect"/>
          <a:noFill/>
          <a:ln>
            <a:noFill/>
          </a:ln>
        </p:spPr>
        <p:txBody>
          <a:bodyPr wrap="square" anchor="ctr"/>
          <a:lstStyle>
            <a:lvl1pPr lvl="0" algn="l">
              <a:defRPr sz="1200">
                <a:solidFill>
                  <a:srgbClr val="3F3F3F"/>
                </a:solidFill>
                <a:latin typeface="Times New Roman"/>
              </a:defRPr>
            </a:lvl1pPr>
          </a:lstStyle>
          <a:p/>
        </p:txBody>
      </p:sp>
      <p:sp>
        <p:nvSpPr>
          <p:cNvPr id="5" name=""/>
          <p:cNvSpPr txBox="1"/>
          <p:nvPr>
            <p:ph type="sldNum" idx="12"/>
          </p:nvPr>
        </p:nvSpPr>
        <p:spPr>
          <a:xfrm>
            <a:off x="6553200" y="6356350"/>
            <a:ext cx="2133600" cy="365125"/>
          </a:xfrm>
          <a:prstGeom prst="rect"/>
          <a:noFill/>
          <a:ln>
            <a:noFill/>
          </a:ln>
        </p:spPr>
        <p:txBody>
          <a:bodyPr wrap="square" anchor="ctr"/>
          <a:lstStyle>
            <a:lvl1pPr lvl="0" algn="r">
              <a:defRPr sz="1200">
                <a:solidFill>
                  <a:srgbClr val="3F3F3F"/>
                </a:solidFill>
                <a:latin typeface="Times New Roman"/>
              </a:defRPr>
            </a:lvl1pPr>
          </a:lstStyle>
          <a:p>
            <a:fld id="{8B38DBA3-52F9-4AF4-A6A4-FA4D7DB2F99C}" type="slidenum">
              <a:t>&lt;#&gt;</a:t>
            </a:fld>
          </a:p>
        </p:txBody>
      </p:sp>
      <p:sp>
        <p:nvSpPr>
          <p:cNvPr id="6" name=""/>
          <p:cNvSpPr txBox="1"/>
          <p:nvPr>
            <p:ph type="ftr" idx="11"/>
          </p:nvPr>
        </p:nvSpPr>
        <p:spPr>
          <a:xfrm>
            <a:off x="3124200" y="6356350"/>
            <a:ext cx="2895600" cy="365125"/>
          </a:xfrm>
          <a:prstGeom prst="rect"/>
          <a:noFill/>
          <a:ln>
            <a:noFill/>
          </a:ln>
        </p:spPr>
        <p:txBody>
          <a:bodyPr wrap="square" anchor="ctr"/>
          <a:lstStyle>
            <a:lvl1pPr lvl="0" algn="ctr">
              <a:defRPr sz="1200">
                <a:solidFill>
                  <a:srgbClr val="3F3F3F"/>
                </a:solidFill>
                <a:latin typeface="Times New Roman"/>
              </a:defRPr>
            </a:lvl1pPr>
          </a:lstStyle>
          <a:p/>
        </p:txBody>
      </p:sp>
    </p:spTree>
  </p:cSld>
</p:sld>
</file>

<file path=ppt/slides/slide3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title" idx="0"/>
          </p:nvPr>
        </p:nvSpPr>
        <p:spPr>
          <a:xfrm>
            <a:off x="457200" y="152400"/>
            <a:ext cx="8229600" cy="838200"/>
          </a:xfrm>
          <a:prstGeom prst="rect"/>
          <a:noFill/>
          <a:ln>
            <a:noFill/>
          </a:ln>
        </p:spPr>
        <p:txBody>
          <a:bodyPr wrap="square" anchor="ctr"/>
          <a:p>
            <a:pPr lvl="0"/>
            <a:r>
              <a:rPr>
                <a:latin typeface="Times New Roman"/>
              </a:rPr>
              <a:t>Continue</a:t>
            </a:r>
            <a:r>
              <a:rPr>
                <a:latin typeface="Calibri"/>
              </a:rPr>
              <a:t>…</a:t>
            </a:r>
          </a:p>
        </p:txBody>
      </p:sp>
      <p:sp>
        <p:nvSpPr>
          <p:cNvPr id="3" name=""/>
          <p:cNvSpPr txBox="1"/>
          <p:nvPr>
            <p:ph type="body" idx="1"/>
          </p:nvPr>
        </p:nvSpPr>
        <p:spPr>
          <a:xfrm>
            <a:off x="457200" y="1066800"/>
            <a:ext cx="8229600" cy="5059362"/>
          </a:xfrm>
          <a:prstGeom prst="rect"/>
          <a:noFill/>
          <a:ln>
            <a:noFill/>
          </a:ln>
        </p:spPr>
        <p:txBody>
          <a:bodyPr wrap="square" anchor="t"/>
          <a:p>
            <a:pPr lvl="0">
              <a:buFont typeface="Wingdings"/>
              <a:buChar char="Ø"/>
            </a:pPr>
            <a:r>
              <a:rPr sz="3200">
                <a:latin typeface="Times New Roman"/>
              </a:rPr>
              <a:t>The pain typically  </a:t>
            </a:r>
            <a:r>
              <a:rPr sz="3200" b="1" i="0" u="none" strike="noStrike">
                <a:latin typeface="Times New Roman"/>
              </a:rPr>
              <a:t>build slowly</a:t>
            </a:r>
            <a:r>
              <a:rPr sz="3200">
                <a:latin typeface="Times New Roman"/>
              </a:rPr>
              <a:t>, fluctuates in severity &amp; may persist up to 15 days</a:t>
            </a:r>
          </a:p>
          <a:p>
            <a:pPr lvl="0">
              <a:buFont typeface="Wingdings"/>
              <a:buChar char="Ø"/>
            </a:pPr>
            <a:r>
              <a:rPr sz="3200">
                <a:latin typeface="Times New Roman"/>
              </a:rPr>
              <a:t>It is often band like </a:t>
            </a:r>
            <a:r>
              <a:rPr>
                <a:latin typeface="Times New Roman"/>
              </a:rPr>
              <a:t>which is</a:t>
            </a:r>
            <a:r>
              <a:rPr sz="3200">
                <a:latin typeface="Times New Roman"/>
              </a:rPr>
              <a:t> Cause by:</a:t>
            </a:r>
          </a:p>
          <a:p>
            <a:pPr lvl="1">
              <a:buFont typeface="Wingdings"/>
              <a:buChar char="ü"/>
            </a:pPr>
            <a:r>
              <a:rPr sz="3200">
                <a:latin typeface="Times New Roman"/>
              </a:rPr>
              <a:t>Muscle contraction</a:t>
            </a:r>
          </a:p>
          <a:p>
            <a:pPr lvl="1">
              <a:buFont typeface="Wingdings"/>
              <a:buChar char="ü"/>
            </a:pPr>
            <a:r>
              <a:rPr sz="3200">
                <a:latin typeface="Times New Roman"/>
              </a:rPr>
              <a:t>Fatigue</a:t>
            </a:r>
          </a:p>
          <a:p>
            <a:pPr lvl="1">
              <a:buFont typeface="Wingdings"/>
              <a:buChar char="ü"/>
            </a:pPr>
            <a:r>
              <a:rPr sz="3200">
                <a:latin typeface="Times New Roman"/>
              </a:rPr>
              <a:t>Stress or anxiety ,depression and p</a:t>
            </a:r>
            <a:r>
              <a:rPr sz="3200">
                <a:latin typeface="Times New Roman"/>
              </a:rPr>
              <a:t>oor </a:t>
            </a:r>
            <a:r>
              <a:rPr sz="3200">
                <a:latin typeface="Times New Roman"/>
              </a:rPr>
              <a:t>posture </a:t>
            </a:r>
          </a:p>
          <a:p>
            <a:pPr lvl="0">
              <a:buFont typeface="Wingdings"/>
              <a:buChar char="Ø"/>
            </a:pPr>
            <a:r>
              <a:rPr sz="3200">
                <a:latin typeface="Times New Roman"/>
              </a:rPr>
              <a:t>It can be either </a:t>
            </a:r>
            <a:r>
              <a:rPr sz="3200" b="1" i="0" u="none" strike="noStrike">
                <a:solidFill>
                  <a:srgbClr val="FF0000"/>
                </a:solidFill>
                <a:latin typeface="Times New Roman"/>
              </a:rPr>
              <a:t>episodic</a:t>
            </a:r>
            <a:r>
              <a:rPr sz="3200">
                <a:latin typeface="Times New Roman"/>
              </a:rPr>
              <a:t> (frequent and </a:t>
            </a:r>
            <a:r>
              <a:rPr sz="3200">
                <a:latin typeface="Times New Roman"/>
              </a:rPr>
              <a:t>infrequent) </a:t>
            </a:r>
            <a:r>
              <a:rPr sz="3200">
                <a:latin typeface="Times New Roman"/>
              </a:rPr>
              <a:t>or </a:t>
            </a:r>
            <a:r>
              <a:rPr sz="3200" b="1" i="0" u="none" strike="noStrike">
                <a:solidFill>
                  <a:srgbClr val="FF0000"/>
                </a:solidFill>
                <a:latin typeface="Times New Roman"/>
              </a:rPr>
              <a:t>chronic</a:t>
            </a:r>
            <a:r>
              <a:rPr sz="2800" b="1" i="0" u="none" strike="noStrike">
                <a:solidFill>
                  <a:srgbClr val="FF0000"/>
                </a:solidFill>
                <a:latin typeface="Times New Roman"/>
              </a:rPr>
              <a:t>.</a:t>
            </a:r>
            <a:r>
              <a:rPr sz="2800">
                <a:latin typeface="Times New Roman"/>
              </a:rPr>
              <a:t> </a:t>
            </a:r>
          </a:p>
        </p:txBody>
      </p:sp>
      <p:sp>
        <p:nvSpPr>
          <p:cNvPr id="4" name=""/>
          <p:cNvSpPr txBox="1"/>
          <p:nvPr>
            <p:ph type="dt" idx="10"/>
          </p:nvPr>
        </p:nvSpPr>
        <p:spPr>
          <a:xfrm>
            <a:off x="457200" y="6356350"/>
            <a:ext cx="2133600" cy="365125"/>
          </a:xfrm>
          <a:prstGeom prst="rect"/>
          <a:noFill/>
          <a:ln>
            <a:noFill/>
          </a:ln>
        </p:spPr>
        <p:txBody>
          <a:bodyPr wrap="square" anchor="ctr"/>
          <a:lstStyle>
            <a:lvl1pPr lvl="0" algn="l">
              <a:defRPr sz="1200">
                <a:solidFill>
                  <a:srgbClr val="3F3F3F"/>
                </a:solidFill>
                <a:latin typeface="Calibri"/>
              </a:defRPr>
            </a:lvl1pPr>
          </a:lstStyle>
          <a:p/>
        </p:txBody>
      </p:sp>
      <p:sp>
        <p:nvSpPr>
          <p:cNvPr id="5" name=""/>
          <p:cNvSpPr txBox="1"/>
          <p:nvPr>
            <p:ph type="sldNum" idx="12"/>
          </p:nvPr>
        </p:nvSpPr>
        <p:spPr>
          <a:xfrm>
            <a:off x="6553200" y="6356350"/>
            <a:ext cx="2133600" cy="365125"/>
          </a:xfrm>
          <a:prstGeom prst="rect"/>
          <a:noFill/>
          <a:ln>
            <a:noFill/>
          </a:ln>
        </p:spPr>
        <p:txBody>
          <a:bodyPr wrap="square" anchor="ctr"/>
          <a:lstStyle>
            <a:lvl1pPr lvl="0" algn="r">
              <a:defRPr sz="1200">
                <a:solidFill>
                  <a:srgbClr val="3F3F3F"/>
                </a:solidFill>
                <a:latin typeface="Calibri"/>
              </a:defRPr>
            </a:lvl1pPr>
          </a:lstStyle>
          <a:p>
            <a:fld id="{8B38DBA3-52F9-4AF4-A6A4-FA4D7DB2F99C}" type="slidenum">
              <a:t>&lt;#&gt;</a:t>
            </a:fld>
          </a:p>
        </p:txBody>
      </p:sp>
      <p:sp>
        <p:nvSpPr>
          <p:cNvPr id="6" name=""/>
          <p:cNvSpPr txBox="1"/>
          <p:nvPr>
            <p:ph type="ftr" idx="11"/>
          </p:nvPr>
        </p:nvSpPr>
        <p:spPr>
          <a:xfrm>
            <a:off x="3124200" y="6356350"/>
            <a:ext cx="2895600" cy="365125"/>
          </a:xfrm>
          <a:prstGeom prst="rect"/>
          <a:noFill/>
          <a:ln>
            <a:noFill/>
          </a:ln>
        </p:spPr>
        <p:txBody>
          <a:bodyPr wrap="square" anchor="ctr"/>
          <a:lstStyle>
            <a:lvl1pPr lvl="0" algn="ctr">
              <a:defRPr sz="1200">
                <a:solidFill>
                  <a:srgbClr val="3F3F3F"/>
                </a:solidFill>
                <a:latin typeface="Calibri"/>
              </a:defRPr>
            </a:lvl1pPr>
          </a:lstStyle>
          <a:p/>
        </p:txBody>
      </p:sp>
    </p:spTree>
  </p:cSld>
</p:sld>
</file>

<file path=ppt/slides/slide33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body" idx="1"/>
          </p:nvPr>
        </p:nvSpPr>
        <p:spPr>
          <a:xfrm>
            <a:off x="457200" y="457200"/>
            <a:ext cx="8229600" cy="5668962"/>
          </a:xfrm>
          <a:prstGeom prst="rect"/>
          <a:noFill/>
          <a:ln>
            <a:noFill/>
          </a:ln>
        </p:spPr>
        <p:txBody>
          <a:bodyPr wrap="square" anchor="t">
            <a:normAutofit fontScale="40000" lnSpcReduction="20000"/>
          </a:bodyPr>
          <a:p>
            <a:pPr lvl="0">
              <a:buNone/>
            </a:pPr>
            <a:r>
              <a:rPr>
                <a:latin typeface="Times New Roman"/>
              </a:rPr>
              <a:t> </a:t>
            </a:r>
          </a:p>
          <a:p>
            <a:pPr lvl="0">
              <a:buNone/>
            </a:pPr>
            <a:r>
              <a:rPr sz="11000" b="1" i="0" u="none" strike="noStrike">
                <a:latin typeface="Times New Roman"/>
              </a:rPr>
              <a:t>          Diagnostic findings</a:t>
            </a:r>
          </a:p>
          <a:p>
            <a:pPr lvl="0">
              <a:buNone/>
            </a:pPr>
          </a:p>
          <a:p>
            <a:pPr lvl="0">
              <a:lnSpc>
                <a:spcPct val="170000"/>
              </a:lnSpc>
              <a:buFont typeface="Wingdings"/>
              <a:buChar char="Ø"/>
            </a:pPr>
            <a:r>
              <a:rPr sz="9300">
                <a:latin typeface="Times New Roman"/>
              </a:rPr>
              <a:t>Spinal x-ray</a:t>
            </a:r>
          </a:p>
          <a:p>
            <a:pPr lvl="0">
              <a:lnSpc>
                <a:spcPct val="170000"/>
              </a:lnSpc>
              <a:buFont typeface="Wingdings"/>
              <a:buChar char="Ø"/>
            </a:pPr>
            <a:r>
              <a:rPr sz="9300">
                <a:latin typeface="Times New Roman"/>
              </a:rPr>
              <a:t>CT - scans</a:t>
            </a:r>
          </a:p>
          <a:p>
            <a:pPr lvl="0">
              <a:lnSpc>
                <a:spcPct val="170000"/>
              </a:lnSpc>
              <a:buFont typeface="Wingdings"/>
              <a:buChar char="Ø"/>
            </a:pPr>
            <a:r>
              <a:rPr sz="9300">
                <a:latin typeface="Times New Roman"/>
              </a:rPr>
              <a:t>MRI - to locate the level of the lesion</a:t>
            </a:r>
          </a:p>
          <a:p>
            <a:pPr lvl="1">
              <a:buNone/>
            </a:pPr>
            <a:r>
              <a:rPr sz="11200">
                <a:latin typeface="Times New Roman"/>
              </a:rPr>
              <a:t> </a:t>
            </a:r>
          </a:p>
          <a:p>
            <a:pPr lvl="0"/>
          </a:p>
          <a:p>
            <a:pPr lvl="0"/>
          </a:p>
        </p:txBody>
      </p:sp>
      <p:sp>
        <p:nvSpPr>
          <p:cNvPr id="3" name=""/>
          <p:cNvSpPr txBox="1"/>
          <p:nvPr>
            <p:ph type="dt" idx="10"/>
          </p:nvPr>
        </p:nvSpPr>
        <p:spPr>
          <a:xfrm>
            <a:off x="457200" y="6356350"/>
            <a:ext cx="2133600" cy="365125"/>
          </a:xfrm>
          <a:prstGeom prst="rect"/>
          <a:noFill/>
          <a:ln>
            <a:noFill/>
          </a:ln>
        </p:spPr>
        <p:txBody>
          <a:bodyPr wrap="square" anchor="ctr"/>
          <a:lstStyle>
            <a:lvl1pPr lvl="0" algn="l">
              <a:defRPr sz="1200">
                <a:solidFill>
                  <a:srgbClr val="3F3F3F"/>
                </a:solidFill>
                <a:latin typeface="Times New Roman"/>
              </a:defRPr>
            </a:lvl1pPr>
          </a:lstStyle>
          <a:p/>
        </p:txBody>
      </p:sp>
      <p:sp>
        <p:nvSpPr>
          <p:cNvPr id="4" name=""/>
          <p:cNvSpPr txBox="1"/>
          <p:nvPr>
            <p:ph type="sldNum" idx="12"/>
          </p:nvPr>
        </p:nvSpPr>
        <p:spPr>
          <a:xfrm>
            <a:off x="6553200" y="6356350"/>
            <a:ext cx="2133600" cy="365125"/>
          </a:xfrm>
          <a:prstGeom prst="rect"/>
          <a:noFill/>
          <a:ln>
            <a:noFill/>
          </a:ln>
        </p:spPr>
        <p:txBody>
          <a:bodyPr wrap="square" anchor="ctr"/>
          <a:lstStyle>
            <a:lvl1pPr lvl="0" algn="r">
              <a:defRPr sz="1200">
                <a:solidFill>
                  <a:srgbClr val="3F3F3F"/>
                </a:solidFill>
                <a:latin typeface="Times New Roman"/>
              </a:defRPr>
            </a:lvl1pPr>
          </a:lstStyle>
          <a:p>
            <a:fld id="{8B38DBA3-52F9-4AF4-A6A4-FA4D7DB2F99C}" type="slidenum">
              <a:t>&lt;#&gt;</a:t>
            </a:fld>
          </a:p>
        </p:txBody>
      </p:sp>
      <p:sp>
        <p:nvSpPr>
          <p:cNvPr id="5" name=""/>
          <p:cNvSpPr txBox="1"/>
          <p:nvPr>
            <p:ph type="ftr" idx="11"/>
          </p:nvPr>
        </p:nvSpPr>
        <p:spPr>
          <a:xfrm>
            <a:off x="3124200" y="6356350"/>
            <a:ext cx="2895600" cy="365125"/>
          </a:xfrm>
          <a:prstGeom prst="rect"/>
          <a:noFill/>
          <a:ln>
            <a:noFill/>
          </a:ln>
        </p:spPr>
        <p:txBody>
          <a:bodyPr wrap="square" anchor="ctr"/>
          <a:lstStyle>
            <a:lvl1pPr lvl="0" algn="ctr">
              <a:defRPr sz="1200">
                <a:solidFill>
                  <a:srgbClr val="3F3F3F"/>
                </a:solidFill>
                <a:latin typeface="Times New Roman"/>
              </a:defRPr>
            </a:lvl1pPr>
          </a:lstStyle>
          <a:p/>
        </p:txBody>
      </p:sp>
    </p:spTree>
  </p:cSld>
</p:sld>
</file>

<file path=ppt/slides/slide33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title" idx="0"/>
          </p:nvPr>
        </p:nvSpPr>
        <p:spPr>
          <a:xfrm>
            <a:off x="304800" y="457200"/>
            <a:ext cx="8839200" cy="533400"/>
          </a:xfrm>
          <a:prstGeom prst="rect"/>
          <a:noFill/>
          <a:ln>
            <a:noFill/>
          </a:ln>
        </p:spPr>
        <p:txBody>
          <a:bodyPr wrap="square" anchor="ctr"/>
          <a:p>
            <a:pPr lvl="0"/>
            <a:r>
              <a:rPr sz="4800" b="1" i="0" u="none" strike="noStrike">
                <a:latin typeface="Times New Roman"/>
              </a:rPr>
              <a:t>Medical management</a:t>
            </a:r>
          </a:p>
        </p:txBody>
      </p:sp>
      <p:sp>
        <p:nvSpPr>
          <p:cNvPr id="3" name=""/>
          <p:cNvSpPr txBox="1"/>
          <p:nvPr>
            <p:ph type="body" idx="1"/>
          </p:nvPr>
        </p:nvSpPr>
        <p:spPr>
          <a:xfrm>
            <a:off x="457200" y="914400"/>
            <a:ext cx="8229600" cy="5211762"/>
          </a:xfrm>
          <a:prstGeom prst="rect"/>
          <a:noFill/>
          <a:ln>
            <a:noFill/>
          </a:ln>
        </p:spPr>
        <p:txBody>
          <a:bodyPr wrap="square" anchor="t">
            <a:normAutofit fontScale="32000" lnSpcReduction="20000"/>
          </a:bodyPr>
          <a:p>
            <a:pPr lvl="0">
              <a:buNone/>
            </a:pPr>
            <a:r>
              <a:rPr sz="7200">
                <a:latin typeface="Times New Roman"/>
              </a:rPr>
              <a:t> </a:t>
            </a:r>
          </a:p>
          <a:p>
            <a:pPr lvl="0">
              <a:buFont typeface="Wingdings"/>
              <a:buChar char="v"/>
            </a:pPr>
            <a:r>
              <a:rPr sz="11600">
                <a:latin typeface="Times New Roman"/>
              </a:rPr>
              <a:t>Immobilization to stabilize the spine &amp; prevent cord damage</a:t>
            </a:r>
          </a:p>
          <a:p>
            <a:pPr lvl="0">
              <a:buFont typeface="Wingdings"/>
              <a:buChar char="v"/>
            </a:pPr>
            <a:r>
              <a:rPr sz="11600">
                <a:latin typeface="Times New Roman"/>
              </a:rPr>
              <a:t>Provide analgesics</a:t>
            </a:r>
          </a:p>
          <a:p>
            <a:pPr lvl="0">
              <a:buFont typeface="Wingdings"/>
              <a:buChar char="v"/>
            </a:pPr>
            <a:r>
              <a:rPr sz="11600">
                <a:latin typeface="Times New Roman"/>
              </a:rPr>
              <a:t>Give antibiotics to prevent infection</a:t>
            </a:r>
          </a:p>
          <a:p>
            <a:pPr lvl="0">
              <a:buFont typeface="Wingdings"/>
              <a:buChar char="v"/>
            </a:pPr>
            <a:r>
              <a:rPr sz="11600" b="1" i="0" u="none" strike="noStrike">
                <a:solidFill>
                  <a:srgbClr val="FF0000"/>
                </a:solidFill>
                <a:latin typeface="Times New Roman"/>
              </a:rPr>
              <a:t>Cervical injuries require</a:t>
            </a:r>
            <a:r>
              <a:rPr sz="11600">
                <a:solidFill>
                  <a:srgbClr val="FF0000"/>
                </a:solidFill>
                <a:latin typeface="Times New Roman"/>
              </a:rPr>
              <a:t>:</a:t>
            </a:r>
          </a:p>
          <a:p>
            <a:pPr lvl="2">
              <a:buChar char="-"/>
            </a:pPr>
            <a:r>
              <a:rPr sz="11200">
                <a:latin typeface="Times New Roman"/>
              </a:rPr>
              <a:t>Hard cervical collar</a:t>
            </a:r>
          </a:p>
          <a:p>
            <a:pPr lvl="2">
              <a:buChar char="-"/>
            </a:pPr>
            <a:r>
              <a:rPr sz="11200">
                <a:latin typeface="Times New Roman"/>
              </a:rPr>
              <a:t>Skeletal traction</a:t>
            </a:r>
          </a:p>
          <a:p>
            <a:pPr lvl="0"/>
          </a:p>
        </p:txBody>
      </p:sp>
      <p:sp>
        <p:nvSpPr>
          <p:cNvPr id="4" name=""/>
          <p:cNvSpPr txBox="1"/>
          <p:nvPr>
            <p:ph type="dt" idx="10"/>
          </p:nvPr>
        </p:nvSpPr>
        <p:spPr>
          <a:xfrm>
            <a:off x="457200" y="6356350"/>
            <a:ext cx="2133600" cy="365125"/>
          </a:xfrm>
          <a:prstGeom prst="rect"/>
          <a:noFill/>
          <a:ln>
            <a:noFill/>
          </a:ln>
        </p:spPr>
        <p:txBody>
          <a:bodyPr wrap="square" anchor="ctr"/>
          <a:lstStyle>
            <a:lvl1pPr lvl="0" algn="l">
              <a:defRPr sz="1200">
                <a:solidFill>
                  <a:srgbClr val="3F3F3F"/>
                </a:solidFill>
                <a:latin typeface="Calibri"/>
              </a:defRPr>
            </a:lvl1pPr>
          </a:lstStyle>
          <a:p/>
        </p:txBody>
      </p:sp>
      <p:sp>
        <p:nvSpPr>
          <p:cNvPr id="5" name=""/>
          <p:cNvSpPr txBox="1"/>
          <p:nvPr>
            <p:ph type="sldNum" idx="12"/>
          </p:nvPr>
        </p:nvSpPr>
        <p:spPr>
          <a:xfrm>
            <a:off x="6553200" y="6356350"/>
            <a:ext cx="2133600" cy="365125"/>
          </a:xfrm>
          <a:prstGeom prst="rect"/>
          <a:noFill/>
          <a:ln>
            <a:noFill/>
          </a:ln>
        </p:spPr>
        <p:txBody>
          <a:bodyPr wrap="square" anchor="ctr"/>
          <a:lstStyle>
            <a:lvl1pPr lvl="0" algn="r">
              <a:defRPr sz="1200">
                <a:solidFill>
                  <a:srgbClr val="3F3F3F"/>
                </a:solidFill>
                <a:latin typeface="Calibri"/>
              </a:defRPr>
            </a:lvl1pPr>
          </a:lstStyle>
          <a:p>
            <a:fld id="{8B38DBA3-52F9-4AF4-A6A4-FA4D7DB2F99C}" type="slidenum">
              <a:t>&lt;#&gt;</a:t>
            </a:fld>
          </a:p>
        </p:txBody>
      </p:sp>
      <p:sp>
        <p:nvSpPr>
          <p:cNvPr id="6" name=""/>
          <p:cNvSpPr txBox="1"/>
          <p:nvPr>
            <p:ph type="ftr" idx="11"/>
          </p:nvPr>
        </p:nvSpPr>
        <p:spPr>
          <a:xfrm>
            <a:off x="3124200" y="6356350"/>
            <a:ext cx="2895600" cy="365125"/>
          </a:xfrm>
          <a:prstGeom prst="rect"/>
          <a:noFill/>
          <a:ln>
            <a:noFill/>
          </a:ln>
        </p:spPr>
        <p:txBody>
          <a:bodyPr wrap="square" anchor="ctr"/>
          <a:lstStyle>
            <a:lvl1pPr lvl="0" algn="ctr">
              <a:defRPr sz="1200">
                <a:solidFill>
                  <a:srgbClr val="3F3F3F"/>
                </a:solidFill>
                <a:latin typeface="Calibri"/>
              </a:defRPr>
            </a:lvl1pPr>
          </a:lstStyle>
          <a:p/>
        </p:txBody>
      </p:sp>
    </p:spTree>
  </p:cSld>
</p:sld>
</file>

<file path=ppt/slides/slide33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title" idx="0"/>
          </p:nvPr>
        </p:nvSpPr>
        <p:spPr>
          <a:xfrm>
            <a:off x="457200" y="274637"/>
            <a:ext cx="8229600" cy="790575"/>
          </a:xfrm>
          <a:prstGeom prst="rect"/>
          <a:noFill/>
          <a:ln>
            <a:noFill/>
          </a:ln>
        </p:spPr>
        <p:txBody>
          <a:bodyPr wrap="square" anchor="ctr"/>
          <a:p>
            <a:pPr lvl="0"/>
            <a:r>
              <a:rPr>
                <a:latin typeface="Times New Roman"/>
              </a:rPr>
              <a:t>Continue</a:t>
            </a:r>
            <a:r>
              <a:rPr>
                <a:latin typeface="Calibri"/>
              </a:rPr>
              <a:t>…</a:t>
            </a:r>
          </a:p>
        </p:txBody>
      </p:sp>
      <p:sp>
        <p:nvSpPr>
          <p:cNvPr id="3" name=""/>
          <p:cNvSpPr txBox="1"/>
          <p:nvPr>
            <p:ph type="body" idx="1"/>
          </p:nvPr>
        </p:nvSpPr>
        <p:spPr>
          <a:xfrm>
            <a:off x="0" y="914400"/>
            <a:ext cx="8686800" cy="5211762"/>
          </a:xfrm>
          <a:prstGeom prst="rect"/>
          <a:noFill/>
          <a:ln>
            <a:noFill/>
          </a:ln>
        </p:spPr>
        <p:txBody>
          <a:bodyPr wrap="square" anchor="t"/>
          <a:p>
            <a:pPr lvl="0">
              <a:buFont typeface="Wingdings"/>
              <a:buChar char="v"/>
            </a:pPr>
            <a:r>
              <a:rPr sz="2800" b="1" i="0" u="none" strike="noStrike">
                <a:solidFill>
                  <a:srgbClr val="FF0000"/>
                </a:solidFill>
                <a:latin typeface="Times New Roman"/>
              </a:rPr>
              <a:t>Lumbar and dorsal fractures require:</a:t>
            </a:r>
          </a:p>
          <a:p>
            <a:pPr lvl="0">
              <a:buNone/>
            </a:pPr>
            <a:r>
              <a:rPr sz="800">
                <a:latin typeface="Times New Roman"/>
              </a:rPr>
              <a:t> </a:t>
            </a:r>
          </a:p>
          <a:p>
            <a:pPr lvl="1">
              <a:buClr>
                <a:srgbClr val="FF0000"/>
              </a:buClr>
              <a:buSzPct val="153000"/>
            </a:pPr>
            <a:r>
              <a:rPr sz="3200">
                <a:latin typeface="Times New Roman"/>
              </a:rPr>
              <a:t>Bed rest on firm support (such as bed board)</a:t>
            </a:r>
          </a:p>
          <a:p>
            <a:pPr lvl="1">
              <a:buClr>
                <a:srgbClr val="FF0000"/>
              </a:buClr>
              <a:buSzPct val="153000"/>
            </a:pPr>
            <a:r>
              <a:rPr sz="3200">
                <a:latin typeface="Times New Roman"/>
              </a:rPr>
              <a:t>Analgesics</a:t>
            </a:r>
          </a:p>
          <a:p>
            <a:pPr lvl="1">
              <a:buClr>
                <a:srgbClr val="FF0000"/>
              </a:buClr>
              <a:buSzPct val="153000"/>
            </a:pPr>
            <a:r>
              <a:rPr sz="3200">
                <a:latin typeface="Times New Roman"/>
              </a:rPr>
              <a:t>Muscle relaxant until the fracture stabilizes (usually 10 to 12 weeks)</a:t>
            </a:r>
          </a:p>
          <a:p>
            <a:pPr lvl="1">
              <a:buClr>
                <a:srgbClr val="FF0000"/>
              </a:buClr>
              <a:buSzPct val="153000"/>
            </a:pPr>
            <a:r>
              <a:rPr sz="3200">
                <a:latin typeface="Times New Roman"/>
              </a:rPr>
              <a:t>Later, exercises to strengthen the back muscles, and a back brace to provide support while walking</a:t>
            </a:r>
          </a:p>
        </p:txBody>
      </p:sp>
      <p:sp>
        <p:nvSpPr>
          <p:cNvPr id="4" name=""/>
          <p:cNvSpPr txBox="1"/>
          <p:nvPr>
            <p:ph type="dt" idx="10"/>
          </p:nvPr>
        </p:nvSpPr>
        <p:spPr>
          <a:xfrm>
            <a:off x="457200" y="6356350"/>
            <a:ext cx="2133600" cy="365125"/>
          </a:xfrm>
          <a:prstGeom prst="rect"/>
          <a:noFill/>
          <a:ln>
            <a:noFill/>
          </a:ln>
        </p:spPr>
        <p:txBody>
          <a:bodyPr wrap="square" anchor="ctr"/>
          <a:lstStyle>
            <a:lvl1pPr lvl="0" algn="l">
              <a:defRPr sz="1200">
                <a:solidFill>
                  <a:srgbClr val="3F3F3F"/>
                </a:solidFill>
                <a:latin typeface="Calibri"/>
              </a:defRPr>
            </a:lvl1pPr>
          </a:lstStyle>
          <a:p/>
        </p:txBody>
      </p:sp>
      <p:sp>
        <p:nvSpPr>
          <p:cNvPr id="5" name=""/>
          <p:cNvSpPr txBox="1"/>
          <p:nvPr>
            <p:ph type="sldNum" idx="12"/>
          </p:nvPr>
        </p:nvSpPr>
        <p:spPr>
          <a:xfrm>
            <a:off x="6553200" y="6356350"/>
            <a:ext cx="2133600" cy="365125"/>
          </a:xfrm>
          <a:prstGeom prst="rect"/>
          <a:noFill/>
          <a:ln>
            <a:noFill/>
          </a:ln>
        </p:spPr>
        <p:txBody>
          <a:bodyPr wrap="square" anchor="ctr"/>
          <a:lstStyle>
            <a:lvl1pPr lvl="0" algn="r">
              <a:defRPr sz="1200">
                <a:solidFill>
                  <a:srgbClr val="3F3F3F"/>
                </a:solidFill>
                <a:latin typeface="Calibri"/>
              </a:defRPr>
            </a:lvl1pPr>
          </a:lstStyle>
          <a:p>
            <a:fld id="{8B38DBA3-52F9-4AF4-A6A4-FA4D7DB2F99C}" type="slidenum">
              <a:t>&lt;#&gt;</a:t>
            </a:fld>
          </a:p>
        </p:txBody>
      </p:sp>
      <p:sp>
        <p:nvSpPr>
          <p:cNvPr id="6" name=""/>
          <p:cNvSpPr txBox="1"/>
          <p:nvPr>
            <p:ph type="ftr" idx="11"/>
          </p:nvPr>
        </p:nvSpPr>
        <p:spPr>
          <a:xfrm>
            <a:off x="3124200" y="6356350"/>
            <a:ext cx="2895600" cy="365125"/>
          </a:xfrm>
          <a:prstGeom prst="rect"/>
          <a:noFill/>
          <a:ln>
            <a:noFill/>
          </a:ln>
        </p:spPr>
        <p:txBody>
          <a:bodyPr wrap="square" anchor="ctr"/>
          <a:lstStyle>
            <a:lvl1pPr lvl="0" algn="ctr">
              <a:defRPr sz="1200">
                <a:solidFill>
                  <a:srgbClr val="3F3F3F"/>
                </a:solidFill>
                <a:latin typeface="Calibri"/>
              </a:defRPr>
            </a:lvl1pPr>
          </a:lstStyle>
          <a:p/>
        </p:txBody>
      </p:sp>
    </p:spTree>
  </p:cSld>
</p:sld>
</file>

<file path=ppt/slides/slide33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title" idx="0"/>
          </p:nvPr>
        </p:nvSpPr>
        <p:spPr>
          <a:xfrm>
            <a:off x="457200" y="228600"/>
            <a:ext cx="8229600" cy="838200"/>
          </a:xfrm>
          <a:prstGeom prst="rect"/>
          <a:noFill/>
          <a:ln>
            <a:noFill/>
          </a:ln>
        </p:spPr>
        <p:txBody>
          <a:bodyPr wrap="square" anchor="ctr"/>
          <a:p>
            <a:pPr lvl="0"/>
            <a:r>
              <a:rPr b="1" i="0" u="none" strike="noStrike">
                <a:latin typeface="Times New Roman"/>
              </a:rPr>
              <a:t>Continue</a:t>
            </a:r>
            <a:r>
              <a:rPr>
                <a:latin typeface="Calibri"/>
              </a:rPr>
              <a:t>…</a:t>
            </a:r>
          </a:p>
        </p:txBody>
      </p:sp>
      <p:sp>
        <p:nvSpPr>
          <p:cNvPr id="3" name=""/>
          <p:cNvSpPr txBox="1"/>
          <p:nvPr>
            <p:ph type="body" idx="1"/>
          </p:nvPr>
        </p:nvSpPr>
        <p:spPr>
          <a:xfrm>
            <a:off x="457200" y="1219200"/>
            <a:ext cx="8229600" cy="4906962"/>
          </a:xfrm>
          <a:prstGeom prst="rect"/>
          <a:noFill/>
          <a:ln>
            <a:noFill/>
          </a:ln>
        </p:spPr>
        <p:txBody>
          <a:bodyPr wrap="square" anchor="t"/>
          <a:p>
            <a:pPr lvl="0">
              <a:buFont typeface="Wingdings"/>
              <a:buChar char="v"/>
            </a:pPr>
            <a:r>
              <a:rPr sz="2800" b="1" i="0" u="none" strike="noStrike">
                <a:solidFill>
                  <a:srgbClr val="FF0000"/>
                </a:solidFill>
                <a:latin typeface="Times New Roman"/>
              </a:rPr>
              <a:t>An unstable dorsal or lumbar fracture requires</a:t>
            </a:r>
          </a:p>
          <a:p>
            <a:pPr lvl="1">
              <a:buFont typeface="Wingdings"/>
              <a:buChar char="Ø"/>
            </a:pPr>
            <a:r>
              <a:rPr sz="3600">
                <a:latin typeface="Times New Roman"/>
              </a:rPr>
              <a:t>A plaster cast</a:t>
            </a:r>
          </a:p>
          <a:p>
            <a:pPr lvl="1">
              <a:buFont typeface="Wingdings"/>
              <a:buChar char="Ø"/>
            </a:pPr>
            <a:r>
              <a:rPr sz="3600">
                <a:latin typeface="Times New Roman"/>
              </a:rPr>
              <a:t>Turning frame</a:t>
            </a:r>
          </a:p>
          <a:p>
            <a:pPr lvl="1">
              <a:buFont typeface="Wingdings"/>
              <a:buChar char="Ø"/>
            </a:pPr>
            <a:r>
              <a:rPr sz="3600">
                <a:latin typeface="Times New Roman"/>
              </a:rPr>
              <a:t>Laminectomy for severe fracture</a:t>
            </a:r>
          </a:p>
          <a:p>
            <a:pPr lvl="2">
              <a:buFont typeface="Wingdings"/>
              <a:buChar char="ü"/>
            </a:pPr>
            <a:r>
              <a:rPr sz="2800">
                <a:latin typeface="Times New Roman"/>
              </a:rPr>
              <a:t>(An operation in which the arches of one or more vertebrae in the spinal column are removed so as to expose apportion of the spinal cord for removal of tumor disc protrusion or pressure from)</a:t>
            </a:r>
          </a:p>
          <a:p>
            <a:pPr lvl="0"/>
          </a:p>
        </p:txBody>
      </p:sp>
      <p:sp>
        <p:nvSpPr>
          <p:cNvPr id="4" name=""/>
          <p:cNvSpPr txBox="1"/>
          <p:nvPr>
            <p:ph type="dt" idx="10"/>
          </p:nvPr>
        </p:nvSpPr>
        <p:spPr>
          <a:xfrm>
            <a:off x="457200" y="6356350"/>
            <a:ext cx="2133600" cy="365125"/>
          </a:xfrm>
          <a:prstGeom prst="rect"/>
          <a:noFill/>
          <a:ln>
            <a:noFill/>
          </a:ln>
        </p:spPr>
        <p:txBody>
          <a:bodyPr wrap="square" anchor="ctr"/>
          <a:lstStyle>
            <a:lvl1pPr lvl="0" algn="l">
              <a:defRPr sz="1200">
                <a:solidFill>
                  <a:srgbClr val="3F3F3F"/>
                </a:solidFill>
                <a:latin typeface="Calibri"/>
              </a:defRPr>
            </a:lvl1pPr>
          </a:lstStyle>
          <a:p/>
        </p:txBody>
      </p:sp>
      <p:sp>
        <p:nvSpPr>
          <p:cNvPr id="5" name=""/>
          <p:cNvSpPr txBox="1"/>
          <p:nvPr>
            <p:ph type="sldNum" idx="12"/>
          </p:nvPr>
        </p:nvSpPr>
        <p:spPr>
          <a:xfrm>
            <a:off x="6553200" y="6356350"/>
            <a:ext cx="2133600" cy="365125"/>
          </a:xfrm>
          <a:prstGeom prst="rect"/>
          <a:noFill/>
          <a:ln>
            <a:noFill/>
          </a:ln>
        </p:spPr>
        <p:txBody>
          <a:bodyPr wrap="square" anchor="ctr"/>
          <a:lstStyle>
            <a:lvl1pPr lvl="0" algn="r">
              <a:defRPr sz="1200">
                <a:solidFill>
                  <a:srgbClr val="3F3F3F"/>
                </a:solidFill>
                <a:latin typeface="Calibri"/>
              </a:defRPr>
            </a:lvl1pPr>
          </a:lstStyle>
          <a:p>
            <a:fld id="{8B38DBA3-52F9-4AF4-A6A4-FA4D7DB2F99C}" type="slidenum">
              <a:t>&lt;#&gt;</a:t>
            </a:fld>
          </a:p>
        </p:txBody>
      </p:sp>
      <p:sp>
        <p:nvSpPr>
          <p:cNvPr id="6" name=""/>
          <p:cNvSpPr txBox="1"/>
          <p:nvPr>
            <p:ph type="ftr" idx="11"/>
          </p:nvPr>
        </p:nvSpPr>
        <p:spPr>
          <a:xfrm>
            <a:off x="3124200" y="6356350"/>
            <a:ext cx="2895600" cy="365125"/>
          </a:xfrm>
          <a:prstGeom prst="rect"/>
          <a:noFill/>
          <a:ln>
            <a:noFill/>
          </a:ln>
        </p:spPr>
        <p:txBody>
          <a:bodyPr wrap="square" anchor="ctr"/>
          <a:lstStyle>
            <a:lvl1pPr lvl="0" algn="ctr">
              <a:defRPr sz="1200">
                <a:solidFill>
                  <a:srgbClr val="3F3F3F"/>
                </a:solidFill>
                <a:latin typeface="Calibri"/>
              </a:defRPr>
            </a:lvl1pPr>
          </a:lstStyle>
          <a:p/>
        </p:txBody>
      </p:sp>
    </p:spTree>
  </p:cSld>
</p:sld>
</file>

<file path=ppt/slides/slide33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body" idx="1"/>
          </p:nvPr>
        </p:nvSpPr>
        <p:spPr>
          <a:xfrm>
            <a:off x="457200" y="381000"/>
            <a:ext cx="8229600" cy="5745162"/>
          </a:xfrm>
          <a:prstGeom prst="rect"/>
          <a:noFill/>
          <a:ln>
            <a:noFill/>
          </a:ln>
        </p:spPr>
        <p:txBody>
          <a:bodyPr wrap="square" anchor="t">
            <a:normAutofit fontScale="85000" lnSpcReduction="20000"/>
          </a:bodyPr>
          <a:p>
            <a:pPr lvl="0">
              <a:buNone/>
            </a:pPr>
            <a:r>
              <a:rPr sz="3900" b="1" i="0" u="none" strike="noStrike">
                <a:latin typeface="Times New Roman"/>
              </a:rPr>
              <a:t>           Nursing Management</a:t>
            </a:r>
          </a:p>
          <a:p>
            <a:pPr lvl="0">
              <a:buNone/>
            </a:pPr>
            <a:r>
              <a:rPr sz="800">
                <a:latin typeface="Times New Roman"/>
              </a:rPr>
              <a:t> </a:t>
            </a:r>
          </a:p>
          <a:p>
            <a:pPr lvl="0">
              <a:buFont typeface="Wingdings"/>
              <a:buChar char="ü"/>
            </a:pPr>
            <a:r>
              <a:rPr sz="3200">
                <a:latin typeface="Times New Roman"/>
              </a:rPr>
              <a:t> Immobilize the patient on a firm surface, with sandbags on both sides of his head.  </a:t>
            </a:r>
          </a:p>
          <a:p>
            <a:pPr lvl="0">
              <a:buFont typeface="Wingdings"/>
              <a:buChar char="ü"/>
            </a:pPr>
            <a:r>
              <a:rPr sz="3200">
                <a:latin typeface="Times New Roman"/>
              </a:rPr>
              <a:t>Tell the patient not to move his head</a:t>
            </a:r>
          </a:p>
          <a:p>
            <a:pPr lvl="0">
              <a:buFont typeface="Wingdings"/>
              <a:buChar char="ü"/>
            </a:pPr>
            <a:r>
              <a:rPr sz="3200">
                <a:latin typeface="Times New Roman"/>
              </a:rPr>
              <a:t> Offer comfort &amp; reassurance</a:t>
            </a:r>
          </a:p>
          <a:p>
            <a:pPr lvl="0">
              <a:buFont typeface="Wingdings"/>
              <a:buChar char="ü"/>
            </a:pPr>
            <a:r>
              <a:rPr sz="3200">
                <a:latin typeface="Times New Roman"/>
              </a:rPr>
              <a:t>If surgery is indicated, administer prophylactic antibiotic</a:t>
            </a:r>
          </a:p>
          <a:p>
            <a:pPr lvl="0">
              <a:buFont typeface="Wingdings"/>
              <a:buChar char="ü"/>
            </a:pPr>
            <a:r>
              <a:rPr sz="3200">
                <a:latin typeface="Times New Roman"/>
              </a:rPr>
              <a:t>Catheterize the patient to avoid urinary retention</a:t>
            </a:r>
          </a:p>
          <a:p>
            <a:pPr lvl="0">
              <a:buFont typeface="Wingdings"/>
              <a:buChar char="ü"/>
            </a:pPr>
            <a:r>
              <a:rPr sz="3200">
                <a:latin typeface="Times New Roman"/>
              </a:rPr>
              <a:t>Explain traction methods to the patient &amp; his family &amp; reassure them traction devices do not penetrate the brain</a:t>
            </a:r>
          </a:p>
          <a:p>
            <a:pPr lvl="0">
              <a:buFont typeface="Wingdings"/>
              <a:buChar char="ü"/>
            </a:pPr>
            <a:r>
              <a:rPr sz="3200">
                <a:latin typeface="Times New Roman"/>
              </a:rPr>
              <a:t>If the patient has a halo or skull tongs traction device, cleans pin sites daily, trim hair short, &amp; provide analgesic for persistent headache</a:t>
            </a:r>
          </a:p>
          <a:p>
            <a:pPr lvl="0"/>
          </a:p>
        </p:txBody>
      </p:sp>
      <p:sp>
        <p:nvSpPr>
          <p:cNvPr id="3" name=""/>
          <p:cNvSpPr txBox="1"/>
          <p:nvPr>
            <p:ph type="dt" idx="10"/>
          </p:nvPr>
        </p:nvSpPr>
        <p:spPr>
          <a:xfrm>
            <a:off x="457200" y="6356350"/>
            <a:ext cx="2133600" cy="365125"/>
          </a:xfrm>
          <a:prstGeom prst="rect"/>
          <a:noFill/>
          <a:ln>
            <a:noFill/>
          </a:ln>
        </p:spPr>
        <p:txBody>
          <a:bodyPr wrap="square" anchor="ctr"/>
          <a:lstStyle>
            <a:lvl1pPr lvl="0" algn="l">
              <a:defRPr sz="1600">
                <a:solidFill>
                  <a:srgbClr val="3F3F3F"/>
                </a:solidFill>
                <a:latin typeface="Times New Roman"/>
              </a:defRPr>
            </a:lvl1pPr>
          </a:lstStyle>
          <a:p/>
        </p:txBody>
      </p:sp>
      <p:sp>
        <p:nvSpPr>
          <p:cNvPr id="4" name=""/>
          <p:cNvSpPr txBox="1"/>
          <p:nvPr>
            <p:ph type="sldNum" idx="12"/>
          </p:nvPr>
        </p:nvSpPr>
        <p:spPr>
          <a:xfrm>
            <a:off x="6553200" y="6356350"/>
            <a:ext cx="2133600" cy="365125"/>
          </a:xfrm>
          <a:prstGeom prst="rect"/>
          <a:noFill/>
          <a:ln>
            <a:noFill/>
          </a:ln>
        </p:spPr>
        <p:txBody>
          <a:bodyPr wrap="square" anchor="ctr"/>
          <a:lstStyle>
            <a:lvl1pPr lvl="0" algn="r">
              <a:defRPr sz="1600">
                <a:solidFill>
                  <a:srgbClr val="3F3F3F"/>
                </a:solidFill>
                <a:latin typeface="Times New Roman"/>
              </a:defRPr>
            </a:lvl1pPr>
          </a:lstStyle>
          <a:p>
            <a:fld id="{8B38DBA3-52F9-4AF4-A6A4-FA4D7DB2F99C}" type="slidenum">
              <a:t>&lt;#&gt;</a:t>
            </a:fld>
          </a:p>
        </p:txBody>
      </p:sp>
      <p:sp>
        <p:nvSpPr>
          <p:cNvPr id="5" name=""/>
          <p:cNvSpPr txBox="1"/>
          <p:nvPr>
            <p:ph type="ftr" idx="11"/>
          </p:nvPr>
        </p:nvSpPr>
        <p:spPr>
          <a:xfrm>
            <a:off x="3124200" y="6356350"/>
            <a:ext cx="2895600" cy="365125"/>
          </a:xfrm>
          <a:prstGeom prst="rect"/>
          <a:noFill/>
          <a:ln>
            <a:noFill/>
          </a:ln>
        </p:spPr>
        <p:txBody>
          <a:bodyPr wrap="square" anchor="ctr"/>
          <a:lstStyle>
            <a:lvl1pPr lvl="0" algn="ctr">
              <a:defRPr sz="1600">
                <a:solidFill>
                  <a:srgbClr val="3F3F3F"/>
                </a:solidFill>
                <a:latin typeface="Times New Roman"/>
              </a:defRPr>
            </a:lvl1pPr>
          </a:lstStyle>
          <a:p/>
        </p:txBody>
      </p:sp>
    </p:spTree>
  </p:cSld>
</p:sld>
</file>

<file path=ppt/slides/slide33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title" idx="0"/>
          </p:nvPr>
        </p:nvSpPr>
        <p:spPr>
          <a:xfrm>
            <a:off x="457200" y="152400"/>
            <a:ext cx="8229600" cy="685800"/>
          </a:xfrm>
          <a:prstGeom prst="rect"/>
          <a:noFill/>
          <a:ln>
            <a:noFill/>
          </a:ln>
        </p:spPr>
        <p:txBody>
          <a:bodyPr wrap="square" anchor="ctr">
            <a:normAutofit fontScale="90000"/>
          </a:bodyPr>
          <a:p>
            <a:pPr lvl="0"/>
            <a:r>
              <a:rPr>
                <a:latin typeface="Calibri"/>
              </a:rPr>
              <a:t>Continue…</a:t>
            </a:r>
          </a:p>
        </p:txBody>
      </p:sp>
      <p:sp>
        <p:nvSpPr>
          <p:cNvPr id="3" name=""/>
          <p:cNvSpPr txBox="1"/>
          <p:nvPr>
            <p:ph type="body" idx="1"/>
          </p:nvPr>
        </p:nvSpPr>
        <p:spPr>
          <a:xfrm>
            <a:off x="457200" y="838200"/>
            <a:ext cx="8458200" cy="5318125"/>
          </a:xfrm>
          <a:prstGeom prst="rect"/>
          <a:noFill/>
          <a:ln>
            <a:noFill/>
          </a:ln>
        </p:spPr>
        <p:txBody>
          <a:bodyPr wrap="square" anchor="t"/>
          <a:p>
            <a:pPr lvl="0">
              <a:buFont typeface="Wingdings"/>
              <a:buChar char="Ø"/>
            </a:pPr>
            <a:r>
              <a:rPr>
                <a:latin typeface="Times New Roman"/>
              </a:rPr>
              <a:t> </a:t>
            </a:r>
            <a:r>
              <a:rPr sz="2800">
                <a:latin typeface="Times New Roman"/>
              </a:rPr>
              <a:t>Turn the patient often to prevent pneumonia, embolism, &amp; pressure sore.</a:t>
            </a:r>
          </a:p>
          <a:p>
            <a:pPr lvl="0">
              <a:buFont typeface="Wingdings"/>
              <a:buChar char="Ø"/>
            </a:pPr>
            <a:r>
              <a:rPr sz="2800">
                <a:latin typeface="Times New Roman"/>
              </a:rPr>
              <a:t> Perform passive R.O.M exercises to maintain muscle tone</a:t>
            </a:r>
          </a:p>
          <a:p>
            <a:pPr lvl="0">
              <a:buFont typeface="Wingdings"/>
              <a:buChar char="Ø"/>
            </a:pPr>
            <a:r>
              <a:rPr sz="2800">
                <a:latin typeface="Times New Roman"/>
              </a:rPr>
              <a:t>Suggest appropriate diversionary activities to fill the long hours immobility</a:t>
            </a:r>
          </a:p>
          <a:p>
            <a:pPr lvl="0">
              <a:buFont typeface="Wingdings"/>
              <a:buChar char="Ø"/>
            </a:pPr>
            <a:r>
              <a:rPr sz="2800">
                <a:latin typeface="Times New Roman"/>
              </a:rPr>
              <a:t>Watch closely for neurologic changes</a:t>
            </a:r>
          </a:p>
          <a:p>
            <a:pPr lvl="0">
              <a:buFont typeface="Wingdings"/>
              <a:buChar char="Ø"/>
            </a:pPr>
            <a:r>
              <a:rPr sz="2800">
                <a:latin typeface="Times New Roman"/>
              </a:rPr>
              <a:t>Report changes skin sensation &amp; loss of muscle strength</a:t>
            </a:r>
          </a:p>
          <a:p>
            <a:pPr lvl="0">
              <a:buFont typeface="Wingdings"/>
              <a:buChar char="Ø"/>
            </a:pPr>
            <a:r>
              <a:rPr sz="2800">
                <a:latin typeface="Times New Roman"/>
              </a:rPr>
              <a:t>Before discharge, instruct the patient about continuing analgesics or other medication &amp; follow up care</a:t>
            </a:r>
          </a:p>
          <a:p>
            <a:pPr lvl="0"/>
          </a:p>
        </p:txBody>
      </p:sp>
      <p:sp>
        <p:nvSpPr>
          <p:cNvPr id="4" name=""/>
          <p:cNvSpPr txBox="1"/>
          <p:nvPr>
            <p:ph type="dt" idx="10"/>
          </p:nvPr>
        </p:nvSpPr>
        <p:spPr>
          <a:xfrm>
            <a:off x="457200" y="6356350"/>
            <a:ext cx="2133600" cy="365125"/>
          </a:xfrm>
          <a:prstGeom prst="rect"/>
          <a:noFill/>
          <a:ln>
            <a:noFill/>
          </a:ln>
        </p:spPr>
        <p:txBody>
          <a:bodyPr wrap="square" anchor="ctr"/>
          <a:lstStyle>
            <a:lvl1pPr lvl="0" algn="l">
              <a:defRPr sz="1200">
                <a:solidFill>
                  <a:srgbClr val="3F3F3F"/>
                </a:solidFill>
                <a:latin typeface="Calibri"/>
              </a:defRPr>
            </a:lvl1pPr>
          </a:lstStyle>
          <a:p/>
        </p:txBody>
      </p:sp>
      <p:sp>
        <p:nvSpPr>
          <p:cNvPr id="5" name=""/>
          <p:cNvSpPr txBox="1"/>
          <p:nvPr>
            <p:ph type="sldNum" idx="12"/>
          </p:nvPr>
        </p:nvSpPr>
        <p:spPr>
          <a:xfrm>
            <a:off x="6553200" y="6356350"/>
            <a:ext cx="2133600" cy="365125"/>
          </a:xfrm>
          <a:prstGeom prst="rect"/>
          <a:noFill/>
          <a:ln>
            <a:noFill/>
          </a:ln>
        </p:spPr>
        <p:txBody>
          <a:bodyPr wrap="square" anchor="ctr"/>
          <a:lstStyle>
            <a:lvl1pPr lvl="0" algn="r">
              <a:defRPr sz="1200">
                <a:solidFill>
                  <a:srgbClr val="3F3F3F"/>
                </a:solidFill>
                <a:latin typeface="Calibri"/>
              </a:defRPr>
            </a:lvl1pPr>
          </a:lstStyle>
          <a:p>
            <a:fld id="{8B38DBA3-52F9-4AF4-A6A4-FA4D7DB2F99C}" type="slidenum">
              <a:t>&lt;#&gt;</a:t>
            </a:fld>
          </a:p>
        </p:txBody>
      </p:sp>
      <p:sp>
        <p:nvSpPr>
          <p:cNvPr id="6" name=""/>
          <p:cNvSpPr txBox="1"/>
          <p:nvPr>
            <p:ph type="ftr" idx="11"/>
          </p:nvPr>
        </p:nvSpPr>
        <p:spPr>
          <a:xfrm>
            <a:off x="3124200" y="6356350"/>
            <a:ext cx="2895600" cy="365125"/>
          </a:xfrm>
          <a:prstGeom prst="rect"/>
          <a:noFill/>
          <a:ln>
            <a:noFill/>
          </a:ln>
        </p:spPr>
        <p:txBody>
          <a:bodyPr wrap="square" anchor="ctr"/>
          <a:lstStyle>
            <a:lvl1pPr lvl="0" algn="ctr">
              <a:defRPr sz="1200">
                <a:solidFill>
                  <a:srgbClr val="3F3F3F"/>
                </a:solidFill>
                <a:latin typeface="Calibri"/>
              </a:defRPr>
            </a:lvl1pPr>
          </a:lstStyle>
          <a:p/>
        </p:txBody>
      </p:sp>
    </p:spTree>
  </p:cSld>
</p:sld>
</file>

<file path=ppt/slides/slide33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id="2" name=""/>
          <p:cNvPicPr/>
          <p:nvPr/>
        </p:nvPicPr>
        <p:blipFill>
          <a:blip r:embed="rId1"/>
          <a:srcRect t="17855" b="17855"/>
          <a:stretch>
            <a:fillRect/>
          </a:stretch>
        </p:blipFill>
        <p:spPr>
          <a:xfrm>
            <a:off x="914400" y="1371600"/>
            <a:ext cx="7958137" cy="3733800"/>
          </a:xfrm>
          <a:prstGeom prst="rect"/>
        </p:spPr>
      </p:pic>
      <p:sp>
        <p:nvSpPr>
          <p:cNvPr id="3" name=""/>
          <p:cNvSpPr txBox="1"/>
          <p:nvPr/>
        </p:nvSpPr>
        <p:spPr>
          <a:xfrm>
            <a:off x="0" y="76200"/>
            <a:ext cx="9144000" cy="1143000"/>
          </a:xfrm>
          <a:prstGeom prst="rect"/>
          <a:gradFill rotWithShape="1">
            <a:gsLst>
              <a:gs pos="0">
                <a:srgbClr val="9BBB59"/>
              </a:gs>
              <a:gs pos="100000">
                <a:srgbClr val="FFFFFF"/>
              </a:gs>
            </a:gsLst>
            <a:lin ang="16200000" scaled="1"/>
          </a:gradFill>
          <a:ln w="9525">
            <a:solidFill>
              <a:srgbClr val="9BBB59"/>
            </a:solidFill>
          </a:ln>
        </p:spPr>
        <p:txBody>
          <a:bodyPr wrap="square" anchor="b">
            <a:normAutofit fontScale="45000" lnSpcReduction="20000"/>
          </a:bodyPr>
          <a:p>
            <a:pPr lvl="0" algn="l" marL="0" indent="0">
              <a:lnSpc>
                <a:spcPct val="100000"/>
              </a:lnSpc>
              <a:buNone/>
            </a:pPr>
            <a:r>
              <a:rPr sz="2000" b="1" i="0" u="none" strike="noStrike" baseline="0">
                <a:solidFill>
                  <a:srgbClr val="000000"/>
                </a:solidFill>
                <a:latin typeface="Calibri"/>
              </a:rPr>
              <a:t>                         </a:t>
            </a:r>
            <a:br/>
            <a:r>
              <a:rPr sz="2000" b="1" i="0" u="none" strike="noStrike" baseline="0">
                <a:solidFill>
                  <a:srgbClr val="000000"/>
                </a:solidFill>
                <a:latin typeface="Calibri"/>
              </a:rPr>
              <a:t>                                                     </a:t>
            </a:r>
            <a:br/>
            <a:br/>
            <a:r>
              <a:rPr sz="6100" b="1" i="0" u="none" strike="noStrike" baseline="0">
                <a:solidFill>
                  <a:srgbClr val="000000"/>
                </a:solidFill>
                <a:latin typeface="Calibri"/>
              </a:rPr>
              <a:t>                   </a:t>
            </a:r>
            <a:r>
              <a:rPr sz="6900" b="1" i="0" u="none" strike="noStrike" baseline="0">
                <a:solidFill>
                  <a:srgbClr val="FF0000"/>
                </a:solidFill>
                <a:latin typeface="Book Antiqua"/>
              </a:rPr>
              <a:t>I  THANK YOU</a:t>
            </a:r>
            <a:r>
              <a:rPr sz="6100" b="1" i="0" u="none" strike="noStrike" baseline="0">
                <a:solidFill>
                  <a:srgbClr val="FF0000"/>
                </a:solidFill>
                <a:latin typeface="Book Antiqua"/>
              </a:rPr>
              <a:t>!!!!!!</a:t>
            </a:r>
            <a:br/>
          </a:p>
        </p:txBody>
      </p:sp>
      <p:sp>
        <p:nvSpPr>
          <p:cNvPr id="4" name=""/>
          <p:cNvSpPr/>
          <p:nvPr/>
        </p:nvSpPr>
        <p:spPr>
          <a:xfrm>
            <a:off x="152400" y="5181600"/>
            <a:ext cx="8763000" cy="584200"/>
          </a:xfrm>
          <a:prstGeom prst="rect">
            <a:avLst/>
          </a:prstGeom>
        </p:spPr>
        <p:txBody>
          <a:bodyPr wrap="square" anchor="t"/>
          <a:p>
            <a:pPr lvl="0" algn="l" marL="0" indent="0">
              <a:lnSpc>
                <a:spcPct val="100000"/>
              </a:lnSpc>
              <a:buNone/>
            </a:pPr>
            <a:r>
              <a:rPr sz="2800" b="1" i="0" u="none" strike="noStrike" baseline="0">
                <a:solidFill>
                  <a:srgbClr val="191320"/>
                </a:solidFill>
                <a:latin typeface="Calibri"/>
              </a:rPr>
              <a:t>  </a:t>
            </a:r>
            <a:r>
              <a:rPr sz="3200" b="1" i="0" u="none" strike="noStrike" baseline="0">
                <a:solidFill>
                  <a:srgbClr val="002060"/>
                </a:solidFill>
                <a:latin typeface="Batang"/>
              </a:rPr>
              <a:t>I wish you all the best “students’’ </a:t>
            </a:r>
          </a:p>
        </p:txBody>
      </p:sp>
      <p:sp>
        <p:nvSpPr>
          <p:cNvPr id="5" name=""/>
          <p:cNvSpPr txBox="1"/>
          <p:nvPr>
            <p:ph type="dt" idx="10"/>
          </p:nvPr>
        </p:nvSpPr>
        <p:spPr>
          <a:xfrm>
            <a:off x="457200" y="6356350"/>
            <a:ext cx="2133600" cy="365125"/>
          </a:xfrm>
          <a:prstGeom prst="rect"/>
          <a:noFill/>
          <a:ln>
            <a:noFill/>
          </a:ln>
        </p:spPr>
        <p:txBody>
          <a:bodyPr wrap="square" anchor="ctr"/>
          <a:lstStyle>
            <a:lvl1pPr lvl="0" algn="l">
              <a:defRPr sz="1200">
                <a:solidFill>
                  <a:srgbClr val="3F3F3F"/>
                </a:solidFill>
                <a:latin typeface="Calibri"/>
              </a:defRPr>
            </a:lvl1pPr>
          </a:lstStyle>
          <a:p/>
        </p:txBody>
      </p:sp>
      <p:sp>
        <p:nvSpPr>
          <p:cNvPr id="6" name=""/>
          <p:cNvSpPr txBox="1"/>
          <p:nvPr>
            <p:ph type="sldNum" idx="12"/>
          </p:nvPr>
        </p:nvSpPr>
        <p:spPr>
          <a:xfrm>
            <a:off x="6553200" y="6356350"/>
            <a:ext cx="2133600" cy="365125"/>
          </a:xfrm>
          <a:prstGeom prst="rect"/>
          <a:noFill/>
          <a:ln>
            <a:noFill/>
          </a:ln>
        </p:spPr>
        <p:txBody>
          <a:bodyPr wrap="square" anchor="ctr"/>
          <a:lstStyle>
            <a:lvl1pPr lvl="0" algn="r">
              <a:defRPr sz="1200">
                <a:solidFill>
                  <a:srgbClr val="3F3F3F"/>
                </a:solidFill>
                <a:latin typeface="Calibri"/>
              </a:defRPr>
            </a:lvl1pPr>
          </a:lstStyle>
          <a:p>
            <a:fld id="{8B38DBA3-52F9-4AF4-A6A4-FA4D7DB2F99C}" type="slidenum">
              <a:t>&lt;#&gt;</a:t>
            </a:fld>
          </a:p>
        </p:txBody>
      </p:sp>
      <p:sp>
        <p:nvSpPr>
          <p:cNvPr id="7" name=""/>
          <p:cNvSpPr txBox="1"/>
          <p:nvPr>
            <p:ph type="ftr" idx="11"/>
          </p:nvPr>
        </p:nvSpPr>
        <p:spPr>
          <a:xfrm>
            <a:off x="3124200" y="6356350"/>
            <a:ext cx="2895600" cy="365125"/>
          </a:xfrm>
          <a:prstGeom prst="rect"/>
          <a:noFill/>
          <a:ln>
            <a:noFill/>
          </a:ln>
        </p:spPr>
        <p:txBody>
          <a:bodyPr wrap="square" anchor="ctr"/>
          <a:lstStyle>
            <a:lvl1pPr lvl="0" algn="ctr">
              <a:defRPr sz="1200">
                <a:solidFill>
                  <a:srgbClr val="3F3F3F"/>
                </a:solidFill>
                <a:latin typeface="Calibri"/>
              </a:defRPr>
            </a:lvl1pPr>
          </a:lstStyle>
          <a:p/>
        </p:txBody>
      </p:sp>
    </p:spTree>
  </p:cSld>
</p:sld>
</file>

<file path=ppt/slides/slide3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title" idx="0"/>
          </p:nvPr>
        </p:nvSpPr>
        <p:spPr>
          <a:xfrm>
            <a:off x="457200" y="152400"/>
            <a:ext cx="8229600" cy="914400"/>
          </a:xfrm>
          <a:prstGeom prst="rect"/>
          <a:noFill/>
          <a:ln>
            <a:noFill/>
          </a:ln>
        </p:spPr>
        <p:txBody>
          <a:bodyPr wrap="square" anchor="ctr"/>
          <a:p>
            <a:pPr lvl="0"/>
            <a:r>
              <a:rPr>
                <a:latin typeface="Calibri"/>
              </a:rPr>
              <a:t>Continue…</a:t>
            </a:r>
          </a:p>
        </p:txBody>
      </p:sp>
      <p:sp>
        <p:nvSpPr>
          <p:cNvPr id="3" name=""/>
          <p:cNvSpPr txBox="1"/>
          <p:nvPr>
            <p:ph type="body" idx="1"/>
          </p:nvPr>
        </p:nvSpPr>
        <p:spPr>
          <a:xfrm>
            <a:off x="457200" y="838200"/>
            <a:ext cx="8229600" cy="5287962"/>
          </a:xfrm>
          <a:prstGeom prst="rect"/>
          <a:noFill/>
          <a:ln>
            <a:noFill/>
          </a:ln>
        </p:spPr>
        <p:txBody>
          <a:bodyPr wrap="square" anchor="t"/>
          <a:p>
            <a:pPr lvl="0">
              <a:buFont typeface="Wingdings"/>
              <a:buChar char="v"/>
            </a:pPr>
            <a:r>
              <a:rPr sz="3200" b="1" i="0" u="none" strike="noStrike">
                <a:latin typeface="Times New Roman"/>
              </a:rPr>
              <a:t>Episodic tension </a:t>
            </a:r>
            <a:r>
              <a:rPr sz="3200">
                <a:latin typeface="Times New Roman"/>
              </a:rPr>
              <a:t>headache usually is </a:t>
            </a:r>
            <a:r>
              <a:rPr sz="3200">
                <a:solidFill>
                  <a:srgbClr val="002060"/>
                </a:solidFill>
                <a:latin typeface="Times New Roman"/>
              </a:rPr>
              <a:t>associated with a stressful event</a:t>
            </a:r>
            <a:r>
              <a:rPr sz="3200">
                <a:latin typeface="Times New Roman"/>
              </a:rPr>
              <a:t>. </a:t>
            </a:r>
          </a:p>
          <a:p>
            <a:pPr lvl="1">
              <a:buFont typeface="Wingdings"/>
              <a:buChar char="ü"/>
            </a:pPr>
            <a:r>
              <a:rPr sz="3200">
                <a:latin typeface="Times New Roman"/>
              </a:rPr>
              <a:t>This </a:t>
            </a:r>
            <a:r>
              <a:rPr sz="3200">
                <a:latin typeface="Times New Roman"/>
              </a:rPr>
              <a:t>headache type is of moderate intensity, </a:t>
            </a:r>
            <a:r>
              <a:rPr sz="3200">
                <a:solidFill>
                  <a:srgbClr val="FF0000"/>
                </a:solidFill>
                <a:latin typeface="Times New Roman"/>
              </a:rPr>
              <a:t>self-limited</a:t>
            </a:r>
            <a:r>
              <a:rPr sz="3200">
                <a:latin typeface="Times New Roman"/>
              </a:rPr>
              <a:t>, and usually responsive to nonprescription </a:t>
            </a:r>
            <a:r>
              <a:rPr sz="3200">
                <a:latin typeface="Times New Roman"/>
              </a:rPr>
              <a:t>drugs</a:t>
            </a:r>
          </a:p>
          <a:p>
            <a:pPr lvl="0">
              <a:buFont typeface="Wingdings"/>
              <a:buChar char="v"/>
            </a:pPr>
            <a:r>
              <a:rPr sz="3200" b="1" i="0" u="none" strike="noStrike">
                <a:latin typeface="Times New Roman"/>
              </a:rPr>
              <a:t>Chronic tension</a:t>
            </a:r>
            <a:r>
              <a:rPr sz="3200">
                <a:latin typeface="Times New Roman"/>
              </a:rPr>
              <a:t> headache often recurs daily </a:t>
            </a:r>
          </a:p>
          <a:p>
            <a:pPr lvl="1">
              <a:buFont typeface="Wingdings"/>
              <a:buChar char="ü"/>
            </a:pPr>
            <a:r>
              <a:rPr sz="3200">
                <a:latin typeface="Times New Roman"/>
              </a:rPr>
              <a:t>It </a:t>
            </a:r>
            <a:r>
              <a:rPr sz="3200">
                <a:latin typeface="Times New Roman"/>
              </a:rPr>
              <a:t>is </a:t>
            </a:r>
            <a:r>
              <a:rPr sz="3200">
                <a:solidFill>
                  <a:srgbClr val="002060"/>
                </a:solidFill>
                <a:latin typeface="Times New Roman"/>
              </a:rPr>
              <a:t>associated with contracted muscles </a:t>
            </a:r>
            <a:r>
              <a:rPr sz="3200">
                <a:latin typeface="Times New Roman"/>
              </a:rPr>
              <a:t>of the neck and </a:t>
            </a:r>
            <a:r>
              <a:rPr sz="3200">
                <a:latin typeface="Times New Roman"/>
              </a:rPr>
              <a:t>scalp.</a:t>
            </a:r>
          </a:p>
          <a:p>
            <a:pPr lvl="1">
              <a:buFont typeface="Wingdings"/>
              <a:buChar char="ü"/>
            </a:pPr>
            <a:r>
              <a:rPr sz="3200">
                <a:latin typeface="Times New Roman"/>
              </a:rPr>
              <a:t>This </a:t>
            </a:r>
            <a:r>
              <a:rPr sz="3200">
                <a:latin typeface="Times New Roman"/>
              </a:rPr>
              <a:t>type of headache is </a:t>
            </a:r>
            <a:r>
              <a:rPr sz="3200">
                <a:solidFill>
                  <a:srgbClr val="FF0000"/>
                </a:solidFill>
                <a:latin typeface="Times New Roman"/>
              </a:rPr>
              <a:t>bilateral</a:t>
            </a:r>
            <a:r>
              <a:rPr sz="3200">
                <a:latin typeface="Times New Roman"/>
              </a:rPr>
              <a:t> and usually </a:t>
            </a:r>
            <a:r>
              <a:rPr sz="3200">
                <a:solidFill>
                  <a:srgbClr val="FF0000"/>
                </a:solidFill>
                <a:latin typeface="Times New Roman"/>
              </a:rPr>
              <a:t>occipitofrontal</a:t>
            </a:r>
            <a:r>
              <a:rPr sz="3200">
                <a:solidFill>
                  <a:srgbClr val="FF0000"/>
                </a:solidFill>
                <a:latin typeface="Times New Roman"/>
              </a:rPr>
              <a:t>.</a:t>
            </a:r>
          </a:p>
        </p:txBody>
      </p:sp>
      <p:sp>
        <p:nvSpPr>
          <p:cNvPr id="4" name=""/>
          <p:cNvSpPr txBox="1"/>
          <p:nvPr>
            <p:ph type="dt" idx="10"/>
          </p:nvPr>
        </p:nvSpPr>
        <p:spPr>
          <a:xfrm>
            <a:off x="457200" y="6356350"/>
            <a:ext cx="2133600" cy="365125"/>
          </a:xfrm>
          <a:prstGeom prst="rect"/>
          <a:noFill/>
          <a:ln>
            <a:noFill/>
          </a:ln>
        </p:spPr>
        <p:txBody>
          <a:bodyPr wrap="square" anchor="ctr"/>
          <a:lstStyle>
            <a:lvl1pPr lvl="0" algn="l">
              <a:defRPr sz="1200">
                <a:solidFill>
                  <a:srgbClr val="3F3F3F"/>
                </a:solidFill>
                <a:latin typeface="Calibri"/>
              </a:defRPr>
            </a:lvl1pPr>
          </a:lstStyle>
          <a:p/>
        </p:txBody>
      </p:sp>
      <p:sp>
        <p:nvSpPr>
          <p:cNvPr id="5" name=""/>
          <p:cNvSpPr txBox="1"/>
          <p:nvPr>
            <p:ph type="sldNum" idx="12"/>
          </p:nvPr>
        </p:nvSpPr>
        <p:spPr>
          <a:xfrm>
            <a:off x="6553200" y="6356350"/>
            <a:ext cx="2133600" cy="365125"/>
          </a:xfrm>
          <a:prstGeom prst="rect"/>
          <a:noFill/>
          <a:ln>
            <a:noFill/>
          </a:ln>
        </p:spPr>
        <p:txBody>
          <a:bodyPr wrap="square" anchor="ctr"/>
          <a:lstStyle>
            <a:lvl1pPr lvl="0" algn="r">
              <a:defRPr sz="1200">
                <a:solidFill>
                  <a:srgbClr val="3F3F3F"/>
                </a:solidFill>
                <a:latin typeface="Calibri"/>
              </a:defRPr>
            </a:lvl1pPr>
          </a:lstStyle>
          <a:p>
            <a:fld id="{8B38DBA3-52F9-4AF4-A6A4-FA4D7DB2F99C}" type="slidenum">
              <a:t>&lt;#&gt;</a:t>
            </a:fld>
          </a:p>
        </p:txBody>
      </p:sp>
      <p:sp>
        <p:nvSpPr>
          <p:cNvPr id="6" name=""/>
          <p:cNvSpPr txBox="1"/>
          <p:nvPr>
            <p:ph type="ftr" idx="11"/>
          </p:nvPr>
        </p:nvSpPr>
        <p:spPr>
          <a:xfrm>
            <a:off x="3124200" y="6356350"/>
            <a:ext cx="2895600" cy="365125"/>
          </a:xfrm>
          <a:prstGeom prst="rect"/>
          <a:noFill/>
          <a:ln>
            <a:noFill/>
          </a:ln>
        </p:spPr>
        <p:txBody>
          <a:bodyPr wrap="square" anchor="ctr"/>
          <a:lstStyle>
            <a:lvl1pPr lvl="0" algn="ctr">
              <a:defRPr sz="1200">
                <a:solidFill>
                  <a:srgbClr val="3F3F3F"/>
                </a:solidFill>
                <a:latin typeface="Calibri"/>
              </a:defRPr>
            </a:lvl1pPr>
          </a:lstStyle>
          <a:p/>
        </p:txBody>
      </p:sp>
    </p:spTree>
  </p:cSld>
</p:sld>
</file>

<file path=ppt/slides/slide3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title" idx="0"/>
          </p:nvPr>
        </p:nvSpPr>
        <p:spPr>
          <a:xfrm>
            <a:off x="457200" y="152400"/>
            <a:ext cx="8229600" cy="990600"/>
          </a:xfrm>
          <a:prstGeom prst="rect"/>
          <a:noFill/>
          <a:ln>
            <a:noFill/>
          </a:ln>
        </p:spPr>
        <p:txBody>
          <a:bodyPr wrap="square" anchor="ctr">
            <a:normAutofit fontScale="90000"/>
          </a:bodyPr>
          <a:p>
            <a:pPr lvl="0"/>
            <a:r>
              <a:rPr b="1" i="0" u="sng" strike="noStrike">
                <a:latin typeface="Times New Roman"/>
              </a:rPr>
              <a:t>Diagnosis of TTP</a:t>
            </a:r>
            <a:br/>
            <a:r>
              <a:rPr>
                <a:latin typeface="Times New Roman"/>
              </a:rPr>
              <a:t>              </a:t>
            </a:r>
            <a:r>
              <a:rPr b="1" i="0" u="none" strike="noStrike">
                <a:latin typeface="Calibri"/>
              </a:rPr>
              <a:t> C/M</a:t>
            </a:r>
          </a:p>
        </p:txBody>
      </p:sp>
      <p:sp>
        <p:nvSpPr>
          <p:cNvPr id="3" name=""/>
          <p:cNvSpPr txBox="1"/>
          <p:nvPr>
            <p:ph type="body" idx="1"/>
          </p:nvPr>
        </p:nvSpPr>
        <p:spPr>
          <a:xfrm>
            <a:off x="228600" y="1219200"/>
            <a:ext cx="8686800" cy="4937125"/>
          </a:xfrm>
          <a:prstGeom prst="rect"/>
          <a:noFill/>
          <a:ln>
            <a:noFill/>
          </a:ln>
        </p:spPr>
        <p:txBody>
          <a:bodyPr wrap="square" anchor="t"/>
          <a:p>
            <a:pPr lvl="0">
              <a:buFont typeface="Wingdings"/>
              <a:buChar char="v"/>
            </a:pPr>
            <a:r>
              <a:rPr sz="2800">
                <a:latin typeface="Times New Roman"/>
              </a:rPr>
              <a:t>International Head Society(IHS) </a:t>
            </a:r>
            <a:r>
              <a:rPr sz="2800">
                <a:latin typeface="Times New Roman"/>
              </a:rPr>
              <a:t>diagnostic criteria for </a:t>
            </a:r>
            <a:r>
              <a:rPr sz="2800">
                <a:latin typeface="Times New Roman"/>
              </a:rPr>
              <a:t>TTH </a:t>
            </a:r>
            <a:r>
              <a:rPr sz="2800">
                <a:latin typeface="Times New Roman"/>
              </a:rPr>
              <a:t>states that </a:t>
            </a:r>
            <a:r>
              <a:rPr sz="2800" b="1" i="0" u="none" strike="noStrike">
                <a:solidFill>
                  <a:srgbClr val="FF0000"/>
                </a:solidFill>
                <a:latin typeface="Times New Roman"/>
              </a:rPr>
              <a:t>two of the following </a:t>
            </a:r>
            <a:r>
              <a:rPr sz="2800">
                <a:latin typeface="Times New Roman"/>
              </a:rPr>
              <a:t>characteristics must be </a:t>
            </a:r>
            <a:r>
              <a:rPr sz="2800">
                <a:latin typeface="Times New Roman"/>
              </a:rPr>
              <a:t>present:</a:t>
            </a:r>
          </a:p>
          <a:p>
            <a:pPr lvl="1">
              <a:buClr>
                <a:srgbClr val="FF0000"/>
              </a:buClr>
              <a:buFont typeface="Times New Roman"/>
              <a:buChar char="♥"/>
            </a:pPr>
            <a:r>
              <a:rPr sz="2800">
                <a:latin typeface="Times New Roman"/>
              </a:rPr>
              <a:t>Pressing or </a:t>
            </a:r>
            <a:r>
              <a:rPr sz="2800">
                <a:latin typeface="Times New Roman"/>
              </a:rPr>
              <a:t>tightening</a:t>
            </a:r>
          </a:p>
          <a:p>
            <a:pPr lvl="1">
              <a:buNone/>
            </a:pPr>
            <a:r>
              <a:rPr>
                <a:latin typeface="Times New Roman"/>
              </a:rPr>
              <a:t> </a:t>
            </a:r>
            <a:r>
              <a:rPr sz="2800">
                <a:latin typeface="Times New Roman"/>
              </a:rPr>
              <a:t> </a:t>
            </a:r>
            <a:r>
              <a:rPr sz="2800">
                <a:latin typeface="Times New Roman"/>
              </a:rPr>
              <a:t>(</a:t>
            </a:r>
            <a:r>
              <a:rPr sz="2800">
                <a:latin typeface="Times New Roman"/>
              </a:rPr>
              <a:t>nonpulsatile</a:t>
            </a:r>
            <a:r>
              <a:rPr sz="2800">
                <a:latin typeface="Times New Roman"/>
              </a:rPr>
              <a:t> quality)</a:t>
            </a:r>
          </a:p>
          <a:p>
            <a:pPr lvl="1">
              <a:buClr>
                <a:srgbClr val="FF0000"/>
              </a:buClr>
              <a:buFont typeface="Times New Roman"/>
              <a:buChar char="♥"/>
            </a:pPr>
            <a:r>
              <a:rPr sz="2800">
                <a:latin typeface="Times New Roman"/>
              </a:rPr>
              <a:t>Frontal-occipital location</a:t>
            </a:r>
          </a:p>
          <a:p>
            <a:pPr lvl="1">
              <a:buClr>
                <a:srgbClr val="FF0000"/>
              </a:buClr>
              <a:buFont typeface="Times New Roman"/>
              <a:buChar char="♥"/>
            </a:pPr>
            <a:r>
              <a:rPr sz="2800">
                <a:latin typeface="Times New Roman"/>
              </a:rPr>
              <a:t>Bilateral - Mild/moderate intensity</a:t>
            </a:r>
          </a:p>
          <a:p>
            <a:pPr lvl="1">
              <a:buClr>
                <a:srgbClr val="FF0000"/>
              </a:buClr>
              <a:buFont typeface="Times New Roman"/>
              <a:buChar char="♥"/>
            </a:pPr>
            <a:r>
              <a:rPr sz="2800">
                <a:latin typeface="Times New Roman"/>
              </a:rPr>
              <a:t>Not aggravated by physical activity</a:t>
            </a:r>
          </a:p>
          <a:p>
            <a:pPr lvl="0">
              <a:buNone/>
            </a:pPr>
          </a:p>
        </p:txBody>
      </p:sp>
      <p:sp>
        <p:nvSpPr>
          <p:cNvPr id="4" name=""/>
          <p:cNvSpPr txBox="1"/>
          <p:nvPr>
            <p:ph type="dt" idx="10"/>
          </p:nvPr>
        </p:nvSpPr>
        <p:spPr>
          <a:xfrm>
            <a:off x="457200" y="6356350"/>
            <a:ext cx="2133600" cy="365125"/>
          </a:xfrm>
          <a:prstGeom prst="rect"/>
          <a:noFill/>
          <a:ln>
            <a:noFill/>
          </a:ln>
        </p:spPr>
        <p:txBody>
          <a:bodyPr wrap="square" anchor="ctr"/>
          <a:lstStyle>
            <a:lvl1pPr lvl="0" algn="l">
              <a:defRPr sz="1200">
                <a:solidFill>
                  <a:srgbClr val="3F3F3F"/>
                </a:solidFill>
                <a:latin typeface="Calibri"/>
              </a:defRPr>
            </a:lvl1pPr>
          </a:lstStyle>
          <a:p/>
        </p:txBody>
      </p:sp>
      <p:sp>
        <p:nvSpPr>
          <p:cNvPr id="5" name=""/>
          <p:cNvSpPr txBox="1"/>
          <p:nvPr>
            <p:ph type="sldNum" idx="12"/>
          </p:nvPr>
        </p:nvSpPr>
        <p:spPr>
          <a:xfrm>
            <a:off x="6553200" y="6356350"/>
            <a:ext cx="2133600" cy="365125"/>
          </a:xfrm>
          <a:prstGeom prst="rect"/>
          <a:noFill/>
          <a:ln>
            <a:noFill/>
          </a:ln>
        </p:spPr>
        <p:txBody>
          <a:bodyPr wrap="square" anchor="ctr"/>
          <a:lstStyle>
            <a:lvl1pPr lvl="0" algn="r">
              <a:defRPr sz="1200">
                <a:solidFill>
                  <a:srgbClr val="3F3F3F"/>
                </a:solidFill>
                <a:latin typeface="Calibri"/>
              </a:defRPr>
            </a:lvl1pPr>
          </a:lstStyle>
          <a:p>
            <a:fld id="{8B38DBA3-52F9-4AF4-A6A4-FA4D7DB2F99C}" type="slidenum">
              <a:t>&lt;#&gt;</a:t>
            </a:fld>
          </a:p>
        </p:txBody>
      </p:sp>
      <p:sp>
        <p:nvSpPr>
          <p:cNvPr id="6" name=""/>
          <p:cNvSpPr txBox="1"/>
          <p:nvPr>
            <p:ph type="ftr" idx="11"/>
          </p:nvPr>
        </p:nvSpPr>
        <p:spPr>
          <a:xfrm>
            <a:off x="3124200" y="6356350"/>
            <a:ext cx="2895600" cy="365125"/>
          </a:xfrm>
          <a:prstGeom prst="rect"/>
          <a:noFill/>
          <a:ln>
            <a:noFill/>
          </a:ln>
        </p:spPr>
        <p:txBody>
          <a:bodyPr wrap="square" anchor="ctr"/>
          <a:lstStyle>
            <a:lvl1pPr lvl="0" algn="ctr">
              <a:defRPr sz="1200">
                <a:solidFill>
                  <a:srgbClr val="3F3F3F"/>
                </a:solidFill>
                <a:latin typeface="Calibri"/>
              </a:defRPr>
            </a:lvl1pPr>
          </a:lstStyle>
          <a:p/>
        </p:txBody>
      </p:sp>
      <p:pic>
        <p:nvPicPr>
          <p:cNvPr id="7" name=""/>
          <p:cNvPicPr/>
          <p:nvPr/>
        </p:nvPicPr>
        <p:blipFill>
          <a:blip r:embed="rId1"/>
          <a:srcRect/>
          <a:stretch>
            <a:fillRect/>
          </a:stretch>
        </p:blipFill>
        <p:spPr>
          <a:xfrm>
            <a:off x="6248400" y="2133600"/>
            <a:ext cx="2895600" cy="3886200"/>
          </a:xfrm>
          <a:prstGeom prst="rect"/>
          <a:noFill/>
          <a:ln>
            <a:noFill/>
          </a:ln>
        </p:spPr>
      </p:pic>
    </p:spTree>
  </p:cSld>
</p:sld>
</file>

<file path=ppt/slides/slide3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title" idx="0"/>
          </p:nvPr>
        </p:nvSpPr>
        <p:spPr>
          <a:xfrm>
            <a:off x="457200" y="152400"/>
            <a:ext cx="8229600" cy="533400"/>
          </a:xfrm>
          <a:prstGeom prst="rect"/>
          <a:noFill/>
          <a:ln>
            <a:noFill/>
          </a:ln>
        </p:spPr>
        <p:txBody>
          <a:bodyPr wrap="square" anchor="ctr">
            <a:normAutofit fontScale="90000"/>
          </a:bodyPr>
          <a:p>
            <a:pPr lvl="0"/>
            <a:r>
              <a:rPr b="1" i="0" u="none" strike="noStrike">
                <a:latin typeface="Calibri"/>
              </a:rPr>
              <a:t> C/M….</a:t>
            </a:r>
          </a:p>
        </p:txBody>
      </p:sp>
      <p:sp>
        <p:nvSpPr>
          <p:cNvPr id="3" name=""/>
          <p:cNvSpPr txBox="1"/>
          <p:nvPr>
            <p:ph type="body" idx="1"/>
          </p:nvPr>
        </p:nvSpPr>
        <p:spPr>
          <a:xfrm>
            <a:off x="228600" y="685800"/>
            <a:ext cx="8610600" cy="5867400"/>
          </a:xfrm>
          <a:prstGeom prst="rect"/>
          <a:noFill/>
          <a:ln>
            <a:noFill/>
          </a:ln>
        </p:spPr>
        <p:txBody>
          <a:bodyPr wrap="square" anchor="t">
            <a:normAutofit fontScale="92000"/>
          </a:bodyPr>
          <a:p>
            <a:pPr lvl="0">
              <a:buFont typeface="Wingdings"/>
              <a:buChar char="ü"/>
            </a:pPr>
            <a:r>
              <a:rPr sz="3800">
                <a:latin typeface="Times New Roman"/>
              </a:rPr>
              <a:t>Pain onset: </a:t>
            </a:r>
            <a:r>
              <a:rPr sz="3800">
                <a:solidFill>
                  <a:srgbClr val="FF0000"/>
                </a:solidFill>
                <a:latin typeface="Times New Roman"/>
              </a:rPr>
              <a:t>throbbing quality </a:t>
            </a:r>
            <a:r>
              <a:rPr sz="3800">
                <a:latin typeface="Times New Roman"/>
              </a:rPr>
              <a:t>and is usually more </a:t>
            </a:r>
            <a:r>
              <a:rPr sz="3800">
                <a:solidFill>
                  <a:srgbClr val="FF0000"/>
                </a:solidFill>
                <a:latin typeface="Times New Roman"/>
              </a:rPr>
              <a:t>gradual</a:t>
            </a:r>
            <a:r>
              <a:rPr sz="3800">
                <a:latin typeface="Times New Roman"/>
              </a:rPr>
              <a:t>, more variable in duration, more constant in quality</a:t>
            </a:r>
          </a:p>
          <a:p>
            <a:pPr lvl="0">
              <a:buFont typeface="Wingdings"/>
              <a:buChar char="ü"/>
            </a:pPr>
            <a:r>
              <a:rPr sz="3800">
                <a:latin typeface="Times New Roman"/>
              </a:rPr>
              <a:t>Duration </a:t>
            </a:r>
            <a:r>
              <a:rPr sz="3800">
                <a:latin typeface="Times New Roman"/>
              </a:rPr>
              <a:t>of 30 minutes to 7 days</a:t>
            </a:r>
          </a:p>
          <a:p>
            <a:pPr lvl="0">
              <a:buFont typeface="Wingdings"/>
              <a:buChar char="ü"/>
            </a:pPr>
            <a:r>
              <a:rPr sz="3800">
                <a:latin typeface="Times New Roman"/>
              </a:rPr>
              <a:t>No nausea or vomiting (anorexia may occur)</a:t>
            </a:r>
            <a:r>
              <a:rPr sz="3800" baseline="30000">
                <a:latin typeface="Times New Roman"/>
              </a:rPr>
              <a:t> </a:t>
            </a:r>
          </a:p>
          <a:p>
            <a:pPr lvl="0">
              <a:buFont typeface="Wingdings"/>
              <a:buChar char="ü"/>
            </a:pPr>
            <a:r>
              <a:rPr sz="3800">
                <a:latin typeface="Times New Roman"/>
              </a:rPr>
              <a:t>Photophobia and/or </a:t>
            </a:r>
            <a:r>
              <a:rPr sz="3800">
                <a:latin typeface="Times New Roman"/>
              </a:rPr>
              <a:t>phonophobia</a:t>
            </a:r>
            <a:r>
              <a:rPr sz="3800" baseline="30000">
                <a:latin typeface="Times New Roman"/>
              </a:rPr>
              <a:t> </a:t>
            </a:r>
          </a:p>
          <a:p>
            <a:pPr lvl="0">
              <a:buFont typeface="Wingdings"/>
              <a:buChar char="ü"/>
            </a:pPr>
            <a:r>
              <a:rPr sz="3800">
                <a:latin typeface="Times New Roman"/>
              </a:rPr>
              <a:t>Pain </a:t>
            </a:r>
            <a:r>
              <a:rPr sz="3800">
                <a:latin typeface="Times New Roman"/>
              </a:rPr>
              <a:t>described as Bilateral </a:t>
            </a:r>
            <a:r>
              <a:rPr sz="3800">
                <a:latin typeface="Times New Roman"/>
              </a:rPr>
              <a:t>,"</a:t>
            </a:r>
            <a:r>
              <a:rPr sz="3800">
                <a:latin typeface="Times New Roman"/>
              </a:rPr>
              <a:t>fullness, tightness/squeezing, pressure," or "</a:t>
            </a:r>
            <a:r>
              <a:rPr sz="3800">
                <a:latin typeface="Times New Roman"/>
              </a:rPr>
              <a:t>bandlike</a:t>
            </a:r>
            <a:r>
              <a:rPr sz="6000">
                <a:latin typeface="Times New Roman"/>
              </a:rPr>
              <a:t>"</a:t>
            </a:r>
          </a:p>
          <a:p>
            <a:pPr lvl="0"/>
          </a:p>
        </p:txBody>
      </p:sp>
      <p:sp>
        <p:nvSpPr>
          <p:cNvPr id="4" name=""/>
          <p:cNvSpPr txBox="1"/>
          <p:nvPr>
            <p:ph type="dt" idx="10"/>
          </p:nvPr>
        </p:nvSpPr>
        <p:spPr>
          <a:xfrm>
            <a:off x="457200" y="6356350"/>
            <a:ext cx="2133600" cy="365125"/>
          </a:xfrm>
          <a:prstGeom prst="rect"/>
          <a:noFill/>
          <a:ln>
            <a:noFill/>
          </a:ln>
        </p:spPr>
        <p:txBody>
          <a:bodyPr wrap="square" anchor="ctr"/>
          <a:lstStyle>
            <a:lvl1pPr lvl="0" algn="l">
              <a:defRPr sz="1200">
                <a:solidFill>
                  <a:srgbClr val="3F3F3F"/>
                </a:solidFill>
                <a:latin typeface="Calibri"/>
              </a:defRPr>
            </a:lvl1pPr>
          </a:lstStyle>
          <a:p/>
        </p:txBody>
      </p:sp>
      <p:sp>
        <p:nvSpPr>
          <p:cNvPr id="5" name=""/>
          <p:cNvSpPr txBox="1"/>
          <p:nvPr>
            <p:ph type="sldNum" idx="12"/>
          </p:nvPr>
        </p:nvSpPr>
        <p:spPr>
          <a:xfrm>
            <a:off x="6553200" y="6356350"/>
            <a:ext cx="2133600" cy="365125"/>
          </a:xfrm>
          <a:prstGeom prst="rect"/>
          <a:noFill/>
          <a:ln>
            <a:noFill/>
          </a:ln>
        </p:spPr>
        <p:txBody>
          <a:bodyPr wrap="square" anchor="ctr"/>
          <a:lstStyle>
            <a:lvl1pPr lvl="0" algn="r">
              <a:defRPr sz="1200">
                <a:solidFill>
                  <a:srgbClr val="3F3F3F"/>
                </a:solidFill>
                <a:latin typeface="Calibri"/>
              </a:defRPr>
            </a:lvl1pPr>
          </a:lstStyle>
          <a:p>
            <a:fld id="{8B38DBA3-52F9-4AF4-A6A4-FA4D7DB2F99C}" type="slidenum">
              <a:t>&lt;#&gt;</a:t>
            </a:fld>
          </a:p>
        </p:txBody>
      </p:sp>
      <p:sp>
        <p:nvSpPr>
          <p:cNvPr id="6" name=""/>
          <p:cNvSpPr txBox="1"/>
          <p:nvPr>
            <p:ph type="ftr" idx="11"/>
          </p:nvPr>
        </p:nvSpPr>
        <p:spPr>
          <a:xfrm>
            <a:off x="3124200" y="6356350"/>
            <a:ext cx="2895600" cy="365125"/>
          </a:xfrm>
          <a:prstGeom prst="rect"/>
          <a:noFill/>
          <a:ln>
            <a:noFill/>
          </a:ln>
        </p:spPr>
        <p:txBody>
          <a:bodyPr wrap="square" anchor="ctr"/>
          <a:lstStyle>
            <a:lvl1pPr lvl="0" algn="ctr">
              <a:defRPr sz="1200">
                <a:solidFill>
                  <a:srgbClr val="3F3F3F"/>
                </a:solidFill>
                <a:latin typeface="Calibri"/>
              </a:defRPr>
            </a:lvl1pPr>
          </a:lstStyle>
          <a:p/>
        </p:txBody>
      </p:sp>
    </p:spTree>
  </p:cSld>
</p:sld>
</file>

<file path=ppt/slides/slide3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title" idx="0"/>
          </p:nvPr>
        </p:nvSpPr>
        <p:spPr>
          <a:xfrm>
            <a:off x="457200" y="274637"/>
            <a:ext cx="8229600" cy="1143000"/>
          </a:xfrm>
          <a:prstGeom prst="rect"/>
          <a:noFill/>
          <a:ln>
            <a:noFill/>
          </a:ln>
        </p:spPr>
        <p:txBody>
          <a:bodyPr wrap="square" anchor="ctr"/>
          <a:p>
            <a:pPr lvl="0"/>
            <a:r>
              <a:rPr b="1" i="0" u="none" strike="noStrike">
                <a:latin typeface="Calibri"/>
              </a:rPr>
              <a:t>c/m….</a:t>
            </a:r>
          </a:p>
        </p:txBody>
      </p:sp>
      <p:sp>
        <p:nvSpPr>
          <p:cNvPr id="3" name=""/>
          <p:cNvSpPr txBox="1"/>
          <p:nvPr>
            <p:ph type="body" idx="1"/>
          </p:nvPr>
        </p:nvSpPr>
        <p:spPr>
          <a:xfrm>
            <a:off x="457200" y="1600200"/>
            <a:ext cx="8229600" cy="4525962"/>
          </a:xfrm>
          <a:prstGeom prst="rect"/>
          <a:noFill/>
          <a:ln>
            <a:noFill/>
          </a:ln>
        </p:spPr>
        <p:txBody>
          <a:bodyPr wrap="square" anchor="t"/>
          <a:p>
            <a:pPr lvl="0"/>
            <a:r>
              <a:rPr>
                <a:latin typeface="Times New Roman"/>
              </a:rPr>
              <a:t>May occur acutely under emotional distress or intense worry</a:t>
            </a:r>
          </a:p>
          <a:p>
            <a:pPr lvl="0"/>
            <a:r>
              <a:rPr>
                <a:latin typeface="Times New Roman"/>
              </a:rPr>
              <a:t>Insomnia</a:t>
            </a:r>
          </a:p>
          <a:p>
            <a:pPr lvl="0"/>
            <a:r>
              <a:rPr>
                <a:latin typeface="Times New Roman"/>
              </a:rPr>
              <a:t>Often present </a:t>
            </a:r>
            <a:r>
              <a:rPr b="1" i="0" u="none" strike="noStrike">
                <a:latin typeface="Times New Roman"/>
              </a:rPr>
              <a:t>upon rising or shortly thereafter</a:t>
            </a:r>
          </a:p>
          <a:p>
            <a:pPr lvl="0"/>
            <a:r>
              <a:rPr>
                <a:latin typeface="Times New Roman"/>
              </a:rPr>
              <a:t>Muscular tightness or stiffness in neck, occipital, and frontal regions</a:t>
            </a:r>
          </a:p>
          <a:p>
            <a:pPr lvl="0"/>
            <a:r>
              <a:rPr>
                <a:latin typeface="Times New Roman"/>
              </a:rPr>
              <a:t>Difficulty concentrating, </a:t>
            </a:r>
            <a:r>
              <a:rPr b="1" i="0" u="none" strike="noStrike">
                <a:solidFill>
                  <a:srgbClr val="FF0000"/>
                </a:solidFill>
                <a:latin typeface="Times New Roman"/>
              </a:rPr>
              <a:t>no </a:t>
            </a:r>
            <a:r>
              <a:rPr b="1" i="0" u="none" strike="noStrike">
                <a:solidFill>
                  <a:srgbClr val="FF0000"/>
                </a:solidFill>
                <a:latin typeface="Times New Roman"/>
              </a:rPr>
              <a:t>prodrome</a:t>
            </a:r>
          </a:p>
          <a:p>
            <a:pPr lvl="0"/>
          </a:p>
        </p:txBody>
      </p:sp>
      <p:sp>
        <p:nvSpPr>
          <p:cNvPr id="4" name=""/>
          <p:cNvSpPr txBox="1"/>
          <p:nvPr>
            <p:ph type="dt" idx="10"/>
          </p:nvPr>
        </p:nvSpPr>
        <p:spPr>
          <a:xfrm>
            <a:off x="457200" y="6356350"/>
            <a:ext cx="2133600" cy="365125"/>
          </a:xfrm>
          <a:prstGeom prst="rect"/>
          <a:noFill/>
          <a:ln>
            <a:noFill/>
          </a:ln>
        </p:spPr>
        <p:txBody>
          <a:bodyPr wrap="square" anchor="ctr"/>
          <a:lstStyle>
            <a:lvl1pPr lvl="0" algn="l">
              <a:defRPr sz="1200">
                <a:solidFill>
                  <a:srgbClr val="3F3F3F"/>
                </a:solidFill>
                <a:latin typeface="Calibri"/>
              </a:defRPr>
            </a:lvl1pPr>
          </a:lstStyle>
          <a:p/>
        </p:txBody>
      </p:sp>
      <p:sp>
        <p:nvSpPr>
          <p:cNvPr id="5" name=""/>
          <p:cNvSpPr txBox="1"/>
          <p:nvPr>
            <p:ph type="sldNum" idx="12"/>
          </p:nvPr>
        </p:nvSpPr>
        <p:spPr>
          <a:xfrm>
            <a:off x="6553200" y="6356350"/>
            <a:ext cx="2133600" cy="365125"/>
          </a:xfrm>
          <a:prstGeom prst="rect"/>
          <a:noFill/>
          <a:ln>
            <a:noFill/>
          </a:ln>
        </p:spPr>
        <p:txBody>
          <a:bodyPr wrap="square" anchor="ctr"/>
          <a:lstStyle>
            <a:lvl1pPr lvl="0" algn="r">
              <a:defRPr sz="1200">
                <a:solidFill>
                  <a:srgbClr val="3F3F3F"/>
                </a:solidFill>
                <a:latin typeface="Calibri"/>
              </a:defRPr>
            </a:lvl1pPr>
          </a:lstStyle>
          <a:p>
            <a:fld id="{8B38DBA3-52F9-4AF4-A6A4-FA4D7DB2F99C}" type="slidenum">
              <a:t>&lt;#&gt;</a:t>
            </a:fld>
          </a:p>
        </p:txBody>
      </p:sp>
      <p:sp>
        <p:nvSpPr>
          <p:cNvPr id="6" name=""/>
          <p:cNvSpPr txBox="1"/>
          <p:nvPr>
            <p:ph type="ftr" idx="11"/>
          </p:nvPr>
        </p:nvSpPr>
        <p:spPr>
          <a:xfrm>
            <a:off x="3124200" y="6356350"/>
            <a:ext cx="2895600" cy="365125"/>
          </a:xfrm>
          <a:prstGeom prst="rect"/>
          <a:noFill/>
          <a:ln>
            <a:noFill/>
          </a:ln>
        </p:spPr>
        <p:txBody>
          <a:bodyPr wrap="square" anchor="ctr"/>
          <a:lstStyle>
            <a:lvl1pPr lvl="0" algn="ctr">
              <a:defRPr sz="1200">
                <a:solidFill>
                  <a:srgbClr val="3F3F3F"/>
                </a:solidFill>
                <a:latin typeface="Calibri"/>
              </a:defRPr>
            </a:lvl1pPr>
          </a:lstStyle>
          <a:p/>
        </p:txBody>
      </p:sp>
    </p:spTree>
  </p:cSld>
</p:sld>
</file>

<file path=ppt/slides/slide3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title" idx="0"/>
          </p:nvPr>
        </p:nvSpPr>
        <p:spPr>
          <a:xfrm>
            <a:off x="457200" y="-152400"/>
            <a:ext cx="8229600" cy="838200"/>
          </a:xfrm>
          <a:prstGeom prst="rect"/>
          <a:noFill/>
          <a:ln>
            <a:noFill/>
          </a:ln>
        </p:spPr>
        <p:txBody>
          <a:bodyPr wrap="square" anchor="ctr">
            <a:normAutofit fontScale="90000"/>
          </a:bodyPr>
          <a:br/>
          <a:p>
            <a:pPr lvl="0"/>
            <a:r>
              <a:rPr b="1" i="0" u="none" strike="noStrike">
                <a:latin typeface="Calibri"/>
              </a:rPr>
              <a:t>Physical Examination</a:t>
            </a:r>
          </a:p>
        </p:txBody>
      </p:sp>
      <p:sp>
        <p:nvSpPr>
          <p:cNvPr id="3" name=""/>
          <p:cNvSpPr txBox="1"/>
          <p:nvPr>
            <p:ph type="body" idx="1"/>
          </p:nvPr>
        </p:nvSpPr>
        <p:spPr>
          <a:xfrm>
            <a:off x="457200" y="1143000"/>
            <a:ext cx="8229600" cy="5029200"/>
          </a:xfrm>
          <a:prstGeom prst="rect"/>
          <a:noFill/>
          <a:ln>
            <a:noFill/>
          </a:ln>
        </p:spPr>
        <p:txBody>
          <a:bodyPr wrap="square" anchor="t">
            <a:normAutofit fontScale="92000"/>
          </a:bodyPr>
          <a:p>
            <a:pPr lvl="0"/>
            <a:r>
              <a:rPr sz="3200">
                <a:latin typeface="Times New Roman"/>
              </a:rPr>
              <a:t>Vital </a:t>
            </a:r>
            <a:r>
              <a:rPr sz="3200">
                <a:latin typeface="Times New Roman"/>
              </a:rPr>
              <a:t>signs should be normal.</a:t>
            </a:r>
          </a:p>
          <a:p>
            <a:pPr lvl="0"/>
            <a:r>
              <a:rPr sz="3200">
                <a:latin typeface="Times New Roman"/>
              </a:rPr>
              <a:t>Normal neurologic examination</a:t>
            </a:r>
          </a:p>
          <a:p>
            <a:pPr lvl="0"/>
            <a:r>
              <a:rPr sz="3200" b="1" i="0" u="none" strike="noStrike">
                <a:latin typeface="Times New Roman"/>
              </a:rPr>
              <a:t>Tenderness </a:t>
            </a:r>
            <a:r>
              <a:rPr sz="3200">
                <a:latin typeface="Times New Roman"/>
              </a:rPr>
              <a:t>may be elicited in the scalp or </a:t>
            </a:r>
            <a:r>
              <a:rPr sz="3200">
                <a:latin typeface="Times New Roman"/>
              </a:rPr>
              <a:t>neck</a:t>
            </a:r>
          </a:p>
          <a:p>
            <a:pPr lvl="0"/>
            <a:r>
              <a:rPr sz="3200">
                <a:latin typeface="Times New Roman"/>
              </a:rPr>
              <a:t>Pain should not be elicited over temporal arteries or positive trigger zones.</a:t>
            </a:r>
          </a:p>
          <a:p>
            <a:pPr lvl="0"/>
            <a:r>
              <a:rPr sz="3200">
                <a:latin typeface="Times New Roman"/>
              </a:rPr>
              <a:t>Some </a:t>
            </a:r>
            <a:r>
              <a:rPr sz="3200">
                <a:latin typeface="Times New Roman"/>
              </a:rPr>
              <a:t>patients </a:t>
            </a:r>
            <a:r>
              <a:rPr sz="3200">
                <a:latin typeface="Times New Roman"/>
              </a:rPr>
              <a:t>with occipital tension </a:t>
            </a:r>
            <a:r>
              <a:rPr sz="3200">
                <a:latin typeface="Times New Roman"/>
              </a:rPr>
              <a:t>HD </a:t>
            </a:r>
            <a:r>
              <a:rPr sz="3200">
                <a:latin typeface="Times New Roman"/>
              </a:rPr>
              <a:t>may be very tender when upper cervical muscles are palpated.</a:t>
            </a:r>
          </a:p>
          <a:p>
            <a:pPr lvl="0"/>
            <a:r>
              <a:rPr sz="3200">
                <a:latin typeface="Times New Roman"/>
              </a:rPr>
              <a:t>Pain associated with neck flexion and </a:t>
            </a:r>
            <a:r>
              <a:rPr sz="3200">
                <a:latin typeface="Times New Roman"/>
              </a:rPr>
              <a:t>stretching</a:t>
            </a:r>
          </a:p>
        </p:txBody>
      </p:sp>
      <p:sp>
        <p:nvSpPr>
          <p:cNvPr id="4" name=""/>
          <p:cNvSpPr txBox="1"/>
          <p:nvPr>
            <p:ph type="dt" idx="10"/>
          </p:nvPr>
        </p:nvSpPr>
        <p:spPr>
          <a:xfrm>
            <a:off x="457200" y="6356350"/>
            <a:ext cx="2133600" cy="365125"/>
          </a:xfrm>
          <a:prstGeom prst="rect"/>
          <a:noFill/>
          <a:ln>
            <a:noFill/>
          </a:ln>
        </p:spPr>
        <p:txBody>
          <a:bodyPr wrap="square" anchor="ctr"/>
          <a:lstStyle>
            <a:lvl1pPr lvl="0" algn="l">
              <a:defRPr sz="1200">
                <a:solidFill>
                  <a:srgbClr val="3F3F3F"/>
                </a:solidFill>
                <a:latin typeface="Calibri"/>
              </a:defRPr>
            </a:lvl1pPr>
          </a:lstStyle>
          <a:p/>
        </p:txBody>
      </p:sp>
      <p:sp>
        <p:nvSpPr>
          <p:cNvPr id="5" name=""/>
          <p:cNvSpPr txBox="1"/>
          <p:nvPr>
            <p:ph type="sldNum" idx="12"/>
          </p:nvPr>
        </p:nvSpPr>
        <p:spPr>
          <a:xfrm>
            <a:off x="6553200" y="6356350"/>
            <a:ext cx="2133600" cy="365125"/>
          </a:xfrm>
          <a:prstGeom prst="rect"/>
          <a:noFill/>
          <a:ln>
            <a:noFill/>
          </a:ln>
        </p:spPr>
        <p:txBody>
          <a:bodyPr wrap="square" anchor="ctr"/>
          <a:lstStyle>
            <a:lvl1pPr lvl="0" algn="r">
              <a:defRPr sz="1200">
                <a:solidFill>
                  <a:srgbClr val="3F3F3F"/>
                </a:solidFill>
                <a:latin typeface="Calibri"/>
              </a:defRPr>
            </a:lvl1pPr>
          </a:lstStyle>
          <a:p>
            <a:fld id="{8B38DBA3-52F9-4AF4-A6A4-FA4D7DB2F99C}" type="slidenum">
              <a:t>&lt;#&gt;</a:t>
            </a:fld>
          </a:p>
        </p:txBody>
      </p:sp>
      <p:sp>
        <p:nvSpPr>
          <p:cNvPr id="6" name=""/>
          <p:cNvSpPr txBox="1"/>
          <p:nvPr>
            <p:ph type="ftr" idx="11"/>
          </p:nvPr>
        </p:nvSpPr>
        <p:spPr>
          <a:xfrm>
            <a:off x="3124200" y="6356350"/>
            <a:ext cx="2895600" cy="365125"/>
          </a:xfrm>
          <a:prstGeom prst="rect"/>
          <a:noFill/>
          <a:ln>
            <a:noFill/>
          </a:ln>
        </p:spPr>
        <p:txBody>
          <a:bodyPr wrap="square" anchor="ctr"/>
          <a:lstStyle>
            <a:lvl1pPr lvl="0" algn="ctr">
              <a:defRPr sz="1200">
                <a:solidFill>
                  <a:srgbClr val="3F3F3F"/>
                </a:solidFill>
                <a:latin typeface="Calibri"/>
              </a:defRPr>
            </a:lvl1pPr>
          </a:lstStyle>
          <a:p/>
        </p:txBody>
      </p:sp>
    </p:spTree>
  </p:cSld>
</p:sld>
</file>

<file path=ppt/slides/slide3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title" idx="0"/>
          </p:nvPr>
        </p:nvSpPr>
        <p:spPr>
          <a:xfrm>
            <a:off x="457200" y="274637"/>
            <a:ext cx="8229600" cy="1143000"/>
          </a:xfrm>
          <a:prstGeom prst="rect"/>
          <a:noFill/>
          <a:ln>
            <a:noFill/>
          </a:ln>
        </p:spPr>
        <p:txBody>
          <a:bodyPr wrap="square" anchor="ctr"/>
          <a:p>
            <a:pPr lvl="0"/>
            <a:r>
              <a:rPr sz="4000" b="1" i="0" u="none" strike="noStrike">
                <a:latin typeface="Times New Roman"/>
              </a:rPr>
              <a:t>Prognosis</a:t>
            </a:r>
          </a:p>
        </p:txBody>
      </p:sp>
      <p:sp>
        <p:nvSpPr>
          <p:cNvPr id="3" name=""/>
          <p:cNvSpPr txBox="1"/>
          <p:nvPr>
            <p:ph type="body" idx="1"/>
          </p:nvPr>
        </p:nvSpPr>
        <p:spPr>
          <a:xfrm>
            <a:off x="457200" y="1295400"/>
            <a:ext cx="8229600" cy="4830762"/>
          </a:xfrm>
          <a:prstGeom prst="rect"/>
          <a:noFill/>
          <a:ln>
            <a:noFill/>
          </a:ln>
        </p:spPr>
        <p:txBody>
          <a:bodyPr wrap="square" anchor="t">
            <a:normAutofit fontScale="62000" lnSpcReduction="20000"/>
          </a:bodyPr>
          <a:p>
            <a:pPr lvl="0">
              <a:lnSpc>
                <a:spcPct val="150000"/>
              </a:lnSpc>
              <a:buFont typeface="Wingdings"/>
              <a:buChar char="ü"/>
            </a:pPr>
            <a:r>
              <a:rPr sz="5800">
                <a:latin typeface="Times New Roman"/>
              </a:rPr>
              <a:t>Tension-type headaches (TTH) may be painful, but are </a:t>
            </a:r>
            <a:r>
              <a:rPr sz="5800" b="1" i="0" u="none" strike="noStrike">
                <a:solidFill>
                  <a:srgbClr val="FF0000"/>
                </a:solidFill>
                <a:latin typeface="Times New Roman"/>
              </a:rPr>
              <a:t>not harmful</a:t>
            </a:r>
            <a:r>
              <a:rPr sz="5800">
                <a:latin typeface="Times New Roman"/>
              </a:rPr>
              <a:t>. </a:t>
            </a:r>
          </a:p>
          <a:p>
            <a:pPr lvl="0">
              <a:lnSpc>
                <a:spcPct val="150000"/>
              </a:lnSpc>
              <a:buFont typeface="Wingdings"/>
              <a:buChar char="ü"/>
            </a:pPr>
            <a:r>
              <a:rPr sz="5800">
                <a:latin typeface="Times New Roman"/>
              </a:rPr>
              <a:t>Most cases are intermittent and </a:t>
            </a:r>
            <a:r>
              <a:rPr sz="5800">
                <a:solidFill>
                  <a:srgbClr val="0070C0"/>
                </a:solidFill>
                <a:latin typeface="Times New Roman"/>
              </a:rPr>
              <a:t>do not interfere with work or normal life span</a:t>
            </a:r>
            <a:r>
              <a:rPr sz="5800">
                <a:latin typeface="Times New Roman"/>
              </a:rPr>
              <a:t>. </a:t>
            </a:r>
          </a:p>
          <a:p>
            <a:pPr lvl="0">
              <a:lnSpc>
                <a:spcPct val="150000"/>
              </a:lnSpc>
              <a:buFont typeface="Wingdings"/>
              <a:buChar char="ü"/>
            </a:pPr>
            <a:r>
              <a:rPr sz="5800">
                <a:latin typeface="Times New Roman"/>
              </a:rPr>
              <a:t>However; they may become chronic if </a:t>
            </a:r>
            <a:r>
              <a:rPr sz="5800">
                <a:solidFill>
                  <a:srgbClr val="002060"/>
                </a:solidFill>
                <a:latin typeface="Times New Roman"/>
              </a:rPr>
              <a:t>life stressors are not changed</a:t>
            </a:r>
          </a:p>
          <a:p>
            <a:pPr lvl="0" marL="0" indent="0">
              <a:lnSpc>
                <a:spcPct val="150000"/>
              </a:lnSpc>
              <a:buNone/>
            </a:pPr>
          </a:p>
        </p:txBody>
      </p:sp>
      <p:sp>
        <p:nvSpPr>
          <p:cNvPr id="4" name=""/>
          <p:cNvSpPr txBox="1"/>
          <p:nvPr>
            <p:ph type="dt" idx="10"/>
          </p:nvPr>
        </p:nvSpPr>
        <p:spPr>
          <a:xfrm>
            <a:off x="457200" y="6356350"/>
            <a:ext cx="2133600" cy="365125"/>
          </a:xfrm>
          <a:prstGeom prst="rect"/>
          <a:noFill/>
          <a:ln>
            <a:noFill/>
          </a:ln>
        </p:spPr>
        <p:txBody>
          <a:bodyPr wrap="square" anchor="ctr"/>
          <a:lstStyle>
            <a:lvl1pPr lvl="0" algn="l">
              <a:defRPr sz="1200">
                <a:solidFill>
                  <a:srgbClr val="3F3F3F"/>
                </a:solidFill>
                <a:latin typeface="Calibri"/>
              </a:defRPr>
            </a:lvl1pPr>
          </a:lstStyle>
          <a:p/>
        </p:txBody>
      </p:sp>
      <p:sp>
        <p:nvSpPr>
          <p:cNvPr id="5" name=""/>
          <p:cNvSpPr txBox="1"/>
          <p:nvPr>
            <p:ph type="sldNum" idx="12"/>
          </p:nvPr>
        </p:nvSpPr>
        <p:spPr>
          <a:xfrm>
            <a:off x="6553200" y="6356350"/>
            <a:ext cx="2133600" cy="365125"/>
          </a:xfrm>
          <a:prstGeom prst="rect"/>
          <a:noFill/>
          <a:ln>
            <a:noFill/>
          </a:ln>
        </p:spPr>
        <p:txBody>
          <a:bodyPr wrap="square" anchor="ctr"/>
          <a:lstStyle>
            <a:lvl1pPr lvl="0" algn="r">
              <a:defRPr sz="1200">
                <a:solidFill>
                  <a:srgbClr val="3F3F3F"/>
                </a:solidFill>
                <a:latin typeface="Calibri"/>
              </a:defRPr>
            </a:lvl1pPr>
          </a:lstStyle>
          <a:p>
            <a:fld id="{8B38DBA3-52F9-4AF4-A6A4-FA4D7DB2F99C}" type="slidenum">
              <a:t>&lt;#&gt;</a:t>
            </a:fld>
          </a:p>
        </p:txBody>
      </p:sp>
      <p:sp>
        <p:nvSpPr>
          <p:cNvPr id="6" name=""/>
          <p:cNvSpPr txBox="1"/>
          <p:nvPr>
            <p:ph type="ftr" idx="11"/>
          </p:nvPr>
        </p:nvSpPr>
        <p:spPr>
          <a:xfrm>
            <a:off x="3124200" y="6356350"/>
            <a:ext cx="2895600" cy="365125"/>
          </a:xfrm>
          <a:prstGeom prst="rect"/>
          <a:noFill/>
          <a:ln>
            <a:noFill/>
          </a:ln>
        </p:spPr>
        <p:txBody>
          <a:bodyPr wrap="square" anchor="ctr"/>
          <a:lstStyle>
            <a:lvl1pPr lvl="0" algn="ctr">
              <a:defRPr sz="1200">
                <a:solidFill>
                  <a:srgbClr val="3F3F3F"/>
                </a:solidFill>
                <a:latin typeface="Calibri"/>
              </a:defRPr>
            </a:lvl1pPr>
          </a:lstStyle>
          <a:p/>
        </p:txBody>
      </p:sp>
    </p:spTree>
  </p:cSld>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title" idx="0"/>
          </p:nvPr>
        </p:nvSpPr>
        <p:spPr>
          <a:xfrm>
            <a:off x="457200" y="274637"/>
            <a:ext cx="8229600" cy="1143000"/>
          </a:xfrm>
          <a:prstGeom prst="rect"/>
          <a:noFill/>
          <a:ln>
            <a:noFill/>
          </a:ln>
        </p:spPr>
        <p:txBody>
          <a:bodyPr wrap="square" anchor="ctr">
            <a:normAutofit fontScale="90000"/>
          </a:bodyPr>
          <a:p>
            <a:pPr lvl="0"/>
            <a:r>
              <a:rPr b="1" i="0" u="none" strike="noStrike">
                <a:solidFill>
                  <a:srgbClr val="000000"/>
                </a:solidFill>
                <a:latin typeface="Calibri"/>
              </a:rPr>
              <a:t>Anatomical and physiological overview</a:t>
            </a:r>
          </a:p>
        </p:txBody>
      </p:sp>
      <p:sp>
        <p:nvSpPr>
          <p:cNvPr id="3" name=""/>
          <p:cNvSpPr txBox="1"/>
          <p:nvPr>
            <p:ph type="dt" idx="10"/>
          </p:nvPr>
        </p:nvSpPr>
        <p:spPr>
          <a:xfrm>
            <a:off x="457200" y="6356350"/>
            <a:ext cx="2133600" cy="365125"/>
          </a:xfrm>
          <a:prstGeom prst="rect"/>
          <a:noFill/>
          <a:ln>
            <a:noFill/>
          </a:ln>
        </p:spPr>
        <p:txBody>
          <a:bodyPr wrap="square" anchor="ctr"/>
          <a:lstStyle>
            <a:lvl1pPr lvl="0" algn="l">
              <a:defRPr sz="1200">
                <a:solidFill>
                  <a:srgbClr val="3F3F3F"/>
                </a:solidFill>
                <a:latin typeface="Calibri"/>
              </a:defRPr>
            </a:lvl1pPr>
          </a:lstStyle>
          <a:p/>
        </p:txBody>
      </p:sp>
      <p:sp>
        <p:nvSpPr>
          <p:cNvPr id="4" name=""/>
          <p:cNvSpPr txBox="1"/>
          <p:nvPr>
            <p:ph type="sldNum" idx="12"/>
          </p:nvPr>
        </p:nvSpPr>
        <p:spPr>
          <a:xfrm>
            <a:off x="6553200" y="6356350"/>
            <a:ext cx="2133600" cy="365125"/>
          </a:xfrm>
          <a:prstGeom prst="rect"/>
          <a:noFill/>
          <a:ln>
            <a:noFill/>
          </a:ln>
        </p:spPr>
        <p:txBody>
          <a:bodyPr wrap="square" anchor="ctr"/>
          <a:lstStyle>
            <a:lvl1pPr lvl="0" algn="r">
              <a:defRPr sz="1200">
                <a:solidFill>
                  <a:srgbClr val="3F3F3F"/>
                </a:solidFill>
                <a:latin typeface="Calibri"/>
              </a:defRPr>
            </a:lvl1pPr>
          </a:lstStyle>
          <a:p>
            <a:fld id="{8B38DBA3-52F9-4AF4-A6A4-FA4D7DB2F99C}" type="slidenum">
              <a:t>&lt;#&gt;</a:t>
            </a:fld>
          </a:p>
        </p:txBody>
      </p:sp>
      <p:sp>
        <p:nvSpPr>
          <p:cNvPr id="5" name=""/>
          <p:cNvSpPr txBox="1"/>
          <p:nvPr>
            <p:ph type="body" idx="1"/>
          </p:nvPr>
        </p:nvSpPr>
        <p:spPr>
          <a:xfrm>
            <a:off x="228600" y="1219200"/>
            <a:ext cx="8686800" cy="4937125"/>
          </a:xfrm>
          <a:prstGeom prst="rect"/>
          <a:noFill/>
          <a:ln>
            <a:noFill/>
          </a:ln>
        </p:spPr>
        <p:txBody>
          <a:bodyPr wrap="square" anchor="t"/>
          <a:p>
            <a:pPr lvl="0">
              <a:buFont typeface="Wingdings"/>
              <a:buChar char="Ø"/>
            </a:pPr>
            <a:r>
              <a:rPr sz="3000">
                <a:latin typeface="Times New Roman"/>
              </a:rPr>
              <a:t>Central Nervous System (CNS)</a:t>
            </a:r>
          </a:p>
          <a:p>
            <a:pPr lvl="1"/>
            <a:r>
              <a:rPr sz="3000">
                <a:latin typeface="Times New Roman"/>
              </a:rPr>
              <a:t>Brain and spinal cord</a:t>
            </a:r>
          </a:p>
          <a:p>
            <a:pPr lvl="1">
              <a:buNone/>
            </a:pPr>
          </a:p>
          <a:p>
            <a:pPr lvl="0">
              <a:buFont typeface="Wingdings"/>
              <a:buChar char="Ø"/>
            </a:pPr>
            <a:r>
              <a:rPr sz="3000">
                <a:latin typeface="Times New Roman"/>
              </a:rPr>
              <a:t>Peripheral Nervous System</a:t>
            </a:r>
          </a:p>
          <a:p>
            <a:pPr lvl="1"/>
            <a:r>
              <a:rPr sz="3000">
                <a:latin typeface="Times New Roman"/>
              </a:rPr>
              <a:t>Cranial nerves (12)</a:t>
            </a:r>
          </a:p>
          <a:p>
            <a:pPr lvl="1"/>
            <a:r>
              <a:rPr sz="3000">
                <a:latin typeface="Times New Roman"/>
              </a:rPr>
              <a:t>Spinal nerves (31 pair)</a:t>
            </a:r>
          </a:p>
          <a:p>
            <a:pPr lvl="1"/>
            <a:r>
              <a:rPr sz="3000">
                <a:latin typeface="Times New Roman"/>
              </a:rPr>
              <a:t>All branches of nerves</a:t>
            </a:r>
          </a:p>
          <a:p>
            <a:pPr lvl="1">
              <a:buNone/>
            </a:pPr>
            <a:r>
              <a:rPr sz="3000">
                <a:latin typeface="Times New Roman"/>
              </a:rPr>
              <a:t>(nerve: bundle of fibers outside of CNS)</a:t>
            </a:r>
          </a:p>
          <a:p>
            <a:pPr lvl="0"/>
          </a:p>
        </p:txBody>
      </p:sp>
      <p:pic>
        <p:nvPicPr>
          <p:cNvPr id="6" name=""/>
          <p:cNvPicPr/>
          <p:nvPr/>
        </p:nvPicPr>
        <p:blipFill>
          <a:blip r:embed="rId1"/>
          <a:srcRect l="889" t="1261" r="2442" b="5993"/>
          <a:stretch>
            <a:fillRect/>
          </a:stretch>
        </p:blipFill>
        <p:spPr>
          <a:xfrm>
            <a:off x="5867400" y="1143000"/>
            <a:ext cx="2667000" cy="3200400"/>
          </a:xfrm>
          <a:prstGeom prst="rect"/>
          <a:noFill/>
          <a:ln>
            <a:noFill/>
          </a:ln>
        </p:spPr>
      </p:pic>
      <p:sp>
        <p:nvSpPr>
          <p:cNvPr id="7" name=""/>
          <p:cNvSpPr txBox="1"/>
          <p:nvPr>
            <p:ph type="ftr" idx="11"/>
          </p:nvPr>
        </p:nvSpPr>
        <p:spPr>
          <a:xfrm>
            <a:off x="3124200" y="6356350"/>
            <a:ext cx="2895600" cy="365125"/>
          </a:xfrm>
          <a:prstGeom prst="rect"/>
          <a:noFill/>
          <a:ln>
            <a:noFill/>
          </a:ln>
        </p:spPr>
        <p:txBody>
          <a:bodyPr wrap="square" anchor="ctr"/>
          <a:lstStyle>
            <a:lvl1pPr lvl="0" algn="ctr">
              <a:defRPr sz="1200">
                <a:solidFill>
                  <a:srgbClr val="3F3F3F"/>
                </a:solidFill>
                <a:latin typeface="Calibri"/>
              </a:defRPr>
            </a:lvl1pPr>
          </a:lstStyle>
          <a:p/>
        </p:txBody>
      </p:sp>
    </p:spTree>
  </p:cSld>
</p:sld>
</file>

<file path=ppt/slides/slide4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body" idx="1"/>
          </p:nvPr>
        </p:nvSpPr>
        <p:spPr>
          <a:xfrm>
            <a:off x="228600" y="381000"/>
            <a:ext cx="8763000" cy="6477000"/>
          </a:xfrm>
          <a:prstGeom prst="rect"/>
          <a:noFill/>
          <a:ln>
            <a:noFill/>
          </a:ln>
        </p:spPr>
        <p:txBody>
          <a:bodyPr wrap="square" anchor="t"/>
          <a:p>
            <a:pPr lvl="0">
              <a:buNone/>
            </a:pPr>
            <a:r>
              <a:rPr sz="3200" b="1" i="0" u="none" strike="noStrike">
                <a:latin typeface="Times New Roman"/>
              </a:rPr>
              <a:t>               </a:t>
            </a:r>
            <a:r>
              <a:rPr sz="3200" b="1" i="0" u="sng" strike="noStrike">
                <a:latin typeface="Times New Roman"/>
              </a:rPr>
              <a:t>2. Cluster headache(HD)</a:t>
            </a:r>
          </a:p>
          <a:p>
            <a:pPr lvl="0">
              <a:buFont typeface="Wingdings"/>
              <a:buChar char="v"/>
            </a:pPr>
            <a:r>
              <a:rPr sz="3600">
                <a:latin typeface="Times New Roman"/>
              </a:rPr>
              <a:t>Have  </a:t>
            </a:r>
            <a:r>
              <a:rPr sz="3600">
                <a:latin typeface="Times New Roman"/>
              </a:rPr>
              <a:t>a </a:t>
            </a:r>
            <a:r>
              <a:rPr sz="3600" b="1" i="0" u="none" strike="noStrike">
                <a:solidFill>
                  <a:srgbClr val="FF0000"/>
                </a:solidFill>
                <a:latin typeface="Times New Roman"/>
              </a:rPr>
              <a:t>cyclical pattern </a:t>
            </a:r>
            <a:r>
              <a:rPr sz="3600">
                <a:latin typeface="Times New Roman"/>
              </a:rPr>
              <a:t>of one to three short-lived </a:t>
            </a:r>
            <a:r>
              <a:rPr sz="3600">
                <a:latin typeface="Times New Roman"/>
              </a:rPr>
              <a:t>attacks </a:t>
            </a:r>
            <a:r>
              <a:rPr sz="3600">
                <a:latin typeface="Times New Roman"/>
              </a:rPr>
              <a:t>of </a:t>
            </a:r>
            <a:r>
              <a:rPr sz="3600">
                <a:latin typeface="Times New Roman"/>
              </a:rPr>
              <a:t>:</a:t>
            </a:r>
          </a:p>
          <a:p>
            <a:pPr lvl="1">
              <a:buClr>
                <a:srgbClr val="00B0F0"/>
              </a:buClr>
              <a:buFont typeface="Times New Roman"/>
              <a:buChar char="♣"/>
            </a:pPr>
            <a:r>
              <a:rPr sz="3200">
                <a:latin typeface="Times New Roman"/>
              </a:rPr>
              <a:t>Periorbital</a:t>
            </a:r>
            <a:r>
              <a:rPr sz="3200">
                <a:latin typeface="Times New Roman"/>
              </a:rPr>
              <a:t> </a:t>
            </a:r>
            <a:r>
              <a:rPr sz="3200">
                <a:latin typeface="Times New Roman"/>
              </a:rPr>
              <a:t>pain </a:t>
            </a:r>
            <a:r>
              <a:rPr sz="3200">
                <a:latin typeface="Times New Roman"/>
              </a:rPr>
              <a:t>lasting from 4 to 8 </a:t>
            </a:r>
            <a:r>
              <a:rPr sz="3200">
                <a:latin typeface="Times New Roman"/>
              </a:rPr>
              <a:t>weeks</a:t>
            </a:r>
          </a:p>
          <a:p>
            <a:pPr lvl="1">
              <a:buClr>
                <a:srgbClr val="00B0F0"/>
              </a:buClr>
              <a:buFont typeface="Times New Roman"/>
              <a:buChar char="♣"/>
            </a:pPr>
            <a:r>
              <a:rPr sz="3200">
                <a:latin typeface="Times New Roman"/>
              </a:rPr>
              <a:t>Headache </a:t>
            </a:r>
            <a:r>
              <a:rPr sz="3200">
                <a:latin typeface="Times New Roman"/>
              </a:rPr>
              <a:t>lasts between 15 min &amp; 3 </a:t>
            </a:r>
            <a:r>
              <a:rPr sz="3200">
                <a:latin typeface="Times New Roman"/>
              </a:rPr>
              <a:t>hours</a:t>
            </a:r>
          </a:p>
          <a:p>
            <a:pPr lvl="1">
              <a:buClr>
                <a:srgbClr val="00B0F0"/>
              </a:buClr>
              <a:buFont typeface="Times New Roman"/>
              <a:buChar char="♣"/>
            </a:pPr>
            <a:r>
              <a:rPr sz="3200">
                <a:latin typeface="Times New Roman"/>
              </a:rPr>
              <a:t>Come in clusters- `may </a:t>
            </a:r>
            <a:r>
              <a:rPr sz="3200">
                <a:latin typeface="Times New Roman"/>
              </a:rPr>
              <a:t>occur 1 to </a:t>
            </a:r>
            <a:r>
              <a:rPr sz="3200">
                <a:latin typeface="Times New Roman"/>
              </a:rPr>
              <a:t>8 </a:t>
            </a:r>
            <a:r>
              <a:rPr sz="3200">
                <a:latin typeface="Times New Roman"/>
              </a:rPr>
              <a:t>times a </a:t>
            </a:r>
            <a:r>
              <a:rPr sz="3200">
                <a:latin typeface="Times New Roman"/>
              </a:rPr>
              <a:t>day</a:t>
            </a:r>
          </a:p>
          <a:p>
            <a:pPr lvl="1">
              <a:buClr>
                <a:srgbClr val="00B0F0"/>
              </a:buClr>
              <a:buFont typeface="Times New Roman"/>
              <a:buChar char="♣"/>
            </a:pPr>
            <a:r>
              <a:rPr sz="3200">
                <a:latin typeface="Times New Roman"/>
              </a:rPr>
              <a:t>May </a:t>
            </a:r>
            <a:r>
              <a:rPr sz="3200">
                <a:latin typeface="Times New Roman"/>
              </a:rPr>
              <a:t>awaken</a:t>
            </a:r>
            <a:r>
              <a:rPr sz="3200">
                <a:latin typeface="Times New Roman"/>
              </a:rPr>
              <a:t> the patient from </a:t>
            </a:r>
            <a:r>
              <a:rPr sz="3200">
                <a:latin typeface="Times New Roman"/>
              </a:rPr>
              <a:t>sleep</a:t>
            </a:r>
          </a:p>
          <a:p>
            <a:pPr lvl="0">
              <a:buNone/>
            </a:pPr>
          </a:p>
        </p:txBody>
      </p:sp>
      <p:sp>
        <p:nvSpPr>
          <p:cNvPr id="3" name=""/>
          <p:cNvSpPr txBox="1"/>
          <p:nvPr>
            <p:ph type="dt" idx="10"/>
          </p:nvPr>
        </p:nvSpPr>
        <p:spPr>
          <a:xfrm>
            <a:off x="457200" y="6356350"/>
            <a:ext cx="2133600" cy="365125"/>
          </a:xfrm>
          <a:prstGeom prst="rect"/>
          <a:noFill/>
          <a:ln>
            <a:noFill/>
          </a:ln>
        </p:spPr>
        <p:txBody>
          <a:bodyPr wrap="square" anchor="ctr"/>
          <a:lstStyle>
            <a:lvl1pPr lvl="0" algn="l">
              <a:defRPr sz="1200">
                <a:solidFill>
                  <a:srgbClr val="3F3F3F"/>
                </a:solidFill>
                <a:latin typeface="Calibri"/>
              </a:defRPr>
            </a:lvl1pPr>
          </a:lstStyle>
          <a:p/>
        </p:txBody>
      </p:sp>
      <p:sp>
        <p:nvSpPr>
          <p:cNvPr id="4" name=""/>
          <p:cNvSpPr txBox="1"/>
          <p:nvPr>
            <p:ph type="sldNum" idx="12"/>
          </p:nvPr>
        </p:nvSpPr>
        <p:spPr>
          <a:xfrm>
            <a:off x="6553200" y="6356350"/>
            <a:ext cx="2133600" cy="365125"/>
          </a:xfrm>
          <a:prstGeom prst="rect"/>
          <a:noFill/>
          <a:ln>
            <a:noFill/>
          </a:ln>
        </p:spPr>
        <p:txBody>
          <a:bodyPr wrap="square" anchor="ctr"/>
          <a:lstStyle>
            <a:lvl1pPr lvl="0" algn="r">
              <a:defRPr sz="1200">
                <a:solidFill>
                  <a:srgbClr val="3F3F3F"/>
                </a:solidFill>
                <a:latin typeface="Calibri"/>
              </a:defRPr>
            </a:lvl1pPr>
          </a:lstStyle>
          <a:p>
            <a:fld id="{8B38DBA3-52F9-4AF4-A6A4-FA4D7DB2F99C}" type="slidenum">
              <a:t>&lt;#&gt;</a:t>
            </a:fld>
          </a:p>
        </p:txBody>
      </p:sp>
      <p:sp>
        <p:nvSpPr>
          <p:cNvPr id="5" name=""/>
          <p:cNvSpPr txBox="1"/>
          <p:nvPr>
            <p:ph type="ftr" idx="11"/>
          </p:nvPr>
        </p:nvSpPr>
        <p:spPr>
          <a:xfrm>
            <a:off x="3124200" y="6356350"/>
            <a:ext cx="2895600" cy="365125"/>
          </a:xfrm>
          <a:prstGeom prst="rect"/>
          <a:noFill/>
          <a:ln>
            <a:noFill/>
          </a:ln>
        </p:spPr>
        <p:txBody>
          <a:bodyPr wrap="square" anchor="ctr"/>
          <a:lstStyle>
            <a:lvl1pPr lvl="0" algn="ctr">
              <a:defRPr sz="1200">
                <a:solidFill>
                  <a:srgbClr val="3F3F3F"/>
                </a:solidFill>
                <a:latin typeface="Calibri"/>
              </a:defRPr>
            </a:lvl1pPr>
          </a:lstStyle>
          <a:p/>
        </p:txBody>
      </p:sp>
    </p:spTree>
  </p:cSld>
</p:sld>
</file>

<file path=ppt/slides/slide4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title" idx="0"/>
          </p:nvPr>
        </p:nvSpPr>
        <p:spPr>
          <a:xfrm>
            <a:off x="457200" y="274637"/>
            <a:ext cx="8229600" cy="638175"/>
          </a:xfrm>
          <a:prstGeom prst="rect"/>
          <a:noFill/>
          <a:ln>
            <a:noFill/>
          </a:ln>
        </p:spPr>
        <p:txBody>
          <a:bodyPr wrap="square" anchor="ctr">
            <a:normAutofit fontScale="90000"/>
          </a:bodyPr>
          <a:p>
            <a:pPr lvl="0"/>
            <a:r>
              <a:rPr>
                <a:latin typeface="Times New Roman"/>
              </a:rPr>
              <a:t>Continue…</a:t>
            </a:r>
          </a:p>
        </p:txBody>
      </p:sp>
      <p:sp>
        <p:nvSpPr>
          <p:cNvPr id="3" name=""/>
          <p:cNvSpPr txBox="1"/>
          <p:nvPr>
            <p:ph type="body" idx="1"/>
          </p:nvPr>
        </p:nvSpPr>
        <p:spPr>
          <a:xfrm>
            <a:off x="457200" y="1143000"/>
            <a:ext cx="8229600" cy="4983162"/>
          </a:xfrm>
          <a:prstGeom prst="rect"/>
          <a:noFill/>
          <a:ln>
            <a:noFill/>
          </a:ln>
        </p:spPr>
        <p:txBody>
          <a:bodyPr wrap="square" anchor="t"/>
          <a:p>
            <a:pPr lvl="0">
              <a:buClr>
                <a:srgbClr val="00B0F0"/>
              </a:buClr>
              <a:buFont typeface="Times New Roman"/>
              <a:buChar char="♣"/>
            </a:pPr>
            <a:r>
              <a:rPr>
                <a:latin typeface="Times New Roman"/>
              </a:rPr>
              <a:t>Are </a:t>
            </a:r>
            <a:r>
              <a:rPr b="1" i="0" u="none" strike="noStrike">
                <a:solidFill>
                  <a:srgbClr val="0070C0"/>
                </a:solidFill>
                <a:latin typeface="Times New Roman"/>
              </a:rPr>
              <a:t>unilateral</a:t>
            </a:r>
          </a:p>
          <a:p>
            <a:pPr lvl="0">
              <a:buClr>
                <a:srgbClr val="00B0F0"/>
              </a:buClr>
              <a:buFont typeface="Times New Roman"/>
              <a:buChar char="♣"/>
            </a:pPr>
            <a:r>
              <a:rPr>
                <a:latin typeface="Times New Roman"/>
              </a:rPr>
              <a:t>Characterized  by  excruciating pain localized to the eye and orbit and radiating to the facial and temporal regions</a:t>
            </a:r>
          </a:p>
          <a:p>
            <a:pPr lvl="0">
              <a:buClr>
                <a:srgbClr val="00B0F0"/>
              </a:buClr>
              <a:buFont typeface="Times New Roman"/>
              <a:buChar char="♣"/>
            </a:pPr>
            <a:r>
              <a:rPr>
                <a:latin typeface="Times New Roman"/>
              </a:rPr>
              <a:t>Also  known as </a:t>
            </a:r>
            <a:r>
              <a:rPr>
                <a:latin typeface="Times New Roman"/>
              </a:rPr>
              <a:t>histamine headache</a:t>
            </a:r>
            <a:r>
              <a:rPr>
                <a:latin typeface="Times New Roman"/>
              </a:rPr>
              <a:t>, is a primary neurovascular headache disorder</a:t>
            </a:r>
          </a:p>
          <a:p>
            <a:pPr lvl="0">
              <a:buClr>
                <a:srgbClr val="00B0F0"/>
              </a:buClr>
              <a:buFont typeface="Times New Roman"/>
              <a:buChar char="♣"/>
            </a:pPr>
            <a:r>
              <a:rPr>
                <a:latin typeface="Times New Roman"/>
              </a:rPr>
              <a:t>The  Pathophysiology and etiology of which are not well understood.</a:t>
            </a:r>
            <a:r>
              <a:rPr baseline="30000">
                <a:latin typeface="Times New Roman"/>
              </a:rPr>
              <a:t> </a:t>
            </a:r>
          </a:p>
          <a:p>
            <a:pPr lvl="0"/>
          </a:p>
          <a:p>
            <a:pPr lvl="0"/>
          </a:p>
        </p:txBody>
      </p:sp>
      <p:sp>
        <p:nvSpPr>
          <p:cNvPr id="4" name=""/>
          <p:cNvSpPr txBox="1"/>
          <p:nvPr>
            <p:ph type="dt" idx="10"/>
          </p:nvPr>
        </p:nvSpPr>
        <p:spPr>
          <a:xfrm>
            <a:off x="457200" y="6356350"/>
            <a:ext cx="2133600" cy="365125"/>
          </a:xfrm>
          <a:prstGeom prst="rect"/>
          <a:noFill/>
          <a:ln>
            <a:noFill/>
          </a:ln>
        </p:spPr>
        <p:txBody>
          <a:bodyPr wrap="square" anchor="ctr"/>
          <a:lstStyle>
            <a:lvl1pPr lvl="0" algn="l">
              <a:defRPr sz="1200">
                <a:solidFill>
                  <a:srgbClr val="3F3F3F"/>
                </a:solidFill>
                <a:latin typeface="Calibri"/>
              </a:defRPr>
            </a:lvl1pPr>
          </a:lstStyle>
          <a:p/>
        </p:txBody>
      </p:sp>
      <p:sp>
        <p:nvSpPr>
          <p:cNvPr id="5" name=""/>
          <p:cNvSpPr txBox="1"/>
          <p:nvPr>
            <p:ph type="sldNum" idx="12"/>
          </p:nvPr>
        </p:nvSpPr>
        <p:spPr>
          <a:xfrm>
            <a:off x="6553200" y="6356350"/>
            <a:ext cx="2133600" cy="365125"/>
          </a:xfrm>
          <a:prstGeom prst="rect"/>
          <a:noFill/>
          <a:ln>
            <a:noFill/>
          </a:ln>
        </p:spPr>
        <p:txBody>
          <a:bodyPr wrap="square" anchor="ctr"/>
          <a:lstStyle>
            <a:lvl1pPr lvl="0" algn="r">
              <a:defRPr sz="1200">
                <a:solidFill>
                  <a:srgbClr val="3F3F3F"/>
                </a:solidFill>
                <a:latin typeface="Calibri"/>
              </a:defRPr>
            </a:lvl1pPr>
          </a:lstStyle>
          <a:p>
            <a:fld id="{8B38DBA3-52F9-4AF4-A6A4-FA4D7DB2F99C}" type="slidenum">
              <a:t>&lt;#&gt;</a:t>
            </a:fld>
          </a:p>
        </p:txBody>
      </p:sp>
      <p:sp>
        <p:nvSpPr>
          <p:cNvPr id="6" name=""/>
          <p:cNvSpPr txBox="1"/>
          <p:nvPr>
            <p:ph type="ftr" idx="11"/>
          </p:nvPr>
        </p:nvSpPr>
        <p:spPr>
          <a:xfrm>
            <a:off x="3124200" y="6356350"/>
            <a:ext cx="2895600" cy="365125"/>
          </a:xfrm>
          <a:prstGeom prst="rect"/>
          <a:noFill/>
          <a:ln>
            <a:noFill/>
          </a:ln>
        </p:spPr>
        <p:txBody>
          <a:bodyPr wrap="square" anchor="ctr"/>
          <a:lstStyle>
            <a:lvl1pPr lvl="0" algn="ctr">
              <a:defRPr sz="1200">
                <a:solidFill>
                  <a:srgbClr val="3F3F3F"/>
                </a:solidFill>
                <a:latin typeface="Calibri"/>
              </a:defRPr>
            </a:lvl1pPr>
          </a:lstStyle>
          <a:p/>
        </p:txBody>
      </p:sp>
    </p:spTree>
  </p:cSld>
</p:sld>
</file>

<file path=ppt/slides/slide4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title" idx="0"/>
          </p:nvPr>
        </p:nvSpPr>
        <p:spPr>
          <a:xfrm>
            <a:off x="457200" y="152400"/>
            <a:ext cx="8229600" cy="685800"/>
          </a:xfrm>
          <a:prstGeom prst="rect"/>
          <a:noFill/>
          <a:ln>
            <a:noFill/>
          </a:ln>
        </p:spPr>
        <p:txBody>
          <a:bodyPr wrap="square" anchor="ctr">
            <a:normAutofit fontScale="90000"/>
          </a:bodyPr>
          <a:p>
            <a:pPr lvl="0"/>
            <a:r>
              <a:rPr>
                <a:latin typeface="Times New Roman"/>
              </a:rPr>
              <a:t>Continue</a:t>
            </a:r>
            <a:r>
              <a:rPr>
                <a:latin typeface="Calibri"/>
              </a:rPr>
              <a:t>…..</a:t>
            </a:r>
          </a:p>
        </p:txBody>
      </p:sp>
      <p:sp>
        <p:nvSpPr>
          <p:cNvPr id="3" name=""/>
          <p:cNvSpPr txBox="1"/>
          <p:nvPr>
            <p:ph type="body" idx="1"/>
          </p:nvPr>
        </p:nvSpPr>
        <p:spPr>
          <a:xfrm>
            <a:off x="457200" y="914400"/>
            <a:ext cx="8229600" cy="5105400"/>
          </a:xfrm>
          <a:prstGeom prst="rect"/>
          <a:noFill/>
          <a:ln>
            <a:noFill/>
          </a:ln>
        </p:spPr>
        <p:txBody>
          <a:bodyPr wrap="square" anchor="t"/>
          <a:p>
            <a:pPr lvl="0">
              <a:buClr>
                <a:srgbClr val="00B0F0"/>
              </a:buClr>
              <a:buFont typeface="Times New Roman"/>
              <a:buChar char="♣"/>
            </a:pPr>
            <a:r>
              <a:rPr>
                <a:latin typeface="Times New Roman"/>
              </a:rPr>
              <a:t>As </a:t>
            </a:r>
            <a:r>
              <a:rPr>
                <a:latin typeface="Times New Roman"/>
              </a:rPr>
              <a:t>the name suggests, CH involves a grouping </a:t>
            </a:r>
            <a:r>
              <a:rPr>
                <a:latin typeface="Times New Roman"/>
              </a:rPr>
              <a:t>HDS, </a:t>
            </a:r>
          </a:p>
          <a:p>
            <a:pPr lvl="0">
              <a:buClr>
                <a:srgbClr val="00B0F0"/>
              </a:buClr>
              <a:buFont typeface="Times New Roman"/>
              <a:buChar char="♣"/>
            </a:pPr>
            <a:r>
              <a:rPr>
                <a:latin typeface="Times New Roman"/>
              </a:rPr>
              <a:t>Usually  occur over </a:t>
            </a:r>
            <a:r>
              <a:rPr>
                <a:latin typeface="Times New Roman"/>
              </a:rPr>
              <a:t>a period of several weeks. </a:t>
            </a:r>
          </a:p>
          <a:p>
            <a:pPr lvl="0">
              <a:buClr>
                <a:srgbClr val="00B0F0"/>
              </a:buClr>
              <a:buFont typeface="Times New Roman"/>
              <a:buChar char="♣"/>
            </a:pPr>
            <a:r>
              <a:rPr>
                <a:solidFill>
                  <a:srgbClr val="FF0000"/>
                </a:solidFill>
                <a:latin typeface="Times New Roman"/>
              </a:rPr>
              <a:t>According to IHS; CH </a:t>
            </a:r>
            <a:r>
              <a:rPr>
                <a:solidFill>
                  <a:srgbClr val="FF0000"/>
                </a:solidFill>
                <a:latin typeface="Times New Roman"/>
              </a:rPr>
              <a:t>has the following </a:t>
            </a:r>
            <a:r>
              <a:rPr>
                <a:solidFill>
                  <a:srgbClr val="FF0000"/>
                </a:solidFill>
                <a:latin typeface="Times New Roman"/>
              </a:rPr>
              <a:t>characteristics</a:t>
            </a:r>
          </a:p>
          <a:p>
            <a:pPr lvl="1">
              <a:buFont typeface="Wingdings"/>
              <a:buChar char="§"/>
            </a:pPr>
            <a:r>
              <a:rPr>
                <a:latin typeface="Times New Roman"/>
              </a:rPr>
              <a:t>It </a:t>
            </a:r>
            <a:r>
              <a:rPr>
                <a:latin typeface="Times New Roman"/>
              </a:rPr>
              <a:t>severe or very severe, strictly unilateral pain (orbital, supraorbital, or temporal pain) </a:t>
            </a:r>
          </a:p>
          <a:p>
            <a:pPr lvl="1">
              <a:buFont typeface="Wingdings"/>
              <a:buChar char="§"/>
            </a:pPr>
            <a:r>
              <a:rPr>
                <a:latin typeface="Times New Roman"/>
              </a:rPr>
              <a:t>That last </a:t>
            </a:r>
            <a:r>
              <a:rPr>
                <a:latin typeface="Times New Roman"/>
              </a:rPr>
              <a:t>15-180 minutes </a:t>
            </a:r>
          </a:p>
          <a:p>
            <a:pPr lvl="1">
              <a:buFont typeface="Wingdings"/>
              <a:buChar char="§"/>
            </a:pPr>
            <a:r>
              <a:rPr>
                <a:latin typeface="Times New Roman"/>
              </a:rPr>
              <a:t>Occur </a:t>
            </a:r>
            <a:r>
              <a:rPr>
                <a:latin typeface="Times New Roman"/>
              </a:rPr>
              <a:t>from once every other day to 8 times a </a:t>
            </a:r>
            <a:r>
              <a:rPr>
                <a:latin typeface="Times New Roman"/>
              </a:rPr>
              <a:t>day</a:t>
            </a:r>
          </a:p>
          <a:p>
            <a:pPr lvl="1">
              <a:buFont typeface="Wingdings"/>
              <a:buChar char="§"/>
            </a:pPr>
            <a:r>
              <a:rPr>
                <a:solidFill>
                  <a:srgbClr val="FF0000"/>
                </a:solidFill>
                <a:latin typeface="Times New Roman"/>
              </a:rPr>
              <a:t>One or more ( of parasympatatic symptoms</a:t>
            </a:r>
          </a:p>
          <a:p>
            <a:pPr lvl="1">
              <a:buFont typeface="Wingdings"/>
              <a:buChar char="§"/>
            </a:pPr>
            <a:r>
              <a:rPr>
                <a:solidFill>
                  <a:srgbClr val="FF0000"/>
                </a:solidFill>
                <a:latin typeface="Times New Roman"/>
              </a:rPr>
              <a:t>No other contributing disorder</a:t>
            </a:r>
          </a:p>
        </p:txBody>
      </p:sp>
      <p:sp>
        <p:nvSpPr>
          <p:cNvPr id="4" name=""/>
          <p:cNvSpPr txBox="1"/>
          <p:nvPr>
            <p:ph type="dt" idx="10"/>
          </p:nvPr>
        </p:nvSpPr>
        <p:spPr>
          <a:xfrm>
            <a:off x="457200" y="6356350"/>
            <a:ext cx="2133600" cy="365125"/>
          </a:xfrm>
          <a:prstGeom prst="rect"/>
          <a:noFill/>
          <a:ln>
            <a:noFill/>
          </a:ln>
        </p:spPr>
        <p:txBody>
          <a:bodyPr wrap="square" anchor="ctr"/>
          <a:lstStyle>
            <a:lvl1pPr lvl="0" algn="l">
              <a:defRPr sz="1200">
                <a:solidFill>
                  <a:srgbClr val="3F3F3F"/>
                </a:solidFill>
                <a:latin typeface="Calibri"/>
              </a:defRPr>
            </a:lvl1pPr>
          </a:lstStyle>
          <a:p/>
        </p:txBody>
      </p:sp>
      <p:sp>
        <p:nvSpPr>
          <p:cNvPr id="5" name=""/>
          <p:cNvSpPr txBox="1"/>
          <p:nvPr>
            <p:ph type="sldNum" idx="12"/>
          </p:nvPr>
        </p:nvSpPr>
        <p:spPr>
          <a:xfrm>
            <a:off x="6553200" y="6356350"/>
            <a:ext cx="2133600" cy="365125"/>
          </a:xfrm>
          <a:prstGeom prst="rect"/>
          <a:noFill/>
          <a:ln>
            <a:noFill/>
          </a:ln>
        </p:spPr>
        <p:txBody>
          <a:bodyPr wrap="square" anchor="ctr"/>
          <a:lstStyle>
            <a:lvl1pPr lvl="0" algn="r">
              <a:defRPr sz="1200">
                <a:solidFill>
                  <a:srgbClr val="3F3F3F"/>
                </a:solidFill>
                <a:latin typeface="Calibri"/>
              </a:defRPr>
            </a:lvl1pPr>
          </a:lstStyle>
          <a:p>
            <a:fld id="{8B38DBA3-52F9-4AF4-A6A4-FA4D7DB2F99C}" type="slidenum">
              <a:t>&lt;#&gt;</a:t>
            </a:fld>
          </a:p>
        </p:txBody>
      </p:sp>
      <p:sp>
        <p:nvSpPr>
          <p:cNvPr id="6" name=""/>
          <p:cNvSpPr txBox="1"/>
          <p:nvPr>
            <p:ph type="ftr" idx="11"/>
          </p:nvPr>
        </p:nvSpPr>
        <p:spPr>
          <a:xfrm>
            <a:off x="3124200" y="6356350"/>
            <a:ext cx="2895600" cy="365125"/>
          </a:xfrm>
          <a:prstGeom prst="rect"/>
          <a:noFill/>
          <a:ln>
            <a:noFill/>
          </a:ln>
        </p:spPr>
        <p:txBody>
          <a:bodyPr wrap="square" anchor="ctr"/>
          <a:lstStyle>
            <a:lvl1pPr lvl="0" algn="ctr">
              <a:defRPr sz="1200">
                <a:solidFill>
                  <a:srgbClr val="3F3F3F"/>
                </a:solidFill>
                <a:latin typeface="Calibri"/>
              </a:defRPr>
            </a:lvl1pPr>
          </a:lstStyle>
          <a:p/>
        </p:txBody>
      </p:sp>
    </p:spTree>
  </p:cSld>
</p:sld>
</file>

<file path=ppt/slides/slide4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title" idx="0"/>
          </p:nvPr>
        </p:nvSpPr>
        <p:spPr>
          <a:xfrm>
            <a:off x="457200" y="274637"/>
            <a:ext cx="8229600" cy="942975"/>
          </a:xfrm>
          <a:prstGeom prst="rect"/>
          <a:noFill/>
          <a:ln>
            <a:noFill/>
          </a:ln>
        </p:spPr>
        <p:txBody>
          <a:bodyPr wrap="square" anchor="ctr"/>
          <a:p>
            <a:pPr lvl="0"/>
            <a:r>
              <a:rPr>
                <a:latin typeface="Times New Roman"/>
              </a:rPr>
              <a:t>Continue</a:t>
            </a:r>
            <a:r>
              <a:rPr>
                <a:latin typeface="Calibri"/>
              </a:rPr>
              <a:t>…</a:t>
            </a:r>
          </a:p>
        </p:txBody>
      </p:sp>
      <p:sp>
        <p:nvSpPr>
          <p:cNvPr id="3" name=""/>
          <p:cNvSpPr txBox="1"/>
          <p:nvPr>
            <p:ph type="body" idx="1"/>
          </p:nvPr>
        </p:nvSpPr>
        <p:spPr>
          <a:xfrm>
            <a:off x="457200" y="1600200"/>
            <a:ext cx="8229600" cy="4525962"/>
          </a:xfrm>
          <a:prstGeom prst="rect"/>
          <a:noFill/>
          <a:ln>
            <a:noFill/>
          </a:ln>
        </p:spPr>
        <p:txBody>
          <a:bodyPr wrap="square" anchor="t"/>
          <a:p>
            <a:pPr lvl="0">
              <a:buClr>
                <a:srgbClr val="00B0F0"/>
              </a:buClr>
              <a:buFont typeface="Times New Roman"/>
              <a:buChar char="♣"/>
            </a:pPr>
            <a:r>
              <a:rPr sz="3200">
                <a:latin typeface="Times New Roman"/>
              </a:rPr>
              <a:t>CH may be usefully classified into 2 main forms as follows:</a:t>
            </a:r>
          </a:p>
          <a:p>
            <a:pPr lvl="0">
              <a:buClr>
                <a:srgbClr val="00B0F0"/>
              </a:buClr>
              <a:buFont typeface="Times New Roman"/>
              <a:buChar char="♣"/>
            </a:pPr>
            <a:r>
              <a:rPr sz="3200" b="1" i="0" u="none" strike="noStrike">
                <a:latin typeface="Times New Roman"/>
              </a:rPr>
              <a:t>Episodic CH</a:t>
            </a:r>
            <a:r>
              <a:rPr sz="3200">
                <a:latin typeface="Times New Roman"/>
              </a:rPr>
              <a:t>, in which at least 2 cluster phases lasting 7 days to 1 year are separated by a cluster-free interval of 1 month or longer</a:t>
            </a:r>
          </a:p>
          <a:p>
            <a:pPr lvl="0">
              <a:buClr>
                <a:srgbClr val="00B0F0"/>
              </a:buClr>
              <a:buFont typeface="Times New Roman"/>
              <a:buChar char="♣"/>
            </a:pPr>
            <a:r>
              <a:rPr sz="3200" b="1" i="0" u="none" strike="noStrike">
                <a:latin typeface="Times New Roman"/>
              </a:rPr>
              <a:t>Chronic CH, </a:t>
            </a:r>
            <a:r>
              <a:rPr sz="3200">
                <a:latin typeface="Times New Roman"/>
              </a:rPr>
              <a:t>in which the clusters occur more than once a year without remission or the cluster-free interval is shorter than 1 month</a:t>
            </a:r>
          </a:p>
          <a:p>
            <a:pPr lvl="0"/>
          </a:p>
        </p:txBody>
      </p:sp>
      <p:sp>
        <p:nvSpPr>
          <p:cNvPr id="4" name=""/>
          <p:cNvSpPr txBox="1"/>
          <p:nvPr>
            <p:ph type="dt" idx="10"/>
          </p:nvPr>
        </p:nvSpPr>
        <p:spPr>
          <a:xfrm>
            <a:off x="457200" y="6356350"/>
            <a:ext cx="2133600" cy="365125"/>
          </a:xfrm>
          <a:prstGeom prst="rect"/>
          <a:noFill/>
          <a:ln>
            <a:noFill/>
          </a:ln>
        </p:spPr>
        <p:txBody>
          <a:bodyPr wrap="square" anchor="ctr"/>
          <a:lstStyle>
            <a:lvl1pPr lvl="0" algn="l">
              <a:defRPr sz="1200">
                <a:solidFill>
                  <a:srgbClr val="3F3F3F"/>
                </a:solidFill>
                <a:latin typeface="Calibri"/>
              </a:defRPr>
            </a:lvl1pPr>
          </a:lstStyle>
          <a:p/>
        </p:txBody>
      </p:sp>
      <p:sp>
        <p:nvSpPr>
          <p:cNvPr id="5" name=""/>
          <p:cNvSpPr txBox="1"/>
          <p:nvPr>
            <p:ph type="sldNum" idx="12"/>
          </p:nvPr>
        </p:nvSpPr>
        <p:spPr>
          <a:xfrm>
            <a:off x="6553200" y="6356350"/>
            <a:ext cx="2133600" cy="365125"/>
          </a:xfrm>
          <a:prstGeom prst="rect"/>
          <a:noFill/>
          <a:ln>
            <a:noFill/>
          </a:ln>
        </p:spPr>
        <p:txBody>
          <a:bodyPr wrap="square" anchor="ctr"/>
          <a:lstStyle>
            <a:lvl1pPr lvl="0" algn="r">
              <a:defRPr sz="1200">
                <a:solidFill>
                  <a:srgbClr val="3F3F3F"/>
                </a:solidFill>
                <a:latin typeface="Calibri"/>
              </a:defRPr>
            </a:lvl1pPr>
          </a:lstStyle>
          <a:p>
            <a:fld id="{8B38DBA3-52F9-4AF4-A6A4-FA4D7DB2F99C}" type="slidenum">
              <a:t>&lt;#&gt;</a:t>
            </a:fld>
          </a:p>
        </p:txBody>
      </p:sp>
      <p:sp>
        <p:nvSpPr>
          <p:cNvPr id="6" name=""/>
          <p:cNvSpPr txBox="1"/>
          <p:nvPr>
            <p:ph type="ftr" idx="11"/>
          </p:nvPr>
        </p:nvSpPr>
        <p:spPr>
          <a:xfrm>
            <a:off x="3124200" y="6356350"/>
            <a:ext cx="2895600" cy="365125"/>
          </a:xfrm>
          <a:prstGeom prst="rect"/>
          <a:noFill/>
          <a:ln>
            <a:noFill/>
          </a:ln>
        </p:spPr>
        <p:txBody>
          <a:bodyPr wrap="square" anchor="ctr"/>
          <a:lstStyle>
            <a:lvl1pPr lvl="0" algn="ctr">
              <a:defRPr sz="1200">
                <a:solidFill>
                  <a:srgbClr val="3F3F3F"/>
                </a:solidFill>
                <a:latin typeface="Calibri"/>
              </a:defRPr>
            </a:lvl1pPr>
          </a:lstStyle>
          <a:p/>
        </p:txBody>
      </p:sp>
    </p:spTree>
  </p:cSld>
</p:sld>
</file>

<file path=ppt/slides/slide4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title" idx="0"/>
          </p:nvPr>
        </p:nvSpPr>
        <p:spPr>
          <a:xfrm>
            <a:off x="457200" y="152400"/>
            <a:ext cx="8229600" cy="838200"/>
          </a:xfrm>
          <a:prstGeom prst="rect"/>
          <a:noFill/>
          <a:ln>
            <a:noFill/>
          </a:ln>
        </p:spPr>
        <p:txBody>
          <a:bodyPr wrap="square" anchor="ctr"/>
          <a:p>
            <a:pPr lvl="0"/>
            <a:r>
              <a:rPr b="1" i="0" u="none" strike="noStrike">
                <a:latin typeface="Times New Roman"/>
              </a:rPr>
              <a:t>Clinical presentation </a:t>
            </a:r>
          </a:p>
        </p:txBody>
      </p:sp>
      <p:sp>
        <p:nvSpPr>
          <p:cNvPr id="3" name=""/>
          <p:cNvSpPr txBox="1"/>
          <p:nvPr>
            <p:ph type="body" idx="1"/>
          </p:nvPr>
        </p:nvSpPr>
        <p:spPr>
          <a:xfrm>
            <a:off x="228600" y="990600"/>
            <a:ext cx="8458200" cy="5181600"/>
          </a:xfrm>
          <a:prstGeom prst="rect"/>
          <a:noFill/>
          <a:ln>
            <a:noFill/>
          </a:ln>
        </p:spPr>
        <p:txBody>
          <a:bodyPr wrap="square" anchor="t">
            <a:normAutofit fontScale="92000" lnSpcReduction="10000"/>
          </a:bodyPr>
          <a:p>
            <a:pPr lvl="0" marL="0" indent="0">
              <a:buNone/>
            </a:pPr>
          </a:p>
          <a:p>
            <a:pPr lvl="0">
              <a:buClr>
                <a:srgbClr val="00B0F0"/>
              </a:buClr>
              <a:buFont typeface="Times New Roman"/>
              <a:buChar char="♣"/>
            </a:pPr>
            <a:r>
              <a:rPr>
                <a:latin typeface="Times New Roman"/>
              </a:rPr>
              <a:t>Attacks of </a:t>
            </a:r>
            <a:r>
              <a:rPr>
                <a:latin typeface="Times New Roman"/>
              </a:rPr>
              <a:t>CH </a:t>
            </a:r>
            <a:r>
              <a:rPr>
                <a:latin typeface="Times New Roman"/>
              </a:rPr>
              <a:t>are typically short and occur with a clear periodicity, </a:t>
            </a:r>
            <a:r>
              <a:rPr>
                <a:latin typeface="Times New Roman"/>
              </a:rPr>
              <a:t>more on sleep of </a:t>
            </a:r>
            <a:r>
              <a:rPr b="1" i="0" u="none" strike="noStrike">
                <a:latin typeface="Times New Roman"/>
              </a:rPr>
              <a:t>REM</a:t>
            </a:r>
            <a:r>
              <a:rPr>
                <a:latin typeface="Times New Roman"/>
              </a:rPr>
              <a:t> </a:t>
            </a:r>
            <a:r>
              <a:rPr>
                <a:latin typeface="Times New Roman"/>
              </a:rPr>
              <a:t>or early morning </a:t>
            </a:r>
            <a:r>
              <a:rPr>
                <a:latin typeface="Times New Roman"/>
              </a:rPr>
              <a:t>hours.</a:t>
            </a:r>
            <a:r>
              <a:rPr baseline="30000">
                <a:latin typeface="Times New Roman"/>
              </a:rPr>
              <a:t> </a:t>
            </a:r>
          </a:p>
          <a:p>
            <a:pPr lvl="0">
              <a:buClr>
                <a:srgbClr val="00B0F0"/>
              </a:buClr>
              <a:buFont typeface="Times New Roman"/>
              <a:buChar char="♣"/>
            </a:pPr>
            <a:r>
              <a:rPr>
                <a:solidFill>
                  <a:srgbClr val="FF0000"/>
                </a:solidFill>
                <a:latin typeface="Times New Roman"/>
              </a:rPr>
              <a:t>Not  </a:t>
            </a:r>
            <a:r>
              <a:rPr>
                <a:solidFill>
                  <a:srgbClr val="FF0000"/>
                </a:solidFill>
                <a:latin typeface="Times New Roman"/>
              </a:rPr>
              <a:t>usually accompanied by symptoms such as nausea, vomiting, photophobia, or </a:t>
            </a:r>
            <a:r>
              <a:rPr>
                <a:solidFill>
                  <a:srgbClr val="FF0000"/>
                </a:solidFill>
                <a:latin typeface="Times New Roman"/>
              </a:rPr>
              <a:t>osmophobia</a:t>
            </a:r>
            <a:r>
              <a:rPr>
                <a:solidFill>
                  <a:srgbClr val="FF0000"/>
                </a:solidFill>
                <a:latin typeface="Times New Roman"/>
              </a:rPr>
              <a:t>. </a:t>
            </a:r>
          </a:p>
          <a:p>
            <a:pPr lvl="0">
              <a:buClr>
                <a:srgbClr val="00B0F0"/>
              </a:buClr>
              <a:buFont typeface="Times New Roman"/>
              <a:buChar char="♣"/>
            </a:pPr>
            <a:r>
              <a:rPr>
                <a:latin typeface="Times New Roman"/>
              </a:rPr>
              <a:t>Character - </a:t>
            </a:r>
            <a:r>
              <a:rPr>
                <a:latin typeface="Times New Roman"/>
              </a:rPr>
              <a:t>Excruciating, stabbing, sharp</a:t>
            </a:r>
            <a:r>
              <a:rPr>
                <a:latin typeface="Times New Roman"/>
              </a:rPr>
              <a:t>, and </a:t>
            </a:r>
            <a:r>
              <a:rPr>
                <a:latin typeface="Times New Roman"/>
              </a:rPr>
              <a:t>lancinating</a:t>
            </a:r>
            <a:r>
              <a:rPr>
                <a:latin typeface="Times New Roman"/>
              </a:rPr>
              <a:t> (as if the </a:t>
            </a:r>
            <a:r>
              <a:rPr b="1" i="1" u="none" strike="noStrike">
                <a:solidFill>
                  <a:srgbClr val="002060"/>
                </a:solidFill>
                <a:latin typeface="Times New Roman"/>
              </a:rPr>
              <a:t>eye is being pushed out</a:t>
            </a:r>
            <a:r>
              <a:rPr>
                <a:latin typeface="Times New Roman"/>
              </a:rPr>
              <a:t>), rather than throbbing</a:t>
            </a:r>
          </a:p>
          <a:p>
            <a:pPr lvl="0">
              <a:buClr>
                <a:srgbClr val="00B0F0"/>
              </a:buClr>
              <a:buFont typeface="Times New Roman"/>
              <a:buChar char="♣"/>
            </a:pPr>
            <a:r>
              <a:rPr>
                <a:latin typeface="Times New Roman"/>
              </a:rPr>
              <a:t>Location – </a:t>
            </a:r>
            <a:r>
              <a:rPr b="1" i="0" u="none" strike="noStrike">
                <a:latin typeface="Times New Roman"/>
              </a:rPr>
              <a:t>Unilateral</a:t>
            </a:r>
            <a:r>
              <a:rPr>
                <a:latin typeface="Times New Roman"/>
              </a:rPr>
              <a:t>, in the </a:t>
            </a:r>
            <a:r>
              <a:rPr>
                <a:latin typeface="Times New Roman"/>
              </a:rPr>
              <a:t>periorbital</a:t>
            </a:r>
            <a:r>
              <a:rPr>
                <a:latin typeface="Times New Roman"/>
              </a:rPr>
              <a:t>, retro-orbital, or temporal regions, </a:t>
            </a:r>
          </a:p>
          <a:p>
            <a:pPr lvl="0"/>
          </a:p>
          <a:p>
            <a:pPr lvl="0"/>
          </a:p>
        </p:txBody>
      </p:sp>
      <p:sp>
        <p:nvSpPr>
          <p:cNvPr id="4" name=""/>
          <p:cNvSpPr txBox="1"/>
          <p:nvPr>
            <p:ph type="dt" idx="10"/>
          </p:nvPr>
        </p:nvSpPr>
        <p:spPr>
          <a:xfrm>
            <a:off x="457200" y="6356350"/>
            <a:ext cx="2133600" cy="365125"/>
          </a:xfrm>
          <a:prstGeom prst="rect"/>
          <a:noFill/>
          <a:ln>
            <a:noFill/>
          </a:ln>
        </p:spPr>
        <p:txBody>
          <a:bodyPr wrap="square" anchor="ctr"/>
          <a:lstStyle>
            <a:lvl1pPr lvl="0" algn="l">
              <a:defRPr sz="1200">
                <a:solidFill>
                  <a:srgbClr val="3F3F3F"/>
                </a:solidFill>
                <a:latin typeface="Calibri"/>
              </a:defRPr>
            </a:lvl1pPr>
          </a:lstStyle>
          <a:p/>
        </p:txBody>
      </p:sp>
      <p:sp>
        <p:nvSpPr>
          <p:cNvPr id="5" name=""/>
          <p:cNvSpPr txBox="1"/>
          <p:nvPr>
            <p:ph type="sldNum" idx="12"/>
          </p:nvPr>
        </p:nvSpPr>
        <p:spPr>
          <a:xfrm>
            <a:off x="6553200" y="6356350"/>
            <a:ext cx="2133600" cy="365125"/>
          </a:xfrm>
          <a:prstGeom prst="rect"/>
          <a:noFill/>
          <a:ln>
            <a:noFill/>
          </a:ln>
        </p:spPr>
        <p:txBody>
          <a:bodyPr wrap="square" anchor="ctr"/>
          <a:lstStyle>
            <a:lvl1pPr lvl="0" algn="r">
              <a:defRPr sz="1200">
                <a:solidFill>
                  <a:srgbClr val="3F3F3F"/>
                </a:solidFill>
                <a:latin typeface="Calibri"/>
              </a:defRPr>
            </a:lvl1pPr>
          </a:lstStyle>
          <a:p>
            <a:fld id="{8B38DBA3-52F9-4AF4-A6A4-FA4D7DB2F99C}" type="slidenum">
              <a:t>&lt;#&gt;</a:t>
            </a:fld>
          </a:p>
        </p:txBody>
      </p:sp>
      <p:sp>
        <p:nvSpPr>
          <p:cNvPr id="6" name=""/>
          <p:cNvSpPr txBox="1"/>
          <p:nvPr>
            <p:ph type="ftr" idx="11"/>
          </p:nvPr>
        </p:nvSpPr>
        <p:spPr>
          <a:xfrm>
            <a:off x="3124200" y="6356350"/>
            <a:ext cx="2895600" cy="365125"/>
          </a:xfrm>
          <a:prstGeom prst="rect"/>
          <a:noFill/>
          <a:ln>
            <a:noFill/>
          </a:ln>
        </p:spPr>
        <p:txBody>
          <a:bodyPr wrap="square" anchor="ctr"/>
          <a:lstStyle>
            <a:lvl1pPr lvl="0" algn="ctr">
              <a:defRPr sz="1200">
                <a:solidFill>
                  <a:srgbClr val="3F3F3F"/>
                </a:solidFill>
                <a:latin typeface="Calibri"/>
              </a:defRPr>
            </a:lvl1pPr>
          </a:lstStyle>
          <a:p/>
        </p:txBody>
      </p:sp>
    </p:spTree>
  </p:cSld>
</p:sld>
</file>

<file path=ppt/slides/slide4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title" idx="0"/>
          </p:nvPr>
        </p:nvSpPr>
        <p:spPr>
          <a:xfrm>
            <a:off x="457200" y="152400"/>
            <a:ext cx="8229600" cy="609600"/>
          </a:xfrm>
          <a:prstGeom prst="rect"/>
          <a:noFill/>
          <a:ln>
            <a:noFill/>
          </a:ln>
        </p:spPr>
        <p:txBody>
          <a:bodyPr wrap="square" anchor="ctr">
            <a:normAutofit fontScale="90000"/>
          </a:bodyPr>
          <a:p>
            <a:pPr lvl="0"/>
            <a:r>
              <a:rPr>
                <a:latin typeface="Calibri"/>
              </a:rPr>
              <a:t>C/M Continue…</a:t>
            </a:r>
          </a:p>
        </p:txBody>
      </p:sp>
      <p:sp>
        <p:nvSpPr>
          <p:cNvPr id="3" name=""/>
          <p:cNvSpPr txBox="1"/>
          <p:nvPr>
            <p:ph type="body" idx="1"/>
          </p:nvPr>
        </p:nvSpPr>
        <p:spPr>
          <a:xfrm>
            <a:off x="228600" y="838200"/>
            <a:ext cx="8458200" cy="5318125"/>
          </a:xfrm>
          <a:prstGeom prst="rect"/>
          <a:noFill/>
          <a:ln>
            <a:noFill/>
          </a:ln>
        </p:spPr>
        <p:txBody>
          <a:bodyPr wrap="square" anchor="t"/>
          <a:p>
            <a:pPr lvl="0">
              <a:buClr>
                <a:srgbClr val="00B0F0"/>
              </a:buClr>
              <a:buFont typeface="Times New Roman"/>
              <a:buChar char="♣"/>
            </a:pPr>
            <a:r>
              <a:rPr>
                <a:latin typeface="Times New Roman"/>
              </a:rPr>
              <a:t>Radiate </a:t>
            </a:r>
            <a:r>
              <a:rPr>
                <a:latin typeface="Times New Roman"/>
              </a:rPr>
              <a:t>- First and second divisions of the </a:t>
            </a:r>
            <a:r>
              <a:rPr b="1" i="0" u="none" strike="noStrike">
                <a:latin typeface="Times New Roman"/>
              </a:rPr>
              <a:t>trigeminal </a:t>
            </a:r>
            <a:r>
              <a:rPr b="1" i="0" u="none" strike="noStrike">
                <a:latin typeface="Times New Roman"/>
              </a:rPr>
              <a:t>nerve</a:t>
            </a:r>
            <a:r>
              <a:rPr b="1" i="0" u="none" strike="noStrike">
                <a:latin typeface="Times New Roman"/>
              </a:rPr>
              <a:t> </a:t>
            </a:r>
            <a:r>
              <a:rPr>
                <a:latin typeface="Times New Roman"/>
              </a:rPr>
              <a:t>(neck</a:t>
            </a:r>
            <a:r>
              <a:rPr>
                <a:latin typeface="Times New Roman"/>
              </a:rPr>
              <a:t>, </a:t>
            </a:r>
            <a:r>
              <a:rPr>
                <a:latin typeface="Times New Roman"/>
              </a:rPr>
              <a:t>cheek, jaw, occipital, nuchal, and </a:t>
            </a:r>
            <a:r>
              <a:rPr>
                <a:latin typeface="Times New Roman"/>
              </a:rPr>
              <a:t>carotid artery)</a:t>
            </a:r>
          </a:p>
          <a:p>
            <a:pPr lvl="0">
              <a:buClr>
                <a:srgbClr val="00B0F0"/>
              </a:buClr>
              <a:buFont typeface="Times New Roman"/>
              <a:buChar char="♣"/>
            </a:pPr>
            <a:r>
              <a:rPr>
                <a:latin typeface="Times New Roman"/>
              </a:rPr>
              <a:t>Onset – </a:t>
            </a:r>
            <a:r>
              <a:rPr b="1" i="0" u="none" strike="noStrike">
                <a:latin typeface="Times New Roman"/>
              </a:rPr>
              <a:t>Sudden</a:t>
            </a:r>
            <a:r>
              <a:rPr>
                <a:latin typeface="Times New Roman"/>
              </a:rPr>
              <a:t>, peaking in 10-15 minutes</a:t>
            </a:r>
          </a:p>
          <a:p>
            <a:pPr lvl="0">
              <a:buClr>
                <a:srgbClr val="00B0F0"/>
              </a:buClr>
              <a:buFont typeface="Times New Roman"/>
              <a:buChar char="♣"/>
            </a:pPr>
            <a:r>
              <a:rPr>
                <a:latin typeface="Times New Roman"/>
              </a:rPr>
              <a:t>Duration - </a:t>
            </a:r>
            <a:r>
              <a:rPr>
                <a:latin typeface="Times New Roman"/>
              </a:rPr>
              <a:t>15 </a:t>
            </a:r>
            <a:r>
              <a:rPr>
                <a:latin typeface="Times New Roman"/>
              </a:rPr>
              <a:t>minutes to 3 hours per episode</a:t>
            </a:r>
          </a:p>
          <a:p>
            <a:pPr lvl="0">
              <a:buClr>
                <a:srgbClr val="00B0F0"/>
              </a:buClr>
              <a:buFont typeface="Times New Roman"/>
              <a:buChar char="♣"/>
            </a:pPr>
            <a:r>
              <a:rPr>
                <a:latin typeface="Times New Roman"/>
              </a:rPr>
              <a:t>Frequency - May occur 1-8 times a day for as long as 4 months (</a:t>
            </a:r>
            <a:r>
              <a:rPr b="1" i="0" u="none" strike="noStrike">
                <a:solidFill>
                  <a:srgbClr val="FF0000"/>
                </a:solidFill>
                <a:latin typeface="Times New Roman"/>
              </a:rPr>
              <a:t>often nocturnal</a:t>
            </a:r>
            <a:r>
              <a:rPr b="1" i="0" u="none" strike="noStrike">
                <a:solidFill>
                  <a:srgbClr val="FF0000"/>
                </a:solidFill>
                <a:latin typeface="Times New Roman"/>
              </a:rPr>
              <a:t>)</a:t>
            </a:r>
          </a:p>
          <a:p>
            <a:pPr lvl="0">
              <a:buClr>
                <a:srgbClr val="00B0F0"/>
              </a:buClr>
              <a:buFont typeface="Times New Roman"/>
              <a:buChar char="♣"/>
            </a:pPr>
            <a:r>
              <a:rPr>
                <a:latin typeface="Times New Roman"/>
              </a:rPr>
              <a:t>Periodicity - Circadian regularity</a:t>
            </a:r>
          </a:p>
          <a:p>
            <a:pPr lvl="0"/>
          </a:p>
        </p:txBody>
      </p:sp>
      <p:sp>
        <p:nvSpPr>
          <p:cNvPr id="4" name=""/>
          <p:cNvSpPr txBox="1"/>
          <p:nvPr>
            <p:ph type="dt" idx="10"/>
          </p:nvPr>
        </p:nvSpPr>
        <p:spPr>
          <a:xfrm>
            <a:off x="457200" y="6356350"/>
            <a:ext cx="2133600" cy="365125"/>
          </a:xfrm>
          <a:prstGeom prst="rect"/>
          <a:noFill/>
          <a:ln>
            <a:noFill/>
          </a:ln>
        </p:spPr>
        <p:txBody>
          <a:bodyPr wrap="square" anchor="ctr"/>
          <a:lstStyle>
            <a:lvl1pPr lvl="0" algn="l">
              <a:defRPr sz="1200">
                <a:solidFill>
                  <a:srgbClr val="3F3F3F"/>
                </a:solidFill>
                <a:latin typeface="Calibri"/>
              </a:defRPr>
            </a:lvl1pPr>
          </a:lstStyle>
          <a:p/>
        </p:txBody>
      </p:sp>
      <p:sp>
        <p:nvSpPr>
          <p:cNvPr id="5" name=""/>
          <p:cNvSpPr txBox="1"/>
          <p:nvPr>
            <p:ph type="sldNum" idx="12"/>
          </p:nvPr>
        </p:nvSpPr>
        <p:spPr>
          <a:xfrm>
            <a:off x="6553200" y="6356350"/>
            <a:ext cx="2133600" cy="365125"/>
          </a:xfrm>
          <a:prstGeom prst="rect"/>
          <a:noFill/>
          <a:ln>
            <a:noFill/>
          </a:ln>
        </p:spPr>
        <p:txBody>
          <a:bodyPr wrap="square" anchor="ctr"/>
          <a:lstStyle>
            <a:lvl1pPr lvl="0" algn="r">
              <a:defRPr sz="1200">
                <a:solidFill>
                  <a:srgbClr val="3F3F3F"/>
                </a:solidFill>
                <a:latin typeface="Calibri"/>
              </a:defRPr>
            </a:lvl1pPr>
          </a:lstStyle>
          <a:p>
            <a:fld id="{8B38DBA3-52F9-4AF4-A6A4-FA4D7DB2F99C}" type="slidenum">
              <a:t>&lt;#&gt;</a:t>
            </a:fld>
          </a:p>
        </p:txBody>
      </p:sp>
      <p:sp>
        <p:nvSpPr>
          <p:cNvPr id="6" name=""/>
          <p:cNvSpPr txBox="1"/>
          <p:nvPr>
            <p:ph type="ftr" idx="11"/>
          </p:nvPr>
        </p:nvSpPr>
        <p:spPr>
          <a:xfrm>
            <a:off x="3124200" y="6356350"/>
            <a:ext cx="2895600" cy="365125"/>
          </a:xfrm>
          <a:prstGeom prst="rect"/>
          <a:noFill/>
          <a:ln>
            <a:noFill/>
          </a:ln>
        </p:spPr>
        <p:txBody>
          <a:bodyPr wrap="square" anchor="ctr"/>
          <a:lstStyle>
            <a:lvl1pPr lvl="0" algn="ctr">
              <a:defRPr sz="1200">
                <a:solidFill>
                  <a:srgbClr val="3F3F3F"/>
                </a:solidFill>
                <a:latin typeface="Calibri"/>
              </a:defRPr>
            </a:lvl1pPr>
          </a:lstStyle>
          <a:p/>
        </p:txBody>
      </p:sp>
    </p:spTree>
  </p:cSld>
</p:sld>
</file>

<file path=ppt/slides/slide4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title" idx="0"/>
          </p:nvPr>
        </p:nvSpPr>
        <p:spPr>
          <a:xfrm>
            <a:off x="457200" y="152400"/>
            <a:ext cx="8229600" cy="533400"/>
          </a:xfrm>
          <a:prstGeom prst="rect"/>
          <a:noFill/>
          <a:ln>
            <a:noFill/>
          </a:ln>
        </p:spPr>
        <p:txBody>
          <a:bodyPr wrap="square" anchor="ctr">
            <a:normAutofit fontScale="90000"/>
          </a:bodyPr>
          <a:p>
            <a:pPr lvl="0"/>
            <a:r>
              <a:rPr>
                <a:latin typeface="Calibri"/>
              </a:rPr>
              <a:t>C/M Continue…</a:t>
            </a:r>
          </a:p>
        </p:txBody>
      </p:sp>
      <p:sp>
        <p:nvSpPr>
          <p:cNvPr id="3" name=""/>
          <p:cNvSpPr txBox="1"/>
          <p:nvPr>
            <p:ph type="body" idx="1"/>
          </p:nvPr>
        </p:nvSpPr>
        <p:spPr>
          <a:xfrm>
            <a:off x="228600" y="685800"/>
            <a:ext cx="8610600" cy="5394325"/>
          </a:xfrm>
          <a:prstGeom prst="rect"/>
          <a:noFill/>
          <a:ln>
            <a:noFill/>
          </a:ln>
        </p:spPr>
        <p:txBody>
          <a:bodyPr wrap="square" anchor="t">
            <a:normAutofit fontScale="85000" lnSpcReduction="10000"/>
          </a:bodyPr>
          <a:p>
            <a:pPr lvl="0">
              <a:buFont typeface="Wingdings"/>
              <a:buChar char="v"/>
            </a:pPr>
            <a:r>
              <a:rPr sz="3200" b="1" i="0" u="none" strike="noStrike">
                <a:latin typeface="Times New Roman"/>
              </a:rPr>
              <a:t>Cranial parasympathetic symptoms:</a:t>
            </a:r>
          </a:p>
          <a:p>
            <a:pPr lvl="0" marL="514350" indent="0">
              <a:buNone/>
            </a:pPr>
            <a:r>
              <a:rPr sz="2800" b="1" i="0" u="none" strike="noStrike">
                <a:solidFill>
                  <a:srgbClr val="FF0000"/>
                </a:solidFill>
                <a:latin typeface="Times New Roman"/>
              </a:rPr>
              <a:t>1</a:t>
            </a:r>
            <a:r>
              <a:rPr sz="2800">
                <a:solidFill>
                  <a:srgbClr val="FF0000"/>
                </a:solidFill>
                <a:latin typeface="Times New Roman"/>
              </a:rPr>
              <a:t>. </a:t>
            </a:r>
            <a:r>
              <a:rPr sz="2800">
                <a:solidFill>
                  <a:srgbClr val="FF0000"/>
                </a:solidFill>
                <a:latin typeface="Times New Roman"/>
              </a:rPr>
              <a:t>lacrimation</a:t>
            </a:r>
            <a:r>
              <a:rPr sz="2800">
                <a:solidFill>
                  <a:srgbClr val="FF0000"/>
                </a:solidFill>
                <a:latin typeface="Times New Roman"/>
              </a:rPr>
              <a:t> </a:t>
            </a:r>
            <a:r>
              <a:rPr sz="2800">
                <a:solidFill>
                  <a:srgbClr val="FF0000"/>
                </a:solidFill>
                <a:latin typeface="Times New Roman"/>
              </a:rPr>
              <a:t>(84-91%) </a:t>
            </a:r>
            <a:r>
              <a:rPr sz="2800">
                <a:solidFill>
                  <a:srgbClr val="FF0000"/>
                </a:solidFill>
                <a:latin typeface="Times New Roman"/>
              </a:rPr>
              <a:t>or</a:t>
            </a:r>
            <a:r>
              <a:rPr>
                <a:solidFill>
                  <a:srgbClr val="FF0000"/>
                </a:solidFill>
                <a:latin typeface="Times New Roman"/>
              </a:rPr>
              <a:t> </a:t>
            </a:r>
          </a:p>
          <a:p>
            <a:pPr lvl="0" marL="514350" indent="0">
              <a:buNone/>
            </a:pPr>
            <a:r>
              <a:rPr>
                <a:solidFill>
                  <a:srgbClr val="FF0000"/>
                </a:solidFill>
                <a:latin typeface="Times New Roman"/>
              </a:rPr>
              <a:t>          (</a:t>
            </a:r>
            <a:r>
              <a:rPr sz="2800">
                <a:solidFill>
                  <a:srgbClr val="FF0000"/>
                </a:solidFill>
                <a:latin typeface="Times New Roman"/>
              </a:rPr>
              <a:t>conjunctival</a:t>
            </a:r>
            <a:r>
              <a:rPr sz="2800">
                <a:solidFill>
                  <a:srgbClr val="FF0000"/>
                </a:solidFill>
                <a:latin typeface="Times New Roman"/>
              </a:rPr>
              <a:t> injection</a:t>
            </a:r>
          </a:p>
          <a:p>
            <a:pPr lvl="0" marL="514350" indent="0">
              <a:buNone/>
            </a:pPr>
            <a:r>
              <a:rPr sz="2800">
                <a:solidFill>
                  <a:srgbClr val="FF0000"/>
                </a:solidFill>
                <a:latin typeface="Times New Roman"/>
              </a:rPr>
              <a:t>2. Nasal </a:t>
            </a:r>
            <a:r>
              <a:rPr sz="2800">
                <a:solidFill>
                  <a:srgbClr val="FF0000"/>
                </a:solidFill>
                <a:latin typeface="Times New Roman"/>
              </a:rPr>
              <a:t>stuffiness (48-75%) </a:t>
            </a:r>
            <a:r>
              <a:rPr sz="2800">
                <a:solidFill>
                  <a:srgbClr val="FF0000"/>
                </a:solidFill>
                <a:latin typeface="Times New Roman"/>
              </a:rPr>
              <a:t>or</a:t>
            </a:r>
          </a:p>
          <a:p>
            <a:pPr lvl="0" marL="514350" indent="0">
              <a:buNone/>
            </a:pPr>
            <a:r>
              <a:rPr>
                <a:solidFill>
                  <a:srgbClr val="FF0000"/>
                </a:solidFill>
                <a:latin typeface="Times New Roman"/>
              </a:rPr>
              <a:t>            (</a:t>
            </a:r>
            <a:r>
              <a:rPr sz="2800">
                <a:solidFill>
                  <a:srgbClr val="FF0000"/>
                </a:solidFill>
                <a:latin typeface="Times New Roman"/>
              </a:rPr>
              <a:t>rhinorrhea</a:t>
            </a:r>
            <a:r>
              <a:rPr sz="2800">
                <a:solidFill>
                  <a:srgbClr val="FF0000"/>
                </a:solidFill>
                <a:latin typeface="Times New Roman"/>
              </a:rPr>
              <a:t>)</a:t>
            </a:r>
          </a:p>
          <a:p>
            <a:pPr lvl="0" marL="514350" indent="0">
              <a:buNone/>
            </a:pPr>
            <a:r>
              <a:rPr sz="2800">
                <a:solidFill>
                  <a:srgbClr val="FF0000"/>
                </a:solidFill>
                <a:latin typeface="Times New Roman"/>
              </a:rPr>
              <a:t>3. Eyelid  edema</a:t>
            </a:r>
          </a:p>
          <a:p>
            <a:pPr lvl="0" marL="514350" indent="0">
              <a:buNone/>
            </a:pPr>
            <a:r>
              <a:rPr sz="2800">
                <a:solidFill>
                  <a:srgbClr val="FF0000"/>
                </a:solidFill>
                <a:latin typeface="Times New Roman"/>
              </a:rPr>
              <a:t>4. </a:t>
            </a:r>
            <a:r>
              <a:rPr sz="2800">
                <a:solidFill>
                  <a:srgbClr val="FF0000"/>
                </a:solidFill>
                <a:latin typeface="Times New Roman"/>
              </a:rPr>
              <a:t>Miosis</a:t>
            </a:r>
            <a:r>
              <a:rPr sz="2800">
                <a:solidFill>
                  <a:srgbClr val="FF0000"/>
                </a:solidFill>
                <a:latin typeface="Times New Roman"/>
              </a:rPr>
              <a:t>  </a:t>
            </a:r>
            <a:r>
              <a:rPr sz="2800">
                <a:solidFill>
                  <a:srgbClr val="FF0000"/>
                </a:solidFill>
                <a:latin typeface="Times New Roman"/>
              </a:rPr>
              <a:t>or </a:t>
            </a:r>
            <a:r>
              <a:rPr sz="2800">
                <a:solidFill>
                  <a:srgbClr val="FF0000"/>
                </a:solidFill>
                <a:latin typeface="Times New Roman"/>
              </a:rPr>
              <a:t>ptosis</a:t>
            </a:r>
          </a:p>
          <a:p>
            <a:pPr lvl="0" marL="514350" indent="0">
              <a:buNone/>
            </a:pPr>
            <a:r>
              <a:rPr sz="2800">
                <a:solidFill>
                  <a:srgbClr val="FF0000"/>
                </a:solidFill>
                <a:latin typeface="Times New Roman"/>
              </a:rPr>
              <a:t>5. forehead </a:t>
            </a:r>
            <a:r>
              <a:rPr sz="2800">
                <a:solidFill>
                  <a:srgbClr val="FF0000"/>
                </a:solidFill>
                <a:latin typeface="Times New Roman"/>
              </a:rPr>
              <a:t>and facial perspiration (26</a:t>
            </a:r>
            <a:r>
              <a:rPr sz="2800">
                <a:solidFill>
                  <a:srgbClr val="FF0000"/>
                </a:solidFill>
                <a:latin typeface="Times New Roman"/>
              </a:rPr>
              <a:t>%)</a:t>
            </a:r>
          </a:p>
          <a:p>
            <a:pPr lvl="0" marL="514350" indent="0">
              <a:buNone/>
            </a:pPr>
            <a:r>
              <a:rPr sz="2800">
                <a:solidFill>
                  <a:srgbClr val="FF0000"/>
                </a:solidFill>
                <a:latin typeface="Times New Roman"/>
              </a:rPr>
              <a:t>6. </a:t>
            </a:r>
            <a:r>
              <a:rPr>
                <a:solidFill>
                  <a:srgbClr val="FF0000"/>
                </a:solidFill>
                <a:latin typeface="Times New Roman"/>
              </a:rPr>
              <a:t>Sense of agitation and restlessness  </a:t>
            </a:r>
          </a:p>
          <a:p>
            <a:pPr lvl="0">
              <a:buFont typeface="Wingdings"/>
              <a:buChar char="v"/>
            </a:pPr>
            <a:r>
              <a:rPr sz="3200">
                <a:latin typeface="Times New Roman"/>
              </a:rPr>
              <a:t>Precipitated by Alcohol,Tinbaco</a:t>
            </a:r>
            <a:r>
              <a:rPr sz="3200">
                <a:latin typeface="Times New Roman"/>
              </a:rPr>
              <a:t>,</a:t>
            </a:r>
            <a:r>
              <a:rPr sz="3200">
                <a:latin typeface="Times New Roman"/>
              </a:rPr>
              <a:t> </a:t>
            </a:r>
            <a:r>
              <a:rPr sz="3200">
                <a:latin typeface="Times New Roman"/>
              </a:rPr>
              <a:t>hot weather, watching television, nitroglycerin, stress, relaxation, extreme temperatures, glare, allergic rhinitis, and sexual activity</a:t>
            </a:r>
            <a:r>
              <a:rPr>
                <a:latin typeface="Calibri"/>
              </a:rPr>
              <a:t>.</a:t>
            </a:r>
          </a:p>
        </p:txBody>
      </p:sp>
      <p:sp>
        <p:nvSpPr>
          <p:cNvPr id="4" name=""/>
          <p:cNvSpPr txBox="1"/>
          <p:nvPr>
            <p:ph type="dt" idx="10"/>
          </p:nvPr>
        </p:nvSpPr>
        <p:spPr>
          <a:xfrm>
            <a:off x="457200" y="6356350"/>
            <a:ext cx="2133600" cy="365125"/>
          </a:xfrm>
          <a:prstGeom prst="rect"/>
          <a:noFill/>
          <a:ln>
            <a:noFill/>
          </a:ln>
        </p:spPr>
        <p:txBody>
          <a:bodyPr wrap="square" anchor="ctr"/>
          <a:lstStyle>
            <a:lvl1pPr lvl="0" algn="l">
              <a:defRPr sz="1200">
                <a:solidFill>
                  <a:srgbClr val="3F3F3F"/>
                </a:solidFill>
                <a:latin typeface="Calibri"/>
              </a:defRPr>
            </a:lvl1pPr>
          </a:lstStyle>
          <a:p/>
        </p:txBody>
      </p:sp>
      <p:sp>
        <p:nvSpPr>
          <p:cNvPr id="5" name=""/>
          <p:cNvSpPr txBox="1"/>
          <p:nvPr>
            <p:ph type="sldNum" idx="12"/>
          </p:nvPr>
        </p:nvSpPr>
        <p:spPr>
          <a:xfrm>
            <a:off x="6553200" y="6356350"/>
            <a:ext cx="2133600" cy="365125"/>
          </a:xfrm>
          <a:prstGeom prst="rect"/>
          <a:noFill/>
          <a:ln>
            <a:noFill/>
          </a:ln>
        </p:spPr>
        <p:txBody>
          <a:bodyPr wrap="square" anchor="ctr"/>
          <a:lstStyle>
            <a:lvl1pPr lvl="0" algn="r">
              <a:defRPr sz="1200">
                <a:solidFill>
                  <a:srgbClr val="3F3F3F"/>
                </a:solidFill>
                <a:latin typeface="Calibri"/>
              </a:defRPr>
            </a:lvl1pPr>
          </a:lstStyle>
          <a:p>
            <a:fld id="{8B38DBA3-52F9-4AF4-A6A4-FA4D7DB2F99C}" type="slidenum">
              <a:t>&lt;#&gt;</a:t>
            </a:fld>
          </a:p>
        </p:txBody>
      </p:sp>
      <p:sp>
        <p:nvSpPr>
          <p:cNvPr id="6" name=""/>
          <p:cNvSpPr txBox="1"/>
          <p:nvPr>
            <p:ph type="ftr" idx="11"/>
          </p:nvPr>
        </p:nvSpPr>
        <p:spPr>
          <a:xfrm>
            <a:off x="3124200" y="6356350"/>
            <a:ext cx="2895600" cy="365125"/>
          </a:xfrm>
          <a:prstGeom prst="rect"/>
          <a:noFill/>
          <a:ln>
            <a:noFill/>
          </a:ln>
        </p:spPr>
        <p:txBody>
          <a:bodyPr wrap="square" anchor="ctr"/>
          <a:lstStyle>
            <a:lvl1pPr lvl="0" algn="ctr">
              <a:defRPr sz="1200">
                <a:solidFill>
                  <a:srgbClr val="3F3F3F"/>
                </a:solidFill>
                <a:latin typeface="Calibri"/>
              </a:defRPr>
            </a:lvl1pPr>
          </a:lstStyle>
          <a:p/>
        </p:txBody>
      </p:sp>
      <p:pic>
        <p:nvPicPr>
          <p:cNvPr id="7" name=""/>
          <p:cNvPicPr/>
          <p:nvPr/>
        </p:nvPicPr>
        <p:blipFill>
          <a:blip r:embed="rId1"/>
          <a:srcRect/>
          <a:stretch>
            <a:fillRect/>
          </a:stretch>
        </p:blipFill>
        <p:spPr>
          <a:xfrm>
            <a:off x="6096000" y="1143000"/>
            <a:ext cx="2667000" cy="2895600"/>
          </a:xfrm>
          <a:prstGeom prst="rect"/>
          <a:noFill/>
          <a:ln>
            <a:noFill/>
          </a:ln>
        </p:spPr>
      </p:pic>
    </p:spTree>
  </p:cSld>
</p:sld>
</file>

<file path=ppt/slides/slide4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title" idx="0"/>
          </p:nvPr>
        </p:nvSpPr>
        <p:spPr>
          <a:xfrm>
            <a:off x="457200" y="274637"/>
            <a:ext cx="8229600" cy="638175"/>
          </a:xfrm>
          <a:prstGeom prst="rect"/>
          <a:noFill/>
          <a:ln>
            <a:noFill/>
          </a:ln>
        </p:spPr>
        <p:txBody>
          <a:bodyPr wrap="square" anchor="ctr">
            <a:normAutofit fontScale="90000"/>
          </a:bodyPr>
          <a:p>
            <a:pPr lvl="0"/>
            <a:r>
              <a:rPr>
                <a:latin typeface="Times New Roman"/>
              </a:rPr>
              <a:t>Physical Examination</a:t>
            </a:r>
          </a:p>
        </p:txBody>
      </p:sp>
      <p:sp>
        <p:nvSpPr>
          <p:cNvPr id="3" name=""/>
          <p:cNvSpPr txBox="1"/>
          <p:nvPr>
            <p:ph type="body" idx="1"/>
          </p:nvPr>
        </p:nvSpPr>
        <p:spPr>
          <a:xfrm>
            <a:off x="457200" y="990600"/>
            <a:ext cx="8229600" cy="5135562"/>
          </a:xfrm>
          <a:prstGeom prst="rect"/>
          <a:noFill/>
          <a:ln>
            <a:noFill/>
          </a:ln>
        </p:spPr>
        <p:txBody>
          <a:bodyPr wrap="square" anchor="t">
            <a:normAutofit fontScale="92000" lnSpcReduction="20000"/>
          </a:bodyPr>
          <a:p>
            <a:pPr lvl="0">
              <a:buFont typeface="Wingdings"/>
              <a:buChar char="ü"/>
            </a:pPr>
            <a:r>
              <a:rPr>
                <a:latin typeface="Times New Roman"/>
              </a:rPr>
              <a:t>Distinctive </a:t>
            </a:r>
            <a:r>
              <a:rPr>
                <a:latin typeface="Times New Roman"/>
              </a:rPr>
              <a:t>facial appearance - Leonine </a:t>
            </a:r>
            <a:r>
              <a:rPr>
                <a:latin typeface="Times New Roman"/>
              </a:rPr>
              <a:t>facies</a:t>
            </a:r>
            <a:r>
              <a:rPr>
                <a:latin typeface="Times New Roman"/>
              </a:rPr>
              <a:t>, </a:t>
            </a:r>
            <a:r>
              <a:rPr>
                <a:latin typeface="Times New Roman"/>
              </a:rPr>
              <a:t>multifurrowed</a:t>
            </a:r>
            <a:r>
              <a:rPr>
                <a:latin typeface="Times New Roman"/>
              </a:rPr>
              <a:t> and thickened skin with prominent folds, a broad </a:t>
            </a:r>
            <a:r>
              <a:rPr>
                <a:latin typeface="Times New Roman"/>
              </a:rPr>
              <a:t>chin</a:t>
            </a:r>
          </a:p>
          <a:p>
            <a:pPr lvl="0">
              <a:buFont typeface="Wingdings"/>
              <a:buChar char="ü"/>
            </a:pPr>
            <a:r>
              <a:rPr>
                <a:latin typeface="Times New Roman"/>
              </a:rPr>
              <a:t>Parasympathetic </a:t>
            </a:r>
            <a:r>
              <a:rPr>
                <a:latin typeface="Times New Roman"/>
              </a:rPr>
              <a:t>over activity </a:t>
            </a:r>
            <a:r>
              <a:rPr>
                <a:latin typeface="Times New Roman"/>
              </a:rPr>
              <a:t>- Ipsilateral lacrimation, </a:t>
            </a:r>
            <a:r>
              <a:rPr>
                <a:latin typeface="Times New Roman"/>
              </a:rPr>
              <a:t>rhinorrhea</a:t>
            </a:r>
            <a:r>
              <a:rPr>
                <a:latin typeface="Times New Roman"/>
              </a:rPr>
              <a:t> </a:t>
            </a:r>
            <a:r>
              <a:rPr>
                <a:latin typeface="Times New Roman"/>
              </a:rPr>
              <a:t>or congestion</a:t>
            </a:r>
          </a:p>
          <a:p>
            <a:pPr lvl="0">
              <a:buFont typeface="Wingdings"/>
              <a:buChar char="ü"/>
            </a:pPr>
            <a:r>
              <a:rPr>
                <a:latin typeface="Times New Roman"/>
              </a:rPr>
              <a:t>Ocular sympathetic paralysis - Mild Horner syndrome (</a:t>
            </a:r>
            <a:r>
              <a:rPr>
                <a:latin typeface="Times New Roman"/>
              </a:rPr>
              <a:t>eg</a:t>
            </a:r>
            <a:r>
              <a:rPr>
                <a:latin typeface="Times New Roman"/>
              </a:rPr>
              <a:t>, ptosis, </a:t>
            </a:r>
            <a:r>
              <a:rPr>
                <a:latin typeface="Times New Roman"/>
              </a:rPr>
              <a:t>miosis</a:t>
            </a:r>
            <a:r>
              <a:rPr>
                <a:latin typeface="Times New Roman"/>
              </a:rPr>
              <a:t>, and </a:t>
            </a:r>
            <a:r>
              <a:rPr>
                <a:latin typeface="Times New Roman"/>
              </a:rPr>
              <a:t>anhidrosis</a:t>
            </a:r>
            <a:r>
              <a:rPr>
                <a:latin typeface="Times New Roman"/>
              </a:rPr>
              <a:t>), which may persist between attacks</a:t>
            </a:r>
          </a:p>
          <a:p>
            <a:pPr lvl="0">
              <a:buFont typeface="Wingdings"/>
              <a:buChar char="ü"/>
            </a:pPr>
            <a:r>
              <a:rPr>
                <a:latin typeface="Times New Roman"/>
              </a:rPr>
              <a:t>Bradycardia</a:t>
            </a:r>
          </a:p>
          <a:p>
            <a:pPr lvl="0">
              <a:buFont typeface="Wingdings"/>
              <a:buChar char="ü"/>
            </a:pPr>
            <a:r>
              <a:rPr>
                <a:latin typeface="Times New Roman"/>
              </a:rPr>
              <a:t>Facial flushing or pallor</a:t>
            </a:r>
          </a:p>
          <a:p>
            <a:pPr lvl="0">
              <a:buFont typeface="Wingdings"/>
              <a:buChar char="ü"/>
            </a:pPr>
            <a:r>
              <a:rPr>
                <a:latin typeface="Times New Roman"/>
              </a:rPr>
              <a:t>Scalp and facial tenderness</a:t>
            </a:r>
          </a:p>
          <a:p>
            <a:pPr lvl="0">
              <a:buFont typeface="Wingdings"/>
              <a:buChar char="ü"/>
            </a:pPr>
            <a:r>
              <a:rPr>
                <a:latin typeface="Times New Roman"/>
              </a:rPr>
              <a:t>Ipsilateral carotid tenderness (in some patients)</a:t>
            </a:r>
          </a:p>
          <a:p>
            <a:pPr lvl="0"/>
          </a:p>
        </p:txBody>
      </p:sp>
      <p:sp>
        <p:nvSpPr>
          <p:cNvPr id="4" name=""/>
          <p:cNvSpPr txBox="1"/>
          <p:nvPr>
            <p:ph type="dt" idx="10"/>
          </p:nvPr>
        </p:nvSpPr>
        <p:spPr>
          <a:xfrm>
            <a:off x="457200" y="6356350"/>
            <a:ext cx="2133600" cy="365125"/>
          </a:xfrm>
          <a:prstGeom prst="rect"/>
          <a:noFill/>
          <a:ln>
            <a:noFill/>
          </a:ln>
        </p:spPr>
        <p:txBody>
          <a:bodyPr wrap="square" anchor="ctr"/>
          <a:lstStyle>
            <a:lvl1pPr lvl="0" algn="l">
              <a:defRPr sz="1200">
                <a:solidFill>
                  <a:srgbClr val="3F3F3F"/>
                </a:solidFill>
                <a:latin typeface="Calibri"/>
              </a:defRPr>
            </a:lvl1pPr>
          </a:lstStyle>
          <a:p/>
        </p:txBody>
      </p:sp>
      <p:sp>
        <p:nvSpPr>
          <p:cNvPr id="5" name=""/>
          <p:cNvSpPr txBox="1"/>
          <p:nvPr>
            <p:ph type="sldNum" idx="12"/>
          </p:nvPr>
        </p:nvSpPr>
        <p:spPr>
          <a:xfrm>
            <a:off x="6553200" y="6356350"/>
            <a:ext cx="2133600" cy="365125"/>
          </a:xfrm>
          <a:prstGeom prst="rect"/>
          <a:noFill/>
          <a:ln>
            <a:noFill/>
          </a:ln>
        </p:spPr>
        <p:txBody>
          <a:bodyPr wrap="square" anchor="ctr"/>
          <a:lstStyle>
            <a:lvl1pPr lvl="0" algn="r">
              <a:defRPr sz="1200">
                <a:solidFill>
                  <a:srgbClr val="3F3F3F"/>
                </a:solidFill>
                <a:latin typeface="Calibri"/>
              </a:defRPr>
            </a:lvl1pPr>
          </a:lstStyle>
          <a:p>
            <a:fld id="{8B38DBA3-52F9-4AF4-A6A4-FA4D7DB2F99C}" type="slidenum">
              <a:t>&lt;#&gt;</a:t>
            </a:fld>
          </a:p>
        </p:txBody>
      </p:sp>
      <p:sp>
        <p:nvSpPr>
          <p:cNvPr id="6" name=""/>
          <p:cNvSpPr txBox="1"/>
          <p:nvPr>
            <p:ph type="ftr" idx="11"/>
          </p:nvPr>
        </p:nvSpPr>
        <p:spPr>
          <a:xfrm>
            <a:off x="3124200" y="6356350"/>
            <a:ext cx="2895600" cy="365125"/>
          </a:xfrm>
          <a:prstGeom prst="rect"/>
          <a:noFill/>
          <a:ln>
            <a:noFill/>
          </a:ln>
        </p:spPr>
        <p:txBody>
          <a:bodyPr wrap="square" anchor="ctr"/>
          <a:lstStyle>
            <a:lvl1pPr lvl="0" algn="ctr">
              <a:defRPr sz="1200">
                <a:solidFill>
                  <a:srgbClr val="3F3F3F"/>
                </a:solidFill>
                <a:latin typeface="Calibri"/>
              </a:defRPr>
            </a:lvl1pPr>
          </a:lstStyle>
          <a:p/>
        </p:txBody>
      </p:sp>
    </p:spTree>
  </p:cSld>
</p:sld>
</file>

<file path=ppt/slides/slide4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title" idx="0"/>
          </p:nvPr>
        </p:nvSpPr>
        <p:spPr>
          <a:xfrm>
            <a:off x="457200" y="274637"/>
            <a:ext cx="8229600" cy="1143000"/>
          </a:xfrm>
          <a:prstGeom prst="rect"/>
          <a:noFill/>
          <a:ln>
            <a:noFill/>
          </a:ln>
        </p:spPr>
        <p:txBody>
          <a:bodyPr wrap="square" anchor="ctr"/>
          <a:p>
            <a:pPr lvl="0"/>
            <a:r>
              <a:rPr b="1" i="0" u="none" strike="noStrike">
                <a:latin typeface="Times New Roman"/>
              </a:rPr>
              <a:t>Prognosis</a:t>
            </a:r>
          </a:p>
        </p:txBody>
      </p:sp>
      <p:sp>
        <p:nvSpPr>
          <p:cNvPr id="3" name=""/>
          <p:cNvSpPr txBox="1"/>
          <p:nvPr>
            <p:ph type="body" idx="1"/>
          </p:nvPr>
        </p:nvSpPr>
        <p:spPr>
          <a:xfrm>
            <a:off x="457200" y="1600200"/>
            <a:ext cx="8229600" cy="4525962"/>
          </a:xfrm>
          <a:prstGeom prst="rect"/>
          <a:noFill/>
          <a:ln>
            <a:noFill/>
          </a:ln>
        </p:spPr>
        <p:txBody>
          <a:bodyPr wrap="square" anchor="t"/>
          <a:p>
            <a:pPr lvl="0">
              <a:buFont typeface="Wingdings"/>
              <a:buChar char="v"/>
            </a:pPr>
            <a:r>
              <a:rPr sz="3200">
                <a:latin typeface="Times New Roman"/>
              </a:rPr>
              <a:t>Generally</a:t>
            </a:r>
            <a:r>
              <a:rPr sz="3200">
                <a:latin typeface="Times New Roman"/>
              </a:rPr>
              <a:t>, CH is a lifelong problem. Potential outcomes include the following:</a:t>
            </a:r>
          </a:p>
          <a:p>
            <a:pPr lvl="1">
              <a:buFont typeface="Courier New"/>
              <a:buChar char="o"/>
            </a:pPr>
            <a:r>
              <a:rPr sz="2800">
                <a:latin typeface="Times New Roman"/>
              </a:rPr>
              <a:t>Recurrent attacks</a:t>
            </a:r>
          </a:p>
          <a:p>
            <a:pPr lvl="1">
              <a:buFont typeface="Courier New"/>
              <a:buChar char="o"/>
            </a:pPr>
            <a:r>
              <a:rPr sz="2800">
                <a:latin typeface="Times New Roman"/>
              </a:rPr>
              <a:t>Prolonged remissions</a:t>
            </a:r>
          </a:p>
          <a:p>
            <a:pPr lvl="1">
              <a:buFont typeface="Courier New"/>
              <a:buChar char="o"/>
            </a:pPr>
            <a:r>
              <a:rPr sz="2800">
                <a:latin typeface="Times New Roman"/>
              </a:rPr>
              <a:t>Possibility of transformation of an episodic cluster to a chronic cluster and vice versa</a:t>
            </a:r>
          </a:p>
          <a:p>
            <a:pPr lvl="0"/>
          </a:p>
        </p:txBody>
      </p:sp>
      <p:sp>
        <p:nvSpPr>
          <p:cNvPr id="4" name=""/>
          <p:cNvSpPr txBox="1"/>
          <p:nvPr>
            <p:ph type="dt" idx="10"/>
          </p:nvPr>
        </p:nvSpPr>
        <p:spPr>
          <a:xfrm>
            <a:off x="457200" y="6356350"/>
            <a:ext cx="2133600" cy="365125"/>
          </a:xfrm>
          <a:prstGeom prst="rect"/>
          <a:noFill/>
          <a:ln>
            <a:noFill/>
          </a:ln>
        </p:spPr>
        <p:txBody>
          <a:bodyPr wrap="square" anchor="ctr"/>
          <a:lstStyle>
            <a:lvl1pPr lvl="0" algn="l">
              <a:defRPr sz="1200">
                <a:solidFill>
                  <a:srgbClr val="3F3F3F"/>
                </a:solidFill>
                <a:latin typeface="Calibri"/>
              </a:defRPr>
            </a:lvl1pPr>
          </a:lstStyle>
          <a:p/>
        </p:txBody>
      </p:sp>
      <p:sp>
        <p:nvSpPr>
          <p:cNvPr id="5" name=""/>
          <p:cNvSpPr txBox="1"/>
          <p:nvPr>
            <p:ph type="sldNum" idx="12"/>
          </p:nvPr>
        </p:nvSpPr>
        <p:spPr>
          <a:xfrm>
            <a:off x="6553200" y="6356350"/>
            <a:ext cx="2133600" cy="365125"/>
          </a:xfrm>
          <a:prstGeom prst="rect"/>
          <a:noFill/>
          <a:ln>
            <a:noFill/>
          </a:ln>
        </p:spPr>
        <p:txBody>
          <a:bodyPr wrap="square" anchor="ctr"/>
          <a:lstStyle>
            <a:lvl1pPr lvl="0" algn="r">
              <a:defRPr sz="1200">
                <a:solidFill>
                  <a:srgbClr val="3F3F3F"/>
                </a:solidFill>
                <a:latin typeface="Calibri"/>
              </a:defRPr>
            </a:lvl1pPr>
          </a:lstStyle>
          <a:p>
            <a:fld id="{8B38DBA3-52F9-4AF4-A6A4-FA4D7DB2F99C}" type="slidenum">
              <a:t>&lt;#&gt;</a:t>
            </a:fld>
          </a:p>
        </p:txBody>
      </p:sp>
      <p:sp>
        <p:nvSpPr>
          <p:cNvPr id="6" name=""/>
          <p:cNvSpPr txBox="1"/>
          <p:nvPr>
            <p:ph type="ftr" idx="11"/>
          </p:nvPr>
        </p:nvSpPr>
        <p:spPr>
          <a:xfrm>
            <a:off x="3124200" y="6356350"/>
            <a:ext cx="2895600" cy="365125"/>
          </a:xfrm>
          <a:prstGeom prst="rect"/>
          <a:noFill/>
          <a:ln>
            <a:noFill/>
          </a:ln>
        </p:spPr>
        <p:txBody>
          <a:bodyPr wrap="square" anchor="ctr"/>
          <a:lstStyle>
            <a:lvl1pPr lvl="0" algn="ctr">
              <a:defRPr sz="1200">
                <a:solidFill>
                  <a:srgbClr val="3F3F3F"/>
                </a:solidFill>
                <a:latin typeface="Calibri"/>
              </a:defRPr>
            </a:lvl1pPr>
          </a:lstStyle>
          <a:p/>
        </p:txBody>
      </p:sp>
    </p:spTree>
  </p:cSld>
</p:sld>
</file>

<file path=ppt/slides/slide4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body" idx="1"/>
          </p:nvPr>
        </p:nvSpPr>
        <p:spPr>
          <a:xfrm>
            <a:off x="457200" y="381000"/>
            <a:ext cx="8229600" cy="5745162"/>
          </a:xfrm>
          <a:prstGeom prst="rect"/>
          <a:noFill/>
          <a:ln>
            <a:noFill/>
          </a:ln>
        </p:spPr>
        <p:txBody>
          <a:bodyPr wrap="square" anchor="t">
            <a:normAutofit fontScale="92000"/>
          </a:bodyPr>
          <a:p>
            <a:pPr lvl="0" algn="ctr">
              <a:buNone/>
            </a:pPr>
            <a:r>
              <a:rPr sz="3800" b="1" i="0" u="sng" strike="noStrike">
                <a:latin typeface="Times New Roman"/>
              </a:rPr>
              <a:t>3. Migraine Headache</a:t>
            </a:r>
          </a:p>
          <a:p>
            <a:pPr lvl="0"/>
            <a:r>
              <a:rPr>
                <a:latin typeface="Times New Roman"/>
              </a:rPr>
              <a:t>A  </a:t>
            </a:r>
            <a:r>
              <a:rPr>
                <a:solidFill>
                  <a:srgbClr val="FF0000"/>
                </a:solidFill>
                <a:latin typeface="Times New Roman"/>
              </a:rPr>
              <a:t>chronic</a:t>
            </a:r>
            <a:r>
              <a:rPr>
                <a:latin typeface="Times New Roman"/>
              </a:rPr>
              <a:t> neurovascular disorder characterized by recurrent attacks of </a:t>
            </a:r>
            <a:r>
              <a:rPr>
                <a:solidFill>
                  <a:srgbClr val="FF0000"/>
                </a:solidFill>
                <a:latin typeface="Times New Roman"/>
              </a:rPr>
              <a:t>severe headache </a:t>
            </a:r>
            <a:r>
              <a:rPr>
                <a:latin typeface="Times New Roman"/>
              </a:rPr>
              <a:t>and </a:t>
            </a:r>
            <a:r>
              <a:rPr>
                <a:solidFill>
                  <a:srgbClr val="FF0000"/>
                </a:solidFill>
                <a:latin typeface="Times New Roman"/>
              </a:rPr>
              <a:t>autonomous nervous </a:t>
            </a:r>
            <a:r>
              <a:rPr>
                <a:latin typeface="Times New Roman"/>
              </a:rPr>
              <a:t>system dysfunction</a:t>
            </a:r>
          </a:p>
          <a:p>
            <a:pPr lvl="0"/>
            <a:r>
              <a:rPr>
                <a:latin typeface="Times New Roman"/>
              </a:rPr>
              <a:t>The two most prevalent types of migraine:</a:t>
            </a:r>
          </a:p>
          <a:p>
            <a:pPr lvl="0"/>
          </a:p>
          <a:p>
            <a:pPr lvl="1">
              <a:buFont typeface="Wingdings"/>
              <a:buChar char="v"/>
            </a:pPr>
            <a:r>
              <a:rPr sz="2800" b="1" i="0" u="none" strike="noStrike">
                <a:solidFill>
                  <a:srgbClr val="0070C0"/>
                </a:solidFill>
                <a:latin typeface="Times New Roman"/>
              </a:rPr>
              <a:t>Migraine  without aura   </a:t>
            </a:r>
          </a:p>
          <a:p>
            <a:pPr lvl="2"/>
            <a:r>
              <a:rPr sz="2800">
                <a:latin typeface="Times New Roman"/>
              </a:rPr>
              <a:t>Most migraine sufferers experience two to four headaches per month</a:t>
            </a:r>
          </a:p>
          <a:p>
            <a:pPr lvl="2"/>
            <a:r>
              <a:rPr sz="2800">
                <a:latin typeface="Times New Roman"/>
              </a:rPr>
              <a:t>Most migraine headaches last at least four hours. </a:t>
            </a:r>
          </a:p>
          <a:p>
            <a:pPr lvl="2"/>
            <a:r>
              <a:rPr sz="2800">
                <a:latin typeface="Times New Roman"/>
              </a:rPr>
              <a:t>Headaches may </a:t>
            </a:r>
            <a:r>
              <a:rPr sz="2800" b="1" i="0" u="none" strike="noStrike">
                <a:latin typeface="Times New Roman"/>
              </a:rPr>
              <a:t>begin at any time of the day or night</a:t>
            </a:r>
          </a:p>
          <a:p>
            <a:pPr lvl="0"/>
          </a:p>
        </p:txBody>
      </p:sp>
      <p:sp>
        <p:nvSpPr>
          <p:cNvPr id="3" name=""/>
          <p:cNvSpPr txBox="1"/>
          <p:nvPr>
            <p:ph type="dt" idx="10"/>
          </p:nvPr>
        </p:nvSpPr>
        <p:spPr>
          <a:xfrm>
            <a:off x="457200" y="6356350"/>
            <a:ext cx="2133600" cy="365125"/>
          </a:xfrm>
          <a:prstGeom prst="rect"/>
          <a:noFill/>
          <a:ln>
            <a:noFill/>
          </a:ln>
        </p:spPr>
        <p:txBody>
          <a:bodyPr wrap="square" anchor="ctr"/>
          <a:lstStyle>
            <a:lvl1pPr lvl="0" algn="l">
              <a:defRPr sz="1200">
                <a:solidFill>
                  <a:srgbClr val="3F3F3F"/>
                </a:solidFill>
                <a:latin typeface="Calibri"/>
              </a:defRPr>
            </a:lvl1pPr>
          </a:lstStyle>
          <a:p/>
        </p:txBody>
      </p:sp>
      <p:sp>
        <p:nvSpPr>
          <p:cNvPr id="4" name=""/>
          <p:cNvSpPr txBox="1"/>
          <p:nvPr>
            <p:ph type="sldNum" idx="12"/>
          </p:nvPr>
        </p:nvSpPr>
        <p:spPr>
          <a:xfrm>
            <a:off x="6553200" y="6356350"/>
            <a:ext cx="2133600" cy="365125"/>
          </a:xfrm>
          <a:prstGeom prst="rect"/>
          <a:noFill/>
          <a:ln>
            <a:noFill/>
          </a:ln>
        </p:spPr>
        <p:txBody>
          <a:bodyPr wrap="square" anchor="ctr"/>
          <a:lstStyle>
            <a:lvl1pPr lvl="0" algn="r">
              <a:defRPr sz="1200">
                <a:solidFill>
                  <a:srgbClr val="3F3F3F"/>
                </a:solidFill>
                <a:latin typeface="Calibri"/>
              </a:defRPr>
            </a:lvl1pPr>
          </a:lstStyle>
          <a:p>
            <a:fld id="{8B38DBA3-52F9-4AF4-A6A4-FA4D7DB2F99C}" type="slidenum">
              <a:t>&lt;#&gt;</a:t>
            </a:fld>
          </a:p>
        </p:txBody>
      </p:sp>
      <p:sp>
        <p:nvSpPr>
          <p:cNvPr id="5" name=""/>
          <p:cNvSpPr txBox="1"/>
          <p:nvPr>
            <p:ph type="ftr" idx="11"/>
          </p:nvPr>
        </p:nvSpPr>
        <p:spPr>
          <a:xfrm>
            <a:off x="3124200" y="6356350"/>
            <a:ext cx="2895600" cy="365125"/>
          </a:xfrm>
          <a:prstGeom prst="rect"/>
          <a:noFill/>
          <a:ln>
            <a:noFill/>
          </a:ln>
        </p:spPr>
        <p:txBody>
          <a:bodyPr wrap="square" anchor="ctr"/>
          <a:lstStyle>
            <a:lvl1pPr lvl="0" algn="ctr">
              <a:defRPr sz="1200">
                <a:solidFill>
                  <a:srgbClr val="3F3F3F"/>
                </a:solidFill>
                <a:latin typeface="Calibri"/>
              </a:defRPr>
            </a:lvl1pPr>
          </a:lstStyle>
          <a:p/>
        </p:txBody>
      </p:sp>
    </p:spTree>
  </p:cSld>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title" idx="0"/>
          </p:nvPr>
        </p:nvSpPr>
        <p:spPr>
          <a:xfrm>
            <a:off x="457200" y="274637"/>
            <a:ext cx="8229600" cy="1143000"/>
          </a:xfrm>
          <a:prstGeom prst="rect"/>
          <a:noFill/>
          <a:ln>
            <a:noFill/>
          </a:ln>
        </p:spPr>
        <p:txBody>
          <a:bodyPr wrap="square" anchor="ctr"/>
          <a:p>
            <a:pPr lvl="0"/>
            <a:r>
              <a:rPr sz="3200" b="1" i="0" u="none" strike="noStrike">
                <a:solidFill>
                  <a:srgbClr val="000000"/>
                </a:solidFill>
                <a:latin typeface="Calibri"/>
              </a:rPr>
              <a:t>Central Nervous system</a:t>
            </a:r>
          </a:p>
        </p:txBody>
      </p:sp>
      <p:sp>
        <p:nvSpPr>
          <p:cNvPr id="3" name=""/>
          <p:cNvSpPr txBox="1"/>
          <p:nvPr>
            <p:ph type="dt" idx="10"/>
          </p:nvPr>
        </p:nvSpPr>
        <p:spPr>
          <a:xfrm>
            <a:off x="457200" y="6356350"/>
            <a:ext cx="2133600" cy="365125"/>
          </a:xfrm>
          <a:prstGeom prst="rect"/>
          <a:noFill/>
          <a:ln>
            <a:noFill/>
          </a:ln>
        </p:spPr>
        <p:txBody>
          <a:bodyPr wrap="square" anchor="ctr"/>
          <a:lstStyle>
            <a:lvl1pPr lvl="0" algn="l">
              <a:defRPr sz="1200">
                <a:solidFill>
                  <a:srgbClr val="3F3F3F"/>
                </a:solidFill>
                <a:latin typeface="Calibri"/>
              </a:defRPr>
            </a:lvl1pPr>
          </a:lstStyle>
          <a:p/>
        </p:txBody>
      </p:sp>
      <p:sp>
        <p:nvSpPr>
          <p:cNvPr id="4" name=""/>
          <p:cNvSpPr txBox="1"/>
          <p:nvPr>
            <p:ph type="sldNum" idx="12"/>
          </p:nvPr>
        </p:nvSpPr>
        <p:spPr>
          <a:xfrm>
            <a:off x="6553200" y="6356350"/>
            <a:ext cx="2133600" cy="365125"/>
          </a:xfrm>
          <a:prstGeom prst="rect"/>
          <a:noFill/>
          <a:ln>
            <a:noFill/>
          </a:ln>
        </p:spPr>
        <p:txBody>
          <a:bodyPr wrap="square" anchor="ctr"/>
          <a:lstStyle>
            <a:lvl1pPr lvl="0" algn="r">
              <a:defRPr sz="1200">
                <a:solidFill>
                  <a:srgbClr val="3F3F3F"/>
                </a:solidFill>
                <a:latin typeface="Calibri"/>
              </a:defRPr>
            </a:lvl1pPr>
          </a:lstStyle>
          <a:p>
            <a:fld id="{8B38DBA3-52F9-4AF4-A6A4-FA4D7DB2F99C}" type="slidenum">
              <a:t>&lt;#&gt;</a:t>
            </a:fld>
          </a:p>
        </p:txBody>
      </p:sp>
      <p:sp>
        <p:nvSpPr>
          <p:cNvPr id="5" name=""/>
          <p:cNvSpPr txBox="1"/>
          <p:nvPr>
            <p:ph type="body" idx="1"/>
          </p:nvPr>
        </p:nvSpPr>
        <p:spPr>
          <a:xfrm>
            <a:off x="152400" y="1219200"/>
            <a:ext cx="8534400" cy="4937125"/>
          </a:xfrm>
          <a:prstGeom prst="rect"/>
          <a:noFill/>
          <a:ln>
            <a:noFill/>
          </a:ln>
        </p:spPr>
        <p:txBody>
          <a:bodyPr wrap="square" anchor="t"/>
          <a:p>
            <a:pPr lvl="0">
              <a:buFont typeface="Wingdings"/>
              <a:buChar char="v"/>
            </a:pPr>
            <a:r>
              <a:rPr>
                <a:latin typeface="Times New Roman"/>
              </a:rPr>
              <a:t>The brain – parts and their function</a:t>
            </a:r>
          </a:p>
          <a:p>
            <a:pPr lvl="1">
              <a:lnSpc>
                <a:spcPct val="150000"/>
              </a:lnSpc>
            </a:pPr>
            <a:r>
              <a:rPr sz="3200">
                <a:latin typeface="Times New Roman"/>
              </a:rPr>
              <a:t>Cerebrum</a:t>
            </a:r>
          </a:p>
          <a:p>
            <a:pPr lvl="1">
              <a:lnSpc>
                <a:spcPct val="150000"/>
              </a:lnSpc>
            </a:pPr>
            <a:r>
              <a:rPr sz="3200">
                <a:latin typeface="Times New Roman"/>
              </a:rPr>
              <a:t>Diencephalon</a:t>
            </a:r>
          </a:p>
          <a:p>
            <a:pPr lvl="1">
              <a:lnSpc>
                <a:spcPct val="150000"/>
              </a:lnSpc>
            </a:pPr>
            <a:r>
              <a:rPr sz="3200">
                <a:latin typeface="Times New Roman"/>
              </a:rPr>
              <a:t>Brain stem</a:t>
            </a:r>
          </a:p>
          <a:p>
            <a:pPr lvl="1">
              <a:lnSpc>
                <a:spcPct val="150000"/>
              </a:lnSpc>
            </a:pPr>
            <a:r>
              <a:rPr sz="3200">
                <a:latin typeface="Times New Roman"/>
              </a:rPr>
              <a:t>cerebellum</a:t>
            </a:r>
          </a:p>
        </p:txBody>
      </p:sp>
      <p:pic>
        <p:nvPicPr>
          <p:cNvPr id="6" name=""/>
          <p:cNvPicPr/>
          <p:nvPr/>
        </p:nvPicPr>
        <p:blipFill>
          <a:blip r:embed="rId1"/>
          <a:srcRect/>
          <a:stretch>
            <a:fillRect/>
          </a:stretch>
        </p:blipFill>
        <p:spPr>
          <a:xfrm>
            <a:off x="3581400" y="1828800"/>
            <a:ext cx="5257800" cy="3911600"/>
          </a:xfrm>
          <a:prstGeom prst="rect"/>
          <a:noFill/>
          <a:ln>
            <a:noFill/>
          </a:ln>
        </p:spPr>
      </p:pic>
      <p:sp>
        <p:nvSpPr>
          <p:cNvPr id="7" name=""/>
          <p:cNvSpPr txBox="1"/>
          <p:nvPr>
            <p:ph type="ftr" idx="11"/>
          </p:nvPr>
        </p:nvSpPr>
        <p:spPr>
          <a:xfrm>
            <a:off x="3124200" y="6356350"/>
            <a:ext cx="2895600" cy="365125"/>
          </a:xfrm>
          <a:prstGeom prst="rect"/>
          <a:noFill/>
          <a:ln>
            <a:noFill/>
          </a:ln>
        </p:spPr>
        <p:txBody>
          <a:bodyPr wrap="square" anchor="ctr"/>
          <a:lstStyle>
            <a:lvl1pPr lvl="0" algn="ctr">
              <a:defRPr sz="1200">
                <a:solidFill>
                  <a:srgbClr val="3F3F3F"/>
                </a:solidFill>
                <a:latin typeface="Calibri"/>
              </a:defRPr>
            </a:lvl1pPr>
          </a:lstStyle>
          <a:p/>
        </p:txBody>
      </p:sp>
    </p:spTree>
  </p:cSld>
</p:sld>
</file>

<file path=ppt/slides/slide5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title" idx="0"/>
          </p:nvPr>
        </p:nvSpPr>
        <p:spPr>
          <a:xfrm>
            <a:off x="457200" y="274637"/>
            <a:ext cx="8229600" cy="790575"/>
          </a:xfrm>
          <a:prstGeom prst="rect"/>
          <a:noFill/>
          <a:ln>
            <a:noFill/>
          </a:ln>
        </p:spPr>
        <p:txBody>
          <a:bodyPr wrap="square" anchor="ctr"/>
          <a:p>
            <a:pPr lvl="0"/>
            <a:r>
              <a:rPr>
                <a:latin typeface="Times New Roman"/>
              </a:rPr>
              <a:t>Continue…</a:t>
            </a:r>
          </a:p>
        </p:txBody>
      </p:sp>
      <p:sp>
        <p:nvSpPr>
          <p:cNvPr id="3" name=""/>
          <p:cNvSpPr txBox="1"/>
          <p:nvPr>
            <p:ph type="body" idx="1"/>
          </p:nvPr>
        </p:nvSpPr>
        <p:spPr>
          <a:xfrm>
            <a:off x="457200" y="990600"/>
            <a:ext cx="8229600" cy="5334000"/>
          </a:xfrm>
          <a:prstGeom prst="rect"/>
          <a:noFill/>
          <a:ln>
            <a:noFill/>
          </a:ln>
        </p:spPr>
        <p:txBody>
          <a:bodyPr wrap="square" anchor="t"/>
          <a:p>
            <a:pPr lvl="1">
              <a:buFont typeface="Wingdings"/>
              <a:buChar char="v"/>
            </a:pPr>
            <a:r>
              <a:rPr sz="2800" b="1" i="0" u="none" strike="noStrike">
                <a:solidFill>
                  <a:srgbClr val="0070C0"/>
                </a:solidFill>
                <a:latin typeface="Times New Roman"/>
              </a:rPr>
              <a:t>Migraine  with aura</a:t>
            </a:r>
          </a:p>
          <a:p>
            <a:pPr lvl="1">
              <a:lnSpc>
                <a:spcPct val="90000"/>
              </a:lnSpc>
              <a:buFont typeface="Wingdings"/>
              <a:buChar char="Ø"/>
            </a:pPr>
            <a:r>
              <a:rPr sz="3200">
                <a:latin typeface="Times New Roman"/>
              </a:rPr>
              <a:t>This type of migraine begins with an aura (a manifestation of neurological symptoms). </a:t>
            </a:r>
          </a:p>
          <a:p>
            <a:pPr lvl="1">
              <a:lnSpc>
                <a:spcPct val="90000"/>
              </a:lnSpc>
              <a:buFont typeface="Wingdings"/>
              <a:buChar char="Ø"/>
            </a:pPr>
            <a:r>
              <a:rPr sz="3200">
                <a:latin typeface="Times New Roman"/>
              </a:rPr>
              <a:t>Generally, the aura begins from </a:t>
            </a:r>
            <a:r>
              <a:rPr sz="3200">
                <a:solidFill>
                  <a:srgbClr val="FF0000"/>
                </a:solidFill>
                <a:latin typeface="Times New Roman"/>
              </a:rPr>
              <a:t>five to thirty </a:t>
            </a:r>
            <a:r>
              <a:rPr sz="3200">
                <a:latin typeface="Times New Roman"/>
              </a:rPr>
              <a:t>minutes before the actual onset of the headache. </a:t>
            </a:r>
          </a:p>
          <a:p>
            <a:pPr lvl="2">
              <a:lnSpc>
                <a:spcPct val="90000"/>
              </a:lnSpc>
              <a:buFont typeface="Wingdings"/>
              <a:buChar char="Ø"/>
            </a:pPr>
            <a:r>
              <a:rPr>
                <a:latin typeface="Times New Roman"/>
              </a:rPr>
              <a:t>The aura can include vision may be see wavy or jagged lines, dots or flashing lights; or, you experience tunnel vision or blind spots in one or both eyes </a:t>
            </a:r>
          </a:p>
          <a:p>
            <a:pPr lvl="2">
              <a:lnSpc>
                <a:spcPct val="90000"/>
              </a:lnSpc>
              <a:buFont typeface="Wingdings"/>
              <a:buChar char="Ø"/>
            </a:pPr>
            <a:r>
              <a:rPr>
                <a:latin typeface="Times New Roman"/>
              </a:rPr>
              <a:t>Hearing , hallucinations </a:t>
            </a:r>
          </a:p>
          <a:p>
            <a:pPr lvl="2">
              <a:lnSpc>
                <a:spcPct val="90000"/>
              </a:lnSpc>
              <a:buFont typeface="Wingdings"/>
              <a:buChar char="Ø"/>
            </a:pPr>
            <a:r>
              <a:rPr>
                <a:latin typeface="Times New Roman"/>
              </a:rPr>
              <a:t>Disruptions  in smell (such as strange odors), </a:t>
            </a:r>
          </a:p>
          <a:p>
            <a:pPr lvl="2">
              <a:lnSpc>
                <a:spcPct val="90000"/>
              </a:lnSpc>
              <a:buFont typeface="Wingdings"/>
              <a:buChar char="Ø"/>
            </a:pPr>
            <a:r>
              <a:rPr>
                <a:latin typeface="Times New Roman"/>
              </a:rPr>
              <a:t>Abnormal taste  or touch . </a:t>
            </a:r>
          </a:p>
        </p:txBody>
      </p:sp>
      <p:sp>
        <p:nvSpPr>
          <p:cNvPr id="4" name=""/>
          <p:cNvSpPr txBox="1"/>
          <p:nvPr>
            <p:ph type="dt" idx="10"/>
          </p:nvPr>
        </p:nvSpPr>
        <p:spPr>
          <a:xfrm>
            <a:off x="457200" y="6356350"/>
            <a:ext cx="2133600" cy="365125"/>
          </a:xfrm>
          <a:prstGeom prst="rect"/>
          <a:noFill/>
          <a:ln>
            <a:noFill/>
          </a:ln>
        </p:spPr>
        <p:txBody>
          <a:bodyPr wrap="square" anchor="ctr"/>
          <a:lstStyle>
            <a:lvl1pPr lvl="0" algn="l">
              <a:defRPr sz="1200">
                <a:solidFill>
                  <a:srgbClr val="3F3F3F"/>
                </a:solidFill>
                <a:latin typeface="Times New Roman"/>
              </a:defRPr>
            </a:lvl1pPr>
          </a:lstStyle>
          <a:p/>
        </p:txBody>
      </p:sp>
      <p:sp>
        <p:nvSpPr>
          <p:cNvPr id="5" name=""/>
          <p:cNvSpPr txBox="1"/>
          <p:nvPr>
            <p:ph type="sldNum" idx="12"/>
          </p:nvPr>
        </p:nvSpPr>
        <p:spPr>
          <a:xfrm>
            <a:off x="6553200" y="6356350"/>
            <a:ext cx="2133600" cy="365125"/>
          </a:xfrm>
          <a:prstGeom prst="rect"/>
          <a:noFill/>
          <a:ln>
            <a:noFill/>
          </a:ln>
        </p:spPr>
        <p:txBody>
          <a:bodyPr wrap="square" anchor="ctr"/>
          <a:lstStyle>
            <a:lvl1pPr lvl="0" algn="r">
              <a:defRPr sz="1200">
                <a:solidFill>
                  <a:srgbClr val="3F3F3F"/>
                </a:solidFill>
                <a:latin typeface="Times New Roman"/>
              </a:defRPr>
            </a:lvl1pPr>
          </a:lstStyle>
          <a:p>
            <a:fld id="{8B38DBA3-52F9-4AF4-A6A4-FA4D7DB2F99C}" type="slidenum">
              <a:t>&lt;#&gt;</a:t>
            </a:fld>
          </a:p>
        </p:txBody>
      </p:sp>
      <p:sp>
        <p:nvSpPr>
          <p:cNvPr id="6" name=""/>
          <p:cNvSpPr txBox="1"/>
          <p:nvPr>
            <p:ph type="ftr" idx="11"/>
          </p:nvPr>
        </p:nvSpPr>
        <p:spPr>
          <a:xfrm>
            <a:off x="3124200" y="6356350"/>
            <a:ext cx="2895600" cy="365125"/>
          </a:xfrm>
          <a:prstGeom prst="rect"/>
          <a:noFill/>
          <a:ln>
            <a:noFill/>
          </a:ln>
        </p:spPr>
        <p:txBody>
          <a:bodyPr wrap="square" anchor="ctr"/>
          <a:lstStyle>
            <a:lvl1pPr lvl="0" algn="ctr">
              <a:defRPr sz="1200">
                <a:solidFill>
                  <a:srgbClr val="3F3F3F"/>
                </a:solidFill>
                <a:latin typeface="Times New Roman"/>
              </a:defRPr>
            </a:lvl1pPr>
          </a:lstStyle>
          <a:p/>
        </p:txBody>
      </p:sp>
    </p:spTree>
  </p:cSld>
</p:sld>
</file>

<file path=ppt/slides/slide5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title" idx="0"/>
          </p:nvPr>
        </p:nvSpPr>
        <p:spPr>
          <a:xfrm>
            <a:off x="381000" y="228600"/>
            <a:ext cx="8229600" cy="609600"/>
          </a:xfrm>
          <a:prstGeom prst="rect"/>
          <a:noFill/>
          <a:ln>
            <a:noFill/>
          </a:ln>
        </p:spPr>
        <p:txBody>
          <a:bodyPr wrap="square" anchor="ctr">
            <a:normAutofit fontScale="90000"/>
          </a:bodyPr>
          <a:p>
            <a:pPr lvl="0"/>
            <a:r>
              <a:rPr>
                <a:latin typeface="Calibri"/>
              </a:rPr>
              <a:t>Continue…</a:t>
            </a:r>
          </a:p>
        </p:txBody>
      </p:sp>
      <p:sp>
        <p:nvSpPr>
          <p:cNvPr id="3" name=""/>
          <p:cNvSpPr txBox="1"/>
          <p:nvPr>
            <p:ph type="body" idx="1"/>
          </p:nvPr>
        </p:nvSpPr>
        <p:spPr>
          <a:xfrm>
            <a:off x="457200" y="914400"/>
            <a:ext cx="8305800" cy="5211762"/>
          </a:xfrm>
          <a:prstGeom prst="rect"/>
          <a:noFill/>
          <a:ln>
            <a:noFill/>
          </a:ln>
        </p:spPr>
        <p:txBody>
          <a:bodyPr wrap="square" anchor="t">
            <a:normAutofit fontScale="85000" lnSpcReduction="10000"/>
          </a:bodyPr>
          <a:p>
            <a:pPr lvl="0" marL="0" indent="0">
              <a:buNone/>
            </a:pPr>
            <a:r>
              <a:rPr sz="3300" b="1" i="0" u="none" strike="noStrike">
                <a:latin typeface="Times New Roman"/>
              </a:rPr>
              <a:t>Others Classify </a:t>
            </a:r>
            <a:r>
              <a:rPr sz="3300" b="1" i="0" u="none" strike="noStrike">
                <a:latin typeface="Times New Roman"/>
              </a:rPr>
              <a:t>of migraine is as follows:</a:t>
            </a:r>
          </a:p>
          <a:p>
            <a:pPr lvl="0">
              <a:buClr>
                <a:srgbClr val="1F497D"/>
              </a:buClr>
              <a:buChar char="۩"/>
            </a:pPr>
            <a:r>
              <a:rPr>
                <a:solidFill>
                  <a:srgbClr val="FF0000"/>
                </a:solidFill>
                <a:latin typeface="Times New Roman"/>
              </a:rPr>
              <a:t>Migraine without aura (formerly, common migraine)</a:t>
            </a:r>
          </a:p>
          <a:p>
            <a:pPr lvl="0">
              <a:buClr>
                <a:srgbClr val="1F497D"/>
              </a:buClr>
              <a:buChar char="۩"/>
            </a:pPr>
            <a:r>
              <a:rPr>
                <a:solidFill>
                  <a:srgbClr val="FF0000"/>
                </a:solidFill>
                <a:latin typeface="Times New Roman"/>
              </a:rPr>
              <a:t>Migraine </a:t>
            </a:r>
            <a:r>
              <a:rPr>
                <a:solidFill>
                  <a:srgbClr val="FF0000"/>
                </a:solidFill>
                <a:latin typeface="Times New Roman"/>
              </a:rPr>
              <a:t>with aura (formerly, classic migraine</a:t>
            </a:r>
            <a:r>
              <a:rPr>
                <a:solidFill>
                  <a:srgbClr val="FF0000"/>
                </a:solidFill>
                <a:latin typeface="Times New Roman"/>
              </a:rPr>
              <a:t>)</a:t>
            </a:r>
          </a:p>
          <a:p>
            <a:pPr lvl="0">
              <a:buClr>
                <a:srgbClr val="1F497D"/>
              </a:buClr>
              <a:buChar char="۩"/>
            </a:pPr>
            <a:r>
              <a:rPr>
                <a:latin typeface="Times New Roman"/>
              </a:rPr>
              <a:t>Probable migraine without aura</a:t>
            </a:r>
          </a:p>
          <a:p>
            <a:pPr lvl="0">
              <a:buClr>
                <a:srgbClr val="1F497D"/>
              </a:buClr>
              <a:buChar char="۩"/>
            </a:pPr>
            <a:r>
              <a:rPr>
                <a:latin typeface="Times New Roman"/>
              </a:rPr>
              <a:t>Probable migraine with aura</a:t>
            </a:r>
          </a:p>
          <a:p>
            <a:pPr lvl="0">
              <a:buClr>
                <a:srgbClr val="1F497D"/>
              </a:buClr>
              <a:buChar char="۩"/>
            </a:pPr>
            <a:r>
              <a:rPr>
                <a:latin typeface="Times New Roman"/>
              </a:rPr>
              <a:t>Chronic migraine</a:t>
            </a:r>
          </a:p>
          <a:p>
            <a:pPr lvl="0">
              <a:buClr>
                <a:srgbClr val="1F497D"/>
              </a:buClr>
              <a:buChar char="۩"/>
            </a:pPr>
            <a:r>
              <a:rPr>
                <a:latin typeface="Times New Roman"/>
              </a:rPr>
              <a:t>Chronic migraine associated with analgesic overuse</a:t>
            </a:r>
          </a:p>
          <a:p>
            <a:pPr lvl="0">
              <a:buClr>
                <a:srgbClr val="1F497D"/>
              </a:buClr>
              <a:buChar char="۩"/>
            </a:pPr>
            <a:r>
              <a:rPr>
                <a:latin typeface="Times New Roman"/>
              </a:rPr>
              <a:t>Childhood periodic syndromes that may not be precursors to or associated with migraine</a:t>
            </a:r>
          </a:p>
          <a:p>
            <a:pPr lvl="0">
              <a:buClr>
                <a:srgbClr val="1F497D"/>
              </a:buClr>
              <a:buChar char="۩"/>
            </a:pPr>
            <a:r>
              <a:rPr>
                <a:latin typeface="Times New Roman"/>
              </a:rPr>
              <a:t>Complications of migraine</a:t>
            </a:r>
          </a:p>
          <a:p>
            <a:pPr lvl="0">
              <a:buClr>
                <a:srgbClr val="1F497D"/>
              </a:buClr>
              <a:buChar char="۩"/>
            </a:pPr>
            <a:r>
              <a:rPr>
                <a:latin typeface="Times New Roman"/>
              </a:rPr>
              <a:t>Migrainous</a:t>
            </a:r>
            <a:r>
              <a:rPr>
                <a:latin typeface="Times New Roman"/>
              </a:rPr>
              <a:t> disorder not fulfilling above criteri</a:t>
            </a:r>
            <a:r>
              <a:rPr>
                <a:latin typeface="Calibri"/>
              </a:rPr>
              <a:t>a</a:t>
            </a:r>
          </a:p>
          <a:p>
            <a:pPr lvl="0"/>
          </a:p>
        </p:txBody>
      </p:sp>
      <p:sp>
        <p:nvSpPr>
          <p:cNvPr id="4" name=""/>
          <p:cNvSpPr txBox="1"/>
          <p:nvPr>
            <p:ph type="dt" idx="10"/>
          </p:nvPr>
        </p:nvSpPr>
        <p:spPr>
          <a:xfrm>
            <a:off x="457200" y="6356350"/>
            <a:ext cx="2133600" cy="365125"/>
          </a:xfrm>
          <a:prstGeom prst="rect"/>
          <a:noFill/>
          <a:ln>
            <a:noFill/>
          </a:ln>
        </p:spPr>
        <p:txBody>
          <a:bodyPr wrap="square" anchor="ctr"/>
          <a:lstStyle>
            <a:lvl1pPr lvl="0" algn="l">
              <a:defRPr sz="1200">
                <a:solidFill>
                  <a:srgbClr val="3F3F3F"/>
                </a:solidFill>
                <a:latin typeface="Calibri"/>
              </a:defRPr>
            </a:lvl1pPr>
          </a:lstStyle>
          <a:p/>
        </p:txBody>
      </p:sp>
      <p:sp>
        <p:nvSpPr>
          <p:cNvPr id="5" name=""/>
          <p:cNvSpPr txBox="1"/>
          <p:nvPr>
            <p:ph type="sldNum" idx="12"/>
          </p:nvPr>
        </p:nvSpPr>
        <p:spPr>
          <a:xfrm>
            <a:off x="6553200" y="6356350"/>
            <a:ext cx="2133600" cy="365125"/>
          </a:xfrm>
          <a:prstGeom prst="rect"/>
          <a:noFill/>
          <a:ln>
            <a:noFill/>
          </a:ln>
        </p:spPr>
        <p:txBody>
          <a:bodyPr wrap="square" anchor="ctr"/>
          <a:lstStyle>
            <a:lvl1pPr lvl="0" algn="r">
              <a:defRPr sz="1200">
                <a:solidFill>
                  <a:srgbClr val="3F3F3F"/>
                </a:solidFill>
                <a:latin typeface="Calibri"/>
              </a:defRPr>
            </a:lvl1pPr>
          </a:lstStyle>
          <a:p>
            <a:fld id="{8B38DBA3-52F9-4AF4-A6A4-FA4D7DB2F99C}" type="slidenum">
              <a:t>&lt;#&gt;</a:t>
            </a:fld>
          </a:p>
        </p:txBody>
      </p:sp>
      <p:sp>
        <p:nvSpPr>
          <p:cNvPr id="6" name=""/>
          <p:cNvSpPr txBox="1"/>
          <p:nvPr>
            <p:ph type="ftr" idx="11"/>
          </p:nvPr>
        </p:nvSpPr>
        <p:spPr>
          <a:xfrm>
            <a:off x="3124200" y="6356350"/>
            <a:ext cx="2895600" cy="365125"/>
          </a:xfrm>
          <a:prstGeom prst="rect"/>
          <a:noFill/>
          <a:ln>
            <a:noFill/>
          </a:ln>
        </p:spPr>
        <p:txBody>
          <a:bodyPr wrap="square" anchor="ctr"/>
          <a:lstStyle>
            <a:lvl1pPr lvl="0" algn="ctr">
              <a:defRPr sz="1200">
                <a:solidFill>
                  <a:srgbClr val="3F3F3F"/>
                </a:solidFill>
                <a:latin typeface="Calibri"/>
              </a:defRPr>
            </a:lvl1pPr>
          </a:lstStyle>
          <a:p/>
        </p:txBody>
      </p:sp>
    </p:spTree>
  </p:cSld>
</p:sld>
</file>

<file path=ppt/slides/slide5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title" idx="0"/>
          </p:nvPr>
        </p:nvSpPr>
        <p:spPr>
          <a:xfrm>
            <a:off x="457200" y="274637"/>
            <a:ext cx="8229600" cy="638175"/>
          </a:xfrm>
          <a:prstGeom prst="rect"/>
          <a:noFill/>
          <a:ln>
            <a:noFill/>
          </a:ln>
        </p:spPr>
        <p:txBody>
          <a:bodyPr wrap="square" anchor="ctr">
            <a:normAutofit fontScale="90000"/>
          </a:bodyPr>
          <a:p>
            <a:pPr lvl="0"/>
            <a:r>
              <a:rPr>
                <a:latin typeface="Times New Roman"/>
              </a:rPr>
              <a:t>Continue</a:t>
            </a:r>
            <a:r>
              <a:rPr>
                <a:latin typeface="Calibri"/>
              </a:rPr>
              <a:t>…</a:t>
            </a:r>
          </a:p>
        </p:txBody>
      </p:sp>
      <p:sp>
        <p:nvSpPr>
          <p:cNvPr id="3" name=""/>
          <p:cNvSpPr txBox="1"/>
          <p:nvPr>
            <p:ph type="body" idx="1"/>
          </p:nvPr>
        </p:nvSpPr>
        <p:spPr>
          <a:xfrm>
            <a:off x="457200" y="990600"/>
            <a:ext cx="8229600" cy="5135562"/>
          </a:xfrm>
          <a:prstGeom prst="rect"/>
          <a:noFill/>
          <a:ln>
            <a:noFill/>
          </a:ln>
        </p:spPr>
        <p:txBody>
          <a:bodyPr wrap="square" anchor="t"/>
          <a:p>
            <a:pPr lvl="0">
              <a:buClr>
                <a:srgbClr val="FF0000"/>
              </a:buClr>
              <a:buFont typeface="Times New Roman"/>
              <a:buChar char="►"/>
            </a:pPr>
            <a:r>
              <a:rPr sz="3200">
                <a:latin typeface="Times New Roman"/>
              </a:rPr>
              <a:t>Is  </a:t>
            </a:r>
            <a:r>
              <a:rPr sz="3200">
                <a:latin typeface="Times New Roman"/>
              </a:rPr>
              <a:t>a complex disorder characterized by recurrent episodes of headache, </a:t>
            </a:r>
          </a:p>
          <a:p>
            <a:pPr lvl="0">
              <a:buClr>
                <a:srgbClr val="FF0000"/>
              </a:buClr>
              <a:buFont typeface="Times New Roman"/>
              <a:buChar char="►"/>
            </a:pPr>
            <a:r>
              <a:rPr sz="3200">
                <a:latin typeface="Times New Roman"/>
              </a:rPr>
              <a:t>Most  </a:t>
            </a:r>
            <a:r>
              <a:rPr sz="3200">
                <a:latin typeface="Times New Roman"/>
              </a:rPr>
              <a:t>often </a:t>
            </a:r>
            <a:r>
              <a:rPr sz="3200" b="1" i="0" u="none" strike="noStrike">
                <a:solidFill>
                  <a:srgbClr val="FF0000"/>
                </a:solidFill>
                <a:latin typeface="Times New Roman"/>
              </a:rPr>
              <a:t>unilateral</a:t>
            </a:r>
            <a:r>
              <a:rPr sz="3200">
                <a:latin typeface="Times New Roman"/>
              </a:rPr>
              <a:t> and in some cases </a:t>
            </a:r>
            <a:r>
              <a:rPr sz="3200">
                <a:latin typeface="Times New Roman"/>
              </a:rPr>
              <a:t>associated aura </a:t>
            </a:r>
            <a:r>
              <a:rPr sz="3200">
                <a:latin typeface="Times New Roman"/>
              </a:rPr>
              <a:t>with visual or </a:t>
            </a:r>
            <a:r>
              <a:rPr sz="3200">
                <a:latin typeface="Times New Roman"/>
              </a:rPr>
              <a:t>sensory. </a:t>
            </a:r>
          </a:p>
          <a:p>
            <a:pPr lvl="0">
              <a:buClr>
                <a:srgbClr val="FF0000"/>
              </a:buClr>
              <a:buFont typeface="Times New Roman"/>
              <a:buChar char="►"/>
            </a:pPr>
            <a:r>
              <a:rPr sz="3200">
                <a:latin typeface="Times New Roman"/>
              </a:rPr>
              <a:t>Migraine </a:t>
            </a:r>
            <a:r>
              <a:rPr sz="3200">
                <a:latin typeface="Times New Roman"/>
              </a:rPr>
              <a:t>is most </a:t>
            </a:r>
            <a:r>
              <a:rPr sz="3200" b="1" i="0" u="none" strike="noStrike">
                <a:latin typeface="Times New Roman"/>
              </a:rPr>
              <a:t>common in women </a:t>
            </a:r>
            <a:r>
              <a:rPr sz="3200">
                <a:latin typeface="Times New Roman"/>
              </a:rPr>
              <a:t>and has a strong genetic component</a:t>
            </a:r>
            <a:r>
              <a:rPr sz="3200">
                <a:latin typeface="Times New Roman"/>
              </a:rPr>
              <a:t>.</a:t>
            </a:r>
          </a:p>
          <a:p>
            <a:pPr lvl="0">
              <a:buClr>
                <a:srgbClr val="FF0000"/>
              </a:buClr>
              <a:buFont typeface="Times New Roman"/>
              <a:buChar char="►"/>
            </a:pPr>
            <a:r>
              <a:rPr sz="3200">
                <a:latin typeface="Times New Roman"/>
              </a:rPr>
              <a:t>Usually develops over 5–20 minutes and lasts less than 60 minutes</a:t>
            </a:r>
          </a:p>
          <a:p>
            <a:pPr lvl="0"/>
          </a:p>
        </p:txBody>
      </p:sp>
      <p:sp>
        <p:nvSpPr>
          <p:cNvPr id="4" name=""/>
          <p:cNvSpPr txBox="1"/>
          <p:nvPr>
            <p:ph type="dt" idx="10"/>
          </p:nvPr>
        </p:nvSpPr>
        <p:spPr>
          <a:xfrm>
            <a:off x="457200" y="6356350"/>
            <a:ext cx="2133600" cy="365125"/>
          </a:xfrm>
          <a:prstGeom prst="rect"/>
          <a:noFill/>
          <a:ln>
            <a:noFill/>
          </a:ln>
        </p:spPr>
        <p:txBody>
          <a:bodyPr wrap="square" anchor="ctr"/>
          <a:lstStyle>
            <a:lvl1pPr lvl="0" algn="l">
              <a:defRPr sz="1200">
                <a:solidFill>
                  <a:srgbClr val="3F3F3F"/>
                </a:solidFill>
                <a:latin typeface="Calibri"/>
              </a:defRPr>
            </a:lvl1pPr>
          </a:lstStyle>
          <a:p/>
        </p:txBody>
      </p:sp>
      <p:sp>
        <p:nvSpPr>
          <p:cNvPr id="5" name=""/>
          <p:cNvSpPr txBox="1"/>
          <p:nvPr>
            <p:ph type="sldNum" idx="12"/>
          </p:nvPr>
        </p:nvSpPr>
        <p:spPr>
          <a:xfrm>
            <a:off x="6553200" y="6356350"/>
            <a:ext cx="2133600" cy="365125"/>
          </a:xfrm>
          <a:prstGeom prst="rect"/>
          <a:noFill/>
          <a:ln>
            <a:noFill/>
          </a:ln>
        </p:spPr>
        <p:txBody>
          <a:bodyPr wrap="square" anchor="ctr"/>
          <a:lstStyle>
            <a:lvl1pPr lvl="0" algn="r">
              <a:defRPr sz="1200">
                <a:solidFill>
                  <a:srgbClr val="3F3F3F"/>
                </a:solidFill>
                <a:latin typeface="Calibri"/>
              </a:defRPr>
            </a:lvl1pPr>
          </a:lstStyle>
          <a:p>
            <a:fld id="{8B38DBA3-52F9-4AF4-A6A4-FA4D7DB2F99C}" type="slidenum">
              <a:t>&lt;#&gt;</a:t>
            </a:fld>
          </a:p>
        </p:txBody>
      </p:sp>
      <p:sp>
        <p:nvSpPr>
          <p:cNvPr id="6" name=""/>
          <p:cNvSpPr txBox="1"/>
          <p:nvPr>
            <p:ph type="ftr" idx="11"/>
          </p:nvPr>
        </p:nvSpPr>
        <p:spPr>
          <a:xfrm>
            <a:off x="3124200" y="6356350"/>
            <a:ext cx="2895600" cy="365125"/>
          </a:xfrm>
          <a:prstGeom prst="rect"/>
          <a:noFill/>
          <a:ln>
            <a:noFill/>
          </a:ln>
        </p:spPr>
        <p:txBody>
          <a:bodyPr wrap="square" anchor="ctr"/>
          <a:lstStyle>
            <a:lvl1pPr lvl="0" algn="ctr">
              <a:defRPr sz="1200">
                <a:solidFill>
                  <a:srgbClr val="3F3F3F"/>
                </a:solidFill>
                <a:latin typeface="Calibri"/>
              </a:defRPr>
            </a:lvl1pPr>
          </a:lstStyle>
          <a:p/>
        </p:txBody>
      </p:sp>
    </p:spTree>
  </p:cSld>
</p:sld>
</file>

<file path=ppt/slides/slide5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title" idx="0"/>
          </p:nvPr>
        </p:nvSpPr>
        <p:spPr>
          <a:xfrm>
            <a:off x="457200" y="274637"/>
            <a:ext cx="8229600" cy="1143000"/>
          </a:xfrm>
          <a:prstGeom prst="rect"/>
          <a:noFill/>
          <a:ln>
            <a:noFill/>
          </a:ln>
        </p:spPr>
        <p:txBody>
          <a:bodyPr wrap="square" anchor="ctr"/>
          <a:p>
            <a:pPr lvl="0"/>
            <a:r>
              <a:rPr>
                <a:latin typeface="Calibri"/>
              </a:rPr>
              <a:t>Continue…</a:t>
            </a:r>
          </a:p>
        </p:txBody>
      </p:sp>
      <p:sp>
        <p:nvSpPr>
          <p:cNvPr id="3" name=""/>
          <p:cNvSpPr txBox="1"/>
          <p:nvPr>
            <p:ph type="body" idx="1"/>
          </p:nvPr>
        </p:nvSpPr>
        <p:spPr>
          <a:xfrm>
            <a:off x="457200" y="1295400"/>
            <a:ext cx="8229600" cy="4830762"/>
          </a:xfrm>
          <a:prstGeom prst="rect"/>
          <a:noFill/>
          <a:ln>
            <a:noFill/>
          </a:ln>
        </p:spPr>
        <p:txBody>
          <a:bodyPr wrap="square" anchor="t"/>
          <a:p>
            <a:pPr lvl="1">
              <a:lnSpc>
                <a:spcPct val="150000"/>
              </a:lnSpc>
              <a:buClr>
                <a:srgbClr val="FF0000"/>
              </a:buClr>
              <a:buFont typeface="Times New Roman"/>
              <a:buChar char="►"/>
            </a:pPr>
            <a:r>
              <a:rPr sz="3200">
                <a:latin typeface="Times New Roman"/>
              </a:rPr>
              <a:t>Caused by </a:t>
            </a:r>
            <a:r>
              <a:rPr sz="3200">
                <a:latin typeface="Times New Roman"/>
              </a:rPr>
              <a:t>constriction &amp; then dilation </a:t>
            </a:r>
            <a:r>
              <a:rPr sz="3200">
                <a:latin typeface="Times New Roman"/>
              </a:rPr>
              <a:t>of the cerebral arteries.</a:t>
            </a:r>
          </a:p>
          <a:p>
            <a:pPr lvl="1">
              <a:lnSpc>
                <a:spcPct val="150000"/>
              </a:lnSpc>
              <a:buClr>
                <a:srgbClr val="FF0000"/>
              </a:buClr>
              <a:buFont typeface="Times New Roman"/>
              <a:buChar char="►"/>
            </a:pPr>
            <a:r>
              <a:rPr sz="3200">
                <a:latin typeface="Times New Roman"/>
              </a:rPr>
              <a:t>Individuals who have migraines are frequently described </a:t>
            </a:r>
            <a:r>
              <a:rPr sz="3200" b="1" i="0" u="none" strike="noStrike">
                <a:latin typeface="Times New Roman"/>
              </a:rPr>
              <a:t>As  Perfectionists, inflexible &amp; ambitious.</a:t>
            </a:r>
          </a:p>
          <a:p>
            <a:pPr lvl="0">
              <a:buClr>
                <a:srgbClr val="FF0000"/>
              </a:buClr>
              <a:buFont typeface="Times New Roman"/>
              <a:buChar char="►"/>
            </a:pPr>
          </a:p>
        </p:txBody>
      </p:sp>
      <p:sp>
        <p:nvSpPr>
          <p:cNvPr id="4" name=""/>
          <p:cNvSpPr txBox="1"/>
          <p:nvPr>
            <p:ph type="dt" idx="10"/>
          </p:nvPr>
        </p:nvSpPr>
        <p:spPr>
          <a:xfrm>
            <a:off x="457200" y="6356350"/>
            <a:ext cx="2133600" cy="365125"/>
          </a:xfrm>
          <a:prstGeom prst="rect"/>
          <a:noFill/>
          <a:ln>
            <a:noFill/>
          </a:ln>
        </p:spPr>
        <p:txBody>
          <a:bodyPr wrap="square" anchor="ctr"/>
          <a:lstStyle>
            <a:lvl1pPr lvl="0" algn="l">
              <a:defRPr sz="1200">
                <a:solidFill>
                  <a:srgbClr val="3F3F3F"/>
                </a:solidFill>
                <a:latin typeface="Calibri"/>
              </a:defRPr>
            </a:lvl1pPr>
          </a:lstStyle>
          <a:p/>
        </p:txBody>
      </p:sp>
      <p:sp>
        <p:nvSpPr>
          <p:cNvPr id="5" name=""/>
          <p:cNvSpPr txBox="1"/>
          <p:nvPr>
            <p:ph type="sldNum" idx="12"/>
          </p:nvPr>
        </p:nvSpPr>
        <p:spPr>
          <a:xfrm>
            <a:off x="6553200" y="6356350"/>
            <a:ext cx="2133600" cy="365125"/>
          </a:xfrm>
          <a:prstGeom prst="rect"/>
          <a:noFill/>
          <a:ln>
            <a:noFill/>
          </a:ln>
        </p:spPr>
        <p:txBody>
          <a:bodyPr wrap="square" anchor="ctr"/>
          <a:lstStyle>
            <a:lvl1pPr lvl="0" algn="r">
              <a:defRPr sz="1200">
                <a:solidFill>
                  <a:srgbClr val="3F3F3F"/>
                </a:solidFill>
                <a:latin typeface="Calibri"/>
              </a:defRPr>
            </a:lvl1pPr>
          </a:lstStyle>
          <a:p>
            <a:fld id="{8B38DBA3-52F9-4AF4-A6A4-FA4D7DB2F99C}" type="slidenum">
              <a:t>&lt;#&gt;</a:t>
            </a:fld>
          </a:p>
        </p:txBody>
      </p:sp>
      <p:sp>
        <p:nvSpPr>
          <p:cNvPr id="6" name=""/>
          <p:cNvSpPr txBox="1"/>
          <p:nvPr>
            <p:ph type="ftr" idx="11"/>
          </p:nvPr>
        </p:nvSpPr>
        <p:spPr>
          <a:xfrm>
            <a:off x="3124200" y="6356350"/>
            <a:ext cx="2895600" cy="365125"/>
          </a:xfrm>
          <a:prstGeom prst="rect"/>
          <a:noFill/>
          <a:ln>
            <a:noFill/>
          </a:ln>
        </p:spPr>
        <p:txBody>
          <a:bodyPr wrap="square" anchor="ctr"/>
          <a:lstStyle>
            <a:lvl1pPr lvl="0" algn="ctr">
              <a:defRPr sz="1200">
                <a:solidFill>
                  <a:srgbClr val="3F3F3F"/>
                </a:solidFill>
                <a:latin typeface="Calibri"/>
              </a:defRPr>
            </a:lvl1pPr>
          </a:lstStyle>
          <a:p/>
        </p:txBody>
      </p:sp>
    </p:spTree>
  </p:cSld>
</p:sld>
</file>

<file path=ppt/slides/slide5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title" idx="0"/>
          </p:nvPr>
        </p:nvSpPr>
        <p:spPr>
          <a:xfrm>
            <a:off x="457200" y="152400"/>
            <a:ext cx="8229600" cy="762000"/>
          </a:xfrm>
          <a:prstGeom prst="rect"/>
          <a:noFill/>
          <a:ln>
            <a:noFill/>
          </a:ln>
        </p:spPr>
        <p:txBody>
          <a:bodyPr wrap="square" anchor="ctr"/>
          <a:p>
            <a:pPr lvl="0"/>
            <a:r>
              <a:rPr b="1" i="0" u="none" strike="noStrike">
                <a:latin typeface="Times New Roman"/>
              </a:rPr>
              <a:t>Signs and </a:t>
            </a:r>
            <a:r>
              <a:rPr b="1" i="0" u="none" strike="noStrike">
                <a:latin typeface="Times New Roman"/>
              </a:rPr>
              <a:t>symptoms</a:t>
            </a:r>
          </a:p>
        </p:txBody>
      </p:sp>
      <p:sp>
        <p:nvSpPr>
          <p:cNvPr id="3" name=""/>
          <p:cNvSpPr txBox="1"/>
          <p:nvPr>
            <p:ph type="body" idx="1"/>
          </p:nvPr>
        </p:nvSpPr>
        <p:spPr>
          <a:xfrm>
            <a:off x="228600" y="533400"/>
            <a:ext cx="8686800" cy="5622925"/>
          </a:xfrm>
          <a:prstGeom prst="rect"/>
          <a:noFill/>
          <a:ln>
            <a:noFill/>
          </a:ln>
        </p:spPr>
        <p:txBody>
          <a:bodyPr wrap="square" anchor="t">
            <a:normAutofit fontScale="92000" lnSpcReduction="10000"/>
          </a:bodyPr>
          <a:p>
            <a:pPr lvl="0" marL="0" indent="0">
              <a:buNone/>
            </a:pPr>
          </a:p>
          <a:p>
            <a:pPr lvl="0">
              <a:buClr>
                <a:srgbClr val="FF0000"/>
              </a:buClr>
              <a:buFont typeface="Times New Roman"/>
              <a:buChar char="♥"/>
            </a:pPr>
            <a:r>
              <a:rPr sz="3000">
                <a:latin typeface="Times New Roman"/>
              </a:rPr>
              <a:t>Throbbing or </a:t>
            </a:r>
            <a:r>
              <a:rPr sz="3000" b="1" i="0" u="none" strike="noStrike">
                <a:latin typeface="Times New Roman"/>
              </a:rPr>
              <a:t>pulsatile headache</a:t>
            </a:r>
            <a:r>
              <a:rPr sz="3000">
                <a:latin typeface="Times New Roman"/>
              </a:rPr>
              <a:t>, with moderate to severe pain that intensifies with </a:t>
            </a:r>
            <a:r>
              <a:rPr sz="3000">
                <a:solidFill>
                  <a:srgbClr val="FF0000"/>
                </a:solidFill>
                <a:latin typeface="Times New Roman"/>
              </a:rPr>
              <a:t>movement or physical activity</a:t>
            </a:r>
          </a:p>
          <a:p>
            <a:pPr lvl="0">
              <a:buClr>
                <a:srgbClr val="FF0000"/>
              </a:buClr>
              <a:buFont typeface="Times New Roman"/>
              <a:buChar char="♥"/>
            </a:pPr>
            <a:r>
              <a:rPr sz="3000">
                <a:latin typeface="Times New Roman"/>
              </a:rPr>
              <a:t>Unilateral and localized pain in the </a:t>
            </a:r>
            <a:r>
              <a:rPr sz="3000" b="1" i="0" u="none" strike="noStrike">
                <a:latin typeface="Times New Roman"/>
              </a:rPr>
              <a:t>frontotemporal</a:t>
            </a:r>
            <a:r>
              <a:rPr sz="3000">
                <a:latin typeface="Times New Roman"/>
              </a:rPr>
              <a:t> and ocular area, but the pain may be felt </a:t>
            </a:r>
            <a:r>
              <a:rPr sz="3000" b="1" i="1" u="none" strike="noStrike">
                <a:solidFill>
                  <a:srgbClr val="FF0000"/>
                </a:solidFill>
                <a:latin typeface="Times New Roman"/>
              </a:rPr>
              <a:t>anywhere around the head or neck</a:t>
            </a:r>
          </a:p>
          <a:p>
            <a:pPr lvl="0">
              <a:buClr>
                <a:srgbClr val="FF0000"/>
              </a:buClr>
              <a:buFont typeface="Times New Roman"/>
              <a:buChar char="♥"/>
            </a:pPr>
            <a:r>
              <a:rPr sz="3000">
                <a:latin typeface="Times New Roman"/>
              </a:rPr>
              <a:t>Pain builds up over a period of 1–2 hours, progressing posteriorly and becoming diffuse</a:t>
            </a:r>
          </a:p>
          <a:p>
            <a:pPr lvl="0">
              <a:buClr>
                <a:srgbClr val="FF0000"/>
              </a:buClr>
              <a:buFont typeface="Times New Roman"/>
              <a:buChar char="♥"/>
            </a:pPr>
            <a:r>
              <a:rPr sz="3000">
                <a:latin typeface="Times New Roman"/>
              </a:rPr>
              <a:t>Headache lasts 4–72 hours</a:t>
            </a:r>
          </a:p>
          <a:p>
            <a:pPr lvl="0">
              <a:buClr>
                <a:srgbClr val="FF0000"/>
              </a:buClr>
              <a:buFont typeface="Times New Roman"/>
              <a:buChar char="♥"/>
            </a:pPr>
            <a:r>
              <a:rPr sz="3000" b="1" i="0" u="none" strike="noStrike">
                <a:latin typeface="Times New Roman"/>
              </a:rPr>
              <a:t>Nausea (80%) and vomiting (50%)</a:t>
            </a:r>
            <a:r>
              <a:rPr sz="3000">
                <a:latin typeface="Times New Roman"/>
              </a:rPr>
              <a:t>, including anorexia and food intolerance, and light-headedness</a:t>
            </a:r>
          </a:p>
          <a:p>
            <a:pPr lvl="0">
              <a:buClr>
                <a:srgbClr val="FF0000"/>
              </a:buClr>
              <a:buFont typeface="Times New Roman"/>
              <a:buChar char="♥"/>
            </a:pPr>
            <a:r>
              <a:rPr sz="3000" b="1" i="0" u="none" strike="noStrike">
                <a:latin typeface="Times New Roman"/>
              </a:rPr>
              <a:t>Sensitivity to light and sound</a:t>
            </a:r>
          </a:p>
          <a:p>
            <a:pPr lvl="0"/>
          </a:p>
        </p:txBody>
      </p:sp>
      <p:sp>
        <p:nvSpPr>
          <p:cNvPr id="4" name=""/>
          <p:cNvSpPr txBox="1"/>
          <p:nvPr>
            <p:ph type="dt" idx="10"/>
          </p:nvPr>
        </p:nvSpPr>
        <p:spPr>
          <a:xfrm>
            <a:off x="457200" y="6356350"/>
            <a:ext cx="2133600" cy="365125"/>
          </a:xfrm>
          <a:prstGeom prst="rect"/>
          <a:noFill/>
          <a:ln>
            <a:noFill/>
          </a:ln>
        </p:spPr>
        <p:txBody>
          <a:bodyPr wrap="square" anchor="ctr"/>
          <a:lstStyle>
            <a:lvl1pPr lvl="0" algn="l">
              <a:defRPr sz="1200">
                <a:solidFill>
                  <a:srgbClr val="3F3F3F"/>
                </a:solidFill>
                <a:latin typeface="Calibri"/>
              </a:defRPr>
            </a:lvl1pPr>
          </a:lstStyle>
          <a:p/>
        </p:txBody>
      </p:sp>
      <p:sp>
        <p:nvSpPr>
          <p:cNvPr id="5" name=""/>
          <p:cNvSpPr txBox="1"/>
          <p:nvPr>
            <p:ph type="sldNum" idx="12"/>
          </p:nvPr>
        </p:nvSpPr>
        <p:spPr>
          <a:xfrm>
            <a:off x="6553200" y="6356350"/>
            <a:ext cx="2133600" cy="365125"/>
          </a:xfrm>
          <a:prstGeom prst="rect"/>
          <a:noFill/>
          <a:ln>
            <a:noFill/>
          </a:ln>
        </p:spPr>
        <p:txBody>
          <a:bodyPr wrap="square" anchor="ctr"/>
          <a:lstStyle>
            <a:lvl1pPr lvl="0" algn="r">
              <a:defRPr sz="1200">
                <a:solidFill>
                  <a:srgbClr val="3F3F3F"/>
                </a:solidFill>
                <a:latin typeface="Calibri"/>
              </a:defRPr>
            </a:lvl1pPr>
          </a:lstStyle>
          <a:p>
            <a:fld id="{8B38DBA3-52F9-4AF4-A6A4-FA4D7DB2F99C}" type="slidenum">
              <a:t>&lt;#&gt;</a:t>
            </a:fld>
          </a:p>
        </p:txBody>
      </p:sp>
      <p:sp>
        <p:nvSpPr>
          <p:cNvPr id="6" name=""/>
          <p:cNvSpPr txBox="1"/>
          <p:nvPr>
            <p:ph type="ftr" idx="11"/>
          </p:nvPr>
        </p:nvSpPr>
        <p:spPr>
          <a:xfrm>
            <a:off x="3124200" y="6356350"/>
            <a:ext cx="2895600" cy="365125"/>
          </a:xfrm>
          <a:prstGeom prst="rect"/>
          <a:noFill/>
          <a:ln>
            <a:noFill/>
          </a:ln>
        </p:spPr>
        <p:txBody>
          <a:bodyPr wrap="square" anchor="ctr"/>
          <a:lstStyle>
            <a:lvl1pPr lvl="0" algn="ctr">
              <a:defRPr sz="1200">
                <a:solidFill>
                  <a:srgbClr val="3F3F3F"/>
                </a:solidFill>
                <a:latin typeface="Calibri"/>
              </a:defRPr>
            </a:lvl1pPr>
          </a:lstStyle>
          <a:p/>
        </p:txBody>
      </p:sp>
    </p:spTree>
  </p:cSld>
</p:sld>
</file>

<file path=ppt/slides/slide5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title" idx="0"/>
          </p:nvPr>
        </p:nvSpPr>
        <p:spPr>
          <a:xfrm>
            <a:off x="457200" y="152400"/>
            <a:ext cx="8229600" cy="762000"/>
          </a:xfrm>
          <a:prstGeom prst="rect"/>
          <a:noFill/>
          <a:ln>
            <a:noFill/>
          </a:ln>
        </p:spPr>
        <p:txBody>
          <a:bodyPr wrap="square" anchor="ctr"/>
          <a:p>
            <a:pPr lvl="0"/>
            <a:r>
              <a:rPr b="1" i="0" u="none" strike="noStrike">
                <a:latin typeface="Times New Roman"/>
              </a:rPr>
              <a:t>Diagnosis of MD</a:t>
            </a:r>
          </a:p>
        </p:txBody>
      </p:sp>
      <p:sp>
        <p:nvSpPr>
          <p:cNvPr id="3" name=""/>
          <p:cNvSpPr txBox="1"/>
          <p:nvPr>
            <p:ph type="body" idx="1"/>
          </p:nvPr>
        </p:nvSpPr>
        <p:spPr>
          <a:xfrm>
            <a:off x="228600" y="838200"/>
            <a:ext cx="8458200" cy="5791200"/>
          </a:xfrm>
          <a:prstGeom prst="rect"/>
          <a:noFill/>
          <a:ln>
            <a:noFill/>
          </a:ln>
        </p:spPr>
        <p:txBody>
          <a:bodyPr wrap="square" anchor="t"/>
          <a:p>
            <a:pPr lvl="0">
              <a:buFont typeface="Wingdings"/>
              <a:buChar char="Ø"/>
            </a:pPr>
            <a:r>
              <a:rPr sz="2800">
                <a:latin typeface="Times New Roman"/>
              </a:rPr>
              <a:t>The </a:t>
            </a:r>
            <a:r>
              <a:rPr sz="2800">
                <a:latin typeface="Times New Roman"/>
              </a:rPr>
              <a:t>diagnosis of migraine is based on </a:t>
            </a:r>
            <a:r>
              <a:rPr sz="2800">
                <a:latin typeface="Times New Roman"/>
              </a:rPr>
              <a:t>Hx</a:t>
            </a:r>
            <a:r>
              <a:rPr sz="2800">
                <a:latin typeface="Times New Roman"/>
              </a:rPr>
              <a:t> </a:t>
            </a:r>
            <a:r>
              <a:rPr sz="2800">
                <a:latin typeface="Times New Roman"/>
              </a:rPr>
              <a:t>and IHS </a:t>
            </a:r>
            <a:r>
              <a:rPr sz="2800">
                <a:latin typeface="Times New Roman"/>
              </a:rPr>
              <a:t>diagnostic </a:t>
            </a:r>
            <a:r>
              <a:rPr sz="2800">
                <a:latin typeface="Times New Roman"/>
              </a:rPr>
              <a:t>criteria.</a:t>
            </a:r>
          </a:p>
          <a:p>
            <a:pPr lvl="0">
              <a:buFont typeface="Wingdings"/>
              <a:buChar char="Ø"/>
            </a:pPr>
            <a:r>
              <a:rPr sz="2800">
                <a:latin typeface="Times New Roman"/>
              </a:rPr>
              <a:t>Patients  </a:t>
            </a:r>
            <a:r>
              <a:rPr sz="2800">
                <a:latin typeface="Times New Roman"/>
              </a:rPr>
              <a:t>must have had at least 5 headache attacks that lasted </a:t>
            </a:r>
            <a:r>
              <a:rPr sz="2800" b="1" i="0" u="none" strike="noStrike">
                <a:solidFill>
                  <a:srgbClr val="FF0000"/>
                </a:solidFill>
                <a:latin typeface="Times New Roman"/>
              </a:rPr>
              <a:t>4–72 hours </a:t>
            </a:r>
            <a:r>
              <a:rPr sz="2800">
                <a:latin typeface="Times New Roman"/>
              </a:rPr>
              <a:t>and </a:t>
            </a:r>
            <a:r>
              <a:rPr sz="2800">
                <a:latin typeface="Times New Roman"/>
              </a:rPr>
              <a:t>had at least 2 of the following characteristics</a:t>
            </a:r>
            <a:r>
              <a:rPr sz="2800">
                <a:latin typeface="Times New Roman"/>
              </a:rPr>
              <a:t>:</a:t>
            </a:r>
          </a:p>
          <a:p>
            <a:pPr lvl="1">
              <a:buClr>
                <a:srgbClr val="FF0000"/>
              </a:buClr>
              <a:buFont typeface="Times New Roman"/>
              <a:buChar char="♥"/>
            </a:pPr>
            <a:r>
              <a:rPr sz="2400">
                <a:latin typeface="Times New Roman"/>
              </a:rPr>
              <a:t>Unilateral location</a:t>
            </a:r>
          </a:p>
          <a:p>
            <a:pPr lvl="1">
              <a:buClr>
                <a:srgbClr val="FF0000"/>
              </a:buClr>
              <a:buFont typeface="Times New Roman"/>
              <a:buChar char="♥"/>
            </a:pPr>
            <a:r>
              <a:rPr sz="2400">
                <a:latin typeface="Times New Roman"/>
              </a:rPr>
              <a:t>Pulsating quality</a:t>
            </a:r>
          </a:p>
          <a:p>
            <a:pPr lvl="1">
              <a:buClr>
                <a:srgbClr val="FF0000"/>
              </a:buClr>
              <a:buFont typeface="Times New Roman"/>
              <a:buChar char="♥"/>
            </a:pPr>
            <a:r>
              <a:rPr sz="2400">
                <a:latin typeface="Times New Roman"/>
              </a:rPr>
              <a:t>Moderate or severe pain intensity</a:t>
            </a:r>
          </a:p>
          <a:p>
            <a:pPr lvl="1">
              <a:buClr>
                <a:srgbClr val="FF0000"/>
              </a:buClr>
              <a:buFont typeface="Times New Roman"/>
              <a:buChar char="♥"/>
            </a:pPr>
            <a:r>
              <a:rPr sz="2400">
                <a:latin typeface="Times New Roman"/>
              </a:rPr>
              <a:t>Aggravation or </a:t>
            </a:r>
            <a:r>
              <a:rPr sz="2400">
                <a:latin typeface="Times New Roman"/>
              </a:rPr>
              <a:t>causing avoidance </a:t>
            </a:r>
            <a:r>
              <a:rPr sz="2400">
                <a:latin typeface="Times New Roman"/>
              </a:rPr>
              <a:t>of</a:t>
            </a:r>
          </a:p>
          <a:p>
            <a:pPr lvl="1">
              <a:buNone/>
            </a:pPr>
            <a:r>
              <a:rPr sz="2400">
                <a:latin typeface="Times New Roman"/>
              </a:rPr>
              <a:t>      </a:t>
            </a:r>
            <a:r>
              <a:rPr sz="2400">
                <a:latin typeface="Times New Roman"/>
              </a:rPr>
              <a:t>routine physical activity </a:t>
            </a:r>
          </a:p>
          <a:p>
            <a:pPr lvl="1">
              <a:buNone/>
            </a:pPr>
            <a:r>
              <a:rPr sz="2400">
                <a:latin typeface="Times New Roman"/>
              </a:rPr>
              <a:t>       (</a:t>
            </a:r>
            <a:r>
              <a:rPr sz="2400">
                <a:latin typeface="Times New Roman"/>
              </a:rPr>
              <a:t>eg</a:t>
            </a:r>
            <a:r>
              <a:rPr sz="2400">
                <a:latin typeface="Times New Roman"/>
              </a:rPr>
              <a:t>, walking or climbing stairs</a:t>
            </a:r>
            <a:r>
              <a:rPr sz="2400">
                <a:latin typeface="Times New Roman"/>
              </a:rPr>
              <a:t>)</a:t>
            </a:r>
          </a:p>
          <a:p>
            <a:pPr lvl="1">
              <a:buNone/>
            </a:pPr>
            <a:r>
              <a:rPr sz="2400">
                <a:latin typeface="Times New Roman"/>
              </a:rPr>
              <a:t> </a:t>
            </a:r>
          </a:p>
          <a:p>
            <a:pPr lvl="0"/>
          </a:p>
        </p:txBody>
      </p:sp>
      <p:sp>
        <p:nvSpPr>
          <p:cNvPr id="4" name=""/>
          <p:cNvSpPr txBox="1"/>
          <p:nvPr>
            <p:ph type="dt" idx="10"/>
          </p:nvPr>
        </p:nvSpPr>
        <p:spPr>
          <a:xfrm>
            <a:off x="457200" y="6356350"/>
            <a:ext cx="2133600" cy="365125"/>
          </a:xfrm>
          <a:prstGeom prst="rect"/>
          <a:noFill/>
          <a:ln>
            <a:noFill/>
          </a:ln>
        </p:spPr>
        <p:txBody>
          <a:bodyPr wrap="square" anchor="ctr"/>
          <a:lstStyle>
            <a:lvl1pPr lvl="0" algn="l">
              <a:defRPr sz="1200">
                <a:solidFill>
                  <a:srgbClr val="3F3F3F"/>
                </a:solidFill>
                <a:latin typeface="Calibri"/>
              </a:defRPr>
            </a:lvl1pPr>
          </a:lstStyle>
          <a:p/>
        </p:txBody>
      </p:sp>
      <p:sp>
        <p:nvSpPr>
          <p:cNvPr id="5" name=""/>
          <p:cNvSpPr txBox="1"/>
          <p:nvPr>
            <p:ph type="sldNum" idx="12"/>
          </p:nvPr>
        </p:nvSpPr>
        <p:spPr>
          <a:xfrm>
            <a:off x="6553200" y="6356350"/>
            <a:ext cx="2133600" cy="365125"/>
          </a:xfrm>
          <a:prstGeom prst="rect"/>
          <a:noFill/>
          <a:ln>
            <a:noFill/>
          </a:ln>
        </p:spPr>
        <p:txBody>
          <a:bodyPr wrap="square" anchor="ctr"/>
          <a:lstStyle>
            <a:lvl1pPr lvl="0" algn="r">
              <a:defRPr sz="1200">
                <a:solidFill>
                  <a:srgbClr val="3F3F3F"/>
                </a:solidFill>
                <a:latin typeface="Calibri"/>
              </a:defRPr>
            </a:lvl1pPr>
          </a:lstStyle>
          <a:p>
            <a:fld id="{8B38DBA3-52F9-4AF4-A6A4-FA4D7DB2F99C}" type="slidenum">
              <a:t>&lt;#&gt;</a:t>
            </a:fld>
          </a:p>
        </p:txBody>
      </p:sp>
      <p:sp>
        <p:nvSpPr>
          <p:cNvPr id="6" name=""/>
          <p:cNvSpPr txBox="1"/>
          <p:nvPr>
            <p:ph type="ftr" idx="11"/>
          </p:nvPr>
        </p:nvSpPr>
        <p:spPr>
          <a:xfrm>
            <a:off x="3124200" y="6356350"/>
            <a:ext cx="2895600" cy="365125"/>
          </a:xfrm>
          <a:prstGeom prst="rect"/>
          <a:noFill/>
          <a:ln>
            <a:noFill/>
          </a:ln>
        </p:spPr>
        <p:txBody>
          <a:bodyPr wrap="square" anchor="ctr"/>
          <a:lstStyle>
            <a:lvl1pPr lvl="0" algn="ctr">
              <a:defRPr sz="1200">
                <a:solidFill>
                  <a:srgbClr val="3F3F3F"/>
                </a:solidFill>
                <a:latin typeface="Calibri"/>
              </a:defRPr>
            </a:lvl1pPr>
          </a:lstStyle>
          <a:p/>
        </p:txBody>
      </p:sp>
      <p:pic>
        <p:nvPicPr>
          <p:cNvPr id="7" name=""/>
          <p:cNvPicPr/>
          <p:nvPr/>
        </p:nvPicPr>
        <p:blipFill>
          <a:blip r:embed="rId1"/>
          <a:srcRect/>
          <a:stretch>
            <a:fillRect/>
          </a:stretch>
        </p:blipFill>
        <p:spPr>
          <a:xfrm>
            <a:off x="5715000" y="2819400"/>
            <a:ext cx="2895600" cy="3352800"/>
          </a:xfrm>
          <a:prstGeom prst="rect"/>
          <a:noFill/>
          <a:ln>
            <a:noFill/>
          </a:ln>
        </p:spPr>
      </p:pic>
    </p:spTree>
  </p:cSld>
</p:sld>
</file>

<file path=ppt/slides/slide5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title" idx="0"/>
          </p:nvPr>
        </p:nvSpPr>
        <p:spPr>
          <a:xfrm>
            <a:off x="457200" y="274637"/>
            <a:ext cx="8229600" cy="1143000"/>
          </a:xfrm>
          <a:prstGeom prst="rect"/>
          <a:noFill/>
          <a:ln>
            <a:noFill/>
          </a:ln>
        </p:spPr>
        <p:txBody>
          <a:bodyPr wrap="square" anchor="ctr"/>
          <a:p>
            <a:pPr lvl="0"/>
            <a:r>
              <a:rPr>
                <a:latin typeface="Calibri"/>
              </a:rPr>
              <a:t>Continue…</a:t>
            </a:r>
          </a:p>
        </p:txBody>
      </p:sp>
      <p:sp>
        <p:nvSpPr>
          <p:cNvPr id="3" name=""/>
          <p:cNvSpPr txBox="1"/>
          <p:nvPr>
            <p:ph type="body" idx="1"/>
          </p:nvPr>
        </p:nvSpPr>
        <p:spPr>
          <a:xfrm>
            <a:off x="457200" y="1219200"/>
            <a:ext cx="8229600" cy="4906962"/>
          </a:xfrm>
          <a:prstGeom prst="rect"/>
          <a:noFill/>
          <a:ln>
            <a:noFill/>
          </a:ln>
        </p:spPr>
        <p:txBody>
          <a:bodyPr wrap="square" anchor="t"/>
          <a:p>
            <a:pPr lvl="0">
              <a:lnSpc>
                <a:spcPct val="150000"/>
              </a:lnSpc>
              <a:buFont typeface="Wingdings"/>
              <a:buChar char="v"/>
            </a:pPr>
            <a:r>
              <a:rPr sz="3200">
                <a:latin typeface="Times New Roman"/>
              </a:rPr>
              <a:t>In addition, during the headache the patient must have had at least 1 of the following:</a:t>
            </a:r>
          </a:p>
          <a:p>
            <a:pPr lvl="1">
              <a:lnSpc>
                <a:spcPct val="150000"/>
              </a:lnSpc>
              <a:buClr>
                <a:srgbClr val="FF0000"/>
              </a:buClr>
              <a:buFont typeface="Times New Roman"/>
              <a:buChar char="♥"/>
            </a:pPr>
            <a:r>
              <a:rPr sz="2800">
                <a:latin typeface="Times New Roman"/>
              </a:rPr>
              <a:t>Nausea and/or vomiting</a:t>
            </a:r>
          </a:p>
          <a:p>
            <a:pPr lvl="1">
              <a:lnSpc>
                <a:spcPct val="150000"/>
              </a:lnSpc>
              <a:buClr>
                <a:srgbClr val="FF0000"/>
              </a:buClr>
              <a:buFont typeface="Times New Roman"/>
              <a:buChar char="♥"/>
            </a:pPr>
            <a:r>
              <a:rPr sz="2800">
                <a:latin typeface="Times New Roman"/>
              </a:rPr>
              <a:t>Photophobia and </a:t>
            </a:r>
            <a:r>
              <a:rPr sz="2800">
                <a:latin typeface="Times New Roman"/>
              </a:rPr>
              <a:t>phonophobia</a:t>
            </a:r>
          </a:p>
          <a:p>
            <a:pPr lvl="1">
              <a:lnSpc>
                <a:spcPct val="150000"/>
              </a:lnSpc>
              <a:buClr>
                <a:srgbClr val="FF0000"/>
              </a:buClr>
              <a:buFont typeface="Wingdings"/>
              <a:buChar char="v"/>
            </a:pPr>
            <a:r>
              <a:rPr>
                <a:latin typeface="Times New Roman"/>
              </a:rPr>
              <a:t>No other contributing disorders</a:t>
            </a:r>
          </a:p>
          <a:p>
            <a:pPr lvl="0" marL="0" indent="0">
              <a:buNone/>
            </a:pPr>
          </a:p>
        </p:txBody>
      </p:sp>
      <p:sp>
        <p:nvSpPr>
          <p:cNvPr id="4" name=""/>
          <p:cNvSpPr txBox="1"/>
          <p:nvPr>
            <p:ph type="dt" idx="10"/>
          </p:nvPr>
        </p:nvSpPr>
        <p:spPr>
          <a:xfrm>
            <a:off x="457200" y="6356350"/>
            <a:ext cx="2133600" cy="365125"/>
          </a:xfrm>
          <a:prstGeom prst="rect"/>
          <a:noFill/>
          <a:ln>
            <a:noFill/>
          </a:ln>
        </p:spPr>
        <p:txBody>
          <a:bodyPr wrap="square" anchor="ctr"/>
          <a:lstStyle>
            <a:lvl1pPr lvl="0" algn="l">
              <a:defRPr sz="1200">
                <a:solidFill>
                  <a:srgbClr val="3F3F3F"/>
                </a:solidFill>
                <a:latin typeface="Calibri"/>
              </a:defRPr>
            </a:lvl1pPr>
          </a:lstStyle>
          <a:p/>
        </p:txBody>
      </p:sp>
      <p:sp>
        <p:nvSpPr>
          <p:cNvPr id="5" name=""/>
          <p:cNvSpPr txBox="1"/>
          <p:nvPr>
            <p:ph type="sldNum" idx="12"/>
          </p:nvPr>
        </p:nvSpPr>
        <p:spPr>
          <a:xfrm>
            <a:off x="6553200" y="6356350"/>
            <a:ext cx="2133600" cy="365125"/>
          </a:xfrm>
          <a:prstGeom prst="rect"/>
          <a:noFill/>
          <a:ln>
            <a:noFill/>
          </a:ln>
        </p:spPr>
        <p:txBody>
          <a:bodyPr wrap="square" anchor="ctr"/>
          <a:lstStyle>
            <a:lvl1pPr lvl="0" algn="r">
              <a:defRPr sz="1200">
                <a:solidFill>
                  <a:srgbClr val="3F3F3F"/>
                </a:solidFill>
                <a:latin typeface="Calibri"/>
              </a:defRPr>
            </a:lvl1pPr>
          </a:lstStyle>
          <a:p>
            <a:fld id="{8B38DBA3-52F9-4AF4-A6A4-FA4D7DB2F99C}" type="slidenum">
              <a:t>&lt;#&gt;</a:t>
            </a:fld>
          </a:p>
        </p:txBody>
      </p:sp>
      <p:sp>
        <p:nvSpPr>
          <p:cNvPr id="6" name=""/>
          <p:cNvSpPr txBox="1"/>
          <p:nvPr>
            <p:ph type="ftr" idx="11"/>
          </p:nvPr>
        </p:nvSpPr>
        <p:spPr>
          <a:xfrm>
            <a:off x="3124200" y="6356350"/>
            <a:ext cx="2895600" cy="365125"/>
          </a:xfrm>
          <a:prstGeom prst="rect"/>
          <a:noFill/>
          <a:ln>
            <a:noFill/>
          </a:ln>
        </p:spPr>
        <p:txBody>
          <a:bodyPr wrap="square" anchor="ctr"/>
          <a:lstStyle>
            <a:lvl1pPr lvl="0" algn="ctr">
              <a:defRPr sz="1200">
                <a:solidFill>
                  <a:srgbClr val="3F3F3F"/>
                </a:solidFill>
                <a:latin typeface="Calibri"/>
              </a:defRPr>
            </a:lvl1pPr>
          </a:lstStyle>
          <a:p/>
        </p:txBody>
      </p:sp>
    </p:spTree>
  </p:cSld>
</p:sld>
</file>

<file path=ppt/slides/slide5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title" idx="0"/>
          </p:nvPr>
        </p:nvSpPr>
        <p:spPr>
          <a:xfrm>
            <a:off x="457200" y="152400"/>
            <a:ext cx="8229600" cy="838200"/>
          </a:xfrm>
          <a:prstGeom prst="rect"/>
          <a:noFill/>
          <a:ln>
            <a:noFill/>
          </a:ln>
        </p:spPr>
        <p:txBody>
          <a:bodyPr wrap="square" anchor="ctr"/>
          <a:p>
            <a:pPr lvl="0"/>
            <a:r>
              <a:rPr b="1" i="0" u="none" strike="noStrike">
                <a:latin typeface="Times New Roman"/>
              </a:rPr>
              <a:t>Physical examination  </a:t>
            </a:r>
          </a:p>
        </p:txBody>
      </p:sp>
      <p:sp>
        <p:nvSpPr>
          <p:cNvPr id="3" name=""/>
          <p:cNvSpPr txBox="1"/>
          <p:nvPr>
            <p:ph type="body" idx="1"/>
          </p:nvPr>
        </p:nvSpPr>
        <p:spPr>
          <a:xfrm>
            <a:off x="457200" y="914400"/>
            <a:ext cx="8229600" cy="5211762"/>
          </a:xfrm>
          <a:prstGeom prst="rect"/>
          <a:noFill/>
          <a:ln>
            <a:noFill/>
          </a:ln>
        </p:spPr>
        <p:txBody>
          <a:bodyPr wrap="square" anchor="t"/>
          <a:p>
            <a:pPr lvl="0">
              <a:buFont typeface="Wingdings"/>
              <a:buChar char="ü"/>
            </a:pPr>
            <a:r>
              <a:rPr sz="2800">
                <a:latin typeface="Times New Roman"/>
              </a:rPr>
              <a:t>Cranial/cervical </a:t>
            </a:r>
            <a:r>
              <a:rPr sz="2800">
                <a:latin typeface="Times New Roman"/>
              </a:rPr>
              <a:t>muscle tenderness</a:t>
            </a:r>
          </a:p>
          <a:p>
            <a:pPr lvl="0">
              <a:buFont typeface="Wingdings"/>
              <a:buChar char="ü"/>
            </a:pPr>
            <a:r>
              <a:rPr sz="2800">
                <a:latin typeface="Times New Roman"/>
              </a:rPr>
              <a:t>Horner syndrome (</a:t>
            </a:r>
            <a:r>
              <a:rPr sz="2800">
                <a:latin typeface="Times New Roman"/>
              </a:rPr>
              <a:t>ie</a:t>
            </a:r>
            <a:r>
              <a:rPr sz="2800">
                <a:latin typeface="Times New Roman"/>
              </a:rPr>
              <a:t>, relative </a:t>
            </a:r>
            <a:r>
              <a:rPr sz="2800">
                <a:latin typeface="Times New Roman"/>
              </a:rPr>
              <a:t>miosis</a:t>
            </a:r>
            <a:r>
              <a:rPr sz="2800">
                <a:latin typeface="Times New Roman"/>
              </a:rPr>
              <a:t> with 1–2 mm of ptosis on the </a:t>
            </a:r>
            <a:r>
              <a:rPr sz="2800">
                <a:solidFill>
                  <a:srgbClr val="FF0000"/>
                </a:solidFill>
                <a:latin typeface="Times New Roman"/>
              </a:rPr>
              <a:t>same side as the headache)</a:t>
            </a:r>
          </a:p>
          <a:p>
            <a:pPr lvl="0">
              <a:buFont typeface="Wingdings"/>
              <a:buChar char="ü"/>
            </a:pPr>
            <a:r>
              <a:rPr sz="2800">
                <a:latin typeface="Times New Roman"/>
              </a:rPr>
              <a:t>Tachycardia </a:t>
            </a:r>
            <a:r>
              <a:rPr sz="2800">
                <a:latin typeface="Times New Roman"/>
              </a:rPr>
              <a:t>or </a:t>
            </a:r>
            <a:r>
              <a:rPr sz="2800">
                <a:latin typeface="Times New Roman"/>
              </a:rPr>
              <a:t>bradycardia</a:t>
            </a:r>
          </a:p>
          <a:p>
            <a:pPr lvl="0">
              <a:buFont typeface="Wingdings"/>
              <a:buChar char="ü"/>
            </a:pPr>
            <a:r>
              <a:rPr sz="2800">
                <a:latin typeface="Times New Roman"/>
              </a:rPr>
              <a:t>Hypertension or hypotension</a:t>
            </a:r>
          </a:p>
          <a:p>
            <a:pPr lvl="0">
              <a:buFont typeface="Wingdings"/>
              <a:buChar char="ü"/>
            </a:pPr>
            <a:r>
              <a:rPr sz="2800">
                <a:latin typeface="Times New Roman"/>
              </a:rPr>
              <a:t>Hemisensory</a:t>
            </a:r>
            <a:r>
              <a:rPr sz="2800">
                <a:latin typeface="Times New Roman"/>
              </a:rPr>
              <a:t> or </a:t>
            </a:r>
            <a:r>
              <a:rPr sz="2800">
                <a:latin typeface="Times New Roman"/>
              </a:rPr>
              <a:t>hemiparetic</a:t>
            </a:r>
            <a:r>
              <a:rPr sz="2800">
                <a:latin typeface="Times New Roman"/>
              </a:rPr>
              <a:t> neurologic deficits (</a:t>
            </a:r>
            <a:r>
              <a:rPr sz="2800">
                <a:latin typeface="Times New Roman"/>
              </a:rPr>
              <a:t>ie</a:t>
            </a:r>
            <a:r>
              <a:rPr sz="2800">
                <a:latin typeface="Times New Roman"/>
              </a:rPr>
              <a:t>, complicated migraine)</a:t>
            </a:r>
          </a:p>
          <a:p>
            <a:pPr lvl="0">
              <a:buFont typeface="Wingdings"/>
              <a:buChar char="ü"/>
            </a:pPr>
            <a:r>
              <a:rPr sz="2800">
                <a:latin typeface="Times New Roman"/>
              </a:rPr>
              <a:t>Adie-type pupil (</a:t>
            </a:r>
            <a:r>
              <a:rPr sz="2800">
                <a:latin typeface="Times New Roman"/>
              </a:rPr>
              <a:t>ie</a:t>
            </a:r>
            <a:r>
              <a:rPr sz="2800">
                <a:latin typeface="Times New Roman"/>
              </a:rPr>
              <a:t>, poor light reactivity, with near dissociation from light</a:t>
            </a:r>
          </a:p>
        </p:txBody>
      </p:sp>
      <p:sp>
        <p:nvSpPr>
          <p:cNvPr id="4" name=""/>
          <p:cNvSpPr txBox="1"/>
          <p:nvPr>
            <p:ph type="dt" idx="10"/>
          </p:nvPr>
        </p:nvSpPr>
        <p:spPr>
          <a:xfrm>
            <a:off x="457200" y="6356350"/>
            <a:ext cx="2133600" cy="365125"/>
          </a:xfrm>
          <a:prstGeom prst="rect"/>
          <a:noFill/>
          <a:ln>
            <a:noFill/>
          </a:ln>
        </p:spPr>
        <p:txBody>
          <a:bodyPr wrap="square" anchor="ctr"/>
          <a:lstStyle>
            <a:lvl1pPr lvl="0" algn="l">
              <a:defRPr sz="1200">
                <a:solidFill>
                  <a:srgbClr val="3F3F3F"/>
                </a:solidFill>
                <a:latin typeface="Calibri"/>
              </a:defRPr>
            </a:lvl1pPr>
          </a:lstStyle>
          <a:p/>
        </p:txBody>
      </p:sp>
      <p:sp>
        <p:nvSpPr>
          <p:cNvPr id="5" name=""/>
          <p:cNvSpPr txBox="1"/>
          <p:nvPr>
            <p:ph type="sldNum" idx="12"/>
          </p:nvPr>
        </p:nvSpPr>
        <p:spPr>
          <a:xfrm>
            <a:off x="6553200" y="6356350"/>
            <a:ext cx="2133600" cy="365125"/>
          </a:xfrm>
          <a:prstGeom prst="rect"/>
          <a:noFill/>
          <a:ln>
            <a:noFill/>
          </a:ln>
        </p:spPr>
        <p:txBody>
          <a:bodyPr wrap="square" anchor="ctr"/>
          <a:lstStyle>
            <a:lvl1pPr lvl="0" algn="r">
              <a:defRPr sz="1200">
                <a:solidFill>
                  <a:srgbClr val="3F3F3F"/>
                </a:solidFill>
                <a:latin typeface="Calibri"/>
              </a:defRPr>
            </a:lvl1pPr>
          </a:lstStyle>
          <a:p>
            <a:fld id="{8B38DBA3-52F9-4AF4-A6A4-FA4D7DB2F99C}" type="slidenum">
              <a:t>&lt;#&gt;</a:t>
            </a:fld>
          </a:p>
        </p:txBody>
      </p:sp>
      <p:sp>
        <p:nvSpPr>
          <p:cNvPr id="6" name=""/>
          <p:cNvSpPr txBox="1"/>
          <p:nvPr>
            <p:ph type="ftr" idx="11"/>
          </p:nvPr>
        </p:nvSpPr>
        <p:spPr>
          <a:xfrm>
            <a:off x="3124200" y="6356350"/>
            <a:ext cx="2895600" cy="365125"/>
          </a:xfrm>
          <a:prstGeom prst="rect"/>
          <a:noFill/>
          <a:ln>
            <a:noFill/>
          </a:ln>
        </p:spPr>
        <p:txBody>
          <a:bodyPr wrap="square" anchor="ctr"/>
          <a:lstStyle>
            <a:lvl1pPr lvl="0" algn="ctr">
              <a:defRPr sz="1200">
                <a:solidFill>
                  <a:srgbClr val="3F3F3F"/>
                </a:solidFill>
                <a:latin typeface="Calibri"/>
              </a:defRPr>
            </a:lvl1pPr>
          </a:lstStyle>
          <a:p/>
        </p:txBody>
      </p:sp>
    </p:spTree>
  </p:cSld>
</p:sld>
</file>

<file path=ppt/slides/slide5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body" idx="1"/>
          </p:nvPr>
        </p:nvSpPr>
        <p:spPr>
          <a:xfrm>
            <a:off x="457200" y="228600"/>
            <a:ext cx="8229600" cy="6324600"/>
          </a:xfrm>
          <a:prstGeom prst="rect"/>
          <a:noFill/>
          <a:ln>
            <a:noFill/>
          </a:ln>
        </p:spPr>
        <p:txBody>
          <a:bodyPr wrap="square" anchor="t">
            <a:normAutofit fontScale="92000" lnSpcReduction="20000"/>
          </a:bodyPr>
          <a:p>
            <a:pPr lvl="0" marL="0" indent="0">
              <a:buNone/>
            </a:pPr>
            <a:r>
              <a:rPr sz="3000" b="1" i="0" u="none" strike="noStrike">
                <a:latin typeface="Times New Roman"/>
              </a:rPr>
              <a:t>        </a:t>
            </a:r>
            <a:r>
              <a:rPr sz="3800" b="1" i="0" u="sng" strike="noStrike">
                <a:solidFill>
                  <a:srgbClr val="0C0C0C"/>
                </a:solidFill>
                <a:latin typeface="Times New Roman"/>
              </a:rPr>
              <a:t>Diagnosis </a:t>
            </a:r>
            <a:r>
              <a:rPr sz="3800" b="1" i="0" u="sng" strike="noStrike">
                <a:solidFill>
                  <a:srgbClr val="0C0C0C"/>
                </a:solidFill>
                <a:latin typeface="Times New Roman"/>
              </a:rPr>
              <a:t>for all types of </a:t>
            </a:r>
            <a:r>
              <a:rPr sz="3800" b="1" i="0" u="sng" strike="noStrike">
                <a:solidFill>
                  <a:srgbClr val="0C0C0C"/>
                </a:solidFill>
                <a:latin typeface="Times New Roman"/>
              </a:rPr>
              <a:t>headache</a:t>
            </a:r>
          </a:p>
          <a:p>
            <a:pPr lvl="0"/>
          </a:p>
          <a:p>
            <a:pPr lvl="1">
              <a:buFont typeface="Wingdings"/>
              <a:buChar char="v"/>
            </a:pPr>
            <a:r>
              <a:rPr sz="3000">
                <a:latin typeface="Times New Roman"/>
              </a:rPr>
              <a:t>History – determines:</a:t>
            </a:r>
          </a:p>
          <a:p>
            <a:pPr lvl="2"/>
            <a:r>
              <a:rPr sz="3000">
                <a:latin typeface="Times New Roman"/>
              </a:rPr>
              <a:t>Location of the pain, intensity &amp; paths of radiation.</a:t>
            </a:r>
          </a:p>
          <a:p>
            <a:pPr lvl="2"/>
            <a:r>
              <a:rPr sz="3000">
                <a:latin typeface="Times New Roman"/>
              </a:rPr>
              <a:t>Character of the headache (e.g. sharp, dull, throbbing).</a:t>
            </a:r>
          </a:p>
          <a:p>
            <a:pPr lvl="2"/>
            <a:r>
              <a:rPr sz="3000">
                <a:latin typeface="Times New Roman"/>
              </a:rPr>
              <a:t>Mode of headache onset, duration &amp; frequency.</a:t>
            </a:r>
          </a:p>
          <a:p>
            <a:pPr lvl="2"/>
            <a:r>
              <a:rPr sz="3000">
                <a:latin typeface="Times New Roman"/>
              </a:rPr>
              <a:t>Precipitating factors.</a:t>
            </a:r>
          </a:p>
          <a:p>
            <a:pPr lvl="2">
              <a:buNone/>
            </a:pPr>
            <a:r>
              <a:rPr sz="3000">
                <a:latin typeface="Times New Roman"/>
              </a:rPr>
              <a:t>      </a:t>
            </a:r>
            <a:r>
              <a:rPr sz="3000">
                <a:latin typeface="Times New Roman"/>
              </a:rPr>
              <a:t>-  Psychosocial assessment</a:t>
            </a:r>
          </a:p>
          <a:p>
            <a:pPr lvl="2">
              <a:buNone/>
            </a:pPr>
            <a:r>
              <a:rPr sz="3000">
                <a:latin typeface="Times New Roman"/>
              </a:rPr>
              <a:t>      </a:t>
            </a:r>
            <a:r>
              <a:rPr sz="3000">
                <a:latin typeface="Times New Roman"/>
              </a:rPr>
              <a:t>-  Physical examination</a:t>
            </a:r>
          </a:p>
          <a:p>
            <a:pPr lvl="2">
              <a:buNone/>
            </a:pPr>
            <a:r>
              <a:rPr sz="3000">
                <a:latin typeface="Times New Roman"/>
              </a:rPr>
              <a:t>     </a:t>
            </a:r>
            <a:r>
              <a:rPr sz="3000">
                <a:latin typeface="Times New Roman"/>
              </a:rPr>
              <a:t>-  Neurological diagnostic testes include</a:t>
            </a:r>
          </a:p>
          <a:p>
            <a:pPr lvl="1">
              <a:buFont typeface="Wingdings"/>
              <a:buChar char="v"/>
            </a:pPr>
            <a:r>
              <a:rPr sz="3000">
                <a:latin typeface="Times New Roman"/>
              </a:rPr>
              <a:t>Imaging: X-ray, CT scan, MRI  </a:t>
            </a:r>
            <a:r>
              <a:rPr sz="3000">
                <a:latin typeface="Times New Roman"/>
              </a:rPr>
              <a:t>studies</a:t>
            </a:r>
          </a:p>
          <a:p>
            <a:pPr lvl="1">
              <a:buFont typeface="Wingdings"/>
              <a:buChar char="v"/>
            </a:pPr>
            <a:r>
              <a:rPr sz="3000">
                <a:latin typeface="Times New Roman"/>
              </a:rPr>
              <a:t>EEG</a:t>
            </a:r>
          </a:p>
          <a:p>
            <a:pPr lvl="1">
              <a:buFont typeface="Wingdings"/>
              <a:buChar char="v"/>
            </a:pPr>
            <a:r>
              <a:rPr sz="3000">
                <a:latin typeface="Times New Roman"/>
              </a:rPr>
              <a:t>LP with CSF exam</a:t>
            </a:r>
          </a:p>
          <a:p>
            <a:pPr lvl="0"/>
          </a:p>
        </p:txBody>
      </p:sp>
      <p:sp>
        <p:nvSpPr>
          <p:cNvPr id="3" name=""/>
          <p:cNvSpPr txBox="1"/>
          <p:nvPr>
            <p:ph type="dt" idx="10"/>
          </p:nvPr>
        </p:nvSpPr>
        <p:spPr>
          <a:xfrm>
            <a:off x="457200" y="6356350"/>
            <a:ext cx="2133600" cy="365125"/>
          </a:xfrm>
          <a:prstGeom prst="rect"/>
          <a:noFill/>
          <a:ln>
            <a:noFill/>
          </a:ln>
        </p:spPr>
        <p:txBody>
          <a:bodyPr wrap="square" anchor="ctr"/>
          <a:lstStyle>
            <a:lvl1pPr lvl="0" algn="l">
              <a:defRPr sz="1200">
                <a:solidFill>
                  <a:srgbClr val="3F3F3F"/>
                </a:solidFill>
                <a:latin typeface="Calibri"/>
              </a:defRPr>
            </a:lvl1pPr>
          </a:lstStyle>
          <a:p/>
        </p:txBody>
      </p:sp>
      <p:sp>
        <p:nvSpPr>
          <p:cNvPr id="4" name=""/>
          <p:cNvSpPr txBox="1"/>
          <p:nvPr>
            <p:ph type="sldNum" idx="12"/>
          </p:nvPr>
        </p:nvSpPr>
        <p:spPr>
          <a:xfrm>
            <a:off x="6553200" y="6356350"/>
            <a:ext cx="2133600" cy="365125"/>
          </a:xfrm>
          <a:prstGeom prst="rect"/>
          <a:noFill/>
          <a:ln>
            <a:noFill/>
          </a:ln>
        </p:spPr>
        <p:txBody>
          <a:bodyPr wrap="square" anchor="ctr"/>
          <a:lstStyle>
            <a:lvl1pPr lvl="0" algn="r">
              <a:defRPr sz="1200">
                <a:solidFill>
                  <a:srgbClr val="3F3F3F"/>
                </a:solidFill>
                <a:latin typeface="Calibri"/>
              </a:defRPr>
            </a:lvl1pPr>
          </a:lstStyle>
          <a:p>
            <a:fld id="{8B38DBA3-52F9-4AF4-A6A4-FA4D7DB2F99C}" type="slidenum">
              <a:t>&lt;#&gt;</a:t>
            </a:fld>
          </a:p>
        </p:txBody>
      </p:sp>
      <p:sp>
        <p:nvSpPr>
          <p:cNvPr id="5" name=""/>
          <p:cNvSpPr txBox="1"/>
          <p:nvPr>
            <p:ph type="ftr" idx="11"/>
          </p:nvPr>
        </p:nvSpPr>
        <p:spPr>
          <a:xfrm>
            <a:off x="3124200" y="6356350"/>
            <a:ext cx="2895600" cy="365125"/>
          </a:xfrm>
          <a:prstGeom prst="rect"/>
          <a:noFill/>
          <a:ln>
            <a:noFill/>
          </a:ln>
        </p:spPr>
        <p:txBody>
          <a:bodyPr wrap="square" anchor="ctr"/>
          <a:lstStyle>
            <a:lvl1pPr lvl="0" algn="ctr">
              <a:defRPr sz="1200">
                <a:solidFill>
                  <a:srgbClr val="3F3F3F"/>
                </a:solidFill>
                <a:latin typeface="Calibri"/>
              </a:defRPr>
            </a:lvl1pPr>
          </a:lstStyle>
          <a:p/>
        </p:txBody>
      </p:sp>
    </p:spTree>
  </p:cSld>
</p:sld>
</file>

<file path=ppt/slides/slide5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body" idx="1"/>
          </p:nvPr>
        </p:nvSpPr>
        <p:spPr>
          <a:xfrm>
            <a:off x="457200" y="457200"/>
            <a:ext cx="8229600" cy="5668962"/>
          </a:xfrm>
          <a:prstGeom prst="rect"/>
          <a:noFill/>
          <a:ln>
            <a:noFill/>
          </a:ln>
        </p:spPr>
        <p:txBody>
          <a:bodyPr wrap="square" anchor="t">
            <a:normAutofit lnSpcReduction="10000"/>
          </a:bodyPr>
          <a:p>
            <a:pPr lvl="0">
              <a:buNone/>
            </a:pPr>
            <a:r>
              <a:rPr sz="3200" b="1" i="0" u="none" strike="noStrike">
                <a:latin typeface="Times New Roman"/>
              </a:rPr>
              <a:t>            </a:t>
            </a:r>
            <a:r>
              <a:rPr sz="4000" b="1" i="0" u="none" strike="noStrike">
                <a:latin typeface="Times New Roman"/>
              </a:rPr>
              <a:t>Management </a:t>
            </a:r>
          </a:p>
          <a:p>
            <a:pPr lvl="0">
              <a:buNone/>
            </a:pPr>
            <a:r>
              <a:rPr sz="3200" b="1" i="0" u="none" strike="noStrike">
                <a:latin typeface="Times New Roman"/>
              </a:rPr>
              <a:t> </a:t>
            </a:r>
            <a:r>
              <a:rPr sz="3200" b="1" i="0" u="sng" strike="noStrike">
                <a:latin typeface="Times New Roman"/>
              </a:rPr>
              <a:t>Non-Pharmacological</a:t>
            </a:r>
            <a:r>
              <a:rPr sz="3200">
                <a:latin typeface="Times New Roman"/>
              </a:rPr>
              <a:t> </a:t>
            </a:r>
          </a:p>
          <a:p>
            <a:pPr lvl="0">
              <a:buFont typeface="Wingdings"/>
              <a:buChar char="ü"/>
            </a:pPr>
            <a:r>
              <a:rPr sz="3200">
                <a:latin typeface="Times New Roman"/>
              </a:rPr>
              <a:t>Relaxation  </a:t>
            </a:r>
          </a:p>
          <a:p>
            <a:pPr lvl="0">
              <a:buFont typeface="Wingdings"/>
              <a:buChar char="ü"/>
            </a:pPr>
            <a:r>
              <a:rPr sz="3200">
                <a:latin typeface="Times New Roman"/>
              </a:rPr>
              <a:t>Destruction </a:t>
            </a:r>
          </a:p>
          <a:p>
            <a:pPr lvl="0">
              <a:buFont typeface="Wingdings"/>
              <a:buChar char="ü"/>
            </a:pPr>
            <a:r>
              <a:rPr sz="3200">
                <a:latin typeface="Times New Roman"/>
              </a:rPr>
              <a:t>Cold/heat application</a:t>
            </a:r>
          </a:p>
          <a:p>
            <a:pPr lvl="0">
              <a:buFont typeface="Wingdings"/>
              <a:buChar char="ü"/>
            </a:pPr>
            <a:r>
              <a:rPr sz="3200">
                <a:latin typeface="Times New Roman"/>
              </a:rPr>
              <a:t>Sleep and massage</a:t>
            </a:r>
          </a:p>
          <a:p>
            <a:pPr lvl="0">
              <a:buFont typeface="Wingdings"/>
              <a:buChar char="ü"/>
            </a:pPr>
            <a:r>
              <a:rPr sz="3200">
                <a:latin typeface="Times New Roman"/>
              </a:rPr>
              <a:t>Hydration( fluid), diet </a:t>
            </a:r>
            <a:r>
              <a:rPr sz="3200">
                <a:latin typeface="Times New Roman"/>
              </a:rPr>
              <a:t>vit</a:t>
            </a:r>
            <a:r>
              <a:rPr sz="3200">
                <a:latin typeface="Times New Roman"/>
              </a:rPr>
              <a:t> B2</a:t>
            </a:r>
          </a:p>
          <a:p>
            <a:pPr lvl="0">
              <a:buFont typeface="Wingdings"/>
              <a:buChar char="ü"/>
            </a:pPr>
            <a:r>
              <a:rPr sz="3200">
                <a:latin typeface="Times New Roman"/>
              </a:rPr>
              <a:t>Elimination of factors (physical, psychological, environmental) that precipitates illness</a:t>
            </a:r>
          </a:p>
          <a:p>
            <a:pPr lvl="0"/>
          </a:p>
        </p:txBody>
      </p:sp>
      <p:sp>
        <p:nvSpPr>
          <p:cNvPr id="3" name=""/>
          <p:cNvSpPr txBox="1"/>
          <p:nvPr>
            <p:ph type="dt" idx="10"/>
          </p:nvPr>
        </p:nvSpPr>
        <p:spPr>
          <a:xfrm>
            <a:off x="457200" y="6356350"/>
            <a:ext cx="2133600" cy="365125"/>
          </a:xfrm>
          <a:prstGeom prst="rect"/>
          <a:noFill/>
          <a:ln>
            <a:noFill/>
          </a:ln>
        </p:spPr>
        <p:txBody>
          <a:bodyPr wrap="square" anchor="ctr"/>
          <a:lstStyle>
            <a:lvl1pPr lvl="0" algn="l">
              <a:defRPr sz="1200">
                <a:solidFill>
                  <a:srgbClr val="3F3F3F"/>
                </a:solidFill>
                <a:latin typeface="Calibri"/>
              </a:defRPr>
            </a:lvl1pPr>
          </a:lstStyle>
          <a:p/>
        </p:txBody>
      </p:sp>
      <p:sp>
        <p:nvSpPr>
          <p:cNvPr id="4" name=""/>
          <p:cNvSpPr txBox="1"/>
          <p:nvPr>
            <p:ph type="sldNum" idx="12"/>
          </p:nvPr>
        </p:nvSpPr>
        <p:spPr>
          <a:xfrm>
            <a:off x="6553200" y="6356350"/>
            <a:ext cx="2133600" cy="365125"/>
          </a:xfrm>
          <a:prstGeom prst="rect"/>
          <a:noFill/>
          <a:ln>
            <a:noFill/>
          </a:ln>
        </p:spPr>
        <p:txBody>
          <a:bodyPr wrap="square" anchor="ctr"/>
          <a:lstStyle>
            <a:lvl1pPr lvl="0" algn="r">
              <a:defRPr sz="1200">
                <a:solidFill>
                  <a:srgbClr val="3F3F3F"/>
                </a:solidFill>
                <a:latin typeface="Calibri"/>
              </a:defRPr>
            </a:lvl1pPr>
          </a:lstStyle>
          <a:p>
            <a:fld id="{8B38DBA3-52F9-4AF4-A6A4-FA4D7DB2F99C}" type="slidenum">
              <a:t>&lt;#&gt;</a:t>
            </a:fld>
          </a:p>
        </p:txBody>
      </p:sp>
      <p:sp>
        <p:nvSpPr>
          <p:cNvPr id="5" name=""/>
          <p:cNvSpPr txBox="1"/>
          <p:nvPr>
            <p:ph type="ftr" idx="11"/>
          </p:nvPr>
        </p:nvSpPr>
        <p:spPr>
          <a:xfrm>
            <a:off x="3124200" y="6356350"/>
            <a:ext cx="2895600" cy="365125"/>
          </a:xfrm>
          <a:prstGeom prst="rect"/>
          <a:noFill/>
          <a:ln>
            <a:noFill/>
          </a:ln>
        </p:spPr>
        <p:txBody>
          <a:bodyPr wrap="square" anchor="ctr"/>
          <a:lstStyle>
            <a:lvl1pPr lvl="0" algn="ctr">
              <a:defRPr sz="1200">
                <a:solidFill>
                  <a:srgbClr val="3F3F3F"/>
                </a:solidFill>
                <a:latin typeface="Calibri"/>
              </a:defRPr>
            </a:lvl1pPr>
          </a:lstStyle>
          <a:p/>
        </p:txBody>
      </p:sp>
    </p:spTree>
  </p:cSld>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title" idx="0"/>
          </p:nvPr>
        </p:nvSpPr>
        <p:spPr>
          <a:xfrm>
            <a:off x="457200" y="274637"/>
            <a:ext cx="8229600" cy="1143000"/>
          </a:xfrm>
          <a:prstGeom prst="rect"/>
          <a:noFill/>
          <a:ln>
            <a:noFill/>
          </a:ln>
        </p:spPr>
        <p:txBody>
          <a:bodyPr wrap="square" anchor="ctr"/>
          <a:p>
            <a:pPr lvl="0"/>
            <a:r>
              <a:rPr sz="3200" b="1" i="0" u="none" strike="noStrike">
                <a:solidFill>
                  <a:srgbClr val="000000"/>
                </a:solidFill>
                <a:latin typeface="Calibri"/>
              </a:rPr>
              <a:t>Central Nervous …</a:t>
            </a:r>
          </a:p>
        </p:txBody>
      </p:sp>
      <p:sp>
        <p:nvSpPr>
          <p:cNvPr id="3" name=""/>
          <p:cNvSpPr txBox="1"/>
          <p:nvPr>
            <p:ph type="dt" idx="10"/>
          </p:nvPr>
        </p:nvSpPr>
        <p:spPr>
          <a:xfrm>
            <a:off x="457200" y="6356350"/>
            <a:ext cx="2133600" cy="365125"/>
          </a:xfrm>
          <a:prstGeom prst="rect"/>
          <a:noFill/>
          <a:ln>
            <a:noFill/>
          </a:ln>
        </p:spPr>
        <p:txBody>
          <a:bodyPr wrap="square" anchor="ctr"/>
          <a:lstStyle>
            <a:lvl1pPr lvl="0" algn="l">
              <a:defRPr sz="1200">
                <a:solidFill>
                  <a:srgbClr val="3F3F3F"/>
                </a:solidFill>
                <a:latin typeface="Calibri"/>
              </a:defRPr>
            </a:lvl1pPr>
          </a:lstStyle>
          <a:p/>
        </p:txBody>
      </p:sp>
      <p:sp>
        <p:nvSpPr>
          <p:cNvPr id="4" name=""/>
          <p:cNvSpPr txBox="1"/>
          <p:nvPr>
            <p:ph type="sldNum" idx="12"/>
          </p:nvPr>
        </p:nvSpPr>
        <p:spPr>
          <a:xfrm>
            <a:off x="6553200" y="6356350"/>
            <a:ext cx="2133600" cy="365125"/>
          </a:xfrm>
          <a:prstGeom prst="rect"/>
          <a:noFill/>
          <a:ln>
            <a:noFill/>
          </a:ln>
        </p:spPr>
        <p:txBody>
          <a:bodyPr wrap="square" anchor="ctr"/>
          <a:lstStyle>
            <a:lvl1pPr lvl="0" algn="r">
              <a:defRPr sz="1200">
                <a:solidFill>
                  <a:srgbClr val="3F3F3F"/>
                </a:solidFill>
                <a:latin typeface="Calibri"/>
              </a:defRPr>
            </a:lvl1pPr>
          </a:lstStyle>
          <a:p>
            <a:fld id="{8B38DBA3-52F9-4AF4-A6A4-FA4D7DB2F99C}" type="slidenum">
              <a:t>&lt;#&gt;</a:t>
            </a:fld>
          </a:p>
        </p:txBody>
      </p:sp>
      <p:sp>
        <p:nvSpPr>
          <p:cNvPr id="5" name=""/>
          <p:cNvSpPr txBox="1"/>
          <p:nvPr>
            <p:ph type="body" idx="1"/>
          </p:nvPr>
        </p:nvSpPr>
        <p:spPr>
          <a:xfrm>
            <a:off x="457200" y="1219200"/>
            <a:ext cx="8382000" cy="4937125"/>
          </a:xfrm>
          <a:prstGeom prst="rect"/>
          <a:noFill/>
          <a:ln>
            <a:noFill/>
          </a:ln>
        </p:spPr>
        <p:txBody>
          <a:bodyPr wrap="square" anchor="t">
            <a:normAutofit lnSpcReduction="10000"/>
          </a:bodyPr>
          <a:p>
            <a:pPr lvl="0">
              <a:buNone/>
            </a:pPr>
            <a:r>
              <a:rPr sz="2800" b="1" i="0" u="none" strike="noStrike">
                <a:latin typeface="Times New Roman"/>
              </a:rPr>
              <a:t>Cerebral Lobes: </a:t>
            </a:r>
            <a:r>
              <a:rPr sz="2800">
                <a:latin typeface="Times New Roman"/>
              </a:rPr>
              <a:t>Outer part with </a:t>
            </a:r>
            <a:r>
              <a:rPr sz="2800">
                <a:latin typeface="Times New Roman"/>
              </a:rPr>
              <a:t>Rt</a:t>
            </a:r>
            <a:r>
              <a:rPr sz="2800">
                <a:latin typeface="Times New Roman"/>
              </a:rPr>
              <a:t>/Lt hemisphere and had four lobes</a:t>
            </a:r>
          </a:p>
          <a:p>
            <a:pPr lvl="1"/>
            <a:r>
              <a:rPr sz="2800">
                <a:latin typeface="Times New Roman"/>
              </a:rPr>
              <a:t>Frontal</a:t>
            </a:r>
          </a:p>
          <a:p>
            <a:pPr lvl="2"/>
            <a:r>
              <a:rPr sz="2800">
                <a:latin typeface="Times New Roman"/>
              </a:rPr>
              <a:t>Personality, behavior, emotions, intellect</a:t>
            </a:r>
          </a:p>
          <a:p>
            <a:pPr lvl="1"/>
            <a:r>
              <a:rPr sz="2800">
                <a:latin typeface="Times New Roman"/>
              </a:rPr>
              <a:t>Parietal </a:t>
            </a:r>
          </a:p>
          <a:p>
            <a:pPr lvl="2"/>
            <a:r>
              <a:rPr sz="2800">
                <a:latin typeface="Times New Roman"/>
              </a:rPr>
              <a:t>Primary center for sensation</a:t>
            </a:r>
          </a:p>
          <a:p>
            <a:pPr lvl="1"/>
            <a:r>
              <a:rPr sz="2800">
                <a:latin typeface="Times New Roman"/>
              </a:rPr>
              <a:t>Occipital</a:t>
            </a:r>
          </a:p>
          <a:p>
            <a:pPr lvl="2"/>
            <a:r>
              <a:rPr sz="2800">
                <a:latin typeface="Times New Roman"/>
              </a:rPr>
              <a:t>Primary visual receptor center</a:t>
            </a:r>
          </a:p>
          <a:p>
            <a:pPr lvl="1"/>
            <a:r>
              <a:rPr sz="2800">
                <a:latin typeface="Times New Roman"/>
              </a:rPr>
              <a:t>Temporal </a:t>
            </a:r>
          </a:p>
          <a:p>
            <a:pPr lvl="2"/>
            <a:r>
              <a:rPr sz="2800">
                <a:latin typeface="Times New Roman"/>
              </a:rPr>
              <a:t>Primary auditory receptor center</a:t>
            </a:r>
          </a:p>
          <a:p>
            <a:pPr lvl="0"/>
          </a:p>
        </p:txBody>
      </p:sp>
      <p:sp>
        <p:nvSpPr>
          <p:cNvPr id="6" name=""/>
          <p:cNvSpPr txBox="1"/>
          <p:nvPr>
            <p:ph type="ftr" idx="11"/>
          </p:nvPr>
        </p:nvSpPr>
        <p:spPr>
          <a:xfrm>
            <a:off x="3124200" y="6356350"/>
            <a:ext cx="2895600" cy="365125"/>
          </a:xfrm>
          <a:prstGeom prst="rect"/>
          <a:noFill/>
          <a:ln>
            <a:noFill/>
          </a:ln>
        </p:spPr>
        <p:txBody>
          <a:bodyPr wrap="square" anchor="ctr"/>
          <a:lstStyle>
            <a:lvl1pPr lvl="0" algn="ctr">
              <a:defRPr sz="1200">
                <a:solidFill>
                  <a:srgbClr val="3F3F3F"/>
                </a:solidFill>
                <a:latin typeface="Calibri"/>
              </a:defRPr>
            </a:lvl1pPr>
          </a:lstStyle>
          <a:p/>
        </p:txBody>
      </p:sp>
    </p:spTree>
  </p:cSld>
</p:sld>
</file>

<file path=ppt/slides/slide6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title" idx="0"/>
          </p:nvPr>
        </p:nvSpPr>
        <p:spPr>
          <a:xfrm>
            <a:off x="457200" y="152400"/>
            <a:ext cx="8229600" cy="685800"/>
          </a:xfrm>
          <a:prstGeom prst="rect"/>
          <a:noFill/>
          <a:ln>
            <a:noFill/>
          </a:ln>
        </p:spPr>
        <p:txBody>
          <a:bodyPr wrap="square" anchor="ctr">
            <a:normAutofit fontScale="90000"/>
          </a:bodyPr>
          <a:p>
            <a:pPr lvl="0"/>
            <a:r>
              <a:rPr b="1" i="0" u="sng" strike="noStrike">
                <a:latin typeface="Calibri"/>
              </a:rPr>
              <a:t>Pharmacological management </a:t>
            </a:r>
          </a:p>
        </p:txBody>
      </p:sp>
      <p:sp>
        <p:nvSpPr>
          <p:cNvPr id="3" name=""/>
          <p:cNvSpPr txBox="1"/>
          <p:nvPr>
            <p:ph type="body" idx="1"/>
          </p:nvPr>
        </p:nvSpPr>
        <p:spPr>
          <a:xfrm>
            <a:off x="457200" y="762000"/>
            <a:ext cx="8229600" cy="5394325"/>
          </a:xfrm>
          <a:prstGeom prst="rect"/>
          <a:noFill/>
          <a:ln>
            <a:noFill/>
          </a:ln>
        </p:spPr>
        <p:txBody>
          <a:bodyPr wrap="square" anchor="t"/>
          <a:p>
            <a:pPr lvl="0" marL="0" indent="0">
              <a:lnSpc>
                <a:spcPct val="150000"/>
              </a:lnSpc>
              <a:buNone/>
            </a:pPr>
            <a:r>
              <a:rPr sz="2800" b="1" i="0" u="sng" strike="noStrike">
                <a:latin typeface="Times New Roman"/>
              </a:rPr>
              <a:t>Abortive medications include the following</a:t>
            </a:r>
          </a:p>
          <a:p>
            <a:pPr lvl="0">
              <a:lnSpc>
                <a:spcPct val="150000"/>
              </a:lnSpc>
              <a:buFont typeface="Wingdings"/>
              <a:buChar char="ü"/>
            </a:pPr>
            <a:r>
              <a:rPr sz="2800">
                <a:latin typeface="Times New Roman"/>
              </a:rPr>
              <a:t>Treating the underlying pathologic process</a:t>
            </a:r>
          </a:p>
          <a:p>
            <a:pPr lvl="0">
              <a:lnSpc>
                <a:spcPct val="150000"/>
              </a:lnSpc>
              <a:buFont typeface="Wingdings"/>
              <a:buChar char="ü"/>
            </a:pPr>
            <a:r>
              <a:rPr sz="2800">
                <a:latin typeface="Times New Roman"/>
              </a:rPr>
              <a:t>Selective </a:t>
            </a:r>
            <a:r>
              <a:rPr sz="2800">
                <a:latin typeface="Times New Roman"/>
              </a:rPr>
              <a:t>serotonin receptor (5-hydroxytryptamine–1, or 5-HT1) agonists (</a:t>
            </a:r>
            <a:r>
              <a:rPr sz="2800">
                <a:latin typeface="Times New Roman"/>
              </a:rPr>
              <a:t>triptans</a:t>
            </a:r>
            <a:r>
              <a:rPr sz="2800">
                <a:latin typeface="Times New Roman"/>
              </a:rPr>
              <a:t>)</a:t>
            </a:r>
          </a:p>
          <a:p>
            <a:pPr lvl="0">
              <a:lnSpc>
                <a:spcPct val="150000"/>
              </a:lnSpc>
              <a:buFont typeface="Wingdings"/>
              <a:buChar char="ü"/>
            </a:pPr>
            <a:r>
              <a:rPr sz="2800">
                <a:latin typeface="Times New Roman"/>
              </a:rPr>
              <a:t>Ergot alkaloids (</a:t>
            </a:r>
            <a:r>
              <a:rPr sz="2800">
                <a:latin typeface="Times New Roman"/>
              </a:rPr>
              <a:t>eg</a:t>
            </a:r>
            <a:r>
              <a:rPr sz="2800">
                <a:latin typeface="Times New Roman"/>
              </a:rPr>
              <a:t>, ergotamine, dihydroergotamine [DHE</a:t>
            </a:r>
            <a:r>
              <a:rPr sz="2800">
                <a:latin typeface="Times New Roman"/>
              </a:rPr>
              <a:t>]), ergotamine with caffeine </a:t>
            </a:r>
          </a:p>
          <a:p>
            <a:pPr lvl="0">
              <a:lnSpc>
                <a:spcPct val="150000"/>
              </a:lnSpc>
              <a:buFont typeface="Wingdings"/>
              <a:buChar char="ü"/>
            </a:pPr>
            <a:r>
              <a:rPr sz="2800">
                <a:latin typeface="Times New Roman"/>
              </a:rPr>
              <a:t>Opioids</a:t>
            </a:r>
            <a:r>
              <a:rPr sz="2800">
                <a:latin typeface="Times New Roman"/>
              </a:rPr>
              <a:t>- tramadol, codeine, morphine </a:t>
            </a:r>
          </a:p>
          <a:p>
            <a:pPr lvl="0">
              <a:buNone/>
            </a:pPr>
          </a:p>
          <a:p>
            <a:pPr lvl="0"/>
          </a:p>
        </p:txBody>
      </p:sp>
      <p:sp>
        <p:nvSpPr>
          <p:cNvPr id="4" name=""/>
          <p:cNvSpPr txBox="1"/>
          <p:nvPr>
            <p:ph type="dt" idx="10"/>
          </p:nvPr>
        </p:nvSpPr>
        <p:spPr>
          <a:xfrm>
            <a:off x="457200" y="6356350"/>
            <a:ext cx="2133600" cy="365125"/>
          </a:xfrm>
          <a:prstGeom prst="rect"/>
          <a:noFill/>
          <a:ln>
            <a:noFill/>
          </a:ln>
        </p:spPr>
        <p:txBody>
          <a:bodyPr wrap="square" anchor="ctr"/>
          <a:lstStyle>
            <a:lvl1pPr lvl="0" algn="l">
              <a:defRPr sz="1200">
                <a:solidFill>
                  <a:srgbClr val="3F3F3F"/>
                </a:solidFill>
                <a:latin typeface="Calibri"/>
              </a:defRPr>
            </a:lvl1pPr>
          </a:lstStyle>
          <a:p/>
        </p:txBody>
      </p:sp>
      <p:sp>
        <p:nvSpPr>
          <p:cNvPr id="5" name=""/>
          <p:cNvSpPr txBox="1"/>
          <p:nvPr>
            <p:ph type="sldNum" idx="12"/>
          </p:nvPr>
        </p:nvSpPr>
        <p:spPr>
          <a:xfrm>
            <a:off x="6553200" y="6356350"/>
            <a:ext cx="2133600" cy="365125"/>
          </a:xfrm>
          <a:prstGeom prst="rect"/>
          <a:noFill/>
          <a:ln>
            <a:noFill/>
          </a:ln>
        </p:spPr>
        <p:txBody>
          <a:bodyPr wrap="square" anchor="ctr"/>
          <a:lstStyle>
            <a:lvl1pPr lvl="0" algn="r">
              <a:defRPr sz="1200">
                <a:solidFill>
                  <a:srgbClr val="3F3F3F"/>
                </a:solidFill>
                <a:latin typeface="Calibri"/>
              </a:defRPr>
            </a:lvl1pPr>
          </a:lstStyle>
          <a:p>
            <a:fld id="{8B38DBA3-52F9-4AF4-A6A4-FA4D7DB2F99C}" type="slidenum">
              <a:t>&lt;#&gt;</a:t>
            </a:fld>
          </a:p>
        </p:txBody>
      </p:sp>
      <p:sp>
        <p:nvSpPr>
          <p:cNvPr id="6" name=""/>
          <p:cNvSpPr txBox="1"/>
          <p:nvPr>
            <p:ph type="ftr" idx="11"/>
          </p:nvPr>
        </p:nvSpPr>
        <p:spPr>
          <a:xfrm>
            <a:off x="3124200" y="6356350"/>
            <a:ext cx="2895600" cy="365125"/>
          </a:xfrm>
          <a:prstGeom prst="rect"/>
          <a:noFill/>
          <a:ln>
            <a:noFill/>
          </a:ln>
        </p:spPr>
        <p:txBody>
          <a:bodyPr wrap="square" anchor="ctr"/>
          <a:lstStyle>
            <a:lvl1pPr lvl="0" algn="ctr">
              <a:defRPr sz="1200">
                <a:solidFill>
                  <a:srgbClr val="3F3F3F"/>
                </a:solidFill>
                <a:latin typeface="Calibri"/>
              </a:defRPr>
            </a:lvl1pPr>
          </a:lstStyle>
          <a:p/>
        </p:txBody>
      </p:sp>
    </p:spTree>
  </p:cSld>
</p:sld>
</file>

<file path=ppt/slides/slide6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title" idx="0"/>
          </p:nvPr>
        </p:nvSpPr>
        <p:spPr>
          <a:xfrm>
            <a:off x="457200" y="152400"/>
            <a:ext cx="8229600" cy="762000"/>
          </a:xfrm>
          <a:prstGeom prst="rect"/>
          <a:noFill/>
          <a:ln>
            <a:noFill/>
          </a:ln>
        </p:spPr>
        <p:txBody>
          <a:bodyPr wrap="square" anchor="ctr"/>
          <a:p>
            <a:pPr lvl="0"/>
            <a:r>
              <a:rPr>
                <a:latin typeface="Times New Roman"/>
              </a:rPr>
              <a:t>Continue</a:t>
            </a:r>
            <a:r>
              <a:rPr>
                <a:latin typeface="Calibri"/>
              </a:rPr>
              <a:t>…</a:t>
            </a:r>
          </a:p>
        </p:txBody>
      </p:sp>
      <p:sp>
        <p:nvSpPr>
          <p:cNvPr id="3" name=""/>
          <p:cNvSpPr txBox="1"/>
          <p:nvPr>
            <p:ph type="body" idx="1"/>
          </p:nvPr>
        </p:nvSpPr>
        <p:spPr>
          <a:xfrm>
            <a:off x="457200" y="990600"/>
            <a:ext cx="8229600" cy="5135562"/>
          </a:xfrm>
          <a:prstGeom prst="rect"/>
          <a:noFill/>
          <a:ln>
            <a:noFill/>
          </a:ln>
        </p:spPr>
        <p:txBody>
          <a:bodyPr wrap="square" anchor="t"/>
          <a:p>
            <a:pPr lvl="0">
              <a:lnSpc>
                <a:spcPct val="150000"/>
              </a:lnSpc>
              <a:buFont typeface="Wingdings"/>
              <a:buChar char="ü"/>
            </a:pPr>
            <a:r>
              <a:rPr sz="2800">
                <a:latin typeface="Times New Roman"/>
              </a:rPr>
              <a:t>Nonsteroidal</a:t>
            </a:r>
            <a:r>
              <a:rPr sz="2800">
                <a:latin typeface="Times New Roman"/>
              </a:rPr>
              <a:t> anti-inflammatory drugs (NSAIDs)</a:t>
            </a:r>
          </a:p>
          <a:p>
            <a:pPr lvl="0">
              <a:lnSpc>
                <a:spcPct val="150000"/>
              </a:lnSpc>
              <a:buFont typeface="Wingdings"/>
              <a:buChar char="ü"/>
            </a:pPr>
            <a:r>
              <a:rPr sz="2800">
                <a:latin typeface="Times New Roman"/>
              </a:rPr>
              <a:t>Glucocorticoid drug: </a:t>
            </a:r>
            <a:r>
              <a:rPr sz="2800">
                <a:latin typeface="Times New Roman"/>
              </a:rPr>
              <a:t>dexamethasone</a:t>
            </a:r>
            <a:r>
              <a:rPr sz="2800">
                <a:latin typeface="Times New Roman"/>
              </a:rPr>
              <a:t>, </a:t>
            </a:r>
            <a:r>
              <a:rPr sz="2800">
                <a:latin typeface="Times New Roman"/>
              </a:rPr>
              <a:t>betamethasone</a:t>
            </a:r>
            <a:r>
              <a:rPr sz="2800">
                <a:latin typeface="Times New Roman"/>
              </a:rPr>
              <a:t> hydrocortisone etc to Rx recurrence, </a:t>
            </a:r>
          </a:p>
          <a:p>
            <a:pPr lvl="0">
              <a:lnSpc>
                <a:spcPct val="150000"/>
              </a:lnSpc>
              <a:buFont typeface="Wingdings"/>
              <a:buChar char="ü"/>
            </a:pPr>
            <a:r>
              <a:rPr sz="2800">
                <a:latin typeface="Times New Roman"/>
              </a:rPr>
              <a:t>Combination products</a:t>
            </a:r>
          </a:p>
          <a:p>
            <a:pPr lvl="0">
              <a:lnSpc>
                <a:spcPct val="150000"/>
              </a:lnSpc>
              <a:buFont typeface="Wingdings"/>
              <a:buChar char="ü"/>
            </a:pPr>
            <a:r>
              <a:rPr sz="2800">
                <a:latin typeface="Times New Roman"/>
              </a:rPr>
              <a:t>Antiemetic: </a:t>
            </a:r>
            <a:r>
              <a:rPr sz="2800">
                <a:latin typeface="Times New Roman"/>
              </a:rPr>
              <a:t>metoclopromide</a:t>
            </a:r>
            <a:r>
              <a:rPr sz="2800">
                <a:latin typeface="Times New Roman"/>
              </a:rPr>
              <a:t>; </a:t>
            </a:r>
            <a:r>
              <a:rPr sz="2800">
                <a:latin typeface="Times New Roman"/>
              </a:rPr>
              <a:t>prochlorperazine</a:t>
            </a:r>
            <a:r>
              <a:rPr sz="2800">
                <a:latin typeface="Times New Roman"/>
              </a:rPr>
              <a:t> etc</a:t>
            </a:r>
          </a:p>
        </p:txBody>
      </p:sp>
      <p:sp>
        <p:nvSpPr>
          <p:cNvPr id="4" name=""/>
          <p:cNvSpPr txBox="1"/>
          <p:nvPr>
            <p:ph type="dt" idx="10"/>
          </p:nvPr>
        </p:nvSpPr>
        <p:spPr>
          <a:xfrm>
            <a:off x="457200" y="6356350"/>
            <a:ext cx="2133600" cy="365125"/>
          </a:xfrm>
          <a:prstGeom prst="rect"/>
          <a:noFill/>
          <a:ln>
            <a:noFill/>
          </a:ln>
        </p:spPr>
        <p:txBody>
          <a:bodyPr wrap="square" anchor="ctr"/>
          <a:lstStyle>
            <a:lvl1pPr lvl="0" algn="l">
              <a:defRPr sz="1200">
                <a:solidFill>
                  <a:srgbClr val="3F3F3F"/>
                </a:solidFill>
                <a:latin typeface="Calibri"/>
              </a:defRPr>
            </a:lvl1pPr>
          </a:lstStyle>
          <a:p/>
        </p:txBody>
      </p:sp>
      <p:sp>
        <p:nvSpPr>
          <p:cNvPr id="5" name=""/>
          <p:cNvSpPr txBox="1"/>
          <p:nvPr>
            <p:ph type="sldNum" idx="12"/>
          </p:nvPr>
        </p:nvSpPr>
        <p:spPr>
          <a:xfrm>
            <a:off x="6553200" y="6356350"/>
            <a:ext cx="2133600" cy="365125"/>
          </a:xfrm>
          <a:prstGeom prst="rect"/>
          <a:noFill/>
          <a:ln>
            <a:noFill/>
          </a:ln>
        </p:spPr>
        <p:txBody>
          <a:bodyPr wrap="square" anchor="ctr"/>
          <a:lstStyle>
            <a:lvl1pPr lvl="0" algn="r">
              <a:defRPr sz="1200">
                <a:solidFill>
                  <a:srgbClr val="3F3F3F"/>
                </a:solidFill>
                <a:latin typeface="Calibri"/>
              </a:defRPr>
            </a:lvl1pPr>
          </a:lstStyle>
          <a:p>
            <a:fld id="{8B38DBA3-52F9-4AF4-A6A4-FA4D7DB2F99C}" type="slidenum">
              <a:t>&lt;#&gt;</a:t>
            </a:fld>
          </a:p>
        </p:txBody>
      </p:sp>
      <p:sp>
        <p:nvSpPr>
          <p:cNvPr id="6" name=""/>
          <p:cNvSpPr txBox="1"/>
          <p:nvPr>
            <p:ph type="ftr" idx="11"/>
          </p:nvPr>
        </p:nvSpPr>
        <p:spPr>
          <a:xfrm>
            <a:off x="3124200" y="6356350"/>
            <a:ext cx="2895600" cy="365125"/>
          </a:xfrm>
          <a:prstGeom prst="rect"/>
          <a:noFill/>
          <a:ln>
            <a:noFill/>
          </a:ln>
        </p:spPr>
        <p:txBody>
          <a:bodyPr wrap="square" anchor="ctr"/>
          <a:lstStyle>
            <a:lvl1pPr lvl="0" algn="ctr">
              <a:defRPr sz="1200">
                <a:solidFill>
                  <a:srgbClr val="3F3F3F"/>
                </a:solidFill>
                <a:latin typeface="Calibri"/>
              </a:defRPr>
            </a:lvl1pPr>
          </a:lstStyle>
          <a:p/>
        </p:txBody>
      </p:sp>
    </p:spTree>
  </p:cSld>
</p:sld>
</file>

<file path=ppt/slides/slide6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title" idx="0"/>
          </p:nvPr>
        </p:nvSpPr>
        <p:spPr>
          <a:xfrm>
            <a:off x="457200" y="152400"/>
            <a:ext cx="8229600" cy="685800"/>
          </a:xfrm>
          <a:prstGeom prst="rect"/>
          <a:noFill/>
          <a:ln>
            <a:noFill/>
          </a:ln>
        </p:spPr>
        <p:txBody>
          <a:bodyPr wrap="square" anchor="ctr">
            <a:normAutofit fontScale="90000"/>
          </a:bodyPr>
          <a:p>
            <a:pPr lvl="0"/>
            <a:r>
              <a:rPr b="1" i="0" u="sng" strike="noStrike">
                <a:latin typeface="Times New Roman"/>
              </a:rPr>
              <a:t>Preventive/prophylactic </a:t>
            </a:r>
            <a:r>
              <a:rPr b="1" i="0" u="sng" strike="noStrike">
                <a:latin typeface="Times New Roman"/>
              </a:rPr>
              <a:t>medications</a:t>
            </a:r>
          </a:p>
        </p:txBody>
      </p:sp>
      <p:sp>
        <p:nvSpPr>
          <p:cNvPr id="3" name=""/>
          <p:cNvSpPr txBox="1"/>
          <p:nvPr>
            <p:ph type="body" idx="1"/>
          </p:nvPr>
        </p:nvSpPr>
        <p:spPr>
          <a:xfrm>
            <a:off x="304800" y="914400"/>
            <a:ext cx="8686800" cy="5211762"/>
          </a:xfrm>
          <a:prstGeom prst="rect"/>
          <a:noFill/>
          <a:ln>
            <a:noFill/>
          </a:ln>
        </p:spPr>
        <p:txBody>
          <a:bodyPr wrap="square" anchor="t">
            <a:normAutofit fontScale="25000" lnSpcReduction="20000"/>
          </a:bodyPr>
          <a:p>
            <a:pPr lvl="0" marL="0" indent="0">
              <a:buNone/>
            </a:pPr>
            <a:r>
              <a:rPr sz="11200" b="1" i="0" u="none" strike="noStrike">
                <a:solidFill>
                  <a:srgbClr val="0070C0"/>
                </a:solidFill>
                <a:latin typeface="Times New Roman"/>
              </a:rPr>
              <a:t>The indications </a:t>
            </a:r>
            <a:r>
              <a:rPr sz="11200" b="1" i="0" u="none" strike="noStrike">
                <a:solidFill>
                  <a:srgbClr val="0070C0"/>
                </a:solidFill>
                <a:latin typeface="Times New Roman"/>
              </a:rPr>
              <a:t>for prophylactic migraine therapy:</a:t>
            </a:r>
          </a:p>
          <a:p>
            <a:pPr lvl="0">
              <a:buClr>
                <a:srgbClr val="FF0000"/>
              </a:buClr>
              <a:buFont typeface="Times New Roman"/>
              <a:buChar char="♪"/>
            </a:pPr>
            <a:r>
              <a:rPr sz="11200">
                <a:latin typeface="Times New Roman"/>
              </a:rPr>
              <a:t>Frequency of migraine attacks is </a:t>
            </a:r>
            <a:r>
              <a:rPr sz="11200" b="1" i="0" u="none" strike="noStrike">
                <a:latin typeface="Times New Roman"/>
              </a:rPr>
              <a:t>greater than 2 per month</a:t>
            </a:r>
          </a:p>
          <a:p>
            <a:pPr lvl="0">
              <a:buClr>
                <a:srgbClr val="FF0000"/>
              </a:buClr>
              <a:buFont typeface="Times New Roman"/>
              <a:buChar char="♪"/>
            </a:pPr>
            <a:r>
              <a:rPr sz="11200">
                <a:latin typeface="Times New Roman"/>
              </a:rPr>
              <a:t>Duration of individual attacks is </a:t>
            </a:r>
            <a:r>
              <a:rPr sz="11200">
                <a:solidFill>
                  <a:srgbClr val="0070C0"/>
                </a:solidFill>
                <a:latin typeface="Times New Roman"/>
              </a:rPr>
              <a:t>longer than 24 hours</a:t>
            </a:r>
          </a:p>
          <a:p>
            <a:pPr lvl="0">
              <a:buClr>
                <a:srgbClr val="FF0000"/>
              </a:buClr>
              <a:buFont typeface="Times New Roman"/>
              <a:buChar char="♪"/>
            </a:pPr>
            <a:r>
              <a:rPr sz="11200">
                <a:latin typeface="Times New Roman"/>
              </a:rPr>
              <a:t>The headaches cause major disruptions in the </a:t>
            </a:r>
            <a:r>
              <a:rPr sz="11200">
                <a:solidFill>
                  <a:srgbClr val="FF0000"/>
                </a:solidFill>
                <a:latin typeface="Times New Roman"/>
              </a:rPr>
              <a:t>patient's lifestyle</a:t>
            </a:r>
            <a:r>
              <a:rPr sz="11200">
                <a:latin typeface="Times New Roman"/>
              </a:rPr>
              <a:t>, with significant disability that lasts 3 or more days</a:t>
            </a:r>
          </a:p>
          <a:p>
            <a:pPr lvl="0">
              <a:buClr>
                <a:srgbClr val="FF0000"/>
              </a:buClr>
              <a:buFont typeface="Times New Roman"/>
              <a:buChar char="♪"/>
            </a:pPr>
            <a:r>
              <a:rPr sz="11200">
                <a:latin typeface="Times New Roman"/>
              </a:rPr>
              <a:t>Abortive therapy fails or is overused</a:t>
            </a:r>
          </a:p>
          <a:p>
            <a:pPr lvl="0">
              <a:buClr>
                <a:srgbClr val="FF0000"/>
              </a:buClr>
              <a:buFont typeface="Times New Roman"/>
              <a:buChar char="♪"/>
            </a:pPr>
            <a:r>
              <a:rPr sz="11200">
                <a:latin typeface="Times New Roman"/>
              </a:rPr>
              <a:t>Symptomatic medications are contraindicated or ineffective</a:t>
            </a:r>
          </a:p>
          <a:p>
            <a:pPr lvl="0">
              <a:buClr>
                <a:srgbClr val="FF0000"/>
              </a:buClr>
              <a:buFont typeface="Times New Roman"/>
              <a:buChar char="♪"/>
            </a:pPr>
            <a:r>
              <a:rPr sz="11200">
                <a:latin typeface="Times New Roman"/>
              </a:rPr>
              <a:t>Use of abortive medications </a:t>
            </a:r>
            <a:r>
              <a:rPr sz="11200">
                <a:solidFill>
                  <a:srgbClr val="FF0000"/>
                </a:solidFill>
                <a:latin typeface="Times New Roman"/>
              </a:rPr>
              <a:t>more than twice a week</a:t>
            </a:r>
          </a:p>
          <a:p>
            <a:pPr lvl="0">
              <a:buClr>
                <a:srgbClr val="FF0000"/>
              </a:buClr>
              <a:buFont typeface="Times New Roman"/>
              <a:buChar char="♪"/>
            </a:pPr>
            <a:r>
              <a:rPr sz="11200">
                <a:latin typeface="Times New Roman"/>
              </a:rPr>
              <a:t>Migraine variants such as </a:t>
            </a:r>
            <a:r>
              <a:rPr sz="11200">
                <a:solidFill>
                  <a:srgbClr val="FF0000"/>
                </a:solidFill>
                <a:latin typeface="Times New Roman"/>
              </a:rPr>
              <a:t>hemiplegic migraine </a:t>
            </a:r>
            <a:r>
              <a:rPr sz="11200">
                <a:latin typeface="Times New Roman"/>
              </a:rPr>
              <a:t>or rare headache attacks producing profound disruption or risk of permanent neurologic injury</a:t>
            </a:r>
          </a:p>
        </p:txBody>
      </p:sp>
      <p:sp>
        <p:nvSpPr>
          <p:cNvPr id="4" name=""/>
          <p:cNvSpPr txBox="1"/>
          <p:nvPr>
            <p:ph type="dt" idx="10"/>
          </p:nvPr>
        </p:nvSpPr>
        <p:spPr>
          <a:xfrm>
            <a:off x="457200" y="6356350"/>
            <a:ext cx="2133600" cy="365125"/>
          </a:xfrm>
          <a:prstGeom prst="rect"/>
          <a:noFill/>
          <a:ln>
            <a:noFill/>
          </a:ln>
        </p:spPr>
        <p:txBody>
          <a:bodyPr wrap="square" anchor="ctr"/>
          <a:lstStyle>
            <a:lvl1pPr lvl="0" algn="l">
              <a:defRPr sz="1200">
                <a:solidFill>
                  <a:srgbClr val="3F3F3F"/>
                </a:solidFill>
                <a:latin typeface="Calibri"/>
              </a:defRPr>
            </a:lvl1pPr>
          </a:lstStyle>
          <a:p/>
        </p:txBody>
      </p:sp>
      <p:sp>
        <p:nvSpPr>
          <p:cNvPr id="5" name=""/>
          <p:cNvSpPr txBox="1"/>
          <p:nvPr>
            <p:ph type="sldNum" idx="12"/>
          </p:nvPr>
        </p:nvSpPr>
        <p:spPr>
          <a:xfrm>
            <a:off x="6553200" y="6356350"/>
            <a:ext cx="2133600" cy="365125"/>
          </a:xfrm>
          <a:prstGeom prst="rect"/>
          <a:noFill/>
          <a:ln>
            <a:noFill/>
          </a:ln>
        </p:spPr>
        <p:txBody>
          <a:bodyPr wrap="square" anchor="ctr"/>
          <a:lstStyle>
            <a:lvl1pPr lvl="0" algn="r">
              <a:defRPr sz="1200">
                <a:solidFill>
                  <a:srgbClr val="3F3F3F"/>
                </a:solidFill>
                <a:latin typeface="Calibri"/>
              </a:defRPr>
            </a:lvl1pPr>
          </a:lstStyle>
          <a:p>
            <a:fld id="{8B38DBA3-52F9-4AF4-A6A4-FA4D7DB2F99C}" type="slidenum">
              <a:t>&lt;#&gt;</a:t>
            </a:fld>
          </a:p>
        </p:txBody>
      </p:sp>
      <p:sp>
        <p:nvSpPr>
          <p:cNvPr id="6" name=""/>
          <p:cNvSpPr txBox="1"/>
          <p:nvPr>
            <p:ph type="ftr" idx="11"/>
          </p:nvPr>
        </p:nvSpPr>
        <p:spPr>
          <a:xfrm>
            <a:off x="3124200" y="6356350"/>
            <a:ext cx="2895600" cy="365125"/>
          </a:xfrm>
          <a:prstGeom prst="rect"/>
          <a:noFill/>
          <a:ln>
            <a:noFill/>
          </a:ln>
        </p:spPr>
        <p:txBody>
          <a:bodyPr wrap="square" anchor="ctr"/>
          <a:lstStyle>
            <a:lvl1pPr lvl="0" algn="ctr">
              <a:defRPr sz="1200">
                <a:solidFill>
                  <a:srgbClr val="3F3F3F"/>
                </a:solidFill>
                <a:latin typeface="Calibri"/>
              </a:defRPr>
            </a:lvl1pPr>
          </a:lstStyle>
          <a:p/>
        </p:txBody>
      </p:sp>
    </p:spTree>
  </p:cSld>
</p:sld>
</file>

<file path=ppt/slides/slide6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title" idx="0"/>
          </p:nvPr>
        </p:nvSpPr>
        <p:spPr>
          <a:xfrm>
            <a:off x="457200" y="0"/>
            <a:ext cx="8229600" cy="609600"/>
          </a:xfrm>
          <a:prstGeom prst="rect"/>
          <a:noFill/>
          <a:ln>
            <a:noFill/>
          </a:ln>
        </p:spPr>
        <p:txBody>
          <a:bodyPr wrap="square" anchor="ctr">
            <a:normAutofit fontScale="90000"/>
          </a:bodyPr>
          <a:p>
            <a:pPr lvl="0"/>
            <a:r>
              <a:rPr>
                <a:latin typeface="Calibri"/>
              </a:rPr>
              <a:t>Continue…</a:t>
            </a:r>
          </a:p>
        </p:txBody>
      </p:sp>
      <p:sp>
        <p:nvSpPr>
          <p:cNvPr id="3" name=""/>
          <p:cNvSpPr txBox="1"/>
          <p:nvPr>
            <p:ph type="body" idx="1"/>
          </p:nvPr>
        </p:nvSpPr>
        <p:spPr>
          <a:xfrm>
            <a:off x="457200" y="609600"/>
            <a:ext cx="8229600" cy="5546725"/>
          </a:xfrm>
          <a:prstGeom prst="rect"/>
          <a:noFill/>
          <a:ln>
            <a:noFill/>
          </a:ln>
        </p:spPr>
        <p:txBody>
          <a:bodyPr wrap="square" anchor="t"/>
          <a:p>
            <a:pPr lvl="0">
              <a:buFont typeface="Wingdings"/>
              <a:buChar char="v"/>
            </a:pPr>
            <a:r>
              <a:rPr>
                <a:latin typeface="Times New Roman"/>
              </a:rPr>
              <a:t>Prophylactic medications include the following:</a:t>
            </a:r>
          </a:p>
          <a:p>
            <a:pPr lvl="1">
              <a:buFont typeface="Courier New"/>
              <a:buChar char="o"/>
            </a:pPr>
            <a:r>
              <a:rPr>
                <a:latin typeface="Times New Roman"/>
              </a:rPr>
              <a:t>Antiepileptic drugs</a:t>
            </a:r>
          </a:p>
          <a:p>
            <a:pPr lvl="1">
              <a:buFont typeface="Courier New"/>
              <a:buChar char="o"/>
            </a:pPr>
            <a:r>
              <a:rPr>
                <a:latin typeface="Times New Roman"/>
              </a:rPr>
              <a:t>Beta blockers</a:t>
            </a:r>
          </a:p>
          <a:p>
            <a:pPr lvl="1">
              <a:buFont typeface="Courier New"/>
              <a:buChar char="o"/>
            </a:pPr>
            <a:r>
              <a:rPr>
                <a:latin typeface="Times New Roman"/>
              </a:rPr>
              <a:t>Tricyclic antidepressants</a:t>
            </a:r>
          </a:p>
          <a:p>
            <a:pPr lvl="1">
              <a:buFont typeface="Courier New"/>
              <a:buChar char="o"/>
            </a:pPr>
            <a:r>
              <a:rPr>
                <a:latin typeface="Times New Roman"/>
              </a:rPr>
              <a:t>Calcium channel blockers</a:t>
            </a:r>
          </a:p>
          <a:p>
            <a:pPr lvl="1">
              <a:buFont typeface="Courier New"/>
              <a:buChar char="o"/>
            </a:pPr>
            <a:r>
              <a:rPr>
                <a:latin typeface="Times New Roman"/>
              </a:rPr>
              <a:t>Selective serotonin reuptake inhibitors (SSRIs)</a:t>
            </a:r>
          </a:p>
          <a:p>
            <a:pPr lvl="1">
              <a:buFont typeface="Courier New"/>
              <a:buChar char="o"/>
            </a:pPr>
            <a:r>
              <a:rPr>
                <a:latin typeface="Times New Roman"/>
              </a:rPr>
              <a:t>NSAIDs</a:t>
            </a:r>
          </a:p>
          <a:p>
            <a:pPr lvl="1">
              <a:buFont typeface="Courier New"/>
              <a:buChar char="o"/>
            </a:pPr>
            <a:r>
              <a:rPr>
                <a:latin typeface="Times New Roman"/>
              </a:rPr>
              <a:t>Serotonin antagonists</a:t>
            </a:r>
          </a:p>
          <a:p>
            <a:pPr lvl="0"/>
          </a:p>
        </p:txBody>
      </p:sp>
      <p:sp>
        <p:nvSpPr>
          <p:cNvPr id="4" name=""/>
          <p:cNvSpPr txBox="1"/>
          <p:nvPr>
            <p:ph type="dt" idx="10"/>
          </p:nvPr>
        </p:nvSpPr>
        <p:spPr>
          <a:xfrm>
            <a:off x="457200" y="6356350"/>
            <a:ext cx="2133600" cy="365125"/>
          </a:xfrm>
          <a:prstGeom prst="rect"/>
          <a:noFill/>
          <a:ln>
            <a:noFill/>
          </a:ln>
        </p:spPr>
        <p:txBody>
          <a:bodyPr wrap="square" anchor="ctr"/>
          <a:lstStyle>
            <a:lvl1pPr lvl="0" algn="l">
              <a:defRPr sz="1200">
                <a:solidFill>
                  <a:srgbClr val="3F3F3F"/>
                </a:solidFill>
                <a:latin typeface="Calibri"/>
              </a:defRPr>
            </a:lvl1pPr>
          </a:lstStyle>
          <a:p/>
        </p:txBody>
      </p:sp>
      <p:sp>
        <p:nvSpPr>
          <p:cNvPr id="5" name=""/>
          <p:cNvSpPr txBox="1"/>
          <p:nvPr>
            <p:ph type="sldNum" idx="12"/>
          </p:nvPr>
        </p:nvSpPr>
        <p:spPr>
          <a:xfrm>
            <a:off x="6553200" y="6356350"/>
            <a:ext cx="2133600" cy="365125"/>
          </a:xfrm>
          <a:prstGeom prst="rect"/>
          <a:noFill/>
          <a:ln>
            <a:noFill/>
          </a:ln>
        </p:spPr>
        <p:txBody>
          <a:bodyPr wrap="square" anchor="ctr"/>
          <a:lstStyle>
            <a:lvl1pPr lvl="0" algn="r">
              <a:defRPr sz="1200">
                <a:solidFill>
                  <a:srgbClr val="3F3F3F"/>
                </a:solidFill>
                <a:latin typeface="Calibri"/>
              </a:defRPr>
            </a:lvl1pPr>
          </a:lstStyle>
          <a:p>
            <a:fld id="{8B38DBA3-52F9-4AF4-A6A4-FA4D7DB2F99C}" type="slidenum">
              <a:t>&lt;#&gt;</a:t>
            </a:fld>
          </a:p>
        </p:txBody>
      </p:sp>
      <p:sp>
        <p:nvSpPr>
          <p:cNvPr id="6" name=""/>
          <p:cNvSpPr txBox="1"/>
          <p:nvPr>
            <p:ph type="ftr" idx="11"/>
          </p:nvPr>
        </p:nvSpPr>
        <p:spPr>
          <a:xfrm>
            <a:off x="3124200" y="6356350"/>
            <a:ext cx="2895600" cy="365125"/>
          </a:xfrm>
          <a:prstGeom prst="rect"/>
          <a:noFill/>
          <a:ln>
            <a:noFill/>
          </a:ln>
        </p:spPr>
        <p:txBody>
          <a:bodyPr wrap="square" anchor="ctr"/>
          <a:lstStyle>
            <a:lvl1pPr lvl="0" algn="ctr">
              <a:defRPr sz="1200">
                <a:solidFill>
                  <a:srgbClr val="3F3F3F"/>
                </a:solidFill>
                <a:latin typeface="Calibri"/>
              </a:defRPr>
            </a:lvl1pPr>
          </a:lstStyle>
          <a:p/>
        </p:txBody>
      </p:sp>
    </p:spTree>
  </p:cSld>
</p:sld>
</file>

<file path=ppt/slides/slide6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body" idx="1"/>
          </p:nvPr>
        </p:nvSpPr>
        <p:spPr>
          <a:xfrm>
            <a:off x="457200" y="609600"/>
            <a:ext cx="8229600" cy="5516562"/>
          </a:xfrm>
          <a:prstGeom prst="rect"/>
          <a:noFill/>
          <a:ln>
            <a:noFill/>
          </a:ln>
        </p:spPr>
        <p:txBody>
          <a:bodyPr wrap="square" anchor="t"/>
          <a:p>
            <a:pPr lvl="0">
              <a:buNone/>
            </a:pPr>
            <a:r>
              <a:rPr b="1" i="0" u="none" strike="noStrike">
                <a:latin typeface="Times New Roman"/>
              </a:rPr>
              <a:t>                       Nursing role </a:t>
            </a:r>
          </a:p>
          <a:p>
            <a:pPr lvl="0">
              <a:buFont typeface="Wingdings"/>
              <a:buChar char="Ø"/>
            </a:pPr>
            <a:r>
              <a:rPr sz="2800">
                <a:latin typeface="Times New Roman"/>
              </a:rPr>
              <a:t>Assist </a:t>
            </a:r>
            <a:r>
              <a:rPr sz="2800">
                <a:latin typeface="Times New Roman"/>
              </a:rPr>
              <a:t>patient in identifying situations that seem to precipitate attacks.</a:t>
            </a:r>
          </a:p>
          <a:p>
            <a:pPr lvl="0">
              <a:buFont typeface="Wingdings"/>
              <a:buChar char="Ø"/>
            </a:pPr>
            <a:r>
              <a:rPr sz="2800">
                <a:latin typeface="Times New Roman"/>
              </a:rPr>
              <a:t>Support </a:t>
            </a:r>
            <a:r>
              <a:rPr sz="2800">
                <a:latin typeface="Times New Roman"/>
              </a:rPr>
              <a:t>patient in modification of life-style &amp; development of </a:t>
            </a:r>
            <a:r>
              <a:rPr sz="2800">
                <a:latin typeface="Times New Roman"/>
              </a:rPr>
              <a:t>insight</a:t>
            </a:r>
          </a:p>
          <a:p>
            <a:pPr lvl="0">
              <a:buFont typeface="Wingdings"/>
              <a:buChar char="Ø"/>
            </a:pPr>
            <a:r>
              <a:rPr sz="2800">
                <a:latin typeface="Times New Roman"/>
              </a:rPr>
              <a:t>Provide </a:t>
            </a:r>
            <a:r>
              <a:rPr sz="2800">
                <a:latin typeface="Times New Roman"/>
              </a:rPr>
              <a:t>dark, quit environment </a:t>
            </a:r>
            <a:r>
              <a:rPr sz="2800">
                <a:latin typeface="Times New Roman"/>
              </a:rPr>
              <a:t>/particularly for  </a:t>
            </a:r>
            <a:r>
              <a:rPr sz="2800">
                <a:latin typeface="Times New Roman"/>
              </a:rPr>
              <a:t>migraine </a:t>
            </a:r>
            <a:r>
              <a:rPr sz="2800">
                <a:latin typeface="Times New Roman"/>
              </a:rPr>
              <a:t>/</a:t>
            </a:r>
          </a:p>
          <a:p>
            <a:pPr lvl="0">
              <a:buFont typeface="Wingdings"/>
              <a:buChar char="Ø"/>
            </a:pPr>
            <a:r>
              <a:rPr sz="2800">
                <a:latin typeface="Times New Roman"/>
              </a:rPr>
              <a:t>If </a:t>
            </a:r>
            <a:r>
              <a:rPr sz="2800">
                <a:latin typeface="Times New Roman"/>
              </a:rPr>
              <a:t>patient is </a:t>
            </a:r>
            <a:r>
              <a:rPr sz="2800">
                <a:latin typeface="Times New Roman"/>
              </a:rPr>
              <a:t>nauseated:</a:t>
            </a:r>
          </a:p>
          <a:p>
            <a:pPr lvl="1"/>
            <a:r>
              <a:rPr sz="2800">
                <a:latin typeface="Times New Roman"/>
              </a:rPr>
              <a:t>Administer antiemetic</a:t>
            </a:r>
          </a:p>
          <a:p>
            <a:pPr lvl="1"/>
            <a:r>
              <a:rPr sz="2800">
                <a:latin typeface="Times New Roman"/>
              </a:rPr>
              <a:t>Offer </a:t>
            </a:r>
            <a:r>
              <a:rPr sz="2800">
                <a:latin typeface="Times New Roman"/>
              </a:rPr>
              <a:t>small frequent sips of fluid as </a:t>
            </a:r>
            <a:r>
              <a:rPr sz="2800">
                <a:latin typeface="Times New Roman"/>
              </a:rPr>
              <a:t>tolerated</a:t>
            </a:r>
          </a:p>
          <a:p>
            <a:pPr lvl="1"/>
            <a:r>
              <a:rPr sz="2800">
                <a:latin typeface="Times New Roman"/>
              </a:rPr>
              <a:t>Assist </a:t>
            </a:r>
            <a:r>
              <a:rPr sz="2800">
                <a:latin typeface="Times New Roman"/>
              </a:rPr>
              <a:t>with mouth </a:t>
            </a:r>
            <a:r>
              <a:rPr sz="2800">
                <a:latin typeface="Times New Roman"/>
              </a:rPr>
              <a:t>care</a:t>
            </a:r>
          </a:p>
          <a:p>
            <a:pPr lvl="0"/>
          </a:p>
        </p:txBody>
      </p:sp>
      <p:sp>
        <p:nvSpPr>
          <p:cNvPr id="3" name=""/>
          <p:cNvSpPr txBox="1"/>
          <p:nvPr>
            <p:ph type="dt" idx="10"/>
          </p:nvPr>
        </p:nvSpPr>
        <p:spPr>
          <a:xfrm>
            <a:off x="457200" y="6356350"/>
            <a:ext cx="2133600" cy="365125"/>
          </a:xfrm>
          <a:prstGeom prst="rect"/>
          <a:noFill/>
          <a:ln>
            <a:noFill/>
          </a:ln>
        </p:spPr>
        <p:txBody>
          <a:bodyPr wrap="square" anchor="ctr"/>
          <a:lstStyle>
            <a:lvl1pPr lvl="0" algn="l">
              <a:defRPr sz="1200">
                <a:solidFill>
                  <a:srgbClr val="3F3F3F"/>
                </a:solidFill>
                <a:latin typeface="Calibri"/>
              </a:defRPr>
            </a:lvl1pPr>
          </a:lstStyle>
          <a:p/>
        </p:txBody>
      </p:sp>
      <p:sp>
        <p:nvSpPr>
          <p:cNvPr id="4" name=""/>
          <p:cNvSpPr txBox="1"/>
          <p:nvPr>
            <p:ph type="sldNum" idx="12"/>
          </p:nvPr>
        </p:nvSpPr>
        <p:spPr>
          <a:xfrm>
            <a:off x="6553200" y="6356350"/>
            <a:ext cx="2133600" cy="365125"/>
          </a:xfrm>
          <a:prstGeom prst="rect"/>
          <a:noFill/>
          <a:ln>
            <a:noFill/>
          </a:ln>
        </p:spPr>
        <p:txBody>
          <a:bodyPr wrap="square" anchor="ctr"/>
          <a:lstStyle>
            <a:lvl1pPr lvl="0" algn="r">
              <a:defRPr sz="1200">
                <a:solidFill>
                  <a:srgbClr val="3F3F3F"/>
                </a:solidFill>
                <a:latin typeface="Calibri"/>
              </a:defRPr>
            </a:lvl1pPr>
          </a:lstStyle>
          <a:p>
            <a:fld id="{8B38DBA3-52F9-4AF4-A6A4-FA4D7DB2F99C}" type="slidenum">
              <a:t>&lt;#&gt;</a:t>
            </a:fld>
          </a:p>
        </p:txBody>
      </p:sp>
      <p:sp>
        <p:nvSpPr>
          <p:cNvPr id="5" name=""/>
          <p:cNvSpPr txBox="1"/>
          <p:nvPr>
            <p:ph type="ftr" idx="11"/>
          </p:nvPr>
        </p:nvSpPr>
        <p:spPr>
          <a:xfrm>
            <a:off x="3124200" y="6356350"/>
            <a:ext cx="2895600" cy="365125"/>
          </a:xfrm>
          <a:prstGeom prst="rect"/>
          <a:noFill/>
          <a:ln>
            <a:noFill/>
          </a:ln>
        </p:spPr>
        <p:txBody>
          <a:bodyPr wrap="square" anchor="ctr"/>
          <a:lstStyle>
            <a:lvl1pPr lvl="0" algn="ctr">
              <a:defRPr sz="1200">
                <a:solidFill>
                  <a:srgbClr val="3F3F3F"/>
                </a:solidFill>
                <a:latin typeface="Calibri"/>
              </a:defRPr>
            </a:lvl1pPr>
          </a:lstStyle>
          <a:p/>
        </p:txBody>
      </p:sp>
    </p:spTree>
  </p:cSld>
</p:sld>
</file>

<file path=ppt/slides/slide6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title" idx="0"/>
          </p:nvPr>
        </p:nvSpPr>
        <p:spPr>
          <a:xfrm>
            <a:off x="457200" y="152400"/>
            <a:ext cx="8229600" cy="838200"/>
          </a:xfrm>
          <a:prstGeom prst="rect"/>
          <a:solidFill>
            <a:srgbClr val="000000"/>
          </a:solidFill>
          <a:ln>
            <a:noFill/>
          </a:ln>
        </p:spPr>
        <p:txBody>
          <a:bodyPr wrap="square" anchor="ctr"/>
          <a:p>
            <a:pPr lvl="0"/>
            <a:r>
              <a:rPr b="1" i="0" u="none" strike="noStrike">
                <a:solidFill>
                  <a:srgbClr val="FFFFFF"/>
                </a:solidFill>
                <a:latin typeface="Times New Roman"/>
              </a:rPr>
              <a:t>Convulsive /Seizure/ disorders</a:t>
            </a:r>
          </a:p>
        </p:txBody>
      </p:sp>
      <p:sp>
        <p:nvSpPr>
          <p:cNvPr id="3" name=""/>
          <p:cNvSpPr txBox="1"/>
          <p:nvPr>
            <p:ph type="body" idx="1"/>
          </p:nvPr>
        </p:nvSpPr>
        <p:spPr>
          <a:xfrm>
            <a:off x="457200" y="990600"/>
            <a:ext cx="8229600" cy="5135562"/>
          </a:xfrm>
          <a:prstGeom prst="rect"/>
          <a:noFill/>
          <a:ln>
            <a:noFill/>
          </a:ln>
        </p:spPr>
        <p:txBody>
          <a:bodyPr wrap="square" anchor="t">
            <a:normAutofit fontScale="92000" lnSpcReduction="10000"/>
          </a:bodyPr>
          <a:p>
            <a:pPr lvl="0">
              <a:buNone/>
            </a:pPr>
            <a:r>
              <a:rPr sz="3200" b="1" i="0" u="none" strike="noStrike">
                <a:latin typeface="Times New Roman"/>
              </a:rPr>
              <a:t>               Epilepsy/ Seizures</a:t>
            </a:r>
          </a:p>
          <a:p>
            <a:pPr lvl="0">
              <a:buFont typeface="Wingdings"/>
              <a:buChar char="Ø"/>
            </a:pPr>
            <a:r>
              <a:rPr sz="3200" b="0" i="1" u="none" strike="noStrike">
                <a:latin typeface="Times New Roman"/>
              </a:rPr>
              <a:t>Epilepsy</a:t>
            </a:r>
            <a:r>
              <a:rPr sz="3200">
                <a:latin typeface="Times New Roman"/>
              </a:rPr>
              <a:t> describes a condition in which a person has </a:t>
            </a:r>
            <a:r>
              <a:rPr sz="3200" b="1" i="1" u="none" strike="noStrike">
                <a:latin typeface="Times New Roman"/>
              </a:rPr>
              <a:t>recurrent</a:t>
            </a:r>
            <a:r>
              <a:rPr sz="3200" b="1" i="0" u="none" strike="noStrike">
                <a:latin typeface="Times New Roman"/>
              </a:rPr>
              <a:t> seizures </a:t>
            </a:r>
            <a:r>
              <a:rPr sz="3200">
                <a:latin typeface="Times New Roman"/>
              </a:rPr>
              <a:t>due to a chronic, underlying process.</a:t>
            </a:r>
          </a:p>
          <a:p>
            <a:pPr lvl="0">
              <a:buFont typeface="Wingdings"/>
              <a:buChar char="Ø"/>
            </a:pPr>
            <a:r>
              <a:rPr sz="3200">
                <a:latin typeface="Times New Roman"/>
              </a:rPr>
              <a:t>This definition implies that a person with </a:t>
            </a:r>
            <a:r>
              <a:rPr sz="3200">
                <a:solidFill>
                  <a:srgbClr val="FF0000"/>
                </a:solidFill>
                <a:latin typeface="Times New Roman"/>
              </a:rPr>
              <a:t>a single seizure, or recurrent seizures due to correctable</a:t>
            </a:r>
            <a:r>
              <a:rPr sz="3200">
                <a:latin typeface="Times New Roman"/>
              </a:rPr>
              <a:t> or avoidable circumstances, does not necessarily have epilepsy.</a:t>
            </a:r>
          </a:p>
          <a:p>
            <a:pPr lvl="0">
              <a:buFont typeface="Wingdings"/>
              <a:buChar char="Ø"/>
            </a:pPr>
            <a:r>
              <a:rPr sz="3200">
                <a:latin typeface="Times New Roman"/>
              </a:rPr>
              <a:t>Are paroxysmal, </a:t>
            </a:r>
            <a:r>
              <a:rPr sz="3200" b="1" i="0" u="none" strike="noStrike">
                <a:solidFill>
                  <a:srgbClr val="0070C0"/>
                </a:solidFill>
                <a:latin typeface="Times New Roman"/>
              </a:rPr>
              <a:t>uncontrolled electrical discharges </a:t>
            </a:r>
            <a:r>
              <a:rPr sz="3200">
                <a:latin typeface="Times New Roman"/>
              </a:rPr>
              <a:t>of brain neurons that   interrupt the normal function</a:t>
            </a:r>
          </a:p>
          <a:p>
            <a:pPr lvl="1"/>
          </a:p>
        </p:txBody>
      </p:sp>
      <p:sp>
        <p:nvSpPr>
          <p:cNvPr id="4" name=""/>
          <p:cNvSpPr txBox="1"/>
          <p:nvPr>
            <p:ph type="dt" idx="10"/>
          </p:nvPr>
        </p:nvSpPr>
        <p:spPr>
          <a:xfrm>
            <a:off x="457200" y="6356350"/>
            <a:ext cx="2133600" cy="365125"/>
          </a:xfrm>
          <a:prstGeom prst="rect"/>
          <a:noFill/>
          <a:ln>
            <a:noFill/>
          </a:ln>
        </p:spPr>
        <p:txBody>
          <a:bodyPr wrap="square" anchor="ctr"/>
          <a:lstStyle>
            <a:lvl1pPr lvl="0" algn="l">
              <a:defRPr sz="1200">
                <a:solidFill>
                  <a:srgbClr val="3F3F3F"/>
                </a:solidFill>
                <a:latin typeface="Calibri"/>
              </a:defRPr>
            </a:lvl1pPr>
          </a:lstStyle>
          <a:p/>
        </p:txBody>
      </p:sp>
      <p:sp>
        <p:nvSpPr>
          <p:cNvPr id="5" name=""/>
          <p:cNvSpPr txBox="1"/>
          <p:nvPr>
            <p:ph type="sldNum" idx="12"/>
          </p:nvPr>
        </p:nvSpPr>
        <p:spPr>
          <a:xfrm>
            <a:off x="6553200" y="6356350"/>
            <a:ext cx="2133600" cy="365125"/>
          </a:xfrm>
          <a:prstGeom prst="rect"/>
          <a:noFill/>
          <a:ln>
            <a:noFill/>
          </a:ln>
        </p:spPr>
        <p:txBody>
          <a:bodyPr wrap="square" anchor="ctr"/>
          <a:lstStyle>
            <a:lvl1pPr lvl="0" algn="r">
              <a:defRPr sz="1200">
                <a:solidFill>
                  <a:srgbClr val="3F3F3F"/>
                </a:solidFill>
                <a:latin typeface="Calibri"/>
              </a:defRPr>
            </a:lvl1pPr>
          </a:lstStyle>
          <a:p>
            <a:fld id="{8B38DBA3-52F9-4AF4-A6A4-FA4D7DB2F99C}" type="slidenum">
              <a:t>&lt;#&gt;</a:t>
            </a:fld>
          </a:p>
        </p:txBody>
      </p:sp>
      <p:sp>
        <p:nvSpPr>
          <p:cNvPr id="6" name=""/>
          <p:cNvSpPr txBox="1"/>
          <p:nvPr>
            <p:ph type="ftr" idx="11"/>
          </p:nvPr>
        </p:nvSpPr>
        <p:spPr>
          <a:xfrm>
            <a:off x="3124200" y="6356350"/>
            <a:ext cx="2895600" cy="365125"/>
          </a:xfrm>
          <a:prstGeom prst="rect"/>
          <a:noFill/>
          <a:ln>
            <a:noFill/>
          </a:ln>
        </p:spPr>
        <p:txBody>
          <a:bodyPr wrap="square" anchor="ctr"/>
          <a:lstStyle>
            <a:lvl1pPr lvl="0" algn="ctr">
              <a:defRPr sz="1200">
                <a:solidFill>
                  <a:srgbClr val="3F3F3F"/>
                </a:solidFill>
                <a:latin typeface="Calibri"/>
              </a:defRPr>
            </a:lvl1pPr>
          </a:lstStyle>
          <a:p/>
        </p:txBody>
      </p:sp>
    </p:spTree>
  </p:cSld>
</p:sld>
</file>

<file path=ppt/slides/slide6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title" idx="0"/>
          </p:nvPr>
        </p:nvSpPr>
        <p:spPr>
          <a:xfrm>
            <a:off x="457200" y="274637"/>
            <a:ext cx="8229600" cy="790575"/>
          </a:xfrm>
          <a:prstGeom prst="rect"/>
          <a:noFill/>
          <a:ln>
            <a:noFill/>
          </a:ln>
        </p:spPr>
        <p:txBody>
          <a:bodyPr wrap="square" anchor="ctr"/>
          <a:p>
            <a:pPr lvl="0"/>
            <a:r>
              <a:rPr>
                <a:latin typeface="Times New Roman"/>
              </a:rPr>
              <a:t>Continue</a:t>
            </a:r>
            <a:r>
              <a:rPr>
                <a:latin typeface="Calibri"/>
              </a:rPr>
              <a:t>….</a:t>
            </a:r>
          </a:p>
        </p:txBody>
      </p:sp>
      <p:sp>
        <p:nvSpPr>
          <p:cNvPr id="3" name=""/>
          <p:cNvSpPr txBox="1"/>
          <p:nvPr>
            <p:ph type="body" idx="1"/>
          </p:nvPr>
        </p:nvSpPr>
        <p:spPr>
          <a:xfrm>
            <a:off x="457200" y="1066800"/>
            <a:ext cx="8229600" cy="5059362"/>
          </a:xfrm>
          <a:prstGeom prst="rect"/>
          <a:noFill/>
          <a:ln>
            <a:noFill/>
          </a:ln>
        </p:spPr>
        <p:txBody>
          <a:bodyPr wrap="square" anchor="t"/>
          <a:p>
            <a:pPr lvl="1">
              <a:buFont typeface="Wingdings"/>
              <a:buChar char="Ø"/>
            </a:pPr>
            <a:r>
              <a:rPr sz="2800">
                <a:latin typeface="Times New Roman"/>
              </a:rPr>
              <a:t>Resulting in episodes of abnormal motor, sensory, autonomic, or psychic activity (or a combination of these) </a:t>
            </a:r>
          </a:p>
          <a:p>
            <a:pPr lvl="1">
              <a:buFont typeface="Wingdings"/>
              <a:buChar char="Ø"/>
            </a:pPr>
            <a:r>
              <a:rPr sz="2800">
                <a:latin typeface="Times New Roman"/>
              </a:rPr>
              <a:t>Is  one of the most neurological problems affecting people irrespective of sex, race, and geographical location</a:t>
            </a:r>
          </a:p>
          <a:p>
            <a:pPr lvl="1">
              <a:buFont typeface="Wingdings"/>
              <a:buChar char="Ø"/>
            </a:pPr>
            <a:r>
              <a:rPr>
                <a:latin typeface="Times New Roman"/>
              </a:rPr>
              <a:t>Around 50 million people affected with epilepsy  world wide</a:t>
            </a:r>
          </a:p>
          <a:p>
            <a:pPr lvl="1">
              <a:buFont typeface="Wingdings"/>
              <a:buChar char="Ø"/>
            </a:pPr>
          </a:p>
          <a:p>
            <a:pPr lvl="1">
              <a:buFont typeface="Wingdings"/>
              <a:buChar char="Ø"/>
            </a:pPr>
            <a:r>
              <a:rPr sz="2800">
                <a:latin typeface="Times New Roman"/>
              </a:rPr>
              <a:t>A part or all of the brain may be involved</a:t>
            </a:r>
          </a:p>
          <a:p>
            <a:pPr lvl="0"/>
          </a:p>
        </p:txBody>
      </p:sp>
      <p:sp>
        <p:nvSpPr>
          <p:cNvPr id="4" name=""/>
          <p:cNvSpPr txBox="1"/>
          <p:nvPr>
            <p:ph type="dt" idx="10"/>
          </p:nvPr>
        </p:nvSpPr>
        <p:spPr>
          <a:xfrm>
            <a:off x="457200" y="6356350"/>
            <a:ext cx="2133600" cy="365125"/>
          </a:xfrm>
          <a:prstGeom prst="rect"/>
          <a:noFill/>
          <a:ln>
            <a:noFill/>
          </a:ln>
        </p:spPr>
        <p:txBody>
          <a:bodyPr wrap="square" anchor="ctr"/>
          <a:lstStyle>
            <a:lvl1pPr lvl="0" algn="l">
              <a:defRPr sz="1200">
                <a:solidFill>
                  <a:srgbClr val="3F3F3F"/>
                </a:solidFill>
                <a:latin typeface="Calibri"/>
              </a:defRPr>
            </a:lvl1pPr>
          </a:lstStyle>
          <a:p/>
        </p:txBody>
      </p:sp>
      <p:sp>
        <p:nvSpPr>
          <p:cNvPr id="5" name=""/>
          <p:cNvSpPr txBox="1"/>
          <p:nvPr>
            <p:ph type="sldNum" idx="12"/>
          </p:nvPr>
        </p:nvSpPr>
        <p:spPr>
          <a:xfrm>
            <a:off x="6553200" y="6356350"/>
            <a:ext cx="2133600" cy="365125"/>
          </a:xfrm>
          <a:prstGeom prst="rect"/>
          <a:noFill/>
          <a:ln>
            <a:noFill/>
          </a:ln>
        </p:spPr>
        <p:txBody>
          <a:bodyPr wrap="square" anchor="ctr"/>
          <a:lstStyle>
            <a:lvl1pPr lvl="0" algn="r">
              <a:defRPr sz="1200">
                <a:solidFill>
                  <a:srgbClr val="3F3F3F"/>
                </a:solidFill>
                <a:latin typeface="Calibri"/>
              </a:defRPr>
            </a:lvl1pPr>
          </a:lstStyle>
          <a:p>
            <a:fld id="{8B38DBA3-52F9-4AF4-A6A4-FA4D7DB2F99C}" type="slidenum">
              <a:t>&lt;#&gt;</a:t>
            </a:fld>
          </a:p>
        </p:txBody>
      </p:sp>
      <p:sp>
        <p:nvSpPr>
          <p:cNvPr id="6" name=""/>
          <p:cNvSpPr txBox="1"/>
          <p:nvPr>
            <p:ph type="ftr" idx="11"/>
          </p:nvPr>
        </p:nvSpPr>
        <p:spPr>
          <a:xfrm>
            <a:off x="3124200" y="6356350"/>
            <a:ext cx="2895600" cy="365125"/>
          </a:xfrm>
          <a:prstGeom prst="rect"/>
          <a:noFill/>
          <a:ln>
            <a:noFill/>
          </a:ln>
        </p:spPr>
        <p:txBody>
          <a:bodyPr wrap="square" anchor="ctr"/>
          <a:lstStyle>
            <a:lvl1pPr lvl="0" algn="ctr">
              <a:defRPr sz="1200">
                <a:solidFill>
                  <a:srgbClr val="3F3F3F"/>
                </a:solidFill>
                <a:latin typeface="Calibri"/>
              </a:defRPr>
            </a:lvl1pPr>
          </a:lstStyle>
          <a:p/>
        </p:txBody>
      </p:sp>
    </p:spTree>
  </p:cSld>
</p:sld>
</file>

<file path=ppt/slides/slide6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body" idx="1"/>
          </p:nvPr>
        </p:nvSpPr>
        <p:spPr>
          <a:xfrm>
            <a:off x="457200" y="609600"/>
            <a:ext cx="8229600" cy="5516562"/>
          </a:xfrm>
          <a:prstGeom prst="rect"/>
          <a:noFill/>
          <a:ln>
            <a:noFill/>
          </a:ln>
        </p:spPr>
        <p:txBody>
          <a:bodyPr wrap="square" anchor="t"/>
          <a:p>
            <a:pPr lvl="0" marL="0" indent="0">
              <a:buNone/>
            </a:pPr>
            <a:r>
              <a:rPr sz="3200">
                <a:latin typeface="Times New Roman"/>
              </a:rPr>
              <a:t> </a:t>
            </a:r>
            <a:r>
              <a:rPr sz="3200">
                <a:latin typeface="Times New Roman"/>
              </a:rPr>
              <a:t>                  </a:t>
            </a:r>
            <a:r>
              <a:rPr sz="3600" b="1" i="0" u="none" strike="noStrike">
                <a:latin typeface="Times New Roman"/>
              </a:rPr>
              <a:t>Classification</a:t>
            </a:r>
          </a:p>
          <a:p>
            <a:pPr lvl="1">
              <a:lnSpc>
                <a:spcPct val="150000"/>
              </a:lnSpc>
              <a:buSzPct val="126000"/>
            </a:pPr>
            <a:r>
              <a:rPr sz="2800" b="1" i="0" u="none" strike="noStrike">
                <a:latin typeface="Times New Roman"/>
              </a:rPr>
              <a:t>Partial  seizures </a:t>
            </a:r>
            <a:r>
              <a:rPr sz="2800">
                <a:latin typeface="Times New Roman"/>
              </a:rPr>
              <a:t>that begin in one part of the brain</a:t>
            </a:r>
          </a:p>
          <a:p>
            <a:pPr lvl="1">
              <a:lnSpc>
                <a:spcPct val="150000"/>
              </a:lnSpc>
              <a:buSzPct val="126000"/>
            </a:pPr>
            <a:r>
              <a:rPr sz="2800" b="1" i="0" u="none" strike="noStrike">
                <a:latin typeface="Times New Roman"/>
              </a:rPr>
              <a:t>Generalized  seizures </a:t>
            </a:r>
            <a:r>
              <a:rPr sz="2800">
                <a:latin typeface="Times New Roman"/>
              </a:rPr>
              <a:t>that involve electrical discharges in the whole brain</a:t>
            </a:r>
          </a:p>
          <a:p>
            <a:pPr lvl="0"/>
          </a:p>
          <a:p>
            <a:pPr lvl="2">
              <a:buNone/>
            </a:pPr>
          </a:p>
        </p:txBody>
      </p:sp>
      <p:sp>
        <p:nvSpPr>
          <p:cNvPr id="3" name=""/>
          <p:cNvSpPr txBox="1"/>
          <p:nvPr>
            <p:ph type="dt" idx="10"/>
          </p:nvPr>
        </p:nvSpPr>
        <p:spPr>
          <a:xfrm>
            <a:off x="457200" y="6356350"/>
            <a:ext cx="2133600" cy="365125"/>
          </a:xfrm>
          <a:prstGeom prst="rect"/>
          <a:noFill/>
          <a:ln>
            <a:noFill/>
          </a:ln>
        </p:spPr>
        <p:txBody>
          <a:bodyPr wrap="square" anchor="ctr"/>
          <a:lstStyle>
            <a:lvl1pPr lvl="0" algn="l">
              <a:defRPr sz="1200">
                <a:solidFill>
                  <a:srgbClr val="3F3F3F"/>
                </a:solidFill>
                <a:latin typeface="Calibri"/>
              </a:defRPr>
            </a:lvl1pPr>
          </a:lstStyle>
          <a:p/>
        </p:txBody>
      </p:sp>
      <p:sp>
        <p:nvSpPr>
          <p:cNvPr id="4" name=""/>
          <p:cNvSpPr txBox="1"/>
          <p:nvPr>
            <p:ph type="sldNum" idx="12"/>
          </p:nvPr>
        </p:nvSpPr>
        <p:spPr>
          <a:xfrm>
            <a:off x="6553200" y="6356350"/>
            <a:ext cx="2133600" cy="365125"/>
          </a:xfrm>
          <a:prstGeom prst="rect"/>
          <a:noFill/>
          <a:ln>
            <a:noFill/>
          </a:ln>
        </p:spPr>
        <p:txBody>
          <a:bodyPr wrap="square" anchor="ctr"/>
          <a:lstStyle>
            <a:lvl1pPr lvl="0" algn="r">
              <a:defRPr sz="1200">
                <a:solidFill>
                  <a:srgbClr val="3F3F3F"/>
                </a:solidFill>
                <a:latin typeface="Calibri"/>
              </a:defRPr>
            </a:lvl1pPr>
          </a:lstStyle>
          <a:p>
            <a:fld id="{8B38DBA3-52F9-4AF4-A6A4-FA4D7DB2F99C}" type="slidenum">
              <a:t>&lt;#&gt;</a:t>
            </a:fld>
          </a:p>
        </p:txBody>
      </p:sp>
      <p:sp>
        <p:nvSpPr>
          <p:cNvPr id="5" name=""/>
          <p:cNvSpPr txBox="1"/>
          <p:nvPr>
            <p:ph type="ftr" idx="11"/>
          </p:nvPr>
        </p:nvSpPr>
        <p:spPr>
          <a:xfrm>
            <a:off x="3124200" y="6356350"/>
            <a:ext cx="2895600" cy="365125"/>
          </a:xfrm>
          <a:prstGeom prst="rect"/>
          <a:noFill/>
          <a:ln>
            <a:noFill/>
          </a:ln>
        </p:spPr>
        <p:txBody>
          <a:bodyPr wrap="square" anchor="ctr"/>
          <a:lstStyle>
            <a:lvl1pPr lvl="0" algn="ctr">
              <a:defRPr sz="1200">
                <a:solidFill>
                  <a:srgbClr val="3F3F3F"/>
                </a:solidFill>
                <a:latin typeface="Calibri"/>
              </a:defRPr>
            </a:lvl1pPr>
          </a:lstStyle>
          <a:p/>
        </p:txBody>
      </p:sp>
    </p:spTree>
  </p:cSld>
</p:sld>
</file>

<file path=ppt/slides/slide6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body" idx="1"/>
          </p:nvPr>
        </p:nvSpPr>
        <p:spPr>
          <a:xfrm>
            <a:off x="457200" y="228600"/>
            <a:ext cx="8229600" cy="5897562"/>
          </a:xfrm>
          <a:prstGeom prst="rect"/>
          <a:noFill/>
          <a:ln>
            <a:noFill/>
          </a:ln>
        </p:spPr>
        <p:txBody>
          <a:bodyPr wrap="square" anchor="t"/>
          <a:p>
            <a:pPr lvl="0" marL="0" indent="0">
              <a:buNone/>
            </a:pPr>
            <a:r>
              <a:rPr sz="2800" b="1" i="0" u="none" strike="noStrike">
                <a:latin typeface="Times New Roman"/>
              </a:rPr>
              <a:t>                 </a:t>
            </a:r>
            <a:r>
              <a:rPr sz="3600" b="1" i="0" u="none" strike="noStrike">
                <a:latin typeface="Times New Roman"/>
              </a:rPr>
              <a:t>Etiology  </a:t>
            </a:r>
          </a:p>
          <a:p>
            <a:pPr lvl="0">
              <a:buFont typeface="Wingdings"/>
              <a:buChar char="v"/>
            </a:pPr>
            <a:r>
              <a:rPr sz="3600" b="1" i="0" u="none" strike="noStrike">
                <a:latin typeface="Times New Roman"/>
              </a:rPr>
              <a:t>Idiopathic</a:t>
            </a:r>
            <a:r>
              <a:rPr sz="3600">
                <a:latin typeface="Times New Roman"/>
              </a:rPr>
              <a:t>  (genetic, developmental defects)</a:t>
            </a:r>
          </a:p>
          <a:p>
            <a:pPr lvl="2"/>
            <a:r>
              <a:rPr sz="2800">
                <a:latin typeface="Times New Roman"/>
              </a:rPr>
              <a:t>About 3/4 of all cases - </a:t>
            </a:r>
            <a:r>
              <a:rPr sz="2800">
                <a:latin typeface="Times New Roman"/>
              </a:rPr>
              <a:t>idiopathic</a:t>
            </a:r>
          </a:p>
          <a:p>
            <a:pPr lvl="1"/>
          </a:p>
          <a:p>
            <a:pPr lvl="0">
              <a:buFont typeface="Wingdings"/>
              <a:buChar char="v"/>
            </a:pPr>
            <a:r>
              <a:rPr sz="3600" b="1" i="0" u="none" strike="noStrike">
                <a:latin typeface="Times New Roman"/>
              </a:rPr>
              <a:t>Acquired</a:t>
            </a:r>
            <a:r>
              <a:rPr sz="3600">
                <a:latin typeface="Times New Roman"/>
              </a:rPr>
              <a:t>  seizures include:</a:t>
            </a:r>
          </a:p>
          <a:p>
            <a:pPr lvl="2">
              <a:buFont typeface="Wingdings"/>
              <a:buChar char="ü"/>
            </a:pPr>
            <a:r>
              <a:rPr>
                <a:latin typeface="Times New Roman"/>
              </a:rPr>
              <a:t>Hypoxemia  ,fever (childhood), head</a:t>
            </a:r>
            <a:r>
              <a:rPr>
                <a:latin typeface="Times New Roman"/>
              </a:rPr>
              <a:t> </a:t>
            </a:r>
            <a:r>
              <a:rPr>
                <a:latin typeface="Times New Roman"/>
              </a:rPr>
              <a:t>Injury,</a:t>
            </a:r>
          </a:p>
          <a:p>
            <a:pPr lvl="2">
              <a:buFont typeface="Wingdings"/>
              <a:buChar char="ü"/>
            </a:pPr>
            <a:r>
              <a:rPr>
                <a:latin typeface="Times New Roman"/>
              </a:rPr>
              <a:t>Hypertension, </a:t>
            </a:r>
            <a:r>
              <a:rPr>
                <a:latin typeface="Times New Roman"/>
              </a:rPr>
              <a:t>heart, stroke,  CNS infections,</a:t>
            </a:r>
          </a:p>
          <a:p>
            <a:pPr lvl="2">
              <a:buFont typeface="Wingdings"/>
              <a:buChar char="ü"/>
            </a:pPr>
            <a:r>
              <a:rPr>
                <a:latin typeface="Times New Roman"/>
              </a:rPr>
              <a:t>Metabolic  and toxic conditions (</a:t>
            </a:r>
            <a:r>
              <a:rPr>
                <a:latin typeface="Times New Roman"/>
              </a:rPr>
              <a:t>eg</a:t>
            </a:r>
            <a:r>
              <a:rPr>
                <a:latin typeface="Times New Roman"/>
              </a:rPr>
              <a:t>, renal failure, hyponatremia, hypocalcaemia, hypoglycemia, pesticides),</a:t>
            </a:r>
          </a:p>
          <a:p>
            <a:pPr lvl="2">
              <a:buFont typeface="Wingdings"/>
              <a:buChar char="ü"/>
            </a:pPr>
            <a:r>
              <a:rPr>
                <a:latin typeface="Times New Roman"/>
              </a:rPr>
              <a:t>Brain  tumor, drug and alcohol withdrawal, allergies, Cerebrovascular disease , toxemia of pregnancy, lung and liver disease</a:t>
            </a:r>
            <a:r>
              <a:rPr sz="2800">
                <a:latin typeface="Times New Roman"/>
              </a:rPr>
              <a:t>s</a:t>
            </a:r>
          </a:p>
          <a:p>
            <a:pPr lvl="0"/>
          </a:p>
        </p:txBody>
      </p:sp>
      <p:sp>
        <p:nvSpPr>
          <p:cNvPr id="3" name=""/>
          <p:cNvSpPr txBox="1"/>
          <p:nvPr>
            <p:ph type="dt" idx="10"/>
          </p:nvPr>
        </p:nvSpPr>
        <p:spPr>
          <a:xfrm>
            <a:off x="457200" y="6356350"/>
            <a:ext cx="2133600" cy="365125"/>
          </a:xfrm>
          <a:prstGeom prst="rect"/>
          <a:noFill/>
          <a:ln>
            <a:noFill/>
          </a:ln>
        </p:spPr>
        <p:txBody>
          <a:bodyPr wrap="square" anchor="ctr"/>
          <a:lstStyle>
            <a:lvl1pPr lvl="0" algn="l">
              <a:defRPr sz="1200">
                <a:solidFill>
                  <a:srgbClr val="3F3F3F"/>
                </a:solidFill>
                <a:latin typeface="Calibri"/>
              </a:defRPr>
            </a:lvl1pPr>
          </a:lstStyle>
          <a:p/>
        </p:txBody>
      </p:sp>
      <p:sp>
        <p:nvSpPr>
          <p:cNvPr id="4" name=""/>
          <p:cNvSpPr txBox="1"/>
          <p:nvPr>
            <p:ph type="sldNum" idx="12"/>
          </p:nvPr>
        </p:nvSpPr>
        <p:spPr>
          <a:xfrm>
            <a:off x="6553200" y="6356350"/>
            <a:ext cx="2133600" cy="365125"/>
          </a:xfrm>
          <a:prstGeom prst="rect"/>
          <a:noFill/>
          <a:ln>
            <a:noFill/>
          </a:ln>
        </p:spPr>
        <p:txBody>
          <a:bodyPr wrap="square" anchor="ctr"/>
          <a:lstStyle>
            <a:lvl1pPr lvl="0" algn="r">
              <a:defRPr sz="1200">
                <a:solidFill>
                  <a:srgbClr val="3F3F3F"/>
                </a:solidFill>
                <a:latin typeface="Calibri"/>
              </a:defRPr>
            </a:lvl1pPr>
          </a:lstStyle>
          <a:p>
            <a:fld id="{8B38DBA3-52F9-4AF4-A6A4-FA4D7DB2F99C}" type="slidenum">
              <a:t>&lt;#&gt;</a:t>
            </a:fld>
          </a:p>
        </p:txBody>
      </p:sp>
      <p:sp>
        <p:nvSpPr>
          <p:cNvPr id="5" name=""/>
          <p:cNvSpPr txBox="1"/>
          <p:nvPr>
            <p:ph type="ftr" idx="11"/>
          </p:nvPr>
        </p:nvSpPr>
        <p:spPr>
          <a:xfrm>
            <a:off x="3124200" y="6356350"/>
            <a:ext cx="2895600" cy="365125"/>
          </a:xfrm>
          <a:prstGeom prst="rect"/>
          <a:noFill/>
          <a:ln>
            <a:noFill/>
          </a:ln>
        </p:spPr>
        <p:txBody>
          <a:bodyPr wrap="square" anchor="ctr"/>
          <a:lstStyle>
            <a:lvl1pPr lvl="0" algn="ctr">
              <a:defRPr sz="1200">
                <a:solidFill>
                  <a:srgbClr val="3F3F3F"/>
                </a:solidFill>
                <a:latin typeface="Calibri"/>
              </a:defRPr>
            </a:lvl1pPr>
          </a:lstStyle>
          <a:p/>
        </p:txBody>
      </p:sp>
    </p:spTree>
  </p:cSld>
</p:sld>
</file>

<file path=ppt/slides/slide6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title" idx="0"/>
          </p:nvPr>
        </p:nvSpPr>
        <p:spPr>
          <a:xfrm>
            <a:off x="457200" y="274637"/>
            <a:ext cx="8229600" cy="1143000"/>
          </a:xfrm>
          <a:prstGeom prst="rect"/>
          <a:noFill/>
          <a:ln>
            <a:noFill/>
          </a:ln>
        </p:spPr>
        <p:txBody>
          <a:bodyPr wrap="square" anchor="ctr"/>
          <a:p>
            <a:pPr lvl="0"/>
            <a:r>
              <a:rPr>
                <a:latin typeface="Times New Roman"/>
              </a:rPr>
              <a:t>Risk factors of epilepsy </a:t>
            </a:r>
          </a:p>
        </p:txBody>
      </p:sp>
      <p:sp>
        <p:nvSpPr>
          <p:cNvPr id="3" name=""/>
          <p:cNvSpPr txBox="1"/>
          <p:nvPr>
            <p:ph type="body" idx="1"/>
          </p:nvPr>
        </p:nvSpPr>
        <p:spPr>
          <a:xfrm>
            <a:off x="457200" y="1600200"/>
            <a:ext cx="8229600" cy="4525962"/>
          </a:xfrm>
          <a:prstGeom prst="rect"/>
          <a:noFill/>
          <a:ln>
            <a:noFill/>
          </a:ln>
        </p:spPr>
        <p:txBody>
          <a:bodyPr wrap="square" anchor="t">
            <a:normAutofit lnSpcReduction="10000"/>
          </a:bodyPr>
          <a:p>
            <a:pPr lvl="0">
              <a:buFont typeface="Wingdings"/>
              <a:buChar char="ü"/>
            </a:pPr>
            <a:r>
              <a:rPr>
                <a:latin typeface="Times New Roman"/>
              </a:rPr>
              <a:t>Age : more on child and old adult</a:t>
            </a:r>
          </a:p>
          <a:p>
            <a:pPr lvl="0">
              <a:buFont typeface="Wingdings"/>
              <a:buChar char="ü"/>
            </a:pPr>
            <a:r>
              <a:rPr>
                <a:latin typeface="Times New Roman"/>
              </a:rPr>
              <a:t>Family history</a:t>
            </a:r>
          </a:p>
          <a:p>
            <a:pPr lvl="0">
              <a:buFont typeface="Wingdings"/>
              <a:buChar char="ü"/>
            </a:pPr>
            <a:r>
              <a:rPr>
                <a:latin typeface="Times New Roman"/>
              </a:rPr>
              <a:t>Head injury</a:t>
            </a:r>
          </a:p>
          <a:p>
            <a:pPr lvl="0">
              <a:buFont typeface="Wingdings"/>
              <a:buChar char="ü"/>
            </a:pPr>
            <a:r>
              <a:rPr>
                <a:latin typeface="Times New Roman"/>
              </a:rPr>
              <a:t>Stroke and other vascular diseases</a:t>
            </a:r>
          </a:p>
          <a:p>
            <a:pPr lvl="0">
              <a:buFont typeface="Wingdings"/>
              <a:buChar char="ü"/>
            </a:pPr>
            <a:r>
              <a:rPr>
                <a:latin typeface="Times New Roman"/>
              </a:rPr>
              <a:t>Dementia </a:t>
            </a:r>
          </a:p>
          <a:p>
            <a:pPr lvl="0">
              <a:buFont typeface="Wingdings"/>
              <a:buChar char="ü"/>
            </a:pPr>
            <a:r>
              <a:rPr>
                <a:latin typeface="Times New Roman"/>
              </a:rPr>
              <a:t>Brain infection</a:t>
            </a:r>
          </a:p>
          <a:p>
            <a:pPr lvl="0">
              <a:buFont typeface="Wingdings"/>
              <a:buChar char="ü"/>
            </a:pPr>
            <a:r>
              <a:rPr>
                <a:latin typeface="Times New Roman"/>
              </a:rPr>
              <a:t>Childhood seizure to adult</a:t>
            </a:r>
          </a:p>
          <a:p>
            <a:pPr lvl="0">
              <a:buFont typeface="Wingdings"/>
              <a:buChar char="ü"/>
            </a:pPr>
            <a:r>
              <a:rPr>
                <a:latin typeface="Times New Roman"/>
              </a:rPr>
              <a:t>Neural developmental disability </a:t>
            </a:r>
          </a:p>
        </p:txBody>
      </p:sp>
      <p:sp>
        <p:nvSpPr>
          <p:cNvPr id="4" name=""/>
          <p:cNvSpPr txBox="1"/>
          <p:nvPr>
            <p:ph type="dt" idx="10"/>
          </p:nvPr>
        </p:nvSpPr>
        <p:spPr>
          <a:xfrm>
            <a:off x="457200" y="6356350"/>
            <a:ext cx="2133600" cy="365125"/>
          </a:xfrm>
          <a:prstGeom prst="rect"/>
          <a:noFill/>
          <a:ln>
            <a:noFill/>
          </a:ln>
        </p:spPr>
        <p:txBody>
          <a:bodyPr wrap="square" anchor="ctr"/>
          <a:lstStyle>
            <a:lvl1pPr lvl="0" algn="l">
              <a:defRPr sz="1200">
                <a:solidFill>
                  <a:srgbClr val="3F3F3F"/>
                </a:solidFill>
                <a:latin typeface="Calibri"/>
              </a:defRPr>
            </a:lvl1pPr>
          </a:lstStyle>
          <a:p/>
        </p:txBody>
      </p:sp>
      <p:sp>
        <p:nvSpPr>
          <p:cNvPr id="5" name=""/>
          <p:cNvSpPr txBox="1"/>
          <p:nvPr>
            <p:ph type="sldNum" idx="12"/>
          </p:nvPr>
        </p:nvSpPr>
        <p:spPr>
          <a:xfrm>
            <a:off x="6553200" y="6356350"/>
            <a:ext cx="2133600" cy="365125"/>
          </a:xfrm>
          <a:prstGeom prst="rect"/>
          <a:noFill/>
          <a:ln>
            <a:noFill/>
          </a:ln>
        </p:spPr>
        <p:txBody>
          <a:bodyPr wrap="square" anchor="ctr"/>
          <a:lstStyle>
            <a:lvl1pPr lvl="0" algn="r">
              <a:defRPr sz="1200">
                <a:solidFill>
                  <a:srgbClr val="3F3F3F"/>
                </a:solidFill>
                <a:latin typeface="Calibri"/>
              </a:defRPr>
            </a:lvl1pPr>
          </a:lstStyle>
          <a:p>
            <a:fld id="{8B38DBA3-52F9-4AF4-A6A4-FA4D7DB2F99C}" type="slidenum">
              <a:t>&lt;#&gt;</a:t>
            </a:fld>
          </a:p>
        </p:txBody>
      </p:sp>
      <p:sp>
        <p:nvSpPr>
          <p:cNvPr id="6" name=""/>
          <p:cNvSpPr txBox="1"/>
          <p:nvPr>
            <p:ph type="ftr" idx="11"/>
          </p:nvPr>
        </p:nvSpPr>
        <p:spPr>
          <a:xfrm>
            <a:off x="3124200" y="6356350"/>
            <a:ext cx="2895600" cy="365125"/>
          </a:xfrm>
          <a:prstGeom prst="rect"/>
          <a:noFill/>
          <a:ln>
            <a:noFill/>
          </a:ln>
        </p:spPr>
        <p:txBody>
          <a:bodyPr wrap="square" anchor="ctr"/>
          <a:lstStyle>
            <a:lvl1pPr lvl="0" algn="ctr">
              <a:defRPr sz="1200">
                <a:solidFill>
                  <a:srgbClr val="3F3F3F"/>
                </a:solidFill>
                <a:latin typeface="Calibri"/>
              </a:defRPr>
            </a:lvl1pPr>
          </a:lstStyle>
          <a:p/>
        </p:txBody>
      </p:sp>
    </p:spTree>
  </p:cSld>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title" idx="0"/>
          </p:nvPr>
        </p:nvSpPr>
        <p:spPr>
          <a:xfrm>
            <a:off x="457200" y="274637"/>
            <a:ext cx="8229600" cy="1143000"/>
          </a:xfrm>
          <a:prstGeom prst="rect"/>
          <a:noFill/>
          <a:ln>
            <a:noFill/>
          </a:ln>
        </p:spPr>
        <p:txBody>
          <a:bodyPr wrap="square" anchor="ctr"/>
          <a:p>
            <a:pPr lvl="0"/>
            <a:r>
              <a:rPr sz="3200" b="1" i="0" u="none" strike="noStrike">
                <a:solidFill>
                  <a:srgbClr val="000000"/>
                </a:solidFill>
                <a:latin typeface="Calibri"/>
              </a:rPr>
              <a:t>Central Nervous …</a:t>
            </a:r>
          </a:p>
        </p:txBody>
      </p:sp>
      <p:sp>
        <p:nvSpPr>
          <p:cNvPr id="3" name=""/>
          <p:cNvSpPr txBox="1"/>
          <p:nvPr>
            <p:ph type="dt" idx="10"/>
          </p:nvPr>
        </p:nvSpPr>
        <p:spPr>
          <a:xfrm>
            <a:off x="457200" y="6356350"/>
            <a:ext cx="2133600" cy="365125"/>
          </a:xfrm>
          <a:prstGeom prst="rect"/>
          <a:noFill/>
          <a:ln>
            <a:noFill/>
          </a:ln>
        </p:spPr>
        <p:txBody>
          <a:bodyPr wrap="square" anchor="ctr"/>
          <a:lstStyle>
            <a:lvl1pPr lvl="0" algn="l">
              <a:defRPr sz="1200">
                <a:solidFill>
                  <a:srgbClr val="3F3F3F"/>
                </a:solidFill>
                <a:latin typeface="Calibri"/>
              </a:defRPr>
            </a:lvl1pPr>
          </a:lstStyle>
          <a:p/>
        </p:txBody>
      </p:sp>
      <p:sp>
        <p:nvSpPr>
          <p:cNvPr id="4" name=""/>
          <p:cNvSpPr txBox="1"/>
          <p:nvPr>
            <p:ph type="sldNum" idx="12"/>
          </p:nvPr>
        </p:nvSpPr>
        <p:spPr>
          <a:xfrm>
            <a:off x="6553200" y="6356350"/>
            <a:ext cx="2133600" cy="365125"/>
          </a:xfrm>
          <a:prstGeom prst="rect"/>
          <a:noFill/>
          <a:ln>
            <a:noFill/>
          </a:ln>
        </p:spPr>
        <p:txBody>
          <a:bodyPr wrap="square" anchor="ctr"/>
          <a:lstStyle>
            <a:lvl1pPr lvl="0" algn="r">
              <a:defRPr sz="1200">
                <a:solidFill>
                  <a:srgbClr val="3F3F3F"/>
                </a:solidFill>
                <a:latin typeface="Calibri"/>
              </a:defRPr>
            </a:lvl1pPr>
          </a:lstStyle>
          <a:p>
            <a:fld id="{8B38DBA3-52F9-4AF4-A6A4-FA4D7DB2F99C}" type="slidenum">
              <a:t>&lt;#&gt;</a:t>
            </a:fld>
          </a:p>
        </p:txBody>
      </p:sp>
      <p:sp>
        <p:nvSpPr>
          <p:cNvPr id="5" name=""/>
          <p:cNvSpPr txBox="1"/>
          <p:nvPr>
            <p:ph type="body" idx="1"/>
          </p:nvPr>
        </p:nvSpPr>
        <p:spPr>
          <a:xfrm>
            <a:off x="457200" y="1600200"/>
            <a:ext cx="8229600" cy="4525962"/>
          </a:xfrm>
          <a:prstGeom prst="rect"/>
          <a:noFill/>
          <a:ln>
            <a:noFill/>
          </a:ln>
        </p:spPr>
        <p:txBody>
          <a:bodyPr wrap="square" anchor="t"/>
          <a:p>
            <a:pPr lvl="1">
              <a:buNone/>
            </a:pPr>
            <a:r>
              <a:rPr sz="2800" b="1" i="1" u="none" strike="noStrike">
                <a:solidFill>
                  <a:srgbClr val="000000"/>
                </a:solidFill>
                <a:latin typeface="Calibri"/>
              </a:rPr>
              <a:t>Diencephalon:  </a:t>
            </a:r>
            <a:r>
              <a:rPr sz="2800">
                <a:latin typeface="Times New Roman"/>
              </a:rPr>
              <a:t>its  has 3 main component</a:t>
            </a:r>
          </a:p>
          <a:p>
            <a:pPr lvl="1">
              <a:buFont typeface="Wingdings"/>
              <a:buChar char="Ø"/>
            </a:pPr>
            <a:r>
              <a:rPr sz="2800" b="1" i="0" u="none" strike="noStrike">
                <a:solidFill>
                  <a:srgbClr val="FF33CC"/>
                </a:solidFill>
                <a:latin typeface="Times New Roman"/>
              </a:rPr>
              <a:t>Thalamus</a:t>
            </a:r>
            <a:r>
              <a:rPr sz="2800" b="1" i="0" u="none" strike="noStrike">
                <a:latin typeface="Times New Roman"/>
              </a:rPr>
              <a:t>:</a:t>
            </a:r>
            <a:r>
              <a:rPr sz="2800">
                <a:latin typeface="Times New Roman"/>
              </a:rPr>
              <a:t> </a:t>
            </a:r>
            <a:r>
              <a:rPr sz="2800">
                <a:solidFill>
                  <a:srgbClr val="003300"/>
                </a:solidFill>
                <a:latin typeface="Calibri"/>
              </a:rPr>
              <a:t>most sensory nerve </a:t>
            </a:r>
            <a:r>
              <a:rPr sz="2800">
                <a:solidFill>
                  <a:srgbClr val="003300"/>
                </a:solidFill>
                <a:latin typeface="Calibri"/>
              </a:rPr>
              <a:t>tracts from CNS to </a:t>
            </a:r>
            <a:r>
              <a:rPr sz="2800">
                <a:solidFill>
                  <a:srgbClr val="003300"/>
                </a:solidFill>
                <a:latin typeface="Calibri"/>
              </a:rPr>
              <a:t>cebral</a:t>
            </a:r>
            <a:r>
              <a:rPr sz="2800">
                <a:solidFill>
                  <a:srgbClr val="003300"/>
                </a:solidFill>
                <a:latin typeface="Calibri"/>
              </a:rPr>
              <a:t> cortex</a:t>
            </a:r>
          </a:p>
          <a:p>
            <a:pPr lvl="1">
              <a:buFont typeface="Wingdings"/>
              <a:buChar char="Ø"/>
            </a:pPr>
            <a:r>
              <a:rPr sz="2800" b="1" i="0" u="none" strike="noStrike">
                <a:solidFill>
                  <a:srgbClr val="FF00FF"/>
                </a:solidFill>
                <a:latin typeface="Calibri"/>
              </a:rPr>
              <a:t>Hypothalamus:</a:t>
            </a:r>
            <a:r>
              <a:rPr sz="2800">
                <a:latin typeface="Calibri"/>
              </a:rPr>
              <a:t> temperature, hunger, thirst sensation such as sexual pleasure, feeling relaxed and good after meal, anger; fear and response to </a:t>
            </a:r>
            <a:r>
              <a:rPr sz="2800">
                <a:latin typeface="Calibri"/>
              </a:rPr>
              <a:t>stress</a:t>
            </a:r>
          </a:p>
          <a:p>
            <a:pPr lvl="1">
              <a:buFont typeface="Wingdings"/>
              <a:buChar char="Ø"/>
            </a:pPr>
            <a:r>
              <a:rPr b="1" i="1" u="none" strike="noStrike">
                <a:solidFill>
                  <a:srgbClr val="FF00FF"/>
                </a:solidFill>
                <a:latin typeface="Calibri"/>
              </a:rPr>
              <a:t>Epithalamus</a:t>
            </a:r>
            <a:r>
              <a:rPr>
                <a:latin typeface="Calibri"/>
              </a:rPr>
              <a:t>: the </a:t>
            </a:r>
            <a:r>
              <a:rPr>
                <a:latin typeface="Calibri"/>
              </a:rPr>
              <a:t>pineal body (gland</a:t>
            </a:r>
            <a:r>
              <a:rPr>
                <a:latin typeface="Calibri"/>
              </a:rPr>
              <a:t>)</a:t>
            </a:r>
          </a:p>
          <a:p>
            <a:pPr lvl="1"/>
          </a:p>
          <a:p>
            <a:pPr lvl="0"/>
          </a:p>
        </p:txBody>
      </p:sp>
      <p:sp>
        <p:nvSpPr>
          <p:cNvPr id="6" name=""/>
          <p:cNvSpPr txBox="1"/>
          <p:nvPr>
            <p:ph type="ftr" idx="11"/>
          </p:nvPr>
        </p:nvSpPr>
        <p:spPr>
          <a:xfrm>
            <a:off x="3124200" y="6356350"/>
            <a:ext cx="2895600" cy="365125"/>
          </a:xfrm>
          <a:prstGeom prst="rect"/>
          <a:noFill/>
          <a:ln>
            <a:noFill/>
          </a:ln>
        </p:spPr>
        <p:txBody>
          <a:bodyPr wrap="square" anchor="ctr"/>
          <a:lstStyle>
            <a:lvl1pPr lvl="0" algn="ctr">
              <a:defRPr sz="1200">
                <a:solidFill>
                  <a:srgbClr val="3F3F3F"/>
                </a:solidFill>
                <a:latin typeface="Calibri"/>
              </a:defRPr>
            </a:lvl1pPr>
          </a:lstStyle>
          <a:p/>
        </p:txBody>
      </p:sp>
    </p:spTree>
  </p:cSld>
</p:sld>
</file>

<file path=ppt/slides/slide7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title" idx="0"/>
          </p:nvPr>
        </p:nvSpPr>
        <p:spPr>
          <a:xfrm>
            <a:off x="457200" y="0"/>
            <a:ext cx="8229600" cy="609600"/>
          </a:xfrm>
          <a:prstGeom prst="rect"/>
          <a:noFill/>
          <a:ln>
            <a:noFill/>
          </a:ln>
        </p:spPr>
        <p:txBody>
          <a:bodyPr wrap="square" anchor="ctr"/>
          <a:p>
            <a:pPr lvl="0"/>
            <a:r>
              <a:rPr b="1" i="0" u="none" strike="noStrike">
                <a:latin typeface="Times New Roman"/>
              </a:rPr>
              <a:t>Classification </a:t>
            </a:r>
          </a:p>
        </p:txBody>
      </p:sp>
      <p:grpSp>
        <p:nvGrpSpPr>
          <p:cNvPr id="3" name=""/>
          <p:cNvGrpSpPr/>
          <p:nvPr/>
        </p:nvGrpSpPr>
        <p:grpSpPr>
          <a:xfrm rot="0">
            <a:off x="228600" y="685800"/>
            <a:ext cx="8915400" cy="6802437"/>
            <a:chOff x="144" y="432"/>
            <a:chExt cx="5616" cy="4285"/>
          </a:xfrm>
        </p:grpSpPr>
        <p:sp>
          <p:nvSpPr>
            <p:cNvPr id="4" name=""/>
            <p:cNvSpPr/>
            <p:nvPr/>
          </p:nvSpPr>
          <p:spPr>
            <a:xfrm>
              <a:off x="144" y="432"/>
              <a:ext cx="1225" cy="336"/>
            </a:xfrm>
            <a:prstGeom prst="rect">
              <a:avLst/>
            </a:prstGeom>
            <a:noFill/>
            <a:ln>
              <a:noFill/>
            </a:ln>
          </p:spPr>
          <p:txBody>
            <a:bodyPr wrap="square" anchor="t"/>
            <a:p>
              <a:pPr lvl="0" algn="l" marL="0" indent="0">
                <a:lnSpc>
                  <a:spcPct val="100000"/>
                </a:lnSpc>
                <a:buNone/>
              </a:pPr>
              <a:r>
                <a:rPr sz="1800" b="1" i="0" u="none" strike="noStrike" baseline="0">
                  <a:solidFill>
                    <a:srgbClr val="000000"/>
                  </a:solidFill>
                  <a:latin typeface="Times New Roman"/>
                </a:rPr>
                <a:t>1</a:t>
              </a:r>
              <a:r>
                <a:rPr sz="2000" b="1" i="0" u="none" strike="noStrike" baseline="0">
                  <a:solidFill>
                    <a:srgbClr val="000000"/>
                  </a:solidFill>
                  <a:latin typeface="Times New Roman"/>
                </a:rPr>
                <a:t>.GENERALIZED SEIZURE</a:t>
              </a:r>
            </a:p>
          </p:txBody>
        </p:sp>
        <p:sp>
          <p:nvSpPr>
            <p:cNvPr id="5" name=""/>
            <p:cNvSpPr/>
            <p:nvPr/>
          </p:nvSpPr>
          <p:spPr>
            <a:xfrm>
              <a:off x="144" y="432"/>
              <a:ext cx="1225" cy="0"/>
            </a:xfrm>
            <a:prstGeom prst="line"/>
            <a:noFill/>
            <a:ln w="12700">
              <a:solidFill>
                <a:srgbClr val="000000"/>
              </a:solidFill>
            </a:ln>
          </p:spPr>
        </p:sp>
        <p:sp>
          <p:nvSpPr>
            <p:cNvPr id="6" name=""/>
            <p:cNvSpPr/>
            <p:nvPr/>
          </p:nvSpPr>
          <p:spPr>
            <a:xfrm>
              <a:off x="144" y="432"/>
              <a:ext cx="0" cy="336"/>
            </a:xfrm>
            <a:prstGeom prst="line"/>
            <a:noFill/>
            <a:ln w="12700">
              <a:solidFill>
                <a:srgbClr val="000000"/>
              </a:solidFill>
            </a:ln>
          </p:spPr>
        </p:sp>
        <p:sp>
          <p:nvSpPr>
            <p:cNvPr id="7" name=""/>
            <p:cNvSpPr/>
            <p:nvPr/>
          </p:nvSpPr>
          <p:spPr>
            <a:xfrm>
              <a:off x="1369" y="432"/>
              <a:ext cx="0" cy="336"/>
            </a:xfrm>
            <a:prstGeom prst="line"/>
            <a:noFill/>
            <a:ln w="12700">
              <a:solidFill>
                <a:srgbClr val="000000"/>
              </a:solidFill>
            </a:ln>
          </p:spPr>
        </p:sp>
        <p:sp>
          <p:nvSpPr>
            <p:cNvPr id="8" name=""/>
            <p:cNvSpPr/>
            <p:nvPr/>
          </p:nvSpPr>
          <p:spPr>
            <a:xfrm>
              <a:off x="1369" y="432"/>
              <a:ext cx="4390" cy="336"/>
            </a:xfrm>
            <a:prstGeom prst="rect">
              <a:avLst/>
            </a:prstGeom>
            <a:noFill/>
            <a:ln>
              <a:noFill/>
            </a:ln>
          </p:spPr>
          <p:txBody>
            <a:bodyPr wrap="square" anchor="t"/>
            <a:p>
              <a:pPr lvl="0" algn="l" marL="0" indent="0">
                <a:lnSpc>
                  <a:spcPct val="100000"/>
                </a:lnSpc>
                <a:buNone/>
              </a:pPr>
              <a:r>
                <a:rPr sz="1800" b="1" i="0" u="none" strike="noStrike" baseline="0">
                  <a:solidFill>
                    <a:srgbClr val="000000"/>
                  </a:solidFill>
                  <a:latin typeface="Times New Roman"/>
                </a:rPr>
                <a:t>DESCRIPTION</a:t>
              </a:r>
            </a:p>
          </p:txBody>
        </p:sp>
        <p:sp>
          <p:nvSpPr>
            <p:cNvPr id="9" name=""/>
            <p:cNvSpPr/>
            <p:nvPr/>
          </p:nvSpPr>
          <p:spPr>
            <a:xfrm>
              <a:off x="1369" y="432"/>
              <a:ext cx="4390" cy="0"/>
            </a:xfrm>
            <a:prstGeom prst="line"/>
            <a:noFill/>
            <a:ln w="12700">
              <a:solidFill>
                <a:srgbClr val="000000"/>
              </a:solidFill>
            </a:ln>
          </p:spPr>
        </p:sp>
        <p:sp>
          <p:nvSpPr>
            <p:cNvPr id="10" name=""/>
            <p:cNvSpPr/>
            <p:nvPr/>
          </p:nvSpPr>
          <p:spPr>
            <a:xfrm>
              <a:off x="1369" y="432"/>
              <a:ext cx="0" cy="336"/>
            </a:xfrm>
            <a:prstGeom prst="line"/>
            <a:noFill/>
            <a:ln w="12700">
              <a:solidFill>
                <a:srgbClr val="000000"/>
              </a:solidFill>
            </a:ln>
          </p:spPr>
        </p:sp>
        <p:sp>
          <p:nvSpPr>
            <p:cNvPr id="11" name=""/>
            <p:cNvSpPr/>
            <p:nvPr/>
          </p:nvSpPr>
          <p:spPr>
            <a:xfrm>
              <a:off x="5759" y="432"/>
              <a:ext cx="0" cy="336"/>
            </a:xfrm>
            <a:prstGeom prst="line"/>
            <a:noFill/>
            <a:ln w="12700">
              <a:solidFill>
                <a:srgbClr val="000000"/>
              </a:solidFill>
            </a:ln>
          </p:spPr>
        </p:sp>
        <p:sp>
          <p:nvSpPr>
            <p:cNvPr id="12" name=""/>
            <p:cNvSpPr/>
            <p:nvPr/>
          </p:nvSpPr>
          <p:spPr>
            <a:xfrm>
              <a:off x="144" y="768"/>
              <a:ext cx="1225" cy="0"/>
            </a:xfrm>
            <a:prstGeom prst="line"/>
            <a:noFill/>
            <a:ln w="12700">
              <a:solidFill>
                <a:srgbClr val="000000"/>
              </a:solidFill>
            </a:ln>
          </p:spPr>
        </p:sp>
        <p:sp>
          <p:nvSpPr>
            <p:cNvPr id="13" name=""/>
            <p:cNvSpPr/>
            <p:nvPr/>
          </p:nvSpPr>
          <p:spPr>
            <a:xfrm>
              <a:off x="144" y="768"/>
              <a:ext cx="1225" cy="2112"/>
            </a:xfrm>
            <a:prstGeom prst="rect">
              <a:avLst/>
            </a:prstGeom>
            <a:noFill/>
            <a:ln>
              <a:noFill/>
            </a:ln>
          </p:spPr>
          <p:txBody>
            <a:bodyPr wrap="square" anchor="t"/>
            <a:p>
              <a:pPr lvl="0" algn="l" marL="0" indent="0">
                <a:lnSpc>
                  <a:spcPct val="100000"/>
                </a:lnSpc>
                <a:buNone/>
              </a:pPr>
            </a:p>
            <a:p>
              <a:pPr lvl="0" algn="l" marL="0" indent="0">
                <a:lnSpc>
                  <a:spcPct val="100000"/>
                </a:lnSpc>
                <a:buNone/>
              </a:pPr>
              <a:r>
                <a:rPr sz="2400" b="1" i="0" u="none" strike="noStrike" baseline="0">
                  <a:solidFill>
                    <a:srgbClr val="000000"/>
                  </a:solidFill>
                  <a:latin typeface="Times New Roman"/>
                </a:rPr>
                <a:t>Grandmal</a:t>
              </a:r>
              <a:r>
                <a:rPr sz="2400" b="1" i="0" u="none" strike="noStrike" baseline="0">
                  <a:solidFill>
                    <a:srgbClr val="000000"/>
                  </a:solidFill>
                  <a:latin typeface="Times New Roman"/>
                </a:rPr>
                <a:t> </a:t>
              </a:r>
              <a:r>
                <a:rPr sz="2400" b="1" i="0" u="none" strike="noStrike" baseline="0">
                  <a:solidFill>
                    <a:srgbClr val="000000"/>
                  </a:solidFill>
                  <a:latin typeface="Times New Roman"/>
                </a:rPr>
                <a:t>(tonic </a:t>
              </a:r>
              <a:r>
                <a:rPr sz="2400" b="1" i="0" u="none" strike="noStrike" baseline="0">
                  <a:solidFill>
                    <a:srgbClr val="000000"/>
                  </a:solidFill>
                  <a:latin typeface="Times New Roman"/>
                </a:rPr>
                <a:t>clonic</a:t>
              </a:r>
            </a:p>
          </p:txBody>
        </p:sp>
        <p:sp>
          <p:nvSpPr>
            <p:cNvPr id="14" name=""/>
            <p:cNvSpPr/>
            <p:nvPr/>
          </p:nvSpPr>
          <p:spPr>
            <a:xfrm>
              <a:off x="144" y="768"/>
              <a:ext cx="1225" cy="0"/>
            </a:xfrm>
            <a:prstGeom prst="line"/>
            <a:noFill/>
            <a:ln w="12700">
              <a:solidFill>
                <a:srgbClr val="000000"/>
              </a:solidFill>
            </a:ln>
          </p:spPr>
        </p:sp>
        <p:sp>
          <p:nvSpPr>
            <p:cNvPr id="15" name=""/>
            <p:cNvSpPr/>
            <p:nvPr/>
          </p:nvSpPr>
          <p:spPr>
            <a:xfrm>
              <a:off x="144" y="768"/>
              <a:ext cx="0" cy="2112"/>
            </a:xfrm>
            <a:prstGeom prst="line"/>
            <a:noFill/>
            <a:ln w="12700">
              <a:solidFill>
                <a:srgbClr val="000000"/>
              </a:solidFill>
            </a:ln>
          </p:spPr>
        </p:sp>
        <p:sp>
          <p:nvSpPr>
            <p:cNvPr id="16" name=""/>
            <p:cNvSpPr/>
            <p:nvPr/>
          </p:nvSpPr>
          <p:spPr>
            <a:xfrm>
              <a:off x="1369" y="768"/>
              <a:ext cx="4390" cy="0"/>
            </a:xfrm>
            <a:prstGeom prst="line"/>
            <a:noFill/>
            <a:ln w="12700">
              <a:solidFill>
                <a:srgbClr val="000000"/>
              </a:solidFill>
            </a:ln>
          </p:spPr>
        </p:sp>
        <p:sp>
          <p:nvSpPr>
            <p:cNvPr id="17" name=""/>
            <p:cNvSpPr/>
            <p:nvPr/>
          </p:nvSpPr>
          <p:spPr>
            <a:xfrm>
              <a:off x="1369" y="768"/>
              <a:ext cx="0" cy="2112"/>
            </a:xfrm>
            <a:prstGeom prst="line"/>
            <a:noFill/>
            <a:ln w="12700">
              <a:solidFill>
                <a:srgbClr val="000000"/>
              </a:solidFill>
            </a:ln>
          </p:spPr>
        </p:sp>
        <p:sp>
          <p:nvSpPr>
            <p:cNvPr id="18" name=""/>
            <p:cNvSpPr/>
            <p:nvPr/>
          </p:nvSpPr>
          <p:spPr>
            <a:xfrm>
              <a:off x="1369" y="768"/>
              <a:ext cx="4390" cy="2112"/>
            </a:xfrm>
            <a:prstGeom prst="rect">
              <a:avLst/>
            </a:prstGeom>
            <a:noFill/>
            <a:ln>
              <a:noFill/>
            </a:ln>
          </p:spPr>
          <p:txBody>
            <a:bodyPr wrap="square" anchor="t"/>
            <a:p>
              <a:pPr lvl="0" algn="l" marL="342900" indent="0">
                <a:lnSpc>
                  <a:spcPct val="100000"/>
                </a:lnSpc>
                <a:buFont typeface="Symbol"/>
                <a:buChar char=""/>
              </a:pPr>
              <a:r>
                <a:rPr sz="2400" b="0" i="0" u="none" strike="noStrike" baseline="0">
                  <a:solidFill>
                    <a:srgbClr val="000000"/>
                  </a:solidFill>
                  <a:latin typeface="Times New Roman"/>
                </a:rPr>
                <a:t>Body becomes rigid, jaw clenched - Tonic (30-60 sec.)</a:t>
              </a:r>
            </a:p>
            <a:p>
              <a:pPr lvl="0" algn="l" marL="342900" indent="0">
                <a:lnSpc>
                  <a:spcPct val="100000"/>
                </a:lnSpc>
                <a:buFont typeface="Symbol"/>
                <a:buChar char=""/>
              </a:pPr>
              <a:r>
                <a:rPr sz="2400" b="0" i="0" u="none" strike="noStrike" baseline="0">
                  <a:solidFill>
                    <a:srgbClr val="000000"/>
                  </a:solidFill>
                  <a:latin typeface="Times New Roman"/>
                </a:rPr>
                <a:t>Stool and urine may be passed </a:t>
              </a:r>
              <a:r>
                <a:rPr sz="2400" b="0" i="0" u="none" strike="noStrike" baseline="0">
                  <a:solidFill>
                    <a:srgbClr val="000000"/>
                  </a:solidFill>
                  <a:latin typeface="Times New Roman"/>
                </a:rPr>
                <a:t>involuntarily</a:t>
              </a:r>
            </a:p>
            <a:p>
              <a:pPr lvl="0" algn="l" marL="342900" indent="0">
                <a:lnSpc>
                  <a:spcPct val="100000"/>
                </a:lnSpc>
                <a:buFont typeface="Symbol"/>
                <a:buChar char=""/>
              </a:pPr>
              <a:r>
                <a:rPr sz="2400" b="0" i="0" u="none" strike="noStrike" baseline="0">
                  <a:solidFill>
                    <a:srgbClr val="000000"/>
                  </a:solidFill>
                  <a:latin typeface="Times New Roman"/>
                </a:rPr>
                <a:t>In 1-2 minutes convulsion movements begin to subside. (</a:t>
              </a:r>
              <a:r>
                <a:rPr sz="2400" b="0" i="0" u="none" strike="noStrike" baseline="0">
                  <a:solidFill>
                    <a:srgbClr val="000000"/>
                  </a:solidFill>
                  <a:latin typeface="Times New Roman"/>
                </a:rPr>
                <a:t>clonic</a:t>
              </a:r>
              <a:r>
                <a:rPr sz="2400" b="0" i="0" u="none" strike="noStrike" baseline="0">
                  <a:solidFill>
                    <a:srgbClr val="000000"/>
                  </a:solidFill>
                  <a:latin typeface="Times New Roman"/>
                </a:rPr>
                <a:t>)</a:t>
              </a:r>
            </a:p>
            <a:p>
              <a:pPr lvl="0" algn="l" marL="342900" indent="0">
                <a:lnSpc>
                  <a:spcPct val="100000"/>
                </a:lnSpc>
                <a:buFont typeface="Symbol"/>
                <a:buChar char=""/>
              </a:pPr>
              <a:r>
                <a:rPr sz="2400" b="0" i="0" u="none" strike="noStrike" baseline="0">
                  <a:solidFill>
                    <a:srgbClr val="000000"/>
                  </a:solidFill>
                  <a:latin typeface="Times New Roman"/>
                </a:rPr>
                <a:t>Patient relaxes and lies in deep sleep</a:t>
              </a:r>
            </a:p>
            <a:p>
              <a:pPr lvl="0" algn="l" marL="342900" indent="0">
                <a:lnSpc>
                  <a:spcPct val="100000"/>
                </a:lnSpc>
                <a:buFont typeface="Symbol"/>
                <a:buChar char=""/>
              </a:pPr>
              <a:r>
                <a:rPr sz="2400" b="0" i="0" u="none" strike="noStrike" baseline="0">
                  <a:solidFill>
                    <a:srgbClr val="000000"/>
                  </a:solidFill>
                  <a:latin typeface="Times New Roman"/>
                </a:rPr>
                <a:t>At this point breathing is chiefly abdominal</a:t>
              </a:r>
            </a:p>
            <a:p>
              <a:pPr lvl="0" algn="l" marL="342900" indent="0">
                <a:lnSpc>
                  <a:spcPct val="100000"/>
                </a:lnSpc>
                <a:buFont typeface="Symbol"/>
                <a:buChar char=""/>
              </a:pPr>
              <a:r>
                <a:rPr sz="2400" b="0" i="0" u="none" strike="noStrike" baseline="0">
                  <a:solidFill>
                    <a:srgbClr val="000000"/>
                  </a:solidFill>
                  <a:latin typeface="Times New Roman"/>
                </a:rPr>
                <a:t>Post seizure patient may be confused and can suffer from headaches, nausea and malaise</a:t>
              </a:r>
            </a:p>
          </p:txBody>
        </p:sp>
        <p:sp>
          <p:nvSpPr>
            <p:cNvPr id="19" name=""/>
            <p:cNvSpPr/>
            <p:nvPr/>
          </p:nvSpPr>
          <p:spPr>
            <a:xfrm>
              <a:off x="1369" y="768"/>
              <a:ext cx="4390" cy="0"/>
            </a:xfrm>
            <a:prstGeom prst="line"/>
            <a:noFill/>
            <a:ln w="12700">
              <a:solidFill>
                <a:srgbClr val="000000"/>
              </a:solidFill>
            </a:ln>
          </p:spPr>
        </p:sp>
        <p:sp>
          <p:nvSpPr>
            <p:cNvPr id="20" name=""/>
            <p:cNvSpPr/>
            <p:nvPr/>
          </p:nvSpPr>
          <p:spPr>
            <a:xfrm>
              <a:off x="1369" y="768"/>
              <a:ext cx="0" cy="2112"/>
            </a:xfrm>
            <a:prstGeom prst="line"/>
            <a:noFill/>
            <a:ln w="12700">
              <a:solidFill>
                <a:srgbClr val="000000"/>
              </a:solidFill>
            </a:ln>
          </p:spPr>
        </p:sp>
        <p:sp>
          <p:nvSpPr>
            <p:cNvPr id="21" name=""/>
            <p:cNvSpPr/>
            <p:nvPr/>
          </p:nvSpPr>
          <p:spPr>
            <a:xfrm>
              <a:off x="5759" y="768"/>
              <a:ext cx="0" cy="2112"/>
            </a:xfrm>
            <a:prstGeom prst="line"/>
            <a:noFill/>
            <a:ln w="12700">
              <a:solidFill>
                <a:srgbClr val="000000"/>
              </a:solidFill>
            </a:ln>
          </p:spPr>
        </p:sp>
        <p:sp>
          <p:nvSpPr>
            <p:cNvPr id="22" name=""/>
            <p:cNvSpPr/>
            <p:nvPr/>
          </p:nvSpPr>
          <p:spPr>
            <a:xfrm>
              <a:off x="144" y="2880"/>
              <a:ext cx="1225" cy="0"/>
            </a:xfrm>
            <a:prstGeom prst="line"/>
            <a:noFill/>
            <a:ln w="12700">
              <a:solidFill>
                <a:srgbClr val="000000"/>
              </a:solidFill>
            </a:ln>
          </p:spPr>
        </p:sp>
        <p:sp>
          <p:nvSpPr>
            <p:cNvPr id="23" name=""/>
            <p:cNvSpPr/>
            <p:nvPr/>
          </p:nvSpPr>
          <p:spPr>
            <a:xfrm>
              <a:off x="144" y="2880"/>
              <a:ext cx="1225" cy="1405"/>
            </a:xfrm>
            <a:prstGeom prst="rect">
              <a:avLst/>
            </a:prstGeom>
            <a:noFill/>
            <a:ln>
              <a:noFill/>
            </a:ln>
          </p:spPr>
          <p:txBody>
            <a:bodyPr wrap="square" anchor="t"/>
            <a:p>
              <a:pPr lvl="0" algn="l" marL="0" indent="0">
                <a:lnSpc>
                  <a:spcPct val="100000"/>
                </a:lnSpc>
                <a:buNone/>
              </a:pPr>
              <a:r>
                <a:rPr sz="2400" b="1" i="0" u="none" strike="noStrike" baseline="0">
                  <a:solidFill>
                    <a:srgbClr val="000000"/>
                  </a:solidFill>
                  <a:latin typeface="Times New Roman"/>
                </a:rPr>
                <a:t>Petitmal</a:t>
              </a:r>
            </a:p>
          </p:txBody>
        </p:sp>
        <p:sp>
          <p:nvSpPr>
            <p:cNvPr id="24" name=""/>
            <p:cNvSpPr/>
            <p:nvPr/>
          </p:nvSpPr>
          <p:spPr>
            <a:xfrm>
              <a:off x="144" y="2880"/>
              <a:ext cx="1225" cy="0"/>
            </a:xfrm>
            <a:prstGeom prst="line"/>
            <a:noFill/>
            <a:ln w="12700">
              <a:solidFill>
                <a:srgbClr val="000000"/>
              </a:solidFill>
            </a:ln>
          </p:spPr>
        </p:sp>
        <p:sp>
          <p:nvSpPr>
            <p:cNvPr id="25" name=""/>
            <p:cNvSpPr/>
            <p:nvPr/>
          </p:nvSpPr>
          <p:spPr>
            <a:xfrm>
              <a:off x="144" y="2880"/>
              <a:ext cx="0" cy="1405"/>
            </a:xfrm>
            <a:prstGeom prst="line"/>
            <a:noFill/>
            <a:ln w="12700">
              <a:solidFill>
                <a:srgbClr val="000000"/>
              </a:solidFill>
            </a:ln>
          </p:spPr>
        </p:sp>
        <p:sp>
          <p:nvSpPr>
            <p:cNvPr id="26" name=""/>
            <p:cNvSpPr/>
            <p:nvPr/>
          </p:nvSpPr>
          <p:spPr>
            <a:xfrm>
              <a:off x="1369" y="2880"/>
              <a:ext cx="4390" cy="0"/>
            </a:xfrm>
            <a:prstGeom prst="line"/>
            <a:noFill/>
            <a:ln w="12700">
              <a:solidFill>
                <a:srgbClr val="000000"/>
              </a:solidFill>
            </a:ln>
          </p:spPr>
        </p:sp>
        <p:sp>
          <p:nvSpPr>
            <p:cNvPr id="27" name=""/>
            <p:cNvSpPr/>
            <p:nvPr/>
          </p:nvSpPr>
          <p:spPr>
            <a:xfrm>
              <a:off x="1369" y="2880"/>
              <a:ext cx="0" cy="1405"/>
            </a:xfrm>
            <a:prstGeom prst="line"/>
            <a:noFill/>
            <a:ln w="12700">
              <a:solidFill>
                <a:srgbClr val="000000"/>
              </a:solidFill>
            </a:ln>
          </p:spPr>
        </p:sp>
        <p:sp>
          <p:nvSpPr>
            <p:cNvPr id="28" name=""/>
            <p:cNvSpPr/>
            <p:nvPr/>
          </p:nvSpPr>
          <p:spPr>
            <a:xfrm>
              <a:off x="1369" y="2880"/>
              <a:ext cx="4390" cy="1405"/>
            </a:xfrm>
            <a:prstGeom prst="rect">
              <a:avLst/>
            </a:prstGeom>
            <a:noFill/>
            <a:ln>
              <a:noFill/>
            </a:ln>
          </p:spPr>
          <p:txBody>
            <a:bodyPr wrap="square" anchor="t"/>
            <a:p>
              <a:pPr lvl="0" algn="l" marL="342900" indent="0">
                <a:lnSpc>
                  <a:spcPct val="100000"/>
                </a:lnSpc>
                <a:buFont typeface="Symbol"/>
                <a:buChar char=""/>
              </a:pPr>
              <a:r>
                <a:rPr sz="2800" b="0" i="0" u="none" strike="noStrike" baseline="0">
                  <a:solidFill>
                    <a:srgbClr val="000000"/>
                  </a:solidFill>
                  <a:latin typeface="Times New Roman"/>
                </a:rPr>
                <a:t>Transient loss of consciousness 5-30 </a:t>
              </a:r>
              <a:r>
                <a:rPr sz="2400" b="0" i="0" u="none" strike="noStrike" baseline="0">
                  <a:solidFill>
                    <a:srgbClr val="000000"/>
                  </a:solidFill>
                  <a:latin typeface="Times New Roman"/>
                </a:rPr>
                <a:t>seconds may  </a:t>
              </a:r>
              <a:r>
                <a:rPr sz="2400" b="0" i="0" u="none" strike="noStrike" baseline="0">
                  <a:solidFill>
                    <a:srgbClr val="000000"/>
                  </a:solidFill>
                  <a:latin typeface="Times New Roman"/>
                </a:rPr>
                <a:t>noticed</a:t>
              </a:r>
            </a:p>
            <a:p>
              <a:pPr lvl="0" algn="l" marL="342900" indent="0">
                <a:lnSpc>
                  <a:spcPct val="100000"/>
                </a:lnSpc>
                <a:buFont typeface="Symbol"/>
                <a:buChar char=""/>
              </a:pPr>
              <a:r>
                <a:rPr sz="2400" b="0" i="0" u="none" strike="noStrike" baseline="0">
                  <a:solidFill>
                    <a:srgbClr val="000000"/>
                  </a:solidFill>
                  <a:latin typeface="Times New Roman"/>
                </a:rPr>
                <a:t>Normal activity is stopped for a few seconds </a:t>
              </a:r>
            </a:p>
            <a:p>
              <a:pPr lvl="0" algn="l" marL="342900" indent="0">
                <a:lnSpc>
                  <a:spcPct val="100000"/>
                </a:lnSpc>
                <a:buFont typeface="Symbol"/>
                <a:buChar char=""/>
              </a:pPr>
              <a:r>
                <a:rPr sz="2400" b="0" i="0" u="none" strike="noStrike" baseline="0">
                  <a:solidFill>
                    <a:srgbClr val="000000"/>
                  </a:solidFill>
                  <a:latin typeface="Times New Roman"/>
                </a:rPr>
                <a:t>Patient/ client appears dazed</a:t>
              </a:r>
            </a:p>
            <a:p>
              <a:pPr lvl="0" algn="l" marL="342900" indent="0">
                <a:lnSpc>
                  <a:spcPct val="100000"/>
                </a:lnSpc>
                <a:buFont typeface="Symbol"/>
                <a:buChar char=""/>
              </a:pPr>
              <a:r>
                <a:rPr sz="2400" b="0" i="0" u="none" strike="noStrike" baseline="0">
                  <a:solidFill>
                    <a:srgbClr val="000000"/>
                  </a:solidFill>
                  <a:latin typeface="Times New Roman"/>
                </a:rPr>
                <a:t>It is common in children and rare in adults</a:t>
              </a:r>
            </a:p>
          </p:txBody>
        </p:sp>
        <p:sp>
          <p:nvSpPr>
            <p:cNvPr id="29" name=""/>
            <p:cNvSpPr/>
            <p:nvPr/>
          </p:nvSpPr>
          <p:spPr>
            <a:xfrm>
              <a:off x="1369" y="2880"/>
              <a:ext cx="4390" cy="0"/>
            </a:xfrm>
            <a:prstGeom prst="line"/>
            <a:noFill/>
            <a:ln w="12700">
              <a:solidFill>
                <a:srgbClr val="000000"/>
              </a:solidFill>
            </a:ln>
          </p:spPr>
        </p:sp>
        <p:sp>
          <p:nvSpPr>
            <p:cNvPr id="30" name=""/>
            <p:cNvSpPr/>
            <p:nvPr/>
          </p:nvSpPr>
          <p:spPr>
            <a:xfrm>
              <a:off x="1369" y="2880"/>
              <a:ext cx="0" cy="1405"/>
            </a:xfrm>
            <a:prstGeom prst="line"/>
            <a:noFill/>
            <a:ln w="12700">
              <a:solidFill>
                <a:srgbClr val="000000"/>
              </a:solidFill>
            </a:ln>
          </p:spPr>
        </p:sp>
        <p:sp>
          <p:nvSpPr>
            <p:cNvPr id="31" name=""/>
            <p:cNvSpPr/>
            <p:nvPr/>
          </p:nvSpPr>
          <p:spPr>
            <a:xfrm>
              <a:off x="5759" y="2880"/>
              <a:ext cx="0" cy="1405"/>
            </a:xfrm>
            <a:prstGeom prst="line"/>
            <a:noFill/>
            <a:ln w="12700">
              <a:solidFill>
                <a:srgbClr val="000000"/>
              </a:solidFill>
            </a:ln>
          </p:spPr>
        </p:sp>
        <p:sp>
          <p:nvSpPr>
            <p:cNvPr id="32" name=""/>
            <p:cNvSpPr/>
            <p:nvPr/>
          </p:nvSpPr>
          <p:spPr>
            <a:xfrm>
              <a:off x="144" y="4285"/>
              <a:ext cx="1225" cy="0"/>
            </a:xfrm>
            <a:prstGeom prst="line"/>
            <a:noFill/>
            <a:ln w="12700">
              <a:solidFill>
                <a:srgbClr val="000000"/>
              </a:solidFill>
            </a:ln>
          </p:spPr>
        </p:sp>
        <p:sp>
          <p:nvSpPr>
            <p:cNvPr id="33" name=""/>
            <p:cNvSpPr/>
            <p:nvPr/>
          </p:nvSpPr>
          <p:spPr>
            <a:xfrm>
              <a:off x="1369" y="4285"/>
              <a:ext cx="4390" cy="0"/>
            </a:xfrm>
            <a:prstGeom prst="line"/>
            <a:noFill/>
            <a:ln w="12700">
              <a:solidFill>
                <a:srgbClr val="000000"/>
              </a:solidFill>
            </a:ln>
          </p:spPr>
        </p:sp>
      </p:grpSp>
      <p:pic>
        <p:nvPicPr>
          <p:cNvPr id="34" name=""/>
          <p:cNvPicPr/>
          <p:nvPr/>
        </p:nvPicPr>
        <p:blipFill>
          <a:blip r:embed="rId1"/>
          <a:srcRect/>
          <a:stretch>
            <a:fillRect/>
          </a:stretch>
        </p:blipFill>
        <p:spPr>
          <a:xfrm>
            <a:off x="228600" y="685800"/>
            <a:ext cx="8915400" cy="6192837"/>
          </a:xfrm>
          <a:prstGeom prst="rect"/>
        </p:spPr>
      </p:pic>
      <p:sp>
        <p:nvSpPr>
          <p:cNvPr id="35" name=""/>
          <p:cNvSpPr txBox="1"/>
          <p:nvPr>
            <p:ph type="dt" idx="10"/>
          </p:nvPr>
        </p:nvSpPr>
        <p:spPr>
          <a:xfrm>
            <a:off x="457200" y="6356350"/>
            <a:ext cx="2133600" cy="365125"/>
          </a:xfrm>
          <a:prstGeom prst="rect"/>
          <a:noFill/>
          <a:ln>
            <a:noFill/>
          </a:ln>
        </p:spPr>
        <p:txBody>
          <a:bodyPr wrap="square" anchor="ctr"/>
          <a:lstStyle>
            <a:lvl1pPr lvl="0" algn="l">
              <a:defRPr sz="1200">
                <a:solidFill>
                  <a:srgbClr val="3F3F3F"/>
                </a:solidFill>
                <a:latin typeface="Calibri"/>
              </a:defRPr>
            </a:lvl1pPr>
          </a:lstStyle>
          <a:p/>
        </p:txBody>
      </p:sp>
      <p:sp>
        <p:nvSpPr>
          <p:cNvPr id="36" name=""/>
          <p:cNvSpPr txBox="1"/>
          <p:nvPr>
            <p:ph type="sldNum" idx="12"/>
          </p:nvPr>
        </p:nvSpPr>
        <p:spPr>
          <a:xfrm>
            <a:off x="6553200" y="6356350"/>
            <a:ext cx="2133600" cy="365125"/>
          </a:xfrm>
          <a:prstGeom prst="rect"/>
          <a:noFill/>
          <a:ln>
            <a:noFill/>
          </a:ln>
        </p:spPr>
        <p:txBody>
          <a:bodyPr wrap="square" anchor="ctr"/>
          <a:lstStyle>
            <a:lvl1pPr lvl="0" algn="r">
              <a:defRPr sz="1200">
                <a:solidFill>
                  <a:srgbClr val="3F3F3F"/>
                </a:solidFill>
                <a:latin typeface="Calibri"/>
              </a:defRPr>
            </a:lvl1pPr>
          </a:lstStyle>
          <a:p>
            <a:fld id="{8B38DBA3-52F9-4AF4-A6A4-FA4D7DB2F99C}" type="slidenum">
              <a:t>&lt;#&gt;</a:t>
            </a:fld>
          </a:p>
        </p:txBody>
      </p:sp>
      <p:sp>
        <p:nvSpPr>
          <p:cNvPr id="37" name=""/>
          <p:cNvSpPr txBox="1"/>
          <p:nvPr>
            <p:ph type="ftr" idx="11"/>
          </p:nvPr>
        </p:nvSpPr>
        <p:spPr>
          <a:xfrm>
            <a:off x="3124200" y="6356350"/>
            <a:ext cx="2895600" cy="365125"/>
          </a:xfrm>
          <a:prstGeom prst="rect"/>
          <a:noFill/>
          <a:ln>
            <a:noFill/>
          </a:ln>
        </p:spPr>
        <p:txBody>
          <a:bodyPr wrap="square" anchor="ctr"/>
          <a:lstStyle>
            <a:lvl1pPr lvl="0" algn="ctr">
              <a:defRPr sz="1200">
                <a:solidFill>
                  <a:srgbClr val="3F3F3F"/>
                </a:solidFill>
                <a:latin typeface="Calibri"/>
              </a:defRPr>
            </a:lvl1pPr>
          </a:lstStyle>
          <a:p/>
        </p:txBody>
      </p:sp>
    </p:spTree>
  </p:cSld>
</p:sld>
</file>

<file path=ppt/slides/slide7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title" idx="0"/>
          </p:nvPr>
        </p:nvSpPr>
        <p:spPr>
          <a:xfrm>
            <a:off x="457200" y="274637"/>
            <a:ext cx="8229600" cy="561975"/>
          </a:xfrm>
          <a:prstGeom prst="rect"/>
          <a:noFill/>
          <a:ln>
            <a:noFill/>
          </a:ln>
        </p:spPr>
        <p:txBody>
          <a:bodyPr wrap="square" anchor="ctr">
            <a:normAutofit fontScale="90000"/>
          </a:bodyPr>
          <a:p>
            <a:pPr lvl="0"/>
            <a:r>
              <a:rPr>
                <a:latin typeface="Times New Roman"/>
              </a:rPr>
              <a:t>Continue</a:t>
            </a:r>
            <a:r>
              <a:rPr>
                <a:latin typeface="Calibri"/>
              </a:rPr>
              <a:t>…</a:t>
            </a:r>
          </a:p>
        </p:txBody>
      </p:sp>
      <p:grpSp>
        <p:nvGrpSpPr>
          <p:cNvPr id="3" name=""/>
          <p:cNvGrpSpPr/>
          <p:nvPr/>
        </p:nvGrpSpPr>
        <p:grpSpPr>
          <a:xfrm rot="0">
            <a:off x="304800" y="989012"/>
            <a:ext cx="8534400" cy="6438900"/>
            <a:chOff x="192" y="623"/>
            <a:chExt cx="5376" cy="4056"/>
          </a:xfrm>
        </p:grpSpPr>
        <p:sp>
          <p:nvSpPr>
            <p:cNvPr id="4" name=""/>
            <p:cNvSpPr/>
            <p:nvPr/>
          </p:nvSpPr>
          <p:spPr>
            <a:xfrm>
              <a:off x="192" y="623"/>
              <a:ext cx="2311" cy="1620"/>
            </a:xfrm>
            <a:prstGeom prst="rect">
              <a:avLst/>
            </a:prstGeom>
            <a:noFill/>
            <a:ln>
              <a:noFill/>
            </a:ln>
          </p:spPr>
          <p:txBody>
            <a:bodyPr wrap="square" anchor="t"/>
            <a:p>
              <a:pPr lvl="0" algn="l" marL="0" indent="0">
                <a:lnSpc>
                  <a:spcPct val="100000"/>
                </a:lnSpc>
                <a:buNone/>
              </a:pPr>
              <a:r>
                <a:rPr sz="2800" b="0" i="0" u="none" strike="noStrike" baseline="0">
                  <a:solidFill>
                    <a:srgbClr val="000000"/>
                  </a:solidFill>
                  <a:latin typeface="Times New Roman"/>
                </a:rPr>
                <a:t>Myoclonic</a:t>
              </a:r>
            </a:p>
          </p:txBody>
        </p:sp>
        <p:sp>
          <p:nvSpPr>
            <p:cNvPr id="5" name=""/>
            <p:cNvSpPr/>
            <p:nvPr/>
          </p:nvSpPr>
          <p:spPr>
            <a:xfrm>
              <a:off x="192" y="623"/>
              <a:ext cx="2311" cy="0"/>
            </a:xfrm>
            <a:prstGeom prst="line"/>
            <a:noFill/>
            <a:ln w="12700">
              <a:solidFill>
                <a:srgbClr val="000000"/>
              </a:solidFill>
            </a:ln>
          </p:spPr>
        </p:sp>
        <p:sp>
          <p:nvSpPr>
            <p:cNvPr id="6" name=""/>
            <p:cNvSpPr/>
            <p:nvPr/>
          </p:nvSpPr>
          <p:spPr>
            <a:xfrm>
              <a:off x="192" y="623"/>
              <a:ext cx="0" cy="1620"/>
            </a:xfrm>
            <a:prstGeom prst="line"/>
            <a:noFill/>
            <a:ln w="12700">
              <a:solidFill>
                <a:srgbClr val="000000"/>
              </a:solidFill>
            </a:ln>
          </p:spPr>
        </p:sp>
        <p:sp>
          <p:nvSpPr>
            <p:cNvPr id="7" name=""/>
            <p:cNvSpPr/>
            <p:nvPr/>
          </p:nvSpPr>
          <p:spPr>
            <a:xfrm>
              <a:off x="2503" y="623"/>
              <a:ext cx="0" cy="1620"/>
            </a:xfrm>
            <a:prstGeom prst="line"/>
            <a:noFill/>
            <a:ln w="12700">
              <a:solidFill>
                <a:srgbClr val="000000"/>
              </a:solidFill>
            </a:ln>
          </p:spPr>
        </p:sp>
        <p:sp>
          <p:nvSpPr>
            <p:cNvPr id="8" name=""/>
            <p:cNvSpPr/>
            <p:nvPr/>
          </p:nvSpPr>
          <p:spPr>
            <a:xfrm>
              <a:off x="2503" y="623"/>
              <a:ext cx="3064" cy="1620"/>
            </a:xfrm>
            <a:prstGeom prst="rect">
              <a:avLst/>
            </a:prstGeom>
            <a:noFill/>
            <a:ln>
              <a:noFill/>
            </a:ln>
          </p:spPr>
          <p:txBody>
            <a:bodyPr wrap="square" anchor="t"/>
            <a:p>
              <a:pPr lvl="0" algn="l" marL="342900" indent="0">
                <a:lnSpc>
                  <a:spcPct val="100000"/>
                </a:lnSpc>
                <a:buFont typeface="Symbol"/>
                <a:buChar char=""/>
              </a:pPr>
              <a:r>
                <a:rPr sz="2800" b="0" i="0" u="none" strike="noStrike" baseline="0">
                  <a:solidFill>
                    <a:srgbClr val="000000"/>
                  </a:solidFill>
                  <a:latin typeface="Times New Roman"/>
                </a:rPr>
                <a:t>Intermittent, </a:t>
              </a:r>
              <a:r>
                <a:rPr sz="2800" b="0" i="0" u="none" strike="noStrike" baseline="0">
                  <a:solidFill>
                    <a:srgbClr val="000000"/>
                  </a:solidFill>
                  <a:latin typeface="Times New Roman"/>
                </a:rPr>
                <a:t>clonic</a:t>
              </a:r>
              <a:r>
                <a:rPr sz="2800" b="0" i="0" u="none" strike="noStrike" baseline="0">
                  <a:solidFill>
                    <a:srgbClr val="000000"/>
                  </a:solidFill>
                  <a:latin typeface="Times New Roman"/>
                </a:rPr>
                <a:t> system of twitching of muscle or muscles.  The client loss consciousness for a moment &amp; then confused</a:t>
              </a:r>
            </a:p>
          </p:txBody>
        </p:sp>
        <p:sp>
          <p:nvSpPr>
            <p:cNvPr id="9" name=""/>
            <p:cNvSpPr/>
            <p:nvPr/>
          </p:nvSpPr>
          <p:spPr>
            <a:xfrm>
              <a:off x="2503" y="623"/>
              <a:ext cx="3064" cy="0"/>
            </a:xfrm>
            <a:prstGeom prst="line"/>
            <a:noFill/>
            <a:ln w="12700">
              <a:solidFill>
                <a:srgbClr val="000000"/>
              </a:solidFill>
            </a:ln>
          </p:spPr>
        </p:sp>
        <p:sp>
          <p:nvSpPr>
            <p:cNvPr id="10" name=""/>
            <p:cNvSpPr/>
            <p:nvPr/>
          </p:nvSpPr>
          <p:spPr>
            <a:xfrm>
              <a:off x="2503" y="623"/>
              <a:ext cx="0" cy="1620"/>
            </a:xfrm>
            <a:prstGeom prst="line"/>
            <a:noFill/>
            <a:ln w="12700">
              <a:solidFill>
                <a:srgbClr val="000000"/>
              </a:solidFill>
            </a:ln>
          </p:spPr>
        </p:sp>
        <p:sp>
          <p:nvSpPr>
            <p:cNvPr id="11" name=""/>
            <p:cNvSpPr/>
            <p:nvPr/>
          </p:nvSpPr>
          <p:spPr>
            <a:xfrm>
              <a:off x="5567" y="623"/>
              <a:ext cx="0" cy="1620"/>
            </a:xfrm>
            <a:prstGeom prst="line"/>
            <a:noFill/>
            <a:ln w="12700">
              <a:solidFill>
                <a:srgbClr val="000000"/>
              </a:solidFill>
            </a:ln>
          </p:spPr>
        </p:sp>
        <p:sp>
          <p:nvSpPr>
            <p:cNvPr id="12" name=""/>
            <p:cNvSpPr/>
            <p:nvPr/>
          </p:nvSpPr>
          <p:spPr>
            <a:xfrm>
              <a:off x="192" y="2243"/>
              <a:ext cx="2311" cy="0"/>
            </a:xfrm>
            <a:prstGeom prst="line"/>
            <a:noFill/>
            <a:ln w="12700">
              <a:solidFill>
                <a:srgbClr val="000000"/>
              </a:solidFill>
            </a:ln>
          </p:spPr>
        </p:sp>
        <p:sp>
          <p:nvSpPr>
            <p:cNvPr id="13" name=""/>
            <p:cNvSpPr/>
            <p:nvPr/>
          </p:nvSpPr>
          <p:spPr>
            <a:xfrm>
              <a:off x="192" y="2243"/>
              <a:ext cx="2311" cy="604"/>
            </a:xfrm>
            <a:prstGeom prst="rect">
              <a:avLst/>
            </a:prstGeom>
            <a:noFill/>
            <a:ln>
              <a:noFill/>
            </a:ln>
          </p:spPr>
          <p:txBody>
            <a:bodyPr wrap="square" anchor="t"/>
            <a:p>
              <a:pPr lvl="0" algn="l" marL="0" indent="0">
                <a:lnSpc>
                  <a:spcPct val="100000"/>
                </a:lnSpc>
                <a:buNone/>
              </a:pPr>
              <a:r>
                <a:rPr sz="2800" b="0" i="0" u="none" strike="noStrike" baseline="0">
                  <a:solidFill>
                    <a:srgbClr val="000000"/>
                  </a:solidFill>
                  <a:latin typeface="Times New Roman"/>
                </a:rPr>
                <a:t>Akinetic</a:t>
              </a:r>
              <a:r>
                <a:rPr sz="2800" b="0" i="0" u="none" strike="noStrike" baseline="0">
                  <a:solidFill>
                    <a:srgbClr val="000000"/>
                  </a:solidFill>
                  <a:latin typeface="Times New Roman"/>
                </a:rPr>
                <a:t> (</a:t>
              </a:r>
              <a:r>
                <a:rPr sz="2800" b="0" i="0" u="none" strike="noStrike" baseline="0">
                  <a:solidFill>
                    <a:srgbClr val="000000"/>
                  </a:solidFill>
                  <a:latin typeface="Times New Roman"/>
                </a:rPr>
                <a:t>Atonic</a:t>
              </a:r>
              <a:r>
                <a:rPr sz="2800" b="0" i="0" u="none" strike="noStrike" baseline="0">
                  <a:solidFill>
                    <a:srgbClr val="000000"/>
                  </a:solidFill>
                  <a:latin typeface="Times New Roman"/>
                </a:rPr>
                <a:t> seizures)</a:t>
              </a:r>
            </a:p>
          </p:txBody>
        </p:sp>
        <p:sp>
          <p:nvSpPr>
            <p:cNvPr id="14" name=""/>
            <p:cNvSpPr/>
            <p:nvPr/>
          </p:nvSpPr>
          <p:spPr>
            <a:xfrm>
              <a:off x="192" y="2243"/>
              <a:ext cx="2311" cy="0"/>
            </a:xfrm>
            <a:prstGeom prst="line"/>
            <a:noFill/>
            <a:ln w="12700">
              <a:solidFill>
                <a:srgbClr val="000000"/>
              </a:solidFill>
            </a:ln>
          </p:spPr>
        </p:sp>
        <p:sp>
          <p:nvSpPr>
            <p:cNvPr id="15" name=""/>
            <p:cNvSpPr/>
            <p:nvPr/>
          </p:nvSpPr>
          <p:spPr>
            <a:xfrm>
              <a:off x="192" y="2243"/>
              <a:ext cx="0" cy="604"/>
            </a:xfrm>
            <a:prstGeom prst="line"/>
            <a:noFill/>
            <a:ln w="12700">
              <a:solidFill>
                <a:srgbClr val="000000"/>
              </a:solidFill>
            </a:ln>
          </p:spPr>
        </p:sp>
        <p:sp>
          <p:nvSpPr>
            <p:cNvPr id="16" name=""/>
            <p:cNvSpPr/>
            <p:nvPr/>
          </p:nvSpPr>
          <p:spPr>
            <a:xfrm>
              <a:off x="2503" y="2243"/>
              <a:ext cx="3064" cy="0"/>
            </a:xfrm>
            <a:prstGeom prst="line"/>
            <a:noFill/>
            <a:ln w="12700">
              <a:solidFill>
                <a:srgbClr val="000000"/>
              </a:solidFill>
            </a:ln>
          </p:spPr>
        </p:sp>
        <p:sp>
          <p:nvSpPr>
            <p:cNvPr id="17" name=""/>
            <p:cNvSpPr/>
            <p:nvPr/>
          </p:nvSpPr>
          <p:spPr>
            <a:xfrm>
              <a:off x="2503" y="2243"/>
              <a:ext cx="0" cy="604"/>
            </a:xfrm>
            <a:prstGeom prst="line"/>
            <a:noFill/>
            <a:ln w="12700">
              <a:solidFill>
                <a:srgbClr val="000000"/>
              </a:solidFill>
            </a:ln>
          </p:spPr>
        </p:sp>
        <p:sp>
          <p:nvSpPr>
            <p:cNvPr id="18" name=""/>
            <p:cNvSpPr/>
            <p:nvPr/>
          </p:nvSpPr>
          <p:spPr>
            <a:xfrm>
              <a:off x="2503" y="2243"/>
              <a:ext cx="3064" cy="604"/>
            </a:xfrm>
            <a:prstGeom prst="rect">
              <a:avLst/>
            </a:prstGeom>
            <a:noFill/>
            <a:ln>
              <a:noFill/>
            </a:ln>
          </p:spPr>
          <p:txBody>
            <a:bodyPr wrap="square" anchor="t"/>
            <a:p>
              <a:pPr lvl="0" algn="l" marL="342900" indent="0">
                <a:lnSpc>
                  <a:spcPct val="100000"/>
                </a:lnSpc>
                <a:buFont typeface="Symbol"/>
                <a:buChar char=""/>
              </a:pPr>
              <a:r>
                <a:rPr sz="2800" b="0" i="0" u="none" strike="noStrike" baseline="0">
                  <a:solidFill>
                    <a:srgbClr val="000000"/>
                  </a:solidFill>
                  <a:latin typeface="Times New Roman"/>
                </a:rPr>
                <a:t>Complete or partial loss of muscle movements</a:t>
              </a:r>
            </a:p>
          </p:txBody>
        </p:sp>
        <p:sp>
          <p:nvSpPr>
            <p:cNvPr id="19" name=""/>
            <p:cNvSpPr/>
            <p:nvPr/>
          </p:nvSpPr>
          <p:spPr>
            <a:xfrm>
              <a:off x="2503" y="2243"/>
              <a:ext cx="3064" cy="0"/>
            </a:xfrm>
            <a:prstGeom prst="line"/>
            <a:noFill/>
            <a:ln w="12700">
              <a:solidFill>
                <a:srgbClr val="000000"/>
              </a:solidFill>
            </a:ln>
          </p:spPr>
        </p:sp>
        <p:sp>
          <p:nvSpPr>
            <p:cNvPr id="20" name=""/>
            <p:cNvSpPr/>
            <p:nvPr/>
          </p:nvSpPr>
          <p:spPr>
            <a:xfrm>
              <a:off x="2503" y="2243"/>
              <a:ext cx="0" cy="604"/>
            </a:xfrm>
            <a:prstGeom prst="line"/>
            <a:noFill/>
            <a:ln w="12700">
              <a:solidFill>
                <a:srgbClr val="000000"/>
              </a:solidFill>
            </a:ln>
          </p:spPr>
        </p:sp>
        <p:sp>
          <p:nvSpPr>
            <p:cNvPr id="21" name=""/>
            <p:cNvSpPr/>
            <p:nvPr/>
          </p:nvSpPr>
          <p:spPr>
            <a:xfrm>
              <a:off x="5567" y="2243"/>
              <a:ext cx="0" cy="604"/>
            </a:xfrm>
            <a:prstGeom prst="line"/>
            <a:noFill/>
            <a:ln w="12700">
              <a:solidFill>
                <a:srgbClr val="000000"/>
              </a:solidFill>
            </a:ln>
          </p:spPr>
        </p:sp>
        <p:sp>
          <p:nvSpPr>
            <p:cNvPr id="22" name=""/>
            <p:cNvSpPr/>
            <p:nvPr/>
          </p:nvSpPr>
          <p:spPr>
            <a:xfrm>
              <a:off x="192" y="2847"/>
              <a:ext cx="2311" cy="0"/>
            </a:xfrm>
            <a:prstGeom prst="line"/>
            <a:noFill/>
            <a:ln w="12700">
              <a:solidFill>
                <a:srgbClr val="000000"/>
              </a:solidFill>
            </a:ln>
          </p:spPr>
        </p:sp>
        <p:sp>
          <p:nvSpPr>
            <p:cNvPr id="23" name=""/>
            <p:cNvSpPr/>
            <p:nvPr/>
          </p:nvSpPr>
          <p:spPr>
            <a:xfrm>
              <a:off x="192" y="2847"/>
              <a:ext cx="5375" cy="1209"/>
            </a:xfrm>
            <a:prstGeom prst="rect">
              <a:avLst/>
            </a:prstGeom>
            <a:noFill/>
            <a:ln>
              <a:noFill/>
            </a:ln>
          </p:spPr>
          <p:txBody>
            <a:bodyPr wrap="square" anchor="t"/>
            <a:p>
              <a:pPr lvl="0" algn="l" marL="0" indent="0">
                <a:lnSpc>
                  <a:spcPct val="100000"/>
                </a:lnSpc>
                <a:buNone/>
              </a:pPr>
              <a:r>
                <a:rPr sz="2800" b="0" i="0" u="none" strike="noStrike" baseline="0">
                  <a:solidFill>
                    <a:srgbClr val="FF0000"/>
                  </a:solidFill>
                  <a:latin typeface="Times New Roman"/>
                </a:rPr>
                <a:t>NB: </a:t>
              </a:r>
              <a:r>
                <a:rPr sz="2800" b="1" i="0" u="none" strike="noStrike" baseline="0">
                  <a:solidFill>
                    <a:srgbClr val="0070C0"/>
                  </a:solidFill>
                  <a:latin typeface="Times New Roman"/>
                </a:rPr>
                <a:t>Colonic seizure</a:t>
              </a:r>
              <a:r>
                <a:rPr sz="2800" b="1" i="0" u="none" strike="noStrike" baseline="0">
                  <a:solidFill>
                    <a:srgbClr val="0070C0"/>
                  </a:solidFill>
                  <a:latin typeface="Times New Roman"/>
                </a:rPr>
                <a:t> </a:t>
              </a:r>
              <a:r>
                <a:rPr sz="2800" b="1" i="0" u="none" strike="noStrike" baseline="0">
                  <a:solidFill>
                    <a:srgbClr val="FF0000"/>
                  </a:solidFill>
                  <a:latin typeface="Times New Roman"/>
                </a:rPr>
                <a:t>W/C c</a:t>
              </a:r>
              <a:r>
                <a:rPr sz="2800" b="1" i="0" u="none" strike="noStrike" baseline="0">
                  <a:solidFill>
                    <a:srgbClr val="FF0000"/>
                  </a:solidFill>
                  <a:latin typeface="Times New Roman"/>
                </a:rPr>
                <a:t>ause frequent jerking</a:t>
              </a:r>
              <a:r>
                <a:rPr sz="2800" b="1" i="0" u="none" strike="noStrike" baseline="0">
                  <a:solidFill>
                    <a:srgbClr val="FF0000"/>
                  </a:solidFill>
                  <a:latin typeface="Times New Roman"/>
                </a:rPr>
                <a:t> </a:t>
              </a:r>
              <a:r>
                <a:rPr sz="2800" b="1" i="0" u="none" strike="noStrike" baseline="0">
                  <a:solidFill>
                    <a:srgbClr val="FF0000"/>
                  </a:solidFill>
                  <a:latin typeface="Times New Roman"/>
                </a:rPr>
                <a:t>movement where</a:t>
              </a:r>
              <a:r>
                <a:rPr sz="2800" b="1" i="0" u="none" strike="noStrike" baseline="0">
                  <a:solidFill>
                    <a:srgbClr val="FF0000"/>
                  </a:solidFill>
                  <a:latin typeface="Times New Roman"/>
                </a:rPr>
                <a:t> as </a:t>
              </a:r>
              <a:r>
                <a:rPr sz="2800" b="1" i="0" u="none" strike="noStrike" baseline="0">
                  <a:solidFill>
                    <a:srgbClr val="0070C0"/>
                  </a:solidFill>
                  <a:latin typeface="Times New Roman"/>
                </a:rPr>
                <a:t>Tonic seizure </a:t>
              </a:r>
              <a:r>
                <a:rPr sz="2800" b="1" i="0" u="none" strike="noStrike" baseline="0">
                  <a:solidFill>
                    <a:srgbClr val="FF0000"/>
                  </a:solidFill>
                  <a:latin typeface="Times New Roman"/>
                </a:rPr>
                <a:t>which cause rigidity of muscle</a:t>
              </a:r>
            </a:p>
          </p:txBody>
        </p:sp>
        <p:sp>
          <p:nvSpPr>
            <p:cNvPr id="24" name=""/>
            <p:cNvSpPr/>
            <p:nvPr/>
          </p:nvSpPr>
          <p:spPr>
            <a:xfrm>
              <a:off x="192" y="2847"/>
              <a:ext cx="5375" cy="0"/>
            </a:xfrm>
            <a:prstGeom prst="line"/>
            <a:noFill/>
            <a:ln w="12700">
              <a:solidFill>
                <a:srgbClr val="000000"/>
              </a:solidFill>
            </a:ln>
          </p:spPr>
        </p:sp>
        <p:sp>
          <p:nvSpPr>
            <p:cNvPr id="25" name=""/>
            <p:cNvSpPr/>
            <p:nvPr/>
          </p:nvSpPr>
          <p:spPr>
            <a:xfrm>
              <a:off x="192" y="2847"/>
              <a:ext cx="0" cy="1209"/>
            </a:xfrm>
            <a:prstGeom prst="line"/>
            <a:noFill/>
            <a:ln w="12700">
              <a:solidFill>
                <a:srgbClr val="000000"/>
              </a:solidFill>
            </a:ln>
          </p:spPr>
        </p:sp>
        <p:sp>
          <p:nvSpPr>
            <p:cNvPr id="26" name=""/>
            <p:cNvSpPr/>
            <p:nvPr/>
          </p:nvSpPr>
          <p:spPr>
            <a:xfrm>
              <a:off x="2503" y="2847"/>
              <a:ext cx="3064" cy="0"/>
            </a:xfrm>
            <a:prstGeom prst="line"/>
            <a:noFill/>
            <a:ln w="12700">
              <a:solidFill>
                <a:srgbClr val="000000"/>
              </a:solidFill>
            </a:ln>
          </p:spPr>
        </p:sp>
        <p:sp>
          <p:nvSpPr>
            <p:cNvPr id="27" name=""/>
            <p:cNvSpPr/>
            <p:nvPr/>
          </p:nvSpPr>
          <p:spPr>
            <a:xfrm>
              <a:off x="5567" y="2847"/>
              <a:ext cx="0" cy="1209"/>
            </a:xfrm>
            <a:prstGeom prst="line"/>
            <a:noFill/>
            <a:ln w="12700">
              <a:solidFill>
                <a:srgbClr val="000000"/>
              </a:solidFill>
            </a:ln>
          </p:spPr>
        </p:sp>
        <p:sp>
          <p:nvSpPr>
            <p:cNvPr id="28" name=""/>
            <p:cNvSpPr/>
            <p:nvPr/>
          </p:nvSpPr>
          <p:spPr>
            <a:xfrm>
              <a:off x="192" y="4056"/>
              <a:ext cx="5375" cy="0"/>
            </a:xfrm>
            <a:prstGeom prst="line"/>
            <a:noFill/>
            <a:ln w="12700">
              <a:solidFill>
                <a:srgbClr val="000000"/>
              </a:solidFill>
            </a:ln>
          </p:spPr>
        </p:sp>
      </p:grpSp>
      <p:pic>
        <p:nvPicPr>
          <p:cNvPr id="29" name=""/>
          <p:cNvPicPr/>
          <p:nvPr/>
        </p:nvPicPr>
        <p:blipFill>
          <a:blip r:embed="rId1"/>
          <a:srcRect/>
          <a:stretch>
            <a:fillRect/>
          </a:stretch>
        </p:blipFill>
        <p:spPr>
          <a:xfrm>
            <a:off x="304800" y="989012"/>
            <a:ext cx="8534400" cy="5453063"/>
          </a:xfrm>
          <a:prstGeom prst="rect"/>
        </p:spPr>
      </p:pic>
      <p:sp>
        <p:nvSpPr>
          <p:cNvPr id="30" name=""/>
          <p:cNvSpPr txBox="1"/>
          <p:nvPr>
            <p:ph type="dt" idx="10"/>
          </p:nvPr>
        </p:nvSpPr>
        <p:spPr>
          <a:xfrm>
            <a:off x="457200" y="6356350"/>
            <a:ext cx="2133600" cy="365125"/>
          </a:xfrm>
          <a:prstGeom prst="rect"/>
          <a:noFill/>
          <a:ln>
            <a:noFill/>
          </a:ln>
        </p:spPr>
        <p:txBody>
          <a:bodyPr wrap="square" anchor="ctr"/>
          <a:lstStyle>
            <a:lvl1pPr lvl="0" algn="l">
              <a:defRPr sz="1200">
                <a:solidFill>
                  <a:srgbClr val="3F3F3F"/>
                </a:solidFill>
                <a:latin typeface="Calibri"/>
              </a:defRPr>
            </a:lvl1pPr>
          </a:lstStyle>
          <a:p/>
        </p:txBody>
      </p:sp>
      <p:sp>
        <p:nvSpPr>
          <p:cNvPr id="31" name=""/>
          <p:cNvSpPr txBox="1"/>
          <p:nvPr>
            <p:ph type="sldNum" idx="12"/>
          </p:nvPr>
        </p:nvSpPr>
        <p:spPr>
          <a:xfrm>
            <a:off x="6553200" y="6356350"/>
            <a:ext cx="2133600" cy="365125"/>
          </a:xfrm>
          <a:prstGeom prst="rect"/>
          <a:noFill/>
          <a:ln>
            <a:noFill/>
          </a:ln>
        </p:spPr>
        <p:txBody>
          <a:bodyPr wrap="square" anchor="ctr"/>
          <a:lstStyle>
            <a:lvl1pPr lvl="0" algn="r">
              <a:defRPr sz="1200">
                <a:solidFill>
                  <a:srgbClr val="3F3F3F"/>
                </a:solidFill>
                <a:latin typeface="Calibri"/>
              </a:defRPr>
            </a:lvl1pPr>
          </a:lstStyle>
          <a:p>
            <a:fld id="{8B38DBA3-52F9-4AF4-A6A4-FA4D7DB2F99C}" type="slidenum">
              <a:t>&lt;#&gt;</a:t>
            </a:fld>
          </a:p>
        </p:txBody>
      </p:sp>
      <p:sp>
        <p:nvSpPr>
          <p:cNvPr id="32" name=""/>
          <p:cNvSpPr txBox="1"/>
          <p:nvPr>
            <p:ph type="ftr" idx="11"/>
          </p:nvPr>
        </p:nvSpPr>
        <p:spPr>
          <a:xfrm>
            <a:off x="3124200" y="6356350"/>
            <a:ext cx="2895600" cy="365125"/>
          </a:xfrm>
          <a:prstGeom prst="rect"/>
          <a:noFill/>
          <a:ln>
            <a:noFill/>
          </a:ln>
        </p:spPr>
        <p:txBody>
          <a:bodyPr wrap="square" anchor="ctr"/>
          <a:lstStyle>
            <a:lvl1pPr lvl="0" algn="ctr">
              <a:defRPr sz="1200">
                <a:solidFill>
                  <a:srgbClr val="3F3F3F"/>
                </a:solidFill>
                <a:latin typeface="Calibri"/>
              </a:defRPr>
            </a:lvl1pPr>
          </a:lstStyle>
          <a:p/>
        </p:txBody>
      </p:sp>
    </p:spTree>
  </p:cSld>
</p:sld>
</file>

<file path=ppt/slides/slide7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id="2" name=""/>
          <p:cNvGrpSpPr/>
          <p:nvPr/>
        </p:nvGrpSpPr>
        <p:grpSpPr>
          <a:xfrm rot="0">
            <a:off x="457200" y="684212"/>
            <a:ext cx="8077200" cy="5940425"/>
            <a:chOff x="288" y="431"/>
            <a:chExt cx="5088" cy="3742"/>
          </a:xfrm>
        </p:grpSpPr>
        <p:sp>
          <p:nvSpPr>
            <p:cNvPr id="3" name=""/>
            <p:cNvSpPr/>
            <p:nvPr/>
          </p:nvSpPr>
          <p:spPr>
            <a:xfrm>
              <a:off x="288" y="431"/>
              <a:ext cx="2187" cy="664"/>
            </a:xfrm>
            <a:prstGeom prst="rect">
              <a:avLst/>
            </a:prstGeom>
            <a:noFill/>
            <a:ln>
              <a:noFill/>
            </a:ln>
          </p:spPr>
          <p:txBody>
            <a:bodyPr wrap="square" anchor="t"/>
            <a:p>
              <a:pPr lvl="0" algn="l" marL="0" indent="0">
                <a:lnSpc>
                  <a:spcPct val="100000"/>
                </a:lnSpc>
                <a:buNone/>
              </a:pPr>
              <a:r>
                <a:rPr sz="1800" b="1" i="0" u="none" strike="noStrike" baseline="0">
                  <a:solidFill>
                    <a:srgbClr val="000000"/>
                  </a:solidFill>
                  <a:latin typeface="Times New Roman"/>
                </a:rPr>
                <a:t>2.  PARTIAL OR FOCAL SEIZURES</a:t>
              </a:r>
            </a:p>
          </p:txBody>
        </p:sp>
        <p:sp>
          <p:nvSpPr>
            <p:cNvPr id="4" name=""/>
            <p:cNvSpPr/>
            <p:nvPr/>
          </p:nvSpPr>
          <p:spPr>
            <a:xfrm>
              <a:off x="288" y="431"/>
              <a:ext cx="2187" cy="0"/>
            </a:xfrm>
            <a:prstGeom prst="line"/>
            <a:noFill/>
            <a:ln w="12700">
              <a:solidFill>
                <a:srgbClr val="000000"/>
              </a:solidFill>
            </a:ln>
          </p:spPr>
        </p:sp>
        <p:sp>
          <p:nvSpPr>
            <p:cNvPr id="5" name=""/>
            <p:cNvSpPr/>
            <p:nvPr/>
          </p:nvSpPr>
          <p:spPr>
            <a:xfrm>
              <a:off x="288" y="431"/>
              <a:ext cx="0" cy="664"/>
            </a:xfrm>
            <a:prstGeom prst="line"/>
            <a:noFill/>
            <a:ln w="12700">
              <a:solidFill>
                <a:srgbClr val="000000"/>
              </a:solidFill>
            </a:ln>
          </p:spPr>
        </p:sp>
        <p:sp>
          <p:nvSpPr>
            <p:cNvPr id="6" name=""/>
            <p:cNvSpPr/>
            <p:nvPr/>
          </p:nvSpPr>
          <p:spPr>
            <a:xfrm>
              <a:off x="2475" y="431"/>
              <a:ext cx="0" cy="664"/>
            </a:xfrm>
            <a:prstGeom prst="line"/>
            <a:noFill/>
            <a:ln w="12700">
              <a:solidFill>
                <a:srgbClr val="000000"/>
              </a:solidFill>
            </a:ln>
          </p:spPr>
        </p:sp>
        <p:sp>
          <p:nvSpPr>
            <p:cNvPr id="7" name=""/>
            <p:cNvSpPr/>
            <p:nvPr/>
          </p:nvSpPr>
          <p:spPr>
            <a:xfrm>
              <a:off x="2475" y="431"/>
              <a:ext cx="2900" cy="664"/>
            </a:xfrm>
            <a:prstGeom prst="rect">
              <a:avLst/>
            </a:prstGeom>
            <a:noFill/>
            <a:ln>
              <a:noFill/>
            </a:ln>
          </p:spPr>
          <p:txBody>
            <a:bodyPr wrap="square" anchor="t"/>
            <a:p>
              <a:pPr lvl="0" algn="l" marL="342900" indent="0">
                <a:lnSpc>
                  <a:spcPct val="100000"/>
                </a:lnSpc>
                <a:buFont typeface="Symbol"/>
                <a:buChar char=""/>
              </a:pPr>
              <a:r>
                <a:rPr sz="1800" b="1" i="0" u="none" strike="noStrike" baseline="0">
                  <a:solidFill>
                    <a:srgbClr val="000000"/>
                  </a:solidFill>
                  <a:latin typeface="Times New Roman"/>
                </a:rPr>
                <a:t>DESCRIPTION</a:t>
              </a:r>
            </a:p>
          </p:txBody>
        </p:sp>
        <p:sp>
          <p:nvSpPr>
            <p:cNvPr id="8" name=""/>
            <p:cNvSpPr/>
            <p:nvPr/>
          </p:nvSpPr>
          <p:spPr>
            <a:xfrm>
              <a:off x="2475" y="431"/>
              <a:ext cx="2900" cy="0"/>
            </a:xfrm>
            <a:prstGeom prst="line"/>
            <a:noFill/>
            <a:ln w="12700">
              <a:solidFill>
                <a:srgbClr val="000000"/>
              </a:solidFill>
            </a:ln>
          </p:spPr>
        </p:sp>
        <p:sp>
          <p:nvSpPr>
            <p:cNvPr id="9" name=""/>
            <p:cNvSpPr/>
            <p:nvPr/>
          </p:nvSpPr>
          <p:spPr>
            <a:xfrm>
              <a:off x="2475" y="431"/>
              <a:ext cx="0" cy="664"/>
            </a:xfrm>
            <a:prstGeom prst="line"/>
            <a:noFill/>
            <a:ln w="12700">
              <a:solidFill>
                <a:srgbClr val="000000"/>
              </a:solidFill>
            </a:ln>
          </p:spPr>
        </p:sp>
        <p:sp>
          <p:nvSpPr>
            <p:cNvPr id="10" name=""/>
            <p:cNvSpPr/>
            <p:nvPr/>
          </p:nvSpPr>
          <p:spPr>
            <a:xfrm>
              <a:off x="5375" y="431"/>
              <a:ext cx="0" cy="664"/>
            </a:xfrm>
            <a:prstGeom prst="line"/>
            <a:noFill/>
            <a:ln w="12700">
              <a:solidFill>
                <a:srgbClr val="000000"/>
              </a:solidFill>
            </a:ln>
          </p:spPr>
        </p:sp>
        <p:sp>
          <p:nvSpPr>
            <p:cNvPr id="11" name=""/>
            <p:cNvSpPr/>
            <p:nvPr/>
          </p:nvSpPr>
          <p:spPr>
            <a:xfrm>
              <a:off x="288" y="1095"/>
              <a:ext cx="2187" cy="0"/>
            </a:xfrm>
            <a:prstGeom prst="line"/>
            <a:noFill/>
            <a:ln w="12700">
              <a:solidFill>
                <a:srgbClr val="000000"/>
              </a:solidFill>
            </a:ln>
          </p:spPr>
        </p:sp>
        <p:sp>
          <p:nvSpPr>
            <p:cNvPr id="12" name=""/>
            <p:cNvSpPr/>
            <p:nvPr/>
          </p:nvSpPr>
          <p:spPr>
            <a:xfrm>
              <a:off x="288" y="1095"/>
              <a:ext cx="2187" cy="2647"/>
            </a:xfrm>
            <a:prstGeom prst="rect">
              <a:avLst/>
            </a:prstGeom>
            <a:noFill/>
            <a:ln>
              <a:noFill/>
            </a:ln>
          </p:spPr>
          <p:txBody>
            <a:bodyPr wrap="square" anchor="t"/>
            <a:p>
              <a:pPr lvl="0" algn="l" marL="0" indent="0">
                <a:lnSpc>
                  <a:spcPct val="100000"/>
                </a:lnSpc>
                <a:buNone/>
              </a:pPr>
              <a:r>
                <a:rPr sz="2400" b="0" i="0" u="none" strike="noStrike" baseline="0">
                  <a:solidFill>
                    <a:srgbClr val="000000"/>
                  </a:solidFill>
                  <a:latin typeface="Times New Roman"/>
                </a:rPr>
                <a:t>Simple partial seizures</a:t>
              </a:r>
            </a:p>
          </p:txBody>
        </p:sp>
        <p:sp>
          <p:nvSpPr>
            <p:cNvPr id="13" name=""/>
            <p:cNvSpPr/>
            <p:nvPr/>
          </p:nvSpPr>
          <p:spPr>
            <a:xfrm>
              <a:off x="288" y="1095"/>
              <a:ext cx="2187" cy="0"/>
            </a:xfrm>
            <a:prstGeom prst="line"/>
            <a:noFill/>
            <a:ln w="12700">
              <a:solidFill>
                <a:srgbClr val="000000"/>
              </a:solidFill>
            </a:ln>
          </p:spPr>
        </p:sp>
        <p:sp>
          <p:nvSpPr>
            <p:cNvPr id="14" name=""/>
            <p:cNvSpPr/>
            <p:nvPr/>
          </p:nvSpPr>
          <p:spPr>
            <a:xfrm>
              <a:off x="288" y="1095"/>
              <a:ext cx="0" cy="2647"/>
            </a:xfrm>
            <a:prstGeom prst="line"/>
            <a:noFill/>
            <a:ln w="12700">
              <a:solidFill>
                <a:srgbClr val="000000"/>
              </a:solidFill>
            </a:ln>
          </p:spPr>
        </p:sp>
        <p:sp>
          <p:nvSpPr>
            <p:cNvPr id="15" name=""/>
            <p:cNvSpPr/>
            <p:nvPr/>
          </p:nvSpPr>
          <p:spPr>
            <a:xfrm>
              <a:off x="2475" y="1095"/>
              <a:ext cx="2900" cy="0"/>
            </a:xfrm>
            <a:prstGeom prst="line"/>
            <a:noFill/>
            <a:ln w="12700">
              <a:solidFill>
                <a:srgbClr val="000000"/>
              </a:solidFill>
            </a:ln>
          </p:spPr>
        </p:sp>
        <p:sp>
          <p:nvSpPr>
            <p:cNvPr id="16" name=""/>
            <p:cNvSpPr/>
            <p:nvPr/>
          </p:nvSpPr>
          <p:spPr>
            <a:xfrm>
              <a:off x="2475" y="1095"/>
              <a:ext cx="0" cy="2647"/>
            </a:xfrm>
            <a:prstGeom prst="line"/>
            <a:noFill/>
            <a:ln w="12700">
              <a:solidFill>
                <a:srgbClr val="000000"/>
              </a:solidFill>
            </a:ln>
          </p:spPr>
        </p:sp>
        <p:sp>
          <p:nvSpPr>
            <p:cNvPr id="17" name=""/>
            <p:cNvSpPr/>
            <p:nvPr/>
          </p:nvSpPr>
          <p:spPr>
            <a:xfrm>
              <a:off x="2475" y="1095"/>
              <a:ext cx="2900" cy="2647"/>
            </a:xfrm>
            <a:prstGeom prst="rect">
              <a:avLst/>
            </a:prstGeom>
            <a:noFill/>
            <a:ln>
              <a:noFill/>
            </a:ln>
          </p:spPr>
          <p:txBody>
            <a:bodyPr wrap="square" anchor="t"/>
            <a:p>
              <a:pPr lvl="0" algn="l" marL="342900" indent="0">
                <a:lnSpc>
                  <a:spcPct val="100000"/>
                </a:lnSpc>
                <a:buFont typeface="Symbol"/>
                <a:buChar char=""/>
              </a:pPr>
              <a:r>
                <a:rPr sz="2400" b="0" i="0" u="none" strike="noStrike" baseline="0">
                  <a:solidFill>
                    <a:srgbClr val="000000"/>
                  </a:solidFill>
                  <a:latin typeface="Times New Roman"/>
                </a:rPr>
                <a:t>Only a finger, a hand or a mouth may jerk </a:t>
              </a:r>
            </a:p>
            <a:p>
              <a:pPr lvl="0" algn="l" marL="228600" indent="228600">
                <a:lnSpc>
                  <a:spcPct val="100000"/>
                </a:lnSpc>
                <a:buNone/>
              </a:pPr>
              <a:r>
                <a:rPr sz="2400" b="0" i="0" u="none" strike="noStrike" baseline="0">
                  <a:solidFill>
                    <a:srgbClr val="000000"/>
                  </a:solidFill>
                  <a:latin typeface="Times New Roman"/>
                </a:rPr>
                <a:t>      (shake)</a:t>
              </a:r>
            </a:p>
            <a:p>
              <a:pPr lvl="0" algn="l" marL="342900" indent="0">
                <a:lnSpc>
                  <a:spcPct val="100000"/>
                </a:lnSpc>
                <a:buFont typeface="Symbol"/>
                <a:buChar char=""/>
              </a:pPr>
              <a:r>
                <a:rPr sz="2400" b="0" i="0" u="none" strike="noStrike" baseline="0">
                  <a:solidFill>
                    <a:srgbClr val="000000"/>
                  </a:solidFill>
                  <a:latin typeface="Times New Roman"/>
                </a:rPr>
                <a:t>The individual may speak, nonsense, appear dizzy</a:t>
              </a:r>
            </a:p>
            <a:p>
              <a:pPr lvl="0" algn="l" marL="342900" indent="0">
                <a:lnSpc>
                  <a:spcPct val="100000"/>
                </a:lnSpc>
                <a:buFont typeface="Symbol"/>
                <a:buChar char=""/>
              </a:pPr>
              <a:r>
                <a:rPr sz="2400" b="0" i="0" u="none" strike="noStrike" baseline="0">
                  <a:solidFill>
                    <a:srgbClr val="000000"/>
                  </a:solidFill>
                  <a:latin typeface="Times New Roman"/>
                </a:rPr>
                <a:t>Unusual, unpleasant, sight, odors, tastes, sound is experienced</a:t>
              </a:r>
            </a:p>
            <a:p>
              <a:pPr lvl="0" algn="l" marL="342900" indent="0">
                <a:lnSpc>
                  <a:spcPct val="100000"/>
                </a:lnSpc>
                <a:buFont typeface="Symbol"/>
                <a:buChar char=""/>
              </a:pPr>
              <a:r>
                <a:rPr sz="2400" b="0" i="0" u="none" strike="noStrike" baseline="0">
                  <a:solidFill>
                    <a:srgbClr val="000000"/>
                  </a:solidFill>
                  <a:latin typeface="Times New Roman"/>
                </a:rPr>
                <a:t>No loss of consciousness</a:t>
              </a:r>
            </a:p>
          </p:txBody>
        </p:sp>
        <p:sp>
          <p:nvSpPr>
            <p:cNvPr id="18" name=""/>
            <p:cNvSpPr/>
            <p:nvPr/>
          </p:nvSpPr>
          <p:spPr>
            <a:xfrm>
              <a:off x="2475" y="1095"/>
              <a:ext cx="2900" cy="0"/>
            </a:xfrm>
            <a:prstGeom prst="line"/>
            <a:noFill/>
            <a:ln w="12700">
              <a:solidFill>
                <a:srgbClr val="000000"/>
              </a:solidFill>
            </a:ln>
          </p:spPr>
        </p:sp>
        <p:sp>
          <p:nvSpPr>
            <p:cNvPr id="19" name=""/>
            <p:cNvSpPr/>
            <p:nvPr/>
          </p:nvSpPr>
          <p:spPr>
            <a:xfrm>
              <a:off x="2475" y="1095"/>
              <a:ext cx="0" cy="2647"/>
            </a:xfrm>
            <a:prstGeom prst="line"/>
            <a:noFill/>
            <a:ln w="12700">
              <a:solidFill>
                <a:srgbClr val="000000"/>
              </a:solidFill>
            </a:ln>
          </p:spPr>
        </p:sp>
        <p:sp>
          <p:nvSpPr>
            <p:cNvPr id="20" name=""/>
            <p:cNvSpPr/>
            <p:nvPr/>
          </p:nvSpPr>
          <p:spPr>
            <a:xfrm>
              <a:off x="5375" y="1095"/>
              <a:ext cx="0" cy="2647"/>
            </a:xfrm>
            <a:prstGeom prst="line"/>
            <a:noFill/>
            <a:ln w="12700">
              <a:solidFill>
                <a:srgbClr val="000000"/>
              </a:solidFill>
            </a:ln>
          </p:spPr>
        </p:sp>
        <p:sp>
          <p:nvSpPr>
            <p:cNvPr id="21" name=""/>
            <p:cNvSpPr/>
            <p:nvPr/>
          </p:nvSpPr>
          <p:spPr>
            <a:xfrm>
              <a:off x="288" y="3742"/>
              <a:ext cx="2187" cy="0"/>
            </a:xfrm>
            <a:prstGeom prst="line"/>
            <a:noFill/>
            <a:ln w="12700">
              <a:solidFill>
                <a:srgbClr val="000000"/>
              </a:solidFill>
            </a:ln>
          </p:spPr>
        </p:sp>
        <p:sp>
          <p:nvSpPr>
            <p:cNvPr id="22" name=""/>
            <p:cNvSpPr/>
            <p:nvPr/>
          </p:nvSpPr>
          <p:spPr>
            <a:xfrm>
              <a:off x="2475" y="3742"/>
              <a:ext cx="2900" cy="0"/>
            </a:xfrm>
            <a:prstGeom prst="line"/>
            <a:noFill/>
            <a:ln w="12700">
              <a:solidFill>
                <a:srgbClr val="000000"/>
              </a:solidFill>
            </a:ln>
          </p:spPr>
        </p:sp>
      </p:grpSp>
      <p:pic>
        <p:nvPicPr>
          <p:cNvPr id="23" name=""/>
          <p:cNvPicPr/>
          <p:nvPr/>
        </p:nvPicPr>
        <p:blipFill>
          <a:blip r:embed="rId1"/>
          <a:srcRect/>
          <a:stretch>
            <a:fillRect/>
          </a:stretch>
        </p:blipFill>
        <p:spPr>
          <a:xfrm>
            <a:off x="457200" y="684212"/>
            <a:ext cx="8077200" cy="5257800"/>
          </a:xfrm>
          <a:prstGeom prst="rect"/>
        </p:spPr>
      </p:pic>
      <p:sp>
        <p:nvSpPr>
          <p:cNvPr id="24" name=""/>
          <p:cNvSpPr txBox="1"/>
          <p:nvPr>
            <p:ph type="dt" idx="10"/>
          </p:nvPr>
        </p:nvSpPr>
        <p:spPr>
          <a:xfrm>
            <a:off x="457200" y="6356350"/>
            <a:ext cx="2133600" cy="365125"/>
          </a:xfrm>
          <a:prstGeom prst="rect"/>
          <a:noFill/>
          <a:ln>
            <a:noFill/>
          </a:ln>
        </p:spPr>
        <p:txBody>
          <a:bodyPr wrap="square" anchor="ctr"/>
          <a:lstStyle>
            <a:lvl1pPr lvl="0" algn="l">
              <a:defRPr sz="1200">
                <a:solidFill>
                  <a:srgbClr val="3F3F3F"/>
                </a:solidFill>
                <a:latin typeface="Calibri"/>
              </a:defRPr>
            </a:lvl1pPr>
          </a:lstStyle>
          <a:p/>
        </p:txBody>
      </p:sp>
      <p:sp>
        <p:nvSpPr>
          <p:cNvPr id="25" name=""/>
          <p:cNvSpPr txBox="1"/>
          <p:nvPr>
            <p:ph type="sldNum" idx="12"/>
          </p:nvPr>
        </p:nvSpPr>
        <p:spPr>
          <a:xfrm>
            <a:off x="6553200" y="6356350"/>
            <a:ext cx="2133600" cy="365125"/>
          </a:xfrm>
          <a:prstGeom prst="rect"/>
          <a:noFill/>
          <a:ln>
            <a:noFill/>
          </a:ln>
        </p:spPr>
        <p:txBody>
          <a:bodyPr wrap="square" anchor="ctr"/>
          <a:lstStyle>
            <a:lvl1pPr lvl="0" algn="r">
              <a:defRPr sz="1200">
                <a:solidFill>
                  <a:srgbClr val="3F3F3F"/>
                </a:solidFill>
                <a:latin typeface="Calibri"/>
              </a:defRPr>
            </a:lvl1pPr>
          </a:lstStyle>
          <a:p>
            <a:fld id="{8B38DBA3-52F9-4AF4-A6A4-FA4D7DB2F99C}" type="slidenum">
              <a:t>&lt;#&gt;</a:t>
            </a:fld>
          </a:p>
        </p:txBody>
      </p:sp>
      <p:sp>
        <p:nvSpPr>
          <p:cNvPr id="26" name=""/>
          <p:cNvSpPr txBox="1"/>
          <p:nvPr>
            <p:ph type="ftr" idx="11"/>
          </p:nvPr>
        </p:nvSpPr>
        <p:spPr>
          <a:xfrm>
            <a:off x="3124200" y="6356350"/>
            <a:ext cx="2895600" cy="365125"/>
          </a:xfrm>
          <a:prstGeom prst="rect"/>
          <a:noFill/>
          <a:ln>
            <a:noFill/>
          </a:ln>
        </p:spPr>
        <p:txBody>
          <a:bodyPr wrap="square" anchor="ctr"/>
          <a:lstStyle>
            <a:lvl1pPr lvl="0" algn="ctr">
              <a:defRPr sz="1200">
                <a:solidFill>
                  <a:srgbClr val="3F3F3F"/>
                </a:solidFill>
                <a:latin typeface="Calibri"/>
              </a:defRPr>
            </a:lvl1pPr>
          </a:lstStyle>
          <a:p/>
        </p:txBody>
      </p:sp>
    </p:spTree>
  </p:cSld>
</p:sld>
</file>

<file path=ppt/slides/slide7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id="2" name=""/>
          <p:cNvGrpSpPr/>
          <p:nvPr/>
        </p:nvGrpSpPr>
        <p:grpSpPr>
          <a:xfrm rot="0">
            <a:off x="533400" y="533400"/>
            <a:ext cx="8382000" cy="5845175"/>
            <a:chOff x="336" y="336"/>
            <a:chExt cx="5280" cy="3682"/>
          </a:xfrm>
        </p:grpSpPr>
        <p:sp>
          <p:nvSpPr>
            <p:cNvPr id="3" name=""/>
            <p:cNvSpPr/>
            <p:nvPr/>
          </p:nvSpPr>
          <p:spPr>
            <a:xfrm>
              <a:off x="336" y="336"/>
              <a:ext cx="1872" cy="2352"/>
            </a:xfrm>
            <a:prstGeom prst="rect">
              <a:avLst/>
            </a:prstGeom>
            <a:noFill/>
            <a:ln>
              <a:noFill/>
            </a:ln>
          </p:spPr>
          <p:txBody>
            <a:bodyPr wrap="square" anchor="t"/>
            <a:p>
              <a:pPr lvl="0" algn="l" marL="0" indent="0">
                <a:lnSpc>
                  <a:spcPct val="100000"/>
                </a:lnSpc>
                <a:buNone/>
              </a:pPr>
              <a:r>
                <a:rPr sz="2400" b="0" i="0" u="none" strike="noStrike" baseline="0">
                  <a:solidFill>
                    <a:srgbClr val="000000"/>
                  </a:solidFill>
                  <a:latin typeface="Times New Roman"/>
                </a:rPr>
                <a:t>Partial complex seizures</a:t>
              </a:r>
            </a:p>
            <a:p>
              <a:pPr lvl="0" algn="l" marL="0" indent="0">
                <a:lnSpc>
                  <a:spcPct val="100000"/>
                </a:lnSpc>
                <a:buNone/>
              </a:pPr>
              <a:r>
                <a:rPr sz="2400" b="0" i="0" u="none" strike="noStrike" baseline="0">
                  <a:solidFill>
                    <a:srgbClr val="000000"/>
                  </a:solidFill>
                  <a:latin typeface="Times New Roman"/>
                </a:rPr>
                <a:t>Temporal lobe seizures psychomotor seizures</a:t>
              </a:r>
            </a:p>
          </p:txBody>
        </p:sp>
        <p:sp>
          <p:nvSpPr>
            <p:cNvPr id="4" name=""/>
            <p:cNvSpPr/>
            <p:nvPr/>
          </p:nvSpPr>
          <p:spPr>
            <a:xfrm>
              <a:off x="336" y="336"/>
              <a:ext cx="1872" cy="0"/>
            </a:xfrm>
            <a:prstGeom prst="line"/>
            <a:noFill/>
            <a:ln w="12700">
              <a:solidFill>
                <a:srgbClr val="000000"/>
              </a:solidFill>
            </a:ln>
          </p:spPr>
        </p:sp>
        <p:sp>
          <p:nvSpPr>
            <p:cNvPr id="5" name=""/>
            <p:cNvSpPr/>
            <p:nvPr/>
          </p:nvSpPr>
          <p:spPr>
            <a:xfrm>
              <a:off x="336" y="336"/>
              <a:ext cx="0" cy="2352"/>
            </a:xfrm>
            <a:prstGeom prst="line"/>
            <a:noFill/>
            <a:ln w="12700">
              <a:solidFill>
                <a:srgbClr val="000000"/>
              </a:solidFill>
            </a:ln>
          </p:spPr>
        </p:sp>
        <p:sp>
          <p:nvSpPr>
            <p:cNvPr id="6" name=""/>
            <p:cNvSpPr/>
            <p:nvPr/>
          </p:nvSpPr>
          <p:spPr>
            <a:xfrm>
              <a:off x="2208" y="336"/>
              <a:ext cx="0" cy="2352"/>
            </a:xfrm>
            <a:prstGeom prst="line"/>
            <a:noFill/>
            <a:ln w="12700">
              <a:solidFill>
                <a:srgbClr val="000000"/>
              </a:solidFill>
            </a:ln>
          </p:spPr>
        </p:sp>
        <p:sp>
          <p:nvSpPr>
            <p:cNvPr id="7" name=""/>
            <p:cNvSpPr/>
            <p:nvPr/>
          </p:nvSpPr>
          <p:spPr>
            <a:xfrm>
              <a:off x="2208" y="336"/>
              <a:ext cx="3408" cy="2352"/>
            </a:xfrm>
            <a:prstGeom prst="rect">
              <a:avLst/>
            </a:prstGeom>
            <a:noFill/>
            <a:ln>
              <a:noFill/>
            </a:ln>
          </p:spPr>
          <p:txBody>
            <a:bodyPr wrap="square" anchor="t"/>
            <a:p>
              <a:pPr lvl="0" algn="l" marL="342900" indent="0">
                <a:lnSpc>
                  <a:spcPct val="100000"/>
                </a:lnSpc>
                <a:buFont typeface="Symbol"/>
                <a:buChar char=""/>
              </a:pPr>
              <a:r>
                <a:rPr sz="2400" b="0" i="0" u="none" strike="noStrike" baseline="0">
                  <a:solidFill>
                    <a:srgbClr val="000000"/>
                  </a:solidFill>
                  <a:latin typeface="Times New Roman"/>
                </a:rPr>
                <a:t>The individual remains motionless, or moves automatically, but inappropriate t</a:t>
              </a:r>
              <a:r>
                <a:rPr sz="2400" b="0" i="0" u="none" strike="noStrike" baseline="0">
                  <a:solidFill>
                    <a:srgbClr val="000000"/>
                  </a:solidFill>
                  <a:latin typeface="Times New Roman"/>
                </a:rPr>
                <a:t>o </a:t>
              </a:r>
              <a:r>
                <a:rPr sz="2400" b="0" i="0" u="none" strike="noStrike" baseline="0">
                  <a:solidFill>
                    <a:srgbClr val="000000"/>
                  </a:solidFill>
                  <a:latin typeface="Times New Roman"/>
                </a:rPr>
                <a:t>time and place</a:t>
              </a:r>
            </a:p>
            <a:p>
              <a:pPr lvl="0" algn="l" marL="342900" indent="0">
                <a:lnSpc>
                  <a:spcPct val="100000"/>
                </a:lnSpc>
                <a:buFont typeface="Symbol"/>
                <a:buChar char=""/>
              </a:pPr>
              <a:r>
                <a:rPr sz="2400" b="0" i="0" u="none" strike="noStrike" baseline="0">
                  <a:solidFill>
                    <a:srgbClr val="000000"/>
                  </a:solidFill>
                  <a:latin typeface="Times New Roman"/>
                </a:rPr>
                <a:t>The individual experiences, excessive emotions of fear, anger, and irritability</a:t>
              </a:r>
            </a:p>
            <a:p>
              <a:pPr lvl="0" algn="l" marL="342900" indent="0">
                <a:lnSpc>
                  <a:spcPct val="100000"/>
                </a:lnSpc>
                <a:buFont typeface="Symbol"/>
                <a:buChar char=""/>
              </a:pPr>
              <a:r>
                <a:rPr sz="2400" b="0" i="0" u="none" strike="noStrike" baseline="0">
                  <a:solidFill>
                    <a:srgbClr val="000000"/>
                  </a:solidFill>
                  <a:latin typeface="Times New Roman"/>
                </a:rPr>
                <a:t>Clouding of consciousness with out any motor or sensors components is present</a:t>
              </a:r>
            </a:p>
            <a:p>
              <a:pPr lvl="0" algn="l" marL="342900" indent="0">
                <a:lnSpc>
                  <a:spcPct val="100000"/>
                </a:lnSpc>
                <a:buFont typeface="Symbol"/>
                <a:buChar char=""/>
              </a:pPr>
              <a:r>
                <a:rPr sz="2400" b="0" i="0" u="none" strike="noStrike" baseline="0">
                  <a:solidFill>
                    <a:srgbClr val="000000"/>
                  </a:solidFill>
                  <a:latin typeface="Times New Roman"/>
                </a:rPr>
                <a:t>The individual is not aware of what happened</a:t>
              </a:r>
            </a:p>
          </p:txBody>
        </p:sp>
        <p:sp>
          <p:nvSpPr>
            <p:cNvPr id="8" name=""/>
            <p:cNvSpPr/>
            <p:nvPr/>
          </p:nvSpPr>
          <p:spPr>
            <a:xfrm>
              <a:off x="2208" y="336"/>
              <a:ext cx="3408" cy="0"/>
            </a:xfrm>
            <a:prstGeom prst="line"/>
            <a:noFill/>
            <a:ln w="12700">
              <a:solidFill>
                <a:srgbClr val="000000"/>
              </a:solidFill>
            </a:ln>
          </p:spPr>
        </p:sp>
        <p:sp>
          <p:nvSpPr>
            <p:cNvPr id="9" name=""/>
            <p:cNvSpPr/>
            <p:nvPr/>
          </p:nvSpPr>
          <p:spPr>
            <a:xfrm>
              <a:off x="2208" y="336"/>
              <a:ext cx="0" cy="2352"/>
            </a:xfrm>
            <a:prstGeom prst="line"/>
            <a:noFill/>
            <a:ln w="12700">
              <a:solidFill>
                <a:srgbClr val="000000"/>
              </a:solidFill>
            </a:ln>
          </p:spPr>
        </p:sp>
        <p:sp>
          <p:nvSpPr>
            <p:cNvPr id="10" name=""/>
            <p:cNvSpPr/>
            <p:nvPr/>
          </p:nvSpPr>
          <p:spPr>
            <a:xfrm>
              <a:off x="5616" y="336"/>
              <a:ext cx="0" cy="2352"/>
            </a:xfrm>
            <a:prstGeom prst="line"/>
            <a:noFill/>
            <a:ln w="12700">
              <a:solidFill>
                <a:srgbClr val="000000"/>
              </a:solidFill>
            </a:ln>
          </p:spPr>
        </p:sp>
        <p:sp>
          <p:nvSpPr>
            <p:cNvPr id="11" name=""/>
            <p:cNvSpPr/>
            <p:nvPr/>
          </p:nvSpPr>
          <p:spPr>
            <a:xfrm>
              <a:off x="336" y="2688"/>
              <a:ext cx="1872" cy="0"/>
            </a:xfrm>
            <a:prstGeom prst="line"/>
            <a:noFill/>
            <a:ln w="12700">
              <a:solidFill>
                <a:srgbClr val="000000"/>
              </a:solidFill>
            </a:ln>
          </p:spPr>
        </p:sp>
        <p:sp>
          <p:nvSpPr>
            <p:cNvPr id="12" name=""/>
            <p:cNvSpPr/>
            <p:nvPr/>
          </p:nvSpPr>
          <p:spPr>
            <a:xfrm>
              <a:off x="336" y="2688"/>
              <a:ext cx="1872" cy="994"/>
            </a:xfrm>
            <a:prstGeom prst="rect">
              <a:avLst/>
            </a:prstGeom>
            <a:noFill/>
            <a:ln>
              <a:noFill/>
            </a:ln>
          </p:spPr>
          <p:txBody>
            <a:bodyPr wrap="square" anchor="t"/>
            <a:p>
              <a:pPr lvl="0" algn="l" marL="0" indent="0">
                <a:lnSpc>
                  <a:spcPct val="100000"/>
                </a:lnSpc>
                <a:buNone/>
              </a:pPr>
              <a:r>
                <a:rPr sz="2400" b="0" i="0" u="none" strike="noStrike" baseline="0">
                  <a:solidFill>
                    <a:srgbClr val="000000"/>
                  </a:solidFill>
                  <a:latin typeface="Times New Roman"/>
                </a:rPr>
                <a:t>Jacksonian</a:t>
              </a:r>
              <a:r>
                <a:rPr sz="2400" b="0" i="0" u="none" strike="noStrike" baseline="0">
                  <a:solidFill>
                    <a:srgbClr val="000000"/>
                  </a:solidFill>
                  <a:latin typeface="Times New Roman"/>
                </a:rPr>
                <a:t> seizures</a:t>
              </a:r>
            </a:p>
          </p:txBody>
        </p:sp>
        <p:sp>
          <p:nvSpPr>
            <p:cNvPr id="13" name=""/>
            <p:cNvSpPr/>
            <p:nvPr/>
          </p:nvSpPr>
          <p:spPr>
            <a:xfrm>
              <a:off x="336" y="2688"/>
              <a:ext cx="1872" cy="0"/>
            </a:xfrm>
            <a:prstGeom prst="line"/>
            <a:noFill/>
            <a:ln w="12700">
              <a:solidFill>
                <a:srgbClr val="000000"/>
              </a:solidFill>
            </a:ln>
          </p:spPr>
        </p:sp>
        <p:sp>
          <p:nvSpPr>
            <p:cNvPr id="14" name=""/>
            <p:cNvSpPr/>
            <p:nvPr/>
          </p:nvSpPr>
          <p:spPr>
            <a:xfrm>
              <a:off x="336" y="2688"/>
              <a:ext cx="0" cy="994"/>
            </a:xfrm>
            <a:prstGeom prst="line"/>
            <a:noFill/>
            <a:ln w="12700">
              <a:solidFill>
                <a:srgbClr val="000000"/>
              </a:solidFill>
            </a:ln>
          </p:spPr>
        </p:sp>
        <p:sp>
          <p:nvSpPr>
            <p:cNvPr id="15" name=""/>
            <p:cNvSpPr/>
            <p:nvPr/>
          </p:nvSpPr>
          <p:spPr>
            <a:xfrm>
              <a:off x="2208" y="2688"/>
              <a:ext cx="3408" cy="0"/>
            </a:xfrm>
            <a:prstGeom prst="line"/>
            <a:noFill/>
            <a:ln w="12700">
              <a:solidFill>
                <a:srgbClr val="000000"/>
              </a:solidFill>
            </a:ln>
          </p:spPr>
        </p:sp>
        <p:sp>
          <p:nvSpPr>
            <p:cNvPr id="16" name=""/>
            <p:cNvSpPr/>
            <p:nvPr/>
          </p:nvSpPr>
          <p:spPr>
            <a:xfrm>
              <a:off x="2208" y="2688"/>
              <a:ext cx="0" cy="994"/>
            </a:xfrm>
            <a:prstGeom prst="line"/>
            <a:noFill/>
            <a:ln w="12700">
              <a:solidFill>
                <a:srgbClr val="000000"/>
              </a:solidFill>
            </a:ln>
          </p:spPr>
        </p:sp>
        <p:sp>
          <p:nvSpPr>
            <p:cNvPr id="17" name=""/>
            <p:cNvSpPr/>
            <p:nvPr/>
          </p:nvSpPr>
          <p:spPr>
            <a:xfrm>
              <a:off x="2208" y="2688"/>
              <a:ext cx="3408" cy="994"/>
            </a:xfrm>
            <a:prstGeom prst="rect">
              <a:avLst/>
            </a:prstGeom>
            <a:noFill/>
            <a:ln>
              <a:noFill/>
            </a:ln>
          </p:spPr>
          <p:txBody>
            <a:bodyPr wrap="square" anchor="t"/>
            <a:p>
              <a:pPr lvl="0" algn="l" marL="342900" indent="0">
                <a:lnSpc>
                  <a:spcPct val="100000"/>
                </a:lnSpc>
                <a:buFont typeface="Symbol"/>
                <a:buChar char=""/>
              </a:pPr>
              <a:r>
                <a:rPr sz="2400" b="0" i="0" u="none" strike="noStrike" baseline="0">
                  <a:solidFill>
                    <a:srgbClr val="000000"/>
                  </a:solidFill>
                  <a:latin typeface="Times New Roman"/>
                </a:rPr>
                <a:t>Limited to one extremity, and or leg</a:t>
              </a:r>
            </a:p>
            <a:p>
              <a:pPr lvl="0" algn="l" marL="342900" indent="0">
                <a:lnSpc>
                  <a:spcPct val="100000"/>
                </a:lnSpc>
                <a:buFont typeface="Symbol"/>
                <a:buChar char=""/>
              </a:pPr>
              <a:r>
                <a:rPr sz="2400" b="0" i="0" u="none" strike="noStrike" baseline="0">
                  <a:solidFill>
                    <a:srgbClr val="000000"/>
                  </a:solidFill>
                  <a:latin typeface="Times New Roman"/>
                </a:rPr>
                <a:t>Becomes generalized from leg to the rest of the  </a:t>
              </a:r>
              <a:r>
                <a:rPr sz="2400" b="0" i="0" u="none" strike="noStrike" baseline="0">
                  <a:solidFill>
                    <a:srgbClr val="000000"/>
                  </a:solidFill>
                  <a:latin typeface="Times New Roman"/>
                </a:rPr>
                <a:t>body </a:t>
              </a:r>
            </a:p>
            <a:p>
              <a:pPr lvl="0" algn="l" marL="342900" indent="0">
                <a:lnSpc>
                  <a:spcPct val="100000"/>
                </a:lnSpc>
                <a:buNone/>
              </a:pPr>
              <a:r>
                <a:rPr sz="2400" b="0" i="0" u="none" strike="noStrike" baseline="0">
                  <a:solidFill>
                    <a:srgbClr val="000000"/>
                  </a:solidFill>
                  <a:latin typeface="Times New Roman"/>
                </a:rPr>
                <a:t> </a:t>
              </a:r>
            </a:p>
          </p:txBody>
        </p:sp>
        <p:sp>
          <p:nvSpPr>
            <p:cNvPr id="18" name=""/>
            <p:cNvSpPr/>
            <p:nvPr/>
          </p:nvSpPr>
          <p:spPr>
            <a:xfrm>
              <a:off x="2208" y="2688"/>
              <a:ext cx="3408" cy="0"/>
            </a:xfrm>
            <a:prstGeom prst="line"/>
            <a:noFill/>
            <a:ln w="12700">
              <a:solidFill>
                <a:srgbClr val="000000"/>
              </a:solidFill>
            </a:ln>
          </p:spPr>
        </p:sp>
        <p:sp>
          <p:nvSpPr>
            <p:cNvPr id="19" name=""/>
            <p:cNvSpPr/>
            <p:nvPr/>
          </p:nvSpPr>
          <p:spPr>
            <a:xfrm>
              <a:off x="2208" y="2688"/>
              <a:ext cx="0" cy="994"/>
            </a:xfrm>
            <a:prstGeom prst="line"/>
            <a:noFill/>
            <a:ln w="12700">
              <a:solidFill>
                <a:srgbClr val="000000"/>
              </a:solidFill>
            </a:ln>
          </p:spPr>
        </p:sp>
        <p:sp>
          <p:nvSpPr>
            <p:cNvPr id="20" name=""/>
            <p:cNvSpPr/>
            <p:nvPr/>
          </p:nvSpPr>
          <p:spPr>
            <a:xfrm>
              <a:off x="5616" y="2688"/>
              <a:ext cx="0" cy="994"/>
            </a:xfrm>
            <a:prstGeom prst="line"/>
            <a:noFill/>
            <a:ln w="12700">
              <a:solidFill>
                <a:srgbClr val="000000"/>
              </a:solidFill>
            </a:ln>
          </p:spPr>
        </p:sp>
        <p:sp>
          <p:nvSpPr>
            <p:cNvPr id="21" name=""/>
            <p:cNvSpPr/>
            <p:nvPr/>
          </p:nvSpPr>
          <p:spPr>
            <a:xfrm>
              <a:off x="336" y="3682"/>
              <a:ext cx="1872" cy="0"/>
            </a:xfrm>
            <a:prstGeom prst="line"/>
            <a:noFill/>
            <a:ln w="12700">
              <a:solidFill>
                <a:srgbClr val="000000"/>
              </a:solidFill>
            </a:ln>
          </p:spPr>
        </p:sp>
        <p:sp>
          <p:nvSpPr>
            <p:cNvPr id="22" name=""/>
            <p:cNvSpPr/>
            <p:nvPr/>
          </p:nvSpPr>
          <p:spPr>
            <a:xfrm>
              <a:off x="2208" y="3682"/>
              <a:ext cx="3408" cy="0"/>
            </a:xfrm>
            <a:prstGeom prst="line"/>
            <a:noFill/>
            <a:ln w="12700">
              <a:solidFill>
                <a:srgbClr val="000000"/>
              </a:solidFill>
            </a:ln>
          </p:spPr>
        </p:sp>
      </p:grpSp>
      <p:pic>
        <p:nvPicPr>
          <p:cNvPr id="23" name=""/>
          <p:cNvPicPr/>
          <p:nvPr/>
        </p:nvPicPr>
        <p:blipFill>
          <a:blip r:embed="rId1"/>
          <a:srcRect/>
          <a:stretch>
            <a:fillRect/>
          </a:stretch>
        </p:blipFill>
        <p:spPr>
          <a:xfrm>
            <a:off x="533400" y="533400"/>
            <a:ext cx="8382000" cy="5311775"/>
          </a:xfrm>
          <a:prstGeom prst="rect"/>
        </p:spPr>
      </p:pic>
      <p:sp>
        <p:nvSpPr>
          <p:cNvPr id="24" name=""/>
          <p:cNvSpPr txBox="1"/>
          <p:nvPr>
            <p:ph type="dt" idx="10"/>
          </p:nvPr>
        </p:nvSpPr>
        <p:spPr>
          <a:xfrm>
            <a:off x="457200" y="6356350"/>
            <a:ext cx="2133600" cy="365125"/>
          </a:xfrm>
          <a:prstGeom prst="rect"/>
          <a:noFill/>
          <a:ln>
            <a:noFill/>
          </a:ln>
        </p:spPr>
        <p:txBody>
          <a:bodyPr wrap="square" anchor="ctr"/>
          <a:lstStyle>
            <a:lvl1pPr lvl="0" algn="l">
              <a:defRPr sz="1200">
                <a:solidFill>
                  <a:srgbClr val="3F3F3F"/>
                </a:solidFill>
                <a:latin typeface="Calibri"/>
              </a:defRPr>
            </a:lvl1pPr>
          </a:lstStyle>
          <a:p/>
        </p:txBody>
      </p:sp>
      <p:sp>
        <p:nvSpPr>
          <p:cNvPr id="25" name=""/>
          <p:cNvSpPr txBox="1"/>
          <p:nvPr>
            <p:ph type="sldNum" idx="12"/>
          </p:nvPr>
        </p:nvSpPr>
        <p:spPr>
          <a:xfrm>
            <a:off x="6553200" y="6356350"/>
            <a:ext cx="2133600" cy="365125"/>
          </a:xfrm>
          <a:prstGeom prst="rect"/>
          <a:noFill/>
          <a:ln>
            <a:noFill/>
          </a:ln>
        </p:spPr>
        <p:txBody>
          <a:bodyPr wrap="square" anchor="ctr"/>
          <a:lstStyle>
            <a:lvl1pPr lvl="0" algn="r">
              <a:defRPr sz="1200">
                <a:solidFill>
                  <a:srgbClr val="3F3F3F"/>
                </a:solidFill>
                <a:latin typeface="Calibri"/>
              </a:defRPr>
            </a:lvl1pPr>
          </a:lstStyle>
          <a:p>
            <a:fld id="{8B38DBA3-52F9-4AF4-A6A4-FA4D7DB2F99C}" type="slidenum">
              <a:t>&lt;#&gt;</a:t>
            </a:fld>
          </a:p>
        </p:txBody>
      </p:sp>
      <p:sp>
        <p:nvSpPr>
          <p:cNvPr id="26" name=""/>
          <p:cNvSpPr txBox="1"/>
          <p:nvPr>
            <p:ph type="ftr" idx="11"/>
          </p:nvPr>
        </p:nvSpPr>
        <p:spPr>
          <a:xfrm>
            <a:off x="3124200" y="6356350"/>
            <a:ext cx="2895600" cy="365125"/>
          </a:xfrm>
          <a:prstGeom prst="rect"/>
          <a:noFill/>
          <a:ln>
            <a:noFill/>
          </a:ln>
        </p:spPr>
        <p:txBody>
          <a:bodyPr wrap="square" anchor="ctr"/>
          <a:lstStyle>
            <a:lvl1pPr lvl="0" algn="ctr">
              <a:defRPr sz="1200">
                <a:solidFill>
                  <a:srgbClr val="3F3F3F"/>
                </a:solidFill>
                <a:latin typeface="Calibri"/>
              </a:defRPr>
            </a:lvl1pPr>
          </a:lstStyle>
          <a:p/>
        </p:txBody>
      </p:sp>
    </p:spTree>
  </p:cSld>
</p:sld>
</file>

<file path=ppt/slides/slide7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body" idx="1"/>
          </p:nvPr>
        </p:nvSpPr>
        <p:spPr>
          <a:xfrm>
            <a:off x="457200" y="304800"/>
            <a:ext cx="8229600" cy="6553200"/>
          </a:xfrm>
          <a:prstGeom prst="rect"/>
          <a:noFill/>
          <a:ln>
            <a:noFill/>
          </a:ln>
        </p:spPr>
        <p:txBody>
          <a:bodyPr wrap="square" anchor="t"/>
          <a:p>
            <a:pPr lvl="0" marL="0" indent="0">
              <a:buNone/>
            </a:pPr>
            <a:r>
              <a:rPr sz="2800" b="1" i="0" u="none" strike="noStrike">
                <a:latin typeface="Times New Roman"/>
              </a:rPr>
              <a:t>                       </a:t>
            </a:r>
            <a:r>
              <a:rPr sz="4000" b="1" i="0" u="none" strike="noStrike">
                <a:latin typeface="Times New Roman"/>
              </a:rPr>
              <a:t>Pathophysiology</a:t>
            </a:r>
          </a:p>
          <a:p>
            <a:pPr lvl="0">
              <a:buFont typeface="Wingdings"/>
              <a:buChar char="Ø"/>
            </a:pPr>
            <a:r>
              <a:rPr sz="2800">
                <a:latin typeface="Times New Roman"/>
              </a:rPr>
              <a:t>Messages from the body are carried by the neurons (nerve cells) of the brain by means of discharges of electrochemical energy that sweep along them</a:t>
            </a:r>
          </a:p>
          <a:p>
            <a:pPr lvl="0">
              <a:buFont typeface="Wingdings"/>
              <a:buChar char="Ø"/>
            </a:pPr>
            <a:r>
              <a:rPr sz="2800">
                <a:latin typeface="Times New Roman"/>
              </a:rPr>
              <a:t> These impulses occur in bursts whenever a nerve cell has a task to perform.</a:t>
            </a:r>
          </a:p>
          <a:p>
            <a:pPr lvl="0">
              <a:buFont typeface="Wingdings"/>
              <a:buChar char="Ø"/>
            </a:pPr>
            <a:r>
              <a:rPr sz="2800">
                <a:latin typeface="Times New Roman"/>
              </a:rPr>
              <a:t> Sometimes, these cells or groups cells continue </a:t>
            </a:r>
            <a:r>
              <a:rPr sz="2800" b="1" i="0" u="none" strike="noStrike">
                <a:solidFill>
                  <a:srgbClr val="0070C0"/>
                </a:solidFill>
                <a:latin typeface="Times New Roman"/>
              </a:rPr>
              <a:t>firing after a task is finished</a:t>
            </a:r>
            <a:r>
              <a:rPr sz="2800">
                <a:latin typeface="Times New Roman"/>
              </a:rPr>
              <a:t>. </a:t>
            </a:r>
          </a:p>
          <a:p>
            <a:pPr lvl="0">
              <a:buFont typeface="Wingdings"/>
              <a:buChar char="Ø"/>
            </a:pPr>
            <a:r>
              <a:rPr sz="2800">
                <a:latin typeface="Times New Roman"/>
              </a:rPr>
              <a:t>During the period of unwanted discharges, parts of the body controlled by the errant cells may perform erratically. </a:t>
            </a:r>
          </a:p>
        </p:txBody>
      </p:sp>
      <p:sp>
        <p:nvSpPr>
          <p:cNvPr id="3" name=""/>
          <p:cNvSpPr txBox="1"/>
          <p:nvPr>
            <p:ph type="dt" idx="10"/>
          </p:nvPr>
        </p:nvSpPr>
        <p:spPr>
          <a:xfrm>
            <a:off x="457200" y="6356350"/>
            <a:ext cx="2133600" cy="365125"/>
          </a:xfrm>
          <a:prstGeom prst="rect"/>
          <a:noFill/>
          <a:ln>
            <a:noFill/>
          </a:ln>
        </p:spPr>
        <p:txBody>
          <a:bodyPr wrap="square" anchor="ctr"/>
          <a:lstStyle>
            <a:lvl1pPr lvl="0" algn="l">
              <a:defRPr sz="1200">
                <a:solidFill>
                  <a:srgbClr val="3F3F3F"/>
                </a:solidFill>
                <a:latin typeface="Calibri"/>
              </a:defRPr>
            </a:lvl1pPr>
          </a:lstStyle>
          <a:p/>
        </p:txBody>
      </p:sp>
      <p:sp>
        <p:nvSpPr>
          <p:cNvPr id="4" name=""/>
          <p:cNvSpPr txBox="1"/>
          <p:nvPr>
            <p:ph type="sldNum" idx="12"/>
          </p:nvPr>
        </p:nvSpPr>
        <p:spPr>
          <a:xfrm>
            <a:off x="6553200" y="6356350"/>
            <a:ext cx="2133600" cy="365125"/>
          </a:xfrm>
          <a:prstGeom prst="rect"/>
          <a:noFill/>
          <a:ln>
            <a:noFill/>
          </a:ln>
        </p:spPr>
        <p:txBody>
          <a:bodyPr wrap="square" anchor="ctr"/>
          <a:lstStyle>
            <a:lvl1pPr lvl="0" algn="r">
              <a:defRPr sz="1200">
                <a:solidFill>
                  <a:srgbClr val="3F3F3F"/>
                </a:solidFill>
                <a:latin typeface="Calibri"/>
              </a:defRPr>
            </a:lvl1pPr>
          </a:lstStyle>
          <a:p>
            <a:fld id="{8B38DBA3-52F9-4AF4-A6A4-FA4D7DB2F99C}" type="slidenum">
              <a:t>&lt;#&gt;</a:t>
            </a:fld>
          </a:p>
        </p:txBody>
      </p:sp>
      <p:sp>
        <p:nvSpPr>
          <p:cNvPr id="5" name=""/>
          <p:cNvSpPr txBox="1"/>
          <p:nvPr>
            <p:ph type="ftr" idx="11"/>
          </p:nvPr>
        </p:nvSpPr>
        <p:spPr>
          <a:xfrm>
            <a:off x="3124200" y="6356350"/>
            <a:ext cx="2895600" cy="365125"/>
          </a:xfrm>
          <a:prstGeom prst="rect"/>
          <a:noFill/>
          <a:ln>
            <a:noFill/>
          </a:ln>
        </p:spPr>
        <p:txBody>
          <a:bodyPr wrap="square" anchor="ctr"/>
          <a:lstStyle>
            <a:lvl1pPr lvl="0" algn="ctr">
              <a:defRPr sz="1200">
                <a:solidFill>
                  <a:srgbClr val="3F3F3F"/>
                </a:solidFill>
                <a:latin typeface="Calibri"/>
              </a:defRPr>
            </a:lvl1pPr>
          </a:lstStyle>
          <a:p/>
        </p:txBody>
      </p:sp>
    </p:spTree>
  </p:cSld>
</p:sld>
</file>

<file path=ppt/slides/slide7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body" idx="1"/>
          </p:nvPr>
        </p:nvSpPr>
        <p:spPr>
          <a:xfrm>
            <a:off x="304800" y="304800"/>
            <a:ext cx="8610600" cy="5821362"/>
          </a:xfrm>
          <a:prstGeom prst="rect"/>
          <a:noFill/>
          <a:ln>
            <a:noFill/>
          </a:ln>
        </p:spPr>
        <p:txBody>
          <a:bodyPr wrap="square" anchor="t"/>
          <a:p>
            <a:pPr lvl="0" algn="ctr">
              <a:buNone/>
            </a:pPr>
            <a:r>
              <a:rPr sz="3200" b="1" i="0" u="none" strike="noStrike">
                <a:latin typeface="Times New Roman"/>
              </a:rPr>
              <a:t>Continue…</a:t>
            </a:r>
          </a:p>
          <a:p>
            <a:pPr lvl="0">
              <a:buFont typeface="Wingdings"/>
              <a:buChar char="Ø"/>
            </a:pPr>
            <a:r>
              <a:rPr sz="3200">
                <a:latin typeface="Times New Roman"/>
              </a:rPr>
              <a:t>Resultant dysfunction ranges from </a:t>
            </a:r>
            <a:r>
              <a:rPr sz="3200">
                <a:solidFill>
                  <a:srgbClr val="0070C0"/>
                </a:solidFill>
                <a:latin typeface="Times New Roman"/>
              </a:rPr>
              <a:t>mild to incapacitating</a:t>
            </a:r>
            <a:r>
              <a:rPr sz="3200">
                <a:latin typeface="Times New Roman"/>
              </a:rPr>
              <a:t> and often causes unconsciousness </a:t>
            </a:r>
          </a:p>
          <a:p>
            <a:pPr lvl="0">
              <a:buFont typeface="Wingdings"/>
              <a:buChar char="Ø"/>
            </a:pPr>
            <a:r>
              <a:rPr sz="3200">
                <a:latin typeface="Times New Roman"/>
              </a:rPr>
              <a:t>When these uncontrolled, abnormal discharges occur repeatedly, a person is said to have an epileptic syndrome</a:t>
            </a:r>
          </a:p>
          <a:p>
            <a:pPr lvl="0">
              <a:buFont typeface="Wingdings"/>
              <a:buChar char="Ø"/>
            </a:pPr>
            <a:r>
              <a:rPr sz="3200">
                <a:latin typeface="Times New Roman"/>
              </a:rPr>
              <a:t>Epilepsy is not associated with intellectual level, but pts. who are developmentally disabled because of serious neurologic damage, however, have epilepsy as well</a:t>
            </a:r>
          </a:p>
          <a:p>
            <a:pPr lvl="0"/>
          </a:p>
        </p:txBody>
      </p:sp>
      <p:sp>
        <p:nvSpPr>
          <p:cNvPr id="3" name=""/>
          <p:cNvSpPr txBox="1"/>
          <p:nvPr>
            <p:ph type="dt" idx="10"/>
          </p:nvPr>
        </p:nvSpPr>
        <p:spPr>
          <a:xfrm>
            <a:off x="457200" y="6356350"/>
            <a:ext cx="2133600" cy="365125"/>
          </a:xfrm>
          <a:prstGeom prst="rect"/>
          <a:noFill/>
          <a:ln>
            <a:noFill/>
          </a:ln>
        </p:spPr>
        <p:txBody>
          <a:bodyPr wrap="square" anchor="ctr"/>
          <a:lstStyle>
            <a:lvl1pPr lvl="0" algn="l">
              <a:defRPr sz="1200">
                <a:solidFill>
                  <a:srgbClr val="3F3F3F"/>
                </a:solidFill>
                <a:latin typeface="Calibri"/>
              </a:defRPr>
            </a:lvl1pPr>
          </a:lstStyle>
          <a:p/>
        </p:txBody>
      </p:sp>
      <p:sp>
        <p:nvSpPr>
          <p:cNvPr id="4" name=""/>
          <p:cNvSpPr txBox="1"/>
          <p:nvPr>
            <p:ph type="sldNum" idx="12"/>
          </p:nvPr>
        </p:nvSpPr>
        <p:spPr>
          <a:xfrm>
            <a:off x="6553200" y="6356350"/>
            <a:ext cx="2133600" cy="365125"/>
          </a:xfrm>
          <a:prstGeom prst="rect"/>
          <a:noFill/>
          <a:ln>
            <a:noFill/>
          </a:ln>
        </p:spPr>
        <p:txBody>
          <a:bodyPr wrap="square" anchor="ctr"/>
          <a:lstStyle>
            <a:lvl1pPr lvl="0" algn="r">
              <a:defRPr sz="1200">
                <a:solidFill>
                  <a:srgbClr val="3F3F3F"/>
                </a:solidFill>
                <a:latin typeface="Calibri"/>
              </a:defRPr>
            </a:lvl1pPr>
          </a:lstStyle>
          <a:p>
            <a:fld id="{8B38DBA3-52F9-4AF4-A6A4-FA4D7DB2F99C}" type="slidenum">
              <a:t>&lt;#&gt;</a:t>
            </a:fld>
          </a:p>
        </p:txBody>
      </p:sp>
      <p:sp>
        <p:nvSpPr>
          <p:cNvPr id="5" name=""/>
          <p:cNvSpPr txBox="1"/>
          <p:nvPr>
            <p:ph type="ftr" idx="11"/>
          </p:nvPr>
        </p:nvSpPr>
        <p:spPr>
          <a:xfrm>
            <a:off x="3124200" y="6356350"/>
            <a:ext cx="2895600" cy="365125"/>
          </a:xfrm>
          <a:prstGeom prst="rect"/>
          <a:noFill/>
          <a:ln>
            <a:noFill/>
          </a:ln>
        </p:spPr>
        <p:txBody>
          <a:bodyPr wrap="square" anchor="ctr"/>
          <a:lstStyle>
            <a:lvl1pPr lvl="0" algn="ctr">
              <a:defRPr sz="1200">
                <a:solidFill>
                  <a:srgbClr val="3F3F3F"/>
                </a:solidFill>
                <a:latin typeface="Calibri"/>
              </a:defRPr>
            </a:lvl1pPr>
          </a:lstStyle>
          <a:p/>
        </p:txBody>
      </p:sp>
    </p:spTree>
  </p:cSld>
</p:sld>
</file>

<file path=ppt/slides/slide7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body" idx="1"/>
          </p:nvPr>
        </p:nvSpPr>
        <p:spPr>
          <a:xfrm>
            <a:off x="457200" y="609600"/>
            <a:ext cx="8229600" cy="5516562"/>
          </a:xfrm>
          <a:prstGeom prst="rect"/>
          <a:noFill/>
          <a:ln>
            <a:noFill/>
          </a:ln>
        </p:spPr>
        <p:txBody>
          <a:bodyPr wrap="square" anchor="t"/>
          <a:p>
            <a:pPr lvl="0" marL="0" indent="0">
              <a:buNone/>
            </a:pPr>
            <a:r>
              <a:rPr sz="3200" b="1" i="0" u="none" strike="noStrike">
                <a:latin typeface="Times New Roman"/>
              </a:rPr>
              <a:t>            Clinical Manifestations</a:t>
            </a:r>
          </a:p>
          <a:p>
            <a:pPr lvl="0">
              <a:lnSpc>
                <a:spcPct val="150000"/>
              </a:lnSpc>
              <a:buFont typeface="Wingdings"/>
              <a:buChar char="ü"/>
            </a:pPr>
            <a:r>
              <a:rPr sz="2800">
                <a:latin typeface="Times New Roman"/>
              </a:rPr>
              <a:t>Depending on the location of the discharging neurons, seizures may range from a simple staring episode to prolonged convulsive movements with loss of consciousness</a:t>
            </a:r>
          </a:p>
          <a:p>
            <a:pPr lvl="0">
              <a:lnSpc>
                <a:spcPct val="150000"/>
              </a:lnSpc>
              <a:buFont typeface="Wingdings"/>
              <a:buChar char="ü"/>
            </a:pPr>
            <a:r>
              <a:rPr sz="2800">
                <a:latin typeface="Times New Roman"/>
              </a:rPr>
              <a:t>Pattern  of the seizures indicates the region of the brain in which the seizure originates </a:t>
            </a:r>
          </a:p>
          <a:p>
            <a:pPr lvl="0"/>
          </a:p>
        </p:txBody>
      </p:sp>
      <p:sp>
        <p:nvSpPr>
          <p:cNvPr id="3" name=""/>
          <p:cNvSpPr txBox="1"/>
          <p:nvPr>
            <p:ph type="dt" idx="10"/>
          </p:nvPr>
        </p:nvSpPr>
        <p:spPr>
          <a:xfrm>
            <a:off x="457200" y="6356350"/>
            <a:ext cx="2133600" cy="365125"/>
          </a:xfrm>
          <a:prstGeom prst="rect"/>
          <a:noFill/>
          <a:ln>
            <a:noFill/>
          </a:ln>
        </p:spPr>
        <p:txBody>
          <a:bodyPr wrap="square" anchor="ctr"/>
          <a:lstStyle>
            <a:lvl1pPr lvl="0" algn="l">
              <a:defRPr sz="1200">
                <a:solidFill>
                  <a:srgbClr val="3F3F3F"/>
                </a:solidFill>
                <a:latin typeface="Calibri"/>
              </a:defRPr>
            </a:lvl1pPr>
          </a:lstStyle>
          <a:p/>
        </p:txBody>
      </p:sp>
      <p:sp>
        <p:nvSpPr>
          <p:cNvPr id="4" name=""/>
          <p:cNvSpPr txBox="1"/>
          <p:nvPr>
            <p:ph type="sldNum" idx="12"/>
          </p:nvPr>
        </p:nvSpPr>
        <p:spPr>
          <a:xfrm>
            <a:off x="6553200" y="6356350"/>
            <a:ext cx="2133600" cy="365125"/>
          </a:xfrm>
          <a:prstGeom prst="rect"/>
          <a:noFill/>
          <a:ln>
            <a:noFill/>
          </a:ln>
        </p:spPr>
        <p:txBody>
          <a:bodyPr wrap="square" anchor="ctr"/>
          <a:lstStyle>
            <a:lvl1pPr lvl="0" algn="r">
              <a:defRPr sz="1200">
                <a:solidFill>
                  <a:srgbClr val="3F3F3F"/>
                </a:solidFill>
                <a:latin typeface="Calibri"/>
              </a:defRPr>
            </a:lvl1pPr>
          </a:lstStyle>
          <a:p>
            <a:fld id="{8B38DBA3-52F9-4AF4-A6A4-FA4D7DB2F99C}" type="slidenum">
              <a:t>&lt;#&gt;</a:t>
            </a:fld>
          </a:p>
        </p:txBody>
      </p:sp>
      <p:sp>
        <p:nvSpPr>
          <p:cNvPr id="5" name=""/>
          <p:cNvSpPr txBox="1"/>
          <p:nvPr>
            <p:ph type="ftr" idx="11"/>
          </p:nvPr>
        </p:nvSpPr>
        <p:spPr>
          <a:xfrm>
            <a:off x="3124200" y="6356350"/>
            <a:ext cx="2895600" cy="365125"/>
          </a:xfrm>
          <a:prstGeom prst="rect"/>
          <a:noFill/>
          <a:ln>
            <a:noFill/>
          </a:ln>
        </p:spPr>
        <p:txBody>
          <a:bodyPr wrap="square" anchor="ctr"/>
          <a:lstStyle>
            <a:lvl1pPr lvl="0" algn="ctr">
              <a:defRPr sz="1200">
                <a:solidFill>
                  <a:srgbClr val="3F3F3F"/>
                </a:solidFill>
                <a:latin typeface="Calibri"/>
              </a:defRPr>
            </a:lvl1pPr>
          </a:lstStyle>
          <a:p/>
        </p:txBody>
      </p:sp>
    </p:spTree>
  </p:cSld>
</p:sld>
</file>

<file path=ppt/slides/slide7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body" idx="1"/>
          </p:nvPr>
        </p:nvSpPr>
        <p:spPr>
          <a:xfrm>
            <a:off x="457200" y="152400"/>
            <a:ext cx="8229600" cy="6400800"/>
          </a:xfrm>
          <a:prstGeom prst="rect"/>
          <a:noFill/>
          <a:ln>
            <a:noFill/>
          </a:ln>
        </p:spPr>
        <p:txBody>
          <a:bodyPr wrap="square" anchor="t">
            <a:normAutofit fontScale="92000" lnSpcReduction="10000"/>
          </a:bodyPr>
          <a:p>
            <a:pPr lvl="0" marL="0" indent="0">
              <a:buNone/>
            </a:pPr>
            <a:r>
              <a:rPr sz="3000" b="1" i="0" u="none" strike="noStrike">
                <a:latin typeface="Times New Roman"/>
              </a:rPr>
              <a:t>             </a:t>
            </a:r>
            <a:r>
              <a:rPr sz="3600" b="1" i="0" u="none" strike="noStrike">
                <a:latin typeface="Times New Roman"/>
              </a:rPr>
              <a:t>Clinical manifestation …..</a:t>
            </a:r>
          </a:p>
          <a:p>
            <a:pPr lvl="0" marL="0" indent="0">
              <a:buNone/>
            </a:pPr>
            <a:r>
              <a:rPr sz="3000" b="1" i="0" u="sng" strike="noStrike">
                <a:solidFill>
                  <a:srgbClr val="00B0F0"/>
                </a:solidFill>
                <a:latin typeface="Times New Roman"/>
              </a:rPr>
              <a:t>Simple partial seizures</a:t>
            </a:r>
          </a:p>
          <a:p>
            <a:pPr lvl="0">
              <a:buFont typeface="Wingdings"/>
              <a:buChar char="Ø"/>
            </a:pPr>
            <a:r>
              <a:rPr sz="3200">
                <a:latin typeface="Times New Roman"/>
              </a:rPr>
              <a:t>Only  a finger or hand may shake, or the mouth may jerk uncontrollably </a:t>
            </a:r>
          </a:p>
          <a:p>
            <a:pPr lvl="2">
              <a:buFont typeface="Wingdings"/>
              <a:buChar char="ü"/>
            </a:pPr>
            <a:r>
              <a:rPr sz="2800">
                <a:latin typeface="Times New Roman"/>
              </a:rPr>
              <a:t>talking unintelligibly, dizziness, hallucination</a:t>
            </a:r>
          </a:p>
          <a:p>
            <a:pPr lvl="2">
              <a:buFont typeface="Wingdings"/>
              <a:buChar char="ü"/>
            </a:pPr>
            <a:r>
              <a:rPr sz="2800" b="1" i="0" u="none" strike="noStrike">
                <a:latin typeface="Times New Roman"/>
              </a:rPr>
              <a:t>No</a:t>
            </a:r>
            <a:r>
              <a:rPr sz="2800">
                <a:latin typeface="Times New Roman"/>
              </a:rPr>
              <a:t>  loss of consciousness</a:t>
            </a:r>
          </a:p>
          <a:p>
            <a:pPr lvl="2"/>
          </a:p>
          <a:p>
            <a:pPr lvl="0" marL="0" indent="0">
              <a:buNone/>
            </a:pPr>
            <a:r>
              <a:rPr sz="3000" b="1" i="0" u="sng" strike="noStrike">
                <a:solidFill>
                  <a:srgbClr val="00B0F0"/>
                </a:solidFill>
                <a:latin typeface="Times New Roman"/>
              </a:rPr>
              <a:t>Complex partial seizures</a:t>
            </a:r>
          </a:p>
          <a:p>
            <a:pPr lvl="0">
              <a:buFont typeface="Wingdings"/>
              <a:buChar char="Ø"/>
            </a:pPr>
            <a:r>
              <a:rPr sz="3200">
                <a:latin typeface="Times New Roman"/>
              </a:rPr>
              <a:t>Person  either remains motionless or moves automatically but inappropriately </a:t>
            </a:r>
            <a:r>
              <a:rPr sz="4000">
                <a:latin typeface="Times New Roman"/>
              </a:rPr>
              <a:t>for</a:t>
            </a:r>
            <a:r>
              <a:rPr sz="3200">
                <a:latin typeface="Times New Roman"/>
              </a:rPr>
              <a:t> </a:t>
            </a:r>
            <a:r>
              <a:rPr>
                <a:latin typeface="Times New Roman"/>
              </a:rPr>
              <a:t>time,</a:t>
            </a:r>
            <a:r>
              <a:rPr sz="3200">
                <a:latin typeface="Times New Roman"/>
              </a:rPr>
              <a:t> place persons.</a:t>
            </a:r>
          </a:p>
          <a:p>
            <a:pPr lvl="0">
              <a:buFont typeface="Wingdings"/>
              <a:buChar char="Ø"/>
            </a:pPr>
            <a:r>
              <a:rPr sz="3200">
                <a:latin typeface="Times New Roman"/>
              </a:rPr>
              <a:t>Experience excessive emotions of fear, anger, elation, or irritability</a:t>
            </a:r>
          </a:p>
          <a:p>
            <a:pPr lvl="0">
              <a:buFont typeface="Wingdings"/>
              <a:buChar char="Ø"/>
            </a:pPr>
            <a:r>
              <a:rPr sz="3200">
                <a:latin typeface="Times New Roman"/>
              </a:rPr>
              <a:t>Amnesia of the event</a:t>
            </a:r>
          </a:p>
        </p:txBody>
      </p:sp>
      <p:sp>
        <p:nvSpPr>
          <p:cNvPr id="3" name=""/>
          <p:cNvSpPr txBox="1"/>
          <p:nvPr>
            <p:ph type="dt" idx="10"/>
          </p:nvPr>
        </p:nvSpPr>
        <p:spPr>
          <a:xfrm>
            <a:off x="457200" y="6356350"/>
            <a:ext cx="2133600" cy="365125"/>
          </a:xfrm>
          <a:prstGeom prst="rect"/>
          <a:noFill/>
          <a:ln>
            <a:noFill/>
          </a:ln>
        </p:spPr>
        <p:txBody>
          <a:bodyPr wrap="square" anchor="ctr"/>
          <a:lstStyle>
            <a:lvl1pPr lvl="0" algn="l">
              <a:defRPr sz="1200">
                <a:solidFill>
                  <a:srgbClr val="3F3F3F"/>
                </a:solidFill>
                <a:latin typeface="Calibri"/>
              </a:defRPr>
            </a:lvl1pPr>
          </a:lstStyle>
          <a:p/>
        </p:txBody>
      </p:sp>
      <p:sp>
        <p:nvSpPr>
          <p:cNvPr id="4" name=""/>
          <p:cNvSpPr txBox="1"/>
          <p:nvPr>
            <p:ph type="sldNum" idx="12"/>
          </p:nvPr>
        </p:nvSpPr>
        <p:spPr>
          <a:xfrm>
            <a:off x="6553200" y="6356350"/>
            <a:ext cx="2133600" cy="365125"/>
          </a:xfrm>
          <a:prstGeom prst="rect"/>
          <a:noFill/>
          <a:ln>
            <a:noFill/>
          </a:ln>
        </p:spPr>
        <p:txBody>
          <a:bodyPr wrap="square" anchor="ctr"/>
          <a:lstStyle>
            <a:lvl1pPr lvl="0" algn="r">
              <a:defRPr sz="1200">
                <a:solidFill>
                  <a:srgbClr val="3F3F3F"/>
                </a:solidFill>
                <a:latin typeface="Calibri"/>
              </a:defRPr>
            </a:lvl1pPr>
          </a:lstStyle>
          <a:p>
            <a:fld id="{8B38DBA3-52F9-4AF4-A6A4-FA4D7DB2F99C}" type="slidenum">
              <a:t>&lt;#&gt;</a:t>
            </a:fld>
          </a:p>
        </p:txBody>
      </p:sp>
      <p:sp>
        <p:nvSpPr>
          <p:cNvPr id="5" name=""/>
          <p:cNvSpPr txBox="1"/>
          <p:nvPr>
            <p:ph type="ftr" idx="11"/>
          </p:nvPr>
        </p:nvSpPr>
        <p:spPr>
          <a:xfrm>
            <a:off x="3124200" y="6356350"/>
            <a:ext cx="2895600" cy="365125"/>
          </a:xfrm>
          <a:prstGeom prst="rect"/>
          <a:noFill/>
          <a:ln>
            <a:noFill/>
          </a:ln>
        </p:spPr>
        <p:txBody>
          <a:bodyPr wrap="square" anchor="ctr"/>
          <a:lstStyle>
            <a:lvl1pPr lvl="0" algn="ctr">
              <a:defRPr sz="1200">
                <a:solidFill>
                  <a:srgbClr val="3F3F3F"/>
                </a:solidFill>
                <a:latin typeface="Calibri"/>
              </a:defRPr>
            </a:lvl1pPr>
          </a:lstStyle>
          <a:p/>
        </p:txBody>
      </p:sp>
    </p:spTree>
  </p:cSld>
</p:sld>
</file>

<file path=ppt/slides/slide7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body" idx="1"/>
          </p:nvPr>
        </p:nvSpPr>
        <p:spPr>
          <a:xfrm>
            <a:off x="304800" y="304800"/>
            <a:ext cx="8534400" cy="6019800"/>
          </a:xfrm>
          <a:prstGeom prst="rect"/>
          <a:noFill/>
          <a:ln>
            <a:noFill/>
          </a:ln>
        </p:spPr>
        <p:txBody>
          <a:bodyPr wrap="square" anchor="t"/>
          <a:p>
            <a:pPr lvl="0" marL="0" indent="0">
              <a:buNone/>
            </a:pPr>
            <a:r>
              <a:rPr sz="2800" b="1" i="0" u="none" strike="noStrike">
                <a:latin typeface="Times New Roman"/>
              </a:rPr>
              <a:t>             C</a:t>
            </a:r>
            <a:r>
              <a:rPr b="1" i="0" u="none" strike="noStrike">
                <a:latin typeface="Times New Roman"/>
              </a:rPr>
              <a:t>linical manifestation </a:t>
            </a:r>
            <a:r>
              <a:rPr sz="2800" b="1" i="0" u="none" strike="noStrike">
                <a:latin typeface="Times New Roman"/>
              </a:rPr>
              <a:t>….</a:t>
            </a:r>
          </a:p>
          <a:p>
            <a:pPr lvl="0" marL="0" indent="0">
              <a:buNone/>
            </a:pPr>
            <a:r>
              <a:rPr b="1" i="0" u="sng" strike="noStrike">
                <a:solidFill>
                  <a:srgbClr val="00B0F0"/>
                </a:solidFill>
                <a:latin typeface="Times New Roman"/>
              </a:rPr>
              <a:t>Generalized seizures</a:t>
            </a:r>
          </a:p>
          <a:p>
            <a:pPr lvl="0">
              <a:buFont typeface="Wingdings"/>
              <a:buChar char="Ø"/>
            </a:pPr>
            <a:r>
              <a:rPr sz="3200">
                <a:latin typeface="Times New Roman"/>
              </a:rPr>
              <a:t>Involve both hemispheres of the brain, causing both sides of the body to react </a:t>
            </a:r>
          </a:p>
          <a:p>
            <a:pPr lvl="0">
              <a:buFont typeface="Wingdings"/>
              <a:buChar char="Ø"/>
            </a:pPr>
            <a:r>
              <a:rPr sz="3200">
                <a:latin typeface="Times New Roman"/>
              </a:rPr>
              <a:t>Aura =&gt; a warning sign to an epileptic attack, include feelings of:</a:t>
            </a:r>
          </a:p>
          <a:p>
            <a:pPr lvl="3" marL="1257300" indent="1257300"/>
            <a:r>
              <a:rPr sz="3000">
                <a:latin typeface="Times New Roman"/>
              </a:rPr>
              <a:t>Cold breeze</a:t>
            </a:r>
          </a:p>
          <a:p>
            <a:pPr lvl="3" marL="1257300" indent="1257300"/>
            <a:r>
              <a:rPr sz="3000">
                <a:latin typeface="Times New Roman"/>
              </a:rPr>
              <a:t>Peculiar smell</a:t>
            </a:r>
          </a:p>
          <a:p>
            <a:pPr lvl="3" marL="1257300" indent="1257300"/>
            <a:r>
              <a:rPr sz="3000">
                <a:latin typeface="Times New Roman"/>
              </a:rPr>
              <a:t>Vision of some animal or person</a:t>
            </a:r>
          </a:p>
          <a:p>
            <a:pPr lvl="3" marL="1257300" indent="1257300"/>
            <a:r>
              <a:rPr sz="3000">
                <a:latin typeface="Times New Roman"/>
              </a:rPr>
              <a:t>Seeing a flashing light</a:t>
            </a:r>
          </a:p>
          <a:p>
            <a:pPr lvl="3" marL="1257300" indent="1257300"/>
            <a:r>
              <a:rPr sz="3000">
                <a:latin typeface="Times New Roman"/>
              </a:rPr>
              <a:t>Hearing a sound    </a:t>
            </a:r>
          </a:p>
          <a:p>
            <a:pPr lvl="0"/>
          </a:p>
        </p:txBody>
      </p:sp>
      <p:sp>
        <p:nvSpPr>
          <p:cNvPr id="3" name=""/>
          <p:cNvSpPr txBox="1"/>
          <p:nvPr>
            <p:ph type="dt" idx="10"/>
          </p:nvPr>
        </p:nvSpPr>
        <p:spPr>
          <a:xfrm>
            <a:off x="457200" y="6356350"/>
            <a:ext cx="2133600" cy="365125"/>
          </a:xfrm>
          <a:prstGeom prst="rect"/>
          <a:noFill/>
          <a:ln>
            <a:noFill/>
          </a:ln>
        </p:spPr>
        <p:txBody>
          <a:bodyPr wrap="square" anchor="ctr"/>
          <a:lstStyle>
            <a:lvl1pPr lvl="0" algn="l">
              <a:defRPr sz="1200">
                <a:solidFill>
                  <a:srgbClr val="3F3F3F"/>
                </a:solidFill>
                <a:latin typeface="Calibri"/>
              </a:defRPr>
            </a:lvl1pPr>
          </a:lstStyle>
          <a:p/>
        </p:txBody>
      </p:sp>
      <p:sp>
        <p:nvSpPr>
          <p:cNvPr id="4" name=""/>
          <p:cNvSpPr txBox="1"/>
          <p:nvPr>
            <p:ph type="sldNum" idx="12"/>
          </p:nvPr>
        </p:nvSpPr>
        <p:spPr>
          <a:xfrm>
            <a:off x="6553200" y="6356350"/>
            <a:ext cx="2133600" cy="365125"/>
          </a:xfrm>
          <a:prstGeom prst="rect"/>
          <a:noFill/>
          <a:ln>
            <a:noFill/>
          </a:ln>
        </p:spPr>
        <p:txBody>
          <a:bodyPr wrap="square" anchor="ctr"/>
          <a:lstStyle>
            <a:lvl1pPr lvl="0" algn="r">
              <a:defRPr sz="1200">
                <a:solidFill>
                  <a:srgbClr val="3F3F3F"/>
                </a:solidFill>
                <a:latin typeface="Calibri"/>
              </a:defRPr>
            </a:lvl1pPr>
          </a:lstStyle>
          <a:p>
            <a:fld id="{8B38DBA3-52F9-4AF4-A6A4-FA4D7DB2F99C}" type="slidenum">
              <a:t>&lt;#&gt;</a:t>
            </a:fld>
          </a:p>
        </p:txBody>
      </p:sp>
      <p:sp>
        <p:nvSpPr>
          <p:cNvPr id="5" name=""/>
          <p:cNvSpPr txBox="1"/>
          <p:nvPr>
            <p:ph type="ftr" idx="11"/>
          </p:nvPr>
        </p:nvSpPr>
        <p:spPr>
          <a:xfrm>
            <a:off x="3124200" y="6356350"/>
            <a:ext cx="2895600" cy="365125"/>
          </a:xfrm>
          <a:prstGeom prst="rect"/>
          <a:noFill/>
          <a:ln>
            <a:noFill/>
          </a:ln>
        </p:spPr>
        <p:txBody>
          <a:bodyPr wrap="square" anchor="ctr"/>
          <a:lstStyle>
            <a:lvl1pPr lvl="0" algn="ctr">
              <a:defRPr sz="1200">
                <a:solidFill>
                  <a:srgbClr val="3F3F3F"/>
                </a:solidFill>
                <a:latin typeface="Calibri"/>
              </a:defRPr>
            </a:lvl1pPr>
          </a:lstStyle>
          <a:p/>
        </p:txBody>
      </p:sp>
    </p:spTree>
  </p:cSld>
</p:sld>
</file>

<file path=ppt/slides/slide7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title" idx="0"/>
          </p:nvPr>
        </p:nvSpPr>
        <p:spPr>
          <a:xfrm>
            <a:off x="457200" y="274637"/>
            <a:ext cx="8229600" cy="866775"/>
          </a:xfrm>
          <a:prstGeom prst="rect"/>
          <a:noFill/>
          <a:ln>
            <a:noFill/>
          </a:ln>
        </p:spPr>
        <p:txBody>
          <a:bodyPr wrap="square" anchor="ctr"/>
          <a:p>
            <a:pPr lvl="0"/>
            <a:r>
              <a:rPr sz="4000" b="1" i="0" u="none" strike="noStrike">
                <a:latin typeface="Calibri"/>
              </a:rPr>
              <a:t>Clinical manifestation </a:t>
            </a:r>
            <a:r>
              <a:rPr>
                <a:latin typeface="Calibri"/>
              </a:rPr>
              <a:t>…</a:t>
            </a:r>
          </a:p>
        </p:txBody>
      </p:sp>
      <p:sp>
        <p:nvSpPr>
          <p:cNvPr id="3" name=""/>
          <p:cNvSpPr txBox="1"/>
          <p:nvPr>
            <p:ph type="body" idx="1"/>
          </p:nvPr>
        </p:nvSpPr>
        <p:spPr>
          <a:xfrm>
            <a:off x="457200" y="1219200"/>
            <a:ext cx="8229600" cy="4906962"/>
          </a:xfrm>
          <a:prstGeom prst="rect"/>
          <a:noFill/>
          <a:ln>
            <a:noFill/>
          </a:ln>
        </p:spPr>
        <p:txBody>
          <a:bodyPr wrap="square" anchor="t">
            <a:normAutofit fontScale="85000" lnSpcReduction="20000"/>
          </a:bodyPr>
          <a:p>
            <a:pPr lvl="0">
              <a:lnSpc>
                <a:spcPct val="150000"/>
              </a:lnSpc>
              <a:buFont typeface="Wingdings"/>
              <a:buChar char="Ø"/>
            </a:pPr>
            <a:r>
              <a:rPr sz="3600">
                <a:latin typeface="Times New Roman"/>
              </a:rPr>
              <a:t>Generalized tonic–</a:t>
            </a:r>
            <a:r>
              <a:rPr sz="3600">
                <a:latin typeface="Times New Roman"/>
              </a:rPr>
              <a:t>clonic</a:t>
            </a:r>
            <a:r>
              <a:rPr sz="3600">
                <a:latin typeface="Times New Roman"/>
              </a:rPr>
              <a:t> contraction- intense </a:t>
            </a:r>
            <a:r>
              <a:rPr sz="3600">
                <a:solidFill>
                  <a:srgbClr val="FF0000"/>
                </a:solidFill>
                <a:latin typeface="Times New Roman"/>
              </a:rPr>
              <a:t>rigidity of the entire body </a:t>
            </a:r>
            <a:r>
              <a:rPr sz="3600">
                <a:latin typeface="Times New Roman"/>
              </a:rPr>
              <a:t>followed by alternating muscle relaxation and contraction</a:t>
            </a:r>
          </a:p>
          <a:p>
            <a:pPr lvl="0">
              <a:lnSpc>
                <a:spcPct val="150000"/>
              </a:lnSpc>
              <a:buFont typeface="Wingdings"/>
              <a:buChar char="Ø"/>
            </a:pPr>
            <a:r>
              <a:rPr sz="3600">
                <a:latin typeface="Times New Roman"/>
              </a:rPr>
              <a:t>Epileptic cry  - due to contractions of the diaphragm and chest muscles </a:t>
            </a:r>
          </a:p>
          <a:p>
            <a:pPr lvl="0">
              <a:lnSpc>
                <a:spcPct val="150000"/>
              </a:lnSpc>
              <a:buFont typeface="Wingdings"/>
              <a:buChar char="Ø"/>
            </a:pPr>
            <a:r>
              <a:rPr sz="3600">
                <a:latin typeface="Times New Roman"/>
              </a:rPr>
              <a:t>Tongue biting</a:t>
            </a:r>
          </a:p>
          <a:p>
            <a:pPr lvl="0">
              <a:lnSpc>
                <a:spcPct val="150000"/>
              </a:lnSpc>
              <a:buFont typeface="Wingdings"/>
              <a:buChar char="Ø"/>
            </a:pPr>
            <a:r>
              <a:rPr sz="3600">
                <a:latin typeface="Times New Roman"/>
              </a:rPr>
              <a:t>Incontinence of urine and stool</a:t>
            </a:r>
          </a:p>
          <a:p>
            <a:pPr lvl="0"/>
          </a:p>
        </p:txBody>
      </p:sp>
      <p:sp>
        <p:nvSpPr>
          <p:cNvPr id="4" name=""/>
          <p:cNvSpPr txBox="1"/>
          <p:nvPr>
            <p:ph type="dt" idx="10"/>
          </p:nvPr>
        </p:nvSpPr>
        <p:spPr>
          <a:xfrm>
            <a:off x="457200" y="6356350"/>
            <a:ext cx="2133600" cy="365125"/>
          </a:xfrm>
          <a:prstGeom prst="rect"/>
          <a:noFill/>
          <a:ln>
            <a:noFill/>
          </a:ln>
        </p:spPr>
        <p:txBody>
          <a:bodyPr wrap="square" anchor="ctr"/>
          <a:lstStyle>
            <a:lvl1pPr lvl="0" algn="l">
              <a:defRPr sz="1200">
                <a:solidFill>
                  <a:srgbClr val="3F3F3F"/>
                </a:solidFill>
                <a:latin typeface="Calibri"/>
              </a:defRPr>
            </a:lvl1pPr>
          </a:lstStyle>
          <a:p/>
        </p:txBody>
      </p:sp>
      <p:sp>
        <p:nvSpPr>
          <p:cNvPr id="5" name=""/>
          <p:cNvSpPr txBox="1"/>
          <p:nvPr>
            <p:ph type="sldNum" idx="12"/>
          </p:nvPr>
        </p:nvSpPr>
        <p:spPr>
          <a:xfrm>
            <a:off x="6553200" y="6356350"/>
            <a:ext cx="2133600" cy="365125"/>
          </a:xfrm>
          <a:prstGeom prst="rect"/>
          <a:noFill/>
          <a:ln>
            <a:noFill/>
          </a:ln>
        </p:spPr>
        <p:txBody>
          <a:bodyPr wrap="square" anchor="ctr"/>
          <a:lstStyle>
            <a:lvl1pPr lvl="0" algn="r">
              <a:defRPr sz="1200">
                <a:solidFill>
                  <a:srgbClr val="3F3F3F"/>
                </a:solidFill>
                <a:latin typeface="Calibri"/>
              </a:defRPr>
            </a:lvl1pPr>
          </a:lstStyle>
          <a:p>
            <a:fld id="{8B38DBA3-52F9-4AF4-A6A4-FA4D7DB2F99C}" type="slidenum">
              <a:t>&lt;#&gt;</a:t>
            </a:fld>
          </a:p>
        </p:txBody>
      </p:sp>
      <p:sp>
        <p:nvSpPr>
          <p:cNvPr id="6" name=""/>
          <p:cNvSpPr txBox="1"/>
          <p:nvPr>
            <p:ph type="ftr" idx="11"/>
          </p:nvPr>
        </p:nvSpPr>
        <p:spPr>
          <a:xfrm>
            <a:off x="3124200" y="6356350"/>
            <a:ext cx="2895600" cy="365125"/>
          </a:xfrm>
          <a:prstGeom prst="rect"/>
          <a:noFill/>
          <a:ln>
            <a:noFill/>
          </a:ln>
        </p:spPr>
        <p:txBody>
          <a:bodyPr wrap="square" anchor="ctr"/>
          <a:lstStyle>
            <a:lvl1pPr lvl="0" algn="ctr">
              <a:defRPr sz="1200">
                <a:solidFill>
                  <a:srgbClr val="3F3F3F"/>
                </a:solidFill>
                <a:latin typeface="Calibri"/>
              </a:defRPr>
            </a:lvl1pPr>
          </a:lstStyle>
          <a:p/>
        </p:txBody>
      </p:sp>
    </p:spTree>
  </p:cSld>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title" idx="0"/>
          </p:nvPr>
        </p:nvSpPr>
        <p:spPr>
          <a:xfrm>
            <a:off x="457200" y="274637"/>
            <a:ext cx="8229600" cy="1143000"/>
          </a:xfrm>
          <a:prstGeom prst="rect"/>
          <a:noFill/>
          <a:ln>
            <a:noFill/>
          </a:ln>
        </p:spPr>
        <p:txBody>
          <a:bodyPr wrap="square" anchor="ctr"/>
          <a:p>
            <a:pPr lvl="0"/>
            <a:r>
              <a:rPr sz="3200" b="1" i="0" u="none" strike="noStrike">
                <a:solidFill>
                  <a:srgbClr val="000000"/>
                </a:solidFill>
                <a:latin typeface="Calibri"/>
              </a:rPr>
              <a:t>Central Nervous …</a:t>
            </a:r>
          </a:p>
        </p:txBody>
      </p:sp>
      <p:sp>
        <p:nvSpPr>
          <p:cNvPr id="3" name=""/>
          <p:cNvSpPr txBox="1"/>
          <p:nvPr>
            <p:ph type="dt" idx="10"/>
          </p:nvPr>
        </p:nvSpPr>
        <p:spPr>
          <a:xfrm>
            <a:off x="457200" y="6356350"/>
            <a:ext cx="2133600" cy="365125"/>
          </a:xfrm>
          <a:prstGeom prst="rect"/>
          <a:noFill/>
          <a:ln>
            <a:noFill/>
          </a:ln>
        </p:spPr>
        <p:txBody>
          <a:bodyPr wrap="square" anchor="ctr"/>
          <a:lstStyle>
            <a:lvl1pPr lvl="0" algn="l">
              <a:defRPr sz="1200">
                <a:solidFill>
                  <a:srgbClr val="3F3F3F"/>
                </a:solidFill>
                <a:latin typeface="Calibri"/>
              </a:defRPr>
            </a:lvl1pPr>
          </a:lstStyle>
          <a:p/>
        </p:txBody>
      </p:sp>
      <p:sp>
        <p:nvSpPr>
          <p:cNvPr id="4" name=""/>
          <p:cNvSpPr txBox="1"/>
          <p:nvPr>
            <p:ph type="sldNum" idx="12"/>
          </p:nvPr>
        </p:nvSpPr>
        <p:spPr>
          <a:xfrm>
            <a:off x="6553200" y="6356350"/>
            <a:ext cx="2133600" cy="365125"/>
          </a:xfrm>
          <a:prstGeom prst="rect"/>
          <a:noFill/>
          <a:ln>
            <a:noFill/>
          </a:ln>
        </p:spPr>
        <p:txBody>
          <a:bodyPr wrap="square" anchor="ctr"/>
          <a:lstStyle>
            <a:lvl1pPr lvl="0" algn="r">
              <a:defRPr sz="1200">
                <a:solidFill>
                  <a:srgbClr val="3F3F3F"/>
                </a:solidFill>
                <a:latin typeface="Calibri"/>
              </a:defRPr>
            </a:lvl1pPr>
          </a:lstStyle>
          <a:p>
            <a:fld id="{8B38DBA3-52F9-4AF4-A6A4-FA4D7DB2F99C}" type="slidenum">
              <a:t>&lt;#&gt;</a:t>
            </a:fld>
          </a:p>
        </p:txBody>
      </p:sp>
      <p:sp>
        <p:nvSpPr>
          <p:cNvPr id="5" name=""/>
          <p:cNvSpPr txBox="1"/>
          <p:nvPr>
            <p:ph type="body" idx="1"/>
          </p:nvPr>
        </p:nvSpPr>
        <p:spPr>
          <a:xfrm>
            <a:off x="457200" y="1600200"/>
            <a:ext cx="8229600" cy="4525962"/>
          </a:xfrm>
          <a:prstGeom prst="rect"/>
          <a:noFill/>
          <a:ln>
            <a:noFill/>
          </a:ln>
        </p:spPr>
        <p:txBody>
          <a:bodyPr wrap="square" anchor="t">
            <a:normAutofit fontScale="92000"/>
          </a:bodyPr>
          <a:p>
            <a:pPr lvl="0">
              <a:buFont typeface="Wingdings"/>
              <a:buChar char="v"/>
            </a:pPr>
            <a:r>
              <a:rPr sz="3600">
                <a:latin typeface="Times New Roman"/>
              </a:rPr>
              <a:t>Cerebellum</a:t>
            </a:r>
          </a:p>
          <a:p>
            <a:pPr lvl="1"/>
            <a:r>
              <a:rPr sz="3200">
                <a:latin typeface="Times New Roman"/>
              </a:rPr>
              <a:t>Operates below conscious level</a:t>
            </a:r>
          </a:p>
          <a:p>
            <a:pPr lvl="1"/>
            <a:r>
              <a:rPr sz="3200">
                <a:latin typeface="Times New Roman"/>
              </a:rPr>
              <a:t>Motor coordination of voluntary movements, equilibrium, muscle tone, posture.</a:t>
            </a:r>
          </a:p>
          <a:p>
            <a:pPr lvl="0">
              <a:buFont typeface="Wingdings"/>
              <a:buChar char="v"/>
            </a:pPr>
            <a:r>
              <a:rPr sz="3600">
                <a:latin typeface="Times New Roman"/>
              </a:rPr>
              <a:t>Brain stem: </a:t>
            </a:r>
            <a:r>
              <a:rPr sz="3200">
                <a:latin typeface="Times New Roman"/>
              </a:rPr>
              <a:t>Central core of brain 3 parts:</a:t>
            </a:r>
          </a:p>
          <a:p>
            <a:pPr lvl="1"/>
            <a:r>
              <a:rPr sz="2900">
                <a:latin typeface="Times New Roman"/>
              </a:rPr>
              <a:t>Midbrain (CN;III,IV) </a:t>
            </a:r>
          </a:p>
          <a:p>
            <a:pPr lvl="1"/>
            <a:r>
              <a:rPr sz="2900">
                <a:latin typeface="Times New Roman"/>
              </a:rPr>
              <a:t>Pons (CN;V,VI,VII)</a:t>
            </a:r>
          </a:p>
          <a:p>
            <a:pPr lvl="1"/>
            <a:r>
              <a:rPr sz="2900">
                <a:latin typeface="Times New Roman"/>
              </a:rPr>
              <a:t>Medulla (CN;VIII-XII)</a:t>
            </a:r>
          </a:p>
          <a:p>
            <a:pPr lvl="0">
              <a:buNone/>
            </a:pPr>
          </a:p>
        </p:txBody>
      </p:sp>
      <p:sp>
        <p:nvSpPr>
          <p:cNvPr id="6" name=""/>
          <p:cNvSpPr txBox="1"/>
          <p:nvPr>
            <p:ph type="ftr" idx="11"/>
          </p:nvPr>
        </p:nvSpPr>
        <p:spPr>
          <a:xfrm>
            <a:off x="3124200" y="6356350"/>
            <a:ext cx="2895600" cy="365125"/>
          </a:xfrm>
          <a:prstGeom prst="rect"/>
          <a:noFill/>
          <a:ln>
            <a:noFill/>
          </a:ln>
        </p:spPr>
        <p:txBody>
          <a:bodyPr wrap="square" anchor="ctr"/>
          <a:lstStyle>
            <a:lvl1pPr lvl="0" algn="ctr">
              <a:defRPr sz="1200">
                <a:solidFill>
                  <a:srgbClr val="3F3F3F"/>
                </a:solidFill>
                <a:latin typeface="Calibri"/>
              </a:defRPr>
            </a:lvl1pPr>
          </a:lstStyle>
          <a:p/>
        </p:txBody>
      </p:sp>
    </p:spTree>
  </p:cSld>
</p:sld>
</file>

<file path=ppt/slides/slide8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title" idx="0"/>
          </p:nvPr>
        </p:nvSpPr>
        <p:spPr>
          <a:xfrm>
            <a:off x="457200" y="274637"/>
            <a:ext cx="8229600" cy="790575"/>
          </a:xfrm>
          <a:prstGeom prst="rect"/>
          <a:noFill/>
          <a:ln>
            <a:noFill/>
          </a:ln>
        </p:spPr>
        <p:txBody>
          <a:bodyPr wrap="square" anchor="ctr"/>
          <a:p>
            <a:pPr lvl="0"/>
            <a:r>
              <a:rPr sz="3600" b="1" i="0" u="none" strike="noStrike">
                <a:latin typeface="Times New Roman"/>
              </a:rPr>
              <a:t>Clinical manifestation</a:t>
            </a:r>
            <a:r>
              <a:rPr>
                <a:latin typeface="Calibri"/>
              </a:rPr>
              <a:t>…</a:t>
            </a:r>
          </a:p>
        </p:txBody>
      </p:sp>
      <p:sp>
        <p:nvSpPr>
          <p:cNvPr id="3" name=""/>
          <p:cNvSpPr txBox="1"/>
          <p:nvPr>
            <p:ph type="body" idx="1"/>
          </p:nvPr>
        </p:nvSpPr>
        <p:spPr>
          <a:xfrm>
            <a:off x="457200" y="1219200"/>
            <a:ext cx="8229600" cy="4906962"/>
          </a:xfrm>
          <a:prstGeom prst="rect"/>
          <a:noFill/>
          <a:ln>
            <a:noFill/>
          </a:ln>
        </p:spPr>
        <p:txBody>
          <a:bodyPr wrap="square" anchor="t">
            <a:normAutofit fontScale="92000" lnSpcReduction="10000"/>
          </a:bodyPr>
          <a:p>
            <a:pPr lvl="0">
              <a:buFont typeface="Wingdings"/>
              <a:buChar char="Ø"/>
            </a:pPr>
            <a:r>
              <a:rPr sz="3400">
                <a:latin typeface="Times New Roman"/>
              </a:rPr>
              <a:t>After 1 or 2 minutes, the convulsive movements begin to subside; the patient relaxes and lies in deep coma, breathing noisily</a:t>
            </a:r>
          </a:p>
          <a:p>
            <a:pPr lvl="0">
              <a:buFont typeface="Wingdings"/>
              <a:buChar char="Ø"/>
            </a:pPr>
            <a:r>
              <a:rPr sz="3400">
                <a:latin typeface="Times New Roman"/>
              </a:rPr>
              <a:t> The respirations at this point are chiefly abdominal </a:t>
            </a:r>
          </a:p>
          <a:p>
            <a:pPr lvl="0">
              <a:buFont typeface="Wingdings"/>
              <a:buChar char="Ø"/>
            </a:pPr>
            <a:r>
              <a:rPr>
                <a:latin typeface="Times New Roman"/>
              </a:rPr>
              <a:t>In the postictal state (after the seizure)</a:t>
            </a:r>
          </a:p>
          <a:p>
            <a:pPr lvl="1"/>
            <a:r>
              <a:rPr sz="2800">
                <a:latin typeface="Times New Roman"/>
              </a:rPr>
              <a:t>Confusion  </a:t>
            </a:r>
          </a:p>
          <a:p>
            <a:pPr lvl="1"/>
            <a:r>
              <a:rPr sz="2800">
                <a:latin typeface="Times New Roman"/>
              </a:rPr>
              <a:t>Hard to arouse and may sleep for hours</a:t>
            </a:r>
          </a:p>
          <a:p>
            <a:pPr lvl="1"/>
            <a:r>
              <a:rPr sz="2800">
                <a:latin typeface="Times New Roman"/>
              </a:rPr>
              <a:t>Complaint of headache, sore muscles, fatigue, and depression</a:t>
            </a:r>
          </a:p>
          <a:p>
            <a:pPr lvl="0"/>
          </a:p>
        </p:txBody>
      </p:sp>
      <p:sp>
        <p:nvSpPr>
          <p:cNvPr id="4" name=""/>
          <p:cNvSpPr txBox="1"/>
          <p:nvPr>
            <p:ph type="dt" idx="10"/>
          </p:nvPr>
        </p:nvSpPr>
        <p:spPr>
          <a:xfrm>
            <a:off x="457200" y="6356350"/>
            <a:ext cx="2133600" cy="365125"/>
          </a:xfrm>
          <a:prstGeom prst="rect"/>
          <a:noFill/>
          <a:ln>
            <a:noFill/>
          </a:ln>
        </p:spPr>
        <p:txBody>
          <a:bodyPr wrap="square" anchor="ctr"/>
          <a:lstStyle>
            <a:lvl1pPr lvl="0" algn="l">
              <a:defRPr sz="1200">
                <a:solidFill>
                  <a:srgbClr val="3F3F3F"/>
                </a:solidFill>
                <a:latin typeface="Calibri"/>
              </a:defRPr>
            </a:lvl1pPr>
          </a:lstStyle>
          <a:p/>
        </p:txBody>
      </p:sp>
      <p:sp>
        <p:nvSpPr>
          <p:cNvPr id="5" name=""/>
          <p:cNvSpPr txBox="1"/>
          <p:nvPr>
            <p:ph type="sldNum" idx="12"/>
          </p:nvPr>
        </p:nvSpPr>
        <p:spPr>
          <a:xfrm>
            <a:off x="6553200" y="6356350"/>
            <a:ext cx="2133600" cy="365125"/>
          </a:xfrm>
          <a:prstGeom prst="rect"/>
          <a:noFill/>
          <a:ln>
            <a:noFill/>
          </a:ln>
        </p:spPr>
        <p:txBody>
          <a:bodyPr wrap="square" anchor="ctr"/>
          <a:lstStyle>
            <a:lvl1pPr lvl="0" algn="r">
              <a:defRPr sz="1200">
                <a:solidFill>
                  <a:srgbClr val="3F3F3F"/>
                </a:solidFill>
                <a:latin typeface="Calibri"/>
              </a:defRPr>
            </a:lvl1pPr>
          </a:lstStyle>
          <a:p>
            <a:fld id="{8B38DBA3-52F9-4AF4-A6A4-FA4D7DB2F99C}" type="slidenum">
              <a:t>&lt;#&gt;</a:t>
            </a:fld>
          </a:p>
        </p:txBody>
      </p:sp>
      <p:sp>
        <p:nvSpPr>
          <p:cNvPr id="6" name=""/>
          <p:cNvSpPr txBox="1"/>
          <p:nvPr>
            <p:ph type="ftr" idx="11"/>
          </p:nvPr>
        </p:nvSpPr>
        <p:spPr>
          <a:xfrm>
            <a:off x="3124200" y="6356350"/>
            <a:ext cx="2895600" cy="365125"/>
          </a:xfrm>
          <a:prstGeom prst="rect"/>
          <a:noFill/>
          <a:ln>
            <a:noFill/>
          </a:ln>
        </p:spPr>
        <p:txBody>
          <a:bodyPr wrap="square" anchor="ctr"/>
          <a:lstStyle>
            <a:lvl1pPr lvl="0" algn="ctr">
              <a:defRPr sz="1200">
                <a:solidFill>
                  <a:srgbClr val="3F3F3F"/>
                </a:solidFill>
                <a:latin typeface="Calibri"/>
              </a:defRPr>
            </a:lvl1pPr>
          </a:lstStyle>
          <a:p/>
        </p:txBody>
      </p:sp>
    </p:spTree>
  </p:cSld>
</p:sld>
</file>

<file path=ppt/slides/slide8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title" idx="0"/>
          </p:nvPr>
        </p:nvSpPr>
        <p:spPr>
          <a:xfrm>
            <a:off x="457200" y="274637"/>
            <a:ext cx="8229600" cy="1143000"/>
          </a:xfrm>
          <a:prstGeom prst="rect"/>
          <a:noFill/>
          <a:ln>
            <a:noFill/>
          </a:ln>
        </p:spPr>
        <p:txBody>
          <a:bodyPr wrap="square" anchor="ctr"/>
          <a:p>
            <a:pPr lvl="0"/>
            <a:r>
              <a:rPr b="1" i="0" u="none" strike="noStrike">
                <a:latin typeface="Times New Roman"/>
              </a:rPr>
              <a:t>Diagnostic </a:t>
            </a:r>
            <a:r>
              <a:rPr b="1" i="0" u="none" strike="noStrike">
                <a:latin typeface="Times New Roman"/>
              </a:rPr>
              <a:t>Assessment</a:t>
            </a:r>
          </a:p>
        </p:txBody>
      </p:sp>
      <p:sp>
        <p:nvSpPr>
          <p:cNvPr id="3" name=""/>
          <p:cNvSpPr txBox="1"/>
          <p:nvPr>
            <p:ph type="body" idx="1"/>
          </p:nvPr>
        </p:nvSpPr>
        <p:spPr>
          <a:xfrm>
            <a:off x="457200" y="1600200"/>
            <a:ext cx="8229600" cy="4525962"/>
          </a:xfrm>
          <a:prstGeom prst="rect"/>
          <a:noFill/>
          <a:ln>
            <a:noFill/>
          </a:ln>
        </p:spPr>
        <p:txBody>
          <a:bodyPr wrap="square" anchor="t">
            <a:normAutofit fontScale="92000" lnSpcReduction="20000"/>
          </a:bodyPr>
          <a:p>
            <a:pPr lvl="0">
              <a:lnSpc>
                <a:spcPct val="150000"/>
              </a:lnSpc>
              <a:buFont typeface="Wingdings"/>
              <a:buChar char="Ø"/>
            </a:pPr>
            <a:r>
              <a:rPr sz="3600">
                <a:latin typeface="Times New Roman"/>
              </a:rPr>
              <a:t>Complete past and present history</a:t>
            </a:r>
          </a:p>
          <a:p>
            <a:pPr lvl="0">
              <a:lnSpc>
                <a:spcPct val="150000"/>
              </a:lnSpc>
              <a:buFont typeface="Wingdings"/>
              <a:buChar char="Ø"/>
            </a:pPr>
            <a:r>
              <a:rPr sz="3600">
                <a:latin typeface="Times New Roman"/>
              </a:rPr>
              <a:t>Positive EEG readings</a:t>
            </a:r>
          </a:p>
          <a:p>
            <a:pPr lvl="1">
              <a:lnSpc>
                <a:spcPct val="150000"/>
              </a:lnSpc>
            </a:pPr>
            <a:r>
              <a:rPr sz="3600">
                <a:latin typeface="Times New Roman"/>
              </a:rPr>
              <a:t>Complete head analysis</a:t>
            </a:r>
          </a:p>
          <a:p>
            <a:pPr lvl="0">
              <a:lnSpc>
                <a:spcPct val="150000"/>
              </a:lnSpc>
              <a:buFont typeface="Wingdings"/>
              <a:buChar char="Ø"/>
            </a:pPr>
            <a:r>
              <a:rPr sz="3600">
                <a:latin typeface="Times New Roman"/>
              </a:rPr>
              <a:t>Biochemical, hematologic, and serologic studies</a:t>
            </a:r>
          </a:p>
          <a:p>
            <a:pPr lvl="0">
              <a:lnSpc>
                <a:spcPct val="150000"/>
              </a:lnSpc>
              <a:buFont typeface="Wingdings"/>
              <a:buChar char="Ø"/>
            </a:pPr>
            <a:r>
              <a:rPr sz="3600">
                <a:latin typeface="Times New Roman"/>
              </a:rPr>
              <a:t>CT-scan/ MRI</a:t>
            </a:r>
          </a:p>
          <a:p>
            <a:pPr lvl="0">
              <a:lnSpc>
                <a:spcPct val="150000"/>
              </a:lnSpc>
            </a:pPr>
          </a:p>
        </p:txBody>
      </p:sp>
      <p:sp>
        <p:nvSpPr>
          <p:cNvPr id="4" name=""/>
          <p:cNvSpPr txBox="1"/>
          <p:nvPr>
            <p:ph type="dt" idx="10"/>
          </p:nvPr>
        </p:nvSpPr>
        <p:spPr>
          <a:xfrm>
            <a:off x="457200" y="6356350"/>
            <a:ext cx="2133600" cy="365125"/>
          </a:xfrm>
          <a:prstGeom prst="rect"/>
          <a:noFill/>
          <a:ln>
            <a:noFill/>
          </a:ln>
        </p:spPr>
        <p:txBody>
          <a:bodyPr wrap="square" anchor="ctr"/>
          <a:lstStyle>
            <a:lvl1pPr lvl="0" algn="l">
              <a:defRPr sz="1200">
                <a:solidFill>
                  <a:srgbClr val="3F3F3F"/>
                </a:solidFill>
                <a:latin typeface="Calibri"/>
              </a:defRPr>
            </a:lvl1pPr>
          </a:lstStyle>
          <a:p/>
        </p:txBody>
      </p:sp>
      <p:sp>
        <p:nvSpPr>
          <p:cNvPr id="5" name=""/>
          <p:cNvSpPr txBox="1"/>
          <p:nvPr>
            <p:ph type="sldNum" idx="12"/>
          </p:nvPr>
        </p:nvSpPr>
        <p:spPr>
          <a:xfrm>
            <a:off x="6553200" y="6356350"/>
            <a:ext cx="2133600" cy="365125"/>
          </a:xfrm>
          <a:prstGeom prst="rect"/>
          <a:noFill/>
          <a:ln>
            <a:noFill/>
          </a:ln>
        </p:spPr>
        <p:txBody>
          <a:bodyPr wrap="square" anchor="ctr"/>
          <a:lstStyle>
            <a:lvl1pPr lvl="0" algn="r">
              <a:defRPr sz="1200">
                <a:solidFill>
                  <a:srgbClr val="3F3F3F"/>
                </a:solidFill>
                <a:latin typeface="Calibri"/>
              </a:defRPr>
            </a:lvl1pPr>
          </a:lstStyle>
          <a:p>
            <a:fld id="{8B38DBA3-52F9-4AF4-A6A4-FA4D7DB2F99C}" type="slidenum">
              <a:t>&lt;#&gt;</a:t>
            </a:fld>
          </a:p>
        </p:txBody>
      </p:sp>
      <p:sp>
        <p:nvSpPr>
          <p:cNvPr id="6" name=""/>
          <p:cNvSpPr txBox="1"/>
          <p:nvPr>
            <p:ph type="ftr" idx="11"/>
          </p:nvPr>
        </p:nvSpPr>
        <p:spPr>
          <a:xfrm>
            <a:off x="3124200" y="6356350"/>
            <a:ext cx="2895600" cy="365125"/>
          </a:xfrm>
          <a:prstGeom prst="rect"/>
          <a:noFill/>
          <a:ln>
            <a:noFill/>
          </a:ln>
        </p:spPr>
        <p:txBody>
          <a:bodyPr wrap="square" anchor="ctr"/>
          <a:lstStyle>
            <a:lvl1pPr lvl="0" algn="ctr">
              <a:defRPr sz="1200">
                <a:solidFill>
                  <a:srgbClr val="3F3F3F"/>
                </a:solidFill>
                <a:latin typeface="Calibri"/>
              </a:defRPr>
            </a:lvl1pPr>
          </a:lstStyle>
          <a:p/>
        </p:txBody>
      </p:sp>
    </p:spTree>
  </p:cSld>
</p:sld>
</file>

<file path=ppt/slides/slide8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body" idx="1"/>
          </p:nvPr>
        </p:nvSpPr>
        <p:spPr>
          <a:xfrm>
            <a:off x="457200" y="304800"/>
            <a:ext cx="8229600" cy="5821362"/>
          </a:xfrm>
          <a:prstGeom prst="rect"/>
          <a:noFill/>
          <a:ln>
            <a:noFill/>
          </a:ln>
        </p:spPr>
        <p:txBody>
          <a:bodyPr wrap="square" anchor="t">
            <a:normAutofit lnSpcReduction="10000"/>
          </a:bodyPr>
          <a:p>
            <a:pPr lvl="0">
              <a:buNone/>
            </a:pPr>
            <a:r>
              <a:rPr b="1" i="0" u="none" strike="noStrike">
                <a:latin typeface="Times New Roman"/>
              </a:rPr>
              <a:t>                     </a:t>
            </a:r>
            <a:r>
              <a:rPr sz="3200" b="1" i="0" u="none" strike="noStrike">
                <a:latin typeface="Times New Roman"/>
              </a:rPr>
              <a:t>Management </a:t>
            </a:r>
          </a:p>
          <a:p>
            <a:pPr lvl="0">
              <a:buFont typeface="Wingdings"/>
              <a:buChar char="v"/>
            </a:pPr>
            <a:r>
              <a:rPr sz="2800" b="1" i="0" u="none" strike="noStrike">
                <a:latin typeface="Times New Roman"/>
              </a:rPr>
              <a:t>Pharmacologic Intervention</a:t>
            </a:r>
          </a:p>
          <a:p>
            <a:pPr lvl="0">
              <a:buFont typeface="Wingdings"/>
              <a:buChar char="Ø"/>
            </a:pPr>
            <a:r>
              <a:rPr sz="3600" b="1" i="0" u="none" strike="noStrike">
                <a:latin typeface="Times New Roman"/>
              </a:rPr>
              <a:t>Goal Mgt.</a:t>
            </a:r>
            <a:r>
              <a:rPr sz="3600">
                <a:latin typeface="Times New Roman"/>
              </a:rPr>
              <a:t> – </a:t>
            </a:r>
          </a:p>
          <a:p>
            <a:pPr lvl="1"/>
            <a:r>
              <a:rPr sz="3200">
                <a:latin typeface="Times New Roman"/>
              </a:rPr>
              <a:t>to </a:t>
            </a:r>
            <a:r>
              <a:rPr sz="3200">
                <a:latin typeface="Times New Roman"/>
              </a:rPr>
              <a:t>obtain maximum seizure control with minimum toxic </a:t>
            </a:r>
            <a:r>
              <a:rPr sz="3200">
                <a:latin typeface="Times New Roman"/>
              </a:rPr>
              <a:t>effects</a:t>
            </a:r>
          </a:p>
          <a:p>
            <a:pPr lvl="1"/>
          </a:p>
          <a:p>
            <a:pPr lvl="0">
              <a:buFont typeface="Wingdings"/>
              <a:buChar char="Ø"/>
            </a:pPr>
            <a:r>
              <a:rPr sz="3600" b="1" i="0" u="none" strike="noStrike">
                <a:latin typeface="Times New Roman"/>
              </a:rPr>
              <a:t>Principle Mgt.- </a:t>
            </a:r>
          </a:p>
          <a:p>
            <a:pPr lvl="1">
              <a:buFont typeface="Wingdings"/>
              <a:buChar char="ü"/>
            </a:pPr>
            <a:r>
              <a:rPr sz="3200">
                <a:latin typeface="Times New Roman"/>
              </a:rPr>
              <a:t>begin </a:t>
            </a:r>
            <a:r>
              <a:rPr sz="3200">
                <a:latin typeface="Times New Roman"/>
              </a:rPr>
              <a:t>with single drug and increase the dose until a therapeutic serum level is </a:t>
            </a:r>
            <a:r>
              <a:rPr sz="3200">
                <a:latin typeface="Times New Roman"/>
              </a:rPr>
              <a:t>reached</a:t>
            </a:r>
          </a:p>
          <a:p>
            <a:pPr lvl="1">
              <a:buFont typeface="Wingdings"/>
              <a:buChar char="ü"/>
            </a:pPr>
          </a:p>
          <a:p>
            <a:pPr lvl="1">
              <a:buFont typeface="Wingdings"/>
              <a:buChar char="ü"/>
            </a:pPr>
            <a:r>
              <a:rPr sz="3200">
                <a:latin typeface="Times New Roman"/>
              </a:rPr>
              <a:t>If the seizure is not controlled with a single drug a second drug is usually added</a:t>
            </a:r>
          </a:p>
          <a:p>
            <a:pPr lvl="0"/>
          </a:p>
        </p:txBody>
      </p:sp>
      <p:sp>
        <p:nvSpPr>
          <p:cNvPr id="3" name=""/>
          <p:cNvSpPr txBox="1"/>
          <p:nvPr>
            <p:ph type="dt" idx="10"/>
          </p:nvPr>
        </p:nvSpPr>
        <p:spPr>
          <a:xfrm>
            <a:off x="457200" y="6356350"/>
            <a:ext cx="2133600" cy="365125"/>
          </a:xfrm>
          <a:prstGeom prst="rect"/>
          <a:noFill/>
          <a:ln>
            <a:noFill/>
          </a:ln>
        </p:spPr>
        <p:txBody>
          <a:bodyPr wrap="square" anchor="ctr"/>
          <a:lstStyle>
            <a:lvl1pPr lvl="0" algn="l">
              <a:defRPr sz="1200">
                <a:solidFill>
                  <a:srgbClr val="3F3F3F"/>
                </a:solidFill>
                <a:latin typeface="Calibri"/>
              </a:defRPr>
            </a:lvl1pPr>
          </a:lstStyle>
          <a:p/>
        </p:txBody>
      </p:sp>
      <p:sp>
        <p:nvSpPr>
          <p:cNvPr id="4" name=""/>
          <p:cNvSpPr txBox="1"/>
          <p:nvPr>
            <p:ph type="sldNum" idx="12"/>
          </p:nvPr>
        </p:nvSpPr>
        <p:spPr>
          <a:xfrm>
            <a:off x="6553200" y="6356350"/>
            <a:ext cx="2133600" cy="365125"/>
          </a:xfrm>
          <a:prstGeom prst="rect"/>
          <a:noFill/>
          <a:ln>
            <a:noFill/>
          </a:ln>
        </p:spPr>
        <p:txBody>
          <a:bodyPr wrap="square" anchor="ctr"/>
          <a:lstStyle>
            <a:lvl1pPr lvl="0" algn="r">
              <a:defRPr sz="1200">
                <a:solidFill>
                  <a:srgbClr val="3F3F3F"/>
                </a:solidFill>
                <a:latin typeface="Calibri"/>
              </a:defRPr>
            </a:lvl1pPr>
          </a:lstStyle>
          <a:p>
            <a:fld id="{8B38DBA3-52F9-4AF4-A6A4-FA4D7DB2F99C}" type="slidenum">
              <a:t>&lt;#&gt;</a:t>
            </a:fld>
          </a:p>
        </p:txBody>
      </p:sp>
      <p:sp>
        <p:nvSpPr>
          <p:cNvPr id="5" name=""/>
          <p:cNvSpPr txBox="1"/>
          <p:nvPr>
            <p:ph type="ftr" idx="11"/>
          </p:nvPr>
        </p:nvSpPr>
        <p:spPr>
          <a:xfrm>
            <a:off x="3124200" y="6356350"/>
            <a:ext cx="2895600" cy="365125"/>
          </a:xfrm>
          <a:prstGeom prst="rect"/>
          <a:noFill/>
          <a:ln>
            <a:noFill/>
          </a:ln>
        </p:spPr>
        <p:txBody>
          <a:bodyPr wrap="square" anchor="ctr"/>
          <a:lstStyle>
            <a:lvl1pPr lvl="0" algn="ctr">
              <a:defRPr sz="1200">
                <a:solidFill>
                  <a:srgbClr val="3F3F3F"/>
                </a:solidFill>
                <a:latin typeface="Calibri"/>
              </a:defRPr>
            </a:lvl1pPr>
          </a:lstStyle>
          <a:p/>
        </p:txBody>
      </p:sp>
    </p:spTree>
  </p:cSld>
</p:sld>
</file>

<file path=ppt/slides/slide8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body" idx="1"/>
          </p:nvPr>
        </p:nvSpPr>
        <p:spPr>
          <a:xfrm>
            <a:off x="457200" y="304800"/>
            <a:ext cx="8229600" cy="5821362"/>
          </a:xfrm>
          <a:prstGeom prst="rect"/>
          <a:noFill/>
          <a:ln>
            <a:noFill/>
          </a:ln>
        </p:spPr>
        <p:txBody>
          <a:bodyPr wrap="square" anchor="t">
            <a:normAutofit lnSpcReduction="10000"/>
          </a:bodyPr>
          <a:p>
            <a:pPr lvl="0">
              <a:buNone/>
            </a:pPr>
            <a:r>
              <a:rPr b="1" i="0" u="none" strike="noStrike">
                <a:latin typeface="Times New Roman"/>
              </a:rPr>
              <a:t> </a:t>
            </a:r>
            <a:r>
              <a:rPr sz="3600" b="1" i="0" u="none" strike="noStrike">
                <a:latin typeface="Times New Roman"/>
              </a:rPr>
              <a:t>Drugs of Anti-epilepsy/anticonvulsants</a:t>
            </a:r>
          </a:p>
          <a:p>
            <a:pPr lvl="0">
              <a:buFont typeface="Wingdings"/>
              <a:buChar char="v"/>
            </a:pPr>
            <a:r>
              <a:rPr sz="3600" b="1" i="0" u="none" strike="noStrike">
                <a:latin typeface="Times New Roman"/>
              </a:rPr>
              <a:t>Seizure types</a:t>
            </a:r>
          </a:p>
          <a:p>
            <a:pPr lvl="1">
              <a:buFont typeface="Wingdings"/>
              <a:buChar char="§"/>
            </a:pPr>
            <a:r>
              <a:rPr sz="3600">
                <a:latin typeface="Times New Roman"/>
              </a:rPr>
              <a:t>Grandmal</a:t>
            </a:r>
            <a:r>
              <a:rPr sz="3600">
                <a:latin typeface="Times New Roman"/>
              </a:rPr>
              <a:t>, focal and psychomotor seizures</a:t>
            </a:r>
          </a:p>
          <a:p>
            <a:pPr lvl="3"/>
            <a:r>
              <a:rPr sz="2800">
                <a:latin typeface="Times New Roman"/>
              </a:rPr>
              <a:t>Phentoin</a:t>
            </a:r>
            <a:r>
              <a:rPr sz="2800">
                <a:latin typeface="Times New Roman"/>
              </a:rPr>
              <a:t> (Dilantin)</a:t>
            </a:r>
          </a:p>
          <a:p>
            <a:pPr lvl="3"/>
            <a:r>
              <a:rPr sz="2800">
                <a:latin typeface="Times New Roman"/>
              </a:rPr>
              <a:t>Carbamazepine (</a:t>
            </a:r>
            <a:r>
              <a:rPr sz="2800">
                <a:latin typeface="Times New Roman"/>
              </a:rPr>
              <a:t>Tegretol</a:t>
            </a:r>
            <a:r>
              <a:rPr sz="2800">
                <a:latin typeface="Times New Roman"/>
              </a:rPr>
              <a:t>)</a:t>
            </a:r>
          </a:p>
          <a:p>
            <a:pPr lvl="3"/>
            <a:r>
              <a:rPr sz="2800">
                <a:latin typeface="Times New Roman"/>
              </a:rPr>
              <a:t>Phenobarbital</a:t>
            </a:r>
          </a:p>
          <a:p>
            <a:pPr lvl="3"/>
            <a:r>
              <a:rPr sz="2800">
                <a:latin typeface="Times New Roman"/>
              </a:rPr>
              <a:t>Primidone</a:t>
            </a:r>
            <a:r>
              <a:rPr sz="2800">
                <a:latin typeface="Times New Roman"/>
              </a:rPr>
              <a:t> (</a:t>
            </a:r>
            <a:r>
              <a:rPr sz="2800">
                <a:latin typeface="Times New Roman"/>
              </a:rPr>
              <a:t>mysoline</a:t>
            </a:r>
            <a:r>
              <a:rPr sz="2800">
                <a:latin typeface="Times New Roman"/>
              </a:rPr>
              <a:t>)</a:t>
            </a:r>
          </a:p>
          <a:p>
            <a:pPr lvl="3"/>
            <a:r>
              <a:rPr sz="2800">
                <a:latin typeface="Times New Roman"/>
              </a:rPr>
              <a:t>Zarontin</a:t>
            </a:r>
          </a:p>
          <a:p>
            <a:pPr lvl="3"/>
            <a:r>
              <a:rPr sz="2800">
                <a:latin typeface="Times New Roman"/>
              </a:rPr>
              <a:t>Clorazepam</a:t>
            </a:r>
          </a:p>
          <a:p>
            <a:pPr lvl="3"/>
            <a:r>
              <a:rPr sz="2800">
                <a:latin typeface="Times New Roman"/>
              </a:rPr>
              <a:t>Valproic</a:t>
            </a:r>
            <a:r>
              <a:rPr sz="2800">
                <a:latin typeface="Times New Roman"/>
              </a:rPr>
              <a:t> acid</a:t>
            </a:r>
          </a:p>
          <a:p>
            <a:pPr lvl="0" marL="0" indent="0">
              <a:buNone/>
            </a:pPr>
          </a:p>
        </p:txBody>
      </p:sp>
      <p:sp>
        <p:nvSpPr>
          <p:cNvPr id="3" name=""/>
          <p:cNvSpPr txBox="1"/>
          <p:nvPr>
            <p:ph type="dt" idx="10"/>
          </p:nvPr>
        </p:nvSpPr>
        <p:spPr>
          <a:xfrm>
            <a:off x="457200" y="6356350"/>
            <a:ext cx="2133600" cy="365125"/>
          </a:xfrm>
          <a:prstGeom prst="rect"/>
          <a:noFill/>
          <a:ln>
            <a:noFill/>
          </a:ln>
        </p:spPr>
        <p:txBody>
          <a:bodyPr wrap="square" anchor="ctr"/>
          <a:lstStyle>
            <a:lvl1pPr lvl="0" algn="l">
              <a:defRPr sz="1200">
                <a:solidFill>
                  <a:srgbClr val="3F3F3F"/>
                </a:solidFill>
                <a:latin typeface="Calibri"/>
              </a:defRPr>
            </a:lvl1pPr>
          </a:lstStyle>
          <a:p/>
        </p:txBody>
      </p:sp>
      <p:sp>
        <p:nvSpPr>
          <p:cNvPr id="4" name=""/>
          <p:cNvSpPr txBox="1"/>
          <p:nvPr>
            <p:ph type="sldNum" idx="12"/>
          </p:nvPr>
        </p:nvSpPr>
        <p:spPr>
          <a:xfrm>
            <a:off x="6553200" y="6356350"/>
            <a:ext cx="2133600" cy="365125"/>
          </a:xfrm>
          <a:prstGeom prst="rect"/>
          <a:noFill/>
          <a:ln>
            <a:noFill/>
          </a:ln>
        </p:spPr>
        <p:txBody>
          <a:bodyPr wrap="square" anchor="ctr"/>
          <a:lstStyle>
            <a:lvl1pPr lvl="0" algn="r">
              <a:defRPr sz="1200">
                <a:solidFill>
                  <a:srgbClr val="3F3F3F"/>
                </a:solidFill>
                <a:latin typeface="Calibri"/>
              </a:defRPr>
            </a:lvl1pPr>
          </a:lstStyle>
          <a:p>
            <a:fld id="{8B38DBA3-52F9-4AF4-A6A4-FA4D7DB2F99C}" type="slidenum">
              <a:t>&lt;#&gt;</a:t>
            </a:fld>
          </a:p>
        </p:txBody>
      </p:sp>
      <p:sp>
        <p:nvSpPr>
          <p:cNvPr id="5" name=""/>
          <p:cNvSpPr txBox="1"/>
          <p:nvPr>
            <p:ph type="ftr" idx="11"/>
          </p:nvPr>
        </p:nvSpPr>
        <p:spPr>
          <a:xfrm>
            <a:off x="3124200" y="6356350"/>
            <a:ext cx="2895600" cy="365125"/>
          </a:xfrm>
          <a:prstGeom prst="rect"/>
          <a:noFill/>
          <a:ln>
            <a:noFill/>
          </a:ln>
        </p:spPr>
        <p:txBody>
          <a:bodyPr wrap="square" anchor="ctr"/>
          <a:lstStyle>
            <a:lvl1pPr lvl="0" algn="ctr">
              <a:defRPr sz="1200">
                <a:solidFill>
                  <a:srgbClr val="3F3F3F"/>
                </a:solidFill>
                <a:latin typeface="Calibri"/>
              </a:defRPr>
            </a:lvl1pPr>
          </a:lstStyle>
          <a:p/>
        </p:txBody>
      </p:sp>
    </p:spTree>
  </p:cSld>
</p:sld>
</file>

<file path=ppt/slides/slide8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title" idx="0"/>
          </p:nvPr>
        </p:nvSpPr>
        <p:spPr>
          <a:xfrm>
            <a:off x="457200" y="274637"/>
            <a:ext cx="8229600" cy="638175"/>
          </a:xfrm>
          <a:prstGeom prst="rect"/>
          <a:noFill/>
          <a:ln>
            <a:noFill/>
          </a:ln>
        </p:spPr>
        <p:txBody>
          <a:bodyPr wrap="square" anchor="ctr">
            <a:normAutofit fontScale="90000"/>
          </a:bodyPr>
          <a:p>
            <a:pPr lvl="0"/>
            <a:r>
              <a:rPr b="1" i="0" u="none" strike="noStrike">
                <a:latin typeface="Times New Roman"/>
              </a:rPr>
              <a:t>Surgical </a:t>
            </a:r>
            <a:r>
              <a:rPr b="1" i="0" u="none" strike="noStrike">
                <a:latin typeface="Times New Roman"/>
              </a:rPr>
              <a:t>management</a:t>
            </a:r>
          </a:p>
        </p:txBody>
      </p:sp>
      <p:sp>
        <p:nvSpPr>
          <p:cNvPr id="3" name=""/>
          <p:cNvSpPr txBox="1"/>
          <p:nvPr>
            <p:ph type="body" idx="1"/>
          </p:nvPr>
        </p:nvSpPr>
        <p:spPr>
          <a:xfrm>
            <a:off x="457200" y="990600"/>
            <a:ext cx="8229600" cy="5867400"/>
          </a:xfrm>
          <a:prstGeom prst="rect"/>
          <a:noFill/>
          <a:ln>
            <a:noFill/>
          </a:ln>
        </p:spPr>
        <p:txBody>
          <a:bodyPr wrap="square" anchor="t">
            <a:normAutofit fontScale="92000" lnSpcReduction="10000"/>
          </a:bodyPr>
          <a:p>
            <a:pPr lvl="0">
              <a:buNone/>
            </a:pPr>
            <a:r>
              <a:rPr sz="3600" b="1" i="0" u="none" strike="noStrike">
                <a:latin typeface="Times New Roman"/>
              </a:rPr>
              <a:t>Indications for surgery:</a:t>
            </a:r>
          </a:p>
          <a:p>
            <a:pPr lvl="0">
              <a:buFont typeface="Wingdings"/>
              <a:buChar char="ü"/>
            </a:pPr>
            <a:r>
              <a:rPr sz="3600">
                <a:latin typeface="Times New Roman"/>
              </a:rPr>
              <a:t>Epilepsy results from </a:t>
            </a:r>
            <a:r>
              <a:rPr sz="3600">
                <a:solidFill>
                  <a:srgbClr val="FF0000"/>
                </a:solidFill>
                <a:latin typeface="Times New Roman"/>
              </a:rPr>
              <a:t>intracranial tumors</a:t>
            </a:r>
            <a:r>
              <a:rPr sz="3600">
                <a:latin typeface="Times New Roman"/>
              </a:rPr>
              <a:t>, abscess, cysts, or vascular anomalies</a:t>
            </a:r>
          </a:p>
          <a:p>
            <a:pPr lvl="0">
              <a:buFont typeface="Wingdings"/>
              <a:buChar char="ü"/>
            </a:pPr>
            <a:r>
              <a:rPr sz="3600">
                <a:latin typeface="Times New Roman"/>
              </a:rPr>
              <a:t>Intractable seizure disorders that </a:t>
            </a:r>
            <a:r>
              <a:rPr sz="3600">
                <a:solidFill>
                  <a:srgbClr val="FF0000"/>
                </a:solidFill>
                <a:latin typeface="Times New Roman"/>
              </a:rPr>
              <a:t>do not respond to medication  </a:t>
            </a:r>
          </a:p>
          <a:p>
            <a:pPr lvl="0">
              <a:buFont typeface="Wingdings"/>
              <a:buChar char="ü"/>
            </a:pPr>
            <a:r>
              <a:rPr sz="3600">
                <a:solidFill>
                  <a:srgbClr val="FF0000"/>
                </a:solidFill>
                <a:latin typeface="Times New Roman"/>
              </a:rPr>
              <a:t>Focal  atrophic </a:t>
            </a:r>
            <a:r>
              <a:rPr sz="3600">
                <a:latin typeface="Times New Roman"/>
              </a:rPr>
              <a:t>process secondary to trauma, inflammation, stroke, or anoxia</a:t>
            </a:r>
          </a:p>
          <a:p>
            <a:pPr lvl="0">
              <a:buFont typeface="Wingdings"/>
              <a:buChar char="ü"/>
            </a:pPr>
            <a:r>
              <a:rPr sz="3600">
                <a:solidFill>
                  <a:srgbClr val="000000"/>
                </a:solidFill>
                <a:latin typeface="Times New Roman"/>
              </a:rPr>
              <a:t>If the seizures originate in a reasonably </a:t>
            </a:r>
            <a:r>
              <a:rPr sz="3600">
                <a:solidFill>
                  <a:srgbClr val="FF0000"/>
                </a:solidFill>
                <a:latin typeface="Times New Roman"/>
              </a:rPr>
              <a:t>well-circumscribed area of the brain </a:t>
            </a:r>
            <a:r>
              <a:rPr sz="3600">
                <a:solidFill>
                  <a:srgbClr val="000000"/>
                </a:solidFill>
                <a:latin typeface="Times New Roman"/>
              </a:rPr>
              <a:t>that can be excised without producing significant neurologic deficits</a:t>
            </a:r>
          </a:p>
        </p:txBody>
      </p:sp>
      <p:sp>
        <p:nvSpPr>
          <p:cNvPr id="4" name=""/>
          <p:cNvSpPr txBox="1"/>
          <p:nvPr>
            <p:ph type="dt" idx="10"/>
          </p:nvPr>
        </p:nvSpPr>
        <p:spPr>
          <a:xfrm>
            <a:off x="457200" y="6356350"/>
            <a:ext cx="2133600" cy="365125"/>
          </a:xfrm>
          <a:prstGeom prst="rect"/>
          <a:noFill/>
          <a:ln>
            <a:noFill/>
          </a:ln>
        </p:spPr>
        <p:txBody>
          <a:bodyPr wrap="square" anchor="ctr"/>
          <a:lstStyle>
            <a:lvl1pPr lvl="0" algn="l">
              <a:defRPr sz="1200">
                <a:solidFill>
                  <a:srgbClr val="3F3F3F"/>
                </a:solidFill>
                <a:latin typeface="Calibri"/>
              </a:defRPr>
            </a:lvl1pPr>
          </a:lstStyle>
          <a:p/>
        </p:txBody>
      </p:sp>
      <p:sp>
        <p:nvSpPr>
          <p:cNvPr id="5" name=""/>
          <p:cNvSpPr txBox="1"/>
          <p:nvPr>
            <p:ph type="sldNum" idx="12"/>
          </p:nvPr>
        </p:nvSpPr>
        <p:spPr>
          <a:xfrm>
            <a:off x="6553200" y="6356350"/>
            <a:ext cx="2133600" cy="365125"/>
          </a:xfrm>
          <a:prstGeom prst="rect"/>
          <a:noFill/>
          <a:ln>
            <a:noFill/>
          </a:ln>
        </p:spPr>
        <p:txBody>
          <a:bodyPr wrap="square" anchor="ctr"/>
          <a:lstStyle>
            <a:lvl1pPr lvl="0" algn="r">
              <a:defRPr sz="1200">
                <a:solidFill>
                  <a:srgbClr val="3F3F3F"/>
                </a:solidFill>
                <a:latin typeface="Calibri"/>
              </a:defRPr>
            </a:lvl1pPr>
          </a:lstStyle>
          <a:p>
            <a:fld id="{8B38DBA3-52F9-4AF4-A6A4-FA4D7DB2F99C}" type="slidenum">
              <a:t>&lt;#&gt;</a:t>
            </a:fld>
          </a:p>
        </p:txBody>
      </p:sp>
      <p:sp>
        <p:nvSpPr>
          <p:cNvPr id="6" name=""/>
          <p:cNvSpPr txBox="1"/>
          <p:nvPr>
            <p:ph type="ftr" idx="11"/>
          </p:nvPr>
        </p:nvSpPr>
        <p:spPr>
          <a:xfrm>
            <a:off x="3124200" y="6356350"/>
            <a:ext cx="2895600" cy="365125"/>
          </a:xfrm>
          <a:prstGeom prst="rect"/>
          <a:noFill/>
          <a:ln>
            <a:noFill/>
          </a:ln>
        </p:spPr>
        <p:txBody>
          <a:bodyPr wrap="square" anchor="ctr"/>
          <a:lstStyle>
            <a:lvl1pPr lvl="0" algn="ctr">
              <a:defRPr sz="1200">
                <a:solidFill>
                  <a:srgbClr val="3F3F3F"/>
                </a:solidFill>
                <a:latin typeface="Calibri"/>
              </a:defRPr>
            </a:lvl1pPr>
          </a:lstStyle>
          <a:p/>
        </p:txBody>
      </p:sp>
    </p:spTree>
  </p:cSld>
</p:sld>
</file>

<file path=ppt/slides/slide8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title" idx="0"/>
          </p:nvPr>
        </p:nvSpPr>
        <p:spPr>
          <a:xfrm>
            <a:off x="457200" y="0"/>
            <a:ext cx="8229600" cy="609600"/>
          </a:xfrm>
          <a:prstGeom prst="rect"/>
          <a:noFill/>
          <a:ln>
            <a:noFill/>
          </a:ln>
        </p:spPr>
        <p:txBody>
          <a:bodyPr wrap="square" anchor="ctr"/>
          <a:p>
            <a:pPr lvl="0"/>
            <a:r>
              <a:rPr sz="4000" b="1" i="0" u="none" strike="noStrike">
                <a:latin typeface="Times New Roman"/>
              </a:rPr>
              <a:t>Nursing interventions</a:t>
            </a:r>
          </a:p>
        </p:txBody>
      </p:sp>
      <p:grpSp>
        <p:nvGrpSpPr>
          <p:cNvPr id="3" name=""/>
          <p:cNvGrpSpPr/>
          <p:nvPr/>
        </p:nvGrpSpPr>
        <p:grpSpPr>
          <a:xfrm rot="0">
            <a:off x="228600" y="619125"/>
            <a:ext cx="8915400" cy="6497637"/>
            <a:chOff x="144" y="390"/>
            <a:chExt cx="5616" cy="4093"/>
          </a:xfrm>
        </p:grpSpPr>
        <p:sp>
          <p:nvSpPr>
            <p:cNvPr id="4" name=""/>
            <p:cNvSpPr/>
            <p:nvPr/>
          </p:nvSpPr>
          <p:spPr>
            <a:xfrm>
              <a:off x="144" y="390"/>
              <a:ext cx="1344" cy="234"/>
            </a:xfrm>
            <a:prstGeom prst="rect">
              <a:avLst/>
            </a:prstGeom>
            <a:noFill/>
            <a:ln>
              <a:noFill/>
            </a:ln>
          </p:spPr>
          <p:txBody>
            <a:bodyPr wrap="square" anchor="t"/>
            <a:p>
              <a:pPr lvl="0" algn="l" marL="0" indent="0">
                <a:lnSpc>
                  <a:spcPct val="100000"/>
                </a:lnSpc>
                <a:buNone/>
              </a:pPr>
              <a:r>
                <a:rPr sz="2000" b="0" i="0" u="none" strike="noStrike" baseline="0">
                  <a:solidFill>
                    <a:srgbClr val="000000"/>
                  </a:solidFill>
                  <a:latin typeface="Times New Roman"/>
                </a:rPr>
                <a:t>Time of Seizure</a:t>
              </a:r>
            </a:p>
          </p:txBody>
        </p:sp>
        <p:sp>
          <p:nvSpPr>
            <p:cNvPr id="5" name=""/>
            <p:cNvSpPr/>
            <p:nvPr/>
          </p:nvSpPr>
          <p:spPr>
            <a:xfrm>
              <a:off x="144" y="390"/>
              <a:ext cx="1344" cy="0"/>
            </a:xfrm>
            <a:prstGeom prst="line"/>
            <a:noFill/>
            <a:ln w="12700">
              <a:solidFill>
                <a:srgbClr val="000000"/>
              </a:solidFill>
            </a:ln>
          </p:spPr>
        </p:sp>
        <p:sp>
          <p:nvSpPr>
            <p:cNvPr id="6" name=""/>
            <p:cNvSpPr/>
            <p:nvPr/>
          </p:nvSpPr>
          <p:spPr>
            <a:xfrm>
              <a:off x="144" y="390"/>
              <a:ext cx="0" cy="234"/>
            </a:xfrm>
            <a:prstGeom prst="line"/>
            <a:noFill/>
            <a:ln w="12700">
              <a:solidFill>
                <a:srgbClr val="000000"/>
              </a:solidFill>
            </a:ln>
          </p:spPr>
        </p:sp>
        <p:sp>
          <p:nvSpPr>
            <p:cNvPr id="7" name=""/>
            <p:cNvSpPr/>
            <p:nvPr/>
          </p:nvSpPr>
          <p:spPr>
            <a:xfrm>
              <a:off x="1488" y="390"/>
              <a:ext cx="0" cy="234"/>
            </a:xfrm>
            <a:prstGeom prst="line"/>
            <a:noFill/>
            <a:ln w="12700">
              <a:solidFill>
                <a:srgbClr val="000000"/>
              </a:solidFill>
            </a:ln>
          </p:spPr>
        </p:sp>
        <p:sp>
          <p:nvSpPr>
            <p:cNvPr id="8" name=""/>
            <p:cNvSpPr/>
            <p:nvPr/>
          </p:nvSpPr>
          <p:spPr>
            <a:xfrm>
              <a:off x="1488" y="390"/>
              <a:ext cx="4272" cy="234"/>
            </a:xfrm>
            <a:prstGeom prst="rect">
              <a:avLst/>
            </a:prstGeom>
            <a:noFill/>
            <a:ln>
              <a:noFill/>
            </a:ln>
          </p:spPr>
          <p:txBody>
            <a:bodyPr wrap="square" anchor="t"/>
            <a:p>
              <a:pPr lvl="0" algn="l" marL="0" indent="0">
                <a:lnSpc>
                  <a:spcPct val="100000"/>
                </a:lnSpc>
                <a:buNone/>
              </a:pPr>
              <a:r>
                <a:rPr sz="2000" b="0" i="0" u="none" strike="noStrike" baseline="0">
                  <a:solidFill>
                    <a:srgbClr val="000000"/>
                  </a:solidFill>
                  <a:latin typeface="Times New Roman"/>
                </a:rPr>
                <a:t>Nursing interventions</a:t>
              </a:r>
            </a:p>
          </p:txBody>
        </p:sp>
        <p:sp>
          <p:nvSpPr>
            <p:cNvPr id="9" name=""/>
            <p:cNvSpPr/>
            <p:nvPr/>
          </p:nvSpPr>
          <p:spPr>
            <a:xfrm>
              <a:off x="1488" y="390"/>
              <a:ext cx="4272" cy="0"/>
            </a:xfrm>
            <a:prstGeom prst="line"/>
            <a:noFill/>
            <a:ln w="12700">
              <a:solidFill>
                <a:srgbClr val="000000"/>
              </a:solidFill>
            </a:ln>
          </p:spPr>
        </p:sp>
        <p:sp>
          <p:nvSpPr>
            <p:cNvPr id="10" name=""/>
            <p:cNvSpPr/>
            <p:nvPr/>
          </p:nvSpPr>
          <p:spPr>
            <a:xfrm>
              <a:off x="1488" y="390"/>
              <a:ext cx="0" cy="234"/>
            </a:xfrm>
            <a:prstGeom prst="line"/>
            <a:noFill/>
            <a:ln w="12700">
              <a:solidFill>
                <a:srgbClr val="000000"/>
              </a:solidFill>
            </a:ln>
          </p:spPr>
        </p:sp>
        <p:sp>
          <p:nvSpPr>
            <p:cNvPr id="11" name=""/>
            <p:cNvSpPr/>
            <p:nvPr/>
          </p:nvSpPr>
          <p:spPr>
            <a:xfrm>
              <a:off x="5760" y="390"/>
              <a:ext cx="0" cy="234"/>
            </a:xfrm>
            <a:prstGeom prst="line"/>
            <a:noFill/>
            <a:ln w="12700">
              <a:solidFill>
                <a:srgbClr val="000000"/>
              </a:solidFill>
            </a:ln>
          </p:spPr>
        </p:sp>
        <p:sp>
          <p:nvSpPr>
            <p:cNvPr id="12" name=""/>
            <p:cNvSpPr/>
            <p:nvPr/>
          </p:nvSpPr>
          <p:spPr>
            <a:xfrm>
              <a:off x="144" y="624"/>
              <a:ext cx="1344" cy="0"/>
            </a:xfrm>
            <a:prstGeom prst="line"/>
            <a:noFill/>
            <a:ln w="12700">
              <a:solidFill>
                <a:srgbClr val="000000"/>
              </a:solidFill>
            </a:ln>
          </p:spPr>
        </p:sp>
        <p:sp>
          <p:nvSpPr>
            <p:cNvPr id="13" name=""/>
            <p:cNvSpPr/>
            <p:nvPr/>
          </p:nvSpPr>
          <p:spPr>
            <a:xfrm>
              <a:off x="144" y="624"/>
              <a:ext cx="1344" cy="1800"/>
            </a:xfrm>
            <a:prstGeom prst="rect">
              <a:avLst/>
            </a:prstGeom>
            <a:noFill/>
            <a:ln>
              <a:noFill/>
            </a:ln>
          </p:spPr>
          <p:txBody>
            <a:bodyPr wrap="square" anchor="t"/>
            <a:p>
              <a:pPr lvl="0" algn="l" marL="0" indent="0">
                <a:lnSpc>
                  <a:spcPct val="100000"/>
                </a:lnSpc>
                <a:buNone/>
              </a:pPr>
              <a:r>
                <a:rPr sz="2000" b="1" i="0" u="none" strike="noStrike" baseline="0">
                  <a:solidFill>
                    <a:srgbClr val="000000"/>
                  </a:solidFill>
                  <a:latin typeface="Times New Roman"/>
                </a:rPr>
                <a:t>Seizures </a:t>
              </a:r>
              <a:r>
                <a:rPr sz="2000" b="1" i="0" u="none" strike="noStrike" baseline="0">
                  <a:solidFill>
                    <a:srgbClr val="000000"/>
                  </a:solidFill>
                  <a:latin typeface="Times New Roman"/>
                </a:rPr>
                <a:t>precautions during aura</a:t>
              </a:r>
            </a:p>
          </p:txBody>
        </p:sp>
        <p:sp>
          <p:nvSpPr>
            <p:cNvPr id="14" name=""/>
            <p:cNvSpPr/>
            <p:nvPr/>
          </p:nvSpPr>
          <p:spPr>
            <a:xfrm>
              <a:off x="144" y="624"/>
              <a:ext cx="1344" cy="0"/>
            </a:xfrm>
            <a:prstGeom prst="line"/>
            <a:noFill/>
            <a:ln w="12700">
              <a:solidFill>
                <a:srgbClr val="000000"/>
              </a:solidFill>
            </a:ln>
          </p:spPr>
        </p:sp>
        <p:sp>
          <p:nvSpPr>
            <p:cNvPr id="15" name=""/>
            <p:cNvSpPr/>
            <p:nvPr/>
          </p:nvSpPr>
          <p:spPr>
            <a:xfrm>
              <a:off x="144" y="624"/>
              <a:ext cx="0" cy="1800"/>
            </a:xfrm>
            <a:prstGeom prst="line"/>
            <a:noFill/>
            <a:ln w="12700">
              <a:solidFill>
                <a:srgbClr val="000000"/>
              </a:solidFill>
            </a:ln>
          </p:spPr>
        </p:sp>
        <p:sp>
          <p:nvSpPr>
            <p:cNvPr id="16" name=""/>
            <p:cNvSpPr/>
            <p:nvPr/>
          </p:nvSpPr>
          <p:spPr>
            <a:xfrm>
              <a:off x="1488" y="624"/>
              <a:ext cx="4272" cy="0"/>
            </a:xfrm>
            <a:prstGeom prst="line"/>
            <a:noFill/>
            <a:ln w="12700">
              <a:solidFill>
                <a:srgbClr val="000000"/>
              </a:solidFill>
            </a:ln>
          </p:spPr>
        </p:sp>
        <p:sp>
          <p:nvSpPr>
            <p:cNvPr id="17" name=""/>
            <p:cNvSpPr/>
            <p:nvPr/>
          </p:nvSpPr>
          <p:spPr>
            <a:xfrm>
              <a:off x="1488" y="624"/>
              <a:ext cx="0" cy="1800"/>
            </a:xfrm>
            <a:prstGeom prst="line"/>
            <a:noFill/>
            <a:ln w="12700">
              <a:solidFill>
                <a:srgbClr val="000000"/>
              </a:solidFill>
            </a:ln>
          </p:spPr>
        </p:sp>
        <p:sp>
          <p:nvSpPr>
            <p:cNvPr id="18" name=""/>
            <p:cNvSpPr/>
            <p:nvPr/>
          </p:nvSpPr>
          <p:spPr>
            <a:xfrm>
              <a:off x="1488" y="624"/>
              <a:ext cx="4272" cy="1800"/>
            </a:xfrm>
            <a:prstGeom prst="rect">
              <a:avLst/>
            </a:prstGeom>
            <a:noFill/>
            <a:ln>
              <a:noFill/>
            </a:ln>
          </p:spPr>
          <p:txBody>
            <a:bodyPr wrap="square" anchor="t"/>
            <a:p>
              <a:pPr lvl="0" algn="l" marL="342900" indent="0">
                <a:lnSpc>
                  <a:spcPct val="100000"/>
                </a:lnSpc>
                <a:buFont typeface="Symbol"/>
                <a:buChar char=""/>
              </a:pPr>
              <a:r>
                <a:rPr sz="2400" b="0" i="0" u="none" strike="noStrike" baseline="0">
                  <a:solidFill>
                    <a:srgbClr val="000000"/>
                  </a:solidFill>
                  <a:latin typeface="Times New Roman"/>
                </a:rPr>
                <a:t>Discuss precautions with </a:t>
              </a:r>
              <a:r>
                <a:rPr sz="2400" b="0" i="0" u="none" strike="noStrike" baseline="0">
                  <a:solidFill>
                    <a:srgbClr val="000000"/>
                  </a:solidFill>
                  <a:latin typeface="Times New Roman"/>
                </a:rPr>
                <a:t>patient/ </a:t>
              </a:r>
              <a:r>
                <a:rPr sz="2400" b="0" i="0" u="none" strike="noStrike" baseline="0">
                  <a:solidFill>
                    <a:srgbClr val="000000"/>
                  </a:solidFill>
                  <a:latin typeface="Times New Roman"/>
                </a:rPr>
                <a:t>family</a:t>
              </a:r>
            </a:p>
            <a:p>
              <a:pPr lvl="0" algn="l" marL="342900" indent="0">
                <a:lnSpc>
                  <a:spcPct val="100000"/>
                </a:lnSpc>
                <a:buFont typeface="Symbol"/>
                <a:buChar char=""/>
              </a:pPr>
              <a:r>
                <a:rPr sz="2400" b="0" i="0" u="none" strike="noStrike" baseline="0">
                  <a:solidFill>
                    <a:srgbClr val="000000"/>
                  </a:solidFill>
                  <a:latin typeface="Times New Roman"/>
                </a:rPr>
                <a:t>Request patient to alert nurse if aura appears</a:t>
              </a:r>
            </a:p>
            <a:p>
              <a:pPr lvl="0" algn="l" marL="342900" indent="0">
                <a:lnSpc>
                  <a:spcPct val="100000"/>
                </a:lnSpc>
                <a:buFont typeface="Symbol"/>
                <a:buChar char=""/>
              </a:pPr>
              <a:r>
                <a:rPr sz="2400" b="0" i="0" u="none" strike="noStrike" baseline="0">
                  <a:solidFill>
                    <a:srgbClr val="000000"/>
                  </a:solidFill>
                  <a:latin typeface="Times New Roman"/>
                </a:rPr>
                <a:t>Give medications as ordered</a:t>
              </a:r>
            </a:p>
            <a:p>
              <a:pPr lvl="0" algn="l" marL="342900" indent="0">
                <a:lnSpc>
                  <a:spcPct val="100000"/>
                </a:lnSpc>
                <a:buFont typeface="Symbol"/>
                <a:buChar char=""/>
              </a:pPr>
              <a:r>
                <a:rPr sz="2400" b="0" i="0" u="none" strike="noStrike" baseline="0">
                  <a:solidFill>
                    <a:srgbClr val="000000"/>
                  </a:solidFill>
                  <a:latin typeface="Times New Roman"/>
                </a:rPr>
                <a:t>Keep padded tongue blade, beside the bed</a:t>
              </a:r>
            </a:p>
            <a:p>
              <a:pPr lvl="0" algn="l" marL="342900" indent="0">
                <a:lnSpc>
                  <a:spcPct val="100000"/>
                </a:lnSpc>
                <a:buFont typeface="Symbol"/>
                <a:buChar char=""/>
              </a:pPr>
              <a:r>
                <a:rPr sz="2400" b="0" i="0" u="none" strike="noStrike" baseline="0">
                  <a:solidFill>
                    <a:srgbClr val="000000"/>
                  </a:solidFill>
                  <a:latin typeface="Times New Roman"/>
                </a:rPr>
                <a:t>Pad bed as necessary</a:t>
              </a:r>
            </a:p>
            <a:p>
              <a:pPr lvl="0" algn="l" marL="342900" indent="0">
                <a:lnSpc>
                  <a:spcPct val="100000"/>
                </a:lnSpc>
                <a:buFont typeface="Symbol"/>
                <a:buChar char=""/>
              </a:pPr>
              <a:r>
                <a:rPr sz="2400" b="0" i="0" u="none" strike="noStrike" baseline="0">
                  <a:solidFill>
                    <a:srgbClr val="000000"/>
                  </a:solidFill>
                  <a:latin typeface="Times New Roman"/>
                </a:rPr>
                <a:t>Keep bed in low position with side rails</a:t>
              </a:r>
            </a:p>
            <a:p>
              <a:pPr lvl="0" algn="l" marL="342900" indent="0">
                <a:lnSpc>
                  <a:spcPct val="100000"/>
                </a:lnSpc>
                <a:buFont typeface="Symbol"/>
                <a:buChar char=""/>
              </a:pPr>
              <a:r>
                <a:rPr sz="2400" b="0" i="0" u="none" strike="noStrike" baseline="0">
                  <a:solidFill>
                    <a:srgbClr val="000000"/>
                  </a:solidFill>
                  <a:latin typeface="Times New Roman"/>
                </a:rPr>
                <a:t>Take rectal temperature unless &amp; otherwise medicated</a:t>
              </a:r>
            </a:p>
            <a:p>
              <a:pPr lvl="0" algn="l" marL="342900" indent="0">
                <a:lnSpc>
                  <a:spcPct val="100000"/>
                </a:lnSpc>
                <a:buFont typeface="Symbol"/>
                <a:buChar char=""/>
              </a:pPr>
              <a:r>
                <a:rPr sz="2400" b="0" i="0" u="none" strike="noStrike" baseline="0">
                  <a:solidFill>
                    <a:srgbClr val="000000"/>
                  </a:solidFill>
                  <a:latin typeface="Times New Roman"/>
                </a:rPr>
                <a:t>Observe the patient cloth</a:t>
              </a:r>
            </a:p>
          </p:txBody>
        </p:sp>
        <p:sp>
          <p:nvSpPr>
            <p:cNvPr id="19" name=""/>
            <p:cNvSpPr/>
            <p:nvPr/>
          </p:nvSpPr>
          <p:spPr>
            <a:xfrm>
              <a:off x="1488" y="624"/>
              <a:ext cx="4272" cy="0"/>
            </a:xfrm>
            <a:prstGeom prst="line"/>
            <a:noFill/>
            <a:ln w="12700">
              <a:solidFill>
                <a:srgbClr val="000000"/>
              </a:solidFill>
            </a:ln>
          </p:spPr>
        </p:sp>
        <p:sp>
          <p:nvSpPr>
            <p:cNvPr id="20" name=""/>
            <p:cNvSpPr/>
            <p:nvPr/>
          </p:nvSpPr>
          <p:spPr>
            <a:xfrm>
              <a:off x="1488" y="624"/>
              <a:ext cx="0" cy="1800"/>
            </a:xfrm>
            <a:prstGeom prst="line"/>
            <a:noFill/>
            <a:ln w="12700">
              <a:solidFill>
                <a:srgbClr val="000000"/>
              </a:solidFill>
            </a:ln>
          </p:spPr>
        </p:sp>
        <p:sp>
          <p:nvSpPr>
            <p:cNvPr id="21" name=""/>
            <p:cNvSpPr/>
            <p:nvPr/>
          </p:nvSpPr>
          <p:spPr>
            <a:xfrm>
              <a:off x="5760" y="624"/>
              <a:ext cx="0" cy="1800"/>
            </a:xfrm>
            <a:prstGeom prst="line"/>
            <a:noFill/>
            <a:ln w="12700">
              <a:solidFill>
                <a:srgbClr val="000000"/>
              </a:solidFill>
            </a:ln>
          </p:spPr>
        </p:sp>
        <p:sp>
          <p:nvSpPr>
            <p:cNvPr id="22" name=""/>
            <p:cNvSpPr/>
            <p:nvPr/>
          </p:nvSpPr>
          <p:spPr>
            <a:xfrm>
              <a:off x="144" y="2424"/>
              <a:ext cx="1344" cy="0"/>
            </a:xfrm>
            <a:prstGeom prst="line"/>
            <a:noFill/>
            <a:ln w="12700">
              <a:solidFill>
                <a:srgbClr val="000000"/>
              </a:solidFill>
            </a:ln>
          </p:spPr>
        </p:sp>
        <p:sp>
          <p:nvSpPr>
            <p:cNvPr id="23" name=""/>
            <p:cNvSpPr/>
            <p:nvPr/>
          </p:nvSpPr>
          <p:spPr>
            <a:xfrm>
              <a:off x="144" y="2424"/>
              <a:ext cx="1344" cy="1669"/>
            </a:xfrm>
            <a:prstGeom prst="rect">
              <a:avLst/>
            </a:prstGeom>
            <a:noFill/>
            <a:ln>
              <a:noFill/>
            </a:ln>
          </p:spPr>
          <p:txBody>
            <a:bodyPr wrap="square" anchor="t"/>
            <a:p>
              <a:pPr lvl="0" algn="l" marL="0" indent="0">
                <a:lnSpc>
                  <a:spcPct val="100000"/>
                </a:lnSpc>
                <a:buNone/>
              </a:pPr>
            </a:p>
            <a:p>
              <a:pPr lvl="0" algn="l" marL="0" indent="0">
                <a:lnSpc>
                  <a:spcPct val="100000"/>
                </a:lnSpc>
                <a:buNone/>
              </a:pPr>
              <a:r>
                <a:rPr sz="2000" b="1" i="0" u="none" strike="noStrike" baseline="0">
                  <a:solidFill>
                    <a:srgbClr val="000000"/>
                  </a:solidFill>
                  <a:latin typeface="Times New Roman"/>
                </a:rPr>
                <a:t>During </a:t>
              </a:r>
              <a:r>
                <a:rPr sz="2000" b="1" i="0" u="none" strike="noStrike" baseline="0">
                  <a:solidFill>
                    <a:srgbClr val="000000"/>
                  </a:solidFill>
                  <a:latin typeface="Times New Roman"/>
                </a:rPr>
                <a:t>seizure</a:t>
              </a:r>
            </a:p>
          </p:txBody>
        </p:sp>
        <p:sp>
          <p:nvSpPr>
            <p:cNvPr id="24" name=""/>
            <p:cNvSpPr/>
            <p:nvPr/>
          </p:nvSpPr>
          <p:spPr>
            <a:xfrm>
              <a:off x="144" y="2424"/>
              <a:ext cx="1344" cy="0"/>
            </a:xfrm>
            <a:prstGeom prst="line"/>
            <a:noFill/>
            <a:ln w="12700">
              <a:solidFill>
                <a:srgbClr val="000000"/>
              </a:solidFill>
            </a:ln>
          </p:spPr>
        </p:sp>
        <p:sp>
          <p:nvSpPr>
            <p:cNvPr id="25" name=""/>
            <p:cNvSpPr/>
            <p:nvPr/>
          </p:nvSpPr>
          <p:spPr>
            <a:xfrm>
              <a:off x="144" y="2424"/>
              <a:ext cx="0" cy="1669"/>
            </a:xfrm>
            <a:prstGeom prst="line"/>
            <a:noFill/>
            <a:ln w="12700">
              <a:solidFill>
                <a:srgbClr val="000000"/>
              </a:solidFill>
            </a:ln>
          </p:spPr>
        </p:sp>
        <p:sp>
          <p:nvSpPr>
            <p:cNvPr id="26" name=""/>
            <p:cNvSpPr/>
            <p:nvPr/>
          </p:nvSpPr>
          <p:spPr>
            <a:xfrm>
              <a:off x="1488" y="2424"/>
              <a:ext cx="4272" cy="0"/>
            </a:xfrm>
            <a:prstGeom prst="line"/>
            <a:noFill/>
            <a:ln w="12700">
              <a:solidFill>
                <a:srgbClr val="000000"/>
              </a:solidFill>
            </a:ln>
          </p:spPr>
        </p:sp>
        <p:sp>
          <p:nvSpPr>
            <p:cNvPr id="27" name=""/>
            <p:cNvSpPr/>
            <p:nvPr/>
          </p:nvSpPr>
          <p:spPr>
            <a:xfrm>
              <a:off x="1488" y="2424"/>
              <a:ext cx="0" cy="1669"/>
            </a:xfrm>
            <a:prstGeom prst="line"/>
            <a:noFill/>
            <a:ln w="12700">
              <a:solidFill>
                <a:srgbClr val="000000"/>
              </a:solidFill>
            </a:ln>
          </p:spPr>
        </p:sp>
        <p:sp>
          <p:nvSpPr>
            <p:cNvPr id="28" name=""/>
            <p:cNvSpPr/>
            <p:nvPr/>
          </p:nvSpPr>
          <p:spPr>
            <a:xfrm>
              <a:off x="1488" y="2424"/>
              <a:ext cx="4272" cy="1669"/>
            </a:xfrm>
            <a:prstGeom prst="rect">
              <a:avLst/>
            </a:prstGeom>
            <a:noFill/>
            <a:ln>
              <a:noFill/>
            </a:ln>
          </p:spPr>
          <p:txBody>
            <a:bodyPr wrap="square" anchor="t"/>
            <a:p>
              <a:pPr lvl="0" algn="l" marL="342900" indent="0">
                <a:lnSpc>
                  <a:spcPct val="100000"/>
                </a:lnSpc>
                <a:buFont typeface="Arial"/>
                <a:buChar char="•"/>
              </a:pPr>
              <a:r>
                <a:rPr sz="2400" b="0" i="0" u="none" strike="noStrike" baseline="0">
                  <a:solidFill>
                    <a:srgbClr val="000000"/>
                  </a:solidFill>
                  <a:latin typeface="Times New Roman"/>
                </a:rPr>
                <a:t>Protect </a:t>
              </a:r>
              <a:r>
                <a:rPr sz="2400" b="0" i="0" u="none" strike="noStrike" baseline="0">
                  <a:solidFill>
                    <a:srgbClr val="000000"/>
                  </a:solidFill>
                  <a:latin typeface="Times New Roman"/>
                </a:rPr>
                <a:t>patient from injury, do not rest rain</a:t>
              </a:r>
            </a:p>
            <a:p>
              <a:pPr lvl="0" algn="l" marL="342900" indent="0">
                <a:lnSpc>
                  <a:spcPct val="100000"/>
                </a:lnSpc>
                <a:buFont typeface="Symbol"/>
                <a:buChar char=""/>
              </a:pPr>
              <a:r>
                <a:rPr sz="2400" b="0" i="0" u="none" strike="noStrike" baseline="0">
                  <a:solidFill>
                    <a:srgbClr val="000000"/>
                  </a:solidFill>
                  <a:latin typeface="Times New Roman"/>
                </a:rPr>
                <a:t>Maintain patient airway and adequate ventilation</a:t>
              </a:r>
            </a:p>
            <a:p>
              <a:pPr lvl="0" algn="l" marL="342900" indent="0">
                <a:lnSpc>
                  <a:spcPct val="100000"/>
                </a:lnSpc>
                <a:buFont typeface="Symbol"/>
                <a:buChar char=""/>
              </a:pPr>
              <a:r>
                <a:rPr sz="2400" b="0" i="0" u="none" strike="noStrike" baseline="0">
                  <a:solidFill>
                    <a:srgbClr val="000000"/>
                  </a:solidFill>
                  <a:latin typeface="Times New Roman"/>
                </a:rPr>
                <a:t>Loosen all tight </a:t>
              </a:r>
              <a:r>
                <a:rPr sz="2400" b="0" i="0" u="none" strike="noStrike" baseline="0">
                  <a:solidFill>
                    <a:srgbClr val="000000"/>
                  </a:solidFill>
                  <a:latin typeface="Times New Roman"/>
                </a:rPr>
                <a:t>clothings</a:t>
              </a:r>
              <a:r>
                <a:rPr sz="2400" b="0" i="0" u="none" strike="noStrike" baseline="0">
                  <a:solidFill>
                    <a:srgbClr val="000000"/>
                  </a:solidFill>
                  <a:latin typeface="Times New Roman"/>
                </a:rPr>
                <a:t>, especially at the neck</a:t>
              </a:r>
            </a:p>
            <a:p>
              <a:pPr lvl="0" algn="l" marL="342900" indent="0">
                <a:lnSpc>
                  <a:spcPct val="100000"/>
                </a:lnSpc>
                <a:buFont typeface="Symbol"/>
                <a:buChar char=""/>
              </a:pPr>
              <a:r>
                <a:rPr sz="2400" b="0" i="0" u="none" strike="noStrike" baseline="0">
                  <a:solidFill>
                    <a:srgbClr val="000000"/>
                  </a:solidFill>
                  <a:latin typeface="Times New Roman"/>
                </a:rPr>
                <a:t>Keep the privacy of the patient</a:t>
              </a:r>
            </a:p>
            <a:p>
              <a:pPr lvl="0" algn="l" marL="342900" indent="0">
                <a:lnSpc>
                  <a:spcPct val="100000"/>
                </a:lnSpc>
                <a:buFont typeface="Symbol"/>
                <a:buChar char=""/>
              </a:pPr>
              <a:r>
                <a:rPr sz="2400" b="0" i="0" u="none" strike="noStrike" baseline="0">
                  <a:solidFill>
                    <a:srgbClr val="000000"/>
                  </a:solidFill>
                  <a:latin typeface="Times New Roman"/>
                </a:rPr>
                <a:t>Never force anything between </a:t>
              </a:r>
              <a:r>
                <a:rPr sz="2400" b="0" i="0" u="none" strike="noStrike" baseline="0">
                  <a:solidFill>
                    <a:srgbClr val="000000"/>
                  </a:solidFill>
                  <a:latin typeface="Times New Roman"/>
                </a:rPr>
                <a:t>teeth</a:t>
              </a:r>
            </a:p>
            <a:p>
              <a:pPr lvl="0" algn="l" marL="342900" indent="0">
                <a:lnSpc>
                  <a:spcPct val="100000"/>
                </a:lnSpc>
                <a:buFont typeface="Symbol"/>
                <a:buChar char=""/>
              </a:pPr>
              <a:r>
                <a:rPr sz="2400" b="0" i="0" u="none" strike="noStrike" baseline="0">
                  <a:solidFill>
                    <a:srgbClr val="000000"/>
                  </a:solidFill>
                  <a:latin typeface="Times New Roman"/>
                </a:rPr>
                <a:t>Not restrict movement </a:t>
              </a:r>
            </a:p>
          </p:txBody>
        </p:sp>
        <p:sp>
          <p:nvSpPr>
            <p:cNvPr id="29" name=""/>
            <p:cNvSpPr/>
            <p:nvPr/>
          </p:nvSpPr>
          <p:spPr>
            <a:xfrm>
              <a:off x="1488" y="2424"/>
              <a:ext cx="4272" cy="0"/>
            </a:xfrm>
            <a:prstGeom prst="line"/>
            <a:noFill/>
            <a:ln w="12700">
              <a:solidFill>
                <a:srgbClr val="000000"/>
              </a:solidFill>
            </a:ln>
          </p:spPr>
        </p:sp>
        <p:sp>
          <p:nvSpPr>
            <p:cNvPr id="30" name=""/>
            <p:cNvSpPr/>
            <p:nvPr/>
          </p:nvSpPr>
          <p:spPr>
            <a:xfrm>
              <a:off x="1488" y="2424"/>
              <a:ext cx="0" cy="1669"/>
            </a:xfrm>
            <a:prstGeom prst="line"/>
            <a:noFill/>
            <a:ln w="12700">
              <a:solidFill>
                <a:srgbClr val="000000"/>
              </a:solidFill>
            </a:ln>
          </p:spPr>
        </p:sp>
        <p:sp>
          <p:nvSpPr>
            <p:cNvPr id="31" name=""/>
            <p:cNvSpPr/>
            <p:nvPr/>
          </p:nvSpPr>
          <p:spPr>
            <a:xfrm>
              <a:off x="5760" y="2424"/>
              <a:ext cx="0" cy="1669"/>
            </a:xfrm>
            <a:prstGeom prst="line"/>
            <a:noFill/>
            <a:ln w="12700">
              <a:solidFill>
                <a:srgbClr val="000000"/>
              </a:solidFill>
            </a:ln>
          </p:spPr>
        </p:sp>
        <p:sp>
          <p:nvSpPr>
            <p:cNvPr id="32" name=""/>
            <p:cNvSpPr/>
            <p:nvPr/>
          </p:nvSpPr>
          <p:spPr>
            <a:xfrm>
              <a:off x="144" y="4093"/>
              <a:ext cx="1344" cy="0"/>
            </a:xfrm>
            <a:prstGeom prst="line"/>
            <a:noFill/>
            <a:ln w="12700">
              <a:solidFill>
                <a:srgbClr val="000000"/>
              </a:solidFill>
            </a:ln>
          </p:spPr>
        </p:sp>
        <p:sp>
          <p:nvSpPr>
            <p:cNvPr id="33" name=""/>
            <p:cNvSpPr/>
            <p:nvPr/>
          </p:nvSpPr>
          <p:spPr>
            <a:xfrm>
              <a:off x="1488" y="4093"/>
              <a:ext cx="4272" cy="0"/>
            </a:xfrm>
            <a:prstGeom prst="line"/>
            <a:noFill/>
            <a:ln w="12700">
              <a:solidFill>
                <a:srgbClr val="000000"/>
              </a:solidFill>
            </a:ln>
          </p:spPr>
        </p:sp>
      </p:grpSp>
      <p:pic>
        <p:nvPicPr>
          <p:cNvPr id="34" name=""/>
          <p:cNvPicPr/>
          <p:nvPr/>
        </p:nvPicPr>
        <p:blipFill>
          <a:blip r:embed="rId1"/>
          <a:srcRect/>
          <a:stretch>
            <a:fillRect/>
          </a:stretch>
        </p:blipFill>
        <p:spPr>
          <a:xfrm>
            <a:off x="228600" y="619125"/>
            <a:ext cx="8915400" cy="6313487"/>
          </a:xfrm>
          <a:prstGeom prst="rect"/>
        </p:spPr>
      </p:pic>
      <p:sp>
        <p:nvSpPr>
          <p:cNvPr id="35" name=""/>
          <p:cNvSpPr txBox="1"/>
          <p:nvPr>
            <p:ph type="dt" idx="10"/>
          </p:nvPr>
        </p:nvSpPr>
        <p:spPr>
          <a:xfrm>
            <a:off x="457200" y="6356350"/>
            <a:ext cx="2133600" cy="365125"/>
          </a:xfrm>
          <a:prstGeom prst="rect"/>
          <a:noFill/>
          <a:ln>
            <a:noFill/>
          </a:ln>
        </p:spPr>
        <p:txBody>
          <a:bodyPr wrap="square" anchor="ctr"/>
          <a:lstStyle>
            <a:lvl1pPr lvl="0" algn="l">
              <a:defRPr sz="1200">
                <a:solidFill>
                  <a:srgbClr val="3F3F3F"/>
                </a:solidFill>
                <a:latin typeface="Calibri"/>
              </a:defRPr>
            </a:lvl1pPr>
          </a:lstStyle>
          <a:p/>
        </p:txBody>
      </p:sp>
      <p:sp>
        <p:nvSpPr>
          <p:cNvPr id="36" name=""/>
          <p:cNvSpPr txBox="1"/>
          <p:nvPr>
            <p:ph type="sldNum" idx="12"/>
          </p:nvPr>
        </p:nvSpPr>
        <p:spPr>
          <a:xfrm>
            <a:off x="6553200" y="6356350"/>
            <a:ext cx="2133600" cy="365125"/>
          </a:xfrm>
          <a:prstGeom prst="rect"/>
          <a:noFill/>
          <a:ln>
            <a:noFill/>
          </a:ln>
        </p:spPr>
        <p:txBody>
          <a:bodyPr wrap="square" anchor="ctr"/>
          <a:lstStyle>
            <a:lvl1pPr lvl="0" algn="r">
              <a:defRPr sz="1200">
                <a:solidFill>
                  <a:srgbClr val="3F3F3F"/>
                </a:solidFill>
                <a:latin typeface="Calibri"/>
              </a:defRPr>
            </a:lvl1pPr>
          </a:lstStyle>
          <a:p>
            <a:fld id="{8B38DBA3-52F9-4AF4-A6A4-FA4D7DB2F99C}" type="slidenum">
              <a:t>&lt;#&gt;</a:t>
            </a:fld>
          </a:p>
        </p:txBody>
      </p:sp>
      <p:sp>
        <p:nvSpPr>
          <p:cNvPr id="37" name=""/>
          <p:cNvSpPr txBox="1"/>
          <p:nvPr>
            <p:ph type="ftr" idx="11"/>
          </p:nvPr>
        </p:nvSpPr>
        <p:spPr>
          <a:xfrm>
            <a:off x="3124200" y="6356350"/>
            <a:ext cx="2895600" cy="365125"/>
          </a:xfrm>
          <a:prstGeom prst="rect"/>
          <a:noFill/>
          <a:ln>
            <a:noFill/>
          </a:ln>
        </p:spPr>
        <p:txBody>
          <a:bodyPr wrap="square" anchor="ctr"/>
          <a:lstStyle>
            <a:lvl1pPr lvl="0" algn="ctr">
              <a:defRPr sz="1200">
                <a:solidFill>
                  <a:srgbClr val="3F3F3F"/>
                </a:solidFill>
                <a:latin typeface="Calibri"/>
              </a:defRPr>
            </a:lvl1pPr>
          </a:lstStyle>
          <a:p/>
        </p:txBody>
      </p:sp>
    </p:spTree>
  </p:cSld>
</p:sld>
</file>

<file path=ppt/slides/slide8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id="2" name=""/>
          <p:cNvGrpSpPr/>
          <p:nvPr/>
        </p:nvGrpSpPr>
        <p:grpSpPr>
          <a:xfrm rot="0">
            <a:off x="0" y="304800"/>
            <a:ext cx="9144000" cy="6704012"/>
            <a:chOff x="0" y="192"/>
            <a:chExt cx="5760" cy="4223"/>
          </a:xfrm>
        </p:grpSpPr>
        <p:sp>
          <p:nvSpPr>
            <p:cNvPr id="3" name=""/>
            <p:cNvSpPr/>
            <p:nvPr/>
          </p:nvSpPr>
          <p:spPr>
            <a:xfrm>
              <a:off x="0" y="192"/>
              <a:ext cx="1392" cy="2445"/>
            </a:xfrm>
            <a:prstGeom prst="rect">
              <a:avLst/>
            </a:prstGeom>
            <a:noFill/>
            <a:ln>
              <a:noFill/>
            </a:ln>
          </p:spPr>
          <p:txBody>
            <a:bodyPr wrap="square" anchor="t"/>
            <a:p>
              <a:pPr lvl="0" algn="l" marL="0" indent="0">
                <a:lnSpc>
                  <a:spcPct val="100000"/>
                </a:lnSpc>
                <a:buNone/>
              </a:pPr>
            </a:p>
          </p:txBody>
        </p:sp>
        <p:sp>
          <p:nvSpPr>
            <p:cNvPr id="4" name=""/>
            <p:cNvSpPr/>
            <p:nvPr/>
          </p:nvSpPr>
          <p:spPr>
            <a:xfrm>
              <a:off x="0" y="192"/>
              <a:ext cx="1392" cy="0"/>
            </a:xfrm>
            <a:prstGeom prst="line"/>
            <a:noFill/>
            <a:ln w="12700">
              <a:solidFill>
                <a:srgbClr val="000000"/>
              </a:solidFill>
            </a:ln>
          </p:spPr>
        </p:sp>
        <p:sp>
          <p:nvSpPr>
            <p:cNvPr id="5" name=""/>
            <p:cNvSpPr/>
            <p:nvPr/>
          </p:nvSpPr>
          <p:spPr>
            <a:xfrm>
              <a:off x="0" y="192"/>
              <a:ext cx="0" cy="2445"/>
            </a:xfrm>
            <a:prstGeom prst="line"/>
            <a:noFill/>
            <a:ln w="12700">
              <a:solidFill>
                <a:srgbClr val="000000"/>
              </a:solidFill>
            </a:ln>
          </p:spPr>
        </p:sp>
        <p:sp>
          <p:nvSpPr>
            <p:cNvPr id="6" name=""/>
            <p:cNvSpPr/>
            <p:nvPr/>
          </p:nvSpPr>
          <p:spPr>
            <a:xfrm>
              <a:off x="1392" y="192"/>
              <a:ext cx="0" cy="2445"/>
            </a:xfrm>
            <a:prstGeom prst="line"/>
            <a:noFill/>
            <a:ln w="12700">
              <a:solidFill>
                <a:srgbClr val="000000"/>
              </a:solidFill>
            </a:ln>
          </p:spPr>
        </p:sp>
        <p:sp>
          <p:nvSpPr>
            <p:cNvPr id="7" name=""/>
            <p:cNvSpPr/>
            <p:nvPr/>
          </p:nvSpPr>
          <p:spPr>
            <a:xfrm>
              <a:off x="1392" y="192"/>
              <a:ext cx="4368" cy="2445"/>
            </a:xfrm>
            <a:prstGeom prst="rect">
              <a:avLst/>
            </a:prstGeom>
            <a:noFill/>
            <a:ln>
              <a:noFill/>
            </a:ln>
          </p:spPr>
          <p:txBody>
            <a:bodyPr wrap="square" anchor="t"/>
            <a:p>
              <a:pPr lvl="0" algn="l" marL="342900" indent="0">
                <a:lnSpc>
                  <a:spcPct val="100000"/>
                </a:lnSpc>
                <a:buFont typeface="Symbol"/>
                <a:buChar char=""/>
              </a:pPr>
              <a:r>
                <a:rPr sz="2400" b="0" i="0" u="none" strike="noStrike" baseline="0">
                  <a:solidFill>
                    <a:srgbClr val="000000"/>
                  </a:solidFill>
                  <a:latin typeface="Times New Roman"/>
                </a:rPr>
                <a:t>Observe and document seizure activity, i.e. time of onset, duration, methods of terminal site of onset progression, unilateral or bilateral, head &amp; eye movement </a:t>
              </a:r>
              <a:r>
                <a:rPr sz="2400" b="0" i="0" u="none" strike="noStrike" baseline="0">
                  <a:solidFill>
                    <a:srgbClr val="000000"/>
                  </a:solidFill>
                  <a:latin typeface="Times New Roman"/>
                </a:rPr>
                <a:t>pupilary</a:t>
              </a:r>
              <a:r>
                <a:rPr sz="2400" b="0" i="0" u="none" strike="noStrike" baseline="0">
                  <a:solidFill>
                    <a:srgbClr val="000000"/>
                  </a:solidFill>
                  <a:latin typeface="Times New Roman"/>
                </a:rPr>
                <a:t> changes.  </a:t>
              </a:r>
            </a:p>
            <a:p>
              <a:pPr lvl="0" algn="l" marL="342900" indent="0">
                <a:lnSpc>
                  <a:spcPct val="100000"/>
                </a:lnSpc>
                <a:buFont typeface="Symbol"/>
                <a:buChar char=""/>
              </a:pPr>
              <a:r>
                <a:rPr sz="2400" b="0" i="0" u="none" strike="noStrike" baseline="0">
                  <a:solidFill>
                    <a:srgbClr val="000000"/>
                  </a:solidFill>
                  <a:latin typeface="Times New Roman"/>
                </a:rPr>
                <a:t>Types of muscle response (</a:t>
              </a:r>
              <a:r>
                <a:rPr sz="2400" b="0" i="0" u="none" strike="noStrike" baseline="0">
                  <a:solidFill>
                    <a:srgbClr val="000000"/>
                  </a:solidFill>
                  <a:latin typeface="Times New Roman"/>
                </a:rPr>
                <a:t>clonic</a:t>
              </a:r>
              <a:r>
                <a:rPr sz="2400" b="0" i="0" u="none" strike="noStrike" baseline="0">
                  <a:solidFill>
                    <a:srgbClr val="000000"/>
                  </a:solidFill>
                  <a:latin typeface="Times New Roman"/>
                </a:rPr>
                <a:t>-tonic) changes in respiratory status &amp; if cyanosed. </a:t>
              </a:r>
            </a:p>
            <a:p>
              <a:pPr lvl="0" algn="l" marL="342900" indent="0">
                <a:lnSpc>
                  <a:spcPct val="100000"/>
                </a:lnSpc>
                <a:buFont typeface="Symbol"/>
                <a:buChar char=""/>
              </a:pPr>
              <a:r>
                <a:rPr sz="2400" b="0" i="0" u="none" strike="noStrike" baseline="0">
                  <a:solidFill>
                    <a:srgbClr val="000000"/>
                  </a:solidFill>
                  <a:latin typeface="Times New Roman"/>
                </a:rPr>
                <a:t> If there was urinary/bowel incontinence, loss of consciousness.  Time lap until patient regains normal alertness</a:t>
              </a:r>
            </a:p>
            <a:p>
              <a:pPr lvl="0" algn="l" marL="342900" indent="0">
                <a:lnSpc>
                  <a:spcPct val="100000"/>
                </a:lnSpc>
                <a:buFont typeface="Symbol"/>
                <a:buChar char=""/>
              </a:pPr>
              <a:r>
                <a:rPr sz="2400" b="0" i="0" u="none" strike="noStrike" baseline="0">
                  <a:solidFill>
                    <a:srgbClr val="000000"/>
                  </a:solidFill>
                  <a:latin typeface="Times New Roman"/>
                </a:rPr>
                <a:t>Notify the physician of observations</a:t>
              </a:r>
            </a:p>
            <a:p>
              <a:pPr lvl="0" algn="l" marL="342900" indent="0">
                <a:lnSpc>
                  <a:spcPct val="100000"/>
                </a:lnSpc>
                <a:buFont typeface="Symbol"/>
                <a:buChar char=""/>
              </a:pPr>
            </a:p>
          </p:txBody>
        </p:sp>
        <p:sp>
          <p:nvSpPr>
            <p:cNvPr id="8" name=""/>
            <p:cNvSpPr/>
            <p:nvPr/>
          </p:nvSpPr>
          <p:spPr>
            <a:xfrm>
              <a:off x="1392" y="192"/>
              <a:ext cx="4368" cy="0"/>
            </a:xfrm>
            <a:prstGeom prst="line"/>
            <a:noFill/>
            <a:ln w="12700">
              <a:solidFill>
                <a:srgbClr val="000000"/>
              </a:solidFill>
            </a:ln>
          </p:spPr>
        </p:sp>
        <p:sp>
          <p:nvSpPr>
            <p:cNvPr id="9" name=""/>
            <p:cNvSpPr/>
            <p:nvPr/>
          </p:nvSpPr>
          <p:spPr>
            <a:xfrm>
              <a:off x="1392" y="192"/>
              <a:ext cx="0" cy="2445"/>
            </a:xfrm>
            <a:prstGeom prst="line"/>
            <a:noFill/>
            <a:ln w="12700">
              <a:solidFill>
                <a:srgbClr val="000000"/>
              </a:solidFill>
            </a:ln>
          </p:spPr>
        </p:sp>
        <p:sp>
          <p:nvSpPr>
            <p:cNvPr id="10" name=""/>
            <p:cNvSpPr/>
            <p:nvPr/>
          </p:nvSpPr>
          <p:spPr>
            <a:xfrm>
              <a:off x="5760" y="192"/>
              <a:ext cx="0" cy="2445"/>
            </a:xfrm>
            <a:prstGeom prst="line"/>
            <a:noFill/>
            <a:ln w="12700">
              <a:solidFill>
                <a:srgbClr val="000000"/>
              </a:solidFill>
            </a:ln>
          </p:spPr>
        </p:sp>
        <p:sp>
          <p:nvSpPr>
            <p:cNvPr id="11" name=""/>
            <p:cNvSpPr/>
            <p:nvPr/>
          </p:nvSpPr>
          <p:spPr>
            <a:xfrm>
              <a:off x="0" y="2637"/>
              <a:ext cx="1392" cy="0"/>
            </a:xfrm>
            <a:prstGeom prst="line"/>
            <a:noFill/>
            <a:ln w="12700">
              <a:solidFill>
                <a:srgbClr val="000000"/>
              </a:solidFill>
            </a:ln>
          </p:spPr>
        </p:sp>
        <p:sp>
          <p:nvSpPr>
            <p:cNvPr id="12" name=""/>
            <p:cNvSpPr/>
            <p:nvPr/>
          </p:nvSpPr>
          <p:spPr>
            <a:xfrm>
              <a:off x="0" y="2637"/>
              <a:ext cx="1392" cy="1586"/>
            </a:xfrm>
            <a:prstGeom prst="rect">
              <a:avLst/>
            </a:prstGeom>
            <a:noFill/>
            <a:ln>
              <a:noFill/>
            </a:ln>
          </p:spPr>
          <p:txBody>
            <a:bodyPr wrap="square" anchor="t"/>
            <a:p>
              <a:pPr lvl="0" algn="l" marL="0" indent="0">
                <a:lnSpc>
                  <a:spcPct val="100000"/>
                </a:lnSpc>
                <a:buNone/>
              </a:pPr>
              <a:r>
                <a:rPr sz="2800" b="0" i="0" u="none" strike="noStrike" baseline="0">
                  <a:solidFill>
                    <a:srgbClr val="000000"/>
                  </a:solidFill>
                  <a:latin typeface="Times New Roman"/>
                </a:rPr>
                <a:t>Post seizure</a:t>
              </a:r>
            </a:p>
          </p:txBody>
        </p:sp>
        <p:sp>
          <p:nvSpPr>
            <p:cNvPr id="13" name=""/>
            <p:cNvSpPr/>
            <p:nvPr/>
          </p:nvSpPr>
          <p:spPr>
            <a:xfrm>
              <a:off x="0" y="2637"/>
              <a:ext cx="1392" cy="0"/>
            </a:xfrm>
            <a:prstGeom prst="line"/>
            <a:noFill/>
            <a:ln w="12700">
              <a:solidFill>
                <a:srgbClr val="000000"/>
              </a:solidFill>
            </a:ln>
          </p:spPr>
        </p:sp>
        <p:sp>
          <p:nvSpPr>
            <p:cNvPr id="14" name=""/>
            <p:cNvSpPr/>
            <p:nvPr/>
          </p:nvSpPr>
          <p:spPr>
            <a:xfrm>
              <a:off x="0" y="2637"/>
              <a:ext cx="0" cy="1586"/>
            </a:xfrm>
            <a:prstGeom prst="line"/>
            <a:noFill/>
            <a:ln w="12700">
              <a:solidFill>
                <a:srgbClr val="000000"/>
              </a:solidFill>
            </a:ln>
          </p:spPr>
        </p:sp>
        <p:sp>
          <p:nvSpPr>
            <p:cNvPr id="15" name=""/>
            <p:cNvSpPr/>
            <p:nvPr/>
          </p:nvSpPr>
          <p:spPr>
            <a:xfrm>
              <a:off x="1392" y="2637"/>
              <a:ext cx="4368" cy="0"/>
            </a:xfrm>
            <a:prstGeom prst="line"/>
            <a:noFill/>
            <a:ln w="12700">
              <a:solidFill>
                <a:srgbClr val="000000"/>
              </a:solidFill>
            </a:ln>
          </p:spPr>
        </p:sp>
        <p:sp>
          <p:nvSpPr>
            <p:cNvPr id="16" name=""/>
            <p:cNvSpPr/>
            <p:nvPr/>
          </p:nvSpPr>
          <p:spPr>
            <a:xfrm>
              <a:off x="1392" y="2637"/>
              <a:ext cx="0" cy="1586"/>
            </a:xfrm>
            <a:prstGeom prst="line"/>
            <a:noFill/>
            <a:ln w="12700">
              <a:solidFill>
                <a:srgbClr val="000000"/>
              </a:solidFill>
            </a:ln>
          </p:spPr>
        </p:sp>
        <p:sp>
          <p:nvSpPr>
            <p:cNvPr id="17" name=""/>
            <p:cNvSpPr/>
            <p:nvPr/>
          </p:nvSpPr>
          <p:spPr>
            <a:xfrm>
              <a:off x="1392" y="2637"/>
              <a:ext cx="4368" cy="1586"/>
            </a:xfrm>
            <a:prstGeom prst="rect">
              <a:avLst/>
            </a:prstGeom>
            <a:noFill/>
            <a:ln>
              <a:noFill/>
            </a:ln>
          </p:spPr>
          <p:txBody>
            <a:bodyPr wrap="square" anchor="t"/>
            <a:p>
              <a:pPr lvl="0" algn="l" marL="342900" indent="0">
                <a:lnSpc>
                  <a:spcPct val="100000"/>
                </a:lnSpc>
                <a:buFont typeface="Symbol"/>
                <a:buChar char=""/>
              </a:pPr>
              <a:r>
                <a:rPr sz="2000" b="0" i="0" u="none" strike="noStrike" baseline="0">
                  <a:solidFill>
                    <a:srgbClr val="000000"/>
                  </a:solidFill>
                  <a:latin typeface="Times New Roman"/>
                </a:rPr>
                <a:t>K</a:t>
              </a:r>
              <a:r>
                <a:rPr sz="2400" b="0" i="0" u="none" strike="noStrike" baseline="0">
                  <a:solidFill>
                    <a:srgbClr val="000000"/>
                  </a:solidFill>
                  <a:latin typeface="Times New Roman"/>
                </a:rPr>
                <a:t>eep environment quiet and safe</a:t>
              </a:r>
            </a:p>
            <a:p>
              <a:pPr lvl="0" algn="l" marL="342900" indent="0">
                <a:lnSpc>
                  <a:spcPct val="100000"/>
                </a:lnSpc>
                <a:buFont typeface="Symbol"/>
                <a:buChar char=""/>
              </a:pPr>
              <a:r>
                <a:rPr sz="2400" b="0" i="0" u="none" strike="noStrike" baseline="0">
                  <a:solidFill>
                    <a:srgbClr val="000000"/>
                  </a:solidFill>
                  <a:latin typeface="Times New Roman"/>
                </a:rPr>
                <a:t>Reorient patient to environment</a:t>
              </a:r>
            </a:p>
            <a:p>
              <a:pPr lvl="0" algn="l" marL="342900" indent="0">
                <a:lnSpc>
                  <a:spcPct val="100000"/>
                </a:lnSpc>
                <a:buFont typeface="Symbol"/>
                <a:buChar char=""/>
              </a:pPr>
              <a:r>
                <a:rPr sz="2400" b="0" i="0" u="none" strike="noStrike" baseline="0">
                  <a:solidFill>
                    <a:srgbClr val="000000"/>
                  </a:solidFill>
                  <a:latin typeface="Times New Roman"/>
                </a:rPr>
                <a:t>Reassure patient</a:t>
              </a:r>
            </a:p>
            <a:p>
              <a:pPr lvl="0" algn="l" marL="342900" indent="0">
                <a:lnSpc>
                  <a:spcPct val="100000"/>
                </a:lnSpc>
                <a:buFont typeface="Symbol"/>
                <a:buChar char=""/>
              </a:pPr>
              <a:r>
                <a:rPr sz="2400" b="0" i="0" u="none" strike="noStrike" baseline="0">
                  <a:solidFill>
                    <a:srgbClr val="000000"/>
                  </a:solidFill>
                  <a:latin typeface="Times New Roman"/>
                </a:rPr>
                <a:t>Assess for injuries as bitten tongue</a:t>
              </a:r>
            </a:p>
            <a:p>
              <a:pPr lvl="0" algn="l" marL="342900" indent="0">
                <a:lnSpc>
                  <a:spcPct val="100000"/>
                </a:lnSpc>
                <a:buFont typeface="Symbol"/>
                <a:buChar char=""/>
              </a:pPr>
              <a:r>
                <a:rPr sz="2400" b="0" i="0" u="none" strike="noStrike" baseline="0">
                  <a:solidFill>
                    <a:srgbClr val="000000"/>
                  </a:solidFill>
                  <a:latin typeface="Times New Roman"/>
                </a:rPr>
                <a:t>Position one side</a:t>
              </a:r>
            </a:p>
            <a:p>
              <a:pPr lvl="0" algn="l" marL="342900" indent="0">
                <a:lnSpc>
                  <a:spcPct val="100000"/>
                </a:lnSpc>
                <a:buFont typeface="Symbol"/>
                <a:buChar char=""/>
              </a:pPr>
              <a:r>
                <a:rPr sz="2400" b="0" i="0" u="none" strike="noStrike" baseline="0">
                  <a:solidFill>
                    <a:srgbClr val="000000"/>
                  </a:solidFill>
                  <a:latin typeface="Times New Roman"/>
                </a:rPr>
                <a:t>Observe for symptoms as headache, confusion</a:t>
              </a:r>
            </a:p>
            <a:p>
              <a:pPr lvl="0" algn="l" marL="342900" indent="0">
                <a:lnSpc>
                  <a:spcPct val="100000"/>
                </a:lnSpc>
                <a:buFont typeface="Symbol"/>
                <a:buChar char=""/>
              </a:pPr>
              <a:r>
                <a:rPr sz="2400" b="0" i="0" u="none" strike="noStrike" baseline="0">
                  <a:solidFill>
                    <a:srgbClr val="000000"/>
                  </a:solidFill>
                  <a:latin typeface="Times New Roman"/>
                </a:rPr>
                <a:t>Check neurological status</a:t>
              </a:r>
            </a:p>
          </p:txBody>
        </p:sp>
        <p:sp>
          <p:nvSpPr>
            <p:cNvPr id="18" name=""/>
            <p:cNvSpPr/>
            <p:nvPr/>
          </p:nvSpPr>
          <p:spPr>
            <a:xfrm>
              <a:off x="1392" y="2637"/>
              <a:ext cx="4368" cy="0"/>
            </a:xfrm>
            <a:prstGeom prst="line"/>
            <a:noFill/>
            <a:ln w="12700">
              <a:solidFill>
                <a:srgbClr val="000000"/>
              </a:solidFill>
            </a:ln>
          </p:spPr>
        </p:sp>
        <p:sp>
          <p:nvSpPr>
            <p:cNvPr id="19" name=""/>
            <p:cNvSpPr/>
            <p:nvPr/>
          </p:nvSpPr>
          <p:spPr>
            <a:xfrm>
              <a:off x="1392" y="2637"/>
              <a:ext cx="0" cy="1586"/>
            </a:xfrm>
            <a:prstGeom prst="line"/>
            <a:noFill/>
            <a:ln w="12700">
              <a:solidFill>
                <a:srgbClr val="000000"/>
              </a:solidFill>
            </a:ln>
          </p:spPr>
        </p:sp>
        <p:sp>
          <p:nvSpPr>
            <p:cNvPr id="20" name=""/>
            <p:cNvSpPr/>
            <p:nvPr/>
          </p:nvSpPr>
          <p:spPr>
            <a:xfrm>
              <a:off x="5760" y="2637"/>
              <a:ext cx="0" cy="1586"/>
            </a:xfrm>
            <a:prstGeom prst="line"/>
            <a:noFill/>
            <a:ln w="12700">
              <a:solidFill>
                <a:srgbClr val="000000"/>
              </a:solidFill>
            </a:ln>
          </p:spPr>
        </p:sp>
        <p:sp>
          <p:nvSpPr>
            <p:cNvPr id="21" name=""/>
            <p:cNvSpPr/>
            <p:nvPr/>
          </p:nvSpPr>
          <p:spPr>
            <a:xfrm>
              <a:off x="0" y="4223"/>
              <a:ext cx="1392" cy="0"/>
            </a:xfrm>
            <a:prstGeom prst="line"/>
            <a:noFill/>
            <a:ln w="12700">
              <a:solidFill>
                <a:srgbClr val="000000"/>
              </a:solidFill>
            </a:ln>
          </p:spPr>
        </p:sp>
        <p:sp>
          <p:nvSpPr>
            <p:cNvPr id="22" name=""/>
            <p:cNvSpPr/>
            <p:nvPr/>
          </p:nvSpPr>
          <p:spPr>
            <a:xfrm>
              <a:off x="1392" y="4223"/>
              <a:ext cx="4368" cy="0"/>
            </a:xfrm>
            <a:prstGeom prst="line"/>
            <a:noFill/>
            <a:ln w="12700">
              <a:solidFill>
                <a:srgbClr val="000000"/>
              </a:solidFill>
            </a:ln>
          </p:spPr>
        </p:sp>
      </p:grpSp>
      <p:pic>
        <p:nvPicPr>
          <p:cNvPr id="23" name=""/>
          <p:cNvPicPr/>
          <p:nvPr/>
        </p:nvPicPr>
        <p:blipFill>
          <a:blip r:embed="rId1"/>
          <a:srcRect/>
          <a:stretch>
            <a:fillRect/>
          </a:stretch>
        </p:blipFill>
        <p:spPr>
          <a:xfrm>
            <a:off x="0" y="304800"/>
            <a:ext cx="9144000" cy="6583362"/>
          </a:xfrm>
          <a:prstGeom prst="rect"/>
        </p:spPr>
      </p:pic>
      <p:sp>
        <p:nvSpPr>
          <p:cNvPr id="24" name=""/>
          <p:cNvSpPr txBox="1"/>
          <p:nvPr>
            <p:ph type="dt" idx="10"/>
          </p:nvPr>
        </p:nvSpPr>
        <p:spPr>
          <a:xfrm>
            <a:off x="457200" y="6356350"/>
            <a:ext cx="2133600" cy="365125"/>
          </a:xfrm>
          <a:prstGeom prst="rect"/>
          <a:noFill/>
          <a:ln>
            <a:noFill/>
          </a:ln>
        </p:spPr>
        <p:txBody>
          <a:bodyPr wrap="square" anchor="ctr"/>
          <a:lstStyle>
            <a:lvl1pPr lvl="0" algn="l">
              <a:defRPr sz="1200">
                <a:solidFill>
                  <a:srgbClr val="3F3F3F"/>
                </a:solidFill>
                <a:latin typeface="Calibri"/>
              </a:defRPr>
            </a:lvl1pPr>
          </a:lstStyle>
          <a:p/>
        </p:txBody>
      </p:sp>
      <p:sp>
        <p:nvSpPr>
          <p:cNvPr id="25" name=""/>
          <p:cNvSpPr txBox="1"/>
          <p:nvPr>
            <p:ph type="sldNum" idx="12"/>
          </p:nvPr>
        </p:nvSpPr>
        <p:spPr>
          <a:xfrm>
            <a:off x="6553200" y="6356350"/>
            <a:ext cx="2133600" cy="365125"/>
          </a:xfrm>
          <a:prstGeom prst="rect"/>
          <a:noFill/>
          <a:ln>
            <a:noFill/>
          </a:ln>
        </p:spPr>
        <p:txBody>
          <a:bodyPr wrap="square" anchor="ctr"/>
          <a:lstStyle>
            <a:lvl1pPr lvl="0" algn="r">
              <a:defRPr sz="1200">
                <a:solidFill>
                  <a:srgbClr val="3F3F3F"/>
                </a:solidFill>
                <a:latin typeface="Calibri"/>
              </a:defRPr>
            </a:lvl1pPr>
          </a:lstStyle>
          <a:p>
            <a:fld id="{8B38DBA3-52F9-4AF4-A6A4-FA4D7DB2F99C}" type="slidenum">
              <a:t>&lt;#&gt;</a:t>
            </a:fld>
          </a:p>
        </p:txBody>
      </p:sp>
      <p:sp>
        <p:nvSpPr>
          <p:cNvPr id="26" name=""/>
          <p:cNvSpPr txBox="1"/>
          <p:nvPr>
            <p:ph type="ftr" idx="11"/>
          </p:nvPr>
        </p:nvSpPr>
        <p:spPr>
          <a:xfrm>
            <a:off x="3124200" y="6356350"/>
            <a:ext cx="2895600" cy="365125"/>
          </a:xfrm>
          <a:prstGeom prst="rect"/>
          <a:noFill/>
          <a:ln>
            <a:noFill/>
          </a:ln>
        </p:spPr>
        <p:txBody>
          <a:bodyPr wrap="square" anchor="ctr"/>
          <a:lstStyle>
            <a:lvl1pPr lvl="0" algn="ctr">
              <a:defRPr sz="1200">
                <a:solidFill>
                  <a:srgbClr val="3F3F3F"/>
                </a:solidFill>
                <a:latin typeface="Calibri"/>
              </a:defRPr>
            </a:lvl1pPr>
          </a:lstStyle>
          <a:p/>
        </p:txBody>
      </p:sp>
    </p:spTree>
  </p:cSld>
</p:sld>
</file>

<file path=ppt/slides/slide8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body" idx="1"/>
          </p:nvPr>
        </p:nvSpPr>
        <p:spPr>
          <a:xfrm>
            <a:off x="457200" y="609600"/>
            <a:ext cx="8229600" cy="5516562"/>
          </a:xfrm>
          <a:prstGeom prst="rect"/>
          <a:noFill/>
          <a:ln>
            <a:noFill/>
          </a:ln>
        </p:spPr>
        <p:txBody>
          <a:bodyPr wrap="square" anchor="t">
            <a:normAutofit fontScale="85000" lnSpcReduction="10000"/>
          </a:bodyPr>
          <a:p>
            <a:pPr lvl="0">
              <a:buNone/>
            </a:pPr>
            <a:r>
              <a:rPr b="1" i="0" u="none" strike="noStrike">
                <a:latin typeface="Times New Roman"/>
              </a:rPr>
              <a:t>         </a:t>
            </a:r>
            <a:r>
              <a:rPr sz="3800" b="1" i="0" u="none" strike="noStrike">
                <a:latin typeface="Times New Roman"/>
              </a:rPr>
              <a:t>Complications </a:t>
            </a:r>
            <a:r>
              <a:rPr sz="3800" b="1" i="0" u="none" strike="noStrike">
                <a:latin typeface="Times New Roman"/>
              </a:rPr>
              <a:t>of epilepsy</a:t>
            </a:r>
          </a:p>
          <a:p>
            <a:pPr lvl="0">
              <a:buNone/>
            </a:pPr>
          </a:p>
          <a:p>
            <a:pPr lvl="0">
              <a:buClr>
                <a:srgbClr val="FF0000"/>
              </a:buClr>
              <a:buFont typeface="Times New Roman"/>
              <a:buChar char="Ω"/>
            </a:pPr>
            <a:r>
              <a:rPr b="1" i="0" u="sng" strike="noStrike">
                <a:latin typeface="Times New Roman"/>
              </a:rPr>
              <a:t>Status </a:t>
            </a:r>
            <a:r>
              <a:rPr b="1" i="0" u="sng" strike="noStrike">
                <a:latin typeface="Times New Roman"/>
              </a:rPr>
              <a:t>epilepticus</a:t>
            </a:r>
            <a:r>
              <a:rPr b="0" i="0" u="sng" strike="noStrike">
                <a:latin typeface="Times New Roman"/>
              </a:rPr>
              <a:t> </a:t>
            </a:r>
          </a:p>
          <a:p>
            <a:pPr lvl="0">
              <a:buFont typeface="Wingdings"/>
              <a:buChar char="ü"/>
            </a:pPr>
            <a:r>
              <a:rPr>
                <a:latin typeface="Times New Roman"/>
              </a:rPr>
              <a:t>Is the </a:t>
            </a:r>
            <a:r>
              <a:rPr>
                <a:latin typeface="Times New Roman"/>
              </a:rPr>
              <a:t>most serious complication of </a:t>
            </a:r>
            <a:r>
              <a:rPr>
                <a:latin typeface="Times New Roman"/>
              </a:rPr>
              <a:t>epilepsy</a:t>
            </a:r>
          </a:p>
          <a:p>
            <a:pPr lvl="0">
              <a:buFont typeface="Wingdings"/>
              <a:buChar char="ü"/>
            </a:pPr>
            <a:r>
              <a:rPr>
                <a:latin typeface="Times New Roman"/>
              </a:rPr>
              <a:t>Characterized  </a:t>
            </a:r>
            <a:r>
              <a:rPr>
                <a:latin typeface="Times New Roman"/>
              </a:rPr>
              <a:t>by continuous seizure </a:t>
            </a:r>
            <a:r>
              <a:rPr b="1" i="1" u="none" strike="noStrike">
                <a:solidFill>
                  <a:srgbClr val="FF0000"/>
                </a:solidFill>
                <a:latin typeface="Times New Roman"/>
              </a:rPr>
              <a:t>lasting at </a:t>
            </a:r>
            <a:r>
              <a:rPr b="1" i="1" u="none" strike="noStrike">
                <a:solidFill>
                  <a:srgbClr val="FF0000"/>
                </a:solidFill>
                <a:latin typeface="Times New Roman"/>
              </a:rPr>
              <a:t>least </a:t>
            </a:r>
            <a:r>
              <a:rPr b="1" i="1" u="none" strike="noStrike">
                <a:solidFill>
                  <a:srgbClr val="FF0000"/>
                </a:solidFill>
                <a:latin typeface="Times New Roman"/>
              </a:rPr>
              <a:t>30 min. with out the patient </a:t>
            </a:r>
            <a:r>
              <a:rPr b="1" i="1" u="none" strike="noStrike">
                <a:solidFill>
                  <a:srgbClr val="FF0000"/>
                </a:solidFill>
                <a:latin typeface="Times New Roman"/>
              </a:rPr>
              <a:t> </a:t>
            </a:r>
            <a:r>
              <a:rPr b="1" i="1" u="none" strike="noStrike">
                <a:solidFill>
                  <a:srgbClr val="FF0000"/>
                </a:solidFill>
                <a:latin typeface="Times New Roman"/>
              </a:rPr>
              <a:t>regaining </a:t>
            </a:r>
            <a:r>
              <a:rPr b="1" i="1" u="none" strike="noStrike">
                <a:solidFill>
                  <a:srgbClr val="FF0000"/>
                </a:solidFill>
                <a:latin typeface="Times New Roman"/>
              </a:rPr>
              <a:t>consciousness</a:t>
            </a:r>
          </a:p>
          <a:p>
            <a:pPr lvl="0">
              <a:buFont typeface="Wingdings"/>
              <a:buChar char="ü"/>
            </a:pPr>
            <a:r>
              <a:rPr>
                <a:latin typeface="Times New Roman"/>
              </a:rPr>
              <a:t>Causes brain </a:t>
            </a:r>
            <a:r>
              <a:rPr>
                <a:latin typeface="Times New Roman"/>
              </a:rPr>
              <a:t>anoxia </a:t>
            </a:r>
            <a:r>
              <a:rPr>
                <a:latin typeface="Times New Roman"/>
              </a:rPr>
              <a:t>and may result permanent brain </a:t>
            </a:r>
            <a:r>
              <a:rPr>
                <a:latin typeface="Times New Roman"/>
              </a:rPr>
              <a:t>damage </a:t>
            </a:r>
            <a:r>
              <a:rPr>
                <a:latin typeface="Times New Roman"/>
              </a:rPr>
              <a:t>&amp; </a:t>
            </a:r>
            <a:r>
              <a:rPr>
                <a:latin typeface="Times New Roman"/>
              </a:rPr>
              <a:t>death unless otherwise prompt </a:t>
            </a:r>
            <a:r>
              <a:rPr>
                <a:latin typeface="Times New Roman"/>
              </a:rPr>
              <a:t> measure </a:t>
            </a:r>
            <a:r>
              <a:rPr>
                <a:latin typeface="Times New Roman"/>
              </a:rPr>
              <a:t>are </a:t>
            </a:r>
            <a:r>
              <a:rPr>
                <a:latin typeface="Times New Roman"/>
              </a:rPr>
              <a:t>taken</a:t>
            </a:r>
          </a:p>
          <a:p>
            <a:pPr lvl="0">
              <a:buClr>
                <a:srgbClr val="FF0000"/>
              </a:buClr>
              <a:buFont typeface="Times New Roman"/>
              <a:buChar char="►"/>
            </a:pPr>
            <a:r>
              <a:rPr>
                <a:latin typeface="Times New Roman"/>
              </a:rPr>
              <a:t> </a:t>
            </a:r>
            <a:r>
              <a:rPr b="1" i="0" u="sng" strike="noStrike">
                <a:latin typeface="Times New Roman"/>
              </a:rPr>
              <a:t>Cause</a:t>
            </a:r>
            <a:r>
              <a:rPr>
                <a:latin typeface="Times New Roman"/>
              </a:rPr>
              <a:t>:  </a:t>
            </a:r>
          </a:p>
          <a:p>
            <a:pPr lvl="0">
              <a:buFont typeface="Wingdings"/>
              <a:buChar char="Ø"/>
            </a:pPr>
            <a:r>
              <a:rPr sz="3200">
                <a:latin typeface="Times New Roman"/>
              </a:rPr>
              <a:t>Abrupt / </a:t>
            </a:r>
            <a:r>
              <a:rPr sz="3200">
                <a:latin typeface="Times New Roman"/>
              </a:rPr>
              <a:t>sudden discontinuation of anticonvulsant drugs </a:t>
            </a:r>
          </a:p>
          <a:p>
            <a:pPr lvl="0">
              <a:buFont typeface="Wingdings"/>
              <a:buChar char="Ø"/>
            </a:pPr>
            <a:r>
              <a:rPr sz="3200">
                <a:latin typeface="Times New Roman"/>
              </a:rPr>
              <a:t>Inadequate  </a:t>
            </a:r>
            <a:r>
              <a:rPr sz="3200">
                <a:latin typeface="Times New Roman"/>
              </a:rPr>
              <a:t>treatment of seizure, fever, infection</a:t>
            </a:r>
          </a:p>
          <a:p>
            <a:pPr lvl="1">
              <a:buNone/>
            </a:pPr>
          </a:p>
          <a:p>
            <a:pPr lvl="0"/>
          </a:p>
          <a:p>
            <a:pPr lvl="0"/>
          </a:p>
        </p:txBody>
      </p:sp>
      <p:sp>
        <p:nvSpPr>
          <p:cNvPr id="3" name=""/>
          <p:cNvSpPr txBox="1"/>
          <p:nvPr>
            <p:ph type="dt" idx="10"/>
          </p:nvPr>
        </p:nvSpPr>
        <p:spPr>
          <a:xfrm>
            <a:off x="457200" y="6356350"/>
            <a:ext cx="2133600" cy="365125"/>
          </a:xfrm>
          <a:prstGeom prst="rect"/>
          <a:noFill/>
          <a:ln>
            <a:noFill/>
          </a:ln>
        </p:spPr>
        <p:txBody>
          <a:bodyPr wrap="square" anchor="ctr"/>
          <a:lstStyle>
            <a:lvl1pPr lvl="0" algn="l">
              <a:defRPr sz="1200">
                <a:solidFill>
                  <a:srgbClr val="3F3F3F"/>
                </a:solidFill>
                <a:latin typeface="Calibri"/>
              </a:defRPr>
            </a:lvl1pPr>
          </a:lstStyle>
          <a:p/>
        </p:txBody>
      </p:sp>
      <p:sp>
        <p:nvSpPr>
          <p:cNvPr id="4" name=""/>
          <p:cNvSpPr txBox="1"/>
          <p:nvPr>
            <p:ph type="sldNum" idx="12"/>
          </p:nvPr>
        </p:nvSpPr>
        <p:spPr>
          <a:xfrm>
            <a:off x="6553200" y="6356350"/>
            <a:ext cx="2133600" cy="365125"/>
          </a:xfrm>
          <a:prstGeom prst="rect"/>
          <a:noFill/>
          <a:ln>
            <a:noFill/>
          </a:ln>
        </p:spPr>
        <p:txBody>
          <a:bodyPr wrap="square" anchor="ctr"/>
          <a:lstStyle>
            <a:lvl1pPr lvl="0" algn="r">
              <a:defRPr sz="1200">
                <a:solidFill>
                  <a:srgbClr val="3F3F3F"/>
                </a:solidFill>
                <a:latin typeface="Calibri"/>
              </a:defRPr>
            </a:lvl1pPr>
          </a:lstStyle>
          <a:p>
            <a:fld id="{8B38DBA3-52F9-4AF4-A6A4-FA4D7DB2F99C}" type="slidenum">
              <a:t>&lt;#&gt;</a:t>
            </a:fld>
          </a:p>
        </p:txBody>
      </p:sp>
      <p:sp>
        <p:nvSpPr>
          <p:cNvPr id="5" name=""/>
          <p:cNvSpPr txBox="1"/>
          <p:nvPr>
            <p:ph type="ftr" idx="11"/>
          </p:nvPr>
        </p:nvSpPr>
        <p:spPr>
          <a:xfrm>
            <a:off x="3124200" y="6356350"/>
            <a:ext cx="2895600" cy="365125"/>
          </a:xfrm>
          <a:prstGeom prst="rect"/>
          <a:noFill/>
          <a:ln>
            <a:noFill/>
          </a:ln>
        </p:spPr>
        <p:txBody>
          <a:bodyPr wrap="square" anchor="ctr"/>
          <a:lstStyle>
            <a:lvl1pPr lvl="0" algn="ctr">
              <a:defRPr sz="1200">
                <a:solidFill>
                  <a:srgbClr val="3F3F3F"/>
                </a:solidFill>
                <a:latin typeface="Calibri"/>
              </a:defRPr>
            </a:lvl1pPr>
          </a:lstStyle>
          <a:p/>
        </p:txBody>
      </p:sp>
    </p:spTree>
  </p:cSld>
  <p:transition spd="fast" advClick="1"/>
</p:sld>
</file>

<file path=ppt/slides/slide8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title" idx="0"/>
          </p:nvPr>
        </p:nvSpPr>
        <p:spPr>
          <a:xfrm>
            <a:off x="457200" y="274637"/>
            <a:ext cx="8229600" cy="1143000"/>
          </a:xfrm>
          <a:prstGeom prst="rect"/>
          <a:noFill/>
          <a:ln>
            <a:noFill/>
          </a:ln>
        </p:spPr>
        <p:txBody>
          <a:bodyPr wrap="square" anchor="ctr"/>
          <a:p>
            <a:pPr lvl="0"/>
            <a:r>
              <a:rPr>
                <a:latin typeface="Times New Roman"/>
              </a:rPr>
              <a:t>Complication Continue…</a:t>
            </a:r>
          </a:p>
        </p:txBody>
      </p:sp>
      <p:sp>
        <p:nvSpPr>
          <p:cNvPr id="3" name=""/>
          <p:cNvSpPr txBox="1"/>
          <p:nvPr>
            <p:ph type="body" idx="1"/>
          </p:nvPr>
        </p:nvSpPr>
        <p:spPr>
          <a:xfrm>
            <a:off x="457200" y="1600200"/>
            <a:ext cx="8229600" cy="4525962"/>
          </a:xfrm>
          <a:prstGeom prst="rect"/>
          <a:noFill/>
          <a:ln>
            <a:noFill/>
          </a:ln>
        </p:spPr>
        <p:txBody>
          <a:bodyPr wrap="square" anchor="t">
            <a:normAutofit fontScale="92000" lnSpcReduction="10000"/>
          </a:bodyPr>
          <a:p>
            <a:pPr lvl="0">
              <a:buClr>
                <a:srgbClr val="FF0000"/>
              </a:buClr>
              <a:buFont typeface="Times New Roman"/>
              <a:buChar char="Ω"/>
            </a:pPr>
            <a:r>
              <a:rPr sz="3600" b="1" i="0" u="sng" strike="noStrike">
                <a:latin typeface="Times New Roman"/>
              </a:rPr>
              <a:t>Psychosocial factors </a:t>
            </a:r>
            <a:r>
              <a:rPr sz="3600" b="1" i="0" u="none" strike="noStrike">
                <a:latin typeface="Times New Roman"/>
              </a:rPr>
              <a:t>- </a:t>
            </a:r>
            <a:r>
              <a:rPr sz="3600">
                <a:latin typeface="Times New Roman"/>
              </a:rPr>
              <a:t>due to misconception by the society about the etiology of  epilepsy, people with this disorder often experience discrimination, in employment, education transportation etc…</a:t>
            </a:r>
          </a:p>
          <a:p>
            <a:pPr lvl="0">
              <a:buClr>
                <a:srgbClr val="FF0000"/>
              </a:buClr>
              <a:buFont typeface="Times New Roman"/>
              <a:buChar char="Ω"/>
            </a:pPr>
            <a:r>
              <a:rPr sz="3600" b="1" i="0" u="sng" strike="noStrike">
                <a:latin typeface="Times New Roman"/>
              </a:rPr>
              <a:t>Sever injury</a:t>
            </a:r>
            <a:r>
              <a:rPr sz="3600" b="0" i="0" u="sng" strike="noStrike">
                <a:latin typeface="Times New Roman"/>
              </a:rPr>
              <a:t> </a:t>
            </a:r>
            <a:r>
              <a:rPr sz="3600">
                <a:latin typeface="Times New Roman"/>
              </a:rPr>
              <a:t>- This often results when the patient having seizure, because he is at risk for accidental falls , burns and drowning etc…  </a:t>
            </a:r>
          </a:p>
          <a:p>
            <a:pPr lvl="0"/>
          </a:p>
        </p:txBody>
      </p:sp>
      <p:sp>
        <p:nvSpPr>
          <p:cNvPr id="4" name=""/>
          <p:cNvSpPr txBox="1"/>
          <p:nvPr>
            <p:ph type="dt" idx="10"/>
          </p:nvPr>
        </p:nvSpPr>
        <p:spPr>
          <a:xfrm>
            <a:off x="457200" y="6356350"/>
            <a:ext cx="2133600" cy="365125"/>
          </a:xfrm>
          <a:prstGeom prst="rect"/>
          <a:noFill/>
          <a:ln>
            <a:noFill/>
          </a:ln>
        </p:spPr>
        <p:txBody>
          <a:bodyPr wrap="square" anchor="ctr"/>
          <a:lstStyle>
            <a:lvl1pPr lvl="0" algn="l">
              <a:defRPr sz="1200">
                <a:solidFill>
                  <a:srgbClr val="3F3F3F"/>
                </a:solidFill>
                <a:latin typeface="Calibri"/>
              </a:defRPr>
            </a:lvl1pPr>
          </a:lstStyle>
          <a:p/>
        </p:txBody>
      </p:sp>
      <p:sp>
        <p:nvSpPr>
          <p:cNvPr id="5" name=""/>
          <p:cNvSpPr txBox="1"/>
          <p:nvPr>
            <p:ph type="sldNum" idx="12"/>
          </p:nvPr>
        </p:nvSpPr>
        <p:spPr>
          <a:xfrm>
            <a:off x="6553200" y="6356350"/>
            <a:ext cx="2133600" cy="365125"/>
          </a:xfrm>
          <a:prstGeom prst="rect"/>
          <a:noFill/>
          <a:ln>
            <a:noFill/>
          </a:ln>
        </p:spPr>
        <p:txBody>
          <a:bodyPr wrap="square" anchor="ctr"/>
          <a:lstStyle>
            <a:lvl1pPr lvl="0" algn="r">
              <a:defRPr sz="1200">
                <a:solidFill>
                  <a:srgbClr val="3F3F3F"/>
                </a:solidFill>
                <a:latin typeface="Calibri"/>
              </a:defRPr>
            </a:lvl1pPr>
          </a:lstStyle>
          <a:p>
            <a:fld id="{8B38DBA3-52F9-4AF4-A6A4-FA4D7DB2F99C}" type="slidenum">
              <a:t>&lt;#&gt;</a:t>
            </a:fld>
          </a:p>
        </p:txBody>
      </p:sp>
      <p:sp>
        <p:nvSpPr>
          <p:cNvPr id="6" name=""/>
          <p:cNvSpPr txBox="1"/>
          <p:nvPr>
            <p:ph type="ftr" idx="11"/>
          </p:nvPr>
        </p:nvSpPr>
        <p:spPr>
          <a:xfrm>
            <a:off x="3124200" y="6356350"/>
            <a:ext cx="2895600" cy="365125"/>
          </a:xfrm>
          <a:prstGeom prst="rect"/>
          <a:noFill/>
          <a:ln>
            <a:noFill/>
          </a:ln>
        </p:spPr>
        <p:txBody>
          <a:bodyPr wrap="square" anchor="ctr"/>
          <a:lstStyle>
            <a:lvl1pPr lvl="0" algn="ctr">
              <a:defRPr sz="1200">
                <a:solidFill>
                  <a:srgbClr val="3F3F3F"/>
                </a:solidFill>
                <a:latin typeface="Calibri"/>
              </a:defRPr>
            </a:lvl1pPr>
          </a:lstStyle>
          <a:p/>
        </p:txBody>
      </p:sp>
    </p:spTree>
  </p:cSld>
</p:sld>
</file>

<file path=ppt/slides/slide8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body" idx="1"/>
          </p:nvPr>
        </p:nvSpPr>
        <p:spPr>
          <a:xfrm>
            <a:off x="457200" y="1539875"/>
            <a:ext cx="8229600" cy="1346200"/>
          </a:xfrm>
          <a:prstGeom prst="rect"/>
          <a:solidFill>
            <a:srgbClr val="9BBB59"/>
          </a:solidFill>
          <a:ln>
            <a:noFill/>
          </a:ln>
        </p:spPr>
        <p:txBody>
          <a:bodyPr wrap="square" anchor="t"/>
          <a:p>
            <a:pPr lvl="0" marL="0" indent="0">
              <a:buNone/>
            </a:pPr>
            <a:r>
              <a:rPr sz="6000">
                <a:latin typeface="Times New Roman"/>
              </a:rPr>
              <a:t>Neurologic </a:t>
            </a:r>
            <a:r>
              <a:rPr sz="6000">
                <a:latin typeface="Times New Roman"/>
              </a:rPr>
              <a:t>Dysfunction</a:t>
            </a:r>
          </a:p>
          <a:p>
            <a:pPr lvl="0"/>
          </a:p>
        </p:txBody>
      </p:sp>
      <p:sp>
        <p:nvSpPr>
          <p:cNvPr id="3" name=""/>
          <p:cNvSpPr txBox="1"/>
          <p:nvPr>
            <p:ph type="ftr" idx="11"/>
          </p:nvPr>
        </p:nvSpPr>
        <p:spPr>
          <a:xfrm>
            <a:off x="3124200" y="6356350"/>
            <a:ext cx="2895600" cy="365125"/>
          </a:xfrm>
          <a:prstGeom prst="rect"/>
          <a:noFill/>
          <a:ln>
            <a:noFill/>
          </a:ln>
        </p:spPr>
        <p:txBody>
          <a:bodyPr wrap="square" anchor="ctr"/>
          <a:lstStyle>
            <a:lvl1pPr lvl="0" algn="ctr">
              <a:defRPr sz="1200">
                <a:solidFill>
                  <a:srgbClr val="3F3F3F"/>
                </a:solidFill>
                <a:latin typeface="Calibri"/>
              </a:defRPr>
            </a:lvl1pPr>
          </a:lstStyle>
          <a:p/>
        </p:txBody>
      </p:sp>
      <p:sp>
        <p:nvSpPr>
          <p:cNvPr id="4" name=""/>
          <p:cNvSpPr txBox="1"/>
          <p:nvPr>
            <p:ph type="sldNum" idx="12"/>
          </p:nvPr>
        </p:nvSpPr>
        <p:spPr>
          <a:xfrm>
            <a:off x="6553200" y="6356350"/>
            <a:ext cx="2133600" cy="365125"/>
          </a:xfrm>
          <a:prstGeom prst="rect"/>
          <a:noFill/>
          <a:ln>
            <a:noFill/>
          </a:ln>
        </p:spPr>
        <p:txBody>
          <a:bodyPr wrap="square" anchor="ctr"/>
          <a:lstStyle>
            <a:lvl1pPr lvl="0" algn="r">
              <a:defRPr sz="1200">
                <a:solidFill>
                  <a:srgbClr val="3F3F3F"/>
                </a:solidFill>
                <a:latin typeface="Calibri"/>
              </a:defRPr>
            </a:lvl1pPr>
          </a:lstStyle>
          <a:p>
            <a:fld id="{8B38DBA3-52F9-4AF4-A6A4-FA4D7DB2F99C}" type="slidenum">
              <a:t>&lt;#&gt;</a:t>
            </a:fld>
          </a:p>
        </p:txBody>
      </p:sp>
      <p:sp>
        <p:nvSpPr>
          <p:cNvPr id="5" name=""/>
          <p:cNvSpPr txBox="1"/>
          <p:nvPr>
            <p:ph type="dt" idx="10"/>
          </p:nvPr>
        </p:nvSpPr>
        <p:spPr>
          <a:xfrm>
            <a:off x="457200" y="6356350"/>
            <a:ext cx="2133600" cy="365125"/>
          </a:xfrm>
          <a:prstGeom prst="rect"/>
          <a:noFill/>
          <a:ln>
            <a:noFill/>
          </a:ln>
        </p:spPr>
        <p:txBody>
          <a:bodyPr wrap="square" anchor="ctr"/>
          <a:lstStyle>
            <a:lvl1pPr lvl="0" algn="l">
              <a:defRPr sz="1200">
                <a:solidFill>
                  <a:srgbClr val="3F3F3F"/>
                </a:solidFill>
                <a:latin typeface="Calibri"/>
              </a:defRPr>
            </a:lvl1pPr>
          </a:lstStyle>
          <a:p/>
        </p:txBody>
      </p:sp>
    </p:spTree>
  </p:cSld>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title" idx="0"/>
          </p:nvPr>
        </p:nvSpPr>
        <p:spPr>
          <a:xfrm>
            <a:off x="457200" y="274637"/>
            <a:ext cx="8229600" cy="1143000"/>
          </a:xfrm>
          <a:prstGeom prst="rect"/>
          <a:noFill/>
          <a:ln>
            <a:noFill/>
          </a:ln>
        </p:spPr>
        <p:txBody>
          <a:bodyPr wrap="square" anchor="ctr"/>
          <a:p>
            <a:pPr lvl="0"/>
            <a:r>
              <a:rPr b="1" i="0" u="none" strike="noStrike">
                <a:solidFill>
                  <a:srgbClr val="000000"/>
                </a:solidFill>
                <a:latin typeface="Calibri"/>
              </a:rPr>
              <a:t>Central Nervous …</a:t>
            </a:r>
          </a:p>
        </p:txBody>
      </p:sp>
      <p:sp>
        <p:nvSpPr>
          <p:cNvPr id="3" name=""/>
          <p:cNvSpPr txBox="1"/>
          <p:nvPr>
            <p:ph type="body" idx="1"/>
          </p:nvPr>
        </p:nvSpPr>
        <p:spPr>
          <a:xfrm>
            <a:off x="457200" y="1600200"/>
            <a:ext cx="8229600" cy="4525962"/>
          </a:xfrm>
          <a:prstGeom prst="rect"/>
          <a:noFill/>
          <a:ln>
            <a:noFill/>
          </a:ln>
        </p:spPr>
        <p:txBody>
          <a:bodyPr wrap="square" anchor="t"/>
          <a:p>
            <a:pPr lvl="0">
              <a:buFont typeface="Wingdings"/>
              <a:buChar char="Ø"/>
            </a:pPr>
            <a:r>
              <a:rPr sz="3200">
                <a:latin typeface="Times New Roman"/>
              </a:rPr>
              <a:t>Spinal cord</a:t>
            </a:r>
          </a:p>
          <a:p>
            <a:pPr lvl="1"/>
            <a:r>
              <a:rPr sz="3200">
                <a:latin typeface="Times New Roman"/>
              </a:rPr>
              <a:t>Structure occupying upper 2/3 vertebral canal</a:t>
            </a:r>
          </a:p>
          <a:p>
            <a:pPr lvl="1"/>
            <a:r>
              <a:rPr sz="3200">
                <a:latin typeface="Times New Roman"/>
              </a:rPr>
              <a:t>Consists of 31 pairs of spinal nerves</a:t>
            </a:r>
          </a:p>
          <a:p>
            <a:pPr lvl="1"/>
            <a:r>
              <a:rPr sz="3200">
                <a:latin typeface="Times New Roman"/>
              </a:rPr>
              <a:t>Ascending/descending fiber tracts between brain and spinal nerves; mediates reflexes</a:t>
            </a:r>
          </a:p>
          <a:p>
            <a:pPr lvl="0"/>
          </a:p>
        </p:txBody>
      </p:sp>
      <p:sp>
        <p:nvSpPr>
          <p:cNvPr id="4" name=""/>
          <p:cNvSpPr txBox="1"/>
          <p:nvPr>
            <p:ph type="dt" idx="10"/>
          </p:nvPr>
        </p:nvSpPr>
        <p:spPr>
          <a:xfrm>
            <a:off x="457200" y="6356350"/>
            <a:ext cx="2133600" cy="365125"/>
          </a:xfrm>
          <a:prstGeom prst="rect"/>
          <a:noFill/>
          <a:ln>
            <a:noFill/>
          </a:ln>
        </p:spPr>
        <p:txBody>
          <a:bodyPr wrap="square" anchor="ctr"/>
          <a:lstStyle>
            <a:lvl1pPr lvl="0" algn="l">
              <a:defRPr sz="1200">
                <a:solidFill>
                  <a:srgbClr val="3F3F3F"/>
                </a:solidFill>
                <a:latin typeface="Calibri"/>
              </a:defRPr>
            </a:lvl1pPr>
          </a:lstStyle>
          <a:p/>
        </p:txBody>
      </p:sp>
      <p:sp>
        <p:nvSpPr>
          <p:cNvPr id="5" name=""/>
          <p:cNvSpPr txBox="1"/>
          <p:nvPr>
            <p:ph type="sldNum" idx="12"/>
          </p:nvPr>
        </p:nvSpPr>
        <p:spPr>
          <a:xfrm>
            <a:off x="6553200" y="6356350"/>
            <a:ext cx="2133600" cy="365125"/>
          </a:xfrm>
          <a:prstGeom prst="rect"/>
          <a:noFill/>
          <a:ln>
            <a:noFill/>
          </a:ln>
        </p:spPr>
        <p:txBody>
          <a:bodyPr wrap="square" anchor="ctr"/>
          <a:lstStyle>
            <a:lvl1pPr lvl="0" algn="r">
              <a:defRPr sz="1200">
                <a:solidFill>
                  <a:srgbClr val="3F3F3F"/>
                </a:solidFill>
                <a:latin typeface="Calibri"/>
              </a:defRPr>
            </a:lvl1pPr>
          </a:lstStyle>
          <a:p>
            <a:fld id="{8B38DBA3-52F9-4AF4-A6A4-FA4D7DB2F99C}" type="slidenum">
              <a:t>&lt;#&gt;</a:t>
            </a:fld>
          </a:p>
        </p:txBody>
      </p:sp>
      <p:sp>
        <p:nvSpPr>
          <p:cNvPr id="6" name=""/>
          <p:cNvSpPr txBox="1"/>
          <p:nvPr>
            <p:ph type="ftr" idx="11"/>
          </p:nvPr>
        </p:nvSpPr>
        <p:spPr>
          <a:xfrm>
            <a:off x="3124200" y="6356350"/>
            <a:ext cx="2895600" cy="365125"/>
          </a:xfrm>
          <a:prstGeom prst="rect"/>
          <a:noFill/>
          <a:ln>
            <a:noFill/>
          </a:ln>
        </p:spPr>
        <p:txBody>
          <a:bodyPr wrap="square" anchor="ctr"/>
          <a:lstStyle>
            <a:lvl1pPr lvl="0" algn="ctr">
              <a:defRPr sz="1200">
                <a:solidFill>
                  <a:srgbClr val="3F3F3F"/>
                </a:solidFill>
                <a:latin typeface="Calibri"/>
              </a:defRPr>
            </a:lvl1pPr>
          </a:lstStyle>
          <a:p/>
        </p:txBody>
      </p:sp>
    </p:spTree>
  </p:cSld>
</p:sld>
</file>

<file path=ppt/slides/slide9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title" idx="0"/>
          </p:nvPr>
        </p:nvSpPr>
        <p:spPr>
          <a:xfrm>
            <a:off x="0" y="0"/>
            <a:ext cx="9144000" cy="989012"/>
          </a:xfrm>
          <a:prstGeom prst="rect"/>
          <a:solidFill>
            <a:srgbClr val="9BBB59"/>
          </a:solidFill>
          <a:ln>
            <a:noFill/>
          </a:ln>
        </p:spPr>
        <p:txBody>
          <a:bodyPr wrap="square" anchor="ctr">
            <a:normAutofit fontScale="90000"/>
          </a:bodyPr>
          <a:br/>
          <a:p>
            <a:pPr lvl="0"/>
            <a:r>
              <a:rPr b="1" i="0" u="none" strike="noStrike">
                <a:latin typeface="Calibri"/>
              </a:rPr>
              <a:t>Altered </a:t>
            </a:r>
            <a:r>
              <a:rPr b="1" i="0" u="none" strike="noStrike">
                <a:latin typeface="Calibri"/>
              </a:rPr>
              <a:t>Level of Consciousness</a:t>
            </a:r>
            <a:br/>
          </a:p>
        </p:txBody>
      </p:sp>
      <p:sp>
        <p:nvSpPr>
          <p:cNvPr id="3" name=""/>
          <p:cNvSpPr txBox="1"/>
          <p:nvPr>
            <p:ph type="body" idx="1"/>
          </p:nvPr>
        </p:nvSpPr>
        <p:spPr>
          <a:xfrm>
            <a:off x="0" y="989012"/>
            <a:ext cx="8963025" cy="5135563"/>
          </a:xfrm>
          <a:prstGeom prst="rect"/>
          <a:noFill/>
          <a:ln>
            <a:noFill/>
          </a:ln>
        </p:spPr>
        <p:txBody>
          <a:bodyPr wrap="square" anchor="t">
            <a:normAutofit fontScale="55000" lnSpcReduction="20000"/>
          </a:bodyPr>
          <a:p>
            <a:pPr lvl="0">
              <a:lnSpc>
                <a:spcPct val="150000"/>
              </a:lnSpc>
              <a:buFont typeface="Wingdings"/>
              <a:buChar char="Ø"/>
            </a:pPr>
            <a:r>
              <a:rPr sz="5100">
                <a:latin typeface="Times New Roman"/>
              </a:rPr>
              <a:t>An </a:t>
            </a:r>
            <a:r>
              <a:rPr sz="5100">
                <a:latin typeface="Times New Roman"/>
              </a:rPr>
              <a:t>altered level of consciousness (LOC) is apparent in the patient who is </a:t>
            </a:r>
            <a:r>
              <a:rPr sz="5100">
                <a:solidFill>
                  <a:srgbClr val="FF0000"/>
                </a:solidFill>
                <a:latin typeface="Times New Roman"/>
              </a:rPr>
              <a:t>not oriented, </a:t>
            </a:r>
            <a:r>
              <a:rPr sz="5100" b="1" i="0" u="none" strike="noStrike">
                <a:solidFill>
                  <a:srgbClr val="00B050"/>
                </a:solidFill>
                <a:latin typeface="Times New Roman"/>
              </a:rPr>
              <a:t>does not follow commands</a:t>
            </a:r>
            <a:r>
              <a:rPr sz="5100">
                <a:solidFill>
                  <a:srgbClr val="FF0000"/>
                </a:solidFill>
                <a:latin typeface="Times New Roman"/>
              </a:rPr>
              <a:t>, or </a:t>
            </a:r>
            <a:r>
              <a:rPr sz="5100">
                <a:solidFill>
                  <a:srgbClr val="0070C0"/>
                </a:solidFill>
                <a:latin typeface="Times New Roman"/>
              </a:rPr>
              <a:t>needs persistent stimuli to achieve a state of alertness. </a:t>
            </a:r>
          </a:p>
          <a:p>
            <a:pPr lvl="0">
              <a:lnSpc>
                <a:spcPct val="150000"/>
              </a:lnSpc>
              <a:buFont typeface="Wingdings"/>
              <a:buChar char="Ø"/>
            </a:pPr>
            <a:r>
              <a:rPr sz="5100">
                <a:latin typeface="Times New Roman"/>
              </a:rPr>
              <a:t>Altered level of consciousness is difficult to define and characterized because many terms applied to altered level of consciousness.</a:t>
            </a:r>
          </a:p>
          <a:p>
            <a:pPr lvl="0">
              <a:lnSpc>
                <a:spcPct val="150000"/>
              </a:lnSpc>
              <a:buFont typeface="Wingdings"/>
              <a:buChar char="Ø"/>
            </a:pPr>
            <a:r>
              <a:rPr sz="5100">
                <a:latin typeface="Times New Roman"/>
              </a:rPr>
              <a:t>  It is a measure of persons </a:t>
            </a:r>
            <a:r>
              <a:rPr sz="5100" b="1" i="0" u="none" strike="noStrike">
                <a:solidFill>
                  <a:srgbClr val="FF0000"/>
                </a:solidFill>
                <a:latin typeface="Times New Roman"/>
              </a:rPr>
              <a:t>arousability and responsiveness to a stimuli</a:t>
            </a:r>
            <a:r>
              <a:rPr sz="5100">
                <a:latin typeface="Times New Roman"/>
              </a:rPr>
              <a:t> from the environment</a:t>
            </a:r>
            <a:r>
              <a:rPr sz="5100">
                <a:solidFill>
                  <a:srgbClr val="0070C0"/>
                </a:solidFill>
                <a:latin typeface="Times New Roman"/>
              </a:rPr>
              <a:t>. </a:t>
            </a:r>
          </a:p>
          <a:p>
            <a:pPr lvl="0">
              <a:lnSpc>
                <a:spcPct val="150000"/>
              </a:lnSpc>
              <a:buNone/>
            </a:pPr>
            <a:r>
              <a:rPr>
                <a:latin typeface="Times New Roman"/>
              </a:rPr>
              <a:t> </a:t>
            </a:r>
          </a:p>
          <a:p>
            <a:pPr lvl="0">
              <a:lnSpc>
                <a:spcPct val="150000"/>
              </a:lnSpc>
              <a:buFont typeface="Wingdings"/>
              <a:buChar char="Ø"/>
            </a:pPr>
          </a:p>
        </p:txBody>
      </p:sp>
      <p:sp>
        <p:nvSpPr>
          <p:cNvPr id="4" name=""/>
          <p:cNvSpPr txBox="1"/>
          <p:nvPr>
            <p:ph type="ftr" idx="11"/>
          </p:nvPr>
        </p:nvSpPr>
        <p:spPr>
          <a:xfrm>
            <a:off x="3124200" y="6356350"/>
            <a:ext cx="2895600" cy="365125"/>
          </a:xfrm>
          <a:prstGeom prst="rect"/>
          <a:noFill/>
          <a:ln>
            <a:noFill/>
          </a:ln>
        </p:spPr>
        <p:txBody>
          <a:bodyPr wrap="square" anchor="ctr"/>
          <a:lstStyle>
            <a:lvl1pPr lvl="0" algn="ctr">
              <a:defRPr sz="1200">
                <a:solidFill>
                  <a:srgbClr val="3F3F3F"/>
                </a:solidFill>
                <a:latin typeface="Calibri"/>
              </a:defRPr>
            </a:lvl1pPr>
          </a:lstStyle>
          <a:p/>
        </p:txBody>
      </p:sp>
      <p:sp>
        <p:nvSpPr>
          <p:cNvPr id="5" name=""/>
          <p:cNvSpPr txBox="1"/>
          <p:nvPr>
            <p:ph type="sldNum" idx="12"/>
          </p:nvPr>
        </p:nvSpPr>
        <p:spPr>
          <a:xfrm>
            <a:off x="6553200" y="6356350"/>
            <a:ext cx="2133600" cy="365125"/>
          </a:xfrm>
          <a:prstGeom prst="rect"/>
          <a:noFill/>
          <a:ln>
            <a:noFill/>
          </a:ln>
        </p:spPr>
        <p:txBody>
          <a:bodyPr wrap="square" anchor="ctr"/>
          <a:lstStyle>
            <a:lvl1pPr lvl="0" algn="r">
              <a:defRPr sz="1200">
                <a:solidFill>
                  <a:srgbClr val="3F3F3F"/>
                </a:solidFill>
                <a:latin typeface="Calibri"/>
              </a:defRPr>
            </a:lvl1pPr>
          </a:lstStyle>
          <a:p>
            <a:fld id="{8B38DBA3-52F9-4AF4-A6A4-FA4D7DB2F99C}" type="slidenum">
              <a:t>&lt;#&gt;</a:t>
            </a:fld>
          </a:p>
        </p:txBody>
      </p:sp>
      <p:sp>
        <p:nvSpPr>
          <p:cNvPr id="6" name=""/>
          <p:cNvSpPr txBox="1"/>
          <p:nvPr>
            <p:ph type="dt" idx="10"/>
          </p:nvPr>
        </p:nvSpPr>
        <p:spPr>
          <a:xfrm>
            <a:off x="457200" y="6356350"/>
            <a:ext cx="2133600" cy="365125"/>
          </a:xfrm>
          <a:prstGeom prst="rect"/>
          <a:noFill/>
          <a:ln>
            <a:noFill/>
          </a:ln>
        </p:spPr>
        <p:txBody>
          <a:bodyPr wrap="square" anchor="ctr"/>
          <a:lstStyle>
            <a:lvl1pPr lvl="0" algn="l">
              <a:defRPr sz="1200">
                <a:solidFill>
                  <a:srgbClr val="3F3F3F"/>
                </a:solidFill>
                <a:latin typeface="Calibri"/>
              </a:defRPr>
            </a:lvl1pPr>
          </a:lstStyle>
          <a:p/>
        </p:txBody>
      </p:sp>
    </p:spTree>
  </p:cSld>
</p:sld>
</file>

<file path=ppt/slides/slide9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title" idx="0"/>
          </p:nvPr>
        </p:nvSpPr>
        <p:spPr>
          <a:xfrm>
            <a:off x="-381000" y="152400"/>
            <a:ext cx="9525000" cy="1219200"/>
          </a:xfrm>
          <a:prstGeom prst="rect"/>
          <a:noFill/>
          <a:ln>
            <a:noFill/>
          </a:ln>
        </p:spPr>
        <p:txBody>
          <a:bodyPr wrap="square" anchor="ctr"/>
          <a:p>
            <a:pPr lvl="0"/>
            <a:r>
              <a:rPr>
                <a:latin typeface="Times New Roman"/>
              </a:rPr>
              <a:t> </a:t>
            </a:r>
            <a:r>
              <a:rPr sz="3100" b="1" i="0" u="sng" strike="noStrike">
                <a:solidFill>
                  <a:srgbClr val="0070C0"/>
                </a:solidFill>
                <a:latin typeface="Times New Roman"/>
              </a:rPr>
              <a:t>Altered LOC in order of decreasing Consciousness: </a:t>
            </a:r>
          </a:p>
        </p:txBody>
      </p:sp>
      <p:sp>
        <p:nvSpPr>
          <p:cNvPr id="3" name=""/>
          <p:cNvSpPr txBox="1"/>
          <p:nvPr>
            <p:ph type="body" idx="1"/>
          </p:nvPr>
        </p:nvSpPr>
        <p:spPr>
          <a:xfrm>
            <a:off x="457200" y="1447800"/>
            <a:ext cx="8229600" cy="4953000"/>
          </a:xfrm>
          <a:prstGeom prst="rect"/>
          <a:noFill/>
          <a:ln>
            <a:noFill/>
          </a:ln>
        </p:spPr>
        <p:txBody>
          <a:bodyPr wrap="square" anchor="t"/>
          <a:p>
            <a:pPr lvl="0" marL="514350" indent="0">
              <a:buFont typeface="+mj-lt"/>
              <a:buAutoNum type="arabicPeriod" startAt="1"/>
            </a:pPr>
            <a:r>
              <a:rPr b="1" i="0" u="none" strike="noStrike">
                <a:latin typeface="Times New Roman"/>
              </a:rPr>
              <a:t>Clouding of consciousness : it is </a:t>
            </a:r>
            <a:r>
              <a:rPr>
                <a:latin typeface="Times New Roman"/>
              </a:rPr>
              <a:t>mild, and a </a:t>
            </a:r>
            <a:r>
              <a:rPr>
                <a:solidFill>
                  <a:srgbClr val="FF0000"/>
                </a:solidFill>
                <a:latin typeface="Times New Roman"/>
              </a:rPr>
              <a:t>state of inattention</a:t>
            </a:r>
          </a:p>
          <a:p>
            <a:pPr lvl="0" marL="514350" indent="0">
              <a:buFont typeface="+mj-lt"/>
              <a:buAutoNum type="arabicPeriod" startAt="1"/>
            </a:pPr>
            <a:r>
              <a:rPr b="1" i="0" u="none" strike="noStrike">
                <a:latin typeface="Times New Roman"/>
              </a:rPr>
              <a:t>Confusion :</a:t>
            </a:r>
            <a:r>
              <a:rPr>
                <a:latin typeface="Times New Roman"/>
              </a:rPr>
              <a:t> </a:t>
            </a:r>
            <a:r>
              <a:rPr>
                <a:solidFill>
                  <a:srgbClr val="FF0000"/>
                </a:solidFill>
                <a:latin typeface="Times New Roman"/>
              </a:rPr>
              <a:t>state disorientation</a:t>
            </a:r>
            <a:r>
              <a:rPr>
                <a:latin typeface="Times New Roman"/>
              </a:rPr>
              <a:t>, and inability to follow command.</a:t>
            </a:r>
          </a:p>
          <a:p>
            <a:pPr lvl="0" marL="514350" indent="0">
              <a:buFont typeface="+mj-lt"/>
              <a:buAutoNum type="arabicPeriod" startAt="1"/>
            </a:pPr>
            <a:r>
              <a:rPr b="1" i="0" u="none" strike="noStrike">
                <a:latin typeface="Times New Roman"/>
              </a:rPr>
              <a:t>Lethargy</a:t>
            </a:r>
            <a:r>
              <a:rPr>
                <a:latin typeface="Times New Roman"/>
              </a:rPr>
              <a:t>: a state of sever drowsiness can aroused by </a:t>
            </a:r>
            <a:r>
              <a:rPr>
                <a:solidFill>
                  <a:srgbClr val="FF0000"/>
                </a:solidFill>
                <a:latin typeface="Times New Roman"/>
              </a:rPr>
              <a:t>moderate stimuli</a:t>
            </a:r>
          </a:p>
          <a:p>
            <a:pPr lvl="0"/>
          </a:p>
        </p:txBody>
      </p:sp>
      <p:sp>
        <p:nvSpPr>
          <p:cNvPr id="4" name=""/>
          <p:cNvSpPr txBox="1"/>
          <p:nvPr>
            <p:ph type="dt" idx="10"/>
          </p:nvPr>
        </p:nvSpPr>
        <p:spPr>
          <a:xfrm>
            <a:off x="457200" y="6356350"/>
            <a:ext cx="2133600" cy="365125"/>
          </a:xfrm>
          <a:prstGeom prst="rect"/>
          <a:noFill/>
          <a:ln>
            <a:noFill/>
          </a:ln>
        </p:spPr>
        <p:txBody>
          <a:bodyPr wrap="square" anchor="ctr"/>
          <a:lstStyle>
            <a:lvl1pPr lvl="0" algn="l">
              <a:defRPr sz="1200">
                <a:solidFill>
                  <a:srgbClr val="3F3F3F"/>
                </a:solidFill>
                <a:latin typeface="Calibri"/>
              </a:defRPr>
            </a:lvl1pPr>
          </a:lstStyle>
          <a:p/>
        </p:txBody>
      </p:sp>
      <p:sp>
        <p:nvSpPr>
          <p:cNvPr id="5" name=""/>
          <p:cNvSpPr txBox="1"/>
          <p:nvPr>
            <p:ph type="sldNum" idx="12"/>
          </p:nvPr>
        </p:nvSpPr>
        <p:spPr>
          <a:xfrm>
            <a:off x="6553200" y="6356350"/>
            <a:ext cx="2133600" cy="365125"/>
          </a:xfrm>
          <a:prstGeom prst="rect"/>
          <a:noFill/>
          <a:ln>
            <a:noFill/>
          </a:ln>
        </p:spPr>
        <p:txBody>
          <a:bodyPr wrap="square" anchor="ctr"/>
          <a:lstStyle>
            <a:lvl1pPr lvl="0" algn="r">
              <a:defRPr sz="1200">
                <a:solidFill>
                  <a:srgbClr val="3F3F3F"/>
                </a:solidFill>
                <a:latin typeface="Calibri"/>
              </a:defRPr>
            </a:lvl1pPr>
          </a:lstStyle>
          <a:p>
            <a:fld id="{8B38DBA3-52F9-4AF4-A6A4-FA4D7DB2F99C}" type="slidenum">
              <a:t>&lt;#&gt;</a:t>
            </a:fld>
          </a:p>
        </p:txBody>
      </p:sp>
      <p:sp>
        <p:nvSpPr>
          <p:cNvPr id="6" name=""/>
          <p:cNvSpPr txBox="1"/>
          <p:nvPr>
            <p:ph type="ftr" idx="11"/>
          </p:nvPr>
        </p:nvSpPr>
        <p:spPr>
          <a:xfrm>
            <a:off x="3124200" y="6356350"/>
            <a:ext cx="2895600" cy="365125"/>
          </a:xfrm>
          <a:prstGeom prst="rect"/>
          <a:noFill/>
          <a:ln>
            <a:noFill/>
          </a:ln>
        </p:spPr>
        <p:txBody>
          <a:bodyPr wrap="square" anchor="ctr"/>
          <a:lstStyle>
            <a:lvl1pPr lvl="0" algn="ctr">
              <a:defRPr sz="1200">
                <a:solidFill>
                  <a:srgbClr val="3F3F3F"/>
                </a:solidFill>
                <a:latin typeface="Calibri"/>
              </a:defRPr>
            </a:lvl1pPr>
          </a:lstStyle>
          <a:p/>
        </p:txBody>
      </p:sp>
    </p:spTree>
  </p:cSld>
</p:sld>
</file>

<file path=ppt/slides/slide9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title" idx="0"/>
          </p:nvPr>
        </p:nvSpPr>
        <p:spPr>
          <a:xfrm>
            <a:off x="457200" y="274637"/>
            <a:ext cx="8229600" cy="866775"/>
          </a:xfrm>
          <a:prstGeom prst="rect"/>
          <a:noFill/>
          <a:ln>
            <a:noFill/>
          </a:ln>
        </p:spPr>
        <p:txBody>
          <a:bodyPr wrap="square" anchor="ctr"/>
          <a:p>
            <a:pPr lvl="0"/>
            <a:r>
              <a:rPr>
                <a:latin typeface="Times New Roman"/>
              </a:rPr>
              <a:t>Continue…</a:t>
            </a:r>
          </a:p>
        </p:txBody>
      </p:sp>
      <p:sp>
        <p:nvSpPr>
          <p:cNvPr id="3" name=""/>
          <p:cNvSpPr txBox="1"/>
          <p:nvPr>
            <p:ph type="body" idx="1"/>
          </p:nvPr>
        </p:nvSpPr>
        <p:spPr>
          <a:xfrm>
            <a:off x="457200" y="1371600"/>
            <a:ext cx="8229600" cy="4754562"/>
          </a:xfrm>
          <a:prstGeom prst="rect"/>
          <a:noFill/>
          <a:ln>
            <a:noFill/>
          </a:ln>
        </p:spPr>
        <p:txBody>
          <a:bodyPr wrap="square" anchor="t"/>
          <a:p>
            <a:pPr lvl="0" marL="514350" indent="0">
              <a:buNone/>
            </a:pPr>
            <a:r>
              <a:rPr b="1" i="0" u="none" strike="noStrike">
                <a:latin typeface="Times New Roman"/>
              </a:rPr>
              <a:t>d.  </a:t>
            </a:r>
            <a:r>
              <a:rPr b="1" i="0" u="none" strike="noStrike">
                <a:latin typeface="Times New Roman"/>
              </a:rPr>
              <a:t>Obtundation</a:t>
            </a:r>
            <a:r>
              <a:rPr>
                <a:latin typeface="Times New Roman"/>
              </a:rPr>
              <a:t>:  similar to lethargy in W/C patients </a:t>
            </a:r>
            <a:r>
              <a:rPr>
                <a:solidFill>
                  <a:srgbClr val="FF0000"/>
                </a:solidFill>
                <a:latin typeface="Times New Roman"/>
              </a:rPr>
              <a:t>lessened interest </a:t>
            </a:r>
            <a:r>
              <a:rPr>
                <a:latin typeface="Times New Roman"/>
              </a:rPr>
              <a:t>to environment and  </a:t>
            </a:r>
            <a:r>
              <a:rPr>
                <a:solidFill>
                  <a:srgbClr val="FF0000"/>
                </a:solidFill>
                <a:latin typeface="Times New Roman"/>
              </a:rPr>
              <a:t>slowed response to stimuli</a:t>
            </a:r>
          </a:p>
          <a:p>
            <a:pPr lvl="0" marL="514350" indent="0">
              <a:buNone/>
            </a:pPr>
            <a:r>
              <a:rPr b="1" i="0" u="none" strike="noStrike">
                <a:latin typeface="Times New Roman"/>
              </a:rPr>
              <a:t>e.  Stupor</a:t>
            </a:r>
            <a:r>
              <a:rPr>
                <a:latin typeface="Times New Roman"/>
              </a:rPr>
              <a:t>: the only vigorous and </a:t>
            </a:r>
            <a:r>
              <a:rPr>
                <a:solidFill>
                  <a:srgbClr val="FF0000"/>
                </a:solidFill>
                <a:latin typeface="Times New Roman"/>
              </a:rPr>
              <a:t>repeated stimuli will aroused</a:t>
            </a:r>
            <a:r>
              <a:rPr>
                <a:latin typeface="Times New Roman"/>
              </a:rPr>
              <a:t> but when left undisrupted patients lapsed back to unresponsive</a:t>
            </a:r>
          </a:p>
          <a:p>
            <a:pPr lvl="0" marL="514350" indent="0">
              <a:buNone/>
            </a:pPr>
            <a:r>
              <a:rPr b="1" i="0" u="none" strike="noStrike">
                <a:latin typeface="Times New Roman"/>
              </a:rPr>
              <a:t>f.  Comma </a:t>
            </a:r>
            <a:r>
              <a:rPr>
                <a:latin typeface="Times New Roman"/>
              </a:rPr>
              <a:t>: unarousable, unresponsive</a:t>
            </a:r>
          </a:p>
          <a:p>
            <a:pPr lvl="0" marL="514350" indent="0">
              <a:buNone/>
            </a:pPr>
            <a:r>
              <a:rPr b="1" i="0" u="none" strike="noStrike">
                <a:latin typeface="Times New Roman"/>
              </a:rPr>
              <a:t>g</a:t>
            </a:r>
            <a:r>
              <a:rPr>
                <a:latin typeface="Times New Roman"/>
              </a:rPr>
              <a:t>.  </a:t>
            </a:r>
            <a:r>
              <a:rPr b="1" i="0" u="none" strike="noStrike">
                <a:latin typeface="Times New Roman"/>
              </a:rPr>
              <a:t>Brain death</a:t>
            </a:r>
            <a:r>
              <a:rPr>
                <a:latin typeface="Times New Roman"/>
              </a:rPr>
              <a:t>:   tissue necrosis </a:t>
            </a:r>
          </a:p>
          <a:p>
            <a:pPr lvl="0"/>
          </a:p>
        </p:txBody>
      </p:sp>
      <p:sp>
        <p:nvSpPr>
          <p:cNvPr id="4" name=""/>
          <p:cNvSpPr txBox="1"/>
          <p:nvPr>
            <p:ph type="dt" idx="10"/>
          </p:nvPr>
        </p:nvSpPr>
        <p:spPr>
          <a:xfrm>
            <a:off x="457200" y="6356350"/>
            <a:ext cx="2133600" cy="365125"/>
          </a:xfrm>
          <a:prstGeom prst="rect"/>
          <a:noFill/>
          <a:ln>
            <a:noFill/>
          </a:ln>
        </p:spPr>
        <p:txBody>
          <a:bodyPr wrap="square" anchor="ctr"/>
          <a:lstStyle>
            <a:lvl1pPr lvl="0" algn="l">
              <a:defRPr sz="1200">
                <a:solidFill>
                  <a:srgbClr val="3F3F3F"/>
                </a:solidFill>
                <a:latin typeface="Calibri"/>
              </a:defRPr>
            </a:lvl1pPr>
          </a:lstStyle>
          <a:p/>
        </p:txBody>
      </p:sp>
      <p:sp>
        <p:nvSpPr>
          <p:cNvPr id="5" name=""/>
          <p:cNvSpPr txBox="1"/>
          <p:nvPr>
            <p:ph type="sldNum" idx="12"/>
          </p:nvPr>
        </p:nvSpPr>
        <p:spPr>
          <a:xfrm>
            <a:off x="6553200" y="6356350"/>
            <a:ext cx="2133600" cy="365125"/>
          </a:xfrm>
          <a:prstGeom prst="rect"/>
          <a:noFill/>
          <a:ln>
            <a:noFill/>
          </a:ln>
        </p:spPr>
        <p:txBody>
          <a:bodyPr wrap="square" anchor="ctr"/>
          <a:lstStyle>
            <a:lvl1pPr lvl="0" algn="r">
              <a:defRPr sz="1200">
                <a:solidFill>
                  <a:srgbClr val="3F3F3F"/>
                </a:solidFill>
                <a:latin typeface="Calibri"/>
              </a:defRPr>
            </a:lvl1pPr>
          </a:lstStyle>
          <a:p>
            <a:fld id="{8B38DBA3-52F9-4AF4-A6A4-FA4D7DB2F99C}" type="slidenum">
              <a:t>&lt;#&gt;</a:t>
            </a:fld>
          </a:p>
        </p:txBody>
      </p:sp>
      <p:sp>
        <p:nvSpPr>
          <p:cNvPr id="6" name=""/>
          <p:cNvSpPr txBox="1"/>
          <p:nvPr>
            <p:ph type="ftr" idx="11"/>
          </p:nvPr>
        </p:nvSpPr>
        <p:spPr>
          <a:xfrm>
            <a:off x="3124200" y="6356350"/>
            <a:ext cx="2895600" cy="365125"/>
          </a:xfrm>
          <a:prstGeom prst="rect"/>
          <a:noFill/>
          <a:ln>
            <a:noFill/>
          </a:ln>
        </p:spPr>
        <p:txBody>
          <a:bodyPr wrap="square" anchor="ctr"/>
          <a:lstStyle>
            <a:lvl1pPr lvl="0" algn="ctr">
              <a:defRPr sz="1200">
                <a:solidFill>
                  <a:srgbClr val="3F3F3F"/>
                </a:solidFill>
                <a:latin typeface="Calibri"/>
              </a:defRPr>
            </a:lvl1pPr>
          </a:lstStyle>
          <a:p/>
        </p:txBody>
      </p:sp>
    </p:spTree>
  </p:cSld>
</p:sld>
</file>

<file path=ppt/slides/slide9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title" idx="0"/>
          </p:nvPr>
        </p:nvSpPr>
        <p:spPr>
          <a:xfrm>
            <a:off x="457200" y="274637"/>
            <a:ext cx="8229600" cy="788988"/>
          </a:xfrm>
          <a:prstGeom prst="rect"/>
          <a:noFill/>
          <a:ln>
            <a:noFill/>
          </a:ln>
        </p:spPr>
        <p:txBody>
          <a:bodyPr wrap="square" anchor="ctr"/>
          <a:p>
            <a:pPr lvl="0"/>
            <a:r>
              <a:rPr b="1" i="0" u="none" strike="noStrike">
                <a:latin typeface="Calibri"/>
              </a:rPr>
              <a:t>Altered Level of </a:t>
            </a:r>
            <a:r>
              <a:rPr b="1" i="0" u="none" strike="noStrike">
                <a:latin typeface="Calibri"/>
              </a:rPr>
              <a:t>Consciousness…</a:t>
            </a:r>
          </a:p>
        </p:txBody>
      </p:sp>
      <p:sp>
        <p:nvSpPr>
          <p:cNvPr id="3" name=""/>
          <p:cNvSpPr txBox="1"/>
          <p:nvPr>
            <p:ph type="body" idx="1"/>
          </p:nvPr>
        </p:nvSpPr>
        <p:spPr>
          <a:xfrm>
            <a:off x="457200" y="1250950"/>
            <a:ext cx="8229600" cy="4873625"/>
          </a:xfrm>
          <a:prstGeom prst="rect"/>
          <a:noFill/>
          <a:ln>
            <a:noFill/>
          </a:ln>
        </p:spPr>
        <p:txBody>
          <a:bodyPr wrap="square" anchor="t"/>
          <a:p>
            <a:pPr lvl="0">
              <a:buFont typeface="Wingdings"/>
              <a:buChar char="ü"/>
            </a:pPr>
            <a:r>
              <a:rPr sz="2800">
                <a:solidFill>
                  <a:srgbClr val="FF0000"/>
                </a:solidFill>
                <a:latin typeface="Times New Roman"/>
              </a:rPr>
              <a:t>Coma</a:t>
            </a:r>
            <a:r>
              <a:rPr sz="2800">
                <a:latin typeface="Times New Roman"/>
              </a:rPr>
              <a:t> is a clinical state of </a:t>
            </a:r>
            <a:r>
              <a:rPr sz="2800">
                <a:solidFill>
                  <a:srgbClr val="FF0000"/>
                </a:solidFill>
                <a:latin typeface="Times New Roman"/>
              </a:rPr>
              <a:t>unarousable, unresponsiveness</a:t>
            </a:r>
            <a:r>
              <a:rPr sz="2800">
                <a:latin typeface="Times New Roman"/>
              </a:rPr>
              <a:t> in which there are no purposeful responses to internal or external stimuli. </a:t>
            </a:r>
          </a:p>
          <a:p>
            <a:pPr lvl="0">
              <a:buFont typeface="Wingdings"/>
              <a:buChar char="ü"/>
            </a:pPr>
            <a:r>
              <a:rPr sz="2800">
                <a:latin typeface="Times New Roman"/>
              </a:rPr>
              <a:t>The </a:t>
            </a:r>
            <a:r>
              <a:rPr sz="2800">
                <a:latin typeface="Times New Roman"/>
              </a:rPr>
              <a:t>duration of coma is usually limited to </a:t>
            </a:r>
            <a:r>
              <a:rPr sz="2800">
                <a:latin typeface="Times New Roman"/>
              </a:rPr>
              <a:t>2- </a:t>
            </a:r>
            <a:r>
              <a:rPr sz="2800">
                <a:latin typeface="Times New Roman"/>
              </a:rPr>
              <a:t>4 </a:t>
            </a:r>
            <a:r>
              <a:rPr sz="2800">
                <a:latin typeface="Times New Roman"/>
              </a:rPr>
              <a:t>weeks </a:t>
            </a:r>
          </a:p>
          <a:p>
            <a:pPr lvl="0">
              <a:buFont typeface="Wingdings"/>
              <a:buChar char="ü"/>
            </a:pPr>
            <a:r>
              <a:rPr sz="2800" b="1" i="0" u="none" strike="noStrike">
                <a:solidFill>
                  <a:srgbClr val="FF0000"/>
                </a:solidFill>
                <a:latin typeface="Times New Roman"/>
              </a:rPr>
              <a:t>Akinetic</a:t>
            </a:r>
            <a:r>
              <a:rPr sz="2800" b="1" i="0" u="none" strike="noStrike">
                <a:solidFill>
                  <a:srgbClr val="FF0000"/>
                </a:solidFill>
                <a:latin typeface="Times New Roman"/>
              </a:rPr>
              <a:t> </a:t>
            </a:r>
            <a:r>
              <a:rPr sz="2800" b="1" i="0" u="none" strike="noStrike">
                <a:solidFill>
                  <a:srgbClr val="FF0000"/>
                </a:solidFill>
                <a:latin typeface="Times New Roman"/>
              </a:rPr>
              <a:t>mutism </a:t>
            </a:r>
            <a:r>
              <a:rPr sz="2800">
                <a:latin typeface="Times New Roman"/>
              </a:rPr>
              <a:t>is a state of unresponsiveness to the environment in which the patient makes </a:t>
            </a:r>
            <a:r>
              <a:rPr sz="2800" b="1" i="1" u="none" strike="noStrike">
                <a:solidFill>
                  <a:srgbClr val="0070C0"/>
                </a:solidFill>
                <a:latin typeface="Times New Roman"/>
              </a:rPr>
              <a:t>no voluntary </a:t>
            </a:r>
            <a:r>
              <a:rPr sz="2800">
                <a:solidFill>
                  <a:srgbClr val="FF0000"/>
                </a:solidFill>
                <a:latin typeface="Times New Roman"/>
              </a:rPr>
              <a:t>movement and sound but </a:t>
            </a:r>
            <a:r>
              <a:rPr sz="2800" b="1" i="0" u="none" strike="noStrike">
                <a:latin typeface="Times New Roman"/>
              </a:rPr>
              <a:t>sometimes opens the eyes</a:t>
            </a:r>
          </a:p>
          <a:p>
            <a:pPr lvl="0">
              <a:buFont typeface="Wingdings"/>
              <a:buChar char="ü"/>
            </a:pPr>
            <a:r>
              <a:rPr sz="2800">
                <a:latin typeface="Times New Roman"/>
              </a:rPr>
              <a:t>The level of responsiveness and consciousness is the most important indicator of the patient's condition.</a:t>
            </a:r>
          </a:p>
          <a:p>
            <a:pPr lvl="0">
              <a:buFont typeface="Wingdings"/>
              <a:buChar char="ü"/>
            </a:pPr>
          </a:p>
        </p:txBody>
      </p:sp>
      <p:sp>
        <p:nvSpPr>
          <p:cNvPr id="4" name=""/>
          <p:cNvSpPr txBox="1"/>
          <p:nvPr>
            <p:ph type="ftr" idx="11"/>
          </p:nvPr>
        </p:nvSpPr>
        <p:spPr>
          <a:xfrm>
            <a:off x="3124200" y="6356350"/>
            <a:ext cx="2895600" cy="365125"/>
          </a:xfrm>
          <a:prstGeom prst="rect"/>
          <a:noFill/>
          <a:ln>
            <a:noFill/>
          </a:ln>
        </p:spPr>
        <p:txBody>
          <a:bodyPr wrap="square" anchor="ctr"/>
          <a:lstStyle>
            <a:lvl1pPr lvl="0" algn="ctr">
              <a:defRPr sz="1200">
                <a:solidFill>
                  <a:srgbClr val="3F3F3F"/>
                </a:solidFill>
                <a:latin typeface="Calibri"/>
              </a:defRPr>
            </a:lvl1pPr>
          </a:lstStyle>
          <a:p/>
        </p:txBody>
      </p:sp>
      <p:sp>
        <p:nvSpPr>
          <p:cNvPr id="5" name=""/>
          <p:cNvSpPr txBox="1"/>
          <p:nvPr>
            <p:ph type="sldNum" idx="12"/>
          </p:nvPr>
        </p:nvSpPr>
        <p:spPr>
          <a:xfrm>
            <a:off x="6553200" y="6356350"/>
            <a:ext cx="2133600" cy="365125"/>
          </a:xfrm>
          <a:prstGeom prst="rect"/>
          <a:noFill/>
          <a:ln>
            <a:noFill/>
          </a:ln>
        </p:spPr>
        <p:txBody>
          <a:bodyPr wrap="square" anchor="ctr"/>
          <a:lstStyle>
            <a:lvl1pPr lvl="0" algn="r">
              <a:defRPr sz="1200">
                <a:solidFill>
                  <a:srgbClr val="3F3F3F"/>
                </a:solidFill>
                <a:latin typeface="Calibri"/>
              </a:defRPr>
            </a:lvl1pPr>
          </a:lstStyle>
          <a:p>
            <a:fld id="{8B38DBA3-52F9-4AF4-A6A4-FA4D7DB2F99C}" type="slidenum">
              <a:t>&lt;#&gt;</a:t>
            </a:fld>
          </a:p>
        </p:txBody>
      </p:sp>
      <p:sp>
        <p:nvSpPr>
          <p:cNvPr id="6" name=""/>
          <p:cNvSpPr txBox="1"/>
          <p:nvPr>
            <p:ph type="dt" idx="10"/>
          </p:nvPr>
        </p:nvSpPr>
        <p:spPr>
          <a:xfrm>
            <a:off x="457200" y="6356350"/>
            <a:ext cx="2133600" cy="365125"/>
          </a:xfrm>
          <a:prstGeom prst="rect"/>
          <a:noFill/>
          <a:ln>
            <a:noFill/>
          </a:ln>
        </p:spPr>
        <p:txBody>
          <a:bodyPr wrap="square" anchor="ctr"/>
          <a:lstStyle>
            <a:lvl1pPr lvl="0" algn="l">
              <a:defRPr sz="1200">
                <a:solidFill>
                  <a:srgbClr val="3F3F3F"/>
                </a:solidFill>
                <a:latin typeface="Calibri"/>
              </a:defRPr>
            </a:lvl1pPr>
          </a:lstStyle>
          <a:p/>
        </p:txBody>
      </p:sp>
    </p:spTree>
  </p:cSld>
</p:sld>
</file>

<file path=ppt/slides/slide9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title" idx="0"/>
          </p:nvPr>
        </p:nvSpPr>
        <p:spPr>
          <a:xfrm>
            <a:off x="457200" y="274637"/>
            <a:ext cx="8229600" cy="1143000"/>
          </a:xfrm>
          <a:prstGeom prst="rect"/>
          <a:noFill/>
          <a:ln>
            <a:noFill/>
          </a:ln>
        </p:spPr>
        <p:txBody>
          <a:bodyPr wrap="square" anchor="ctr"/>
          <a:p>
            <a:pPr lvl="0"/>
            <a:r>
              <a:rPr b="1" i="0" u="none" strike="noStrike">
                <a:latin typeface="Times New Roman"/>
              </a:rPr>
              <a:t>Etiology Altered LOC</a:t>
            </a:r>
          </a:p>
        </p:txBody>
      </p:sp>
      <p:sp>
        <p:nvSpPr>
          <p:cNvPr id="3" name=""/>
          <p:cNvSpPr txBox="1"/>
          <p:nvPr>
            <p:ph type="body" idx="1"/>
          </p:nvPr>
        </p:nvSpPr>
        <p:spPr>
          <a:xfrm>
            <a:off x="457200" y="1600200"/>
            <a:ext cx="4038600" cy="4525962"/>
          </a:xfrm>
          <a:prstGeom prst="rect"/>
          <a:noFill/>
          <a:ln>
            <a:noFill/>
          </a:ln>
        </p:spPr>
        <p:txBody>
          <a:bodyPr wrap="square" anchor="t"/>
          <a:p>
            <a:pPr lvl="0">
              <a:buFont typeface="Wingdings"/>
              <a:buChar char="ü"/>
            </a:pPr>
            <a:r>
              <a:rPr sz="2800">
                <a:latin typeface="Times New Roman"/>
              </a:rPr>
              <a:t>Delirium </a:t>
            </a:r>
          </a:p>
          <a:p>
            <a:pPr lvl="0">
              <a:buFont typeface="Wingdings"/>
              <a:buChar char="ü"/>
            </a:pPr>
            <a:r>
              <a:rPr sz="2800">
                <a:latin typeface="Times New Roman"/>
              </a:rPr>
              <a:t>Stroke</a:t>
            </a:r>
          </a:p>
          <a:p>
            <a:pPr lvl="0">
              <a:buFont typeface="Wingdings"/>
              <a:buChar char="ü"/>
            </a:pPr>
            <a:r>
              <a:rPr sz="2800">
                <a:latin typeface="Times New Roman"/>
              </a:rPr>
              <a:t>Subdural hematoma</a:t>
            </a:r>
          </a:p>
          <a:p>
            <a:pPr lvl="0">
              <a:buFont typeface="Wingdings"/>
              <a:buChar char="ü"/>
            </a:pPr>
            <a:r>
              <a:rPr sz="2800">
                <a:latin typeface="Times New Roman"/>
              </a:rPr>
              <a:t>Normal pressure hydrocephalus</a:t>
            </a:r>
          </a:p>
          <a:p>
            <a:pPr lvl="0">
              <a:buFont typeface="Wingdings"/>
              <a:buChar char="ü"/>
            </a:pPr>
            <a:r>
              <a:rPr sz="2800">
                <a:latin typeface="Times New Roman"/>
              </a:rPr>
              <a:t>Encephalopathy </a:t>
            </a:r>
          </a:p>
          <a:p>
            <a:pPr lvl="0">
              <a:buFont typeface="Wingdings"/>
              <a:buChar char="ü"/>
            </a:pPr>
            <a:r>
              <a:rPr sz="2800">
                <a:latin typeface="Times New Roman"/>
              </a:rPr>
              <a:t>Epilepsy</a:t>
            </a:r>
          </a:p>
          <a:p>
            <a:pPr lvl="0"/>
          </a:p>
        </p:txBody>
      </p:sp>
      <p:sp>
        <p:nvSpPr>
          <p:cNvPr id="4" name=""/>
          <p:cNvSpPr txBox="1"/>
          <p:nvPr>
            <p:ph type="body" idx="2"/>
          </p:nvPr>
        </p:nvSpPr>
        <p:spPr>
          <a:xfrm>
            <a:off x="4648200" y="1600200"/>
            <a:ext cx="4038600" cy="4525962"/>
          </a:xfrm>
          <a:prstGeom prst="rect"/>
          <a:noFill/>
          <a:ln>
            <a:noFill/>
          </a:ln>
        </p:spPr>
        <p:txBody>
          <a:bodyPr wrap="square" anchor="t"/>
          <a:p>
            <a:pPr lvl="0">
              <a:buFont typeface="Wingdings"/>
              <a:buChar char="ü"/>
            </a:pPr>
            <a:r>
              <a:rPr sz="2800">
                <a:latin typeface="Times New Roman"/>
              </a:rPr>
              <a:t>Hypertension</a:t>
            </a:r>
          </a:p>
          <a:p>
            <a:pPr lvl="0">
              <a:buFont typeface="Wingdings"/>
              <a:buChar char="ü"/>
            </a:pPr>
            <a:r>
              <a:rPr sz="2800">
                <a:latin typeface="Times New Roman"/>
              </a:rPr>
              <a:t>Infection like meningitis</a:t>
            </a:r>
          </a:p>
          <a:p>
            <a:pPr lvl="0">
              <a:buFont typeface="Wingdings"/>
              <a:buChar char="ü"/>
            </a:pPr>
            <a:r>
              <a:rPr sz="2800">
                <a:latin typeface="Times New Roman"/>
              </a:rPr>
              <a:t>Electrolyte imbalance</a:t>
            </a:r>
          </a:p>
          <a:p>
            <a:pPr lvl="0">
              <a:buFont typeface="Wingdings"/>
              <a:buChar char="ü"/>
            </a:pPr>
            <a:r>
              <a:rPr sz="2800">
                <a:latin typeface="Times New Roman"/>
              </a:rPr>
              <a:t>Hypoxia</a:t>
            </a:r>
          </a:p>
          <a:p>
            <a:pPr lvl="0">
              <a:buFont typeface="Wingdings"/>
              <a:buChar char="ü"/>
            </a:pPr>
            <a:r>
              <a:rPr sz="2800">
                <a:latin typeface="Times New Roman"/>
              </a:rPr>
              <a:t>Trauma </a:t>
            </a:r>
          </a:p>
          <a:p>
            <a:pPr lvl="0">
              <a:buFont typeface="Wingdings"/>
              <a:buChar char="ü"/>
            </a:pPr>
            <a:r>
              <a:rPr sz="2800">
                <a:latin typeface="Times New Roman"/>
              </a:rPr>
              <a:t>Sever Pain  </a:t>
            </a:r>
          </a:p>
          <a:p>
            <a:pPr lvl="0"/>
          </a:p>
        </p:txBody>
      </p:sp>
      <p:sp>
        <p:nvSpPr>
          <p:cNvPr id="5" name=""/>
          <p:cNvSpPr txBox="1"/>
          <p:nvPr>
            <p:ph type="dt" idx="10"/>
          </p:nvPr>
        </p:nvSpPr>
        <p:spPr>
          <a:xfrm>
            <a:off x="457200" y="6356350"/>
            <a:ext cx="2133600" cy="365125"/>
          </a:xfrm>
          <a:prstGeom prst="rect"/>
          <a:noFill/>
          <a:ln>
            <a:noFill/>
          </a:ln>
        </p:spPr>
        <p:txBody>
          <a:bodyPr wrap="square" anchor="ctr"/>
          <a:lstStyle>
            <a:lvl1pPr lvl="0" algn="l">
              <a:defRPr sz="1200">
                <a:solidFill>
                  <a:srgbClr val="3F3F3F"/>
                </a:solidFill>
                <a:latin typeface="Calibri"/>
              </a:defRPr>
            </a:lvl1pPr>
          </a:lstStyle>
          <a:p/>
        </p:txBody>
      </p:sp>
      <p:sp>
        <p:nvSpPr>
          <p:cNvPr id="6" name=""/>
          <p:cNvSpPr txBox="1"/>
          <p:nvPr>
            <p:ph type="sldNum" idx="12"/>
          </p:nvPr>
        </p:nvSpPr>
        <p:spPr>
          <a:xfrm>
            <a:off x="6553200" y="6356350"/>
            <a:ext cx="2133600" cy="365125"/>
          </a:xfrm>
          <a:prstGeom prst="rect"/>
          <a:noFill/>
          <a:ln>
            <a:noFill/>
          </a:ln>
        </p:spPr>
        <p:txBody>
          <a:bodyPr wrap="square" anchor="ctr"/>
          <a:lstStyle>
            <a:lvl1pPr lvl="0" algn="r">
              <a:defRPr sz="1200">
                <a:solidFill>
                  <a:srgbClr val="3F3F3F"/>
                </a:solidFill>
                <a:latin typeface="Calibri"/>
              </a:defRPr>
            </a:lvl1pPr>
          </a:lstStyle>
          <a:p>
            <a:fld id="{8B38DBA3-52F9-4AF4-A6A4-FA4D7DB2F99C}" type="slidenum">
              <a:t>&lt;#&gt;</a:t>
            </a:fld>
          </a:p>
        </p:txBody>
      </p:sp>
      <p:sp>
        <p:nvSpPr>
          <p:cNvPr id="7" name=""/>
          <p:cNvSpPr txBox="1"/>
          <p:nvPr>
            <p:ph type="ftr" idx="11"/>
          </p:nvPr>
        </p:nvSpPr>
        <p:spPr>
          <a:xfrm>
            <a:off x="3124200" y="6356350"/>
            <a:ext cx="2895600" cy="365125"/>
          </a:xfrm>
          <a:prstGeom prst="rect"/>
          <a:noFill/>
          <a:ln>
            <a:noFill/>
          </a:ln>
        </p:spPr>
        <p:txBody>
          <a:bodyPr wrap="square" anchor="ctr"/>
          <a:lstStyle>
            <a:lvl1pPr lvl="0" algn="ctr">
              <a:defRPr sz="1200">
                <a:solidFill>
                  <a:srgbClr val="3F3F3F"/>
                </a:solidFill>
                <a:latin typeface="Calibri"/>
              </a:defRPr>
            </a:lvl1pPr>
          </a:lstStyle>
          <a:p/>
        </p:txBody>
      </p:sp>
    </p:spTree>
  </p:cSld>
</p:sld>
</file>

<file path=ppt/slides/slide9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body" idx="1"/>
          </p:nvPr>
        </p:nvSpPr>
        <p:spPr>
          <a:xfrm>
            <a:off x="457200" y="762000"/>
            <a:ext cx="8229600" cy="5364162"/>
          </a:xfrm>
          <a:prstGeom prst="rect"/>
          <a:noFill/>
          <a:ln>
            <a:noFill/>
          </a:ln>
        </p:spPr>
        <p:txBody>
          <a:bodyPr wrap="square" anchor="t"/>
          <a:p>
            <a:pPr lvl="0" algn="ctr">
              <a:buNone/>
            </a:pPr>
            <a:r>
              <a:rPr sz="3600" b="1" i="0" u="none" strike="noStrike">
                <a:latin typeface="Times New Roman"/>
              </a:rPr>
              <a:t>Pathophysiology</a:t>
            </a:r>
          </a:p>
          <a:p>
            <a:pPr lvl="1">
              <a:buFont typeface="Wingdings"/>
              <a:buChar char="Ø"/>
            </a:pPr>
            <a:r>
              <a:rPr sz="3200">
                <a:latin typeface="Times New Roman"/>
              </a:rPr>
              <a:t>Altered LOC is </a:t>
            </a:r>
            <a:r>
              <a:rPr sz="3200">
                <a:solidFill>
                  <a:srgbClr val="0070C0"/>
                </a:solidFill>
                <a:latin typeface="Times New Roman"/>
              </a:rPr>
              <a:t>not a disorder </a:t>
            </a:r>
            <a:r>
              <a:rPr sz="3200">
                <a:latin typeface="Times New Roman"/>
              </a:rPr>
              <a:t>itself; rather, it is a function and symptom of multiple </a:t>
            </a:r>
            <a:r>
              <a:rPr sz="3200">
                <a:latin typeface="Times New Roman"/>
              </a:rPr>
              <a:t>pathophysiologic</a:t>
            </a:r>
            <a:r>
              <a:rPr sz="3200">
                <a:latin typeface="Times New Roman"/>
              </a:rPr>
              <a:t> phenomena. </a:t>
            </a:r>
          </a:p>
          <a:p>
            <a:pPr lvl="1">
              <a:buFont typeface="Wingdings"/>
              <a:buChar char="Ø"/>
            </a:pPr>
            <a:r>
              <a:rPr sz="3200">
                <a:latin typeface="Times New Roman"/>
              </a:rPr>
              <a:t>The underlying causes of neurologic dysfunction are disruption in the </a:t>
            </a:r>
            <a:r>
              <a:rPr sz="3200" b="1" i="0" u="none" strike="noStrike">
                <a:solidFill>
                  <a:srgbClr val="FF0000"/>
                </a:solidFill>
                <a:latin typeface="Times New Roman"/>
              </a:rPr>
              <a:t>cells of the nervous system, neurotransmitters, or brain anatomy</a:t>
            </a:r>
          </a:p>
          <a:p>
            <a:pPr lvl="1">
              <a:buFont typeface="Wingdings"/>
              <a:buChar char="Ø"/>
            </a:pPr>
          </a:p>
          <a:p>
            <a:pPr lvl="1">
              <a:buNone/>
            </a:pPr>
          </a:p>
        </p:txBody>
      </p:sp>
      <p:sp>
        <p:nvSpPr>
          <p:cNvPr id="3" name=""/>
          <p:cNvSpPr txBox="1"/>
          <p:nvPr>
            <p:ph type="dt" idx="10"/>
          </p:nvPr>
        </p:nvSpPr>
        <p:spPr>
          <a:xfrm>
            <a:off x="457200" y="6356350"/>
            <a:ext cx="2133600" cy="365125"/>
          </a:xfrm>
          <a:prstGeom prst="rect"/>
          <a:noFill/>
          <a:ln>
            <a:noFill/>
          </a:ln>
        </p:spPr>
        <p:txBody>
          <a:bodyPr wrap="square" anchor="ctr"/>
          <a:lstStyle>
            <a:lvl1pPr lvl="0" algn="l">
              <a:defRPr sz="1200">
                <a:solidFill>
                  <a:srgbClr val="3F3F3F"/>
                </a:solidFill>
                <a:latin typeface="Calibri"/>
              </a:defRPr>
            </a:lvl1pPr>
          </a:lstStyle>
          <a:p/>
        </p:txBody>
      </p:sp>
      <p:sp>
        <p:nvSpPr>
          <p:cNvPr id="4" name=""/>
          <p:cNvSpPr txBox="1"/>
          <p:nvPr>
            <p:ph type="sldNum" idx="12"/>
          </p:nvPr>
        </p:nvSpPr>
        <p:spPr>
          <a:xfrm>
            <a:off x="6553200" y="6356350"/>
            <a:ext cx="2133600" cy="365125"/>
          </a:xfrm>
          <a:prstGeom prst="rect"/>
          <a:noFill/>
          <a:ln>
            <a:noFill/>
          </a:ln>
        </p:spPr>
        <p:txBody>
          <a:bodyPr wrap="square" anchor="ctr"/>
          <a:lstStyle>
            <a:lvl1pPr lvl="0" algn="r">
              <a:defRPr sz="1200">
                <a:solidFill>
                  <a:srgbClr val="3F3F3F"/>
                </a:solidFill>
                <a:latin typeface="Calibri"/>
              </a:defRPr>
            </a:lvl1pPr>
          </a:lstStyle>
          <a:p>
            <a:fld id="{8B38DBA3-52F9-4AF4-A6A4-FA4D7DB2F99C}" type="slidenum">
              <a:t>&lt;#&gt;</a:t>
            </a:fld>
          </a:p>
        </p:txBody>
      </p:sp>
      <p:sp>
        <p:nvSpPr>
          <p:cNvPr id="5" name=""/>
          <p:cNvSpPr txBox="1"/>
          <p:nvPr>
            <p:ph type="ftr" idx="11"/>
          </p:nvPr>
        </p:nvSpPr>
        <p:spPr>
          <a:xfrm>
            <a:off x="3124200" y="6356350"/>
            <a:ext cx="2895600" cy="365125"/>
          </a:xfrm>
          <a:prstGeom prst="rect"/>
          <a:noFill/>
          <a:ln>
            <a:noFill/>
          </a:ln>
        </p:spPr>
        <p:txBody>
          <a:bodyPr wrap="square" anchor="ctr"/>
          <a:lstStyle>
            <a:lvl1pPr lvl="0" algn="ctr">
              <a:defRPr sz="1200">
                <a:solidFill>
                  <a:srgbClr val="3F3F3F"/>
                </a:solidFill>
                <a:latin typeface="Calibri"/>
              </a:defRPr>
            </a:lvl1pPr>
          </a:lstStyle>
          <a:p/>
        </p:txBody>
      </p:sp>
    </p:spTree>
  </p:cSld>
  <p:transition spd="fast" advClick="1"/>
</p:sld>
</file>

<file path=ppt/slides/slide9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title" idx="0"/>
          </p:nvPr>
        </p:nvSpPr>
        <p:spPr>
          <a:xfrm>
            <a:off x="457200" y="274637"/>
            <a:ext cx="8229600" cy="1143000"/>
          </a:xfrm>
          <a:prstGeom prst="rect"/>
          <a:noFill/>
          <a:ln>
            <a:noFill/>
          </a:ln>
        </p:spPr>
        <p:txBody>
          <a:bodyPr wrap="square" anchor="ctr"/>
          <a:p>
            <a:pPr lvl="0"/>
            <a:r>
              <a:rPr>
                <a:latin typeface="Times New Roman"/>
              </a:rPr>
              <a:t>Continue…</a:t>
            </a:r>
          </a:p>
        </p:txBody>
      </p:sp>
      <p:sp>
        <p:nvSpPr>
          <p:cNvPr id="3" name=""/>
          <p:cNvSpPr txBox="1"/>
          <p:nvPr>
            <p:ph type="body" idx="1"/>
          </p:nvPr>
        </p:nvSpPr>
        <p:spPr>
          <a:xfrm>
            <a:off x="304800" y="1219200"/>
            <a:ext cx="8382000" cy="4906962"/>
          </a:xfrm>
          <a:prstGeom prst="rect"/>
          <a:noFill/>
          <a:ln>
            <a:noFill/>
          </a:ln>
        </p:spPr>
        <p:txBody>
          <a:bodyPr wrap="square" anchor="t"/>
          <a:p>
            <a:pPr lvl="1" marL="273050" indent="273050">
              <a:spcBef>
                <a:spcPts val="600"/>
              </a:spcBef>
              <a:buNone/>
            </a:pPr>
          </a:p>
          <a:p>
            <a:pPr lvl="1" algn="just" marL="273050" indent="273050">
              <a:spcBef>
                <a:spcPts val="600"/>
              </a:spcBef>
              <a:buClr>
                <a:srgbClr val="4F81BD"/>
              </a:buClr>
              <a:buFont typeface="Wingdings"/>
              <a:buChar char="Ø"/>
            </a:pPr>
            <a:r>
              <a:rPr sz="3200">
                <a:latin typeface="Times New Roman"/>
              </a:rPr>
              <a:t> A disruption in the basic functional units (neurons) or neurotransmitters results in faulty impulse transmission, impeding communication within the brain or from the brain to other parts of the body.</a:t>
            </a:r>
          </a:p>
          <a:p>
            <a:pPr lvl="1" algn="just" marL="273050" indent="273050">
              <a:spcBef>
                <a:spcPts val="600"/>
              </a:spcBef>
              <a:buClr>
                <a:srgbClr val="4F81BD"/>
              </a:buClr>
              <a:buFont typeface="Wingdings"/>
              <a:buChar char="Ø"/>
            </a:pPr>
            <a:r>
              <a:rPr sz="3200">
                <a:latin typeface="Times New Roman"/>
              </a:rPr>
              <a:t>Finally consciousness is lost  </a:t>
            </a:r>
          </a:p>
          <a:p>
            <a:pPr lvl="0"/>
          </a:p>
        </p:txBody>
      </p:sp>
      <p:sp>
        <p:nvSpPr>
          <p:cNvPr id="4" name=""/>
          <p:cNvSpPr txBox="1"/>
          <p:nvPr>
            <p:ph type="dt" idx="10"/>
          </p:nvPr>
        </p:nvSpPr>
        <p:spPr>
          <a:xfrm>
            <a:off x="457200" y="6356350"/>
            <a:ext cx="2133600" cy="365125"/>
          </a:xfrm>
          <a:prstGeom prst="rect"/>
          <a:noFill/>
          <a:ln>
            <a:noFill/>
          </a:ln>
        </p:spPr>
        <p:txBody>
          <a:bodyPr wrap="square" anchor="ctr"/>
          <a:lstStyle>
            <a:lvl1pPr lvl="0" algn="l">
              <a:defRPr sz="1200">
                <a:solidFill>
                  <a:srgbClr val="3F3F3F"/>
                </a:solidFill>
                <a:latin typeface="Calibri"/>
              </a:defRPr>
            </a:lvl1pPr>
          </a:lstStyle>
          <a:p/>
        </p:txBody>
      </p:sp>
      <p:sp>
        <p:nvSpPr>
          <p:cNvPr id="5" name=""/>
          <p:cNvSpPr txBox="1"/>
          <p:nvPr>
            <p:ph type="sldNum" idx="12"/>
          </p:nvPr>
        </p:nvSpPr>
        <p:spPr>
          <a:xfrm>
            <a:off x="6553200" y="6356350"/>
            <a:ext cx="2133600" cy="365125"/>
          </a:xfrm>
          <a:prstGeom prst="rect"/>
          <a:noFill/>
          <a:ln>
            <a:noFill/>
          </a:ln>
        </p:spPr>
        <p:txBody>
          <a:bodyPr wrap="square" anchor="ctr"/>
          <a:lstStyle>
            <a:lvl1pPr lvl="0" algn="r">
              <a:defRPr sz="1200">
                <a:solidFill>
                  <a:srgbClr val="3F3F3F"/>
                </a:solidFill>
                <a:latin typeface="Calibri"/>
              </a:defRPr>
            </a:lvl1pPr>
          </a:lstStyle>
          <a:p>
            <a:fld id="{8B38DBA3-52F9-4AF4-A6A4-FA4D7DB2F99C}" type="slidenum">
              <a:t>&lt;#&gt;</a:t>
            </a:fld>
          </a:p>
        </p:txBody>
      </p:sp>
      <p:sp>
        <p:nvSpPr>
          <p:cNvPr id="6" name=""/>
          <p:cNvSpPr txBox="1"/>
          <p:nvPr>
            <p:ph type="ftr" idx="11"/>
          </p:nvPr>
        </p:nvSpPr>
        <p:spPr>
          <a:xfrm>
            <a:off x="3124200" y="6356350"/>
            <a:ext cx="2895600" cy="365125"/>
          </a:xfrm>
          <a:prstGeom prst="rect"/>
          <a:noFill/>
          <a:ln>
            <a:noFill/>
          </a:ln>
        </p:spPr>
        <p:txBody>
          <a:bodyPr wrap="square" anchor="ctr"/>
          <a:lstStyle>
            <a:lvl1pPr lvl="0" algn="ctr">
              <a:defRPr sz="1200">
                <a:solidFill>
                  <a:srgbClr val="3F3F3F"/>
                </a:solidFill>
                <a:latin typeface="Calibri"/>
              </a:defRPr>
            </a:lvl1pPr>
          </a:lstStyle>
          <a:p/>
        </p:txBody>
      </p:sp>
    </p:spTree>
  </p:cSld>
</p:sld>
</file>

<file path=ppt/slides/slide9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title" idx="0"/>
          </p:nvPr>
        </p:nvSpPr>
        <p:spPr>
          <a:xfrm>
            <a:off x="457200" y="274637"/>
            <a:ext cx="8229600" cy="1143000"/>
          </a:xfrm>
          <a:prstGeom prst="rect"/>
          <a:noFill/>
          <a:ln>
            <a:noFill/>
          </a:ln>
        </p:spPr>
        <p:txBody>
          <a:bodyPr wrap="square" anchor="ctr">
            <a:normAutofit fontScale="90000"/>
          </a:bodyPr>
          <a:p>
            <a:pPr lvl="0"/>
            <a:r>
              <a:rPr b="1" i="0" u="none" strike="noStrike">
                <a:latin typeface="Times New Roman"/>
              </a:rPr>
              <a:t>Clinical Manifestations</a:t>
            </a:r>
            <a:br/>
          </a:p>
        </p:txBody>
      </p:sp>
      <p:sp>
        <p:nvSpPr>
          <p:cNvPr id="3" name=""/>
          <p:cNvSpPr txBox="1"/>
          <p:nvPr>
            <p:ph type="body" idx="1"/>
          </p:nvPr>
        </p:nvSpPr>
        <p:spPr>
          <a:xfrm>
            <a:off x="223837" y="1106487"/>
            <a:ext cx="8710613" cy="5018088"/>
          </a:xfrm>
          <a:prstGeom prst="rect"/>
          <a:noFill/>
          <a:ln>
            <a:noFill/>
          </a:ln>
        </p:spPr>
        <p:txBody>
          <a:bodyPr wrap="square" anchor="t">
            <a:normAutofit lnSpcReduction="10000"/>
          </a:bodyPr>
          <a:p>
            <a:pPr lvl="0">
              <a:buFont typeface="Wingdings"/>
              <a:buChar char="Ø"/>
            </a:pPr>
            <a:r>
              <a:rPr>
                <a:latin typeface="Times New Roman"/>
              </a:rPr>
              <a:t>As </a:t>
            </a:r>
            <a:r>
              <a:rPr>
                <a:latin typeface="Times New Roman"/>
              </a:rPr>
              <a:t>the patient's state of alertness and consciousness decreases, changes will ultimately occur in the </a:t>
            </a:r>
            <a:r>
              <a:rPr>
                <a:solidFill>
                  <a:srgbClr val="FF0000"/>
                </a:solidFill>
                <a:latin typeface="Times New Roman"/>
              </a:rPr>
              <a:t>pupillary response, eye opening response, verbal response, and motor response. </a:t>
            </a:r>
          </a:p>
          <a:p>
            <a:pPr lvl="0">
              <a:buFont typeface="Wingdings"/>
              <a:buChar char="Ø"/>
            </a:pPr>
            <a:r>
              <a:rPr>
                <a:latin typeface="Times New Roman"/>
              </a:rPr>
              <a:t>The pupils, reactive to </a:t>
            </a:r>
            <a:r>
              <a:rPr>
                <a:latin typeface="Times New Roman"/>
              </a:rPr>
              <a:t>light </a:t>
            </a:r>
            <a:r>
              <a:rPr>
                <a:latin typeface="Times New Roman"/>
              </a:rPr>
              <a:t>become sluggish; as the patient becomes comatose, the pupils become fixed (no response to light). </a:t>
            </a:r>
          </a:p>
          <a:p>
            <a:pPr lvl="0">
              <a:buFont typeface="Wingdings"/>
              <a:buChar char="Ø"/>
            </a:pPr>
            <a:r>
              <a:rPr>
                <a:latin typeface="Times New Roman"/>
              </a:rPr>
              <a:t>The patient in a coma does not open the eyes, respond verbally, or move the extremities in response to a request to do so.</a:t>
            </a:r>
          </a:p>
          <a:p>
            <a:pPr lvl="0"/>
          </a:p>
        </p:txBody>
      </p:sp>
      <p:sp>
        <p:nvSpPr>
          <p:cNvPr id="4" name=""/>
          <p:cNvSpPr txBox="1"/>
          <p:nvPr>
            <p:ph type="ftr" idx="11"/>
          </p:nvPr>
        </p:nvSpPr>
        <p:spPr>
          <a:xfrm>
            <a:off x="3124200" y="6356350"/>
            <a:ext cx="2895600" cy="365125"/>
          </a:xfrm>
          <a:prstGeom prst="rect"/>
          <a:noFill/>
          <a:ln>
            <a:noFill/>
          </a:ln>
        </p:spPr>
        <p:txBody>
          <a:bodyPr wrap="square" anchor="ctr"/>
          <a:lstStyle>
            <a:lvl1pPr lvl="0" algn="ctr">
              <a:defRPr sz="1200">
                <a:solidFill>
                  <a:srgbClr val="3F3F3F"/>
                </a:solidFill>
                <a:latin typeface="Calibri"/>
              </a:defRPr>
            </a:lvl1pPr>
          </a:lstStyle>
          <a:p/>
        </p:txBody>
      </p:sp>
      <p:sp>
        <p:nvSpPr>
          <p:cNvPr id="5" name=""/>
          <p:cNvSpPr txBox="1"/>
          <p:nvPr>
            <p:ph type="sldNum" idx="12"/>
          </p:nvPr>
        </p:nvSpPr>
        <p:spPr>
          <a:xfrm>
            <a:off x="6553200" y="6356350"/>
            <a:ext cx="2133600" cy="365125"/>
          </a:xfrm>
          <a:prstGeom prst="rect"/>
          <a:noFill/>
          <a:ln>
            <a:noFill/>
          </a:ln>
        </p:spPr>
        <p:txBody>
          <a:bodyPr wrap="square" anchor="ctr"/>
          <a:lstStyle>
            <a:lvl1pPr lvl="0" algn="r">
              <a:defRPr sz="1200">
                <a:solidFill>
                  <a:srgbClr val="3F3F3F"/>
                </a:solidFill>
                <a:latin typeface="Calibri"/>
              </a:defRPr>
            </a:lvl1pPr>
          </a:lstStyle>
          <a:p>
            <a:fld id="{8B38DBA3-52F9-4AF4-A6A4-FA4D7DB2F99C}" type="slidenum">
              <a:t>&lt;#&gt;</a:t>
            </a:fld>
          </a:p>
        </p:txBody>
      </p:sp>
      <p:sp>
        <p:nvSpPr>
          <p:cNvPr id="6" name=""/>
          <p:cNvSpPr txBox="1"/>
          <p:nvPr>
            <p:ph type="dt" idx="10"/>
          </p:nvPr>
        </p:nvSpPr>
        <p:spPr>
          <a:xfrm>
            <a:off x="457200" y="6356350"/>
            <a:ext cx="2133600" cy="365125"/>
          </a:xfrm>
          <a:prstGeom prst="rect"/>
          <a:noFill/>
          <a:ln>
            <a:noFill/>
          </a:ln>
        </p:spPr>
        <p:txBody>
          <a:bodyPr wrap="square" anchor="ctr"/>
          <a:lstStyle>
            <a:lvl1pPr lvl="0" algn="l">
              <a:defRPr sz="1200">
                <a:solidFill>
                  <a:srgbClr val="3F3F3F"/>
                </a:solidFill>
                <a:latin typeface="Calibri"/>
              </a:defRPr>
            </a:lvl1pPr>
          </a:lstStyle>
          <a:p/>
        </p:txBody>
      </p:sp>
    </p:spTree>
  </p:cSld>
</p:sld>
</file>

<file path=ppt/slides/slide9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title" idx="0"/>
          </p:nvPr>
        </p:nvSpPr>
        <p:spPr>
          <a:xfrm>
            <a:off x="0" y="0"/>
            <a:ext cx="9144000" cy="1143000"/>
          </a:xfrm>
          <a:prstGeom prst="rect"/>
          <a:solidFill>
            <a:srgbClr val="FFFFFF"/>
          </a:solidFill>
          <a:ln>
            <a:noFill/>
          </a:ln>
        </p:spPr>
        <p:txBody>
          <a:bodyPr wrap="square" anchor="ctr">
            <a:normAutofit fontScale="90000"/>
          </a:bodyPr>
          <a:br/>
          <a:p>
            <a:pPr lvl="0"/>
            <a:r>
              <a:rPr b="1" i="0" u="none" strike="noStrike">
                <a:latin typeface="Times New Roman"/>
              </a:rPr>
              <a:t>Assessment </a:t>
            </a:r>
            <a:r>
              <a:rPr b="1" i="0" u="none" strike="noStrike">
                <a:latin typeface="Times New Roman"/>
              </a:rPr>
              <a:t>and Diagnostic Findings</a:t>
            </a:r>
            <a:br/>
          </a:p>
        </p:txBody>
      </p:sp>
      <p:sp>
        <p:nvSpPr>
          <p:cNvPr id="3" name=""/>
          <p:cNvSpPr txBox="1"/>
          <p:nvPr>
            <p:ph type="body" idx="1"/>
          </p:nvPr>
        </p:nvSpPr>
        <p:spPr>
          <a:xfrm>
            <a:off x="457200" y="1395412"/>
            <a:ext cx="8429625" cy="4729163"/>
          </a:xfrm>
          <a:prstGeom prst="rect"/>
          <a:noFill/>
          <a:ln>
            <a:noFill/>
          </a:ln>
        </p:spPr>
        <p:txBody>
          <a:bodyPr wrap="square" anchor="t"/>
          <a:p>
            <a:pPr lvl="0">
              <a:buClr>
                <a:srgbClr val="FF0000"/>
              </a:buClr>
              <a:buFont typeface="Wingdings"/>
              <a:buChar char="Ø"/>
            </a:pPr>
            <a:r>
              <a:rPr>
                <a:latin typeface="Times New Roman"/>
              </a:rPr>
              <a:t>The </a:t>
            </a:r>
            <a:r>
              <a:rPr>
                <a:latin typeface="Times New Roman"/>
              </a:rPr>
              <a:t>patient with an altered LOC is at risk for alterations in every body system. </a:t>
            </a:r>
          </a:p>
          <a:p>
            <a:pPr lvl="0">
              <a:buClr>
                <a:srgbClr val="FF0000"/>
              </a:buClr>
              <a:buFont typeface="Wingdings"/>
              <a:buChar char="Ø"/>
            </a:pPr>
            <a:r>
              <a:rPr>
                <a:latin typeface="Times New Roman"/>
              </a:rPr>
              <a:t>A </a:t>
            </a:r>
            <a:r>
              <a:rPr>
                <a:latin typeface="Times New Roman"/>
              </a:rPr>
              <a:t>complete assessment </a:t>
            </a:r>
            <a:r>
              <a:rPr>
                <a:latin typeface="Times New Roman"/>
              </a:rPr>
              <a:t>should be performed</a:t>
            </a:r>
          </a:p>
          <a:p>
            <a:pPr lvl="0">
              <a:buClr>
                <a:srgbClr val="FF0000"/>
              </a:buClr>
              <a:buFont typeface="Wingdings"/>
              <a:buChar char="Ø"/>
            </a:pPr>
            <a:r>
              <a:rPr>
                <a:solidFill>
                  <a:srgbClr val="000000"/>
                </a:solidFill>
                <a:latin typeface="Times New Roman"/>
              </a:rPr>
              <a:t>LOC</a:t>
            </a:r>
            <a:r>
              <a:rPr>
                <a:solidFill>
                  <a:srgbClr val="000000"/>
                </a:solidFill>
                <a:latin typeface="Times New Roman"/>
              </a:rPr>
              <a:t>, a sensitive indicator of neurologic </a:t>
            </a:r>
            <a:r>
              <a:rPr>
                <a:solidFill>
                  <a:srgbClr val="000000"/>
                </a:solidFill>
                <a:latin typeface="Times New Roman"/>
              </a:rPr>
              <a:t>function; </a:t>
            </a:r>
            <a:r>
              <a:rPr>
                <a:solidFill>
                  <a:srgbClr val="0000CC"/>
                </a:solidFill>
                <a:latin typeface="Times New Roman"/>
              </a:rPr>
              <a:t>the </a:t>
            </a:r>
            <a:r>
              <a:rPr>
                <a:solidFill>
                  <a:srgbClr val="0000CC"/>
                </a:solidFill>
                <a:latin typeface="Times New Roman"/>
              </a:rPr>
              <a:t>Glasgow Coma Scale: </a:t>
            </a:r>
          </a:p>
          <a:p>
            <a:pPr lvl="1">
              <a:buFont typeface="Wingdings"/>
              <a:buChar char="Ø"/>
            </a:pPr>
            <a:r>
              <a:rPr sz="3200" b="1" i="0" u="none" strike="noStrike">
                <a:solidFill>
                  <a:srgbClr val="000000"/>
                </a:solidFill>
                <a:latin typeface="Times New Roman"/>
              </a:rPr>
              <a:t>Eye  opening </a:t>
            </a:r>
          </a:p>
          <a:p>
            <a:pPr lvl="1">
              <a:buFont typeface="Wingdings"/>
              <a:buChar char="Ø"/>
            </a:pPr>
            <a:r>
              <a:rPr sz="3200" b="1" i="0" u="none" strike="noStrike">
                <a:solidFill>
                  <a:srgbClr val="000000"/>
                </a:solidFill>
                <a:latin typeface="Times New Roman"/>
              </a:rPr>
              <a:t>Verbal  response </a:t>
            </a:r>
            <a:r>
              <a:rPr sz="3200" b="1" i="0" u="none" strike="noStrike">
                <a:solidFill>
                  <a:srgbClr val="000000"/>
                </a:solidFill>
                <a:latin typeface="Times New Roman"/>
              </a:rPr>
              <a:t>and </a:t>
            </a:r>
          </a:p>
          <a:p>
            <a:pPr lvl="1">
              <a:buFont typeface="Wingdings"/>
              <a:buChar char="Ø"/>
            </a:pPr>
            <a:r>
              <a:rPr sz="3200" b="1" i="0" u="none" strike="noStrike">
                <a:solidFill>
                  <a:srgbClr val="000000"/>
                </a:solidFill>
                <a:latin typeface="Times New Roman"/>
              </a:rPr>
              <a:t>Motor  </a:t>
            </a:r>
            <a:r>
              <a:rPr sz="3200" b="1" i="0" u="none" strike="noStrike">
                <a:solidFill>
                  <a:srgbClr val="000000"/>
                </a:solidFill>
                <a:latin typeface="Times New Roman"/>
              </a:rPr>
              <a:t>response. </a:t>
            </a:r>
          </a:p>
          <a:p>
            <a:pPr lvl="0"/>
          </a:p>
        </p:txBody>
      </p:sp>
      <p:sp>
        <p:nvSpPr>
          <p:cNvPr id="4" name=""/>
          <p:cNvSpPr txBox="1"/>
          <p:nvPr>
            <p:ph type="ftr" idx="11"/>
          </p:nvPr>
        </p:nvSpPr>
        <p:spPr>
          <a:xfrm>
            <a:off x="3124200" y="6356350"/>
            <a:ext cx="2895600" cy="365125"/>
          </a:xfrm>
          <a:prstGeom prst="rect"/>
          <a:noFill/>
          <a:ln>
            <a:noFill/>
          </a:ln>
        </p:spPr>
        <p:txBody>
          <a:bodyPr wrap="square" anchor="ctr"/>
          <a:lstStyle>
            <a:lvl1pPr lvl="0" algn="ctr">
              <a:defRPr sz="1200">
                <a:solidFill>
                  <a:srgbClr val="3F3F3F"/>
                </a:solidFill>
                <a:latin typeface="Times New Roman"/>
              </a:defRPr>
            </a:lvl1pPr>
          </a:lstStyle>
          <a:p/>
        </p:txBody>
      </p:sp>
      <p:sp>
        <p:nvSpPr>
          <p:cNvPr id="5" name=""/>
          <p:cNvSpPr txBox="1"/>
          <p:nvPr>
            <p:ph type="sldNum" idx="12"/>
          </p:nvPr>
        </p:nvSpPr>
        <p:spPr>
          <a:xfrm>
            <a:off x="6553200" y="6356350"/>
            <a:ext cx="2133600" cy="365125"/>
          </a:xfrm>
          <a:prstGeom prst="rect"/>
          <a:noFill/>
          <a:ln>
            <a:noFill/>
          </a:ln>
        </p:spPr>
        <p:txBody>
          <a:bodyPr wrap="square" anchor="ctr"/>
          <a:lstStyle>
            <a:lvl1pPr lvl="0" algn="r">
              <a:defRPr sz="1200">
                <a:solidFill>
                  <a:srgbClr val="3F3F3F"/>
                </a:solidFill>
                <a:latin typeface="Times New Roman"/>
              </a:defRPr>
            </a:lvl1pPr>
          </a:lstStyle>
          <a:p>
            <a:fld id="{8B38DBA3-52F9-4AF4-A6A4-FA4D7DB2F99C}" type="slidenum">
              <a:t>&lt;#&gt;</a:t>
            </a:fld>
          </a:p>
        </p:txBody>
      </p:sp>
      <p:sp>
        <p:nvSpPr>
          <p:cNvPr id="6" name=""/>
          <p:cNvSpPr txBox="1"/>
          <p:nvPr>
            <p:ph type="dt" idx="10"/>
          </p:nvPr>
        </p:nvSpPr>
        <p:spPr>
          <a:xfrm>
            <a:off x="457200" y="6356350"/>
            <a:ext cx="2133600" cy="365125"/>
          </a:xfrm>
          <a:prstGeom prst="rect"/>
          <a:noFill/>
          <a:ln>
            <a:noFill/>
          </a:ln>
        </p:spPr>
        <p:txBody>
          <a:bodyPr wrap="square" anchor="ctr"/>
          <a:lstStyle>
            <a:lvl1pPr lvl="0" algn="l">
              <a:defRPr sz="1200">
                <a:solidFill>
                  <a:srgbClr val="3F3F3F"/>
                </a:solidFill>
                <a:latin typeface="Calibri"/>
              </a:defRPr>
            </a:lvl1pPr>
          </a:lstStyle>
          <a:p/>
        </p:txBody>
      </p:sp>
    </p:spTree>
  </p:cSld>
</p:sld>
</file>

<file path=ppt/slides/slide9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title" idx="0"/>
          </p:nvPr>
        </p:nvSpPr>
        <p:spPr>
          <a:xfrm>
            <a:off x="0" y="0"/>
            <a:ext cx="9144000" cy="1143000"/>
          </a:xfrm>
          <a:prstGeom prst="rect"/>
          <a:solidFill>
            <a:srgbClr val="00B0F0"/>
          </a:solidFill>
          <a:ln>
            <a:noFill/>
          </a:ln>
        </p:spPr>
        <p:txBody>
          <a:bodyPr wrap="square" anchor="ctr"/>
          <a:p>
            <a:pPr lvl="0"/>
            <a:r>
              <a:rPr>
                <a:solidFill>
                  <a:srgbClr val="FFFF00"/>
                </a:solidFill>
                <a:latin typeface="Calibri"/>
              </a:rPr>
              <a:t>Glasgow Coma Scale</a:t>
            </a:r>
          </a:p>
        </p:txBody>
      </p:sp>
      <p:grpSp>
        <p:nvGrpSpPr>
          <p:cNvPr id="3" name=""/>
          <p:cNvGrpSpPr/>
          <p:nvPr/>
        </p:nvGrpSpPr>
        <p:grpSpPr>
          <a:xfrm rot="0">
            <a:off x="0" y="1143000"/>
            <a:ext cx="9144000" cy="6858000"/>
            <a:chOff x="0" y="720"/>
            <a:chExt cx="5760" cy="4320"/>
          </a:xfrm>
        </p:grpSpPr>
        <p:sp>
          <p:nvSpPr>
            <p:cNvPr id="4" name=""/>
            <p:cNvSpPr/>
            <p:nvPr/>
          </p:nvSpPr>
          <p:spPr>
            <a:xfrm>
              <a:off x="0" y="720"/>
              <a:ext cx="2108" cy="675"/>
            </a:xfrm>
            <a:prstGeom prst="rect">
              <a:avLst/>
            </a:prstGeom>
            <a:solidFill>
              <a:srgbClr val="00B050"/>
            </a:solidFill>
            <a:ln>
              <a:noFill/>
            </a:ln>
          </p:spPr>
          <p:txBody>
            <a:bodyPr wrap="square" anchor="t"/>
            <a:p>
              <a:pPr lvl="0" algn="ctr" marL="0" indent="0">
                <a:lnSpc>
                  <a:spcPct val="100000"/>
                </a:lnSpc>
                <a:buNone/>
              </a:pPr>
              <a:r>
                <a:rPr sz="2400" b="1" i="0" u="none" strike="noStrike" baseline="0">
                  <a:solidFill>
                    <a:srgbClr val="000000"/>
                  </a:solidFill>
                  <a:latin typeface="Times New Roman"/>
                </a:rPr>
                <a:t>Eye opening </a:t>
              </a:r>
            </a:p>
            <a:p>
              <a:pPr lvl="0" algn="ctr" marL="0" indent="0">
                <a:lnSpc>
                  <a:spcPct val="100000"/>
                </a:lnSpc>
                <a:buNone/>
              </a:pPr>
              <a:r>
                <a:rPr sz="2400" b="1" i="0" u="none" strike="noStrike" baseline="0">
                  <a:solidFill>
                    <a:srgbClr val="000000"/>
                  </a:solidFill>
                  <a:latin typeface="Times New Roman"/>
                </a:rPr>
                <a:t>     1-4</a:t>
              </a:r>
            </a:p>
            <a:p>
              <a:pPr lvl="0" algn="l" marL="0" indent="0">
                <a:lnSpc>
                  <a:spcPct val="100000"/>
                </a:lnSpc>
                <a:buNone/>
              </a:pPr>
            </a:p>
          </p:txBody>
        </p:sp>
        <p:sp>
          <p:nvSpPr>
            <p:cNvPr id="5" name=""/>
            <p:cNvSpPr/>
            <p:nvPr/>
          </p:nvSpPr>
          <p:spPr>
            <a:xfrm>
              <a:off x="2108" y="720"/>
              <a:ext cx="1954" cy="675"/>
            </a:xfrm>
            <a:prstGeom prst="rect">
              <a:avLst/>
            </a:prstGeom>
            <a:solidFill>
              <a:srgbClr val="FFFF00"/>
            </a:solidFill>
            <a:ln>
              <a:noFill/>
            </a:ln>
          </p:spPr>
          <p:txBody>
            <a:bodyPr wrap="square" anchor="t"/>
            <a:p>
              <a:pPr lvl="0" algn="ctr" marL="0" indent="0">
                <a:lnSpc>
                  <a:spcPct val="100000"/>
                </a:lnSpc>
                <a:buNone/>
              </a:pPr>
              <a:r>
                <a:rPr sz="2400" b="0" i="0" u="none" strike="noStrike" baseline="0">
                  <a:solidFill>
                    <a:srgbClr val="7F7F7F"/>
                  </a:solidFill>
                  <a:latin typeface="Times New Roman"/>
                </a:rPr>
                <a:t>Verbal response</a:t>
              </a:r>
            </a:p>
            <a:p>
              <a:pPr lvl="0" algn="ctr" marL="0" indent="0">
                <a:lnSpc>
                  <a:spcPct val="100000"/>
                </a:lnSpc>
                <a:buNone/>
              </a:pPr>
              <a:r>
                <a:rPr sz="2400" b="0" i="0" u="none" strike="noStrike" baseline="0">
                  <a:solidFill>
                    <a:srgbClr val="7F7F7F"/>
                  </a:solidFill>
                  <a:latin typeface="Times New Roman"/>
                </a:rPr>
                <a:t>         1-5</a:t>
              </a:r>
            </a:p>
          </p:txBody>
        </p:sp>
        <p:sp>
          <p:nvSpPr>
            <p:cNvPr id="6" name=""/>
            <p:cNvSpPr/>
            <p:nvPr/>
          </p:nvSpPr>
          <p:spPr>
            <a:xfrm>
              <a:off x="4062" y="720"/>
              <a:ext cx="1697" cy="675"/>
            </a:xfrm>
            <a:prstGeom prst="rect">
              <a:avLst/>
            </a:prstGeom>
            <a:solidFill>
              <a:srgbClr val="FF0000"/>
            </a:solidFill>
            <a:ln>
              <a:noFill/>
            </a:ln>
          </p:spPr>
          <p:txBody>
            <a:bodyPr wrap="square" anchor="t"/>
            <a:p>
              <a:pPr lvl="0" algn="ctr" marL="0" indent="0">
                <a:lnSpc>
                  <a:spcPct val="100000"/>
                </a:lnSpc>
                <a:buNone/>
              </a:pPr>
              <a:r>
                <a:rPr sz="2400" b="0" i="0" u="none" strike="noStrike" baseline="0">
                  <a:solidFill>
                    <a:srgbClr val="000000"/>
                  </a:solidFill>
                  <a:latin typeface="Times New Roman"/>
                </a:rPr>
                <a:t>Motor response </a:t>
              </a:r>
            </a:p>
            <a:p>
              <a:pPr lvl="0" algn="ctr" marL="0" indent="0">
                <a:lnSpc>
                  <a:spcPct val="100000"/>
                </a:lnSpc>
                <a:buNone/>
              </a:pPr>
              <a:r>
                <a:rPr sz="2400" b="0" i="0" u="none" strike="noStrike" baseline="0">
                  <a:solidFill>
                    <a:srgbClr val="000000"/>
                  </a:solidFill>
                  <a:latin typeface="Times New Roman"/>
                </a:rPr>
                <a:t>        1-6</a:t>
              </a:r>
            </a:p>
          </p:txBody>
        </p:sp>
        <p:sp>
          <p:nvSpPr>
            <p:cNvPr id="7" name=""/>
            <p:cNvSpPr/>
            <p:nvPr/>
          </p:nvSpPr>
          <p:spPr>
            <a:xfrm>
              <a:off x="0" y="1395"/>
              <a:ext cx="2108" cy="2925"/>
            </a:xfrm>
            <a:prstGeom prst="rect">
              <a:avLst/>
            </a:prstGeom>
            <a:solidFill>
              <a:srgbClr val="00B050"/>
            </a:solidFill>
            <a:ln>
              <a:noFill/>
            </a:ln>
          </p:spPr>
          <p:txBody>
            <a:bodyPr wrap="square" anchor="t"/>
            <a:p>
              <a:pPr lvl="0" algn="l" marL="0" indent="0">
                <a:lnSpc>
                  <a:spcPct val="200000"/>
                </a:lnSpc>
                <a:buNone/>
              </a:pPr>
              <a:r>
                <a:rPr sz="1800" b="1" i="0" u="none" strike="noStrike" baseline="0">
                  <a:solidFill>
                    <a:srgbClr val="FFFFFF"/>
                  </a:solidFill>
                  <a:latin typeface="Times New Roman"/>
                </a:rPr>
                <a:t>Eye</a:t>
              </a:r>
              <a:r>
                <a:rPr sz="1800" b="1" i="0" u="none" strike="noStrike" baseline="0">
                  <a:solidFill>
                    <a:srgbClr val="FFFFFF"/>
                  </a:solidFill>
                  <a:latin typeface="Times New Roman"/>
                </a:rPr>
                <a:t> opening(spontaneous)=4</a:t>
              </a:r>
            </a:p>
            <a:p>
              <a:pPr lvl="0" algn="l" marL="0" indent="0">
                <a:lnSpc>
                  <a:spcPct val="200000"/>
                </a:lnSpc>
                <a:buNone/>
              </a:pPr>
              <a:r>
                <a:rPr sz="1800" b="1" i="0" u="none" strike="noStrike" baseline="0">
                  <a:solidFill>
                    <a:srgbClr val="FFFFFF"/>
                  </a:solidFill>
                  <a:latin typeface="Times New Roman"/>
                </a:rPr>
                <a:t>Sound ( to verbal stimuli )=3</a:t>
              </a:r>
            </a:p>
            <a:p>
              <a:pPr lvl="0" algn="l" marL="0" indent="0">
                <a:lnSpc>
                  <a:spcPct val="200000"/>
                </a:lnSpc>
                <a:buNone/>
              </a:pPr>
              <a:r>
                <a:rPr sz="1800" b="1" i="0" u="none" strike="noStrike" baseline="0">
                  <a:solidFill>
                    <a:srgbClr val="FFFFFF"/>
                  </a:solidFill>
                  <a:latin typeface="Times New Roman"/>
                </a:rPr>
                <a:t>Pain( stimuli</a:t>
              </a:r>
              <a:r>
                <a:rPr sz="1800" b="1" i="0" u="none" strike="noStrike" baseline="0">
                  <a:solidFill>
                    <a:srgbClr val="FFFFFF"/>
                  </a:solidFill>
                  <a:latin typeface="Times New Roman"/>
                </a:rPr>
                <a:t> to pain)=2</a:t>
              </a:r>
            </a:p>
            <a:p>
              <a:pPr lvl="0" algn="l" marL="0" indent="0">
                <a:lnSpc>
                  <a:spcPct val="200000"/>
                </a:lnSpc>
                <a:buNone/>
              </a:pPr>
              <a:r>
                <a:rPr sz="1800" b="1" i="0" u="none" strike="noStrike" baseline="0">
                  <a:solidFill>
                    <a:srgbClr val="FFFFFF"/>
                  </a:solidFill>
                  <a:latin typeface="Times New Roman"/>
                </a:rPr>
                <a:t>N o response=1</a:t>
              </a:r>
            </a:p>
            <a:p>
              <a:pPr lvl="0" algn="l" marL="0" indent="0">
                <a:lnSpc>
                  <a:spcPct val="100000"/>
                </a:lnSpc>
                <a:buNone/>
              </a:pPr>
            </a:p>
          </p:txBody>
        </p:sp>
        <p:sp>
          <p:nvSpPr>
            <p:cNvPr id="8" name=""/>
            <p:cNvSpPr/>
            <p:nvPr/>
          </p:nvSpPr>
          <p:spPr>
            <a:xfrm>
              <a:off x="2108" y="1395"/>
              <a:ext cx="1954" cy="2925"/>
            </a:xfrm>
            <a:prstGeom prst="rect">
              <a:avLst/>
            </a:prstGeom>
            <a:solidFill>
              <a:srgbClr val="FFFF00"/>
            </a:solidFill>
            <a:ln>
              <a:noFill/>
            </a:ln>
          </p:spPr>
          <p:txBody>
            <a:bodyPr wrap="square" anchor="t"/>
            <a:p>
              <a:pPr lvl="0" algn="l" marL="0" indent="0">
                <a:lnSpc>
                  <a:spcPct val="200000"/>
                </a:lnSpc>
                <a:buNone/>
              </a:pPr>
              <a:r>
                <a:rPr sz="1800" b="1" i="0" u="none" strike="noStrike" baseline="0">
                  <a:solidFill>
                    <a:srgbClr val="000000"/>
                  </a:solidFill>
                  <a:latin typeface="Times New Roman"/>
                </a:rPr>
                <a:t>Oriented =5</a:t>
              </a:r>
            </a:p>
            <a:p>
              <a:pPr lvl="0" algn="l" marL="0" indent="0">
                <a:lnSpc>
                  <a:spcPct val="200000"/>
                </a:lnSpc>
                <a:buNone/>
              </a:pPr>
              <a:r>
                <a:rPr sz="1800" b="1" i="0" u="none" strike="noStrike" baseline="0">
                  <a:solidFill>
                    <a:srgbClr val="000000"/>
                  </a:solidFill>
                  <a:latin typeface="Times New Roman"/>
                </a:rPr>
                <a:t>Confused =4</a:t>
              </a:r>
            </a:p>
            <a:p>
              <a:pPr lvl="0" algn="l" marL="0" indent="0">
                <a:lnSpc>
                  <a:spcPct val="200000"/>
                </a:lnSpc>
                <a:buNone/>
              </a:pPr>
              <a:r>
                <a:rPr sz="1800" b="1" i="0" u="none" strike="noStrike" baseline="0">
                  <a:solidFill>
                    <a:srgbClr val="000000"/>
                  </a:solidFill>
                  <a:latin typeface="Times New Roman"/>
                </a:rPr>
                <a:t>Words( inappropriate)=3</a:t>
              </a:r>
            </a:p>
            <a:p>
              <a:pPr lvl="0" algn="l" marL="0" indent="0">
                <a:lnSpc>
                  <a:spcPct val="200000"/>
                </a:lnSpc>
                <a:buNone/>
              </a:pPr>
              <a:r>
                <a:rPr sz="1800" b="1" i="0" u="none" strike="noStrike" baseline="0">
                  <a:solidFill>
                    <a:srgbClr val="000000"/>
                  </a:solidFill>
                  <a:latin typeface="Times New Roman"/>
                </a:rPr>
                <a:t>Incomprehensible</a:t>
              </a:r>
              <a:r>
                <a:rPr sz="1800" b="1" i="0" u="none" strike="noStrike" baseline="0">
                  <a:solidFill>
                    <a:srgbClr val="000000"/>
                  </a:solidFill>
                  <a:latin typeface="Times New Roman"/>
                </a:rPr>
                <a:t> sounds=2</a:t>
              </a:r>
            </a:p>
            <a:p>
              <a:pPr lvl="0" algn="l" marL="0" indent="0">
                <a:lnSpc>
                  <a:spcPct val="200000"/>
                </a:lnSpc>
                <a:buNone/>
              </a:pPr>
              <a:r>
                <a:rPr sz="1800" b="1" i="0" u="none" strike="noStrike" baseline="0">
                  <a:solidFill>
                    <a:srgbClr val="000000"/>
                  </a:solidFill>
                  <a:latin typeface="Times New Roman"/>
                </a:rPr>
                <a:t>No response=1 </a:t>
              </a:r>
            </a:p>
          </p:txBody>
        </p:sp>
        <p:sp>
          <p:nvSpPr>
            <p:cNvPr id="9" name=""/>
            <p:cNvSpPr/>
            <p:nvPr/>
          </p:nvSpPr>
          <p:spPr>
            <a:xfrm>
              <a:off x="4062" y="1395"/>
              <a:ext cx="1697" cy="2925"/>
            </a:xfrm>
            <a:prstGeom prst="rect">
              <a:avLst/>
            </a:prstGeom>
            <a:solidFill>
              <a:srgbClr val="FF0000"/>
            </a:solidFill>
            <a:ln>
              <a:noFill/>
            </a:ln>
          </p:spPr>
          <p:txBody>
            <a:bodyPr wrap="square" anchor="t"/>
            <a:p>
              <a:pPr lvl="0" algn="l" marL="0" indent="0">
                <a:lnSpc>
                  <a:spcPct val="200000"/>
                </a:lnSpc>
                <a:buNone/>
              </a:pPr>
              <a:r>
                <a:rPr sz="1800" b="1" i="0" u="none" strike="noStrike" baseline="0">
                  <a:solidFill>
                    <a:srgbClr val="FFFFFF"/>
                  </a:solidFill>
                  <a:latin typeface="Times New Roman"/>
                </a:rPr>
                <a:t>Obeys commands=6</a:t>
              </a:r>
            </a:p>
            <a:p>
              <a:pPr lvl="0" algn="l" marL="0" indent="0">
                <a:lnSpc>
                  <a:spcPct val="200000"/>
                </a:lnSpc>
                <a:buNone/>
              </a:pPr>
              <a:r>
                <a:rPr sz="1800" b="1" i="0" u="none" strike="noStrike" baseline="0">
                  <a:solidFill>
                    <a:srgbClr val="FFFFFF"/>
                  </a:solidFill>
                  <a:latin typeface="Times New Roman"/>
                </a:rPr>
                <a:t>Localized to pain=5</a:t>
              </a:r>
            </a:p>
            <a:p>
              <a:pPr lvl="0" algn="l" marL="0" indent="0">
                <a:lnSpc>
                  <a:spcPct val="200000"/>
                </a:lnSpc>
                <a:buNone/>
              </a:pPr>
              <a:r>
                <a:rPr sz="1800" b="1" i="0" u="none" strike="noStrike" baseline="0">
                  <a:solidFill>
                    <a:srgbClr val="FFFFFF"/>
                  </a:solidFill>
                  <a:latin typeface="Times New Roman"/>
                </a:rPr>
                <a:t>Withdraw to pain=4</a:t>
              </a:r>
            </a:p>
            <a:p>
              <a:pPr lvl="0" algn="l" marL="0" indent="0">
                <a:lnSpc>
                  <a:spcPct val="200000"/>
                </a:lnSpc>
                <a:buNone/>
              </a:pPr>
              <a:r>
                <a:rPr sz="1800" b="1" i="0" u="none" strike="noStrike" baseline="0">
                  <a:solidFill>
                    <a:srgbClr val="FFFFFF"/>
                  </a:solidFill>
                  <a:latin typeface="Times New Roman"/>
                </a:rPr>
                <a:t>Flexion ( abnormally)=3</a:t>
              </a:r>
            </a:p>
            <a:p>
              <a:pPr lvl="0" algn="l" marL="0" indent="0">
                <a:lnSpc>
                  <a:spcPct val="200000"/>
                </a:lnSpc>
                <a:buNone/>
              </a:pPr>
              <a:r>
                <a:rPr sz="1800" b="1" i="0" u="none" strike="noStrike" baseline="0">
                  <a:solidFill>
                    <a:srgbClr val="FFFFFF"/>
                  </a:solidFill>
                  <a:latin typeface="Times New Roman"/>
                </a:rPr>
                <a:t>Abnormal</a:t>
              </a:r>
              <a:r>
                <a:rPr sz="1800" b="1" i="0" u="none" strike="noStrike" baseline="0">
                  <a:solidFill>
                    <a:srgbClr val="FFFFFF"/>
                  </a:solidFill>
                  <a:latin typeface="Times New Roman"/>
                </a:rPr>
                <a:t> extension=2</a:t>
              </a:r>
            </a:p>
            <a:p>
              <a:pPr lvl="0" algn="l" marL="0" indent="0">
                <a:lnSpc>
                  <a:spcPct val="200000"/>
                </a:lnSpc>
                <a:buNone/>
              </a:pPr>
              <a:r>
                <a:rPr sz="1800" b="1" i="0" u="none" strike="noStrike" baseline="0">
                  <a:solidFill>
                    <a:srgbClr val="FFFFFF"/>
                  </a:solidFill>
                  <a:latin typeface="Times New Roman"/>
                </a:rPr>
                <a:t>No response=1 </a:t>
              </a:r>
            </a:p>
            <a:p>
              <a:pPr lvl="0" algn="l" marL="0" indent="0">
                <a:lnSpc>
                  <a:spcPct val="200000"/>
                </a:lnSpc>
                <a:buNone/>
              </a:pPr>
            </a:p>
            <a:p>
              <a:pPr lvl="0" algn="l" marL="0" indent="0">
                <a:lnSpc>
                  <a:spcPct val="100000"/>
                </a:lnSpc>
                <a:buNone/>
              </a:pPr>
            </a:p>
          </p:txBody>
        </p:sp>
      </p:grpSp>
      <p:pic>
        <p:nvPicPr>
          <p:cNvPr id="10" name=""/>
          <p:cNvPicPr/>
          <p:nvPr/>
        </p:nvPicPr>
        <p:blipFill>
          <a:blip r:embed="rId1"/>
          <a:srcRect/>
          <a:stretch>
            <a:fillRect/>
          </a:stretch>
        </p:blipFill>
        <p:spPr>
          <a:xfrm>
            <a:off x="0" y="1143000"/>
            <a:ext cx="9144000" cy="5740400"/>
          </a:xfrm>
          <a:prstGeom prst="rect"/>
        </p:spPr>
      </p:pic>
      <p:sp>
        <p:nvSpPr>
          <p:cNvPr id="11" name=""/>
          <p:cNvSpPr txBox="1"/>
          <p:nvPr>
            <p:ph type="dt" idx="10"/>
          </p:nvPr>
        </p:nvSpPr>
        <p:spPr>
          <a:xfrm>
            <a:off x="457200" y="6356350"/>
            <a:ext cx="2133600" cy="365125"/>
          </a:xfrm>
          <a:prstGeom prst="rect"/>
          <a:noFill/>
          <a:ln>
            <a:noFill/>
          </a:ln>
        </p:spPr>
        <p:txBody>
          <a:bodyPr wrap="square" anchor="ctr"/>
          <a:lstStyle>
            <a:lvl1pPr lvl="0" algn="l">
              <a:defRPr sz="1200">
                <a:solidFill>
                  <a:srgbClr val="3F3F3F"/>
                </a:solidFill>
                <a:latin typeface="Calibri"/>
              </a:defRPr>
            </a:lvl1pPr>
          </a:lstStyle>
          <a:p/>
        </p:txBody>
      </p:sp>
      <p:sp>
        <p:nvSpPr>
          <p:cNvPr id="12" name=""/>
          <p:cNvSpPr txBox="1"/>
          <p:nvPr>
            <p:ph type="sldNum" idx="12"/>
          </p:nvPr>
        </p:nvSpPr>
        <p:spPr>
          <a:xfrm>
            <a:off x="6553200" y="6356350"/>
            <a:ext cx="2133600" cy="365125"/>
          </a:xfrm>
          <a:prstGeom prst="rect"/>
          <a:noFill/>
          <a:ln>
            <a:noFill/>
          </a:ln>
        </p:spPr>
        <p:txBody>
          <a:bodyPr wrap="square" anchor="ctr"/>
          <a:lstStyle>
            <a:lvl1pPr lvl="0" algn="r">
              <a:defRPr sz="1200">
                <a:solidFill>
                  <a:srgbClr val="3F3F3F"/>
                </a:solidFill>
                <a:latin typeface="Calibri"/>
              </a:defRPr>
            </a:lvl1pPr>
          </a:lstStyle>
          <a:p>
            <a:fld id="{8B38DBA3-52F9-4AF4-A6A4-FA4D7DB2F99C}" type="slidenum">
              <a:t>&lt;#&gt;</a:t>
            </a:fld>
          </a:p>
        </p:txBody>
      </p:sp>
      <p:sp>
        <p:nvSpPr>
          <p:cNvPr id="13" name=""/>
          <p:cNvSpPr txBox="1"/>
          <p:nvPr>
            <p:ph type="ftr" idx="11"/>
          </p:nvPr>
        </p:nvSpPr>
        <p:spPr>
          <a:xfrm>
            <a:off x="3124200" y="6356350"/>
            <a:ext cx="2895600" cy="365125"/>
          </a:xfrm>
          <a:prstGeom prst="rect"/>
          <a:noFill/>
          <a:ln>
            <a:noFill/>
          </a:ln>
        </p:spPr>
        <p:txBody>
          <a:bodyPr wrap="square" anchor="ctr"/>
          <a:lstStyle>
            <a:lvl1pPr lvl="0" algn="ctr">
              <a:defRPr sz="1200">
                <a:solidFill>
                  <a:srgbClr val="3F3F3F"/>
                </a:solidFill>
                <a:latin typeface="Calibri"/>
              </a:defRPr>
            </a:lvl1pPr>
          </a:lstStyle>
          <a:p/>
        </p:txBody>
      </p:sp>
    </p:spTree>
  </p:cSld>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