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ableStyles" Target="tableStyle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E017B-9EAF-4A42-9507-939B0641DC22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959CD0-B089-4933-B917-1219A1BDA4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9745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98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98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2FA253F-FFD2-4724-A267-52BCDD4C623E}" type="slidenum">
              <a:rPr lang="en-US" smtClean="0"/>
              <a:pPr/>
              <a:t>58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2E323CC8-1A5D-4C39-973E-1C3067ECB207}" type="slidenum">
              <a:rPr lang="en-US" smtClean="0"/>
              <a:pPr/>
              <a:t>79</a:t>
            </a:fld>
            <a:endParaRPr lang="en-US" smtClean="0"/>
          </a:p>
        </p:txBody>
      </p:sp>
      <p:sp>
        <p:nvSpPr>
          <p:cNvPr id="399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99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Chemical buffers - two types;  </a:t>
            </a:r>
            <a:r>
              <a:rPr lang="en-US" u="sng" smtClean="0"/>
              <a:t>Bicarb</a:t>
            </a:r>
            <a:r>
              <a:rPr lang="en-US" smtClean="0"/>
              <a:t> in both ECF and ICF; </a:t>
            </a:r>
            <a:r>
              <a:rPr lang="en-US" u="sng" smtClean="0"/>
              <a:t>Phosphate</a:t>
            </a:r>
            <a:r>
              <a:rPr lang="en-US" smtClean="0"/>
              <a:t> in ICF;</a:t>
            </a:r>
          </a:p>
          <a:p>
            <a:r>
              <a:rPr lang="en-US" smtClean="0"/>
              <a:t>Protein buffers – in ECF (albumin and globulins) and ICF (hemoglobin in RBC)</a:t>
            </a:r>
          </a:p>
          <a:p>
            <a:r>
              <a:rPr lang="en-US" smtClean="0"/>
              <a:t>Renal Acid Base Control – Formation of acids – phosphate binds with hydrogen ions (H+) = H2PO4</a:t>
            </a:r>
          </a:p>
          <a:p>
            <a:r>
              <a:rPr lang="en-US" smtClean="0"/>
              <a:t>				Formation of ammonium – (ammonia-NH3 product of protein breakdown) pick another H+ NH4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0C75D1FC-A25C-4A0A-B7AF-4A3A5107A98C}" type="slidenum">
              <a:rPr lang="en-US" smtClean="0"/>
              <a:pPr/>
              <a:t>83</a:t>
            </a:fld>
            <a:endParaRPr lang="en-US" smtClean="0"/>
          </a:p>
        </p:txBody>
      </p:sp>
      <p:sp>
        <p:nvSpPr>
          <p:cNvPr id="400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0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le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2684462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Fluid, Electrolyte and acid base  Imbalance 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9318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F2E05FF7-5788-4F4E-9187-06EF3F5EC19A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931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57E8D246-07E6-4830-84EA-3C20A3EACFC7}" type="slidenum">
              <a:rPr lang="zh-CN" altLang="en-US" smtClean="0"/>
              <a:pPr/>
              <a:t>1</a:t>
            </a:fld>
            <a:endParaRPr lang="en-US" altLang="en-US" smtClean="0"/>
          </a:p>
        </p:txBody>
      </p:sp>
      <p:sp>
        <p:nvSpPr>
          <p:cNvPr id="5" name="Rectangle 4"/>
          <p:cNvSpPr/>
          <p:nvPr/>
        </p:nvSpPr>
        <p:spPr>
          <a:xfrm>
            <a:off x="6096000" y="5638800"/>
            <a:ext cx="2592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b="1" spc="-100" dirty="0" smtClean="0">
                <a:latin typeface="Times New Roman"/>
                <a:cs typeface="Times New Roman"/>
              </a:rPr>
              <a:t>BY: </a:t>
            </a:r>
            <a:r>
              <a:rPr lang="en-US" b="1" spc="-15" dirty="0" err="1" smtClean="0">
                <a:latin typeface="Times New Roman"/>
                <a:cs typeface="Times New Roman"/>
              </a:rPr>
              <a:t>Mihretie</a:t>
            </a:r>
            <a:r>
              <a:rPr lang="en-US" b="1" spc="-15" dirty="0" smtClean="0">
                <a:latin typeface="Times New Roman"/>
                <a:cs typeface="Times New Roman"/>
              </a:rPr>
              <a:t> G. </a:t>
            </a:r>
            <a:r>
              <a:rPr lang="en-US" b="1" dirty="0" smtClean="0">
                <a:latin typeface="Times New Roman"/>
                <a:cs typeface="Times New Roman"/>
              </a:rPr>
              <a:t>(</a:t>
            </a:r>
            <a:r>
              <a:rPr lang="en-US" b="1" dirty="0" err="1" smtClean="0">
                <a:latin typeface="Times New Roman"/>
                <a:cs typeface="Times New Roman"/>
              </a:rPr>
              <a:t>MSc.N</a:t>
            </a:r>
            <a:r>
              <a:rPr lang="en-US" b="1" dirty="0" smtClean="0">
                <a:latin typeface="Times New Roman"/>
                <a:cs typeface="Times New Roman"/>
              </a:rPr>
              <a:t>)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636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D9FBEE37-B076-409E-B515-806312C5305A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0240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57188"/>
            <a:ext cx="8229600" cy="5768975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S/S of third spacing</a:t>
            </a:r>
          </a:p>
          <a:p>
            <a:pPr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</a:t>
            </a:r>
            <a:r>
              <a:rPr lang="en-US" sz="24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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ed urine out put</a:t>
            </a:r>
          </a:p>
          <a:p>
            <a:pPr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</a:t>
            </a:r>
            <a:r>
              <a:rPr lang="en-US" sz="24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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ed heart rate</a:t>
            </a:r>
          </a:p>
          <a:p>
            <a:pPr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</a:t>
            </a:r>
            <a:r>
              <a:rPr lang="en-US" sz="24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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ed BP</a:t>
            </a:r>
          </a:p>
          <a:p>
            <a:pPr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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Edema</a:t>
            </a:r>
          </a:p>
          <a:p>
            <a:pPr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</a:t>
            </a:r>
            <a:r>
              <a:rPr lang="en-US" sz="24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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ed CVP</a:t>
            </a:r>
          </a:p>
          <a:p>
            <a:pPr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</a:t>
            </a:r>
            <a:r>
              <a:rPr lang="en-US" sz="24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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ed Body weight</a:t>
            </a:r>
          </a:p>
          <a:p>
            <a:pPr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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Imbalances in fluid intake and out put</a:t>
            </a:r>
          </a:p>
          <a:p>
            <a:endParaRPr lang="en-US" sz="2800" smtClean="0"/>
          </a:p>
        </p:txBody>
      </p:sp>
      <p:sp>
        <p:nvSpPr>
          <p:cNvPr id="10240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2F7A0EE3-A58F-4217-A594-6C65F9DBC3D2}" type="slidenum">
              <a:rPr lang="zh-CN" altLang="en-US" smtClean="0"/>
              <a:pPr/>
              <a:t>10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9232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3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Functions of fluid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endParaRPr lang="en-US" sz="3200" b="1" dirty="0"/>
          </a:p>
        </p:txBody>
      </p:sp>
      <p:sp>
        <p:nvSpPr>
          <p:cNvPr id="10342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E08794D4-2AD9-4FA7-BAC8-8055DCCA32E1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57250"/>
            <a:ext cx="8229600" cy="526891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Water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provides about 90-93% of the volume in the extra cellular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compartment. Its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functions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include: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Providing form for body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structures</a:t>
            </a:r>
          </a:p>
          <a:p>
            <a:pPr lvl="1">
              <a:lnSpc>
                <a:spcPct val="150000"/>
              </a:lnSpc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Acts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 transport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vehicle</a:t>
            </a:r>
          </a:p>
          <a:p>
            <a:pPr lvl="1">
              <a:lnSpc>
                <a:spcPct val="150000"/>
              </a:lnSpc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Aids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the hydrolysis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food</a:t>
            </a:r>
          </a:p>
          <a:p>
            <a:pPr lvl="1">
              <a:lnSpc>
                <a:spcPct val="150000"/>
              </a:lnSpc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Acts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 medium and reactant for chemical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reactions</a:t>
            </a:r>
          </a:p>
          <a:p>
            <a:pPr lvl="1">
              <a:lnSpc>
                <a:spcPct val="150000"/>
              </a:lnSpc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Acts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 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lubricant</a:t>
            </a:r>
          </a:p>
          <a:p>
            <a:pPr lvl="1">
              <a:lnSpc>
                <a:spcPct val="150000"/>
              </a:lnSpc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Cushions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acts as shock absorber</a:t>
            </a:r>
          </a:p>
          <a:p>
            <a:pPr>
              <a:buFontTx/>
              <a:buNone/>
              <a:defRPr/>
            </a:pPr>
            <a:r>
              <a:rPr lang="en-US" dirty="0"/>
              <a:t> 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034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7CA7C24A-9CA8-42CF-A572-5F743479F67E}" type="slidenum">
              <a:rPr lang="zh-CN" altLang="en-US" smtClean="0"/>
              <a:pPr/>
              <a:t>11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31351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9D47864E-BAC6-435B-8DE0-A29015F66331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0445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00063"/>
            <a:ext cx="8229600" cy="56261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The sources of fluid gains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Absorption from GIT </a:t>
            </a: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Parenterally administered fluids</a:t>
            </a: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Metabolic oxidation of foods</a:t>
            </a: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Bathing in fresh water</a:t>
            </a:r>
          </a:p>
          <a:p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Routs of fluid losses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Kidney (1ml/kg/hr in all age groups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Insensible loss</a:t>
            </a:r>
          </a:p>
          <a:p>
            <a:pPr lvl="4"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Skin </a:t>
            </a:r>
          </a:p>
          <a:p>
            <a:pPr lvl="4"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Lungs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Stool (GIT)</a:t>
            </a:r>
          </a:p>
          <a:p>
            <a:endParaRPr lang="en-US" sz="2400" smtClean="0"/>
          </a:p>
        </p:txBody>
      </p:sp>
      <p:sp>
        <p:nvSpPr>
          <p:cNvPr id="10445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EDACA683-2AEB-4050-A6D4-3D0BCD8BE74E}" type="slidenum">
              <a:rPr lang="zh-CN" altLang="en-US" smtClean="0"/>
              <a:pPr/>
              <a:t>12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20333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5000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Average in take and out put of fluids in adults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0547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234AF4D2-1E8A-43E8-8DD0-510004DBE963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05476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71563"/>
            <a:ext cx="8458200" cy="4948237"/>
          </a:xfrm>
        </p:spPr>
        <p:txBody>
          <a:bodyPr/>
          <a:lstStyle/>
          <a:p>
            <a:r>
              <a:rPr lang="en-US" sz="2400" u="sng" smtClean="0">
                <a:latin typeface="Times New Roman" pitchFamily="18" charset="0"/>
                <a:cs typeface="Times New Roman" pitchFamily="18" charset="0"/>
              </a:rPr>
              <a:t>Intake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  <a:r>
              <a:rPr lang="en-US" sz="2400" u="sng" smtClean="0">
                <a:latin typeface="Times New Roman" pitchFamily="18" charset="0"/>
                <a:cs typeface="Times New Roman" pitchFamily="18" charset="0"/>
              </a:rPr>
              <a:t>Out put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Oral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intake                                         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Urine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----------1500ml</a:t>
            </a:r>
          </a:p>
          <a:p>
            <a:pPr lvl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As liquid -------------1300ml           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Stool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------------200ml</a:t>
            </a:r>
          </a:p>
          <a:p>
            <a:pPr lvl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In food ---------------1000ml           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Insensible</a:t>
            </a:r>
          </a:p>
          <a:p>
            <a:pPr>
              <a:buFontTx/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Metabolic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oxidation ------300ml               Lung-------300ml</a:t>
            </a:r>
          </a:p>
          <a:p>
            <a:pPr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Skin--------600ml</a:t>
            </a:r>
          </a:p>
          <a:p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Total gain-----------------2600ml     Total lose-----2600ml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US" smtClean="0"/>
          </a:p>
        </p:txBody>
      </p:sp>
      <p:sp>
        <p:nvSpPr>
          <p:cNvPr id="10547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C8841A5E-5364-4E35-9E49-CF154A411C7B}" type="slidenum">
              <a:rPr lang="zh-CN" altLang="en-US" smtClean="0"/>
              <a:pPr/>
              <a:t>13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5532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Regulation of body fluids</a:t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49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5D5EC88D-5432-476F-98FD-E7F05E0FBD1D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0650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physiologic mechanisms assist in the regulation of body fluids include:</a:t>
            </a:r>
          </a:p>
          <a:p>
            <a:pPr>
              <a:buFontTx/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i. Thirst level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-primarily regulates intake            </a:t>
            </a:r>
          </a:p>
          <a:p>
            <a:pPr lvl="2">
              <a:buFont typeface="Wingdings" pitchFamily="2" charset="2"/>
              <a:buChar char="Ø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occurs when an increase in the extra cellular osmolality causes osmoreceptors (nerve cells in hypothalamus) to shrink.</a:t>
            </a:r>
          </a:p>
          <a:p>
            <a:pPr>
              <a:buFontTx/>
              <a:buNone/>
            </a:pPr>
            <a:endParaRPr lang="en-US" sz="2800" smtClean="0"/>
          </a:p>
        </p:txBody>
      </p:sp>
      <p:sp>
        <p:nvSpPr>
          <p:cNvPr id="10650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7177AB36-0721-465F-B001-4093B1CC3316}" type="slidenum">
              <a:rPr lang="zh-CN" altLang="en-US" smtClean="0"/>
              <a:pPr/>
              <a:t>14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24782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F1823107-15E9-46D2-9481-A62A7F53A1A6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07523" name="Content Placeholder 2"/>
          <p:cNvSpPr>
            <a:spLocks noGrp="1"/>
          </p:cNvSpPr>
          <p:nvPr>
            <p:ph sz="quarter" idx="1"/>
          </p:nvPr>
        </p:nvSpPr>
        <p:spPr>
          <a:xfrm>
            <a:off x="214313" y="214313"/>
            <a:ext cx="8715375" cy="6215062"/>
          </a:xfrm>
        </p:spPr>
        <p:txBody>
          <a:bodyPr/>
          <a:lstStyle/>
          <a:p>
            <a:pPr>
              <a:buFontTx/>
              <a:buNone/>
            </a:pPr>
            <a:endParaRPr lang="en-US" sz="1400" smtClean="0"/>
          </a:p>
          <a:p>
            <a:pPr>
              <a:buFontTx/>
              <a:buNone/>
            </a:pPr>
            <a:r>
              <a:rPr lang="en-US" b="1" smtClean="0"/>
              <a:t>ii.</a:t>
            </a:r>
            <a:r>
              <a:rPr lang="en-US" sz="2800" b="1" smtClean="0"/>
              <a:t>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Renal concentrating mechanisms</a:t>
            </a:r>
          </a:p>
          <a:p>
            <a:pPr marL="342900" lvl="2" indent="-342900">
              <a:buFont typeface="Wingdings" pitchFamily="2" charset="2"/>
              <a:buChar char="Ø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The kidney controls the concentration of most of the constitutes in body fluid, including water and electrolytes. Mediated by the function of</a:t>
            </a:r>
          </a:p>
          <a:p>
            <a:pPr marL="800100" lvl="3" indent="-342900"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Osmo receptors</a:t>
            </a:r>
          </a:p>
          <a:p>
            <a:pPr marL="800100" lvl="3" indent="-342900"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Baro receptors</a:t>
            </a:r>
          </a:p>
          <a:p>
            <a:pPr marL="800100" lvl="3" indent="-342900"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Adrenal functions-Renin- angiotensin- aldesterone system</a:t>
            </a:r>
          </a:p>
          <a:p>
            <a:pPr marL="800100" lvl="3" indent="-342900"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Release of atrial natriuretic peptide</a:t>
            </a:r>
          </a:p>
          <a:p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752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CC6F2FE2-DE2F-4F69-9A8F-8CC138F9B312}" type="slidenum">
              <a:rPr lang="zh-CN" altLang="en-US" smtClean="0"/>
              <a:pPr/>
              <a:t>15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22932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7143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Organs involved in the homeostasis of body fluid include: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10854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7972041D-B630-419C-80D1-DABF820DDB57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08548" name="Content Placeholder 2"/>
          <p:cNvSpPr>
            <a:spLocks noGrp="1"/>
          </p:cNvSpPr>
          <p:nvPr>
            <p:ph sz="quarter" idx="1"/>
          </p:nvPr>
        </p:nvSpPr>
        <p:spPr>
          <a:xfrm>
            <a:off x="285750" y="1071563"/>
            <a:ext cx="8643938" cy="5054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Kidneys</a:t>
            </a:r>
          </a:p>
          <a:p>
            <a:pPr>
              <a:lnSpc>
                <a:spcPct val="150000"/>
              </a:lnSpc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Heart and blood vessels</a:t>
            </a:r>
          </a:p>
          <a:p>
            <a:pPr>
              <a:lnSpc>
                <a:spcPct val="150000"/>
              </a:lnSpc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Lungs</a:t>
            </a:r>
          </a:p>
          <a:p>
            <a:pPr>
              <a:lnSpc>
                <a:spcPct val="150000"/>
              </a:lnSpc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Posterior pituitary gland-store and release ADH</a:t>
            </a:r>
          </a:p>
          <a:p>
            <a:pPr>
              <a:lnSpc>
                <a:spcPct val="150000"/>
              </a:lnSpc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Adrenal gland(cortex)-secretes aldostrone which increases sodium retention and potassium loss</a:t>
            </a:r>
          </a:p>
          <a:p>
            <a:pPr>
              <a:lnSpc>
                <a:spcPct val="150000"/>
              </a:lnSpc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Parathyroid gland-PTH(parathyroid hormone) regulates calcium and phosphorus balance</a:t>
            </a:r>
          </a:p>
          <a:p>
            <a:endParaRPr lang="en-US" smtClean="0"/>
          </a:p>
        </p:txBody>
      </p:sp>
      <p:sp>
        <p:nvSpPr>
          <p:cNvPr id="10854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AE26A441-C3F1-46BA-9453-480FC204E9F5}" type="slidenum">
              <a:rPr lang="zh-CN" altLang="en-US" smtClean="0"/>
              <a:pPr/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5319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3" y="274638"/>
            <a:ext cx="8643937" cy="511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Normal laboratory values used in evaluating fluid and electrolyte status in adults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 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109571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FC107FF2-6D7A-4A8C-AB5D-BACF3AE5ECB8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0957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28688"/>
            <a:ext cx="8401050" cy="5500687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Serum test</a:t>
            </a:r>
          </a:p>
          <a:p>
            <a:pPr>
              <a:buFontTx/>
              <a:buNone/>
            </a:pPr>
            <a:r>
              <a:rPr lang="en-US" sz="2400" u="sng" smtClean="0">
                <a:latin typeface="Times New Roman" pitchFamily="18" charset="0"/>
                <a:cs typeface="Times New Roman" pitchFamily="18" charset="0"/>
              </a:rPr>
              <a:t>Cations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  <a:r>
              <a:rPr lang="en-US" sz="2400" u="sng" smtClean="0">
                <a:latin typeface="Times New Roman" pitchFamily="18" charset="0"/>
                <a:cs typeface="Times New Roman" pitchFamily="18" charset="0"/>
              </a:rPr>
              <a:t>Reference range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Sodium (Na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) -------------------------------135-145mEq/l                          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Potassium (K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)----------------------------------3.5-5.5mEq/l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Calcium (Ca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)---------------------------------8.6-10mEq/l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Magnesium (Mg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)----------------------------1.3-2.5mEq/l</a:t>
            </a:r>
          </a:p>
          <a:p>
            <a:r>
              <a:rPr lang="en-US" sz="2400" u="sng" smtClean="0">
                <a:latin typeface="Times New Roman" pitchFamily="18" charset="0"/>
                <a:cs typeface="Times New Roman" pitchFamily="18" charset="0"/>
              </a:rPr>
              <a:t>Anions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Chloride (Cl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)----------------------------------97-107mEq/l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Bicarbonate (HCO</a:t>
            </a:r>
            <a:r>
              <a:rPr lang="en-US" sz="2400" baseline="-25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)---------------------------20-30mEq/l</a:t>
            </a:r>
          </a:p>
          <a:p>
            <a:pPr>
              <a:buFontTx/>
              <a:buNone/>
            </a:pPr>
            <a:endParaRPr lang="en-US" smtClean="0"/>
          </a:p>
          <a:p>
            <a:endParaRPr lang="en-US" smtClean="0"/>
          </a:p>
        </p:txBody>
      </p:sp>
      <p:sp>
        <p:nvSpPr>
          <p:cNvPr id="10957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B828D3DC-E89B-4F7C-977A-CD6BB43CE057}" type="slidenum">
              <a:rPr lang="zh-CN" altLang="en-US" smtClean="0"/>
              <a:pPr/>
              <a:t>17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4749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B8074576-C7D5-49E0-9A29-4D42390F8E3B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1059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85750"/>
            <a:ext cx="8229600" cy="5840413"/>
          </a:xfrm>
        </p:spPr>
        <p:txBody>
          <a:bodyPr/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Phosphate (PO</a:t>
            </a:r>
            <a:r>
              <a:rPr lang="en-US" sz="2400" baseline="-2500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3-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)-----------------------------2.8-4.5mEq/l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Osmolality------------------------------------280-300mEq/l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Blood urea nitrogen (BUN)--------------------5-20mg/dl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Creatinine-----------------------------------F: 0.5-1.1mg/dl</a:t>
            </a:r>
          </a:p>
          <a:p>
            <a:pPr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M: 0.6-1.2mg/dl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BUN to creatinine ratio---------------------10:1-15:1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Hematocrite------------------------F: 35-47%</a:t>
            </a:r>
          </a:p>
          <a:p>
            <a:pPr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                       M: 42-52% 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Glucose----------------------------------------70-105mg/dl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Albumin-----------------------------------------3.5-5.0g/dl</a:t>
            </a:r>
          </a:p>
        </p:txBody>
      </p:sp>
      <p:sp>
        <p:nvSpPr>
          <p:cNvPr id="11059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215B2971-4068-4E61-AA88-B6335668070F}" type="slidenum">
              <a:rPr lang="zh-CN" altLang="en-US" smtClean="0"/>
              <a:pPr/>
              <a:t>18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411598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FC43E219-23CC-4592-A3B7-16021FF72A6E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57188"/>
            <a:ext cx="8472488" cy="4214812"/>
          </a:xfrm>
        </p:spPr>
        <p:txBody>
          <a:bodyPr>
            <a:normAutofit fontScale="70000" lnSpcReduction="20000"/>
          </a:bodyPr>
          <a:lstStyle/>
          <a:p>
            <a:pPr>
              <a:buFontTx/>
              <a:buNone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Urine tests</a:t>
            </a:r>
          </a:p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Sodium(Na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)--------------------------------------------------75-220mEq/l</a:t>
            </a:r>
          </a:p>
          <a:p>
            <a:pPr>
              <a:defRPr/>
            </a:pPr>
            <a:endParaRPr lang="en-US" sz="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Potassium(K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)-------------------------------------------------25-123mEq/l</a:t>
            </a:r>
          </a:p>
          <a:p>
            <a:pPr>
              <a:defRPr/>
            </a:pP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Chloride(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)--------------------------------------------------110-250mEq/l</a:t>
            </a:r>
          </a:p>
          <a:p>
            <a:pPr>
              <a:defRPr/>
            </a:pPr>
            <a:endParaRPr lang="en-US" sz="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Specific gravity------------------------------------------------1.016-1.022</a:t>
            </a:r>
          </a:p>
          <a:p>
            <a:pPr>
              <a:defRPr/>
            </a:pP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Osmolality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-----------------------------------------------------250-900mOsml/kg H2O</a:t>
            </a:r>
          </a:p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PH---------------------------------------------------------------Random: 4.5-8.0</a:t>
            </a:r>
          </a:p>
          <a:p>
            <a:pPr>
              <a:buFontTx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Typical urine: &lt;5-6</a:t>
            </a:r>
          </a:p>
          <a:p>
            <a:pPr>
              <a:buFontTx/>
              <a:buNone/>
              <a:defRPr/>
            </a:pPr>
            <a:r>
              <a:rPr lang="en-US" dirty="0" smtClean="0"/>
              <a:t> 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1162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96264673-6E27-43BF-B7E3-FA5704007118}" type="slidenum">
              <a:rPr lang="zh-CN" altLang="en-US" smtClean="0"/>
              <a:pPr/>
              <a:t>19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73481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357188"/>
          </a:xfrm>
        </p:spPr>
        <p:txBody>
          <a:bodyPr>
            <a:normAutofit fontScale="90000"/>
          </a:bodyPr>
          <a:lstStyle/>
          <a:p>
            <a:r>
              <a:rPr lang="en-US" sz="3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Learning objectives</a:t>
            </a:r>
            <a:endParaRPr lang="en-US" sz="36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211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3E9998F1-CD38-4DF5-9EE9-A6DCDAFBD0C6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94212" name="Content Placeholder 4"/>
          <p:cNvSpPr>
            <a:spLocks noGrp="1"/>
          </p:cNvSpPr>
          <p:nvPr>
            <p:ph sz="quarter" idx="1"/>
          </p:nvPr>
        </p:nvSpPr>
        <p:spPr>
          <a:xfrm>
            <a:off x="285750" y="571500"/>
            <a:ext cx="8643938" cy="5929313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On completion of this chapter, the learner will be able to:</a:t>
            </a:r>
          </a:p>
          <a:p>
            <a:pPr>
              <a:buFont typeface="Wingdings" pitchFamily="2" charset="2"/>
              <a:buChar char="Ø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Describe the role of the vital organs  in regulating the body’s fluid composition and volume..</a:t>
            </a:r>
          </a:p>
          <a:p>
            <a:pPr>
              <a:buFont typeface="Wingdings" pitchFamily="2" charset="2"/>
              <a:buChar char="Ø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Plan effective care of patients with the following imbalances: 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fluid volume deficit and fluid volume excess; 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sodium deficit (hyponatremia)and sodium excess (hypernatremia); 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potassium deficit (hypokalemia) and potassium excess (hyperkalemia).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US" sz="2800" smtClean="0"/>
          </a:p>
        </p:txBody>
      </p:sp>
      <p:sp>
        <p:nvSpPr>
          <p:cNvPr id="9421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43B4BFA6-EA19-4E20-98D7-DE686407E2EE}" type="slidenum">
              <a:rPr lang="zh-CN" altLang="en-US" smtClean="0"/>
              <a:pPr/>
              <a:t>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09202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500062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 </a:t>
            </a:r>
            <a:br>
              <a:rPr lang="en-US" sz="3600" b="1" dirty="0" smtClean="0"/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Fluid volume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disterbances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dirty="0"/>
          </a:p>
        </p:txBody>
      </p:sp>
      <p:sp>
        <p:nvSpPr>
          <p:cNvPr id="112643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27809707-8005-41FF-BBF6-1FD40A83C5EC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12644" name="Content Placeholder 2"/>
          <p:cNvSpPr>
            <a:spLocks noGrp="1"/>
          </p:cNvSpPr>
          <p:nvPr>
            <p:ph sz="quarter" idx="1"/>
          </p:nvPr>
        </p:nvSpPr>
        <p:spPr>
          <a:xfrm>
            <a:off x="142875" y="642938"/>
            <a:ext cx="8786813" cy="6215062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Fluid volume deficit (FVD) Hypovolemia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occurs when water and electrolytes are lost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in the same proportion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so that the ratio of serum electrolytes to water remains the same.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should not be confused with dehydration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Cause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Inadequate fluid intake</a:t>
            </a:r>
          </a:p>
          <a:p>
            <a:pPr lvl="2">
              <a:buFontTx/>
              <a:buBlip>
                <a:blip r:embed="rId2"/>
              </a:buBlip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Unconsciousness/coma or inability to express thirst</a:t>
            </a:r>
          </a:p>
          <a:p>
            <a:pPr lvl="2">
              <a:buFontTx/>
              <a:buBlip>
                <a:blip r:embed="rId2"/>
              </a:buBlip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Oral trauma or inability to swallow</a:t>
            </a:r>
          </a:p>
          <a:p>
            <a:pPr lvl="2">
              <a:buFontTx/>
              <a:buBlip>
                <a:blip r:embed="rId2"/>
              </a:buBlip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Impaired thirst mechanism</a:t>
            </a:r>
          </a:p>
          <a:p>
            <a:pPr lvl="2">
              <a:buFontTx/>
              <a:buBlip>
                <a:blip r:embed="rId2"/>
              </a:buBlip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Withholding of fluid for therapeutic reason</a:t>
            </a:r>
          </a:p>
          <a:p>
            <a:endParaRPr lang="en-US" smtClean="0"/>
          </a:p>
        </p:txBody>
      </p:sp>
      <p:sp>
        <p:nvSpPr>
          <p:cNvPr id="11264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6F79895F-EC8A-4B9E-A34E-8F871D24CB77}" type="slidenum">
              <a:rPr lang="zh-CN" altLang="en-US" smtClean="0"/>
              <a:pPr/>
              <a:t>20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57831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B708DDAA-F70F-47FD-B002-2704DAC41F85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85750"/>
            <a:ext cx="8229600" cy="5840413"/>
          </a:xfrm>
        </p:spPr>
        <p:txBody>
          <a:bodyPr>
            <a:normAutofit/>
          </a:bodyPr>
          <a:lstStyle/>
          <a:p>
            <a:pPr>
              <a:buFontTx/>
              <a:buNone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Excessive fluid losses</a:t>
            </a:r>
          </a:p>
          <a:p>
            <a:pPr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GI losses</a:t>
            </a:r>
          </a:p>
          <a:p>
            <a:pPr lvl="2">
              <a:buFontTx/>
              <a:buBlip>
                <a:blip r:embed="rId2"/>
              </a:buBlip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Vomiting</a:t>
            </a:r>
          </a:p>
          <a:p>
            <a:pPr lvl="2">
              <a:buFontTx/>
              <a:buBlip>
                <a:blip r:embed="rId2"/>
              </a:buBlip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Diarrhea</a:t>
            </a:r>
          </a:p>
          <a:p>
            <a:pPr lvl="2">
              <a:buFontTx/>
              <a:buBlip>
                <a:blip r:embed="rId2"/>
              </a:buBlip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GI suctioning</a:t>
            </a:r>
          </a:p>
          <a:p>
            <a:pPr lvl="2">
              <a:buFontTx/>
              <a:buBlip>
                <a:blip r:embed="rId2"/>
              </a:buBlip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Fistula drainage</a:t>
            </a:r>
          </a:p>
          <a:p>
            <a:pPr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Urine losses</a:t>
            </a:r>
          </a:p>
          <a:p>
            <a:pPr lvl="3">
              <a:buFontTx/>
              <a:buBlip>
                <a:blip r:embed="rId2"/>
              </a:buBlip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Diuretic therapy</a:t>
            </a:r>
          </a:p>
          <a:p>
            <a:pPr lvl="3">
              <a:buFontTx/>
              <a:buBlip>
                <a:blip r:embed="rId2"/>
              </a:buBlip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Osmotic diuresis (hyperglycemia) </a:t>
            </a:r>
          </a:p>
          <a:p>
            <a:pPr lvl="3">
              <a:buFontTx/>
              <a:buBlip>
                <a:blip r:embed="rId2"/>
              </a:buBlip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Salt wasting renal disease</a:t>
            </a:r>
            <a:endParaRPr lang="en-US" sz="2400" cap="al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11366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A7747EBA-817B-4052-B66F-3E23B482D6E2}" type="slidenum">
              <a:rPr lang="zh-CN" altLang="en-US" smtClean="0"/>
              <a:pPr/>
              <a:t>21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91070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21EBA25E-7913-4482-92D2-2B4C5010ECA1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1469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57188"/>
            <a:ext cx="8229600" cy="5768975"/>
          </a:xfrm>
        </p:spPr>
        <p:txBody>
          <a:bodyPr/>
          <a:lstStyle/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2600" smtClean="0">
                <a:latin typeface="Times New Roman" pitchFamily="18" charset="0"/>
                <a:cs typeface="Times New Roman" pitchFamily="18" charset="0"/>
              </a:rPr>
              <a:t>Skin losses (salt water)</a:t>
            </a:r>
          </a:p>
          <a:p>
            <a:pPr lvl="3">
              <a:lnSpc>
                <a:spcPct val="110000"/>
              </a:lnSpc>
              <a:buFont typeface="Wingdings" pitchFamily="2" charset="2"/>
              <a:buChar char="ü"/>
            </a:pPr>
            <a:r>
              <a:rPr lang="en-US" sz="2600" smtClean="0">
                <a:latin typeface="Times New Roman" pitchFamily="18" charset="0"/>
                <a:cs typeface="Times New Roman" pitchFamily="18" charset="0"/>
              </a:rPr>
              <a:t>Fever</a:t>
            </a:r>
          </a:p>
          <a:p>
            <a:pPr lvl="3">
              <a:lnSpc>
                <a:spcPct val="110000"/>
              </a:lnSpc>
              <a:buFont typeface="Wingdings" pitchFamily="2" charset="2"/>
              <a:buChar char="ü"/>
            </a:pPr>
            <a:r>
              <a:rPr lang="en-US" sz="2600" smtClean="0">
                <a:latin typeface="Times New Roman" pitchFamily="18" charset="0"/>
                <a:cs typeface="Times New Roman" pitchFamily="18" charset="0"/>
              </a:rPr>
              <a:t>Exposure to hot environment</a:t>
            </a:r>
          </a:p>
          <a:p>
            <a:pPr lvl="3">
              <a:lnSpc>
                <a:spcPct val="110000"/>
              </a:lnSpc>
              <a:buFont typeface="Wingdings" pitchFamily="2" charset="2"/>
              <a:buChar char="ü"/>
            </a:pPr>
            <a:r>
              <a:rPr lang="en-US" sz="2600" smtClean="0">
                <a:latin typeface="Times New Roman" pitchFamily="18" charset="0"/>
                <a:cs typeface="Times New Roman" pitchFamily="18" charset="0"/>
              </a:rPr>
              <a:t>Burs and wounds that remove skin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2600" smtClean="0">
                <a:latin typeface="Times New Roman" pitchFamily="18" charset="0"/>
                <a:cs typeface="Times New Roman" pitchFamily="18" charset="0"/>
              </a:rPr>
              <a:t>Third space losses</a:t>
            </a:r>
          </a:p>
          <a:p>
            <a:pPr lvl="3">
              <a:lnSpc>
                <a:spcPct val="110000"/>
              </a:lnSpc>
              <a:buFont typeface="Wingdings" pitchFamily="2" charset="2"/>
              <a:buChar char="ü"/>
            </a:pPr>
            <a:r>
              <a:rPr lang="en-US" sz="2600" smtClean="0">
                <a:latin typeface="Times New Roman" pitchFamily="18" charset="0"/>
                <a:cs typeface="Times New Roman" pitchFamily="18" charset="0"/>
              </a:rPr>
              <a:t>Intestinal obstruction</a:t>
            </a:r>
          </a:p>
          <a:p>
            <a:pPr lvl="3">
              <a:lnSpc>
                <a:spcPct val="110000"/>
              </a:lnSpc>
              <a:buFont typeface="Wingdings" pitchFamily="2" charset="2"/>
              <a:buChar char="ü"/>
            </a:pPr>
            <a:r>
              <a:rPr lang="en-US" sz="2600" smtClean="0">
                <a:latin typeface="Times New Roman" pitchFamily="18" charset="0"/>
                <a:cs typeface="Times New Roman" pitchFamily="18" charset="0"/>
              </a:rPr>
              <a:t>Edema, ascites, burns (for the firs several days)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2600" smtClean="0">
                <a:latin typeface="Times New Roman" pitchFamily="18" charset="0"/>
                <a:cs typeface="Times New Roman" pitchFamily="18" charset="0"/>
              </a:rPr>
              <a:t>Other risk factors</a:t>
            </a:r>
          </a:p>
          <a:p>
            <a:pPr lvl="3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2600" smtClean="0">
                <a:latin typeface="Times New Roman" pitchFamily="18" charset="0"/>
                <a:cs typeface="Times New Roman" pitchFamily="18" charset="0"/>
              </a:rPr>
              <a:t>Diabetic incipidus</a:t>
            </a:r>
          </a:p>
          <a:p>
            <a:pPr lvl="3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2600" smtClean="0">
                <a:latin typeface="Times New Roman" pitchFamily="18" charset="0"/>
                <a:cs typeface="Times New Roman" pitchFamily="18" charset="0"/>
              </a:rPr>
              <a:t>Hemorrhage </a:t>
            </a:r>
          </a:p>
          <a:p>
            <a:pPr>
              <a:buFontTx/>
              <a:buNone/>
            </a:pPr>
            <a:endParaRPr lang="en-US" sz="2800" smtClean="0"/>
          </a:p>
          <a:p>
            <a:endParaRPr lang="en-US" sz="2800" smtClean="0"/>
          </a:p>
          <a:p>
            <a:endParaRPr lang="en-US" smtClean="0"/>
          </a:p>
        </p:txBody>
      </p:sp>
      <p:sp>
        <p:nvSpPr>
          <p:cNvPr id="11469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50DA6915-84BA-4D00-89B2-1A75279E727E}" type="slidenum">
              <a:rPr lang="zh-CN" altLang="en-US" smtClean="0"/>
              <a:pPr/>
              <a:t>22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25600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500062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Clinical manifestations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11571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965F23B0-5547-4EC2-BD4F-6709071C7CE2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57250"/>
            <a:ext cx="8229600" cy="526891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Acute weight loss (% body weight)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Mild FVD: 2% loss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Moderate FVD: 2-5%loss 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Severe FVD: 6% or more loss</a:t>
            </a:r>
          </a:p>
          <a:p>
            <a:pPr marL="342900" lvl="1" indent="-342900"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Thirst, anorexia, nausea</a:t>
            </a:r>
          </a:p>
          <a:p>
            <a:pPr marL="342900" lvl="1" indent="-342900"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Urine out put(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oliguria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2">
              <a:buFont typeface="Wingdings" pitchFamily="2" charset="2"/>
              <a:buChar char="Ø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Urine osmolality</a:t>
            </a:r>
          </a:p>
          <a:p>
            <a:pPr lvl="2">
              <a:buFont typeface="Wingdings" pitchFamily="2" charset="2"/>
              <a:buChar char="Ø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Specific gravity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1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479A6FDD-981C-42A0-A5A8-8C59C3D12071}" type="slidenum">
              <a:rPr lang="zh-CN" altLang="en-US" smtClean="0"/>
              <a:pPr/>
              <a:t>23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24959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36A708E3-F7BE-4764-BAAE-5F44C6A5E981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28625"/>
            <a:ext cx="8401050" cy="56975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Serum osmolality</a:t>
            </a:r>
            <a:endParaRPr lang="en-US" sz="2400" cap="all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ingdings" pitchFamily="2" charset="2"/>
              <a:buChar char="ü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Hematocrite</a:t>
            </a:r>
          </a:p>
          <a:p>
            <a:pPr lvl="2">
              <a:buFont typeface="Wingdings" pitchFamily="2" charset="2"/>
              <a:buChar char="ü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BUN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Vascular volume</a:t>
            </a:r>
          </a:p>
          <a:p>
            <a:pPr lvl="2">
              <a:buFont typeface="Wingdings" pitchFamily="2" charset="2"/>
              <a:buChar char="ü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Tachycardia, weak thready pulse</a:t>
            </a:r>
          </a:p>
          <a:p>
            <a:pPr lvl="2">
              <a:buFont typeface="Wingdings" pitchFamily="2" charset="2"/>
              <a:buChar char="ü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Postural hypotension</a:t>
            </a:r>
          </a:p>
          <a:p>
            <a:pPr lvl="2">
              <a:buFont typeface="Wingdings" pitchFamily="2" charset="2"/>
              <a:buChar char="ü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Vein filling and vein refill time</a:t>
            </a:r>
          </a:p>
          <a:p>
            <a:pPr lvl="2">
              <a:buFont typeface="Wingdings" pitchFamily="2" charset="2"/>
              <a:buChar char="ü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Hypotension and shock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Volume in extra cellular space</a:t>
            </a:r>
          </a:p>
          <a:p>
            <a:pPr lvl="2">
              <a:buFont typeface="Wingdings" pitchFamily="2" charset="2"/>
              <a:buChar char="ü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Depressed fontanel </a:t>
            </a:r>
          </a:p>
          <a:p>
            <a:pPr lvl="2">
              <a:buFont typeface="Wingdings" pitchFamily="2" charset="2"/>
              <a:buChar char="ü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Sunken eyes and soft eyeballs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167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6C4224ED-36F8-496F-A92D-41F8F2046506}" type="slidenum">
              <a:rPr lang="zh-CN" altLang="en-US" smtClean="0"/>
              <a:pPr/>
              <a:t>24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20816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Diagnosis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763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52E0D2FE-2C6D-4A26-997E-6DAFD486A00A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1776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71563"/>
            <a:ext cx="8229600" cy="4572000"/>
          </a:xfrm>
        </p:spPr>
        <p:txBody>
          <a:bodyPr/>
          <a:lstStyle/>
          <a:p>
            <a:pPr lvl="2">
              <a:buFontTx/>
              <a:buBlip>
                <a:blip r:embed="rId2"/>
              </a:buBlip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Hx </a:t>
            </a:r>
          </a:p>
          <a:p>
            <a:pPr lvl="2">
              <a:buFontTx/>
              <a:buBlip>
                <a:blip r:embed="rId2"/>
              </a:buBlip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Physical exam</a:t>
            </a:r>
          </a:p>
          <a:p>
            <a:pPr lvl="2">
              <a:buFontTx/>
              <a:buBlip>
                <a:blip r:embed="rId2"/>
              </a:buBlip>
            </a:pPr>
            <a:r>
              <a:rPr lang="en-US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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ed BUN</a:t>
            </a:r>
          </a:p>
          <a:p>
            <a:pPr lvl="2">
              <a:buFontTx/>
              <a:buBlip>
                <a:blip r:embed="rId2"/>
              </a:buBlip>
            </a:pPr>
            <a:r>
              <a:rPr lang="en-US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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ed BUN to creatnine ratio(&gt;20:1)</a:t>
            </a:r>
          </a:p>
          <a:p>
            <a:pPr lvl="2">
              <a:buFontTx/>
              <a:buBlip>
                <a:blip r:embed="rId2"/>
              </a:buBlip>
            </a:pPr>
            <a:r>
              <a:rPr lang="en-US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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ed hematocrite</a:t>
            </a:r>
          </a:p>
          <a:p>
            <a:pPr lvl="2">
              <a:buFontTx/>
              <a:buBlip>
                <a:blip r:embed="rId2"/>
              </a:buBlip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Electrolyte changes may occur</a:t>
            </a:r>
          </a:p>
          <a:p>
            <a:pPr lvl="2">
              <a:buFontTx/>
              <a:buBlip>
                <a:blip r:embed="rId2"/>
              </a:buBlip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Urine osmolality  </a:t>
            </a:r>
          </a:p>
          <a:p>
            <a:pPr lvl="3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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ed as kidney attempt  to conserve water</a:t>
            </a:r>
          </a:p>
          <a:p>
            <a:pPr lvl="3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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ed  with DI</a:t>
            </a:r>
          </a:p>
          <a:p>
            <a:endParaRPr lang="en-US" smtClean="0"/>
          </a:p>
        </p:txBody>
      </p:sp>
      <p:sp>
        <p:nvSpPr>
          <p:cNvPr id="11776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3F84CA71-5860-4E11-A245-4EB67146D663}" type="slidenum">
              <a:rPr lang="zh-CN" altLang="en-US" smtClean="0"/>
              <a:pPr/>
              <a:t>25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8566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Medical management</a:t>
            </a:r>
            <a:br>
              <a:rPr lang="en-US" sz="3200" b="1" dirty="0" smtClean="0"/>
            </a:br>
            <a:endParaRPr lang="en-US" sz="3200" b="1" dirty="0"/>
          </a:p>
        </p:txBody>
      </p:sp>
      <p:sp>
        <p:nvSpPr>
          <p:cNvPr id="11878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3CA9FAFB-6F1B-44EA-82EB-611256D70301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18788" name="Content Placeholder 2"/>
          <p:cNvSpPr>
            <a:spLocks noGrp="1"/>
          </p:cNvSpPr>
          <p:nvPr>
            <p:ph sz="quarter" idx="1"/>
          </p:nvPr>
        </p:nvSpPr>
        <p:spPr>
          <a:xfrm>
            <a:off x="214313" y="714375"/>
            <a:ext cx="8472487" cy="5411788"/>
          </a:xfrm>
        </p:spPr>
        <p:txBody>
          <a:bodyPr/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Isotonic fluid replacement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0.9%nacl solution, ringer’s lactate</a:t>
            </a:r>
          </a:p>
          <a:p>
            <a:pPr lvl="1"/>
            <a:endParaRPr lang="en-US" sz="2400" baseline="-250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After the patient becomes normotensive, a hypotonic solution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0.45%Nacl solution often used 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provide both electrolytes and water 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facilitates renal excretion of metabolic wastes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Determine the presence of renal tubular damage due to FVD</a:t>
            </a:r>
          </a:p>
        </p:txBody>
      </p:sp>
      <p:sp>
        <p:nvSpPr>
          <p:cNvPr id="1187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0DFA8C6-100F-4BE0-BB23-A12B3695C074}" type="slidenum">
              <a:rPr lang="zh-CN" altLang="en-US" smtClean="0"/>
              <a:pPr/>
              <a:t>26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11667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itle 1"/>
          <p:cNvSpPr>
            <a:spLocks noGrp="1"/>
          </p:cNvSpPr>
          <p:nvPr>
            <p:ph type="title"/>
          </p:nvPr>
        </p:nvSpPr>
        <p:spPr>
          <a:xfrm>
            <a:off x="304800" y="214313"/>
            <a:ext cx="8229600" cy="428625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Nursing management</a:t>
            </a:r>
          </a:p>
        </p:txBody>
      </p:sp>
      <p:sp>
        <p:nvSpPr>
          <p:cNvPr id="119811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66132BE5-A244-4204-B741-6991651DD5D2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19812" name="Content Placeholder 2"/>
          <p:cNvSpPr>
            <a:spLocks noGrp="1"/>
          </p:cNvSpPr>
          <p:nvPr>
            <p:ph sz="quarter" idx="1"/>
          </p:nvPr>
        </p:nvSpPr>
        <p:spPr>
          <a:xfrm>
            <a:off x="214313" y="785813"/>
            <a:ext cx="8472487" cy="534035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Monitoring intake and out put at least every 8 hours</a:t>
            </a: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Monitoring daily body weight (at the same time of day)</a:t>
            </a:r>
          </a:p>
          <a:p>
            <a:pPr>
              <a:buFont typeface="Wingdings" pitchFamily="2" charset="2"/>
              <a:buChar char="Ø"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Monitoring vital signs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Pulse-weak and rapid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Bp-postural hypotension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Temperature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Respiration-rapid shallow</a:t>
            </a:r>
          </a:p>
          <a:p>
            <a:endParaRPr lang="en-US" smtClean="0"/>
          </a:p>
        </p:txBody>
      </p:sp>
      <p:sp>
        <p:nvSpPr>
          <p:cNvPr id="11981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A6274EA9-E6AA-4E50-88D6-7B63B062EDBC}" type="slidenum">
              <a:rPr lang="zh-CN" altLang="en-US" smtClean="0"/>
              <a:pPr/>
              <a:t>27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60041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9B7C1CC9-19AF-4406-B9FB-A024E4518B5F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2083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57188"/>
            <a:ext cx="8229600" cy="5768975"/>
          </a:xfrm>
        </p:spPr>
        <p:txBody>
          <a:bodyPr/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Avoid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orthostatic hypotension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or possible syncope.</a:t>
            </a:r>
          </a:p>
          <a:p>
            <a:pPr lvl="1">
              <a:buFontTx/>
              <a:buBlip>
                <a:blip r:embed="rId2"/>
              </a:buBlip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Do not allow the patient to sit or standup quickly as long as circulation is compromised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Monitoring skin and tongue turgor</a:t>
            </a:r>
          </a:p>
          <a:p>
            <a:pPr lvl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Mouth care every 4 hours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central venous pressure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level of consciousness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breath sounds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skin color</a:t>
            </a:r>
          </a:p>
          <a:p>
            <a:pPr>
              <a:buFontTx/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Prevention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Identifying at risk and taking measures to minimize fluid loss</a:t>
            </a:r>
          </a:p>
          <a:p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8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7513C382-7C52-463B-B594-5514A2879CA0}" type="slidenum">
              <a:rPr lang="zh-CN" altLang="en-US" smtClean="0"/>
              <a:pPr/>
              <a:t>28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29302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fluid volume excess/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hypervolemia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dirty="0"/>
          </a:p>
        </p:txBody>
      </p:sp>
      <p:sp>
        <p:nvSpPr>
          <p:cNvPr id="12185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74CDE9FD-2998-49C4-9E02-6D261049BA31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21860" name="Content Placeholder 2"/>
          <p:cNvSpPr>
            <a:spLocks noGrp="1"/>
          </p:cNvSpPr>
          <p:nvPr>
            <p:ph sz="quarter" idx="1"/>
          </p:nvPr>
        </p:nvSpPr>
        <p:spPr>
          <a:xfrm>
            <a:off x="214313" y="928688"/>
            <a:ext cx="8472487" cy="557212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Refers to an isotonic expansion of the ECF caused by the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abnormal retention of water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and sodium in approximately the same proportion in which they exist in the total body fluid.</a:t>
            </a:r>
          </a:p>
          <a:p>
            <a:pPr>
              <a:buFontTx/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Causes/ contributing factors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Excessive sodium and water in take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Dietary intake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Ingestion of medications containing g sodium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Inadequate renal losses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Renal disease (renal failure)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Increased corticosteroid level</a:t>
            </a: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Congestive heart failure</a:t>
            </a:r>
          </a:p>
          <a:p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86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3363DB50-1940-492D-BF03-68812979A79C}" type="slidenum">
              <a:rPr lang="zh-CN" altLang="en-US" smtClean="0"/>
              <a:pPr/>
              <a:t>29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403597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Fundamental concepts</a:t>
            </a:r>
          </a:p>
        </p:txBody>
      </p:sp>
      <p:sp>
        <p:nvSpPr>
          <p:cNvPr id="9523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F7AE1C85-A635-429D-9172-964E9937ECBD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5175"/>
            <a:ext cx="8229600" cy="5360988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endParaRPr lang="en-US" sz="3000" dirty="0" smtClean="0"/>
          </a:p>
          <a:p>
            <a:pPr>
              <a:buFont typeface="Wingdings" pitchFamily="2" charset="2"/>
              <a:buChar char="Ø"/>
              <a:defRPr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human body functions when certain conditions are kept with in a narrow range of normal value. </a:t>
            </a:r>
          </a:p>
          <a:p>
            <a:pPr lvl="3">
              <a:defRPr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Body temperature</a:t>
            </a:r>
          </a:p>
          <a:p>
            <a:pPr lvl="3">
              <a:defRPr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Electrolytes</a:t>
            </a:r>
          </a:p>
          <a:p>
            <a:pPr lvl="3">
              <a:defRPr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Blood PH</a:t>
            </a:r>
          </a:p>
          <a:p>
            <a:pPr lvl="3">
              <a:defRPr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Blood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volume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Body fluid contains:</a:t>
            </a:r>
          </a:p>
          <a:p>
            <a:pPr lvl="3">
              <a:defRPr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water </a:t>
            </a:r>
          </a:p>
          <a:p>
            <a:pPr lvl="3">
              <a:defRPr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Electrolytes</a:t>
            </a:r>
          </a:p>
          <a:p>
            <a:pPr lvl="3">
              <a:defRPr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Non electrolytes (glucose, urine), and</a:t>
            </a:r>
          </a:p>
          <a:p>
            <a:pPr lvl="3">
              <a:defRPr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other substances</a:t>
            </a:r>
          </a:p>
          <a:p>
            <a:pPr>
              <a:defRPr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23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4F76B6EC-2571-4763-88E3-67DD9DF6B826}" type="slidenum">
              <a:rPr lang="zh-CN" altLang="en-US" smtClean="0"/>
              <a:pPr/>
              <a:t>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35060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Clinical manifestations</a:t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883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C249962C-E299-4732-9467-06F4A46212E8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2288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57250"/>
            <a:ext cx="8229600" cy="5500688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smtClean="0">
                <a:sym typeface="Webdings" pitchFamily="18" charset="2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Acute weight gain (in excess of 5%)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Webdings" pitchFamily="18" charset="2"/>
              </a:rPr>
              <a:t>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Pitting edema of the extremities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Webdings" pitchFamily="18" charset="2"/>
              </a:rPr>
              <a:t> 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Puffy eyelids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Webdings" pitchFamily="18" charset="2"/>
              </a:rPr>
              <a:t>  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Pulmonary edema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Shortness of breathing (dyspnea)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Rales, wheezing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Cough</a:t>
            </a:r>
          </a:p>
          <a:p>
            <a:pPr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Tachycardia-full and bounding pulse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Webdings" pitchFamily="18" charset="2"/>
              </a:rPr>
              <a:t> 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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ed BP and CVP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Webdings" pitchFamily="18" charset="2"/>
              </a:rPr>
              <a:t> 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Distended neck veins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Webdings" pitchFamily="18" charset="2"/>
              </a:rPr>
              <a:t> 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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ed Urinary out put</a:t>
            </a:r>
          </a:p>
          <a:p>
            <a:endParaRPr lang="en-US" sz="2800" smtClean="0"/>
          </a:p>
        </p:txBody>
      </p:sp>
      <p:sp>
        <p:nvSpPr>
          <p:cNvPr id="12288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5F1733D6-12D7-42B1-B3CA-09B859430735}" type="slidenum">
              <a:rPr lang="zh-CN" altLang="en-US" smtClean="0"/>
              <a:pPr/>
              <a:t>30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07425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Diagnosis</a:t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90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F8EC2F73-5DC0-4744-B4B4-C498FEA8648B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2390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85813"/>
            <a:ext cx="8305800" cy="534035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mtClean="0">
                <a:sym typeface="Wingdings 2" pitchFamily="18" charset="2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Hx </a:t>
            </a: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Physical exam</a:t>
            </a: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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ed BUN</a:t>
            </a: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Hematocrite may be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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ed  </a:t>
            </a: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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ed Urine specific gravity (because of urine     </a:t>
            </a:r>
          </a:p>
          <a:p>
            <a:pPr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sodium level)</a:t>
            </a: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 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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ed Serum osmolality </a:t>
            </a: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 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Chest X-ray reveals pulmonary congestion</a:t>
            </a:r>
          </a:p>
          <a:p>
            <a:endParaRPr lang="en-US" smtClean="0"/>
          </a:p>
        </p:txBody>
      </p:sp>
      <p:sp>
        <p:nvSpPr>
          <p:cNvPr id="12390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A997C5E6-6F2D-4592-9B47-B99D62DBBCE4}" type="slidenum">
              <a:rPr lang="zh-CN" altLang="en-US" smtClean="0"/>
              <a:pPr/>
              <a:t>31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31273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Medical management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endParaRPr lang="en-US" sz="3200" b="1" dirty="0"/>
          </a:p>
        </p:txBody>
      </p:sp>
      <p:sp>
        <p:nvSpPr>
          <p:cNvPr id="124931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B27D2892-E741-477E-8736-857A6091289B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2493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85813"/>
            <a:ext cx="8229600" cy="534035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>
                <a:sym typeface="Webdings" pitchFamily="18" charset="2"/>
              </a:rPr>
              <a:t>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Management is directed towards the causes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If related to excessive administration, discontinuing the infusion 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Diuretics (thiazides/ loop diuretics)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Restricting fluid and sodium intake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Hemodialysis/peritoneal dialysis, if pharmacologic and dietary management cannot act effectively</a:t>
            </a:r>
          </a:p>
          <a:p>
            <a:endParaRPr lang="en-US" sz="2800" smtClean="0"/>
          </a:p>
        </p:txBody>
      </p:sp>
      <p:sp>
        <p:nvSpPr>
          <p:cNvPr id="12493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956073D5-6BAA-47FD-9EF1-5CFC9400A572}" type="slidenum">
              <a:rPr lang="zh-CN" altLang="en-US" smtClean="0"/>
              <a:pPr/>
              <a:t>32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31571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3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Nursing management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95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65B7E97A-31EC-4C17-882F-D28F9E0616C3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25956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85813"/>
            <a:ext cx="8229600" cy="5340350"/>
          </a:xfrm>
        </p:spPr>
        <p:txBody>
          <a:bodyPr/>
          <a:lstStyle/>
          <a:p>
            <a:pPr lvl="1">
              <a:buFontTx/>
              <a:buBlip>
                <a:blip r:embed="rId2"/>
              </a:buBlip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Monitoring </a:t>
            </a:r>
          </a:p>
          <a:p>
            <a:pPr lvl="2">
              <a:buFontTx/>
              <a:buBlip>
                <a:blip r:embed="rId3"/>
              </a:buBlip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Daily input and out put  </a:t>
            </a:r>
          </a:p>
          <a:p>
            <a:pPr lvl="2">
              <a:buFontTx/>
              <a:buBlip>
                <a:blip r:embed="rId3"/>
              </a:buBlip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Daily body weight</a:t>
            </a:r>
          </a:p>
          <a:p>
            <a:pPr lvl="2">
              <a:buFontTx/>
              <a:buBlip>
                <a:blip r:embed="rId3"/>
              </a:buBlip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Degree of edema in most dependent body parts</a:t>
            </a:r>
          </a:p>
          <a:p>
            <a:pPr lvl="2">
              <a:buFontTx/>
              <a:buBlip>
                <a:blip r:embed="rId3"/>
              </a:buBlip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Promoting rest (bed rest favors diuresis of edema fluid)</a:t>
            </a:r>
          </a:p>
          <a:p>
            <a:pPr lvl="2">
              <a:buFontTx/>
              <a:buBlip>
                <a:blip r:embed="rId3"/>
              </a:buBlip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Restricting sodium intake</a:t>
            </a:r>
          </a:p>
          <a:p>
            <a:pPr lvl="2">
              <a:buFontTx/>
              <a:buBlip>
                <a:blip r:embed="rId3"/>
              </a:buBlip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Regular positioning (to prevent skin break down)</a:t>
            </a:r>
          </a:p>
          <a:p>
            <a:pPr lvl="2">
              <a:buFontTx/>
              <a:buBlip>
                <a:blip r:embed="rId3"/>
              </a:buBlip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Teaching the patient about the edema </a:t>
            </a:r>
          </a:p>
          <a:p>
            <a:pPr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Ex.  raising extremities. </a:t>
            </a:r>
          </a:p>
          <a:p>
            <a:pPr>
              <a:buFontTx/>
              <a:buNone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95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3079B78A-3EB3-4816-B4ED-613131623895}" type="slidenum">
              <a:rPr lang="zh-CN" altLang="en-US" smtClean="0"/>
              <a:pPr/>
              <a:t>33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71923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Electrolyte imbalances may result from the effect of the diuretic</a:t>
            </a:r>
          </a:p>
        </p:txBody>
      </p:sp>
      <p:sp>
        <p:nvSpPr>
          <p:cNvPr id="126979" name="Date Placeholder 9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7069EEAD-46EC-4E7E-8F4B-65E0813848B7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26980" name="Content Placeholder 2"/>
          <p:cNvSpPr>
            <a:spLocks noGrp="1"/>
          </p:cNvSpPr>
          <p:nvPr>
            <p:ph sz="quarter" idx="1"/>
          </p:nvPr>
        </p:nvSpPr>
        <p:spPr>
          <a:xfrm>
            <a:off x="214313" y="914400"/>
            <a:ext cx="8715375" cy="5211763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Hypokalemia,Hyperkalemia, Hyponatremia 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magnesium levels /with administration of loop and thiazide diuretics due to decreased reabsorption and increased excretion of magnesium by the kidney/.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Azotemia due to decreased perfusion by the kidneys and decreased excretion of wastes. 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High uric acid levels (hyperuricemia) can also occur from increased reabsorption and decreased excretion of uric acid by the kidneys</a:t>
            </a:r>
            <a:r>
              <a:rPr lang="en-US" smtClean="0"/>
              <a:t>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685800" y="2209800"/>
            <a:ext cx="3063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98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3819842-FE8F-45A2-943D-9179E0F1ED5C}" type="slidenum">
              <a:rPr lang="zh-CN" altLang="en-US" smtClean="0"/>
              <a:pPr/>
              <a:t>34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3818834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>
            <a:normAutofit fontScale="90000"/>
          </a:bodyPr>
          <a:lstStyle/>
          <a:p>
            <a:r>
              <a:rPr lang="en-US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Electrolyte   imbalances</a:t>
            </a:r>
            <a:endParaRPr lang="en-US" smtClean="0"/>
          </a:p>
        </p:txBody>
      </p:sp>
      <p:sp>
        <p:nvSpPr>
          <p:cNvPr id="128003" name="Content Placeholder 4"/>
          <p:cNvSpPr>
            <a:spLocks noGrp="1"/>
          </p:cNvSpPr>
          <p:nvPr>
            <p:ph idx="1"/>
          </p:nvPr>
        </p:nvSpPr>
        <p:spPr>
          <a:xfrm>
            <a:off x="285750" y="785813"/>
            <a:ext cx="8401050" cy="534035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Electrolytes in body fluids are active chemicals (cations, which carry positive charges, and anions, which carry negative charges).</a:t>
            </a:r>
          </a:p>
        </p:txBody>
      </p:sp>
      <p:sp>
        <p:nvSpPr>
          <p:cNvPr id="128004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F88F686A-5484-400F-8BC0-2F369B1EE02B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2800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016A4DE1-8886-4CD8-A679-5C338EB12DBA}" type="slidenum">
              <a:rPr lang="zh-CN" altLang="en-US" smtClean="0"/>
              <a:pPr/>
              <a:t>35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4326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Content Placeholder 4"/>
          <p:cNvSpPr>
            <a:spLocks noGrp="1"/>
          </p:cNvSpPr>
          <p:nvPr>
            <p:ph sz="quarter" idx="1"/>
          </p:nvPr>
        </p:nvSpPr>
        <p:spPr>
          <a:xfrm>
            <a:off x="500063" y="428625"/>
            <a:ext cx="4164012" cy="5591175"/>
          </a:xfrm>
        </p:spPr>
        <p:txBody>
          <a:bodyPr/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major cations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in body fluid are:</a:t>
            </a:r>
          </a:p>
          <a:p>
            <a:pPr lvl="3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sodium, </a:t>
            </a:r>
          </a:p>
          <a:p>
            <a:pPr lvl="3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potassium,</a:t>
            </a:r>
          </a:p>
          <a:p>
            <a:pPr lvl="3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calcium,</a:t>
            </a:r>
          </a:p>
          <a:p>
            <a:pPr lvl="3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magnesium, and</a:t>
            </a:r>
          </a:p>
          <a:p>
            <a:pPr lvl="3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hydrogen ions.</a:t>
            </a:r>
          </a:p>
          <a:p>
            <a:endParaRPr lang="en-US" smtClean="0"/>
          </a:p>
        </p:txBody>
      </p:sp>
      <p:sp>
        <p:nvSpPr>
          <p:cNvPr id="129027" name="Content Placeholder 5"/>
          <p:cNvSpPr>
            <a:spLocks noGrp="1"/>
          </p:cNvSpPr>
          <p:nvPr>
            <p:ph sz="quarter" idx="2"/>
          </p:nvPr>
        </p:nvSpPr>
        <p:spPr>
          <a:xfrm>
            <a:off x="4714875" y="571500"/>
            <a:ext cx="3968750" cy="5448300"/>
          </a:xfrm>
        </p:spPr>
        <p:txBody>
          <a:bodyPr/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major anions are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en-US" smtClean="0">
                <a:latin typeface="Times New Roman" pitchFamily="18" charset="0"/>
                <a:cs typeface="Times New Roman" pitchFamily="18" charset="0"/>
              </a:rPr>
              <a:t> chloride,</a:t>
            </a:r>
          </a:p>
          <a:p>
            <a:pPr lvl="1"/>
            <a:r>
              <a:rPr lang="en-US" smtClean="0">
                <a:latin typeface="Times New Roman" pitchFamily="18" charset="0"/>
                <a:cs typeface="Times New Roman" pitchFamily="18" charset="0"/>
              </a:rPr>
              <a:t>bicarbonate,</a:t>
            </a:r>
          </a:p>
          <a:p>
            <a:pPr lvl="1"/>
            <a:r>
              <a:rPr lang="en-US" smtClean="0">
                <a:latin typeface="Times New Roman" pitchFamily="18" charset="0"/>
                <a:cs typeface="Times New Roman" pitchFamily="18" charset="0"/>
              </a:rPr>
              <a:t> phosphate,</a:t>
            </a:r>
          </a:p>
          <a:p>
            <a:pPr lvl="1"/>
            <a:r>
              <a:rPr lang="en-US" smtClean="0">
                <a:latin typeface="Times New Roman" pitchFamily="18" charset="0"/>
                <a:cs typeface="Times New Roman" pitchFamily="18" charset="0"/>
              </a:rPr>
              <a:t> sulfate, and</a:t>
            </a:r>
          </a:p>
          <a:p>
            <a:pPr lvl="1"/>
            <a:r>
              <a:rPr lang="en-US" smtClean="0">
                <a:latin typeface="Times New Roman" pitchFamily="18" charset="0"/>
                <a:cs typeface="Times New Roman" pitchFamily="18" charset="0"/>
              </a:rPr>
              <a:t> proteinate ions.</a:t>
            </a:r>
          </a:p>
        </p:txBody>
      </p:sp>
      <p:sp>
        <p:nvSpPr>
          <p:cNvPr id="12902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6096000" y="6248400"/>
            <a:ext cx="26670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F46D5F63-29B5-4C2B-90A9-9A97CDF863B4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2902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067AFCB1-3F58-4A3B-8AEF-59F65269336C}" type="slidenum">
              <a:rPr lang="zh-CN" altLang="en-US" smtClean="0"/>
              <a:pPr/>
              <a:t>36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92077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34855EDF-7760-43B1-9551-CAA8A1930EAB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30051" name="Content Placeholder 4"/>
          <p:cNvSpPr>
            <a:spLocks noGrp="1"/>
          </p:cNvSpPr>
          <p:nvPr>
            <p:ph sz="quarter" idx="1"/>
          </p:nvPr>
        </p:nvSpPr>
        <p:spPr>
          <a:xfrm>
            <a:off x="214313" y="0"/>
            <a:ext cx="8786812" cy="6643688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Functions of electrolytes include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regulating water balance ( Na+)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acid-base regulation (e.g. HCo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3 Na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+,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Cl)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enzyme reaction (e.g. Mg 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neuromuscular function( e.g. k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, Ca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, Na+)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risk factors: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Older clients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CRD, or endocrine disorder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Mentally impaired clients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medications that alter fluid and electrolyte status.</a:t>
            </a:r>
          </a:p>
          <a:p>
            <a:pPr>
              <a:buFontTx/>
              <a:buNone/>
            </a:pPr>
            <a:endParaRPr lang="en-US" sz="2800" smtClean="0"/>
          </a:p>
          <a:p>
            <a:pPr>
              <a:buFontTx/>
              <a:buNone/>
            </a:pPr>
            <a:endParaRPr lang="en-US" smtClean="0"/>
          </a:p>
          <a:p>
            <a:endParaRPr lang="en-US" smtClean="0"/>
          </a:p>
        </p:txBody>
      </p:sp>
      <p:sp>
        <p:nvSpPr>
          <p:cNvPr id="13005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8E76F995-66FA-404F-92E5-DF0EEC1E2C95}" type="slidenum">
              <a:rPr lang="zh-CN" altLang="en-US" smtClean="0"/>
              <a:pPr/>
              <a:t>37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37878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334962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31075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99535401-B262-492A-9C4B-AC6F8DD5FE59}" type="datetime1">
              <a:rPr lang="en-US" smtClean="0"/>
              <a:pPr/>
              <a:t>5/27/2020</a:t>
            </a:fld>
            <a:endParaRPr lang="en-US" smtClean="0"/>
          </a:p>
        </p:txBody>
      </p:sp>
      <p:pic>
        <p:nvPicPr>
          <p:cNvPr id="131076" name="Content Placeholder 5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52400" y="152400"/>
            <a:ext cx="8991600" cy="6477000"/>
          </a:xfrm>
        </p:spPr>
      </p:pic>
      <p:sp>
        <p:nvSpPr>
          <p:cNvPr id="13107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DF0990AC-EF60-42AA-8DE5-09910C6A7CC2}" type="slidenum">
              <a:rPr lang="zh-CN" altLang="en-US" smtClean="0"/>
              <a:pPr/>
              <a:t>38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29867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itle 1"/>
          <p:cNvSpPr>
            <a:spLocks noGrp="1"/>
          </p:cNvSpPr>
          <p:nvPr>
            <p:ph type="title"/>
          </p:nvPr>
        </p:nvSpPr>
        <p:spPr>
          <a:xfrm>
            <a:off x="914400" y="214313"/>
            <a:ext cx="7772400" cy="500062"/>
          </a:xfrm>
        </p:spPr>
        <p:txBody>
          <a:bodyPr>
            <a:normAutofit fontScale="90000"/>
          </a:bodyPr>
          <a:lstStyle/>
          <a:p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Alteration in Sodium Balance</a:t>
            </a:r>
            <a:endParaRPr lang="en-US" sz="36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09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EC675BD9-2089-4D0A-9E10-3F188205CA46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32100" name="Content Placeholder 2"/>
          <p:cNvSpPr>
            <a:spLocks noGrp="1"/>
          </p:cNvSpPr>
          <p:nvPr>
            <p:ph sz="quarter" idx="1"/>
          </p:nvPr>
        </p:nvSpPr>
        <p:spPr>
          <a:xfrm>
            <a:off x="285750" y="642938"/>
            <a:ext cx="8643938" cy="5786437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Functions of SODIUM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The osmolality of the ECF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Normal neuromuscular function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Acid base balance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Numerous vital chemical reactions.</a:t>
            </a:r>
          </a:p>
          <a:p>
            <a:pPr>
              <a:lnSpc>
                <a:spcPct val="150000"/>
              </a:lnSpc>
            </a:pPr>
            <a:endParaRPr lang="en-US" sz="2400" smtClean="0"/>
          </a:p>
        </p:txBody>
      </p:sp>
      <p:sp>
        <p:nvSpPr>
          <p:cNvPr id="13210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695AA43E-7335-4E7C-9537-BEDACA2E92B9}" type="slidenum">
              <a:rPr lang="zh-CN" altLang="en-US" smtClean="0"/>
              <a:pPr/>
              <a:t>39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35327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Body fluid compartments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25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73E0E7E1-1A27-4660-AB36-8CC07150DF52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96260" name="Content Placeholder 2"/>
          <p:cNvSpPr>
            <a:spLocks noGrp="1"/>
          </p:cNvSpPr>
          <p:nvPr>
            <p:ph sz="quarter" idx="1"/>
          </p:nvPr>
        </p:nvSpPr>
        <p:spPr>
          <a:xfrm>
            <a:off x="214313" y="857250"/>
            <a:ext cx="8472487" cy="559593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Approximately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55-60%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of a typical adult’s weight consists of fluids. </a:t>
            </a:r>
          </a:p>
          <a:p>
            <a:pPr>
              <a:buFont typeface="Wingdings" pitchFamily="2" charset="2"/>
              <a:buChar char="Ø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These fluids are distributed in to different compartments: </a:t>
            </a:r>
          </a:p>
          <a:p>
            <a:pPr>
              <a:buFont typeface="Wingdings" pitchFamily="2" charset="2"/>
              <a:buChar char="Ø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Intracellular fluid(ICF) compartment 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Is fluid with in the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cells 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Located mainly (primarily) in skeletal muscle mass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Contains approximately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2/3 (28L)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of the total body fluid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Constitute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45%o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f body weight </a:t>
            </a:r>
          </a:p>
        </p:txBody>
      </p:sp>
      <p:sp>
        <p:nvSpPr>
          <p:cNvPr id="9626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8D792BAE-E2E6-4D28-88A9-19105895375A}" type="slidenum">
              <a:rPr lang="zh-CN" altLang="en-US" smtClean="0"/>
              <a:pPr/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5605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itle 1"/>
          <p:cNvSpPr>
            <a:spLocks noGrp="1"/>
          </p:cNvSpPr>
          <p:nvPr>
            <p:ph type="title"/>
          </p:nvPr>
        </p:nvSpPr>
        <p:spPr>
          <a:xfrm>
            <a:off x="914400" y="214313"/>
            <a:ext cx="7772400" cy="500062"/>
          </a:xfrm>
        </p:spPr>
        <p:txBody>
          <a:bodyPr>
            <a:normAutofit fontScale="90000"/>
          </a:bodyPr>
          <a:lstStyle/>
          <a:p>
            <a:r>
              <a:rPr lang="en-US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Sodium deficit /Hyponatremia</a:t>
            </a:r>
            <a:r>
              <a:rPr lang="en-US" sz="3200" b="1" smtClean="0">
                <a:solidFill>
                  <a:schemeClr val="tx1"/>
                </a:solidFill>
              </a:rPr>
              <a:t>/</a:t>
            </a:r>
            <a:endParaRPr lang="en-US" sz="3200" smtClean="0">
              <a:solidFill>
                <a:schemeClr val="tx1"/>
              </a:solidFill>
            </a:endParaRPr>
          </a:p>
        </p:txBody>
      </p:sp>
      <p:sp>
        <p:nvSpPr>
          <p:cNvPr id="133123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3B752D99-05B8-428E-B60A-30BC4FFB4F27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33124" name="Content Placeholder 4"/>
          <p:cNvSpPr>
            <a:spLocks noGrp="1"/>
          </p:cNvSpPr>
          <p:nvPr>
            <p:ph sz="quarter" idx="1"/>
          </p:nvPr>
        </p:nvSpPr>
        <p:spPr>
          <a:xfrm>
            <a:off x="142875" y="785813"/>
            <a:ext cx="8786813" cy="5857875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serum sodium level below normal (&lt; 135 mEq/L [135 mmol/L]).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Can occur with FVD or FVE /hypo-osmotic dehydration or hypo-osmotic rehydration/.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Contributing factors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vomiting, diarrhea, fistulas, or sweating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overuse of diuretics, particularly in combination with a low-salt diet. 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Adrenal insufficiency 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Excess ADH,SIADH</a:t>
            </a:r>
          </a:p>
          <a:p>
            <a:pPr>
              <a:buFont typeface="Wingdings" pitchFamily="2" charset="2"/>
              <a:buChar char="Ø"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2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2ABD68F5-BCD3-4062-9BBA-73CCBF50DB4D}" type="slidenum">
              <a:rPr lang="zh-CN" altLang="en-US" smtClean="0"/>
              <a:pPr/>
              <a:t>40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63165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Title 1"/>
          <p:cNvSpPr>
            <a:spLocks noGrp="1"/>
          </p:cNvSpPr>
          <p:nvPr>
            <p:ph type="title"/>
          </p:nvPr>
        </p:nvSpPr>
        <p:spPr>
          <a:xfrm>
            <a:off x="914400" y="214313"/>
            <a:ext cx="7772400" cy="428625"/>
          </a:xfrm>
        </p:spPr>
        <p:txBody>
          <a:bodyPr>
            <a:normAutofit fontScale="90000"/>
          </a:bodyPr>
          <a:lstStyle/>
          <a:p>
            <a:r>
              <a:rPr lang="en-US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Clinical features</a:t>
            </a:r>
          </a:p>
        </p:txBody>
      </p:sp>
      <p:sp>
        <p:nvSpPr>
          <p:cNvPr id="134147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3C29B0BA-5549-4411-8B56-BB18058EEA0D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34148" name="Content Placeholder 4"/>
          <p:cNvSpPr>
            <a:spLocks noGrp="1"/>
          </p:cNvSpPr>
          <p:nvPr>
            <p:ph sz="quarter" idx="1"/>
          </p:nvPr>
        </p:nvSpPr>
        <p:spPr>
          <a:xfrm>
            <a:off x="285750" y="714375"/>
            <a:ext cx="8643938" cy="5929313"/>
          </a:xfrm>
        </p:spPr>
        <p:txBody>
          <a:bodyPr/>
          <a:lstStyle/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Skin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- Poor skin turgor, dry mucosa, decreased saliva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CVS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- orthostatichypotension, ↑ pulse.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Neurologic changes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signs of 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ICP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, such as lethargy, confusion, muscle twitching, focal weakness, hemiparesis, papilledema, and seizures,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-anorexia, nausea, and abdominal cramping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MSK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- muscle cramps, and a feeling of exhaustion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Lab. findings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↓ serum and urine sodium, ↓ urine specific gravity</a:t>
            </a:r>
          </a:p>
          <a:p>
            <a:pPr lvl="2"/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smtClean="0"/>
          </a:p>
        </p:txBody>
      </p:sp>
      <p:sp>
        <p:nvSpPr>
          <p:cNvPr id="13414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4F9DA117-76A0-4791-BA75-0880F5232D62}" type="slidenum">
              <a:rPr lang="zh-CN" altLang="en-US" smtClean="0"/>
              <a:pPr/>
              <a:t>41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73600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5000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Medical management</a:t>
            </a:r>
            <a:endParaRPr 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171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09DB01D-E21E-4790-9956-7096EF1B9879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714356"/>
            <a:ext cx="8643998" cy="5857916"/>
          </a:xfrm>
          <a:ln>
            <a:miter lim="800000"/>
            <a:headEnd/>
            <a:tailEnd/>
          </a:ln>
          <a:extLst/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Sodium replacements</a:t>
            </a:r>
          </a:p>
          <a:p>
            <a:pPr lvl="2">
              <a:buFont typeface="Wingdings" pitchFamily="2" charset="2"/>
              <a:buChar char="ü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Increase oral intake</a:t>
            </a:r>
          </a:p>
          <a:p>
            <a:pPr lvl="2">
              <a:buFont typeface="Wingdings" pitchFamily="2" charset="2"/>
              <a:buChar char="ü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Lactated Ringer’s solution or isotonic  saline (0.9% NaCl)</a:t>
            </a:r>
          </a:p>
          <a:p>
            <a:pPr lvl="2">
              <a:buFont typeface="Wingdings" pitchFamily="2" charset="2"/>
              <a:buChar char="ü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Hyponatremia associated with FVD</a:t>
            </a:r>
          </a:p>
          <a:p>
            <a:pPr lvl="3">
              <a:buFont typeface="Wingdings" pitchFamily="2" charset="2"/>
              <a:buChar char="ü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IV saline infusion</a:t>
            </a:r>
          </a:p>
          <a:p>
            <a:pPr lvl="3">
              <a:buFont typeface="Wingdings" pitchFamily="2" charset="2"/>
              <a:buChar char="ü"/>
              <a:defRPr/>
            </a:pP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If sever hyponatremia infusion of hypertonic solution (2% - 3% saline)</a:t>
            </a:r>
          </a:p>
          <a:p>
            <a:pPr lvl="4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Hyponatremia associated with FVE</a:t>
            </a:r>
          </a:p>
          <a:p>
            <a:pPr lvl="5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Osmotic diuresis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351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9B6F732D-0354-4D1C-A214-3F8E38598711}" type="slidenum">
              <a:rPr lang="zh-CN" altLang="en-US" smtClean="0"/>
              <a:pPr/>
              <a:t>42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92576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D83BF9CF-F451-4B3C-B782-4099444C3080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36195" name="Content Placeholder 2"/>
          <p:cNvSpPr>
            <a:spLocks noGrp="1"/>
          </p:cNvSpPr>
          <p:nvPr>
            <p:ph sz="quarter" idx="1"/>
          </p:nvPr>
        </p:nvSpPr>
        <p:spPr>
          <a:xfrm>
            <a:off x="214313" y="285750"/>
            <a:ext cx="8715375" cy="6357938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hyponatremia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associated with SIADH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agents that antagonize ADH such as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lithium &amp; demeclocycline (declomycin)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Duretics, Dietary therapy, Water restriction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Nursing management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Early detection of clinical features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Monitoring intake and output, and daily body weight,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Encourage foods  &amp; fluids with a high sodium content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Restriction of fluid intake if the primary problem is water retentions</a:t>
            </a:r>
          </a:p>
          <a:p>
            <a:endParaRPr lang="en-US" smtClean="0"/>
          </a:p>
        </p:txBody>
      </p:sp>
      <p:sp>
        <p:nvSpPr>
          <p:cNvPr id="13619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6374F515-AADE-42AE-ACEA-C67A99E3F6C2}" type="slidenum">
              <a:rPr lang="zh-CN" altLang="en-US" smtClean="0"/>
              <a:pPr/>
              <a:t>43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17744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6429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Sodium excess /hypernatremia/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219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24640AE8-B643-400F-9475-F2F60B6B531D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37220" name="Content Placeholder 4"/>
          <p:cNvSpPr>
            <a:spLocks noGrp="1"/>
          </p:cNvSpPr>
          <p:nvPr>
            <p:ph sz="quarter" idx="1"/>
          </p:nvPr>
        </p:nvSpPr>
        <p:spPr>
          <a:xfrm>
            <a:off x="214313" y="785813"/>
            <a:ext cx="8929687" cy="534035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is a higher-than-normal serum sodium level (exceeding </a:t>
            </a:r>
            <a:r>
              <a:rPr lang="pt-BR" sz="2400" smtClean="0">
                <a:latin typeface="Times New Roman" pitchFamily="18" charset="0"/>
                <a:cs typeface="Times New Roman" pitchFamily="18" charset="0"/>
              </a:rPr>
              <a:t>145 mEq/L [145 mmol/L].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It can be caused by a gain of sodium in excess of water or by a loss of water in excess of sodium.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can occur with normal fluid volume or with FVD or FVE /hyper-osmotic dehydration or hyper-osmotic rehydration/. </a:t>
            </a:r>
          </a:p>
        </p:txBody>
      </p:sp>
      <p:sp>
        <p:nvSpPr>
          <p:cNvPr id="13722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41D03F87-0A45-4544-B2C6-851925736916}" type="slidenum">
              <a:rPr lang="zh-CN" altLang="en-US" smtClean="0"/>
              <a:pPr/>
              <a:t>44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60319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Title 1"/>
          <p:cNvSpPr>
            <a:spLocks noGrp="1"/>
          </p:cNvSpPr>
          <p:nvPr>
            <p:ph type="title"/>
          </p:nvPr>
        </p:nvSpPr>
        <p:spPr>
          <a:xfrm>
            <a:off x="914400" y="142875"/>
            <a:ext cx="7772400" cy="571500"/>
          </a:xfrm>
        </p:spPr>
        <p:txBody>
          <a:bodyPr>
            <a:normAutofit fontScale="90000"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Causes/ contributing factors</a:t>
            </a:r>
          </a:p>
        </p:txBody>
      </p:sp>
      <p:sp>
        <p:nvSpPr>
          <p:cNvPr id="138243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2B38320F-963C-4514-BD19-0467336DD915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85750" y="714375"/>
            <a:ext cx="8401050" cy="5534025"/>
          </a:xfrm>
        </p:spPr>
        <p:txBody>
          <a:bodyPr>
            <a:normAutofit fontScale="92500" lnSpcReduction="20000"/>
          </a:bodyPr>
          <a:lstStyle/>
          <a:p>
            <a:pPr lvl="1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Fluid deprivation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Administration of hypertonic enteral feedings without adequate water supplements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watery diarrhea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Diabetic incipidus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Cushing's disease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greatly increased insensible water loss 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Increased sweating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heat stroke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near-drowning in sea water 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IV administration of hypertonic saline or excessive use of sodium bicarbonate also causes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13824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3D166D2D-3608-419E-B0BF-582EB8E056BD}" type="slidenum">
              <a:rPr lang="zh-CN" altLang="en-US" smtClean="0"/>
              <a:pPr/>
              <a:t>45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66085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Title 1"/>
          <p:cNvSpPr>
            <a:spLocks noGrp="1"/>
          </p:cNvSpPr>
          <p:nvPr>
            <p:ph type="title"/>
          </p:nvPr>
        </p:nvSpPr>
        <p:spPr>
          <a:xfrm>
            <a:off x="928688" y="214313"/>
            <a:ext cx="7772400" cy="582612"/>
          </a:xfrm>
        </p:spPr>
        <p:txBody>
          <a:bodyPr/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Clinical features</a:t>
            </a:r>
          </a:p>
        </p:txBody>
      </p:sp>
      <p:sp>
        <p:nvSpPr>
          <p:cNvPr id="139267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C4F202DA-A002-48F4-A8F9-7AF7D7CD3508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39268" name="Content Placeholder 4"/>
          <p:cNvSpPr>
            <a:spLocks noGrp="1"/>
          </p:cNvSpPr>
          <p:nvPr>
            <p:ph sz="quarter" idx="1"/>
          </p:nvPr>
        </p:nvSpPr>
        <p:spPr>
          <a:xfrm>
            <a:off x="285750" y="714375"/>
            <a:ext cx="8572500" cy="5572125"/>
          </a:xfrm>
        </p:spPr>
        <p:txBody>
          <a:bodyPr/>
          <a:lstStyle/>
          <a:p>
            <a:pPr lvl="2">
              <a:buFont typeface="Wingdings" pitchFamily="2" charset="2"/>
              <a:buChar char="Ø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Thirst, Dehydration</a:t>
            </a:r>
          </a:p>
          <a:p>
            <a:pPr lvl="2">
              <a:buFont typeface="Wingdings" pitchFamily="2" charset="2"/>
              <a:buChar char="Ø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dry, swollen tongue and sticky mucous membranes</a:t>
            </a:r>
          </a:p>
          <a:p>
            <a:pPr lvl="2">
              <a:buFont typeface="Wingdings" pitchFamily="2" charset="2"/>
              <a:buChar char="Ø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Neurologic symptoms</a:t>
            </a:r>
          </a:p>
          <a:p>
            <a:pPr lvl="2"/>
            <a:r>
              <a:rPr lang="en-US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moderate hypernatremia</a:t>
            </a:r>
          </a:p>
          <a:p>
            <a:pPr lvl="3">
              <a:buFont typeface="Wingdings" pitchFamily="2" charset="2"/>
              <a:buChar char="Ø"/>
            </a:pPr>
            <a:r>
              <a:rPr lang="en-US" sz="24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restlessness and weakness </a:t>
            </a:r>
          </a:p>
          <a:p>
            <a:pPr lvl="2"/>
            <a:r>
              <a:rPr lang="en-US" b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severe hypernatremia </a:t>
            </a:r>
          </a:p>
          <a:p>
            <a:pPr lvl="4">
              <a:buFont typeface="Wingdings" pitchFamily="2" charset="2"/>
              <a:buChar char="Ø"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disorientation, delusions, and hallucinations</a:t>
            </a:r>
            <a:r>
              <a:rPr lang="en-US" sz="2600" b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4">
              <a:buFont typeface="Wingdings" pitchFamily="2" charset="2"/>
              <a:buChar char="Ø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Permanent brain damage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Lab. Findings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2">
              <a:lnSpc>
                <a:spcPct val="150000"/>
              </a:lnSpc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↑ serum sodium, ↓ urine sodium,</a:t>
            </a:r>
          </a:p>
          <a:p>
            <a:pPr lvl="2">
              <a:lnSpc>
                <a:spcPct val="150000"/>
              </a:lnSpc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↑ urine specific gravity and osmolality</a:t>
            </a:r>
          </a:p>
          <a:p>
            <a:pPr lvl="4">
              <a:buFont typeface="Wingdings" pitchFamily="2" charset="2"/>
              <a:buChar char="Ø"/>
            </a:pPr>
            <a:endParaRPr lang="en-US" sz="2600" b="1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26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694A355E-55E3-40DD-B489-CEBA61795CA2}" type="slidenum">
              <a:rPr lang="zh-CN" altLang="en-US" smtClean="0"/>
              <a:pPr/>
              <a:t>46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74292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1"/>
          <p:cNvSpPr>
            <a:spLocks noGrp="1"/>
          </p:cNvSpPr>
          <p:nvPr>
            <p:ph type="title"/>
          </p:nvPr>
        </p:nvSpPr>
        <p:spPr>
          <a:xfrm>
            <a:off x="914400" y="214313"/>
            <a:ext cx="7772400" cy="571500"/>
          </a:xfrm>
        </p:spPr>
        <p:txBody>
          <a:bodyPr>
            <a:normAutofit fontScale="90000"/>
          </a:bodyPr>
          <a:lstStyle/>
          <a:p>
            <a:r>
              <a:rPr lang="en-US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Medical Managment</a:t>
            </a:r>
          </a:p>
        </p:txBody>
      </p:sp>
      <p:sp>
        <p:nvSpPr>
          <p:cNvPr id="140291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670DB54F-1F05-47C2-953E-71EE161B1B83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40292" name="Content Placeholder 2"/>
          <p:cNvSpPr>
            <a:spLocks noGrp="1"/>
          </p:cNvSpPr>
          <p:nvPr>
            <p:ph sz="quarter" idx="1"/>
          </p:nvPr>
        </p:nvSpPr>
        <p:spPr>
          <a:xfrm>
            <a:off x="214313" y="714375"/>
            <a:ext cx="8551862" cy="578643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mtClean="0">
                <a:sym typeface="Wingdings 2" pitchFamily="18" charset="2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Gradually lowering of the serum sodium level</a:t>
            </a: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 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Drug therapy</a:t>
            </a:r>
          </a:p>
          <a:p>
            <a:pPr lvl="3"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Hypotonic IV infusion of NaCl solution (if caused by fluid loss)</a:t>
            </a:r>
          </a:p>
          <a:p>
            <a:pPr lvl="3"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Diuretics (such as furosemide /lasix, if caused by   inadequate renal excretion of sodium</a:t>
            </a:r>
          </a:p>
          <a:p>
            <a:pPr lvl="3"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Non saline isotonic solution (e.g. D</a:t>
            </a:r>
            <a:r>
              <a:rPr lang="en-US" sz="2400" baseline="-2500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W) to replace water without sodium.</a:t>
            </a:r>
          </a:p>
          <a:p>
            <a:pPr lvl="3"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Treatment of underlined disease process</a:t>
            </a:r>
          </a:p>
          <a:p>
            <a:pPr>
              <a:buFontTx/>
              <a:buNone/>
            </a:pPr>
            <a:endParaRPr lang="en-US" smtClean="0"/>
          </a:p>
        </p:txBody>
      </p:sp>
      <p:sp>
        <p:nvSpPr>
          <p:cNvPr id="14029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3FE4F62A-CE34-47E4-8229-43284827F031}" type="slidenum">
              <a:rPr lang="zh-CN" altLang="en-US" smtClean="0"/>
              <a:pPr/>
              <a:t>47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30206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11175"/>
          </a:xfrm>
        </p:spPr>
        <p:txBody>
          <a:bodyPr>
            <a:normAutofit fontScale="90000"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Nursing management</a:t>
            </a:r>
            <a:r>
              <a:rPr lang="en-US" sz="3200" b="1" smtClean="0"/>
              <a:t/>
            </a:r>
            <a:br>
              <a:rPr lang="en-US" sz="3200" b="1" smtClean="0"/>
            </a:br>
            <a:endParaRPr lang="en-US" sz="3200" b="1" smtClean="0"/>
          </a:p>
        </p:txBody>
      </p:sp>
      <p:sp>
        <p:nvSpPr>
          <p:cNvPr id="14131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8C8C23E2-81B0-4CC0-BB90-2E0649A9DD6A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41316" name="Content Placeholder 2"/>
          <p:cNvSpPr>
            <a:spLocks noGrp="1"/>
          </p:cNvSpPr>
          <p:nvPr>
            <p:ph sz="quarter" idx="1"/>
          </p:nvPr>
        </p:nvSpPr>
        <p:spPr>
          <a:xfrm>
            <a:off x="285750" y="785813"/>
            <a:ext cx="8401050" cy="5233987"/>
          </a:xfrm>
        </p:spPr>
        <p:txBody>
          <a:bodyPr/>
          <a:lstStyle/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Promotion of sodium  balance  &amp; prevention of complications resulting from hypernatremia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Monitor for indication of dehydration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Monitor  V/S, body  wt &amp; trends, intake &amp; out put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Maintain patient IV access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Monitor patient’s response to parentral fluid administration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Maintain sodium restriction                </a:t>
            </a:r>
          </a:p>
          <a:p>
            <a:pPr>
              <a:buFontTx/>
              <a:buNone/>
            </a:pPr>
            <a:endParaRPr lang="en-US" smtClean="0"/>
          </a:p>
        </p:txBody>
      </p:sp>
      <p:sp>
        <p:nvSpPr>
          <p:cNvPr id="14131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3307D383-8DAA-4F5D-8904-607A86D57E60}" type="slidenum">
              <a:rPr lang="zh-CN" altLang="en-US" smtClean="0"/>
              <a:pPr/>
              <a:t>48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81795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rmAutofit fontScale="90000"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Alteration in potassium balance</a:t>
            </a:r>
          </a:p>
        </p:txBody>
      </p:sp>
      <p:sp>
        <p:nvSpPr>
          <p:cNvPr id="142339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4E1D731-D012-43C3-BEE7-33EBA07A3021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42340" name="Content Placeholder 4"/>
          <p:cNvSpPr>
            <a:spLocks noGrp="1"/>
          </p:cNvSpPr>
          <p:nvPr>
            <p:ph sz="quarter" idx="1"/>
          </p:nvPr>
        </p:nvSpPr>
        <p:spPr>
          <a:xfrm>
            <a:off x="214313" y="714375"/>
            <a:ext cx="8472487" cy="5411788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Potassium is the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major intracellular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electrolyte.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Potassium is important in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neuromuscular function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Influences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both skeletal and cardiac muscle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activity.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For example, alterations in its concentration </a:t>
            </a:r>
            <a:r>
              <a:rPr lang="en-US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change myocardial irritability and rhythm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normal serum potassium concentration ranges from 3.5 to 5.5 mEq/L (3.5–5.5 mmol/L)</a:t>
            </a:r>
          </a:p>
        </p:txBody>
      </p:sp>
      <p:sp>
        <p:nvSpPr>
          <p:cNvPr id="14234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469A0F48-7613-491E-889A-61585C7C3D0E}" type="slidenum">
              <a:rPr lang="zh-CN" altLang="en-US" smtClean="0"/>
              <a:pPr/>
              <a:t>49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82435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3D248920-C181-4B99-8DC7-1D4F3503A4A5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97283" name="Content Placeholder 2"/>
          <p:cNvSpPr>
            <a:spLocks noGrp="1"/>
          </p:cNvSpPr>
          <p:nvPr>
            <p:ph sz="quarter" idx="1"/>
          </p:nvPr>
        </p:nvSpPr>
        <p:spPr>
          <a:xfrm>
            <a:off x="285750" y="285750"/>
            <a:ext cx="8501063" cy="616743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Extra cellular fluid(ECF) compartment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Is fluid outside cells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Contains approximately 1/3(15L) of body fluid</a:t>
            </a:r>
          </a:p>
          <a:p>
            <a:pPr>
              <a:buFont typeface="Wingdings" pitchFamily="2" charset="2"/>
              <a:buChar char="Ø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further divided in to 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Intravascular space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Interstitial space</a:t>
            </a:r>
          </a:p>
          <a:p>
            <a:pPr lvl="1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Trans-cellular space </a:t>
            </a:r>
          </a:p>
          <a:p>
            <a:pPr lvl="1">
              <a:buFont typeface="Wingdings" pitchFamily="2" charset="2"/>
              <a:buChar char="Ø"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smtClean="0"/>
          </a:p>
        </p:txBody>
      </p:sp>
      <p:sp>
        <p:nvSpPr>
          <p:cNvPr id="972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341D93B7-8ACB-4D32-B07A-DA9F2FA41A33}" type="slidenum">
              <a:rPr lang="zh-CN" altLang="en-US" smtClean="0"/>
              <a:pPr/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0568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6DD9ED60-E1CF-4C90-840E-2E4097356E2D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43363" name="Content Placeholder 2"/>
          <p:cNvSpPr>
            <a:spLocks noGrp="1"/>
          </p:cNvSpPr>
          <p:nvPr>
            <p:ph sz="quarter" idx="1"/>
          </p:nvPr>
        </p:nvSpPr>
        <p:spPr>
          <a:xfrm>
            <a:off x="285750" y="357188"/>
            <a:ext cx="8643938" cy="576897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kidneys are the primary regulators of potassium balance /80% of the potassium is excreted via urine/. </a:t>
            </a: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Renal excretion of potassium can be affected by:</a:t>
            </a:r>
          </a:p>
          <a:p>
            <a:pPr lvl="2">
              <a:buFont typeface="Wingdings" pitchFamily="2" charset="2"/>
              <a:buChar char="Ø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Serum potasium level</a:t>
            </a:r>
          </a:p>
          <a:p>
            <a:pPr lvl="2">
              <a:buFont typeface="Wingdings" pitchFamily="2" charset="2"/>
              <a:buChar char="Ø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Aldosterone</a:t>
            </a: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Because the kidneys do not conserve potassium as well as they conserve sodium, potassium may still be lost in urine in the presence of a potassium deficit.</a:t>
            </a:r>
          </a:p>
          <a:p>
            <a:pPr lvl="2">
              <a:buFont typeface="Wingdings" pitchFamily="2" charset="2"/>
              <a:buChar char="Ø"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20% of potassium is lost through the bowel and in sweat. </a:t>
            </a:r>
          </a:p>
          <a:p>
            <a:pPr>
              <a:buFontTx/>
              <a:buNone/>
            </a:pPr>
            <a:endParaRPr lang="en-US" smtClean="0"/>
          </a:p>
        </p:txBody>
      </p:sp>
      <p:sp>
        <p:nvSpPr>
          <p:cNvPr id="1433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A03CE3F7-80E5-4BA1-8A8B-4F7F645C67D6}" type="slidenum">
              <a:rPr lang="zh-CN" altLang="en-US" smtClean="0"/>
              <a:pPr/>
              <a:t>50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12283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39737"/>
          </a:xfrm>
        </p:spPr>
        <p:txBody>
          <a:bodyPr>
            <a:normAutofit fontScale="90000"/>
          </a:bodyPr>
          <a:lstStyle/>
          <a:p>
            <a:r>
              <a:rPr lang="en-US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Potasium deficit /Hypokalemia</a:t>
            </a:r>
            <a:r>
              <a:rPr lang="en-US" sz="3200" b="1" smtClean="0">
                <a:solidFill>
                  <a:schemeClr val="tx1"/>
                </a:solidFill>
              </a:rPr>
              <a:t>/</a:t>
            </a:r>
            <a:endParaRPr lang="en-US" sz="3200" smtClean="0"/>
          </a:p>
        </p:txBody>
      </p:sp>
      <p:sp>
        <p:nvSpPr>
          <p:cNvPr id="144387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4C622B1D-C829-4201-9BB0-C0E8523F38A2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44388" name="Content Placeholder 4"/>
          <p:cNvSpPr>
            <a:spLocks noGrp="1"/>
          </p:cNvSpPr>
          <p:nvPr>
            <p:ph sz="quarter" idx="1"/>
          </p:nvPr>
        </p:nvSpPr>
        <p:spPr>
          <a:xfrm>
            <a:off x="214313" y="714375"/>
            <a:ext cx="8786812" cy="5411788"/>
          </a:xfrm>
        </p:spPr>
        <p:txBody>
          <a:bodyPr/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Occur when the serum potassium level is below 3.5 mEq/L (3.5 mmol/L) </a:t>
            </a:r>
          </a:p>
          <a:p>
            <a:pPr>
              <a:buFontTx/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Contributing factors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Diarrhea, vomiting, gastric suction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corticosteroid administration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hyperaldosteronism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bulimia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diuretics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alkalosis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starvation</a:t>
            </a:r>
          </a:p>
        </p:txBody>
      </p:sp>
      <p:sp>
        <p:nvSpPr>
          <p:cNvPr id="14438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7990D0EC-129C-43E3-92A6-84AE7C9EC25F}" type="slidenum">
              <a:rPr lang="zh-CN" altLang="en-US" smtClean="0"/>
              <a:pPr/>
              <a:t>51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2987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>
            <a:normAutofit fontScale="90000"/>
          </a:bodyPr>
          <a:lstStyle/>
          <a:p>
            <a:r>
              <a:rPr lang="en-US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Clinical features</a:t>
            </a:r>
          </a:p>
        </p:txBody>
      </p:sp>
      <p:sp>
        <p:nvSpPr>
          <p:cNvPr id="145411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EAEF11E6-095B-4D23-A062-E0258A625EC3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45412" name="Content Placeholder 4"/>
          <p:cNvSpPr>
            <a:spLocks noGrp="1"/>
          </p:cNvSpPr>
          <p:nvPr>
            <p:ph sz="quarter" idx="1"/>
          </p:nvPr>
        </p:nvSpPr>
        <p:spPr>
          <a:xfrm>
            <a:off x="285750" y="714375"/>
            <a:ext cx="8643938" cy="592931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GI-Fatigue, anorexia, nausea and vomiting, abdominal  </a:t>
            </a: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distention, decreased bowel motility.</a:t>
            </a: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GUT- polyuria, dilute urine </a:t>
            </a:r>
          </a:p>
          <a:p>
            <a:pPr>
              <a:buFont typeface="Wingdings" pitchFamily="2" charset="2"/>
              <a:buChar char="Ø"/>
            </a:pP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CVS-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ventricular asystole 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or fibrillation, ↓ BP</a:t>
            </a: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MSK-muscle weakness, hypoactive reflexes,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 paresthesias, leg camps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ECG: 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flattened T waves,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prominent U waves,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ST depression,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prolonged PR </a:t>
            </a:r>
            <a:r>
              <a:rPr lang="en-US" sz="240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interval.</a:t>
            </a:r>
          </a:p>
        </p:txBody>
      </p:sp>
      <p:sp>
        <p:nvSpPr>
          <p:cNvPr id="14541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7116896A-775A-428D-B778-93F195E1E5F2}" type="slidenum">
              <a:rPr lang="zh-CN" altLang="en-US" smtClean="0"/>
              <a:pPr/>
              <a:t>52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26762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rmAutofit fontScale="90000"/>
          </a:bodyPr>
          <a:lstStyle/>
          <a:p>
            <a:r>
              <a:rPr lang="en-US" sz="3200" b="1" smtClean="0">
                <a:solidFill>
                  <a:schemeClr val="tx1"/>
                </a:solidFill>
              </a:rPr>
              <a:t> </a:t>
            </a:r>
            <a:r>
              <a:rPr lang="en-US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Medical management</a:t>
            </a:r>
            <a:endParaRPr lang="en-US" sz="3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643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D12EAC16-4D8E-4702-AA50-04C06C5ED4B2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46436" name="Content Placeholder 2"/>
          <p:cNvSpPr>
            <a:spLocks noGrp="1"/>
          </p:cNvSpPr>
          <p:nvPr>
            <p:ph sz="quarter" idx="1"/>
          </p:nvPr>
        </p:nvSpPr>
        <p:spPr>
          <a:xfrm>
            <a:off x="285750" y="642938"/>
            <a:ext cx="8629650" cy="5376862"/>
          </a:xfrm>
        </p:spPr>
        <p:txBody>
          <a:bodyPr/>
          <a:lstStyle/>
          <a:p>
            <a:pPr>
              <a:buFontTx/>
              <a:buNone/>
            </a:pPr>
            <a:r>
              <a:rPr lang="en-US" b="1" smtClean="0"/>
              <a:t>    </a:t>
            </a:r>
            <a:endParaRPr lang="en-US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mtClean="0">
                <a:sym typeface="Wingdings 2" pitchFamily="18" charset="2"/>
              </a:rPr>
              <a:t>    </a:t>
            </a:r>
            <a:r>
              <a:rPr lang="en-US" smtClean="0">
                <a:sym typeface="Symbol" pitchFamily="18" charset="2"/>
              </a:rPr>
              <a:t>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ed daily dietary intake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 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Potassium sparing diuretics. e.g. spironulactone     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(eg, aldactone), triamterne (dyrenium) &amp; 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amilorid (midamor)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 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Potassium supplements (KCl, potassium glauconate,   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potassium citrate or combination of these)</a:t>
            </a:r>
          </a:p>
          <a:p>
            <a:endParaRPr lang="en-US" smtClean="0"/>
          </a:p>
        </p:txBody>
      </p:sp>
      <p:sp>
        <p:nvSpPr>
          <p:cNvPr id="14643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A773EA7B-4597-4096-9B1E-0EBEEFF7E22B}" type="slidenum">
              <a:rPr lang="zh-CN" altLang="en-US" smtClean="0"/>
              <a:pPr/>
              <a:t>53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29564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rmAutofit fontScale="90000"/>
          </a:bodyPr>
          <a:lstStyle/>
          <a:p>
            <a:r>
              <a:rPr lang="en-US" sz="3200" b="1" smtClean="0">
                <a:solidFill>
                  <a:schemeClr val="tx1"/>
                </a:solidFill>
              </a:rPr>
              <a:t> Nursing Alert!</a:t>
            </a:r>
          </a:p>
        </p:txBody>
      </p:sp>
      <p:sp>
        <p:nvSpPr>
          <p:cNvPr id="14745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437386B8-EDBD-44C5-91CE-7B42CFB50267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4746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14375"/>
            <a:ext cx="8229600" cy="541178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Potassium infusion rate should not exceed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20mEq/hr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under any circumstances </a:t>
            </a: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Potassium never administered as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an IM or SC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injection and IV push</a:t>
            </a: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Because KCl can cause nausea and vomiting it should not be taken in an empty stomach </a:t>
            </a: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Avoid potassium-excreting diuretics like loop diuretics and thiazides</a:t>
            </a:r>
          </a:p>
          <a:p>
            <a:endParaRPr lang="en-US" smtClean="0"/>
          </a:p>
        </p:txBody>
      </p:sp>
      <p:sp>
        <p:nvSpPr>
          <p:cNvPr id="14746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2F83FA91-6D88-442A-AE78-C53F09A6A841}" type="slidenum">
              <a:rPr lang="zh-CN" altLang="en-US" smtClean="0"/>
              <a:pPr/>
              <a:t>54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06525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600" b="1" dirty="0" smtClean="0">
                <a:solidFill>
                  <a:schemeClr val="tx1"/>
                </a:solidFill>
              </a:rPr>
              <a:t/>
            </a:r>
            <a:br>
              <a:rPr lang="en-US" sz="3600" b="1" dirty="0" smtClean="0">
                <a:solidFill>
                  <a:schemeClr val="tx1"/>
                </a:solidFill>
              </a:rPr>
            </a:b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Potasium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excess/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Hyperkalamia</a:t>
            </a:r>
            <a:r>
              <a:rPr lang="en-US" sz="3600" b="1" dirty="0" smtClean="0">
                <a:solidFill>
                  <a:schemeClr val="tx1"/>
                </a:solidFill>
              </a:rPr>
              <a:t>/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48483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C7AC79D0-371A-4908-978A-148C9B060B7E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48484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642938"/>
            <a:ext cx="8401050" cy="5483225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Occur when the serum potassium level exceeds 5.5 mmol/L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seldom occurs in patients with normal renal function.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is often due to iatrogenic reasos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less common, but more dangerous  than hypokalemia /cardiac arrest is more frequently associated with high serum potassium levels/.</a:t>
            </a:r>
          </a:p>
          <a:p>
            <a:pPr>
              <a:buFont typeface="Wingdings" pitchFamily="2" charset="2"/>
              <a:buChar char="Ø"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848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B744956-AF65-4DBE-853D-A8A99D6C0F53}" type="slidenum">
              <a:rPr lang="zh-CN" altLang="en-US" smtClean="0"/>
              <a:pPr/>
              <a:t>55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5224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>
            <a:normAutofit fontScale="90000"/>
          </a:bodyPr>
          <a:lstStyle/>
          <a:p>
            <a:r>
              <a:rPr lang="en-US" sz="3200" b="1" smtClean="0"/>
              <a:t>Causes</a:t>
            </a:r>
          </a:p>
        </p:txBody>
      </p:sp>
      <p:sp>
        <p:nvSpPr>
          <p:cNvPr id="149507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FBE06E61-CF99-471A-A94D-A1D31A6E04F5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49508" name="Content Placeholder 4"/>
          <p:cNvSpPr>
            <a:spLocks noGrp="1"/>
          </p:cNvSpPr>
          <p:nvPr>
            <p:ph sz="quarter" idx="1"/>
          </p:nvPr>
        </p:nvSpPr>
        <p:spPr>
          <a:xfrm>
            <a:off x="214313" y="714375"/>
            <a:ext cx="8715375" cy="5411788"/>
          </a:xfrm>
        </p:spPr>
        <p:txBody>
          <a:bodyPr/>
          <a:lstStyle/>
          <a:p>
            <a:pPr lvl="1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decreased renal excretion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hypoaldosteronism and Addison’s disease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Medications  such as potassium chloride, heparin, ACE inhibitors, captopril, NSAIDs, and potassium-sparing diuretics.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 high intake of potassium in patients with impaired renal function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improper use of potassium supplements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metabolic acidosis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crush injury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burns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stored bank blood transfusions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rapid IV administration of potassium</a:t>
            </a:r>
          </a:p>
          <a:p>
            <a:pPr lvl="1"/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950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281911FF-8EE0-45C1-A5F5-A6658BD77414}" type="slidenum">
              <a:rPr lang="zh-CN" altLang="en-US" smtClean="0"/>
              <a:pPr/>
              <a:t>56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07785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rmAutofit fontScale="90000"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Clinical features</a:t>
            </a:r>
          </a:p>
        </p:txBody>
      </p:sp>
      <p:sp>
        <p:nvSpPr>
          <p:cNvPr id="150531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71BE97C4-772F-421C-AE4F-1D280672EAD4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50532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785813"/>
            <a:ext cx="8229600" cy="534035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Vague muscular weakness, tachycardia → bradycardia</a:t>
            </a: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dysrhythmias, flaccid paralysis, paresthesias, intestinal colic, cramps, irritability, anxiety. </a:t>
            </a: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Lab-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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sed serum potassium level</a:t>
            </a:r>
          </a:p>
          <a:p>
            <a:pPr>
              <a:buFont typeface="Wingdings" pitchFamily="2" charset="2"/>
              <a:buChar char="Ø"/>
            </a:pP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ECG: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tall tented 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T waves</a:t>
            </a:r>
          </a:p>
          <a:p>
            <a:pPr lvl="1">
              <a:buFont typeface="Wingdings" pitchFamily="2" charset="2"/>
              <a:buChar char="ü"/>
            </a:pP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 prolonged PR interval and QRS duration,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absent P waves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ST depression</a:t>
            </a:r>
            <a:r>
              <a:rPr lang="en-US" smtClean="0"/>
              <a:t>.</a:t>
            </a:r>
          </a:p>
        </p:txBody>
      </p:sp>
      <p:sp>
        <p:nvSpPr>
          <p:cNvPr id="15053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20135C3C-4E62-4309-8FA1-89F058473F32}" type="slidenum">
              <a:rPr lang="zh-CN" altLang="en-US" smtClean="0"/>
              <a:pPr/>
              <a:t>57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54715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Content Placeholder 4"/>
          <p:cNvSpPr>
            <a:spLocks noGrp="1"/>
          </p:cNvSpPr>
          <p:nvPr>
            <p:ph sz="quarter" idx="2"/>
          </p:nvPr>
        </p:nvSpPr>
        <p:spPr>
          <a:xfrm>
            <a:off x="630238" y="1214438"/>
            <a:ext cx="3868737" cy="4975225"/>
          </a:xfrm>
        </p:spPr>
        <p:txBody>
          <a:bodyPr/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ECG: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Flattened T waves,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Prominent U waves,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ST depression,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prolonged PR interval.</a:t>
            </a:r>
          </a:p>
          <a:p>
            <a:endParaRPr lang="en-US" smtClean="0"/>
          </a:p>
        </p:txBody>
      </p:sp>
      <p:sp>
        <p:nvSpPr>
          <p:cNvPr id="151555" name="Content Placeholder 7"/>
          <p:cNvSpPr>
            <a:spLocks noGrp="1"/>
          </p:cNvSpPr>
          <p:nvPr>
            <p:ph sz="quarter" idx="4"/>
          </p:nvPr>
        </p:nvSpPr>
        <p:spPr>
          <a:xfrm>
            <a:off x="4629150" y="785813"/>
            <a:ext cx="3887788" cy="5403850"/>
          </a:xfrm>
        </p:spPr>
        <p:txBody>
          <a:bodyPr/>
          <a:lstStyle/>
          <a:p>
            <a:pPr lvl="1">
              <a:buFont typeface="Wingdings" pitchFamily="2" charset="2"/>
              <a:buChar char="Ø"/>
            </a:pPr>
            <a:r>
              <a:rPr lang="en-US" i="1" smtClean="0"/>
              <a:t>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all tented 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T waves</a:t>
            </a:r>
          </a:p>
          <a:p>
            <a:pPr lvl="1">
              <a:buFont typeface="Wingdings" pitchFamily="2" charset="2"/>
              <a:buChar char="Ø"/>
            </a:pP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 Prolonged PR interval and QRS duration,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Absent P waves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ST depression</a:t>
            </a:r>
            <a:r>
              <a:rPr lang="en-US" smtClean="0"/>
              <a:t>.</a:t>
            </a:r>
          </a:p>
          <a:p>
            <a:endParaRPr lang="en-US" smtClean="0"/>
          </a:p>
        </p:txBody>
      </p:sp>
      <p:sp>
        <p:nvSpPr>
          <p:cNvPr id="15155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6096000" y="6248400"/>
            <a:ext cx="26670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CEF422A6-4870-4958-A868-911555A6FEFF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51557" name="Text Placeholder 5"/>
          <p:cNvSpPr>
            <a:spLocks noGrp="1"/>
          </p:cNvSpPr>
          <p:nvPr>
            <p:ph type="body" sz="quarter" idx="1"/>
          </p:nvPr>
        </p:nvSpPr>
        <p:spPr>
          <a:xfrm>
            <a:off x="642938" y="285750"/>
            <a:ext cx="3868737" cy="823913"/>
          </a:xfrm>
        </p:spPr>
        <p:txBody>
          <a:bodyPr/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Hypokalemia</a:t>
            </a:r>
          </a:p>
        </p:txBody>
      </p:sp>
      <p:sp>
        <p:nvSpPr>
          <p:cNvPr id="151558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214813" y="428625"/>
            <a:ext cx="3887787" cy="823913"/>
          </a:xfrm>
        </p:spPr>
        <p:txBody>
          <a:bodyPr/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hyperkalemia</a:t>
            </a:r>
          </a:p>
          <a:p>
            <a:endParaRPr lang="en-US" smtClean="0"/>
          </a:p>
        </p:txBody>
      </p:sp>
      <p:sp>
        <p:nvSpPr>
          <p:cNvPr id="15155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F26F8B5C-9203-45BD-BF3B-65A4B360F4DB}" type="slidenum">
              <a:rPr lang="zh-CN" altLang="en-US" smtClean="0"/>
              <a:pPr/>
              <a:t>58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40489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rmAutofit fontScale="90000"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Medical management</a:t>
            </a:r>
          </a:p>
        </p:txBody>
      </p:sp>
      <p:sp>
        <p:nvSpPr>
          <p:cNvPr id="15257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2E62C1B3-48FD-4B1C-AAE6-21EBCA5A2632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5258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14375"/>
            <a:ext cx="8229600" cy="592931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Restriction of dietary potassium &amp; potassium containing medications </a:t>
            </a: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Emergency pharmacologic therapy</a:t>
            </a: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When serum K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+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level are dangerously elevated, it may be necessary to administer IV calcium gluconate</a:t>
            </a:r>
            <a:r>
              <a:rPr lang="en-US" smtClean="0"/>
              <a:t>. </a:t>
            </a: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NaHC0</a:t>
            </a:r>
            <a:r>
              <a:rPr lang="en-US" sz="2400" baseline="-25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–to alkalinize plasma &amp; cause a temporary shift of K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in to the cells</a:t>
            </a: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Na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also antagonizes the effect of K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on heart</a:t>
            </a: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Insulin &amp; hypertonic dextrose solution also cause a temporary shift of K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in to the cells.</a:t>
            </a: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Monitor ECG</a:t>
            </a:r>
            <a:endParaRPr lang="en-US" sz="2400" smtClean="0"/>
          </a:p>
        </p:txBody>
      </p:sp>
      <p:sp>
        <p:nvSpPr>
          <p:cNvPr id="15258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672C4F3D-2F73-417C-AB57-9ACEB796C7E4}" type="slidenum">
              <a:rPr lang="zh-CN" altLang="en-US" smtClean="0"/>
              <a:pPr/>
              <a:t>59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48004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DEE5556B-3AF7-47D0-8540-32192AF3F637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9830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28625"/>
            <a:ext cx="8229600" cy="578643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.1. Intravascular space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Fluids are with in the blood vessel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Containes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plasma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Interstitial space</a:t>
            </a:r>
          </a:p>
          <a:p>
            <a:pPr lvl="2"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Contains fluids that surrounds the cell</a:t>
            </a:r>
          </a:p>
          <a:p>
            <a:pPr lvl="2"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Comprises approximately 11-12L in adults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Example lymph</a:t>
            </a:r>
          </a:p>
          <a:p>
            <a:pPr>
              <a:defRPr/>
            </a:pPr>
            <a:endParaRPr lang="en-US" sz="3600" dirty="0" smtClean="0"/>
          </a:p>
        </p:txBody>
      </p:sp>
      <p:sp>
        <p:nvSpPr>
          <p:cNvPr id="983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83377D6E-C01C-4DA7-93B0-1722D8313AC5}" type="slidenum">
              <a:rPr lang="zh-CN" altLang="en-US" smtClean="0"/>
              <a:pPr/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48695330"/>
      </p:ext>
    </p:extLst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Nursing Management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endParaRPr lang="en-US" sz="3200" dirty="0"/>
          </a:p>
        </p:txBody>
      </p:sp>
      <p:sp>
        <p:nvSpPr>
          <p:cNvPr id="153603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8FE226AF-5454-4639-8D60-008616369CA6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53604" name="Content Placeholder 4"/>
          <p:cNvSpPr>
            <a:spLocks noGrp="1"/>
          </p:cNvSpPr>
          <p:nvPr>
            <p:ph sz="quarter" idx="1"/>
          </p:nvPr>
        </p:nvSpPr>
        <p:spPr>
          <a:xfrm>
            <a:off x="285750" y="785813"/>
            <a:ext cx="8480425" cy="5310187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Patients at risk for potassium should be identified so they can be monitored closely for signs of hyperkalemia such as: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muscle weakness 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dysrhythmias.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Paresthesias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GI symptoms such as nausea and intestinal colic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For patients at risk, serum potassium levels are measured periodically.</a:t>
            </a:r>
          </a:p>
          <a:p>
            <a:pPr>
              <a:lnSpc>
                <a:spcPct val="150000"/>
              </a:lnSpc>
            </a:pPr>
            <a:endParaRPr lang="en-US" sz="200" smtClean="0"/>
          </a:p>
          <a:p>
            <a:endParaRPr lang="en-US" sz="3600" b="1" smtClean="0"/>
          </a:p>
          <a:p>
            <a:pPr>
              <a:buFontTx/>
              <a:buNone/>
            </a:pPr>
            <a:endParaRPr lang="en-US" smtClean="0"/>
          </a:p>
        </p:txBody>
      </p:sp>
      <p:sp>
        <p:nvSpPr>
          <p:cNvPr id="15360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FA42B1C9-C95C-4DD2-84C7-893CE35836F9}" type="slidenum">
              <a:rPr lang="zh-CN" altLang="en-US" smtClean="0"/>
              <a:pPr/>
              <a:t>60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07951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>
            <a:normAutofit fontScale="90000"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Alteration in calcium balance</a:t>
            </a:r>
          </a:p>
        </p:txBody>
      </p:sp>
      <p:sp>
        <p:nvSpPr>
          <p:cNvPr id="154627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A8A1869A-1289-422C-9209-6C57702B8B68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54628" name="Content Placeholder 4"/>
          <p:cNvSpPr>
            <a:spLocks noGrp="1"/>
          </p:cNvSpPr>
          <p:nvPr>
            <p:ph sz="quarter" idx="1"/>
          </p:nvPr>
        </p:nvSpPr>
        <p:spPr>
          <a:xfrm>
            <a:off x="285750" y="785813"/>
            <a:ext cx="8480425" cy="553878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Significance of calcium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More than 99% of the body’s calcium is located in the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skeletal system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is a major component of bones and teeth.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normal total serum calcium level is 8.5 to 10.5 mg/dL(2.1–2.6 mmol/L).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It exists in plasma in three forms:</a:t>
            </a:r>
          </a:p>
          <a:p>
            <a:pPr lvl="3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ionized</a:t>
            </a:r>
          </a:p>
          <a:p>
            <a:pPr lvl="3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Bound</a:t>
            </a:r>
          </a:p>
          <a:p>
            <a:pPr lvl="3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Complexed</a:t>
            </a:r>
          </a:p>
          <a:p>
            <a:pPr lvl="4">
              <a:buFont typeface="Wingdings" pitchFamily="2" charset="2"/>
              <a:buChar char="ü"/>
            </a:pPr>
            <a:endParaRPr lang="en-US" smtClean="0"/>
          </a:p>
        </p:txBody>
      </p:sp>
      <p:sp>
        <p:nvSpPr>
          <p:cNvPr id="15462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D8496ED5-7108-4108-8E50-ACE0B5932A9C}" type="slidenum">
              <a:rPr lang="zh-CN" altLang="en-US" smtClean="0"/>
              <a:pPr/>
              <a:t>61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3356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844D6EC5-0767-42CE-9DC7-3C988289B56F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55651" name="Content Placeholder 4"/>
          <p:cNvSpPr>
            <a:spLocks noGrp="1"/>
          </p:cNvSpPr>
          <p:nvPr>
            <p:ph sz="quarter" idx="1"/>
          </p:nvPr>
        </p:nvSpPr>
        <p:spPr>
          <a:xfrm>
            <a:off x="285750" y="357188"/>
            <a:ext cx="8480425" cy="6043612"/>
          </a:xfrm>
        </p:spPr>
        <p:txBody>
          <a:bodyPr/>
          <a:lstStyle/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absorbed from foods in the presence of normal gastric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acidity and vitamin D.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excreted primarily in the feces, the remainder in urine.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serum calcium level is controlled by PTH and calcitonin.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plays a major role in:</a:t>
            </a:r>
          </a:p>
          <a:p>
            <a:pPr lvl="4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transmission nerve impulses and helps to regulate muscle contraction and relaxation. </a:t>
            </a:r>
          </a:p>
          <a:p>
            <a:pPr lvl="4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activating enzymes</a:t>
            </a:r>
          </a:p>
          <a:p>
            <a:pPr lvl="4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blood coagulation.</a:t>
            </a:r>
          </a:p>
        </p:txBody>
      </p:sp>
      <p:sp>
        <p:nvSpPr>
          <p:cNvPr id="15565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9FF9665E-622D-4E65-8DFB-244C72A8FCE1}" type="slidenum">
              <a:rPr lang="zh-CN" altLang="en-US" smtClean="0"/>
              <a:pPr/>
              <a:t>62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53240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Calcium deficit (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hypocalcemia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675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892A7B42-B6F9-4D93-B29C-EA7C21CF6590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56676" name="Content Placeholder 4"/>
          <p:cNvSpPr>
            <a:spLocks noGrp="1"/>
          </p:cNvSpPr>
          <p:nvPr>
            <p:ph sz="quarter" idx="1"/>
          </p:nvPr>
        </p:nvSpPr>
        <p:spPr>
          <a:xfrm>
            <a:off x="285750" y="714375"/>
            <a:ext cx="8401050" cy="541178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Serum calcium &lt;8.5 mg/dL</a:t>
            </a:r>
          </a:p>
          <a:p>
            <a:pPr>
              <a:buFontTx/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Causes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Hypoparathyroidism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Malabsorption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pancreatitis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Alkalosis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vitamin D deficiency</a:t>
            </a:r>
          </a:p>
          <a:p>
            <a:pPr lvl="1">
              <a:buFontTx/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generalized peritonitis</a:t>
            </a:r>
          </a:p>
          <a:p>
            <a:pPr lvl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massive transfusion of citrated blood</a:t>
            </a:r>
          </a:p>
          <a:p>
            <a:pPr lvl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chronic diarrhea</a:t>
            </a:r>
          </a:p>
          <a:p>
            <a:pPr lvl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decreased parathyroid hormone, and</a:t>
            </a:r>
          </a:p>
          <a:p>
            <a:pPr lvl="1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diuretic phase of renal failure</a:t>
            </a:r>
          </a:p>
          <a:p>
            <a:endParaRPr lang="en-US" smtClean="0"/>
          </a:p>
        </p:txBody>
      </p:sp>
      <p:sp>
        <p:nvSpPr>
          <p:cNvPr id="15667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FE1FA5B-E4BB-493F-A574-4FAFFBE55320}" type="slidenum">
              <a:rPr lang="zh-CN" altLang="en-US" smtClean="0"/>
              <a:pPr/>
              <a:t>63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10247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rmAutofit fontScale="90000"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Clinical features</a:t>
            </a:r>
            <a:endParaRPr lang="en-US" sz="3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7699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857250"/>
            <a:ext cx="3886200" cy="530383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Numbness, tingling of fingers, and toes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positive Trousseau’s sign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Chvostek’s sign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seizures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hyperactive deep tendon reflexes</a:t>
            </a:r>
          </a:p>
        </p:txBody>
      </p:sp>
      <p:sp>
        <p:nvSpPr>
          <p:cNvPr id="157700" name="Content Placeholder 3"/>
          <p:cNvSpPr>
            <a:spLocks noGrp="1"/>
          </p:cNvSpPr>
          <p:nvPr>
            <p:ph sz="quarter" idx="2"/>
          </p:nvPr>
        </p:nvSpPr>
        <p:spPr>
          <a:xfrm>
            <a:off x="4845050" y="928688"/>
            <a:ext cx="3886200" cy="5014912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endParaRPr lang="en-US" sz="700" smtClean="0"/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carpopedal spasms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irritability &amp; anxiety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Bronchospasm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impaired clotting time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↓ prothrombin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ECG: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prolonged QT interval and 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lengthened ST.</a:t>
            </a:r>
          </a:p>
        </p:txBody>
      </p:sp>
      <p:sp>
        <p:nvSpPr>
          <p:cNvPr id="157701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096000" y="6248400"/>
            <a:ext cx="26670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5D1FD996-1D42-4B56-B4F9-86716F5DD410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5770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69A36E24-6CEB-487E-8D35-8FBA26FB0DDF}" type="slidenum">
              <a:rPr lang="zh-CN" altLang="en-US" smtClean="0"/>
              <a:pPr/>
              <a:t>64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38735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>
            <a:normAutofit fontScale="90000"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Medical and Nursing managements</a:t>
            </a:r>
          </a:p>
        </p:txBody>
      </p:sp>
      <p:sp>
        <p:nvSpPr>
          <p:cNvPr id="158723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511D63CC-32B5-4CB6-B09B-894ACB518AD9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58724" name="Content Placeholder 4"/>
          <p:cNvSpPr>
            <a:spLocks noGrp="1"/>
          </p:cNvSpPr>
          <p:nvPr>
            <p:ph sz="quarter" idx="1"/>
          </p:nvPr>
        </p:nvSpPr>
        <p:spPr>
          <a:xfrm>
            <a:off x="285750" y="785813"/>
            <a:ext cx="8705850" cy="546258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Acute symptomatic hypocalcaemia is life-threatening and requires 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IV administration of </a:t>
            </a:r>
            <a:r>
              <a:rPr lang="it-IT" smtClean="0">
                <a:latin typeface="Times New Roman" pitchFamily="18" charset="0"/>
                <a:cs typeface="Times New Roman" pitchFamily="18" charset="0"/>
              </a:rPr>
              <a:t>calcium gluconate,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calcium chloride, 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Dilute in D5W and given as a slow IV bolus or a slow IV infusion using a volumetric infusion pump.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Observer the IV site for any evidence of infiltration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Do not use a 0.9% sodium chloride /it increase renal calcium loss/.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endParaRPr lang="en-US" sz="2800" smtClean="0"/>
          </a:p>
        </p:txBody>
      </p:sp>
      <p:sp>
        <p:nvSpPr>
          <p:cNvPr id="15872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542EACFC-81C4-4741-8303-E5975B5BD6D4}" type="slidenum">
              <a:rPr lang="zh-CN" altLang="en-US" smtClean="0"/>
              <a:pPr/>
              <a:t>65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49220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A9E072CC-69DE-4B0D-8B5E-05196A2C8109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59747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357188"/>
            <a:ext cx="8229600" cy="576897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Avoid  Solutions containing phosphates or bicarbonate because they will cause precipitation when calciumis added.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Vitamin D therapy 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Antacids such as- Aluminum hydroxide, calcium acetate, or calcium carbonate 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Increasing the dietary intake of calcium to at least 1,000 to 1,500 mg/dy</a:t>
            </a:r>
          </a:p>
        </p:txBody>
      </p:sp>
      <p:sp>
        <p:nvSpPr>
          <p:cNvPr id="15974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6285BDBD-8278-487B-A09C-7F1BE7BC5227}" type="slidenum">
              <a:rPr lang="zh-CN" altLang="en-US" smtClean="0"/>
              <a:pPr/>
              <a:t>66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62063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Calcium excess (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hypercalcemia</a:t>
            </a:r>
            <a:r>
              <a:rPr lang="en-US" sz="3600" b="1" dirty="0" smtClean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0771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063A1BED-963B-4821-B516-6C3AE741B02F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60772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785813"/>
            <a:ext cx="8229600" cy="534035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Serum calcium &gt;10.5 mg/dL</a:t>
            </a:r>
          </a:p>
          <a:p>
            <a:pPr>
              <a:buFontTx/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Causes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Hyperparathyroidism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prolonged immobilization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overuse of calcium supplements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Thiazide diuretics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vitamin D excess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oliguric phase of renal failure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corticosteroid therapy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digoxin toxicity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6077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5605EC47-24CA-4A11-85B6-D2C353A650DF}" type="slidenum">
              <a:rPr lang="zh-CN" altLang="en-US" smtClean="0"/>
              <a:pPr/>
              <a:t>67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02235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Title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500062"/>
          </a:xfrm>
        </p:spPr>
        <p:txBody>
          <a:bodyPr>
            <a:normAutofit fontScale="90000"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Clinical features</a:t>
            </a:r>
            <a:endParaRPr lang="en-US" sz="3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795" name="Content Placeholder 2"/>
          <p:cNvSpPr>
            <a:spLocks noGrp="1"/>
          </p:cNvSpPr>
          <p:nvPr>
            <p:ph sz="quarter" idx="1"/>
          </p:nvPr>
        </p:nvSpPr>
        <p:spPr>
          <a:xfrm>
            <a:off x="214313" y="785813"/>
            <a:ext cx="8243887" cy="5375275"/>
          </a:xfrm>
        </p:spPr>
        <p:txBody>
          <a:bodyPr/>
          <a:lstStyle/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- constipation, anorexia, nausea and Vomiting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GUT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- polyuria and polydipsia, flank pain, calcium stones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CVS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- Arrithymia &amp; Bradicardia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MSK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-  Muscular weakness, deep bone pain, pathologic fractures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CNS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- lethargy(a state of physical slowness and mental dullness resulting from tiredness, disease, or drugs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500" smtClean="0"/>
          </a:p>
          <a:p>
            <a:endParaRPr lang="en-US" sz="2800" smtClean="0"/>
          </a:p>
          <a:p>
            <a:endParaRPr lang="en-US" smtClean="0"/>
          </a:p>
        </p:txBody>
      </p:sp>
      <p:sp>
        <p:nvSpPr>
          <p:cNvPr id="161796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096000" y="6248400"/>
            <a:ext cx="26670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306BE434-40A1-414A-955D-FFE5CD7B39B5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6179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257568A3-92C6-4E47-B61C-1E38C372DE86}" type="slidenum">
              <a:rPr lang="zh-CN" altLang="en-US" smtClean="0"/>
              <a:pPr/>
              <a:t>68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427680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rmAutofit fontScale="90000"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Medical management</a:t>
            </a:r>
          </a:p>
        </p:txBody>
      </p:sp>
      <p:sp>
        <p:nvSpPr>
          <p:cNvPr id="162819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D4257605-8D78-4812-9CE8-2EA83F2BD755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62820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785813"/>
            <a:ext cx="8229600" cy="534035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Administering fluids to dilute serum calcium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0.9% sodium chloride solution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IV phosphate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promotecalsium excretion by the kidneys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Furosemide (Lasix)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mobilizing the patient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restricting dietary calcium intake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Administering Calcitonin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Treatment of underlined diseases</a:t>
            </a:r>
          </a:p>
        </p:txBody>
      </p:sp>
      <p:sp>
        <p:nvSpPr>
          <p:cNvPr id="16282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456A717-16FD-4CE9-9F42-94FD9943F1EB}" type="slidenum">
              <a:rPr lang="zh-CN" altLang="en-US" smtClean="0"/>
              <a:pPr/>
              <a:t>69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12156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4E205D7D-70E4-41A3-9E34-B191FA994B2A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428604"/>
            <a:ext cx="8640960" cy="6240756"/>
          </a:xfrm>
          <a:ln>
            <a:miter lim="800000"/>
            <a:headEnd/>
            <a:tailEnd/>
          </a:ln>
          <a:extLst/>
        </p:spPr>
        <p:txBody>
          <a:bodyPr/>
          <a:lstStyle/>
          <a:p>
            <a:pPr>
              <a:buFont typeface="Wingdings" pitchFamily="2" charset="2"/>
              <a:buChar char="Ø"/>
              <a:defRPr/>
            </a:pPr>
            <a:r>
              <a:rPr lang="en-US" dirty="0" smtClean="0"/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Transcellular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space </a:t>
            </a:r>
          </a:p>
          <a:p>
            <a:pPr lvl="1"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Comprises approximately 1L in adults</a:t>
            </a:r>
          </a:p>
          <a:p>
            <a:pPr lvl="1"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This fluid includes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Synovial</a:t>
            </a:r>
          </a:p>
          <a:p>
            <a:pPr lvl="1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CSF</a:t>
            </a:r>
          </a:p>
          <a:p>
            <a:pPr lvl="1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Intra ocular</a:t>
            </a:r>
          </a:p>
          <a:p>
            <a:pPr lvl="1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Pericardial</a:t>
            </a:r>
          </a:p>
          <a:p>
            <a:pPr lvl="1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Plural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Factors that influence the amount of body fluid include:</a:t>
            </a:r>
          </a:p>
          <a:p>
            <a:pPr lvl="2"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Age </a:t>
            </a:r>
          </a:p>
          <a:p>
            <a:pPr lvl="2"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Gender</a:t>
            </a:r>
          </a:p>
          <a:p>
            <a:pPr lvl="2"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Body fat</a:t>
            </a:r>
          </a:p>
          <a:p>
            <a:pPr lvl="1">
              <a:buFontTx/>
              <a:buNone/>
              <a:defRPr/>
            </a:pPr>
            <a:endParaRPr lang="en-US" sz="2400" strike="dblStrike" cap="all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None/>
              <a:defRPr/>
            </a:pPr>
            <a:endParaRPr lang="en-US" sz="2400" strike="dblStrike" cap="all" baseline="30000" dirty="0"/>
          </a:p>
          <a:p>
            <a:pPr>
              <a:buFontTx/>
              <a:buNone/>
              <a:defRPr/>
            </a:pPr>
            <a:endParaRPr lang="en-US" strike="dblStrike" cap="all" baseline="30000" dirty="0" smtClean="0"/>
          </a:p>
        </p:txBody>
      </p:sp>
      <p:sp>
        <p:nvSpPr>
          <p:cNvPr id="993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EC6915D6-9F9F-4F33-9B5C-DC0DE1BF0939}" type="slidenum">
              <a:rPr lang="zh-CN" altLang="en-US" smtClean="0"/>
              <a:pPr/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7942280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>
            <a:normAutofit fontScale="90000"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Nursing management</a:t>
            </a:r>
          </a:p>
        </p:txBody>
      </p:sp>
      <p:sp>
        <p:nvSpPr>
          <p:cNvPr id="163843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3B4F64C4-2CEF-4852-A178-B2D657D1B3B7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63844" name="Content Placeholder 4"/>
          <p:cNvSpPr>
            <a:spLocks noGrp="1"/>
          </p:cNvSpPr>
          <p:nvPr>
            <p:ph sz="quarter" idx="1"/>
          </p:nvPr>
        </p:nvSpPr>
        <p:spPr>
          <a:xfrm>
            <a:off x="214313" y="785813"/>
            <a:ext cx="8472487" cy="5340350"/>
          </a:xfrm>
        </p:spPr>
        <p:txBody>
          <a:bodyPr/>
          <a:lstStyle/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monitor for hypercalcemia in patients at risk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Promote patient mobility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encourage fluid intakes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Encourage adequate  fiber in the diet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Safety precautions if mental symptoms of hypercalcemia are present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Assesse patient for signs and symptoms of digitalis toxicity.</a:t>
            </a:r>
          </a:p>
        </p:txBody>
      </p:sp>
      <p:sp>
        <p:nvSpPr>
          <p:cNvPr id="16384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C5DC25FF-56D8-4E94-B387-1F803301CBBC}" type="slidenum">
              <a:rPr lang="zh-CN" altLang="en-US" smtClean="0"/>
              <a:pPr/>
              <a:t>70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44643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rmAutofit fontScale="90000"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Alteration in magnesium balance</a:t>
            </a:r>
          </a:p>
        </p:txBody>
      </p:sp>
      <p:sp>
        <p:nvSpPr>
          <p:cNvPr id="164867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5DD6CBB9-35D3-414B-844E-0BA70525A445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64868" name="Content Placeholder 4"/>
          <p:cNvSpPr>
            <a:spLocks noGrp="1"/>
          </p:cNvSpPr>
          <p:nvPr>
            <p:ph sz="quarter" idx="1"/>
          </p:nvPr>
        </p:nvSpPr>
        <p:spPr>
          <a:xfrm>
            <a:off x="381000" y="928688"/>
            <a:ext cx="8534400" cy="5643562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Significance of magnesium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most abundant 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intracellular cation./Next to potassium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/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is activator for many intracellular enzyme systems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Important in neuromuscular function 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an excess of magnesium diminishes the excitability of the muscle cells, whereas a deficit increases neuromuscular irritability and contractility.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have a direct vasodilator effect on peripheral arteries and arterioles. </a:t>
            </a:r>
          </a:p>
          <a:p>
            <a:pPr>
              <a:buFont typeface="Wingdings" pitchFamily="2" charset="2"/>
              <a:buChar char="§"/>
            </a:pPr>
            <a:endParaRPr lang="en-US" sz="2400" smtClean="0"/>
          </a:p>
          <a:p>
            <a:pPr lvl="2">
              <a:buFontTx/>
              <a:buNone/>
            </a:pPr>
            <a:endParaRPr lang="en-US" sz="2800" smtClean="0"/>
          </a:p>
        </p:txBody>
      </p:sp>
      <p:sp>
        <p:nvSpPr>
          <p:cNvPr id="16486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49F8504F-4ADF-4834-A326-91575F68848F}" type="slidenum">
              <a:rPr lang="zh-CN" altLang="en-US" smtClean="0"/>
              <a:pPr/>
              <a:t>71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5928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Magnesium deficit (hypomagnesaemia)</a:t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5891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09C382A2-1A3B-4EA8-99D0-2D6B0C96A794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65892" name="Content Placeholder 4"/>
          <p:cNvSpPr>
            <a:spLocks noGrp="1"/>
          </p:cNvSpPr>
          <p:nvPr>
            <p:ph sz="quarter" idx="1"/>
          </p:nvPr>
        </p:nvSpPr>
        <p:spPr>
          <a:xfrm>
            <a:off x="612775" y="857250"/>
            <a:ext cx="8153400" cy="546735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Serum magnesium &lt;1.5 mg/dL</a:t>
            </a:r>
            <a:endParaRPr lang="en-US" sz="24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Causes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GI suction &amp; diarrhea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Hyperparathyroidism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hyperaldosteronism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diuretic phase of renal failure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diabetic ketoacidosis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malabsorptive disorders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refeeding after starvation 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chronic laxative use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rapid administration of citrated blood </a:t>
            </a:r>
          </a:p>
          <a:p>
            <a:pPr lvl="2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589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31C57CFA-22A9-417A-A88C-18481332F8E1}" type="slidenum">
              <a:rPr lang="zh-CN" altLang="en-US" smtClean="0"/>
              <a:pPr/>
              <a:t>72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6182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>
            <a:normAutofit fontScale="90000"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Clinical features</a:t>
            </a:r>
          </a:p>
        </p:txBody>
      </p:sp>
      <p:sp>
        <p:nvSpPr>
          <p:cNvPr id="166915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A10CC00C-9D43-4612-8A0F-836B754F0C4D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66916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714375"/>
            <a:ext cx="8229600" cy="5411788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Neuromuscular irritability</a:t>
            </a:r>
          </a:p>
          <a:p>
            <a:pPr lvl="1">
              <a:lnSpc>
                <a:spcPct val="150000"/>
              </a:lnSpc>
            </a:pP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Positive Trousseau’s and Chvostek’s signs</a:t>
            </a:r>
          </a:p>
          <a:p>
            <a:pPr lvl="1">
              <a:lnSpc>
                <a:spcPct val="150000"/>
              </a:lnSpc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insomnia and mood changes</a:t>
            </a:r>
          </a:p>
          <a:p>
            <a:pPr lvl="1">
              <a:lnSpc>
                <a:spcPct val="150000"/>
              </a:lnSpc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Vomiting &amp;anorexia</a:t>
            </a:r>
          </a:p>
          <a:p>
            <a:pPr lvl="1">
              <a:lnSpc>
                <a:spcPct val="150000"/>
              </a:lnSpc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increased tendon reflexes</a:t>
            </a:r>
          </a:p>
        </p:txBody>
      </p:sp>
      <p:sp>
        <p:nvSpPr>
          <p:cNvPr id="16691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3EB6FF0C-4B26-413B-9970-D65E7C35294F}" type="slidenum">
              <a:rPr lang="zh-CN" altLang="en-US" smtClean="0"/>
              <a:pPr/>
              <a:t>73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88998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/>
          <a:lstStyle/>
          <a:p>
            <a:r>
              <a:rPr lang="en-US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Medical and Nursing managements</a:t>
            </a:r>
          </a:p>
        </p:txBody>
      </p:sp>
      <p:sp>
        <p:nvSpPr>
          <p:cNvPr id="167939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71DAD947-0FD8-469D-9BB0-298EFA3191B2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67940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857250"/>
            <a:ext cx="8229600" cy="5268913"/>
          </a:xfrm>
        </p:spPr>
        <p:txBody>
          <a:bodyPr/>
          <a:lstStyle/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Encouraging magnesium rich diet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IV administration of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magnesium sulfate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by an infusion at a rate not to exceed 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150 mg/min.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Determine the risk for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hypomagnesaemia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and observe for its signs and symptoms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Assess the presence of dysphagia before oral administration of food and medication</a:t>
            </a:r>
          </a:p>
          <a:p>
            <a:endParaRPr lang="en-US" sz="2800" smtClean="0"/>
          </a:p>
        </p:txBody>
      </p:sp>
      <p:sp>
        <p:nvSpPr>
          <p:cNvPr id="16794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B60C14E3-3596-48F5-92A9-535111235AEA}" type="slidenum">
              <a:rPr lang="zh-CN" altLang="en-US" smtClean="0"/>
              <a:pPr/>
              <a:t>74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50175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Magnesium excess (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hypermagnesemia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8963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398040FD-FD96-4C65-B33C-922F03818DDA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68964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000125"/>
            <a:ext cx="8229600" cy="5126038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Serum magnesium &gt;2.7 mg/dL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Causes/ contributing factors 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Oliguric  phase of renal failure 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adrenal insufficiency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excessive IV magnesium administration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DKA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Excessive use of antacids </a:t>
            </a:r>
          </a:p>
          <a:p>
            <a:pPr>
              <a:buFontTx/>
              <a:buNone/>
            </a:pPr>
            <a:endParaRPr lang="en-US" smtClean="0"/>
          </a:p>
        </p:txBody>
      </p:sp>
      <p:sp>
        <p:nvSpPr>
          <p:cNvPr id="16896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2DEC3505-5096-403A-9918-107FF55E85B5}" type="slidenum">
              <a:rPr lang="zh-CN" altLang="en-US" smtClean="0"/>
              <a:pPr/>
              <a:t>75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7153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/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Clinical features</a:t>
            </a:r>
          </a:p>
        </p:txBody>
      </p:sp>
      <p:sp>
        <p:nvSpPr>
          <p:cNvPr id="169987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B1B63E6E-B667-4548-A1FE-922F6BE181DF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69988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857250"/>
            <a:ext cx="8229600" cy="5268913"/>
          </a:xfrm>
        </p:spPr>
        <p:txBody>
          <a:bodyPr/>
          <a:lstStyle/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Flushing &amp; diaphoresis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hypotension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drowsiness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hypoactive reflexes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depressed respirations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cardiac arrest and coma</a:t>
            </a:r>
          </a:p>
        </p:txBody>
      </p:sp>
      <p:sp>
        <p:nvSpPr>
          <p:cNvPr id="16998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E05B3D9D-262D-45F9-82A8-EC132EFE2DC3}" type="slidenum">
              <a:rPr lang="zh-CN" altLang="en-US" smtClean="0"/>
              <a:pPr/>
              <a:t>76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26863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>
            <a:normAutofit fontScale="90000"/>
          </a:bodyPr>
          <a:lstStyle/>
          <a:p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Acid base balance and imbalances</a:t>
            </a:r>
            <a:endParaRPr lang="en-US" sz="36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1011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A4B1A0D5-2361-46AD-9A8F-C1A82F54D356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Explain the role of the lungs, kidneys, and chemical buffers inmaintaining acid–base balance.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Compare metabolic acidosis and alkalosis with regard to causes,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clinical manifestations, diagnosis, and management.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Compare respiratory acidosis and alkalosis with regard to causes,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clinical manifestations, diagnosis, and management.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Interpret arterial blood gas measurements.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2071688" y="1071563"/>
            <a:ext cx="4071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Objectives</a:t>
            </a:r>
            <a:r>
              <a:rPr lang="en-US" sz="2800" b="1"/>
              <a:t>…</a:t>
            </a:r>
            <a:endParaRPr lang="en-US" sz="2800"/>
          </a:p>
        </p:txBody>
      </p:sp>
      <p:sp>
        <p:nvSpPr>
          <p:cNvPr id="17101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BB7BF2B8-455D-4A1B-B342-15CBC7485FB3}" type="slidenum">
              <a:rPr lang="zh-CN" altLang="en-US" smtClean="0"/>
              <a:pPr/>
              <a:t>77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47942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E318E816-36DC-4318-86D5-F2ADFAF409BB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72035" name="Content Placeholder 4"/>
          <p:cNvSpPr>
            <a:spLocks noGrp="1"/>
          </p:cNvSpPr>
          <p:nvPr>
            <p:ph sz="quarter" idx="1"/>
          </p:nvPr>
        </p:nvSpPr>
        <p:spPr>
          <a:xfrm>
            <a:off x="214313" y="357188"/>
            <a:ext cx="8715375" cy="6143625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What is PH?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normal PH value is:</a:t>
            </a:r>
          </a:p>
          <a:p>
            <a:pPr lvl="1">
              <a:lnSpc>
                <a:spcPct val="150000"/>
              </a:lnSpc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7.4 for arterial blood</a:t>
            </a:r>
          </a:p>
          <a:p>
            <a:pPr lvl="1">
              <a:lnSpc>
                <a:spcPct val="150000"/>
              </a:lnSpc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7.35 for venous blood and intestinal fluid, and</a:t>
            </a:r>
          </a:p>
          <a:p>
            <a:pPr lvl="1">
              <a:lnSpc>
                <a:spcPct val="150000"/>
              </a:lnSpc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7.0 for intercellular fluid.</a:t>
            </a:r>
          </a:p>
          <a:p>
            <a:pPr>
              <a:lnSpc>
                <a:spcPct val="150000"/>
              </a:lnSpc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Acid-base balance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is situation in which the PH of the blood is maintained between 7.35 and 7.45. </a:t>
            </a:r>
          </a:p>
          <a:p>
            <a:pPr>
              <a:lnSpc>
                <a:spcPct val="150000"/>
              </a:lnSpc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Imbalances occur in the form of:</a:t>
            </a:r>
          </a:p>
          <a:p>
            <a:pPr lvl="1">
              <a:lnSpc>
                <a:spcPct val="150000"/>
              </a:lnSpc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Alkalosis-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arterial blood PH rises above 7.45</a:t>
            </a:r>
          </a:p>
          <a:p>
            <a:pPr lvl="1">
              <a:lnSpc>
                <a:spcPct val="150000"/>
              </a:lnSpc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Acidosis-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 drop in arterial Ph to below 7.35</a:t>
            </a:r>
          </a:p>
          <a:p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20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F1750E2D-8F72-43E8-9042-E11357B1CA1A}" type="slidenum">
              <a:rPr lang="zh-CN" altLang="en-US" smtClean="0"/>
              <a:pPr/>
              <a:t>78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50089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9125" y="214313"/>
            <a:ext cx="8524875" cy="6096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Acid Base Regulatory Mechanisms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714375"/>
            <a:ext cx="8472487" cy="5411788"/>
          </a:xfrm>
        </p:spPr>
        <p:txBody>
          <a:bodyPr/>
          <a:lstStyle/>
          <a:p>
            <a:pPr lvl="2">
              <a:lnSpc>
                <a:spcPct val="150000"/>
              </a:lnSpc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Chemical Acid-Base Control /buffer system</a:t>
            </a:r>
          </a:p>
          <a:p>
            <a:pPr lvl="3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Bicarbonate </a:t>
            </a:r>
          </a:p>
          <a:p>
            <a:pPr lvl="3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phosphate</a:t>
            </a:r>
          </a:p>
          <a:p>
            <a:pPr lvl="3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Proteins</a:t>
            </a:r>
          </a:p>
          <a:p>
            <a:pPr lvl="2">
              <a:lnSpc>
                <a:spcPct val="150000"/>
              </a:lnSpc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Respiratory Acid Base Control</a:t>
            </a:r>
          </a:p>
          <a:p>
            <a:pPr lvl="3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Carbon dioxide</a:t>
            </a:r>
          </a:p>
          <a:p>
            <a:pPr lvl="2">
              <a:lnSpc>
                <a:spcPct val="150000"/>
              </a:lnSpc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Renal Acid Base Control</a:t>
            </a:r>
          </a:p>
          <a:p>
            <a:pPr lvl="3">
              <a:lnSpc>
                <a:spcPct val="150000"/>
              </a:lnSpc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Bicarbonate, acids, ammonium</a:t>
            </a:r>
          </a:p>
        </p:txBody>
      </p:sp>
      <p:sp>
        <p:nvSpPr>
          <p:cNvPr id="173060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FDB939B6-FA55-4852-A0F8-664D913D1847}" type="datetime1">
              <a:rPr lang="en-US" altLang="en-US" smtClean="0"/>
              <a:pPr/>
              <a:t>5/27/2020</a:t>
            </a:fld>
            <a:endParaRPr lang="en-US" altLang="en-US" smtClean="0"/>
          </a:p>
        </p:txBody>
      </p:sp>
      <p:sp>
        <p:nvSpPr>
          <p:cNvPr id="17306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4C95B12D-576F-463E-8010-1F3A22672CA4}" type="slidenum">
              <a:rPr lang="zh-CN" altLang="en-US" smtClean="0"/>
              <a:pPr/>
              <a:t>79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08667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FLUILD SHIFT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35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E0D4A561-8939-41B6-BC18-743B0BF92683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50" y="785813"/>
            <a:ext cx="8401050" cy="534035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term used to classify the distribution of water. This is of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three types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First space fluid shift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normal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distribution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fluid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Second spacing 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Is an excess accumulation of interstitial fluid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Third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spacing 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losing of ECF in to spaces that do not have contribution in the equilibrium of ICF and ECF</a:t>
            </a:r>
            <a:r>
              <a:rPr lang="en-US" sz="2400" cap="all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0035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F87A9BFE-972F-4ACB-81CF-5EA42E7C8231}" type="slidenum">
              <a:rPr lang="zh-CN" altLang="en-US" smtClean="0"/>
              <a:pPr/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49112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Acid Base Homeostasis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74083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FD33FC81-EA71-4B91-86B0-4B938FD94F4F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7408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57250"/>
            <a:ext cx="8229600" cy="5268913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homeostasis of C0</a:t>
            </a:r>
            <a:r>
              <a:rPr lang="en-US" sz="2400" baseline="-25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, 0</a:t>
            </a:r>
            <a:r>
              <a:rPr lang="en-US" sz="2400" baseline="-25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, H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&amp; HC0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aseline="-25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depends on three factors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production must be consistent, not excessive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C0</a:t>
            </a:r>
            <a:r>
              <a:rPr lang="en-US" sz="2400" baseline="-25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loss from the body through breathing must keep pace with H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production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ratio b/n H</a:t>
            </a:r>
            <a:r>
              <a:rPr lang="en-US" sz="2400" baseline="-25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C0</a:t>
            </a:r>
            <a:r>
              <a:rPr lang="en-US" sz="2400" baseline="-25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and HCO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aseline="-25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must be maintained at 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1:20</a:t>
            </a:r>
          </a:p>
          <a:p>
            <a:pPr>
              <a:buFont typeface="Wingdings" pitchFamily="2" charset="2"/>
              <a:buChar char="Ø"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08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5649F3C1-B94B-4004-BF48-A0AEB008DC9D}" type="slidenum">
              <a:rPr lang="zh-CN" altLang="en-US" smtClean="0"/>
              <a:pPr/>
              <a:t>80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9291368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rmAutofit fontScale="90000"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Chemical Mechanisms (Buffers</a:t>
            </a:r>
            <a:endParaRPr lang="en-US" sz="3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510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B322C877-E884-4E94-B0E4-255CFE611EE6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75108" name="Content Placeholder 2"/>
          <p:cNvSpPr>
            <a:spLocks noGrp="1"/>
          </p:cNvSpPr>
          <p:nvPr>
            <p:ph sz="quarter" idx="1"/>
          </p:nvPr>
        </p:nvSpPr>
        <p:spPr>
          <a:xfrm>
            <a:off x="214313" y="857250"/>
            <a:ext cx="8472487" cy="5268913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mtClean="0"/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Buffers are the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first</a:t>
            </a:r>
            <a:r>
              <a:rPr lang="en-US" sz="2400" b="1" baseline="3000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 line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of defense against changes in H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concentration.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By acting as ‘H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sponges’; buffers can bind H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when the concentration is too high or release H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when concentration is too low.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Fluid buffers are composed of chemicals (e.g. bicarbonate, phosphate) &amp; proteins (e.g. albumin, globulins, hemoglobin).</a:t>
            </a:r>
          </a:p>
          <a:p>
            <a:endParaRPr lang="en-US" smtClean="0"/>
          </a:p>
        </p:txBody>
      </p:sp>
      <p:sp>
        <p:nvSpPr>
          <p:cNvPr id="17510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8BD46792-A678-461C-BDD0-1F3A3282D95E}" type="slidenum">
              <a:rPr lang="zh-CN" altLang="en-US" smtClean="0"/>
              <a:pPr/>
              <a:t>81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96736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Date Placeholder 1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039FC1D5-A40A-45AA-A18D-AB0EA2FE0D35}" type="datetime1">
              <a:rPr lang="en-US" smtClean="0"/>
              <a:pPr/>
              <a:t>5/27/2020</a:t>
            </a:fld>
            <a:endParaRPr lang="en-US" smtClean="0"/>
          </a:p>
        </p:txBody>
      </p:sp>
      <p:pic>
        <p:nvPicPr>
          <p:cNvPr id="17613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8991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61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AAFCFA08-75CC-435D-B0F1-AAE7BCF5846C}" type="slidenum">
              <a:rPr lang="zh-CN" altLang="en-US" smtClean="0"/>
              <a:pPr/>
              <a:t>82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68523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rmAutofit fontScale="90000"/>
          </a:bodyPr>
          <a:lstStyle/>
          <a:p>
            <a:r>
              <a:rPr lang="en-US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Phosphate Buffer System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857250"/>
            <a:ext cx="8472487" cy="5268913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This system is an effective buffer in urine and intracellular fluid (ICF)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Works much like the bicarbonate system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System involves: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Sodium Monohydrogen phosphate (Na</a:t>
            </a:r>
            <a:r>
              <a:rPr lang="en-US" sz="2400" baseline="-25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HPO</a:t>
            </a:r>
            <a:r>
              <a:rPr lang="en-US" sz="2400" baseline="-2500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aseline="28000" smtClean="0"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2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lang="en-AU" baseline="3000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en-AU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</a:t>
            </a:r>
            <a:r>
              <a:rPr lang="en-AU" smtClean="0">
                <a:latin typeface="Times New Roman" pitchFamily="18" charset="0"/>
                <a:cs typeface="Times New Roman" pitchFamily="18" charset="0"/>
              </a:rPr>
              <a:t>HPO</a:t>
            </a:r>
            <a:r>
              <a:rPr lang="en-AU" baseline="-2500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AU" baseline="30000" smtClean="0"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H</a:t>
            </a:r>
            <a:r>
              <a:rPr lang="en-AU" baseline="-250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AU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PO</a:t>
            </a:r>
            <a:r>
              <a:rPr lang="en-AU" baseline="-250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en-US" baseline="3000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77156" name="Date Placeholder 4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5937FF94-8D13-4036-B735-5FFCEBFE1D32}" type="datetime1">
              <a:rPr lang="en-US" altLang="en-US" smtClean="0"/>
              <a:pPr/>
              <a:t>5/27/2020</a:t>
            </a:fld>
            <a:endParaRPr lang="en-US" altLang="en-US" smtClean="0"/>
          </a:p>
        </p:txBody>
      </p:sp>
      <p:sp>
        <p:nvSpPr>
          <p:cNvPr id="17715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A3C1F3AE-4FCA-4B51-8E1A-0EA3CB680AB3}" type="slidenum">
              <a:rPr lang="zh-CN" altLang="en-US" smtClean="0"/>
              <a:pPr/>
              <a:t>83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3143489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000" b="1" dirty="0" smtClean="0">
                <a:latin typeface="Britannic Bold" pitchFamily="34" charset="0"/>
                <a:cs typeface="Times New Roman" pitchFamily="18" charset="0"/>
              </a:rPr>
              <a:t> </a:t>
            </a:r>
            <a:r>
              <a:rPr lang="en-US" sz="6000" b="1" dirty="0" smtClean="0">
                <a:latin typeface="Britannic Bold" pitchFamily="34" charset="0"/>
                <a:cs typeface="Times New Roman" pitchFamily="18" charset="0"/>
              </a:rPr>
              <a:t>                 10 Q</a:t>
            </a:r>
            <a:endParaRPr lang="en-US" sz="6000" b="1" dirty="0">
              <a:latin typeface="Britannic Bold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352DAFB6-439B-4243-BE60-3C1869474142}" type="datetime1">
              <a:rPr lang="en-US" smtClean="0"/>
              <a:pPr/>
              <a:t>5/27/2020</a:t>
            </a:fld>
            <a:endParaRPr lang="en-US" smtClean="0"/>
          </a:p>
        </p:txBody>
      </p:sp>
      <p:sp>
        <p:nvSpPr>
          <p:cNvPr id="10137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28625"/>
            <a:ext cx="8229600" cy="5697538"/>
          </a:xfrm>
        </p:spPr>
        <p:txBody>
          <a:bodyPr/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Third spacing occurs in: </a:t>
            </a:r>
          </a:p>
          <a:p>
            <a:pPr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Ascites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Burns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Peritonitis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Bowl obstruction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Massive bleeding in to joint or body cavities</a:t>
            </a:r>
          </a:p>
          <a:p>
            <a:endParaRPr lang="en-US" smtClean="0"/>
          </a:p>
        </p:txBody>
      </p:sp>
      <p:sp>
        <p:nvSpPr>
          <p:cNvPr id="10138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75FA072F-403C-46EE-9B57-8597AF98FC1F}" type="slidenum">
              <a:rPr lang="zh-CN" altLang="en-US" smtClean="0"/>
              <a:pPr/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77465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4005</Words>
  <Application>Microsoft Office PowerPoint</Application>
  <PresentationFormat>On-screen Show (4:3)</PresentationFormat>
  <Paragraphs>854</Paragraphs>
  <Slides>84</Slides>
  <Notes>3</Notes>
  <HiddenSlides>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84</vt:i4>
      </vt:variant>
    </vt:vector>
  </HeadingPairs>
  <TitlesOfParts>
    <vt:vector size="85" baseType="lpstr">
      <vt:lpstr>Office Theme</vt:lpstr>
      <vt:lpstr>Fluid, Electrolyte and acid base  Imbalance  </vt:lpstr>
      <vt:lpstr>Learning objectives</vt:lpstr>
      <vt:lpstr>Fundamental concepts</vt:lpstr>
      <vt:lpstr> Body fluid compartments </vt:lpstr>
      <vt:lpstr>Slide 5</vt:lpstr>
      <vt:lpstr>Slide 6</vt:lpstr>
      <vt:lpstr>Slide 7</vt:lpstr>
      <vt:lpstr> FLUILD SHIFT </vt:lpstr>
      <vt:lpstr>Slide 9</vt:lpstr>
      <vt:lpstr>Slide 10</vt:lpstr>
      <vt:lpstr> Functions of fluid </vt:lpstr>
      <vt:lpstr>Slide 12</vt:lpstr>
      <vt:lpstr> Average in take and out put of fluids in adults </vt:lpstr>
      <vt:lpstr> Regulation of body fluids </vt:lpstr>
      <vt:lpstr>Slide 15</vt:lpstr>
      <vt:lpstr> Organs involved in the homeostasis of body fluid include: </vt:lpstr>
      <vt:lpstr>  Normal laboratory values used in evaluating fluid and electrolyte status in adults   </vt:lpstr>
      <vt:lpstr>Slide 18</vt:lpstr>
      <vt:lpstr>Slide 19</vt:lpstr>
      <vt:lpstr>    Fluid volume disterbances  </vt:lpstr>
      <vt:lpstr>Slide 21</vt:lpstr>
      <vt:lpstr>Slide 22</vt:lpstr>
      <vt:lpstr> Clinical manifestations </vt:lpstr>
      <vt:lpstr>Slide 24</vt:lpstr>
      <vt:lpstr> Diagnosis </vt:lpstr>
      <vt:lpstr> Medical management </vt:lpstr>
      <vt:lpstr>Nursing management</vt:lpstr>
      <vt:lpstr>Slide 28</vt:lpstr>
      <vt:lpstr> fluid volume excess/ hypervolemia </vt:lpstr>
      <vt:lpstr> Clinical manifestations </vt:lpstr>
      <vt:lpstr> Diagnosis </vt:lpstr>
      <vt:lpstr> Medical management </vt:lpstr>
      <vt:lpstr> Nursing management </vt:lpstr>
      <vt:lpstr> Electrolyte imbalances may result from the effect of the diuretic</vt:lpstr>
      <vt:lpstr>Electrolyte   imbalances</vt:lpstr>
      <vt:lpstr>Slide 36</vt:lpstr>
      <vt:lpstr>Slide 37</vt:lpstr>
      <vt:lpstr>Slide 38</vt:lpstr>
      <vt:lpstr>Alteration in Sodium Balance</vt:lpstr>
      <vt:lpstr> Sodium deficit /Hyponatremia/</vt:lpstr>
      <vt:lpstr>Clinical features</vt:lpstr>
      <vt:lpstr>Medical management</vt:lpstr>
      <vt:lpstr>Slide 43</vt:lpstr>
      <vt:lpstr> Sodium excess /hypernatremia/ </vt:lpstr>
      <vt:lpstr>Causes/ contributing factors</vt:lpstr>
      <vt:lpstr>Clinical features</vt:lpstr>
      <vt:lpstr>Medical Managment</vt:lpstr>
      <vt:lpstr> Nursing management </vt:lpstr>
      <vt:lpstr>Alteration in potassium balance</vt:lpstr>
      <vt:lpstr>Slide 50</vt:lpstr>
      <vt:lpstr>Potasium deficit /Hypokalemia/</vt:lpstr>
      <vt:lpstr>Clinical features</vt:lpstr>
      <vt:lpstr> Medical management</vt:lpstr>
      <vt:lpstr> Nursing Alert!</vt:lpstr>
      <vt:lpstr> Potasium excess/Hyperkalamia/ </vt:lpstr>
      <vt:lpstr>Causes</vt:lpstr>
      <vt:lpstr>Clinical features</vt:lpstr>
      <vt:lpstr>Slide 58</vt:lpstr>
      <vt:lpstr>Medical management</vt:lpstr>
      <vt:lpstr> Nursing Management </vt:lpstr>
      <vt:lpstr>Alteration in calcium balance</vt:lpstr>
      <vt:lpstr>Slide 62</vt:lpstr>
      <vt:lpstr> Calcium deficit (hypocalcemia) </vt:lpstr>
      <vt:lpstr>Clinical features</vt:lpstr>
      <vt:lpstr>Medical and Nursing managements</vt:lpstr>
      <vt:lpstr>Slide 66</vt:lpstr>
      <vt:lpstr> Calcium excess (hypercalcemia) </vt:lpstr>
      <vt:lpstr>Clinical features</vt:lpstr>
      <vt:lpstr>Medical management</vt:lpstr>
      <vt:lpstr>Nursing management</vt:lpstr>
      <vt:lpstr>Alteration in magnesium balance</vt:lpstr>
      <vt:lpstr> Magnesium deficit (hypomagnesaemia) </vt:lpstr>
      <vt:lpstr>Clinical features</vt:lpstr>
      <vt:lpstr>Medical and Nursing managements</vt:lpstr>
      <vt:lpstr> Magnesium excess (hypermagnesemia) </vt:lpstr>
      <vt:lpstr>Clinical features</vt:lpstr>
      <vt:lpstr>Acid base balance and imbalances</vt:lpstr>
      <vt:lpstr>Slide 78</vt:lpstr>
      <vt:lpstr>Acid Base Regulatory Mechanisms</vt:lpstr>
      <vt:lpstr> Acid Base Homeostasis </vt:lpstr>
      <vt:lpstr>Chemical Mechanisms (Buffers</vt:lpstr>
      <vt:lpstr>Slide 82</vt:lpstr>
      <vt:lpstr>Phosphate Buffer System</vt:lpstr>
      <vt:lpstr>Slide 84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Fluid, Electrolyte and acid base  Imbalance  </dc:title>
  <dc:creator/>
  <cp:lastModifiedBy>DMU</cp:lastModifiedBy>
  <cp:revision>2</cp:revision>
  <dcterms:created xsi:type="dcterms:W3CDTF">2006-08-16T00:00:00Z</dcterms:created>
  <dcterms:modified xsi:type="dcterms:W3CDTF">2020-05-27T09:20:45Z</dcterms:modified>
</cp:coreProperties>
</file>